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2"/>
  </p:notesMasterIdLst>
  <p:sldIdLst>
    <p:sldId id="262" r:id="rId5"/>
    <p:sldId id="268" r:id="rId6"/>
    <p:sldId id="2147479235" r:id="rId7"/>
    <p:sldId id="2147479234" r:id="rId8"/>
    <p:sldId id="2147479237" r:id="rId9"/>
    <p:sldId id="2147479236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324"/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96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4CABE-C2C4-4A3C-971A-6BC768F2ECA3}" type="doc">
      <dgm:prSet loTypeId="urn:microsoft.com/office/officeart/2005/8/layout/pList1" loCatId="list" qsTypeId="urn:microsoft.com/office/officeart/2005/8/quickstyle/simple1" qsCatId="simple" csTypeId="urn:microsoft.com/office/officeart/2005/8/colors/accent1_4" csCatId="accent1" phldr="1"/>
      <dgm:spPr/>
    </dgm:pt>
    <dgm:pt modelId="{9BC2EBDB-4088-4E9C-9F27-6BB669F8ED68}">
      <dgm:prSet phldrT="[Text]" custT="1"/>
      <dgm:spPr/>
      <dgm:t>
        <a:bodyPr/>
        <a:lstStyle/>
        <a:p>
          <a:r>
            <a:rPr lang="en-GB" sz="1600" dirty="0"/>
            <a:t>Delays are identified</a:t>
          </a:r>
        </a:p>
      </dgm:t>
    </dgm:pt>
    <dgm:pt modelId="{768FC542-4B41-4AC6-B518-CBF87F2F2BFC}" type="parTrans" cxnId="{5477F784-FE6B-4209-8A1B-1943D36A996D}">
      <dgm:prSet/>
      <dgm:spPr/>
      <dgm:t>
        <a:bodyPr/>
        <a:lstStyle/>
        <a:p>
          <a:endParaRPr lang="en-GB" sz="1600"/>
        </a:p>
      </dgm:t>
    </dgm:pt>
    <dgm:pt modelId="{27EFA390-F59C-4355-982F-17C94972D8C7}" type="sibTrans" cxnId="{5477F784-FE6B-4209-8A1B-1943D36A996D}">
      <dgm:prSet/>
      <dgm:spPr/>
      <dgm:t>
        <a:bodyPr/>
        <a:lstStyle/>
        <a:p>
          <a:endParaRPr lang="en-GB" sz="1600"/>
        </a:p>
      </dgm:t>
    </dgm:pt>
    <dgm:pt modelId="{2BF334F2-ED3D-4FE9-8CFB-B8B9A4C68156}">
      <dgm:prSet phldrT="[Text]" custT="1"/>
      <dgm:spPr/>
      <dgm:t>
        <a:bodyPr/>
        <a:lstStyle/>
        <a:p>
          <a:r>
            <a:rPr lang="en-GB" sz="1600" dirty="0"/>
            <a:t>NRAs agree to take action</a:t>
          </a:r>
        </a:p>
      </dgm:t>
    </dgm:pt>
    <dgm:pt modelId="{DB79EBB5-E9AC-4255-AFF4-1531FBB2E083}" type="parTrans" cxnId="{DCE5711A-FB10-43D1-81BF-F677F40A1767}">
      <dgm:prSet/>
      <dgm:spPr/>
      <dgm:t>
        <a:bodyPr/>
        <a:lstStyle/>
        <a:p>
          <a:endParaRPr lang="en-GB" sz="1600"/>
        </a:p>
      </dgm:t>
    </dgm:pt>
    <dgm:pt modelId="{195C6FA4-8DB8-46F5-92B3-6CFA03783884}" type="sibTrans" cxnId="{DCE5711A-FB10-43D1-81BF-F677F40A1767}">
      <dgm:prSet/>
      <dgm:spPr/>
      <dgm:t>
        <a:bodyPr/>
        <a:lstStyle/>
        <a:p>
          <a:endParaRPr lang="en-GB" sz="1600"/>
        </a:p>
      </dgm:t>
    </dgm:pt>
    <dgm:pt modelId="{38E29A29-B0B0-455A-B935-0A3F219868F9}">
      <dgm:prSet phldrT="[Text]" custT="1"/>
      <dgm:spPr/>
      <dgm:t>
        <a:bodyPr/>
        <a:lstStyle/>
        <a:p>
          <a:r>
            <a:rPr lang="en-GB" sz="1600" dirty="0"/>
            <a:t>Investigation / enforcement measures take place at national level</a:t>
          </a:r>
        </a:p>
      </dgm:t>
    </dgm:pt>
    <dgm:pt modelId="{DCEE5B86-7099-471B-87A4-567E9C638413}" type="parTrans" cxnId="{7E154A38-E9AF-449B-A6D3-5F5DD86C1F4E}">
      <dgm:prSet/>
      <dgm:spPr/>
      <dgm:t>
        <a:bodyPr/>
        <a:lstStyle/>
        <a:p>
          <a:endParaRPr lang="en-GB" sz="1600"/>
        </a:p>
      </dgm:t>
    </dgm:pt>
    <dgm:pt modelId="{1E369653-42C5-4C0A-A7C2-3D8637FE85F4}" type="sibTrans" cxnId="{7E154A38-E9AF-449B-A6D3-5F5DD86C1F4E}">
      <dgm:prSet/>
      <dgm:spPr/>
      <dgm:t>
        <a:bodyPr/>
        <a:lstStyle/>
        <a:p>
          <a:endParaRPr lang="en-GB" sz="1600"/>
        </a:p>
      </dgm:t>
    </dgm:pt>
    <dgm:pt modelId="{2D640F6F-EC95-40C3-BD40-534A55F16F04}">
      <dgm:prSet phldrT="[Text]" custT="1"/>
      <dgm:spPr/>
      <dgm:t>
        <a:bodyPr/>
        <a:lstStyle/>
        <a:p>
          <a:r>
            <a:rPr lang="en-GB" sz="1600" dirty="0"/>
            <a:t>ACER/NRA discussion</a:t>
          </a:r>
        </a:p>
      </dgm:t>
    </dgm:pt>
    <dgm:pt modelId="{8570782C-666F-4FC5-BC33-507DA126BF18}" type="parTrans" cxnId="{AEEB2D36-BF03-453F-B5CB-A6E37D205A79}">
      <dgm:prSet/>
      <dgm:spPr/>
      <dgm:t>
        <a:bodyPr/>
        <a:lstStyle/>
        <a:p>
          <a:endParaRPr lang="en-GB" sz="1600"/>
        </a:p>
      </dgm:t>
    </dgm:pt>
    <dgm:pt modelId="{46190D34-AD0C-4119-9F61-E8BEB571D4CB}" type="sibTrans" cxnId="{AEEB2D36-BF03-453F-B5CB-A6E37D205A79}">
      <dgm:prSet/>
      <dgm:spPr/>
      <dgm:t>
        <a:bodyPr/>
        <a:lstStyle/>
        <a:p>
          <a:endParaRPr lang="en-GB" sz="1600"/>
        </a:p>
      </dgm:t>
    </dgm:pt>
    <dgm:pt modelId="{04735E18-F07A-40EB-981B-4DBAD0FCAAB6}" type="pres">
      <dgm:prSet presAssocID="{B9A4CABE-C2C4-4A3C-971A-6BC768F2ECA3}" presName="Name0" presStyleCnt="0">
        <dgm:presLayoutVars>
          <dgm:dir/>
          <dgm:resizeHandles val="exact"/>
        </dgm:presLayoutVars>
      </dgm:prSet>
      <dgm:spPr/>
    </dgm:pt>
    <dgm:pt modelId="{8AA82A5E-D88B-483C-BB1A-95A1926069CF}" type="pres">
      <dgm:prSet presAssocID="{9BC2EBDB-4088-4E9C-9F27-6BB669F8ED68}" presName="compNode" presStyleCnt="0"/>
      <dgm:spPr/>
    </dgm:pt>
    <dgm:pt modelId="{234B1F04-B413-4AC7-BB1C-3BD12FFEB165}" type="pres">
      <dgm:prSet presAssocID="{9BC2EBDB-4088-4E9C-9F27-6BB669F8ED68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75F9B5F0-8893-495A-A324-33017340EACB}" type="pres">
      <dgm:prSet presAssocID="{9BC2EBDB-4088-4E9C-9F27-6BB669F8ED68}" presName="textRect" presStyleLbl="revTx" presStyleIdx="0" presStyleCnt="4">
        <dgm:presLayoutVars>
          <dgm:bulletEnabled val="1"/>
        </dgm:presLayoutVars>
      </dgm:prSet>
      <dgm:spPr/>
    </dgm:pt>
    <dgm:pt modelId="{ABF75353-5A40-4816-A3E4-21E458EF68E4}" type="pres">
      <dgm:prSet presAssocID="{27EFA390-F59C-4355-982F-17C94972D8C7}" presName="sibTrans" presStyleLbl="sibTrans2D1" presStyleIdx="0" presStyleCnt="0"/>
      <dgm:spPr/>
    </dgm:pt>
    <dgm:pt modelId="{60FAE706-4C55-4A5C-8E94-05E78D1E485A}" type="pres">
      <dgm:prSet presAssocID="{2D640F6F-EC95-40C3-BD40-534A55F16F04}" presName="compNode" presStyleCnt="0"/>
      <dgm:spPr/>
    </dgm:pt>
    <dgm:pt modelId="{C3E6EFDC-024A-4D4F-8DB9-E1BE2E5E76F0}" type="pres">
      <dgm:prSet presAssocID="{2D640F6F-EC95-40C3-BD40-534A55F16F04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EF5E2C5A-2C67-4E32-BD68-199FDDDC7E6A}" type="pres">
      <dgm:prSet presAssocID="{2D640F6F-EC95-40C3-BD40-534A55F16F04}" presName="textRect" presStyleLbl="revTx" presStyleIdx="1" presStyleCnt="4">
        <dgm:presLayoutVars>
          <dgm:bulletEnabled val="1"/>
        </dgm:presLayoutVars>
      </dgm:prSet>
      <dgm:spPr/>
    </dgm:pt>
    <dgm:pt modelId="{3EBBFAC3-1216-49D8-840D-D3DCD23C1C0A}" type="pres">
      <dgm:prSet presAssocID="{46190D34-AD0C-4119-9F61-E8BEB571D4CB}" presName="sibTrans" presStyleLbl="sibTrans2D1" presStyleIdx="0" presStyleCnt="0"/>
      <dgm:spPr/>
    </dgm:pt>
    <dgm:pt modelId="{D049360F-472F-4713-AAD1-5905F0D89B44}" type="pres">
      <dgm:prSet presAssocID="{2BF334F2-ED3D-4FE9-8CFB-B8B9A4C68156}" presName="compNode" presStyleCnt="0"/>
      <dgm:spPr/>
    </dgm:pt>
    <dgm:pt modelId="{7AF2D831-4B2A-4849-8B42-F0506B9BF372}" type="pres">
      <dgm:prSet presAssocID="{2BF334F2-ED3D-4FE9-8CFB-B8B9A4C68156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 with solid fill"/>
        </a:ext>
      </dgm:extLst>
    </dgm:pt>
    <dgm:pt modelId="{7690ED17-1BE2-4B67-BBB2-D0FC7D60A105}" type="pres">
      <dgm:prSet presAssocID="{2BF334F2-ED3D-4FE9-8CFB-B8B9A4C68156}" presName="textRect" presStyleLbl="revTx" presStyleIdx="2" presStyleCnt="4">
        <dgm:presLayoutVars>
          <dgm:bulletEnabled val="1"/>
        </dgm:presLayoutVars>
      </dgm:prSet>
      <dgm:spPr/>
    </dgm:pt>
    <dgm:pt modelId="{23F7AE7A-9954-4888-B0AF-A6B1DAA54D75}" type="pres">
      <dgm:prSet presAssocID="{195C6FA4-8DB8-46F5-92B3-6CFA03783884}" presName="sibTrans" presStyleLbl="sibTrans2D1" presStyleIdx="0" presStyleCnt="0"/>
      <dgm:spPr/>
    </dgm:pt>
    <dgm:pt modelId="{7C6CEE90-2172-4E31-9FC7-7637ADEA4675}" type="pres">
      <dgm:prSet presAssocID="{38E29A29-B0B0-455A-B935-0A3F219868F9}" presName="compNode" presStyleCnt="0"/>
      <dgm:spPr/>
    </dgm:pt>
    <dgm:pt modelId="{F7D194BB-2713-48C4-A1BC-89DD4188414B}" type="pres">
      <dgm:prSet presAssocID="{38E29A29-B0B0-455A-B935-0A3F219868F9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der Search with solid fill"/>
        </a:ext>
      </dgm:extLst>
    </dgm:pt>
    <dgm:pt modelId="{D4D434D2-C00F-4A53-8F44-01EA63ABC97A}" type="pres">
      <dgm:prSet presAssocID="{38E29A29-B0B0-455A-B935-0A3F219868F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CF9D2502-C406-49F8-8463-BB995E4FB379}" type="presOf" srcId="{38E29A29-B0B0-455A-B935-0A3F219868F9}" destId="{D4D434D2-C00F-4A53-8F44-01EA63ABC97A}" srcOrd="0" destOrd="0" presId="urn:microsoft.com/office/officeart/2005/8/layout/pList1"/>
    <dgm:cxn modelId="{DCE5711A-FB10-43D1-81BF-F677F40A1767}" srcId="{B9A4CABE-C2C4-4A3C-971A-6BC768F2ECA3}" destId="{2BF334F2-ED3D-4FE9-8CFB-B8B9A4C68156}" srcOrd="2" destOrd="0" parTransId="{DB79EBB5-E9AC-4255-AFF4-1531FBB2E083}" sibTransId="{195C6FA4-8DB8-46F5-92B3-6CFA03783884}"/>
    <dgm:cxn modelId="{AEEB2D36-BF03-453F-B5CB-A6E37D205A79}" srcId="{B9A4CABE-C2C4-4A3C-971A-6BC768F2ECA3}" destId="{2D640F6F-EC95-40C3-BD40-534A55F16F04}" srcOrd="1" destOrd="0" parTransId="{8570782C-666F-4FC5-BC33-507DA126BF18}" sibTransId="{46190D34-AD0C-4119-9F61-E8BEB571D4CB}"/>
    <dgm:cxn modelId="{7E154A38-E9AF-449B-A6D3-5F5DD86C1F4E}" srcId="{B9A4CABE-C2C4-4A3C-971A-6BC768F2ECA3}" destId="{38E29A29-B0B0-455A-B935-0A3F219868F9}" srcOrd="3" destOrd="0" parTransId="{DCEE5B86-7099-471B-87A4-567E9C638413}" sibTransId="{1E369653-42C5-4C0A-A7C2-3D8637FE85F4}"/>
    <dgm:cxn modelId="{3F428538-05CB-40C4-88FC-57241654A028}" type="presOf" srcId="{B9A4CABE-C2C4-4A3C-971A-6BC768F2ECA3}" destId="{04735E18-F07A-40EB-981B-4DBAD0FCAAB6}" srcOrd="0" destOrd="0" presId="urn:microsoft.com/office/officeart/2005/8/layout/pList1"/>
    <dgm:cxn modelId="{130AE966-3426-493F-9E78-D3E66B4D5160}" type="presOf" srcId="{9BC2EBDB-4088-4E9C-9F27-6BB669F8ED68}" destId="{75F9B5F0-8893-495A-A324-33017340EACB}" srcOrd="0" destOrd="0" presId="urn:microsoft.com/office/officeart/2005/8/layout/pList1"/>
    <dgm:cxn modelId="{5477F784-FE6B-4209-8A1B-1943D36A996D}" srcId="{B9A4CABE-C2C4-4A3C-971A-6BC768F2ECA3}" destId="{9BC2EBDB-4088-4E9C-9F27-6BB669F8ED68}" srcOrd="0" destOrd="0" parTransId="{768FC542-4B41-4AC6-B518-CBF87F2F2BFC}" sibTransId="{27EFA390-F59C-4355-982F-17C94972D8C7}"/>
    <dgm:cxn modelId="{4A144A93-F92D-4DFE-93FE-EFE66BDAB5EB}" type="presOf" srcId="{2D640F6F-EC95-40C3-BD40-534A55F16F04}" destId="{EF5E2C5A-2C67-4E32-BD68-199FDDDC7E6A}" srcOrd="0" destOrd="0" presId="urn:microsoft.com/office/officeart/2005/8/layout/pList1"/>
    <dgm:cxn modelId="{F12E38A7-B2A8-44A9-ADAB-5AB72FF89624}" type="presOf" srcId="{2BF334F2-ED3D-4FE9-8CFB-B8B9A4C68156}" destId="{7690ED17-1BE2-4B67-BBB2-D0FC7D60A105}" srcOrd="0" destOrd="0" presId="urn:microsoft.com/office/officeart/2005/8/layout/pList1"/>
    <dgm:cxn modelId="{42315FBE-BDE6-4FD0-8EF0-EC05257435E2}" type="presOf" srcId="{46190D34-AD0C-4119-9F61-E8BEB571D4CB}" destId="{3EBBFAC3-1216-49D8-840D-D3DCD23C1C0A}" srcOrd="0" destOrd="0" presId="urn:microsoft.com/office/officeart/2005/8/layout/pList1"/>
    <dgm:cxn modelId="{E77194C2-0392-4CA4-B8F5-625B27190C68}" type="presOf" srcId="{27EFA390-F59C-4355-982F-17C94972D8C7}" destId="{ABF75353-5A40-4816-A3E4-21E458EF68E4}" srcOrd="0" destOrd="0" presId="urn:microsoft.com/office/officeart/2005/8/layout/pList1"/>
    <dgm:cxn modelId="{419D4BD4-9FF3-452A-BAC5-E122EF3AD354}" type="presOf" srcId="{195C6FA4-8DB8-46F5-92B3-6CFA03783884}" destId="{23F7AE7A-9954-4888-B0AF-A6B1DAA54D75}" srcOrd="0" destOrd="0" presId="urn:microsoft.com/office/officeart/2005/8/layout/pList1"/>
    <dgm:cxn modelId="{B8769BF8-9B9F-4D01-8596-1E970AA53927}" type="presParOf" srcId="{04735E18-F07A-40EB-981B-4DBAD0FCAAB6}" destId="{8AA82A5E-D88B-483C-BB1A-95A1926069CF}" srcOrd="0" destOrd="0" presId="urn:microsoft.com/office/officeart/2005/8/layout/pList1"/>
    <dgm:cxn modelId="{0E3FA608-1D53-4983-949A-F16E4BF0D353}" type="presParOf" srcId="{8AA82A5E-D88B-483C-BB1A-95A1926069CF}" destId="{234B1F04-B413-4AC7-BB1C-3BD12FFEB165}" srcOrd="0" destOrd="0" presId="urn:microsoft.com/office/officeart/2005/8/layout/pList1"/>
    <dgm:cxn modelId="{A1F1531D-DB2F-47BE-ACC3-225391B69200}" type="presParOf" srcId="{8AA82A5E-D88B-483C-BB1A-95A1926069CF}" destId="{75F9B5F0-8893-495A-A324-33017340EACB}" srcOrd="1" destOrd="0" presId="urn:microsoft.com/office/officeart/2005/8/layout/pList1"/>
    <dgm:cxn modelId="{75FDCEE6-D350-4DCB-8FA1-284982BF144E}" type="presParOf" srcId="{04735E18-F07A-40EB-981B-4DBAD0FCAAB6}" destId="{ABF75353-5A40-4816-A3E4-21E458EF68E4}" srcOrd="1" destOrd="0" presId="urn:microsoft.com/office/officeart/2005/8/layout/pList1"/>
    <dgm:cxn modelId="{A6D1C1D2-9F35-40FC-B0C5-2040EE79E635}" type="presParOf" srcId="{04735E18-F07A-40EB-981B-4DBAD0FCAAB6}" destId="{60FAE706-4C55-4A5C-8E94-05E78D1E485A}" srcOrd="2" destOrd="0" presId="urn:microsoft.com/office/officeart/2005/8/layout/pList1"/>
    <dgm:cxn modelId="{C13B70AA-ACF7-40DF-BCC3-C949F1C521AA}" type="presParOf" srcId="{60FAE706-4C55-4A5C-8E94-05E78D1E485A}" destId="{C3E6EFDC-024A-4D4F-8DB9-E1BE2E5E76F0}" srcOrd="0" destOrd="0" presId="urn:microsoft.com/office/officeart/2005/8/layout/pList1"/>
    <dgm:cxn modelId="{98A0AE17-D954-4984-ADAA-5EE5C9CB6AAA}" type="presParOf" srcId="{60FAE706-4C55-4A5C-8E94-05E78D1E485A}" destId="{EF5E2C5A-2C67-4E32-BD68-199FDDDC7E6A}" srcOrd="1" destOrd="0" presId="urn:microsoft.com/office/officeart/2005/8/layout/pList1"/>
    <dgm:cxn modelId="{DA395205-0542-4121-9F8B-49C0720AC0B3}" type="presParOf" srcId="{04735E18-F07A-40EB-981B-4DBAD0FCAAB6}" destId="{3EBBFAC3-1216-49D8-840D-D3DCD23C1C0A}" srcOrd="3" destOrd="0" presId="urn:microsoft.com/office/officeart/2005/8/layout/pList1"/>
    <dgm:cxn modelId="{9017C4AF-AFC1-41C3-A53A-C50766535F87}" type="presParOf" srcId="{04735E18-F07A-40EB-981B-4DBAD0FCAAB6}" destId="{D049360F-472F-4713-AAD1-5905F0D89B44}" srcOrd="4" destOrd="0" presId="urn:microsoft.com/office/officeart/2005/8/layout/pList1"/>
    <dgm:cxn modelId="{77EB68FE-9E01-4A12-A41F-88E38851E3F5}" type="presParOf" srcId="{D049360F-472F-4713-AAD1-5905F0D89B44}" destId="{7AF2D831-4B2A-4849-8B42-F0506B9BF372}" srcOrd="0" destOrd="0" presId="urn:microsoft.com/office/officeart/2005/8/layout/pList1"/>
    <dgm:cxn modelId="{86C3C11C-7853-454E-AD52-F7BD22EA4415}" type="presParOf" srcId="{D049360F-472F-4713-AAD1-5905F0D89B44}" destId="{7690ED17-1BE2-4B67-BBB2-D0FC7D60A105}" srcOrd="1" destOrd="0" presId="urn:microsoft.com/office/officeart/2005/8/layout/pList1"/>
    <dgm:cxn modelId="{1E8035B0-C8D8-406C-9437-CEF2C4693157}" type="presParOf" srcId="{04735E18-F07A-40EB-981B-4DBAD0FCAAB6}" destId="{23F7AE7A-9954-4888-B0AF-A6B1DAA54D75}" srcOrd="5" destOrd="0" presId="urn:microsoft.com/office/officeart/2005/8/layout/pList1"/>
    <dgm:cxn modelId="{B0BF26A4-922C-4CE7-B637-9B3BEDB59575}" type="presParOf" srcId="{04735E18-F07A-40EB-981B-4DBAD0FCAAB6}" destId="{7C6CEE90-2172-4E31-9FC7-7637ADEA4675}" srcOrd="6" destOrd="0" presId="urn:microsoft.com/office/officeart/2005/8/layout/pList1"/>
    <dgm:cxn modelId="{23007D42-B745-46E7-B10E-F8021FBF3DCE}" type="presParOf" srcId="{7C6CEE90-2172-4E31-9FC7-7637ADEA4675}" destId="{F7D194BB-2713-48C4-A1BC-89DD4188414B}" srcOrd="0" destOrd="0" presId="urn:microsoft.com/office/officeart/2005/8/layout/pList1"/>
    <dgm:cxn modelId="{3594E9D4-0681-4480-97E0-79D107BA30E7}" type="presParOf" srcId="{7C6CEE90-2172-4E31-9FC7-7637ADEA4675}" destId="{D4D434D2-C00F-4A53-8F44-01EA63ABC97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1F04-B413-4AC7-BB1C-3BD12FFEB165}">
      <dsp:nvSpPr>
        <dsp:cNvPr id="0" name=""/>
        <dsp:cNvSpPr/>
      </dsp:nvSpPr>
      <dsp:spPr>
        <a:xfrm>
          <a:off x="390134" y="2421"/>
          <a:ext cx="2169978" cy="149511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9B5F0-8893-495A-A324-33017340EACB}">
      <dsp:nvSpPr>
        <dsp:cNvPr id="0" name=""/>
        <dsp:cNvSpPr/>
      </dsp:nvSpPr>
      <dsp:spPr>
        <a:xfrm>
          <a:off x="390134" y="1497536"/>
          <a:ext cx="2169978" cy="80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Delays are identified</a:t>
          </a:r>
        </a:p>
      </dsp:txBody>
      <dsp:txXfrm>
        <a:off x="390134" y="1497536"/>
        <a:ext cx="2169978" cy="805061"/>
      </dsp:txXfrm>
    </dsp:sp>
    <dsp:sp modelId="{C3E6EFDC-024A-4D4F-8DB9-E1BE2E5E76F0}">
      <dsp:nvSpPr>
        <dsp:cNvPr id="0" name=""/>
        <dsp:cNvSpPr/>
      </dsp:nvSpPr>
      <dsp:spPr>
        <a:xfrm>
          <a:off x="2777201" y="2421"/>
          <a:ext cx="2169978" cy="149511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E2C5A-2C67-4E32-BD68-199FDDDC7E6A}">
      <dsp:nvSpPr>
        <dsp:cNvPr id="0" name=""/>
        <dsp:cNvSpPr/>
      </dsp:nvSpPr>
      <dsp:spPr>
        <a:xfrm>
          <a:off x="2777201" y="1497536"/>
          <a:ext cx="2169978" cy="80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ACER/NRA discussion</a:t>
          </a:r>
        </a:p>
      </dsp:txBody>
      <dsp:txXfrm>
        <a:off x="2777201" y="1497536"/>
        <a:ext cx="2169978" cy="805061"/>
      </dsp:txXfrm>
    </dsp:sp>
    <dsp:sp modelId="{7AF2D831-4B2A-4849-8B42-F0506B9BF372}">
      <dsp:nvSpPr>
        <dsp:cNvPr id="0" name=""/>
        <dsp:cNvSpPr/>
      </dsp:nvSpPr>
      <dsp:spPr>
        <a:xfrm>
          <a:off x="390134" y="2519595"/>
          <a:ext cx="2169978" cy="1495114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0ED17-1BE2-4B67-BBB2-D0FC7D60A105}">
      <dsp:nvSpPr>
        <dsp:cNvPr id="0" name=""/>
        <dsp:cNvSpPr/>
      </dsp:nvSpPr>
      <dsp:spPr>
        <a:xfrm>
          <a:off x="390134" y="4014710"/>
          <a:ext cx="2169978" cy="80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NRAs agree to take action</a:t>
          </a:r>
        </a:p>
      </dsp:txBody>
      <dsp:txXfrm>
        <a:off x="390134" y="4014710"/>
        <a:ext cx="2169978" cy="805061"/>
      </dsp:txXfrm>
    </dsp:sp>
    <dsp:sp modelId="{F7D194BB-2713-48C4-A1BC-89DD4188414B}">
      <dsp:nvSpPr>
        <dsp:cNvPr id="0" name=""/>
        <dsp:cNvSpPr/>
      </dsp:nvSpPr>
      <dsp:spPr>
        <a:xfrm>
          <a:off x="2777201" y="2519595"/>
          <a:ext cx="2169978" cy="1495114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34D2-C00F-4A53-8F44-01EA63ABC97A}">
      <dsp:nvSpPr>
        <dsp:cNvPr id="0" name=""/>
        <dsp:cNvSpPr/>
      </dsp:nvSpPr>
      <dsp:spPr>
        <a:xfrm>
          <a:off x="2777201" y="4014710"/>
          <a:ext cx="2169978" cy="805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Investigation / enforcement measures take place at national level</a:t>
          </a:r>
        </a:p>
      </dsp:txBody>
      <dsp:txXfrm>
        <a:off x="2777201" y="4014710"/>
        <a:ext cx="2169978" cy="80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01/31/2025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E226AE-EA6F-8E04-A71F-F8CF29FE2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150" y="1419699"/>
            <a:ext cx="10794526" cy="4493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72446-B181-0CBD-2EE2-58A73F2D0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 dirty="0"/>
              <a:t>Note: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6F9BC4-CF8C-772F-9195-B814823DA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148" y="1419225"/>
            <a:ext cx="5112000" cy="4493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B23C84-6C45-F328-5274-82F5E437B8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879" y="1419225"/>
            <a:ext cx="5111795" cy="4494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43C831-5902-7C03-465A-7D4F43C5DB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 dirty="0"/>
              <a:t>Note: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5510D-5894-8F60-D6F3-33AF0FF0E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1412875"/>
            <a:ext cx="3365500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E2512C-21AA-E327-5D03-1A8133AB4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7062" y="1419699"/>
            <a:ext cx="3305175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E08F91-3F0D-F589-D0B0-A13BABD2C7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4000" y="1419698"/>
            <a:ext cx="3312000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58DCCE-751B-B938-3B67-49ABF3AFE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 dirty="0"/>
              <a:t>Note: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BD817F-10FF-7F40-06F2-230C12828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149" y="1419698"/>
            <a:ext cx="3365500" cy="449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635199-6F05-644F-3150-FD4678CFF3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7062" y="1419699"/>
            <a:ext cx="7056437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52891B-56CE-F625-1329-1183C5116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 dirty="0"/>
              <a:t>Note: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BD817F-10FF-7F40-06F2-230C12828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1649" y="1424687"/>
            <a:ext cx="3365500" cy="449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635199-6F05-644F-3150-FD4678CFF3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1419699"/>
            <a:ext cx="7056437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52891B-56CE-F625-1329-1183C5116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 dirty="0"/>
              <a:t>Note: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99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57390" y="-1953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36" name="Picture 3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9966479A-A9CC-2211-6CE6-9DC342821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37" name="Rectangle 36">
            <a:hlinkClick r:id="rId6"/>
            <a:extLst>
              <a:ext uri="{FF2B5EF4-FFF2-40B4-BE49-F238E27FC236}">
                <a16:creationId xmlns:a16="http://schemas.microsoft.com/office/drawing/2014/main" id="{92BB9A27-A91C-D47A-4547-95F98099B144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7"/>
            <a:extLst>
              <a:ext uri="{FF2B5EF4-FFF2-40B4-BE49-F238E27FC236}">
                <a16:creationId xmlns:a16="http://schemas.microsoft.com/office/drawing/2014/main" id="{5B81A450-0531-5133-21AD-57109FEE8FAF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62395AA7-39B4-610C-D531-619C7517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42" name="Rectangle 41">
            <a:hlinkClick r:id="rId9"/>
            <a:extLst>
              <a:ext uri="{FF2B5EF4-FFF2-40B4-BE49-F238E27FC236}">
                <a16:creationId xmlns:a16="http://schemas.microsoft.com/office/drawing/2014/main" id="{7A8A3D78-B013-C17E-FDC2-3F5A94828EE8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10"/>
            <a:extLst>
              <a:ext uri="{FF2B5EF4-FFF2-40B4-BE49-F238E27FC236}">
                <a16:creationId xmlns:a16="http://schemas.microsoft.com/office/drawing/2014/main" id="{2E8A56FA-7FF1-5669-1827-A958CE62CD8E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98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36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Arial" panose="020B0604020202020204" pitchFamily="34" charset="0"/>
              <a:buChar char="•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984" y="1423384"/>
            <a:ext cx="10795016" cy="449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728" r:id="rId16"/>
    <p:sldLayoutId id="2147483696" r:id="rId17"/>
    <p:sldLayoutId id="2147483698" r:id="rId18"/>
    <p:sldLayoutId id="2147483697" r:id="rId19"/>
    <p:sldLayoutId id="2147483661" r:id="rId20"/>
    <p:sldLayoutId id="2147483678" r:id="rId21"/>
    <p:sldLayoutId id="2147483675" r:id="rId22"/>
    <p:sldLayoutId id="2147483673" r:id="rId23"/>
    <p:sldLayoutId id="2147483677" r:id="rId24"/>
    <p:sldLayoutId id="2147483679" r:id="rId25"/>
    <p:sldLayoutId id="2147483729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pos="4883" userDrawn="1">
          <p15:clr>
            <a:srgbClr val="F26B43"/>
          </p15:clr>
        </p15:guide>
        <p15:guide id="6" pos="2797" userDrawn="1">
          <p15:clr>
            <a:srgbClr val="F26B43"/>
          </p15:clr>
        </p15:guide>
        <p15:guide id="7" orient="horz" pos="2273" userDrawn="1">
          <p15:clr>
            <a:srgbClr val="F26B43"/>
          </p15:clr>
        </p15:guide>
        <p15:guide id="8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r.europa.eu/electricity/implementation-monitoring-tmc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r.europa.eu/electricity/implementation-monitoring/cac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acer.europa.eu/electricity/implementation-monitoring/so" TargetMode="External"/><Relationship Id="rId5" Type="http://schemas.openxmlformats.org/officeDocument/2006/relationships/hyperlink" Target="https://www.acer.europa.eu/electricity/implementation-monitoring/fca" TargetMode="External"/><Relationship Id="rId4" Type="http://schemas.openxmlformats.org/officeDocument/2006/relationships/hyperlink" Target="https://www.acer.europa.eu/electricity/implementation-monitoring/e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p.powerbi.com/view?r=eyJrIjoiZjk3Zjg4ZGEtNGRlZi00Zjg4LTgyYTMtYzgzZDlkYWQ1MmVkIiwidCI6ImU2MjZkOTBjLTcwYWUtNGRmYy05NmJhLTAyZjE4Y2MwMDA3ZSIsImMiOjl9" TargetMode="Externa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r.europa.eu/sites/default/files/documents/Publications/ACER_2024_MMR_Market_Integration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energy.ec.europa.eu/events/39th-european-electricity-regulatory-forum-2024-05-27_en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s://www.acer.europa.eu/sites/default/files/documents/Publications/Future_electricity_system_challenges_2024.pdf" TargetMode="Externa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_ACER" TargetMode="External"/><Relationship Id="rId2" Type="http://schemas.openxmlformats.org/officeDocument/2006/relationships/hyperlink" Target="https://www.acer.europa.eu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info@acer.europa.eu" TargetMode="External"/><Relationship Id="rId4" Type="http://schemas.openxmlformats.org/officeDocument/2006/relationships/hyperlink" Target="https://si.linkedin.com/company/eu-ac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07D70-9816-2D4B-8551-36AD55B23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Monitoring implementation of Terms and Conditions or Methodologies (TCMs)</a:t>
            </a:r>
            <a:endParaRPr lang="en-S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9054AC-5583-3849-A0B3-867DB1335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Maria BARROSO GOMES</a:t>
            </a:r>
          </a:p>
          <a:p>
            <a:r>
              <a:rPr lang="en-GB" dirty="0"/>
              <a:t>MESC – 10.02.2025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3BE41-F7EC-9145-952A-44E351F504A9}"/>
              </a:ext>
            </a:extLst>
          </p:cNvPr>
          <p:cNvSpPr txBox="1"/>
          <p:nvPr/>
        </p:nvSpPr>
        <p:spPr>
          <a:xfrm>
            <a:off x="6400800" y="594953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SI" b="1" dirty="0">
              <a:solidFill>
                <a:schemeClr val="accent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37D659-6571-BD49-88B9-1244CB858646}"/>
              </a:ext>
            </a:extLst>
          </p:cNvPr>
          <p:cNvSpPr txBox="1">
            <a:spLocks/>
          </p:cNvSpPr>
          <p:nvPr/>
        </p:nvSpPr>
        <p:spPr>
          <a:xfrm>
            <a:off x="5114930" y="5738707"/>
            <a:ext cx="6449470" cy="390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19295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03AF94-F664-B045-A60E-2D467B2F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69" y="0"/>
            <a:ext cx="8715731" cy="1080000"/>
          </a:xfr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sz="2600" dirty="0"/>
              <a:t>Monitoring implementation</a:t>
            </a:r>
            <a:endParaRPr lang="en-SI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E1F22-BEA7-324F-AD0E-6F7B016E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2000"/>
            <a:ext cx="720000" cy="57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E16D21-2873-7F4D-BC1C-4DCC7B7156B8}" type="slidenum">
              <a:rPr lang="en-SI" smtClean="0"/>
              <a:pPr>
                <a:spcAft>
                  <a:spcPts val="600"/>
                </a:spcAft>
              </a:pPr>
              <a:t>2</a:t>
            </a:fld>
            <a:endParaRPr lang="en-SI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20AB03C-7A83-8705-E5CC-F9458CDD90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56042" y="1279271"/>
            <a:ext cx="5441453" cy="5001529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en-GB" sz="2300" b="1" dirty="0">
                <a:solidFill>
                  <a:schemeClr val="accent1"/>
                </a:solidFill>
              </a:rPr>
              <a:t>Under ACER Regulation and the Electricity Regulation, ACER is responsible for monitoring and analysing the implementation status of network codes and guidelines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EU electricity guidelines require, in certain instances, the development of more detailed rules and procedures, known as ‘Terms and Conditions or Methodologies’ (TCMs).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TCMs are technical provisions that ensure the establishment of a common regulatory framework for the internal electricity market and contribute to the EU’s decarbonisation objectives.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TCMs:</a:t>
            </a:r>
          </a:p>
          <a:p>
            <a:pPr marL="1257300" lvl="2" indent="-342900">
              <a:lnSpc>
                <a:spcPct val="120000"/>
              </a:lnSpc>
              <a:buFontTx/>
              <a:buChar char="-"/>
            </a:pPr>
            <a:r>
              <a:rPr lang="en-GB" dirty="0"/>
              <a:t>are developed by TSOs or NEMOs and are approved by NRAs or ACER.</a:t>
            </a:r>
          </a:p>
          <a:p>
            <a:pPr marL="1257300" lvl="2" indent="-342900">
              <a:lnSpc>
                <a:spcPct val="120000"/>
              </a:lnSpc>
              <a:buFontTx/>
              <a:buChar char="-"/>
            </a:pPr>
            <a:r>
              <a:rPr lang="en-GB" dirty="0"/>
              <a:t>can apply at both European and Regional level</a:t>
            </a:r>
          </a:p>
          <a:p>
            <a:pPr marL="1257300" lvl="2" indent="-342900">
              <a:lnSpc>
                <a:spcPct val="120000"/>
              </a:lnSpc>
              <a:buFontTx/>
              <a:buChar char="-"/>
            </a:pPr>
            <a:r>
              <a:rPr lang="en-GB" dirty="0"/>
              <a:t>approximately 190 have been adopted since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FFD73-C0AF-046A-DA9C-B91F0082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67" r="5102"/>
          <a:stretch/>
        </p:blipFill>
        <p:spPr>
          <a:xfrm>
            <a:off x="5726371" y="1311103"/>
            <a:ext cx="5745629" cy="325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D7C89-F321-669A-0244-7D48186DB8A8}"/>
              </a:ext>
            </a:extLst>
          </p:cNvPr>
          <p:cNvSpPr txBox="1"/>
          <p:nvPr/>
        </p:nvSpPr>
        <p:spPr>
          <a:xfrm>
            <a:off x="5726371" y="4800873"/>
            <a:ext cx="5613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hlinkClick r:id="rId3"/>
              </a:rPr>
              <a:t>TCMs Implementation Monitoring page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135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6AE2B-E579-90E1-F109-7BA2F565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620A11-8E05-561C-1CEF-605E8E20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69" y="0"/>
            <a:ext cx="8715731" cy="1080000"/>
          </a:xfr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Monitoring implementation</a:t>
            </a:r>
            <a:endParaRPr lang="en-SI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6483C7F-07BE-05EB-FB17-829457F47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720" y="1282148"/>
            <a:ext cx="5238372" cy="540920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GB" sz="1600" b="1" dirty="0">
                <a:solidFill>
                  <a:schemeClr val="accent1"/>
                </a:solidFill>
                <a:latin typeface="+mn-lt"/>
              </a:rPr>
              <a:t>To monitor and analyse the implementation status of each TCM, ACER gathers information on the implementation from NRAs and monitored entities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1400" b="1" dirty="0">
              <a:solidFill>
                <a:schemeClr val="accent1"/>
              </a:solidFill>
              <a:latin typeface="+mn-lt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In dedicated webpages, ACER presents the implementation status of the TCMs under each of the regulations (CACM, FCA, EB, SO)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The TCMs can be filtered by status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+mn-lt"/>
              </a:rPr>
              <a:t>The information on the implementation status has been compiled by ACER based on the inputs provided by NRAs. It will be updated as soon as the relevant monitoring is conducted.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+mn-lt"/>
              </a:rPr>
              <a:t>Interactive dashboards will be published on ACER’s website on a rolling basis as soon as the information becomes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C7207-F292-67F9-BCA8-135E5C30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2000"/>
            <a:ext cx="720000" cy="57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E16D21-2873-7F4D-BC1C-4DCC7B7156B8}" type="slidenum">
              <a:rPr lang="en-SI" smtClean="0"/>
              <a:pPr>
                <a:spcAft>
                  <a:spcPts val="600"/>
                </a:spcAft>
              </a:pPr>
              <a:t>3</a:t>
            </a:fld>
            <a:endParaRPr lang="en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15217-7A51-14C9-E500-045EC428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92" y="1381631"/>
            <a:ext cx="6097424" cy="311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83D74-A3A1-E6F1-E78E-F73844E8CC58}"/>
              </a:ext>
            </a:extLst>
          </p:cNvPr>
          <p:cNvSpPr txBox="1"/>
          <p:nvPr/>
        </p:nvSpPr>
        <p:spPr>
          <a:xfrm>
            <a:off x="5255664" y="4829176"/>
            <a:ext cx="6097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effectLst/>
                <a:hlinkClick r:id="rId3"/>
              </a:rPr>
              <a:t>Capacity Allocation and Congestion Management</a:t>
            </a:r>
            <a:endParaRPr lang="en-GB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effectLst/>
                <a:hlinkClick r:id="rId4"/>
              </a:rPr>
              <a:t>Electricity Balancing</a:t>
            </a:r>
            <a:endParaRPr lang="en-GB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effectLst/>
                <a:hlinkClick r:id="rId5"/>
              </a:rPr>
              <a:t>Forward Capacity Allocation</a:t>
            </a:r>
            <a:endParaRPr lang="en-GB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i="0" u="none" strike="noStrike" dirty="0">
                <a:effectLst/>
                <a:hlinkClick r:id="rId6"/>
              </a:rPr>
              <a:t>System Operation</a:t>
            </a:r>
            <a:endParaRPr lang="en-GB" sz="180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53051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B6941-13B8-B63B-EA87-F05CEC9C6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89EF31-5AC8-804C-ABC4-7C7B421D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69" y="0"/>
            <a:ext cx="8715731" cy="1080000"/>
          </a:xfr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sz="2600" dirty="0"/>
              <a:t>Monitoring implementation</a:t>
            </a:r>
            <a:endParaRPr lang="en-SI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CD7FA-E8CF-2F8E-0877-FFD8B711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2000"/>
            <a:ext cx="720000" cy="57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E16D21-2873-7F4D-BC1C-4DCC7B7156B8}" type="slidenum">
              <a:rPr lang="en-SI" smtClean="0"/>
              <a:pPr>
                <a:spcAft>
                  <a:spcPts val="600"/>
                </a:spcAft>
              </a:pPr>
              <a:t>4</a:t>
            </a:fld>
            <a:endParaRPr lang="en-SI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B7F7890-1778-278D-2BA3-AA1E39CD51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166" y="1359514"/>
            <a:ext cx="10845834" cy="5001529"/>
          </a:xfrm>
        </p:spPr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chemeClr val="accent1"/>
                </a:solidFill>
                <a:effectLst/>
                <a:latin typeface="+mn-lt"/>
              </a:rPr>
              <a:t>ACER has started to conduct detailed implementation monitoring of the obligations contained in each of the methodologies to obtain precise indications on their implementation status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  <a:p>
            <a:pPr lvl="2"/>
            <a:endParaRPr lang="en-GB" sz="12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is to understand the status of implementation of the obligations of </a:t>
            </a:r>
            <a:r>
              <a:rPr lang="en-GB" b="1" dirty="0"/>
              <a:t>EU-wide TCMs </a:t>
            </a:r>
            <a:r>
              <a:rPr lang="en-GB" dirty="0"/>
              <a:t>first; regional TCMs to follow afterwards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During 2025 and 2026, every quarter, multiple monitoring requests on either CACM, FCA or EB EU-wide TCMs will be launched via a dedicated application – MONOCLE – directly to the relevant stakeholders.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ACER reporting will be periodically updated on the ACER website (e.g. </a:t>
            </a:r>
            <a:r>
              <a:rPr lang="en-GB" dirty="0">
                <a:hlinkClick r:id="rId2"/>
              </a:rPr>
              <a:t>ISH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Stakeholders are informed of the monitoring plans</a:t>
            </a:r>
          </a:p>
          <a:p>
            <a:pPr lvl="1"/>
            <a:endParaRPr lang="en-GB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3E6F9-79BA-F315-FDEA-20E7985C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534" y="4323188"/>
            <a:ext cx="2249857" cy="117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99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91E8-BAD6-B0D8-0027-1BE283D3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FD72BA-2AD2-7233-B147-C5571842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69" y="0"/>
            <a:ext cx="8715731" cy="1080000"/>
          </a:xfr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sz="2600" dirty="0"/>
              <a:t>Implementation delays identified</a:t>
            </a:r>
            <a:endParaRPr lang="en-SI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9D515-FC84-6128-BA1F-65B7537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2000"/>
            <a:ext cx="720000" cy="57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E16D21-2873-7F4D-BC1C-4DCC7B7156B8}" type="slidenum">
              <a:rPr lang="en-SI" smtClean="0"/>
              <a:pPr>
                <a:spcAft>
                  <a:spcPts val="600"/>
                </a:spcAft>
              </a:pPr>
              <a:t>5</a:t>
            </a:fld>
            <a:endParaRPr lang="en-SI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A5101A8-7E57-3FCE-46CA-85BE439362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166" y="1402235"/>
            <a:ext cx="5390074" cy="500152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Major delays have occurred in the implementation of methodologies defining market operations, both regional and EU-wide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27% of the methodologies could face implementation delays 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Delays can greatly affect consumers’ cost, especially for projects with substantial welfare effects, hindering the EU energy market’s proper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Some delays are due to the technical complexity of the methodologies; others occur because the methodologies are dependent on the full implementation of related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223093A-2AE0-A242-E5AB-4D6D1AE3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55" y="1624744"/>
            <a:ext cx="4664475" cy="351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A16D4-B75C-A296-2ADE-7EAFF8E261DB}"/>
              </a:ext>
            </a:extLst>
          </p:cNvPr>
          <p:cNvSpPr txBox="1"/>
          <p:nvPr/>
        </p:nvSpPr>
        <p:spPr>
          <a:xfrm>
            <a:off x="6646255" y="531053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ACER 2024 Market Integration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19CCA-0785-6C8B-B05F-2041CE96D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95A69B-DD87-F14F-0718-19BDB7DD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69" y="0"/>
            <a:ext cx="8715731" cy="1080000"/>
          </a:xfr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Implementation delays identified – next steps</a:t>
            </a:r>
            <a:endParaRPr lang="en-SI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9CEF650-5501-5641-D277-830C4FFE8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1" y="1377950"/>
            <a:ext cx="6272419" cy="4400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tx2"/>
                </a:solidFill>
              </a:rPr>
              <a:t>ACER and NRAs are committed to improving the incentive and enforcement framework, in particular for regional and European-wide </a:t>
            </a:r>
            <a:r>
              <a:rPr lang="en-GB" sz="1600" b="1">
                <a:solidFill>
                  <a:schemeClr val="tx2"/>
                </a:solidFill>
              </a:rPr>
              <a:t>implementation projects</a:t>
            </a:r>
            <a:endParaRPr lang="en-GB" sz="16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/>
              <a:t>Commitment stated in recent reports (</a:t>
            </a:r>
            <a:r>
              <a:rPr lang="en-GB" sz="1400" dirty="0">
                <a:hlinkClick r:id="rId2"/>
              </a:rPr>
              <a:t>ACER/ CEER Report on Challenges of the Future Electricity System </a:t>
            </a:r>
            <a:r>
              <a:rPr lang="en-GB" sz="1400" dirty="0"/>
              <a:t> ; </a:t>
            </a:r>
            <a:r>
              <a:rPr lang="en-GB" sz="1400" dirty="0">
                <a:hlinkClick r:id="rId3"/>
              </a:rPr>
              <a:t>39th European Electricity Regulatory Forum (‘Florence Forum’) conclusions</a:t>
            </a:r>
            <a:r>
              <a:rPr lang="en-GB" sz="1400" dirty="0"/>
              <a:t>)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NRAs are taking action at national level on some cases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Progress to be reported in the next Florence Forum and in the July MESC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5FAC6-11B4-3213-9466-8D03F3B1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282000"/>
            <a:ext cx="720000" cy="57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E16D21-2873-7F4D-BC1C-4DCC7B7156B8}" type="slidenum">
              <a:rPr lang="en-SI" smtClean="0"/>
              <a:pPr>
                <a:spcAft>
                  <a:spcPts val="600"/>
                </a:spcAft>
              </a:pPr>
              <a:t>6</a:t>
            </a:fld>
            <a:endParaRPr lang="en-SI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AB83A9-947D-34F3-8327-4D68AC8C0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521039"/>
              </p:ext>
            </p:extLst>
          </p:nvPr>
        </p:nvGraphicFramePr>
        <p:xfrm>
          <a:off x="6645704" y="1190980"/>
          <a:ext cx="5337314" cy="482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959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666576"/>
            <a:ext cx="10800000" cy="30943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3158835"/>
            <a:ext cx="10800000" cy="9705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6000" y="4244679"/>
            <a:ext cx="108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 contents of this </a:t>
            </a:r>
            <a:r>
              <a:rPr lang="sl-SI" sz="1200" dirty="0">
                <a:solidFill>
                  <a:schemeClr val="bg1"/>
                </a:solidFill>
              </a:rPr>
              <a:t>document</a:t>
            </a:r>
            <a:r>
              <a:rPr lang="en-GB" sz="1200" dirty="0">
                <a:solidFill>
                  <a:schemeClr val="bg1"/>
                </a:solidFill>
              </a:rPr>
              <a:t> do not necessarily reflect the position or opinion of the Agency.</a:t>
            </a: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6134A8AC-09EE-EDAB-4E87-8601D4927581}"/>
              </a:ext>
            </a:extLst>
          </p:cNvPr>
          <p:cNvSpPr/>
          <p:nvPr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C2E6CA39-2CBD-C976-D3C0-0129BEF73584}"/>
              </a:ext>
            </a:extLst>
          </p:cNvPr>
          <p:cNvSpPr/>
          <p:nvPr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BF7B2437-2CD5-1D9B-1E9E-18002C3D28FF}"/>
              </a:ext>
            </a:extLst>
          </p:cNvPr>
          <p:cNvSpPr/>
          <p:nvPr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75B27CC2-BE18-0DFE-A158-DD3981C813BD}"/>
              </a:ext>
            </a:extLst>
          </p:cNvPr>
          <p:cNvSpPr/>
          <p:nvPr/>
        </p:nvSpPr>
        <p:spPr>
          <a:xfrm>
            <a:off x="5998440" y="5929383"/>
            <a:ext cx="184398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73608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rmAutofit/>
      </a:bodyPr>
      <a:lstStyle>
        <a:defPPr algn="l">
          <a:spcAft>
            <a:spcPts val="600"/>
          </a:spcAft>
          <a:buClr>
            <a:schemeClr val="tx2"/>
          </a:buCl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16E9012-CDCF-4958-99CA-CE9C84DFDE19}" vid="{D9773596-F7A3-437E-B28A-E0BC4690D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7C47C44D893469940600AA1C37A14" ma:contentTypeVersion="1" ma:contentTypeDescription="Create a new document." ma:contentTypeScope="" ma:versionID="b51088ad3f91bc72a4a326c86e0f1241">
  <xsd:schema xmlns:xsd="http://www.w3.org/2001/XMLSchema" xmlns:xs="http://www.w3.org/2001/XMLSchema" xmlns:p="http://schemas.microsoft.com/office/2006/metadata/properties" xmlns:ns2="ff4ebd45-66dc-474e-854d-eb6ea0d7b1b7" targetNamespace="http://schemas.microsoft.com/office/2006/metadata/properties" ma:root="true" ma:fieldsID="3b865db7f1232ba2b70a48c389b53c32" ns2:_="">
    <xsd:import namespace="ff4ebd45-66dc-474e-854d-eb6ea0d7b1b7"/>
    <xsd:element name="properties">
      <xsd:complexType>
        <xsd:sequence>
          <xsd:element name="documentManagement">
            <xsd:complexType>
              <xsd:all>
                <xsd:element ref="ns2:Mess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ebd45-66dc-474e-854d-eb6ea0d7b1b7" elementFormDefault="qualified">
    <xsd:import namespace="http://schemas.microsoft.com/office/2006/documentManagement/types"/>
    <xsd:import namespace="http://schemas.microsoft.com/office/infopath/2007/PartnerControls"/>
    <xsd:element name="Message" ma:index="8" nillable="true" ma:displayName="Message" ma:description="Message from sharepoint automation flow" ma:format="Dropdown" ma:internalName="Messag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ssage xmlns="ff4ebd45-66dc-474e-854d-eb6ea0d7b1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EEEBF-6161-46EF-89E8-CCFB8CCE6070}"/>
</file>

<file path=customXml/itemProps2.xml><?xml version="1.0" encoding="utf-8"?>
<ds:datastoreItem xmlns:ds="http://schemas.openxmlformats.org/officeDocument/2006/customXml" ds:itemID="{84BA688D-22EB-4C2D-90C8-1BB92C696B85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a5ff7179-4526-4e31-84f3-1e5086ece008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83D458-A84B-4484-A63A-D922D937F7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628</TotalTime>
  <Words>578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ACER THEME</vt:lpstr>
      <vt:lpstr>Monitoring implementation of Terms and Conditions or Methodologies (TCMs)</vt:lpstr>
      <vt:lpstr>Monitoring implementation</vt:lpstr>
      <vt:lpstr>Monitoring implementation</vt:lpstr>
      <vt:lpstr>Monitoring implementation</vt:lpstr>
      <vt:lpstr>Implementation delays identified</vt:lpstr>
      <vt:lpstr>Implementation delays identified – next steps</vt:lpstr>
      <vt:lpstr>PowerPoint Presentation</vt:lpstr>
    </vt:vector>
  </TitlesOfParts>
  <Company>European Agency for Cooperation of Energy Regulators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implementation of Terms and Conditions or Methodologies (TCMs)</dc:title>
  <dc:creator>Kevin PEREIRA REY (ACER)</dc:creator>
  <cp:lastModifiedBy>Maria BARROSO GOMES (ACER)</cp:lastModifiedBy>
  <cp:revision>8</cp:revision>
  <dcterms:created xsi:type="dcterms:W3CDTF">2025-01-27T09:39:07Z</dcterms:created>
  <dcterms:modified xsi:type="dcterms:W3CDTF">2025-01-31T07:33:30Z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0x01010057E7C47C44D893469940600AA1C37A14</vt:lpwstr>
  </property>
</Properties>
</file>