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9.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0.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1059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de-DE" dirty="0"/>
              <a:t>Title </a:t>
            </a:r>
            <a:r>
              <a:rPr lang="de-DE" dirty="0" err="1"/>
              <a:t>of</a:t>
            </a:r>
            <a:r>
              <a:rPr lang="de-DE" dirty="0"/>
              <a:t> </a:t>
            </a:r>
            <a:r>
              <a:rPr lang="de-DE" dirty="0" err="1"/>
              <a:t>chart</a:t>
            </a:r>
            <a:endParaRPr lang="de-DE" dirty="0"/>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stacked"/>
        <c:varyColors val="0"/>
        <c:ser>
          <c:idx val="0"/>
          <c:order val="0"/>
          <c:tx>
            <c:strRef>
              <c:f>Tabelle1!$B$1</c:f>
              <c:strCache>
                <c:ptCount val="1"/>
                <c:pt idx="0">
                  <c:v>Data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Tabelle1!$B$2:$B$5</c:f>
              <c:numCache>
                <c:formatCode>General</c:formatCode>
                <c:ptCount val="4"/>
                <c:pt idx="0">
                  <c:v>4.3</c:v>
                </c:pt>
                <c:pt idx="1">
                  <c:v>1.5</c:v>
                </c:pt>
                <c:pt idx="2">
                  <c:v>3.5</c:v>
                </c:pt>
                <c:pt idx="3">
                  <c:v>4.5</c:v>
                </c:pt>
              </c:numCache>
            </c:numRef>
          </c:val>
          <c:extLst>
            <c:ext xmlns:c16="http://schemas.microsoft.com/office/drawing/2014/chart" uri="{C3380CC4-5D6E-409C-BE32-E72D297353CC}">
              <c16:uniqueId val="{00000000-59B1-5B48-8B9E-0F434E37979F}"/>
            </c:ext>
          </c:extLst>
        </c:ser>
        <c:ser>
          <c:idx val="1"/>
          <c:order val="1"/>
          <c:tx>
            <c:strRef>
              <c:f>Tabelle1!$C$1</c:f>
              <c:strCache>
                <c:ptCount val="1"/>
                <c:pt idx="0">
                  <c:v>Data 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Tabelle1!$C$2:$C$5</c:f>
              <c:numCache>
                <c:formatCode>General</c:formatCode>
                <c:ptCount val="4"/>
                <c:pt idx="0">
                  <c:v>2.4</c:v>
                </c:pt>
                <c:pt idx="1">
                  <c:v>2.4</c:v>
                </c:pt>
                <c:pt idx="2">
                  <c:v>1.8</c:v>
                </c:pt>
                <c:pt idx="3">
                  <c:v>2.8</c:v>
                </c:pt>
              </c:numCache>
            </c:numRef>
          </c:val>
          <c:extLst>
            <c:ext xmlns:c16="http://schemas.microsoft.com/office/drawing/2014/chart" uri="{C3380CC4-5D6E-409C-BE32-E72D297353CC}">
              <c16:uniqueId val="{00000001-59B1-5B48-8B9E-0F434E37979F}"/>
            </c:ext>
          </c:extLst>
        </c:ser>
        <c:ser>
          <c:idx val="2"/>
          <c:order val="2"/>
          <c:tx>
            <c:strRef>
              <c:f>Tabelle1!$D$1</c:f>
              <c:strCache>
                <c:ptCount val="1"/>
                <c:pt idx="0">
                  <c:v>Data 3</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Calibri" panose="020F0502020204030204" pitchFamily="34" charset="0"/>
                    <a:ea typeface="+mn-ea"/>
                    <a:cs typeface="Calibri" panose="020F050202020403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Tabelle1!$A$2:$A$5</c:f>
              <c:strCache>
                <c:ptCount val="4"/>
                <c:pt idx="0">
                  <c:v>Category 1</c:v>
                </c:pt>
                <c:pt idx="1">
                  <c:v>Category 2</c:v>
                </c:pt>
                <c:pt idx="2">
                  <c:v>Category 3</c:v>
                </c:pt>
                <c:pt idx="3">
                  <c:v>Category 4</c:v>
                </c:pt>
              </c:strCache>
            </c:strRef>
          </c:cat>
          <c:val>
            <c:numRef>
              <c:f>Tabelle1!$D$2:$D$5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9B1-5B48-8B9E-0F434E37979F}"/>
            </c:ext>
          </c:extLst>
        </c:ser>
        <c:dLbls>
          <c:showLegendKey val="0"/>
          <c:showVal val="0"/>
          <c:showCatName val="0"/>
          <c:showSerName val="0"/>
          <c:showPercent val="0"/>
          <c:showBubbleSize val="0"/>
        </c:dLbls>
        <c:gapWidth val="79"/>
        <c:overlap val="100"/>
        <c:axId val="549704520"/>
        <c:axId val="549705696"/>
      </c:barChart>
      <c:catAx>
        <c:axId val="5497045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49705696"/>
        <c:crosses val="autoZero"/>
        <c:auto val="1"/>
        <c:lblAlgn val="ctr"/>
        <c:lblOffset val="100"/>
        <c:noMultiLvlLbl val="0"/>
      </c:catAx>
      <c:valAx>
        <c:axId val="549705696"/>
        <c:scaling>
          <c:orientation val="minMax"/>
        </c:scaling>
        <c:delete val="1"/>
        <c:axPos val="l"/>
        <c:numFmt formatCode="General" sourceLinked="1"/>
        <c:majorTickMark val="none"/>
        <c:minorTickMark val="none"/>
        <c:tickLblPos val="nextTo"/>
        <c:crossAx val="5497045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313131"/>
                </a:solidFill>
                <a:latin typeface="Calibri" panose="020F0502020204030204" pitchFamily="34" charset="0"/>
                <a:ea typeface="+mn-ea"/>
                <a:cs typeface="Calibri" panose="020F0502020204030204" pitchFamily="34" charset="0"/>
              </a:defRPr>
            </a:pPr>
            <a:r>
              <a:rPr lang="de-DE" dirty="0"/>
              <a:t>Title </a:t>
            </a:r>
            <a:r>
              <a:rPr lang="de-DE" dirty="0" err="1"/>
              <a:t>of</a:t>
            </a:r>
            <a:r>
              <a:rPr lang="de-DE" dirty="0"/>
              <a:t> </a:t>
            </a:r>
            <a:r>
              <a:rPr lang="de-DE" dirty="0" err="1"/>
              <a:t>chart</a:t>
            </a:r>
            <a:r>
              <a:rPr lang="de-DE" dirty="0"/>
              <a:t>; </a:t>
            </a:r>
            <a:r>
              <a:rPr lang="de-DE" dirty="0" err="1"/>
              <a:t>edit</a:t>
            </a:r>
            <a:r>
              <a:rPr lang="de-DE" dirty="0"/>
              <a:t> </a:t>
            </a:r>
            <a:r>
              <a:rPr lang="de-DE" dirty="0" err="1"/>
              <a:t>data</a:t>
            </a:r>
            <a:r>
              <a:rPr lang="de-DE" dirty="0"/>
              <a:t> /</a:t>
            </a:r>
            <a:r>
              <a:rPr lang="de-DE" dirty="0" err="1"/>
              <a:t>colours</a:t>
            </a:r>
            <a:r>
              <a:rPr lang="de-DE" dirty="0"/>
              <a:t> </a:t>
            </a:r>
            <a:r>
              <a:rPr lang="de-DE" dirty="0" err="1"/>
              <a:t>by</a:t>
            </a:r>
            <a:r>
              <a:rPr lang="de-DE" dirty="0"/>
              <a:t> </a:t>
            </a:r>
            <a:r>
              <a:rPr lang="de-DE" dirty="0" err="1"/>
              <a:t>using</a:t>
            </a:r>
            <a:r>
              <a:rPr lang="de-DE" dirty="0"/>
              <a:t> </a:t>
            </a:r>
            <a:r>
              <a:rPr lang="de-DE" dirty="0" err="1"/>
              <a:t>the</a:t>
            </a:r>
            <a:r>
              <a:rPr lang="de-DE" dirty="0"/>
              <a:t> </a:t>
            </a:r>
            <a:r>
              <a:rPr lang="de-DE" dirty="0" err="1"/>
              <a:t>icons</a:t>
            </a:r>
            <a:r>
              <a:rPr lang="de-DE" dirty="0"/>
              <a:t> </a:t>
            </a:r>
            <a:r>
              <a:rPr lang="de-DE" dirty="0" err="1"/>
              <a:t>which</a:t>
            </a:r>
            <a:r>
              <a:rPr lang="de-DE" dirty="0"/>
              <a:t> </a:t>
            </a:r>
            <a:r>
              <a:rPr lang="de-DE" dirty="0" err="1"/>
              <a:t>appear</a:t>
            </a:r>
            <a:r>
              <a:rPr lang="de-DE" dirty="0"/>
              <a:t> on </a:t>
            </a:r>
            <a:r>
              <a:rPr lang="de-DE" dirty="0" err="1"/>
              <a:t>the</a:t>
            </a:r>
            <a:r>
              <a:rPr lang="de-DE" dirty="0"/>
              <a:t> </a:t>
            </a:r>
            <a:r>
              <a:rPr lang="de-DE" dirty="0" err="1"/>
              <a:t>right</a:t>
            </a:r>
            <a:r>
              <a:rPr lang="de-DE" dirty="0"/>
              <a:t> </a:t>
            </a:r>
            <a:r>
              <a:rPr lang="de-DE" dirty="0" err="1"/>
              <a:t>side</a:t>
            </a:r>
            <a:r>
              <a:rPr lang="de-DE" dirty="0"/>
              <a:t> </a:t>
            </a:r>
            <a:r>
              <a:rPr lang="de-DE" dirty="0" err="1"/>
              <a:t>if</a:t>
            </a:r>
            <a:r>
              <a:rPr lang="de-DE" dirty="0"/>
              <a:t> </a:t>
            </a:r>
            <a:r>
              <a:rPr lang="de-DE" dirty="0" err="1"/>
              <a:t>you</a:t>
            </a:r>
            <a:r>
              <a:rPr lang="de-DE" dirty="0"/>
              <a:t> </a:t>
            </a:r>
            <a:r>
              <a:rPr lang="de-DE" dirty="0" err="1"/>
              <a:t>click</a:t>
            </a:r>
            <a:r>
              <a:rPr lang="de-DE" dirty="0"/>
              <a:t>   </a:t>
            </a: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313131"/>
              </a:solidFill>
              <a:latin typeface="Calibri" panose="020F0502020204030204" pitchFamily="34" charset="0"/>
              <a:ea typeface="+mn-ea"/>
              <a:cs typeface="Calibri" panose="020F0502020204030204" pitchFamily="34" charset="0"/>
            </a:defRPr>
          </a:pPr>
          <a:endParaRPr lang="en-US"/>
        </a:p>
      </c:txPr>
    </c:title>
    <c:autoTitleDeleted val="0"/>
    <c:plotArea>
      <c:layout/>
      <c:areaChart>
        <c:grouping val="standard"/>
        <c:varyColors val="0"/>
        <c:ser>
          <c:idx val="0"/>
          <c:order val="0"/>
          <c:tx>
            <c:strRef>
              <c:f>Tabelle1!$B$1</c:f>
              <c:strCache>
                <c:ptCount val="1"/>
                <c:pt idx="0">
                  <c:v>Data 1</c:v>
                </c:pt>
              </c:strCache>
            </c:strRef>
          </c:tx>
          <c:spPr>
            <a:solidFill>
              <a:schemeClr val="accent1"/>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A135-0840-AE9B-B74998F1490A}"/>
            </c:ext>
          </c:extLst>
        </c:ser>
        <c:ser>
          <c:idx val="1"/>
          <c:order val="1"/>
          <c:tx>
            <c:strRef>
              <c:f>Tabelle1!$C$1</c:f>
              <c:strCache>
                <c:ptCount val="1"/>
                <c:pt idx="0">
                  <c:v>Data 2</c:v>
                </c:pt>
              </c:strCache>
            </c:strRef>
          </c:tx>
          <c:spPr>
            <a:solidFill>
              <a:schemeClr val="accent3"/>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A135-0840-AE9B-B74998F1490A}"/>
            </c:ext>
          </c:extLst>
        </c:ser>
        <c:ser>
          <c:idx val="2"/>
          <c:order val="2"/>
          <c:tx>
            <c:strRef>
              <c:f>Tabelle1!$D$1</c:f>
              <c:strCache>
                <c:ptCount val="1"/>
                <c:pt idx="0">
                  <c:v>Column 1</c:v>
                </c:pt>
              </c:strCache>
            </c:strRef>
          </c:tx>
          <c:spPr>
            <a:solidFill>
              <a:schemeClr val="accent5"/>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Tabelle1!$D$2:$D$6</c:f>
              <c:numCache>
                <c:formatCode>General</c:formatCode>
                <c:ptCount val="5"/>
              </c:numCache>
            </c:numRef>
          </c:val>
          <c:extLst>
            <c:ext xmlns:c16="http://schemas.microsoft.com/office/drawing/2014/chart" uri="{C3380CC4-5D6E-409C-BE32-E72D297353CC}">
              <c16:uniqueId val="{00000002-A135-0840-AE9B-B74998F1490A}"/>
            </c:ext>
          </c:extLst>
        </c:ser>
        <c:ser>
          <c:idx val="3"/>
          <c:order val="3"/>
          <c:tx>
            <c:strRef>
              <c:f>Tabelle1!$E$1</c:f>
              <c:strCache>
                <c:ptCount val="1"/>
                <c:pt idx="0">
                  <c:v>Column 2</c:v>
                </c:pt>
              </c:strCache>
            </c:strRef>
          </c:tx>
          <c:spPr>
            <a:solidFill>
              <a:schemeClr val="accent1">
                <a:lumMod val="60000"/>
              </a:schemeClr>
            </a:solidFill>
            <a:ln>
              <a:noFill/>
            </a:ln>
            <a:effectLst/>
          </c:spPr>
          <c:cat>
            <c:numRef>
              <c:f>Tabelle1!$A$2:$A$6</c:f>
              <c:numCache>
                <c:formatCode>m/d/yyyy</c:formatCode>
                <c:ptCount val="5"/>
                <c:pt idx="0">
                  <c:v>43525</c:v>
                </c:pt>
                <c:pt idx="1">
                  <c:v>43617</c:v>
                </c:pt>
                <c:pt idx="2">
                  <c:v>43647</c:v>
                </c:pt>
                <c:pt idx="3">
                  <c:v>43678</c:v>
                </c:pt>
                <c:pt idx="4">
                  <c:v>43344</c:v>
                </c:pt>
              </c:numCache>
            </c:numRef>
          </c:cat>
          <c:val>
            <c:numRef>
              <c:f>Tabelle1!$E$2:$E$6</c:f>
              <c:numCache>
                <c:formatCode>General</c:formatCode>
                <c:ptCount val="5"/>
              </c:numCache>
            </c:numRef>
          </c:val>
          <c:extLst>
            <c:ext xmlns:c16="http://schemas.microsoft.com/office/drawing/2014/chart" uri="{C3380CC4-5D6E-409C-BE32-E72D297353CC}">
              <c16:uniqueId val="{00000003-A135-0840-AE9B-B74998F1490A}"/>
            </c:ext>
          </c:extLst>
        </c:ser>
        <c:dLbls>
          <c:showLegendKey val="0"/>
          <c:showVal val="0"/>
          <c:showCatName val="0"/>
          <c:showSerName val="0"/>
          <c:showPercent val="0"/>
          <c:showBubbleSize val="0"/>
        </c:dLbls>
        <c:axId val="549699816"/>
        <c:axId val="549706088"/>
      </c:areaChart>
      <c:dateAx>
        <c:axId val="549699816"/>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crossAx val="549706088"/>
        <c:crosses val="autoZero"/>
        <c:auto val="1"/>
        <c:lblOffset val="100"/>
        <c:baseTimeUnit val="months"/>
      </c:dateAx>
      <c:valAx>
        <c:axId val="549706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crossAx val="54969981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313131"/>
              </a:solidFill>
              <a:latin typeface="Calibri" panose="020F0502020204030204" pitchFamily="34" charset="0"/>
              <a:ea typeface="+mn-ea"/>
              <a:cs typeface="Calibri" panose="020F0502020204030204" pitchFamily="34" charset="0"/>
            </a:defRPr>
          </a:pPr>
          <a:endParaRPr lang="en-US"/>
        </a:p>
      </c:txPr>
    </c:legend>
    <c:plotVisOnly val="1"/>
    <c:dispBlanksAs val="zero"/>
    <c:showDLblsOverMax val="0"/>
  </c:chart>
  <c:spPr>
    <a:noFill/>
    <a:ln>
      <a:noFill/>
    </a:ln>
    <a:effectLst/>
  </c:spPr>
  <c:txPr>
    <a:bodyPr/>
    <a:lstStyle/>
    <a:p>
      <a:pPr>
        <a:defRPr>
          <a:solidFill>
            <a:srgbClr val="31313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de-DE"/>
              <a:t>Edit title of pie chart here</a:t>
            </a:r>
            <a:endParaRPr lang="en-US"/>
          </a:p>
        </c:rich>
      </c:tx>
      <c:layout>
        <c:manualLayout>
          <c:xMode val="edge"/>
          <c:yMode val="edge"/>
          <c:x val="0.17198479785250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pieChart>
        <c:varyColors val="1"/>
        <c:ser>
          <c:idx val="0"/>
          <c:order val="0"/>
          <c:tx>
            <c:strRef>
              <c:f>Tabelle1!$B$1</c:f>
              <c:strCache>
                <c:ptCount val="1"/>
                <c:pt idx="0">
                  <c:v>Verkauf</c:v>
                </c:pt>
              </c:strCache>
            </c:strRef>
          </c:tx>
          <c:explosion val="1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723-114E-9886-4C74289445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723-114E-9886-4C74289445E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723-114E-9886-4C74289445E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723-114E-9886-4C74289445E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723-114E-9886-4C74289445E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723-114E-9886-4C74289445EE}"/>
              </c:ext>
            </c:extLst>
          </c:dPt>
          <c:cat>
            <c:strRef>
              <c:f>Tabelle1!$A$2:$A$7</c:f>
              <c:strCache>
                <c:ptCount val="6"/>
                <c:pt idx="0">
                  <c:v>1. Lorem</c:v>
                </c:pt>
                <c:pt idx="1">
                  <c:v>2. Lorem</c:v>
                </c:pt>
                <c:pt idx="2">
                  <c:v>3. Lorem</c:v>
                </c:pt>
                <c:pt idx="3">
                  <c:v>4. Lorem</c:v>
                </c:pt>
                <c:pt idx="4">
                  <c:v>5. Lorem</c:v>
                </c:pt>
                <c:pt idx="5">
                  <c:v>6.Lorem</c:v>
                </c:pt>
              </c:strCache>
            </c:strRef>
          </c:cat>
          <c:val>
            <c:numRef>
              <c:f>Tabelle1!$B$2:$B$7</c:f>
              <c:numCache>
                <c:formatCode>General</c:formatCode>
                <c:ptCount val="6"/>
                <c:pt idx="0">
                  <c:v>40</c:v>
                </c:pt>
                <c:pt idx="1">
                  <c:v>20</c:v>
                </c:pt>
                <c:pt idx="2">
                  <c:v>5</c:v>
                </c:pt>
                <c:pt idx="3">
                  <c:v>5</c:v>
                </c:pt>
                <c:pt idx="4">
                  <c:v>10</c:v>
                </c:pt>
                <c:pt idx="5">
                  <c:v>10</c:v>
                </c:pt>
              </c:numCache>
            </c:numRef>
          </c:val>
          <c:extLst>
            <c:ext xmlns:c16="http://schemas.microsoft.com/office/drawing/2014/chart" uri="{C3380CC4-5D6E-409C-BE32-E72D297353CC}">
              <c16:uniqueId val="{0000000C-4723-114E-9886-4C74289445E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372191-0C9C-40E7-8E87-45CA8E3AA4CF}" type="doc">
      <dgm:prSet loTypeId="urn:microsoft.com/office/officeart/2005/8/layout/hList6" loCatId="list" qsTypeId="urn:microsoft.com/office/officeart/2005/8/quickstyle/simple2" qsCatId="simple" csTypeId="urn:microsoft.com/office/officeart/2005/8/colors/accent1_5" csCatId="accent1" phldr="1"/>
      <dgm:spPr/>
      <dgm:t>
        <a:bodyPr/>
        <a:lstStyle/>
        <a:p>
          <a:endParaRPr lang="de-DE"/>
        </a:p>
      </dgm:t>
    </dgm:pt>
    <dgm:pt modelId="{41D35DD2-60D8-418D-85EC-2DDDB1333EEC}">
      <dgm:prSet phldrT="[Text]" custT="1"/>
      <dgm:spPr/>
      <dgm:t>
        <a:bodyPr lIns="108000" rIns="108000" anchor="t" anchorCtr="0"/>
        <a:lstStyle/>
        <a:p>
          <a:pPr rtl="0"/>
          <a:endParaRPr lang="en-GB" sz="1800" b="0" dirty="0">
            <a:latin typeface="Calibri" panose="020F0502020204030204" pitchFamily="34" charset="0"/>
            <a:cs typeface="Calibri" panose="020F0502020204030204" pitchFamily="34" charset="0"/>
          </a:endParaRPr>
        </a:p>
        <a:p>
          <a:pPr rtl="0"/>
          <a:r>
            <a:rPr lang="en-GB" sz="1800" b="0" dirty="0">
              <a:latin typeface="Calibri" panose="020F0502020204030204" pitchFamily="34" charset="0"/>
              <a:cs typeface="Calibri" panose="020F0502020204030204" pitchFamily="34" charset="0"/>
            </a:rPr>
            <a:t>Text Phase 1</a:t>
          </a:r>
          <a:br>
            <a:rPr lang="en-GB" sz="1800" b="0" dirty="0">
              <a:latin typeface="Calibri" panose="020F0502020204030204" pitchFamily="34" charset="0"/>
              <a:cs typeface="Calibri" panose="020F0502020204030204" pitchFamily="34" charset="0"/>
            </a:rPr>
          </a:br>
          <a:endParaRPr lang="en-GB" sz="1800" b="0" dirty="0">
            <a:latin typeface="Calibri" panose="020F0502020204030204" pitchFamily="34" charset="0"/>
            <a:cs typeface="Calibri" panose="020F0502020204030204" pitchFamily="34" charset="0"/>
          </a:endParaRPr>
        </a:p>
      </dgm:t>
    </dgm:pt>
    <dgm:pt modelId="{617E6F74-656E-4031-B0C9-6840FFD898DE}" type="parTrans" cxnId="{FCEA10CF-153D-4DF2-9E7A-CBFE2382D518}">
      <dgm:prSet/>
      <dgm:spPr/>
      <dgm:t>
        <a:bodyPr/>
        <a:lstStyle/>
        <a:p>
          <a:endParaRPr lang="de-DE"/>
        </a:p>
      </dgm:t>
    </dgm:pt>
    <dgm:pt modelId="{F616E22F-A0A4-400D-A2EF-AB771AFFDA0D}" type="sibTrans" cxnId="{FCEA10CF-153D-4DF2-9E7A-CBFE2382D518}">
      <dgm:prSet/>
      <dgm:spPr/>
      <dgm:t>
        <a:bodyPr/>
        <a:lstStyle/>
        <a:p>
          <a:endParaRPr lang="de-DE"/>
        </a:p>
      </dgm:t>
    </dgm:pt>
    <dgm:pt modelId="{F1327EE5-B19C-44E8-BECC-3DD8D56DEB1B}">
      <dgm:prSet phldrT="[Text]" custT="1"/>
      <dgm:spPr/>
      <dgm:t>
        <a:bodyPr lIns="108000" rIns="108000" anchor="t" anchorCtr="0"/>
        <a:lstStyle/>
        <a:p>
          <a:pPr rtl="0"/>
          <a:r>
            <a:rPr lang="en-GB" sz="1800" dirty="0">
              <a:latin typeface="Calibri" panose="020F0502020204030204" pitchFamily="34" charset="0"/>
              <a:cs typeface="Calibri" panose="020F0502020204030204" pitchFamily="34" charset="0"/>
            </a:rPr>
            <a:t>Bullet 2</a:t>
          </a:r>
        </a:p>
      </dgm:t>
    </dgm:pt>
    <dgm:pt modelId="{BE1CEAA6-FF0C-48B7-A410-4A9AB2DEB41D}" type="parTrans" cxnId="{ED2B1FDF-C923-403B-912F-9EADBAEA238D}">
      <dgm:prSet/>
      <dgm:spPr/>
      <dgm:t>
        <a:bodyPr/>
        <a:lstStyle/>
        <a:p>
          <a:endParaRPr lang="de-DE"/>
        </a:p>
      </dgm:t>
    </dgm:pt>
    <dgm:pt modelId="{9D20CA89-5A5B-4A1B-8F03-45934064D1D7}" type="sibTrans" cxnId="{ED2B1FDF-C923-403B-912F-9EADBAEA238D}">
      <dgm:prSet/>
      <dgm:spPr/>
      <dgm:t>
        <a:bodyPr/>
        <a:lstStyle/>
        <a:p>
          <a:endParaRPr lang="de-DE"/>
        </a:p>
      </dgm:t>
    </dgm:pt>
    <dgm:pt modelId="{EE8AF158-0E30-4505-B8A3-A23D841EE20A}">
      <dgm:prSet phldrT="[Text]" custT="1"/>
      <dgm:spPr/>
      <dgm:t>
        <a:bodyPr lIns="108000" rIns="108000" anchor="t" anchorCtr="0"/>
        <a:lstStyle/>
        <a:p>
          <a:pPr marL="0" lvl="0" algn="l" defTabSz="800100" rtl="0">
            <a:lnSpc>
              <a:spcPct val="90000"/>
            </a:lnSpc>
            <a:spcBef>
              <a:spcPct val="0"/>
            </a:spcBef>
            <a:spcAft>
              <a:spcPct val="35000"/>
            </a:spcAft>
            <a:buNone/>
          </a:pPr>
          <a:endParaRPr lang="en-GB" sz="1800" b="0" kern="1200" dirty="0">
            <a:latin typeface="Calibri" panose="020F0502020204030204" pitchFamily="34" charset="0"/>
            <a:cs typeface="Calibri" panose="020F0502020204030204" pitchFamily="34" charset="0"/>
          </a:endParaRPr>
        </a:p>
        <a:p>
          <a:pPr marL="0" lvl="0" algn="l" defTabSz="800100" rtl="0">
            <a:lnSpc>
              <a:spcPct val="90000"/>
            </a:lnSpc>
            <a:spcBef>
              <a:spcPct val="0"/>
            </a:spcBef>
            <a:spcAft>
              <a:spcPct val="35000"/>
            </a:spcAft>
          </a:pPr>
          <a:r>
            <a:rPr lang="en-GB" sz="1800" b="0" kern="1200" dirty="0">
              <a:latin typeface="Calibri" panose="020F0502020204030204" pitchFamily="34" charset="0"/>
              <a:cs typeface="Calibri" panose="020F0502020204030204" pitchFamily="34" charset="0"/>
            </a:rPr>
            <a:t>Text Phase 2</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0" lvl="0" algn="l" defTabSz="800100" rtl="0">
            <a:lnSpc>
              <a:spcPct val="90000"/>
            </a:lnSpc>
            <a:spcBef>
              <a:spcPct val="0"/>
            </a:spcBef>
            <a:spcAft>
              <a:spcPct val="35000"/>
            </a:spcAft>
          </a:pPr>
          <a:r>
            <a:rPr lang="en-GB" sz="1800" kern="1200" dirty="0">
              <a:latin typeface="Calibri" panose="020F0502020204030204" pitchFamily="34" charset="0"/>
              <a:cs typeface="Calibri" panose="020F0502020204030204" pitchFamily="34" charset="0"/>
            </a:rPr>
            <a:t>text</a:t>
          </a:r>
        </a:p>
      </dgm:t>
    </dgm:pt>
    <dgm:pt modelId="{63AD07C9-E0D7-47A1-9B0E-8B9AD0943242}" type="parTrans" cxnId="{42B4191B-AA71-43DD-B7AB-E77E73091A3D}">
      <dgm:prSet/>
      <dgm:spPr/>
      <dgm:t>
        <a:bodyPr/>
        <a:lstStyle/>
        <a:p>
          <a:endParaRPr lang="de-DE"/>
        </a:p>
      </dgm:t>
    </dgm:pt>
    <dgm:pt modelId="{9441BC0C-AF0E-4D63-8062-EC704073BDAE}" type="sibTrans" cxnId="{42B4191B-AA71-43DD-B7AB-E77E73091A3D}">
      <dgm:prSet/>
      <dgm:spPr/>
      <dgm:t>
        <a:bodyPr/>
        <a:lstStyle/>
        <a:p>
          <a:endParaRPr lang="de-DE"/>
        </a:p>
      </dgm:t>
    </dgm:pt>
    <dgm:pt modelId="{60165A43-387F-48C1-9A6D-CDB9DC2B8430}">
      <dgm:prSet phldrT="[Text]" custT="1"/>
      <dgm:spPr/>
      <dgm:t>
        <a:bodyPr lIns="108000" rIns="108000" anchor="t" anchorCtr="0"/>
        <a:lstStyle/>
        <a:p>
          <a:pPr algn="ctr" rtl="0"/>
          <a:endParaRPr lang="en-GB" sz="1800" kern="1200" dirty="0">
            <a:latin typeface="Calibri" panose="020F0502020204030204" pitchFamily="34" charset="0"/>
            <a:cs typeface="Calibri" panose="020F0502020204030204" pitchFamily="34" charset="0"/>
          </a:endParaRPr>
        </a:p>
        <a:p>
          <a:pPr algn="l" rtl="0"/>
          <a:r>
            <a:rPr lang="en-GB" sz="1800" b="0" kern="1200" dirty="0">
              <a:latin typeface="Calibri" panose="020F0502020204030204" pitchFamily="34" charset="0"/>
              <a:cs typeface="Calibri" panose="020F0502020204030204" pitchFamily="34" charset="0"/>
            </a:rPr>
            <a:t>Text Phase 3</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algn="l" rtl="0"/>
          <a:r>
            <a:rPr lang="en-GB" sz="1800" kern="1200" dirty="0">
              <a:latin typeface="Calibri" panose="020F0502020204030204" pitchFamily="34" charset="0"/>
              <a:cs typeface="Calibri" panose="020F0502020204030204" pitchFamily="34" charset="0"/>
            </a:rPr>
            <a:t>text</a:t>
          </a:r>
        </a:p>
      </dgm:t>
    </dgm:pt>
    <dgm:pt modelId="{7B818567-8CD9-4F41-BB00-176963A304E0}" type="parTrans" cxnId="{326793B2-D1DB-41A0-9B7A-91690CBD1914}">
      <dgm:prSet/>
      <dgm:spPr/>
      <dgm:t>
        <a:bodyPr/>
        <a:lstStyle/>
        <a:p>
          <a:endParaRPr lang="de-DE"/>
        </a:p>
      </dgm:t>
    </dgm:pt>
    <dgm:pt modelId="{A20C13DE-89C7-41E8-A4A2-44CE8C7F3A82}" type="sibTrans" cxnId="{326793B2-D1DB-41A0-9B7A-91690CBD1914}">
      <dgm:prSet/>
      <dgm:spPr/>
      <dgm:t>
        <a:bodyPr/>
        <a:lstStyle/>
        <a:p>
          <a:endParaRPr lang="de-DE"/>
        </a:p>
      </dgm:t>
    </dgm:pt>
    <dgm:pt modelId="{C84332FE-BA2D-4E3A-B596-1F7D570FDBDC}">
      <dgm:prSet phldrT="[Text]" custT="1"/>
      <dgm:spPr/>
      <dgm:t>
        <a:bodyPr lIns="108000" rIns="108000" anchor="t" anchorCtr="0"/>
        <a:lstStyle/>
        <a:p>
          <a:pPr marL="0" lvl="0" algn="l" defTabSz="800100" rtl="0">
            <a:lnSpc>
              <a:spcPct val="90000"/>
            </a:lnSpc>
            <a:spcBef>
              <a:spcPct val="0"/>
            </a:spcBef>
            <a:spcAft>
              <a:spcPct val="35000"/>
            </a:spcAft>
            <a:buNone/>
          </a:pPr>
          <a:endParaRPr lang="en-GB" sz="1800" b="0" kern="1200" dirty="0">
            <a:latin typeface="Calibri" panose="020F0502020204030204" pitchFamily="34" charset="0"/>
            <a:cs typeface="Calibri" panose="020F0502020204030204" pitchFamily="34" charset="0"/>
          </a:endParaRPr>
        </a:p>
        <a:p>
          <a:pPr marL="0" lvl="0" algn="l" defTabSz="800100" rtl="0">
            <a:lnSpc>
              <a:spcPct val="90000"/>
            </a:lnSpc>
            <a:spcBef>
              <a:spcPct val="0"/>
            </a:spcBef>
            <a:spcAft>
              <a:spcPct val="35000"/>
            </a:spcAft>
            <a:buNone/>
          </a:pPr>
          <a:r>
            <a:rPr lang="en-GB" sz="1800" b="0" kern="1200" dirty="0">
              <a:latin typeface="Calibri" panose="020F0502020204030204" pitchFamily="34" charset="0"/>
              <a:cs typeface="Calibri" panose="020F0502020204030204" pitchFamily="34" charset="0"/>
            </a:rPr>
            <a:t>Text Phase 4</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0" lvl="0" algn="l" defTabSz="800100" rtl="0">
            <a:lnSpc>
              <a:spcPct val="90000"/>
            </a:lnSpc>
            <a:spcBef>
              <a:spcPct val="0"/>
            </a:spcBef>
            <a:spcAft>
              <a:spcPct val="35000"/>
            </a:spcAft>
          </a:pPr>
          <a:r>
            <a:rPr lang="en-GB" sz="1800" kern="1200" dirty="0">
              <a:latin typeface="Calibri" panose="020F0502020204030204" pitchFamily="34" charset="0"/>
              <a:cs typeface="Calibri" panose="020F0502020204030204" pitchFamily="34" charset="0"/>
            </a:rPr>
            <a:t>Dummy text</a:t>
          </a:r>
        </a:p>
      </dgm:t>
    </dgm:pt>
    <dgm:pt modelId="{1CF4CA44-FE56-4CE3-B513-6B0AA8660336}" type="parTrans" cxnId="{9E7CF060-AB35-4E5B-A20E-8260A214D4EB}">
      <dgm:prSet/>
      <dgm:spPr/>
      <dgm:t>
        <a:bodyPr/>
        <a:lstStyle/>
        <a:p>
          <a:endParaRPr lang="de-DE"/>
        </a:p>
      </dgm:t>
    </dgm:pt>
    <dgm:pt modelId="{56AEA3D6-0921-4F14-A536-6639BB6C77B0}" type="sibTrans" cxnId="{9E7CF060-AB35-4E5B-A20E-8260A214D4EB}">
      <dgm:prSet/>
      <dgm:spPr/>
      <dgm:t>
        <a:bodyPr/>
        <a:lstStyle/>
        <a:p>
          <a:endParaRPr lang="de-DE"/>
        </a:p>
      </dgm:t>
    </dgm:pt>
    <dgm:pt modelId="{6739F360-3A3D-4D48-9318-6DD1CAAAB06B}">
      <dgm:prSet phldrT="[Text]" custT="1"/>
      <dgm:spPr/>
      <dgm:t>
        <a:bodyPr lIns="108000" rIns="108000" anchor="t" anchorCtr="0"/>
        <a:lstStyle/>
        <a:p>
          <a:pPr rtl="0"/>
          <a:r>
            <a:rPr lang="en-GB" sz="1800" dirty="0">
              <a:latin typeface="Calibri" panose="020F0502020204030204" pitchFamily="34" charset="0"/>
              <a:cs typeface="Calibri" panose="020F0502020204030204" pitchFamily="34" charset="0"/>
            </a:rPr>
            <a:t>Bullet 1</a:t>
          </a:r>
        </a:p>
      </dgm:t>
    </dgm:pt>
    <dgm:pt modelId="{4E5F70DF-B890-47C8-8BEA-DC8FC9CF5083}" type="sibTrans" cxnId="{6F8514AC-6131-4A35-90AD-D7289116BB05}">
      <dgm:prSet/>
      <dgm:spPr/>
      <dgm:t>
        <a:bodyPr/>
        <a:lstStyle/>
        <a:p>
          <a:endParaRPr lang="de-DE"/>
        </a:p>
      </dgm:t>
    </dgm:pt>
    <dgm:pt modelId="{0EFD0371-0338-466E-9D6C-1A23492C1D5A}" type="parTrans" cxnId="{6F8514AC-6131-4A35-90AD-D7289116BB05}">
      <dgm:prSet/>
      <dgm:spPr/>
      <dgm:t>
        <a:bodyPr/>
        <a:lstStyle/>
        <a:p>
          <a:endParaRPr lang="de-DE"/>
        </a:p>
      </dgm:t>
    </dgm:pt>
    <dgm:pt modelId="{27E9E500-62EC-46C2-B7C8-3723367EE8E7}" type="pres">
      <dgm:prSet presAssocID="{BF372191-0C9C-40E7-8E87-45CA8E3AA4CF}" presName="Name0" presStyleCnt="0">
        <dgm:presLayoutVars>
          <dgm:dir/>
          <dgm:resizeHandles val="exact"/>
        </dgm:presLayoutVars>
      </dgm:prSet>
      <dgm:spPr/>
    </dgm:pt>
    <dgm:pt modelId="{32E9553A-2CF3-4DEA-AB3F-F65A55D7581E}" type="pres">
      <dgm:prSet presAssocID="{41D35DD2-60D8-418D-85EC-2DDDB1333EEC}" presName="node" presStyleLbl="node1" presStyleIdx="0" presStyleCnt="4" custScaleX="2000000">
        <dgm:presLayoutVars>
          <dgm:bulletEnabled val="1"/>
        </dgm:presLayoutVars>
      </dgm:prSet>
      <dgm:spPr/>
    </dgm:pt>
    <dgm:pt modelId="{354721F1-31E2-437B-87FF-1DCD623A0331}" type="pres">
      <dgm:prSet presAssocID="{F616E22F-A0A4-400D-A2EF-AB771AFFDA0D}" presName="sibTrans" presStyleCnt="0"/>
      <dgm:spPr/>
    </dgm:pt>
    <dgm:pt modelId="{32C5A92E-6BF7-4147-8D3B-45A0624571ED}" type="pres">
      <dgm:prSet presAssocID="{EE8AF158-0E30-4505-B8A3-A23D841EE20A}" presName="node" presStyleLbl="node1" presStyleIdx="1" presStyleCnt="4" custScaleX="2000000" custLinFactX="-722" custLinFactNeighborX="-100000">
        <dgm:presLayoutVars>
          <dgm:bulletEnabled val="1"/>
        </dgm:presLayoutVars>
      </dgm:prSet>
      <dgm:spPr/>
    </dgm:pt>
    <dgm:pt modelId="{F98F8A01-25FC-4155-B2B1-DB023B1A6F31}" type="pres">
      <dgm:prSet presAssocID="{9441BC0C-AF0E-4D63-8062-EC704073BDAE}" presName="sibTrans" presStyleCnt="0"/>
      <dgm:spPr/>
    </dgm:pt>
    <dgm:pt modelId="{0D7987FC-DBC8-4B03-95AC-7CE716B69BC3}" type="pres">
      <dgm:prSet presAssocID="{60165A43-387F-48C1-9A6D-CDB9DC2B8430}" presName="node" presStyleLbl="node1" presStyleIdx="2" presStyleCnt="4" custScaleX="2000000" custLinFactX="-8852" custLinFactNeighborX="-100000">
        <dgm:presLayoutVars>
          <dgm:bulletEnabled val="1"/>
        </dgm:presLayoutVars>
      </dgm:prSet>
      <dgm:spPr/>
    </dgm:pt>
    <dgm:pt modelId="{CAC38D8F-F77B-418F-9A56-E69D8EFBDE3E}" type="pres">
      <dgm:prSet presAssocID="{A20C13DE-89C7-41E8-A4A2-44CE8C7F3A82}" presName="sibTrans" presStyleCnt="0"/>
      <dgm:spPr/>
    </dgm:pt>
    <dgm:pt modelId="{64FECA9A-90D8-40C5-9C04-32EF5BF4A107}" type="pres">
      <dgm:prSet presAssocID="{C84332FE-BA2D-4E3A-B596-1F7D570FDBDC}" presName="node" presStyleLbl="node1" presStyleIdx="3" presStyleCnt="4" custScaleX="2000000" custLinFactX="-17611" custLinFactNeighborX="-100000">
        <dgm:presLayoutVars>
          <dgm:bulletEnabled val="1"/>
        </dgm:presLayoutVars>
      </dgm:prSet>
      <dgm:spPr/>
    </dgm:pt>
  </dgm:ptLst>
  <dgm:cxnLst>
    <dgm:cxn modelId="{42B4191B-AA71-43DD-B7AB-E77E73091A3D}" srcId="{BF372191-0C9C-40E7-8E87-45CA8E3AA4CF}" destId="{EE8AF158-0E30-4505-B8A3-A23D841EE20A}" srcOrd="1" destOrd="0" parTransId="{63AD07C9-E0D7-47A1-9B0E-8B9AD0943242}" sibTransId="{9441BC0C-AF0E-4D63-8062-EC704073BDAE}"/>
    <dgm:cxn modelId="{9E7CF060-AB35-4E5B-A20E-8260A214D4EB}" srcId="{BF372191-0C9C-40E7-8E87-45CA8E3AA4CF}" destId="{C84332FE-BA2D-4E3A-B596-1F7D570FDBDC}" srcOrd="3" destOrd="0" parTransId="{1CF4CA44-FE56-4CE3-B513-6B0AA8660336}" sibTransId="{56AEA3D6-0921-4F14-A536-6639BB6C77B0}"/>
    <dgm:cxn modelId="{42341C4E-0DB5-48CE-B829-9A8ACA39153C}" type="presOf" srcId="{60165A43-387F-48C1-9A6D-CDB9DC2B8430}" destId="{0D7987FC-DBC8-4B03-95AC-7CE716B69BC3}" srcOrd="0" destOrd="0" presId="urn:microsoft.com/office/officeart/2005/8/layout/hList6"/>
    <dgm:cxn modelId="{89641750-0E14-4BD0-9FCF-BA00DD5DD845}" type="presOf" srcId="{F1327EE5-B19C-44E8-BECC-3DD8D56DEB1B}" destId="{32E9553A-2CF3-4DEA-AB3F-F65A55D7581E}" srcOrd="0" destOrd="2" presId="urn:microsoft.com/office/officeart/2005/8/layout/hList6"/>
    <dgm:cxn modelId="{EE65E686-8852-4148-9116-50CC671776BE}" type="presOf" srcId="{C84332FE-BA2D-4E3A-B596-1F7D570FDBDC}" destId="{64FECA9A-90D8-40C5-9C04-32EF5BF4A107}" srcOrd="0" destOrd="0" presId="urn:microsoft.com/office/officeart/2005/8/layout/hList6"/>
    <dgm:cxn modelId="{542B9995-5998-4C5C-B379-1D415980D7C4}" type="presOf" srcId="{6739F360-3A3D-4D48-9318-6DD1CAAAB06B}" destId="{32E9553A-2CF3-4DEA-AB3F-F65A55D7581E}" srcOrd="0" destOrd="1" presId="urn:microsoft.com/office/officeart/2005/8/layout/hList6"/>
    <dgm:cxn modelId="{6F8514AC-6131-4A35-90AD-D7289116BB05}" srcId="{41D35DD2-60D8-418D-85EC-2DDDB1333EEC}" destId="{6739F360-3A3D-4D48-9318-6DD1CAAAB06B}" srcOrd="0" destOrd="0" parTransId="{0EFD0371-0338-466E-9D6C-1A23492C1D5A}" sibTransId="{4E5F70DF-B890-47C8-8BEA-DC8FC9CF5083}"/>
    <dgm:cxn modelId="{95B80FAF-C2D0-4DDB-A7AC-5497C7950D4A}" type="presOf" srcId="{EE8AF158-0E30-4505-B8A3-A23D841EE20A}" destId="{32C5A92E-6BF7-4147-8D3B-45A0624571ED}" srcOrd="0" destOrd="0" presId="urn:microsoft.com/office/officeart/2005/8/layout/hList6"/>
    <dgm:cxn modelId="{326793B2-D1DB-41A0-9B7A-91690CBD1914}" srcId="{BF372191-0C9C-40E7-8E87-45CA8E3AA4CF}" destId="{60165A43-387F-48C1-9A6D-CDB9DC2B8430}" srcOrd="2" destOrd="0" parTransId="{7B818567-8CD9-4F41-BB00-176963A304E0}" sibTransId="{A20C13DE-89C7-41E8-A4A2-44CE8C7F3A82}"/>
    <dgm:cxn modelId="{FCEA10CF-153D-4DF2-9E7A-CBFE2382D518}" srcId="{BF372191-0C9C-40E7-8E87-45CA8E3AA4CF}" destId="{41D35DD2-60D8-418D-85EC-2DDDB1333EEC}" srcOrd="0" destOrd="0" parTransId="{617E6F74-656E-4031-B0C9-6840FFD898DE}" sibTransId="{F616E22F-A0A4-400D-A2EF-AB771AFFDA0D}"/>
    <dgm:cxn modelId="{76213BD7-296A-436C-A49B-23941C6A30F7}" type="presOf" srcId="{BF372191-0C9C-40E7-8E87-45CA8E3AA4CF}" destId="{27E9E500-62EC-46C2-B7C8-3723367EE8E7}" srcOrd="0" destOrd="0" presId="urn:microsoft.com/office/officeart/2005/8/layout/hList6"/>
    <dgm:cxn modelId="{ED2B1FDF-C923-403B-912F-9EADBAEA238D}" srcId="{41D35DD2-60D8-418D-85EC-2DDDB1333EEC}" destId="{F1327EE5-B19C-44E8-BECC-3DD8D56DEB1B}" srcOrd="1" destOrd="0" parTransId="{BE1CEAA6-FF0C-48B7-A410-4A9AB2DEB41D}" sibTransId="{9D20CA89-5A5B-4A1B-8F03-45934064D1D7}"/>
    <dgm:cxn modelId="{80DD3DE9-85C5-46CF-8081-029E3F2E455A}" type="presOf" srcId="{41D35DD2-60D8-418D-85EC-2DDDB1333EEC}" destId="{32E9553A-2CF3-4DEA-AB3F-F65A55D7581E}" srcOrd="0" destOrd="0" presId="urn:microsoft.com/office/officeart/2005/8/layout/hList6"/>
    <dgm:cxn modelId="{21DBEA06-4A0F-4380-B799-A445590166B9}" type="presParOf" srcId="{27E9E500-62EC-46C2-B7C8-3723367EE8E7}" destId="{32E9553A-2CF3-4DEA-AB3F-F65A55D7581E}" srcOrd="0" destOrd="0" presId="urn:microsoft.com/office/officeart/2005/8/layout/hList6"/>
    <dgm:cxn modelId="{2809CFB1-CB12-4958-A710-357B61F07CCF}" type="presParOf" srcId="{27E9E500-62EC-46C2-B7C8-3723367EE8E7}" destId="{354721F1-31E2-437B-87FF-1DCD623A0331}" srcOrd="1" destOrd="0" presId="urn:microsoft.com/office/officeart/2005/8/layout/hList6"/>
    <dgm:cxn modelId="{D219A034-DBA9-4926-8904-723EA6DCD6FA}" type="presParOf" srcId="{27E9E500-62EC-46C2-B7C8-3723367EE8E7}" destId="{32C5A92E-6BF7-4147-8D3B-45A0624571ED}" srcOrd="2" destOrd="0" presId="urn:microsoft.com/office/officeart/2005/8/layout/hList6"/>
    <dgm:cxn modelId="{440649F8-F7DE-4A05-8721-07A47041511D}" type="presParOf" srcId="{27E9E500-62EC-46C2-B7C8-3723367EE8E7}" destId="{F98F8A01-25FC-4155-B2B1-DB023B1A6F31}" srcOrd="3" destOrd="0" presId="urn:microsoft.com/office/officeart/2005/8/layout/hList6"/>
    <dgm:cxn modelId="{9F49BF33-FF4D-4960-8284-A158ED87A694}" type="presParOf" srcId="{27E9E500-62EC-46C2-B7C8-3723367EE8E7}" destId="{0D7987FC-DBC8-4B03-95AC-7CE716B69BC3}" srcOrd="4" destOrd="0" presId="urn:microsoft.com/office/officeart/2005/8/layout/hList6"/>
    <dgm:cxn modelId="{64DF3763-3B95-4946-BE04-FD418C428C9E}" type="presParOf" srcId="{27E9E500-62EC-46C2-B7C8-3723367EE8E7}" destId="{CAC38D8F-F77B-418F-9A56-E69D8EFBDE3E}" srcOrd="5" destOrd="0" presId="urn:microsoft.com/office/officeart/2005/8/layout/hList6"/>
    <dgm:cxn modelId="{00BDA26C-7818-41DC-8CE8-703463AACF55}" type="presParOf" srcId="{27E9E500-62EC-46C2-B7C8-3723367EE8E7}" destId="{64FECA9A-90D8-40C5-9C04-32EF5BF4A107}" srcOrd="6" destOrd="0" presId="urn:microsoft.com/office/officeart/2005/8/layout/hList6"/>
  </dgm:cxnLst>
  <dgm:bg>
    <a:effectLst/>
  </dgm:bg>
  <dgm:whole>
    <a:ln>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9553A-2CF3-4DEA-AB3F-F65A55D7581E}">
      <dsp:nvSpPr>
        <dsp:cNvPr id="0" name=""/>
        <dsp:cNvSpPr/>
      </dsp:nvSpPr>
      <dsp:spPr>
        <a:xfrm rot="16200000">
          <a:off x="-88930" y="95294"/>
          <a:ext cx="3059856" cy="2869266"/>
        </a:xfrm>
        <a:prstGeom prst="flowChartManualOperation">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rtl="0">
            <a:lnSpc>
              <a:spcPct val="90000"/>
            </a:lnSpc>
            <a:spcBef>
              <a:spcPct val="0"/>
            </a:spcBef>
            <a:spcAft>
              <a:spcPct val="35000"/>
            </a:spcAft>
            <a:buNone/>
          </a:pP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b="0" kern="1200" dirty="0">
              <a:latin typeface="Calibri" panose="020F0502020204030204" pitchFamily="34" charset="0"/>
              <a:cs typeface="Calibri" panose="020F0502020204030204" pitchFamily="34" charset="0"/>
            </a:rPr>
            <a:t>Text Phase 1</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171450" lvl="1" indent="-171450" algn="l" defTabSz="800100" rtl="0">
            <a:lnSpc>
              <a:spcPct val="90000"/>
            </a:lnSpc>
            <a:spcBef>
              <a:spcPct val="0"/>
            </a:spcBef>
            <a:spcAft>
              <a:spcPct val="15000"/>
            </a:spcAft>
            <a:buChar char="•"/>
          </a:pPr>
          <a:r>
            <a:rPr lang="en-GB" sz="1800" kern="1200" dirty="0">
              <a:latin typeface="Calibri" panose="020F0502020204030204" pitchFamily="34" charset="0"/>
              <a:cs typeface="Calibri" panose="020F0502020204030204" pitchFamily="34" charset="0"/>
            </a:rPr>
            <a:t>Bullet 1</a:t>
          </a:r>
        </a:p>
        <a:p>
          <a:pPr marL="171450" lvl="1" indent="-171450" algn="l" defTabSz="800100" rtl="0">
            <a:lnSpc>
              <a:spcPct val="90000"/>
            </a:lnSpc>
            <a:spcBef>
              <a:spcPct val="0"/>
            </a:spcBef>
            <a:spcAft>
              <a:spcPct val="15000"/>
            </a:spcAft>
            <a:buChar char="•"/>
          </a:pPr>
          <a:r>
            <a:rPr lang="en-GB" sz="1800" kern="1200" dirty="0">
              <a:latin typeface="Calibri" panose="020F0502020204030204" pitchFamily="34" charset="0"/>
              <a:cs typeface="Calibri" panose="020F0502020204030204" pitchFamily="34" charset="0"/>
            </a:rPr>
            <a:t>Bullet 2</a:t>
          </a:r>
        </a:p>
      </dsp:txBody>
      <dsp:txXfrm rot="5400000">
        <a:off x="6365" y="611970"/>
        <a:ext cx="2869266" cy="1835914"/>
      </dsp:txXfrm>
    </dsp:sp>
    <dsp:sp modelId="{32C5A92E-6BF7-4147-8D3B-45A0624571ED}">
      <dsp:nvSpPr>
        <dsp:cNvPr id="0" name=""/>
        <dsp:cNvSpPr/>
      </dsp:nvSpPr>
      <dsp:spPr>
        <a:xfrm rot="16200000">
          <a:off x="2779300" y="95294"/>
          <a:ext cx="3059856" cy="2869266"/>
        </a:xfrm>
        <a:prstGeom prst="flowChartManualOperation">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rtl="0">
            <a:lnSpc>
              <a:spcPct val="90000"/>
            </a:lnSpc>
            <a:spcBef>
              <a:spcPct val="0"/>
            </a:spcBef>
            <a:spcAft>
              <a:spcPct val="35000"/>
            </a:spcAft>
            <a:buNone/>
          </a:pP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b="0" kern="1200" dirty="0">
              <a:latin typeface="Calibri" panose="020F0502020204030204" pitchFamily="34" charset="0"/>
              <a:cs typeface="Calibri" panose="020F0502020204030204" pitchFamily="34" charset="0"/>
            </a:rPr>
            <a:t>Text Phase 2</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kern="1200" dirty="0">
              <a:latin typeface="Calibri" panose="020F0502020204030204" pitchFamily="34" charset="0"/>
              <a:cs typeface="Calibri" panose="020F0502020204030204" pitchFamily="34" charset="0"/>
            </a:rPr>
            <a:t>text</a:t>
          </a:r>
        </a:p>
      </dsp:txBody>
      <dsp:txXfrm rot="5400000">
        <a:off x="2874595" y="611970"/>
        <a:ext cx="2869266" cy="1835914"/>
      </dsp:txXfrm>
    </dsp:sp>
    <dsp:sp modelId="{0D7987FC-DBC8-4B03-95AC-7CE716B69BC3}">
      <dsp:nvSpPr>
        <dsp:cNvPr id="0" name=""/>
        <dsp:cNvSpPr/>
      </dsp:nvSpPr>
      <dsp:spPr>
        <a:xfrm rot="16200000">
          <a:off x="5647663" y="95294"/>
          <a:ext cx="3059856" cy="2869266"/>
        </a:xfrm>
        <a:prstGeom prst="flowChartManualOperation">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ctr" defTabSz="800100" rtl="0">
            <a:lnSpc>
              <a:spcPct val="90000"/>
            </a:lnSpc>
            <a:spcBef>
              <a:spcPct val="0"/>
            </a:spcBef>
            <a:spcAft>
              <a:spcPct val="35000"/>
            </a:spcAft>
            <a:buNone/>
          </a:pPr>
          <a:endParaRPr lang="en-GB" sz="180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b="0" kern="1200" dirty="0">
              <a:latin typeface="Calibri" panose="020F0502020204030204" pitchFamily="34" charset="0"/>
              <a:cs typeface="Calibri" panose="020F0502020204030204" pitchFamily="34" charset="0"/>
            </a:rPr>
            <a:t>Text Phase 3</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kern="1200" dirty="0">
              <a:latin typeface="Calibri" panose="020F0502020204030204" pitchFamily="34" charset="0"/>
              <a:cs typeface="Calibri" panose="020F0502020204030204" pitchFamily="34" charset="0"/>
            </a:rPr>
            <a:t>text</a:t>
          </a:r>
        </a:p>
      </dsp:txBody>
      <dsp:txXfrm rot="5400000">
        <a:off x="5742958" y="611970"/>
        <a:ext cx="2869266" cy="1835914"/>
      </dsp:txXfrm>
    </dsp:sp>
    <dsp:sp modelId="{64FECA9A-90D8-40C5-9C04-32EF5BF4A107}">
      <dsp:nvSpPr>
        <dsp:cNvPr id="0" name=""/>
        <dsp:cNvSpPr/>
      </dsp:nvSpPr>
      <dsp:spPr>
        <a:xfrm rot="16200000">
          <a:off x="8515124" y="95294"/>
          <a:ext cx="3059856" cy="2869266"/>
        </a:xfrm>
        <a:prstGeom prst="flowChartManualOperation">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8000" tIns="0" rIns="108000" bIns="0" numCol="1" spcCol="1270" anchor="t" anchorCtr="0">
          <a:noAutofit/>
        </a:bodyPr>
        <a:lstStyle/>
        <a:p>
          <a:pPr marL="0" lvl="0" indent="0" algn="l" defTabSz="800100" rtl="0">
            <a:lnSpc>
              <a:spcPct val="90000"/>
            </a:lnSpc>
            <a:spcBef>
              <a:spcPct val="0"/>
            </a:spcBef>
            <a:spcAft>
              <a:spcPct val="35000"/>
            </a:spcAft>
            <a:buNone/>
          </a:pP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b="0" kern="1200" dirty="0">
              <a:latin typeface="Calibri" panose="020F0502020204030204" pitchFamily="34" charset="0"/>
              <a:cs typeface="Calibri" panose="020F0502020204030204" pitchFamily="34" charset="0"/>
            </a:rPr>
            <a:t>Text Phase 4</a:t>
          </a:r>
          <a:br>
            <a:rPr lang="en-GB" sz="1800" b="0" kern="1200" dirty="0">
              <a:latin typeface="Calibri" panose="020F0502020204030204" pitchFamily="34" charset="0"/>
              <a:cs typeface="Calibri" panose="020F0502020204030204" pitchFamily="34" charset="0"/>
            </a:rPr>
          </a:br>
          <a:endParaRPr lang="en-GB" sz="1800" b="0" kern="1200" dirty="0">
            <a:latin typeface="Calibri" panose="020F0502020204030204" pitchFamily="34" charset="0"/>
            <a:cs typeface="Calibri" panose="020F0502020204030204" pitchFamily="34" charset="0"/>
          </a:endParaRPr>
        </a:p>
        <a:p>
          <a:pPr marL="0" lvl="0" indent="0" algn="l" defTabSz="800100" rtl="0">
            <a:lnSpc>
              <a:spcPct val="90000"/>
            </a:lnSpc>
            <a:spcBef>
              <a:spcPct val="0"/>
            </a:spcBef>
            <a:spcAft>
              <a:spcPct val="35000"/>
            </a:spcAft>
            <a:buNone/>
          </a:pPr>
          <a:r>
            <a:rPr lang="en-GB" sz="1800" kern="1200" dirty="0">
              <a:latin typeface="Calibri" panose="020F0502020204030204" pitchFamily="34" charset="0"/>
              <a:cs typeface="Calibri" panose="020F0502020204030204" pitchFamily="34" charset="0"/>
            </a:rPr>
            <a:t>Dummy text</a:t>
          </a:r>
        </a:p>
      </dsp:txBody>
      <dsp:txXfrm rot="5400000">
        <a:off x="8610419" y="611970"/>
        <a:ext cx="2869266" cy="183591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34C0D-828F-43D0-B8E6-F6138EED25EB}"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C4E3E-6C4C-44C4-A89E-38F1552652AC}" type="slidenum">
              <a:rPr lang="en-GB" smtClean="0"/>
              <a:t>‹#›</a:t>
            </a:fld>
            <a:endParaRPr lang="en-GB"/>
          </a:p>
        </p:txBody>
      </p:sp>
    </p:spTree>
    <p:extLst>
      <p:ext uri="{BB962C8B-B14F-4D97-AF65-F5344CB8AC3E}">
        <p14:creationId xmlns:p14="http://schemas.microsoft.com/office/powerpoint/2010/main" val="454278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endParaRPr lang="en-GB"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2696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oleObject" Target="../embeddings/oleObject15.bin"/><Relationship Id="rId7" Type="http://schemas.openxmlformats.org/officeDocument/2006/relationships/diagramQuickStyle" Target="../diagrams/quickStyle1.xml"/><Relationship Id="rId2" Type="http://schemas.openxmlformats.org/officeDocument/2006/relationships/slideMaster" Target="../slideMasters/slideMaster1.xml"/><Relationship Id="rId1" Type="http://schemas.openxmlformats.org/officeDocument/2006/relationships/tags" Target="../tags/tag15.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emf"/><Relationship Id="rId9" Type="http://schemas.microsoft.com/office/2007/relationships/diagramDrawing" Target="../diagrams/drawing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7.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1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emf"/><Relationship Id="rId9"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3.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chart" Target="../charts/chart1.xml"/><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chart" Target="../charts/chart2.xml"/><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chart" Target="../charts/chart3.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ENTSO-E Chapter Cover Page">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2256315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382588" y="462201"/>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Headline 1</a:t>
            </a:r>
          </a:p>
        </p:txBody>
      </p:sp>
      <p:sp>
        <p:nvSpPr>
          <p:cNvPr id="5" name="Textplatzhalter 11">
            <a:extLst>
              <a:ext uri="{FF2B5EF4-FFF2-40B4-BE49-F238E27FC236}">
                <a16:creationId xmlns:a16="http://schemas.microsoft.com/office/drawing/2014/main" id="{8D6C9DB8-295B-4A24-93FC-21EEC3EFA22B}"/>
              </a:ext>
            </a:extLst>
          </p:cNvPr>
          <p:cNvSpPr>
            <a:spLocks noGrp="1"/>
          </p:cNvSpPr>
          <p:nvPr>
            <p:ph type="body" sz="quarter" idx="12" hasCustomPrompt="1"/>
          </p:nvPr>
        </p:nvSpPr>
        <p:spPr>
          <a:xfrm>
            <a:off x="382588" y="1052736"/>
            <a:ext cx="11617788" cy="442428"/>
          </a:xfrm>
          <a:prstGeom prst="rect">
            <a:avLst/>
          </a:prstGeom>
          <a:ln>
            <a:noFill/>
          </a:ln>
        </p:spPr>
        <p:txBody>
          <a:bodyPr anchor="ctr">
            <a:normAutofit/>
          </a:bodyPr>
          <a:lstStyle>
            <a:lvl1pPr marL="0" indent="0" rtl="0">
              <a:lnSpc>
                <a:spcPts val="2600"/>
              </a:lnSpc>
              <a:spcBef>
                <a:spcPts val="0"/>
              </a:spcBef>
              <a:buNone/>
              <a:defRPr sz="2000" b="0">
                <a:solidFill>
                  <a:srgbClr val="00947F"/>
                </a:solidFill>
                <a:latin typeface="Calibri" panose="020F0502020204030204" pitchFamily="34" charset="0"/>
                <a:cs typeface="Calibri" panose="020F0502020204030204" pitchFamily="34" charset="0"/>
              </a:defRPr>
            </a:lvl1pPr>
          </a:lstStyle>
          <a:p>
            <a:pPr lvl="0"/>
            <a:r>
              <a:rPr lang="en-GB" dirty="0"/>
              <a:t>Click here to edit Headline 2 </a:t>
            </a:r>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dirty="0">
              <a:solidFill>
                <a:schemeClr val="accent2"/>
              </a:solidFill>
            </a:endParaRPr>
          </a:p>
        </p:txBody>
      </p:sp>
      <p:sp>
        <p:nvSpPr>
          <p:cNvPr id="7" name="Textplatzhalter 3">
            <a:extLst>
              <a:ext uri="{FF2B5EF4-FFF2-40B4-BE49-F238E27FC236}">
                <a16:creationId xmlns:a16="http://schemas.microsoft.com/office/drawing/2014/main" id="{775BEC16-E675-4BAF-B113-35B0D486722B}"/>
              </a:ext>
            </a:extLst>
          </p:cNvPr>
          <p:cNvSpPr>
            <a:spLocks noGrp="1"/>
          </p:cNvSpPr>
          <p:nvPr>
            <p:ph type="body" sz="quarter" idx="16" hasCustomPrompt="1"/>
          </p:nvPr>
        </p:nvSpPr>
        <p:spPr>
          <a:xfrm>
            <a:off x="384111" y="1545377"/>
            <a:ext cx="11616265" cy="367709"/>
          </a:xfrm>
          <a:prstGeom prst="rect">
            <a:avLst/>
          </a:prstGeom>
        </p:spPr>
        <p:txBody>
          <a:bodyPr>
            <a:normAutofit/>
          </a:bodyPr>
          <a:lstStyle>
            <a:lvl1pPr rtl="0">
              <a:defRPr sz="1800" b="1">
                <a:solidFill>
                  <a:srgbClr val="0F218B"/>
                </a:solidFill>
                <a:latin typeface="Calibri" panose="020F0502020204030204" pitchFamily="34" charset="0"/>
                <a:cs typeface="Calibri" panose="020F0502020204030204" pitchFamily="34" charset="0"/>
              </a:defRPr>
            </a:lvl1pPr>
          </a:lstStyle>
          <a:p>
            <a:pPr lvl="0"/>
            <a:r>
              <a:rPr lang="en-GB" dirty="0"/>
              <a:t>Headline 3</a:t>
            </a:r>
          </a:p>
        </p:txBody>
      </p:sp>
    </p:spTree>
    <p:extLst>
      <p:ext uri="{BB962C8B-B14F-4D97-AF65-F5344CB8AC3E}">
        <p14:creationId xmlns:p14="http://schemas.microsoft.com/office/powerpoint/2010/main" val="3008696208"/>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E Graph 1">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32551302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7" name="Inhaltsplatzhalter 1">
            <a:extLst>
              <a:ext uri="{FF2B5EF4-FFF2-40B4-BE49-F238E27FC236}">
                <a16:creationId xmlns:a16="http://schemas.microsoft.com/office/drawing/2014/main" id="{C1F9600C-DD2A-3D4A-B5B0-19ADE1EE280E}"/>
              </a:ext>
            </a:extLst>
          </p:cNvPr>
          <p:cNvSpPr>
            <a:spLocks noGrp="1"/>
          </p:cNvSpPr>
          <p:nvPr>
            <p:ph idx="18"/>
          </p:nvPr>
        </p:nvSpPr>
        <p:spPr>
          <a:xfrm>
            <a:off x="349412" y="854984"/>
            <a:ext cx="3648000" cy="3311525"/>
          </a:xfrm>
        </p:spPr>
        <p:txBody>
          <a:bodyPr>
            <a:noAutofit/>
          </a:bodyPr>
          <a:lstStyle>
            <a:lvl1pPr rtl="0">
              <a:defRPr sz="1800"/>
            </a:lvl1pPr>
          </a:lstStyle>
          <a:p>
            <a:r>
              <a:rPr lang="en-GB" dirty="0">
                <a:latin typeface="Calibri" panose="020F0502020204030204" pitchFamily="34" charset="0"/>
                <a:cs typeface="Calibri" panose="020F0502020204030204" pitchFamily="34" charset="0"/>
              </a:rPr>
              <a:t>Examples for bullet points.</a:t>
            </a:r>
          </a:p>
          <a:p>
            <a:r>
              <a:rPr lang="en-GB" dirty="0">
                <a:latin typeface="Calibri" panose="020F0502020204030204" pitchFamily="34" charset="0"/>
                <a:cs typeface="Calibri" panose="020F0502020204030204" pitchFamily="34" charset="0"/>
              </a:rPr>
              <a:t>Be aware that there is a significant difference between using only the enter-key and using the combination of enter- and shift-key.</a:t>
            </a:r>
          </a:p>
          <a:p>
            <a:r>
              <a:rPr lang="en-GB" dirty="0">
                <a:latin typeface="Calibri" panose="020F0502020204030204" pitchFamily="34" charset="0"/>
                <a:cs typeface="Calibri" panose="020F0502020204030204" pitchFamily="34" charset="0"/>
              </a:rPr>
              <a:t>Using only the enter-key will create a new bullet point.</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If you only want to start the text in a new line (like this sentence) and keep the numeration, use shift-enter. </a:t>
            </a:r>
          </a:p>
          <a:p>
            <a:r>
              <a:rPr lang="en-GB" dirty="0">
                <a:latin typeface="Calibri" panose="020F0502020204030204" pitchFamily="34" charset="0"/>
                <a:cs typeface="Calibri" panose="020F0502020204030204" pitchFamily="34" charset="0"/>
              </a:rPr>
              <a:t>Text will resize automatically.</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
        <p:nvSpPr>
          <p:cNvPr id="8" name="Inhaltsplatzhalter 2">
            <a:extLst>
              <a:ext uri="{FF2B5EF4-FFF2-40B4-BE49-F238E27FC236}">
                <a16:creationId xmlns:a16="http://schemas.microsoft.com/office/drawing/2014/main" id="{C36A1AC1-56A4-4346-B7AD-92B4196EBB80}"/>
              </a:ext>
            </a:extLst>
          </p:cNvPr>
          <p:cNvSpPr>
            <a:spLocks noGrp="1"/>
          </p:cNvSpPr>
          <p:nvPr>
            <p:ph idx="19"/>
          </p:nvPr>
        </p:nvSpPr>
        <p:spPr>
          <a:xfrm>
            <a:off x="7752184" y="836362"/>
            <a:ext cx="3648000" cy="3311525"/>
          </a:xfrm>
        </p:spPr>
        <p:txBody>
          <a:bodyPr/>
          <a:lstStyle>
            <a:lvl1pPr rtl="0">
              <a:defRPr sz="1800"/>
            </a:lvl1pPr>
            <a:lvl2pPr rtl="0">
              <a:defRPr sz="1800"/>
            </a:lvl2pPr>
            <a:lvl3pPr rtl="0">
              <a:defRPr sz="1800"/>
            </a:lvl3pPr>
            <a:lvl4pPr rtl="0">
              <a:defRPr sz="1800"/>
            </a:lvl4pPr>
            <a:lvl5pPr rtl="0">
              <a:defRPr sz="1800"/>
            </a:lvl5pPr>
          </a:lstStyle>
          <a:p>
            <a:r>
              <a:rPr lang="en-GB" dirty="0">
                <a:latin typeface="Calibri" panose="020F0502020204030204" pitchFamily="34" charset="0"/>
                <a:cs typeface="Calibri" panose="020F0502020204030204" pitchFamily="34" charset="0"/>
              </a:rPr>
              <a:t>Example for bullet points</a:t>
            </a:r>
            <a:br>
              <a:rPr lang="en-GB" dirty="0">
                <a:latin typeface="Calibri" panose="020F0502020204030204" pitchFamily="34" charset="0"/>
                <a:cs typeface="Calibri" panose="020F0502020204030204" pitchFamily="34" charset="0"/>
              </a:rPr>
            </a:br>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Dummy text here</a:t>
            </a:r>
          </a:p>
          <a:p>
            <a:pPr lvl="1"/>
            <a:r>
              <a:rPr lang="en-GB" dirty="0">
                <a:latin typeface="Calibri" panose="020F0502020204030204" pitchFamily="34" charset="0"/>
                <a:cs typeface="Calibri" panose="020F0502020204030204" pitchFamily="34" charset="0"/>
              </a:rPr>
              <a:t>Second level</a:t>
            </a:r>
          </a:p>
          <a:p>
            <a:pPr lvl="2"/>
            <a:r>
              <a:rPr lang="en-GB" dirty="0">
                <a:latin typeface="Calibri" panose="020F0502020204030204" pitchFamily="34" charset="0"/>
                <a:cs typeface="Calibri" panose="020F0502020204030204" pitchFamily="34" charset="0"/>
              </a:rPr>
              <a:t>Third level</a:t>
            </a:r>
          </a:p>
          <a:p>
            <a:pPr lvl="3"/>
            <a:r>
              <a:rPr lang="en-GB" dirty="0">
                <a:latin typeface="Calibri" panose="020F0502020204030204" pitchFamily="34" charset="0"/>
                <a:cs typeface="Calibri" panose="020F0502020204030204" pitchFamily="34" charset="0"/>
              </a:rPr>
              <a:t>Fourth level</a:t>
            </a:r>
          </a:p>
          <a:p>
            <a:pPr lvl="4"/>
            <a:r>
              <a:rPr lang="en-GB" dirty="0">
                <a:latin typeface="Calibri" panose="020F0502020204030204" pitchFamily="34" charset="0"/>
                <a:cs typeface="Calibri" panose="020F0502020204030204" pitchFamily="34" charset="0"/>
              </a:rPr>
              <a:t>Fifth level</a:t>
            </a:r>
          </a:p>
        </p:txBody>
      </p:sp>
      <p:graphicFrame>
        <p:nvGraphicFramePr>
          <p:cNvPr id="9" name="Inhaltsplatzhalter 7" title="Infobox Platzhalter">
            <a:extLst>
              <a:ext uri="{FF2B5EF4-FFF2-40B4-BE49-F238E27FC236}">
                <a16:creationId xmlns:a16="http://schemas.microsoft.com/office/drawing/2014/main" id="{03B3DB83-3BE0-1D49-9913-2E54862A2869}"/>
              </a:ext>
            </a:extLst>
          </p:cNvPr>
          <p:cNvGraphicFramePr>
            <a:graphicFrameLocks/>
          </p:cNvGraphicFramePr>
          <p:nvPr userDrawn="1">
            <p:extLst>
              <p:ext uri="{D42A27DB-BD31-4B8C-83A1-F6EECF244321}">
                <p14:modId xmlns:p14="http://schemas.microsoft.com/office/powerpoint/2010/main" val="1270008840"/>
              </p:ext>
            </p:extLst>
          </p:nvPr>
        </p:nvGraphicFramePr>
        <p:xfrm>
          <a:off x="4079776" y="836362"/>
          <a:ext cx="3474386" cy="3203797"/>
        </p:xfrm>
        <a:graphic>
          <a:graphicData uri="http://schemas.openxmlformats.org/drawingml/2006/table">
            <a:tbl>
              <a:tblPr bandCol="1">
                <a:tableStyleId>{3B4B98B0-60AC-42C2-AFA5-B58CD77FA1E5}</a:tableStyleId>
              </a:tblPr>
              <a:tblGrid>
                <a:gridCol w="3474386">
                  <a:extLst>
                    <a:ext uri="{9D8B030D-6E8A-4147-A177-3AD203B41FA5}">
                      <a16:colId xmlns:a16="http://schemas.microsoft.com/office/drawing/2014/main" val="1090517882"/>
                    </a:ext>
                  </a:extLst>
                </a:gridCol>
              </a:tblGrid>
              <a:tr h="3203797">
                <a:tc>
                  <a:txBody>
                    <a:bodyPr/>
                    <a:lstStyle/>
                    <a:p>
                      <a:pPr rtl="0"/>
                      <a:r>
                        <a:rPr lang="en-GB" sz="1800" b="1" dirty="0" err="1">
                          <a:solidFill>
                            <a:srgbClr val="015092"/>
                          </a:solidFill>
                          <a:latin typeface="Calibri" panose="020F0502020204030204" pitchFamily="34" charset="0"/>
                          <a:cs typeface="Calibri" panose="020F0502020204030204" pitchFamily="34" charset="0"/>
                        </a:rPr>
                        <a:t>Infobox</a:t>
                      </a:r>
                      <a:r>
                        <a:rPr lang="en-GB" sz="1800" b="1" dirty="0">
                          <a:solidFill>
                            <a:srgbClr val="015092"/>
                          </a:solidFill>
                          <a:latin typeface="Calibri" panose="020F0502020204030204" pitchFamily="34" charset="0"/>
                          <a:cs typeface="Calibri" panose="020F0502020204030204" pitchFamily="34" charset="0"/>
                        </a:rPr>
                        <a:t> </a:t>
                      </a:r>
                    </a:p>
                    <a:p>
                      <a:pPr rtl="0"/>
                      <a:endParaRPr lang="en-GB" sz="1800" b="1" dirty="0">
                        <a:solidFill>
                          <a:srgbClr val="015092"/>
                        </a:solidFill>
                        <a:latin typeface="Calibri" panose="020F0502020204030204" pitchFamily="34" charset="0"/>
                        <a:cs typeface="Calibri" panose="020F0502020204030204" pitchFamily="34" charset="0"/>
                      </a:endParaRPr>
                    </a:p>
                    <a:p>
                      <a:pPr rtl="0"/>
                      <a:r>
                        <a:rPr lang="en-GB" sz="1800" dirty="0">
                          <a:solidFill>
                            <a:srgbClr val="015092"/>
                          </a:solidFill>
                          <a:latin typeface="Calibri" panose="020F0502020204030204" pitchFamily="34" charset="0"/>
                          <a:cs typeface="Calibri" panose="020F0502020204030204" pitchFamily="34" charset="0"/>
                        </a:rPr>
                        <a:t>By using the buttons ‚increase indent‘ and ‚decrease indent‘ in the ‚Start‘ menu, you can switch between indention levels. This is valid for all kinds of listings, e.g. bullet points and enumerations.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alpha val="20000"/>
                      </a:schemeClr>
                    </a:solidFill>
                  </a:tcPr>
                </a:tc>
                <a:extLst>
                  <a:ext uri="{0D108BD9-81ED-4DB2-BD59-A6C34878D82A}">
                    <a16:rowId xmlns:a16="http://schemas.microsoft.com/office/drawing/2014/main" val="2331007764"/>
                  </a:ext>
                </a:extLst>
              </a:tr>
            </a:tbl>
          </a:graphicData>
        </a:graphic>
      </p:graphicFrame>
    </p:spTree>
    <p:extLst>
      <p:ext uri="{BB962C8B-B14F-4D97-AF65-F5344CB8AC3E}">
        <p14:creationId xmlns:p14="http://schemas.microsoft.com/office/powerpoint/2010/main" val="3107520691"/>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ENTSO-E Graph 1">
    <p:spTree>
      <p:nvGrpSpPr>
        <p:cNvPr id="1" name=""/>
        <p:cNvGrpSpPr/>
        <p:nvPr/>
      </p:nvGrpSpPr>
      <p:grpSpPr>
        <a:xfrm>
          <a:off x="0" y="0"/>
          <a:ext cx="0" cy="0"/>
          <a:chOff x="0" y="0"/>
          <a:chExt cx="0" cy="0"/>
        </a:xfrm>
      </p:grpSpPr>
      <p:graphicFrame>
        <p:nvGraphicFramePr>
          <p:cNvPr id="4" name="Objekt 3" hidden="1"/>
          <p:cNvGraphicFramePr>
            <a:graphicFrameLocks noChangeAspect="1"/>
          </p:cNvGraphicFramePr>
          <p:nvPr userDrawn="1">
            <p:custDataLst>
              <p:tags r:id="rId1"/>
            </p:custDataLst>
            <p:extLst>
              <p:ext uri="{D42A27DB-BD31-4B8C-83A1-F6EECF244321}">
                <p14:modId xmlns:p14="http://schemas.microsoft.com/office/powerpoint/2010/main" val="25941951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4" name="Objekt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3" name="Inhaltsplatzhalter 1">
            <a:extLst>
              <a:ext uri="{FF2B5EF4-FFF2-40B4-BE49-F238E27FC236}">
                <a16:creationId xmlns:a16="http://schemas.microsoft.com/office/drawing/2014/main" id="{63F95587-91DB-574E-BF98-C631A8B7FEB8}"/>
              </a:ext>
            </a:extLst>
          </p:cNvPr>
          <p:cNvSpPr>
            <a:spLocks noGrp="1"/>
          </p:cNvSpPr>
          <p:nvPr>
            <p:ph idx="4294967295"/>
          </p:nvPr>
        </p:nvSpPr>
        <p:spPr>
          <a:xfrm>
            <a:off x="359864" y="1124744"/>
            <a:ext cx="11521546" cy="3311810"/>
          </a:xfrm>
        </p:spPr>
        <p:txBody>
          <a:bodyPr numCol="2" spcCol="216000">
            <a:normAutofit/>
          </a:bodyPr>
          <a:lstStyle>
            <a:lvl1pPr rtl="0">
              <a:defRPr/>
            </a:lvl1pPr>
          </a:lstStyle>
          <a:p>
            <a:pPr marL="342900" indent="-342900">
              <a:lnSpc>
                <a:spcPct val="120000"/>
              </a:lnSpc>
              <a:buClr>
                <a:srgbClr val="707F86"/>
              </a:buClr>
              <a:buFont typeface="+mj-lt"/>
              <a:buAutoNum type="arabicParenBoth"/>
            </a:pPr>
            <a:r>
              <a:rPr lang="en-GB" dirty="0"/>
              <a:t>The size of this copy will adapt automatically, depending on how many words you insert or write. If the size of the copy appears too small – rather try editing the text than maximising the size of the text box. </a:t>
            </a:r>
          </a:p>
          <a:p>
            <a:pPr marL="342900" indent="-342900">
              <a:lnSpc>
                <a:spcPct val="120000"/>
              </a:lnSpc>
              <a:buClr>
                <a:srgbClr val="707F86"/>
              </a:buClr>
              <a:buFont typeface="+mj-lt"/>
              <a:buAutoNum type="arabicParenBoth"/>
            </a:pPr>
            <a:r>
              <a:rPr lang="en-GB" dirty="0"/>
              <a:t>In general, it is a good idea just to provide abstracts - this is a screen presentation, and nobody likes to read much text on the screen. </a:t>
            </a:r>
          </a:p>
          <a:p>
            <a:pPr marL="342900" indent="-342900">
              <a:lnSpc>
                <a:spcPct val="120000"/>
              </a:lnSpc>
              <a:buClr>
                <a:srgbClr val="707F86"/>
              </a:buClr>
              <a:buFont typeface="+mj-lt"/>
              <a:buAutoNum type="arabicParenBoth"/>
            </a:pPr>
            <a:endParaRPr lang="en-GB" dirty="0"/>
          </a:p>
          <a:p>
            <a:pPr marL="342900" indent="-342900">
              <a:lnSpc>
                <a:spcPct val="120000"/>
              </a:lnSpc>
              <a:buClr>
                <a:srgbClr val="707F86"/>
              </a:buClr>
              <a:buFont typeface="+mj-lt"/>
              <a:buAutoNum type="arabicParenBoth"/>
            </a:pPr>
            <a:r>
              <a:rPr lang="en-GB" dirty="0"/>
              <a:t>Be aware that there is a significant difference between using only the enter-key and using the combination of enter- and shift-key.</a:t>
            </a:r>
          </a:p>
          <a:p>
            <a:pPr marL="342900" indent="-342900">
              <a:lnSpc>
                <a:spcPct val="120000"/>
              </a:lnSpc>
              <a:buClr>
                <a:srgbClr val="707F86"/>
              </a:buClr>
              <a:buFont typeface="+mj-lt"/>
              <a:buAutoNum type="arabicParenBoth"/>
            </a:pPr>
            <a:r>
              <a:rPr lang="en-GB" dirty="0"/>
              <a:t>In this textbox, using only the enter-key will create a new paragraph, causing a new numeration. </a:t>
            </a:r>
            <a:br>
              <a:rPr lang="en-GB" dirty="0"/>
            </a:br>
            <a:r>
              <a:rPr lang="en-GB" dirty="0"/>
              <a:t>If you only want to start the text in a new line (like this sentence) and keep the numeration, use shift-enter.  </a:t>
            </a:r>
          </a:p>
        </p:txBody>
      </p:sp>
    </p:spTree>
    <p:extLst>
      <p:ext uri="{BB962C8B-B14F-4D97-AF65-F5344CB8AC3E}">
        <p14:creationId xmlns:p14="http://schemas.microsoft.com/office/powerpoint/2010/main" val="1903859950"/>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ENTSO-E Graph 1">
    <p:spTree>
      <p:nvGrpSpPr>
        <p:cNvPr id="1" name=""/>
        <p:cNvGrpSpPr/>
        <p:nvPr/>
      </p:nvGrpSpPr>
      <p:grpSpPr>
        <a:xfrm>
          <a:off x="0" y="0"/>
          <a:ext cx="0" cy="0"/>
          <a:chOff x="0" y="0"/>
          <a:chExt cx="0" cy="0"/>
        </a:xfrm>
      </p:grpSpPr>
      <p:graphicFrame>
        <p:nvGraphicFramePr>
          <p:cNvPr id="29" name="Objekt 28" hidden="1"/>
          <p:cNvGraphicFramePr>
            <a:graphicFrameLocks noChangeAspect="1"/>
          </p:cNvGraphicFramePr>
          <p:nvPr userDrawn="1">
            <p:custDataLst>
              <p:tags r:id="rId1"/>
            </p:custDataLst>
            <p:extLst>
              <p:ext uri="{D42A27DB-BD31-4B8C-83A1-F6EECF244321}">
                <p14:modId xmlns:p14="http://schemas.microsoft.com/office/powerpoint/2010/main" val="18663801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29" name="Objekt 2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3" name="Inhaltsplatzhalter 1">
            <a:extLst>
              <a:ext uri="{FF2B5EF4-FFF2-40B4-BE49-F238E27FC236}">
                <a16:creationId xmlns:a16="http://schemas.microsoft.com/office/drawing/2014/main" id="{045ED79A-32AA-D64E-AAD5-54B4B9C4DE4E}"/>
              </a:ext>
            </a:extLst>
          </p:cNvPr>
          <p:cNvSpPr>
            <a:spLocks noGrp="1"/>
          </p:cNvSpPr>
          <p:nvPr>
            <p:ph idx="1"/>
          </p:nvPr>
        </p:nvSpPr>
        <p:spPr>
          <a:xfrm>
            <a:off x="397842" y="939341"/>
            <a:ext cx="11506291" cy="4829919"/>
          </a:xfrm>
        </p:spPr>
        <p:txBody>
          <a:bodyPr/>
          <a:lstStyle>
            <a:lvl1pPr rtl="0">
              <a:defRPr>
                <a:solidFill>
                  <a:schemeClr val="tx1">
                    <a:lumMod val="50000"/>
                  </a:schemeClr>
                </a:solidFill>
              </a:defRPr>
            </a:lvl1pPr>
          </a:lstStyle>
          <a:p>
            <a:r>
              <a:rPr lang="en-GB" dirty="0">
                <a:solidFill>
                  <a:srgbClr val="0F218B"/>
                </a:solidFill>
              </a:rPr>
              <a:t>Headline 3 – Edit text here.</a:t>
            </a:r>
            <a:endParaRPr lang="en-GB" i="1" dirty="0">
              <a:solidFill>
                <a:srgbClr val="0F218B"/>
              </a:solidFill>
            </a:endParaRPr>
          </a:p>
        </p:txBody>
      </p:sp>
      <p:grpSp>
        <p:nvGrpSpPr>
          <p:cNvPr id="4" name="Group 3553" title="6-Monats-Zeitleiste Platzhalter">
            <a:extLst>
              <a:ext uri="{FF2B5EF4-FFF2-40B4-BE49-F238E27FC236}">
                <a16:creationId xmlns:a16="http://schemas.microsoft.com/office/drawing/2014/main" id="{104D80E7-590A-6F45-BD68-8611B65301C7}"/>
              </a:ext>
            </a:extLst>
          </p:cNvPr>
          <p:cNvGrpSpPr/>
          <p:nvPr userDrawn="1"/>
        </p:nvGrpSpPr>
        <p:grpSpPr>
          <a:xfrm>
            <a:off x="1811339" y="2381327"/>
            <a:ext cx="8569325" cy="3224119"/>
            <a:chOff x="0" y="359738"/>
            <a:chExt cx="10490200" cy="5139089"/>
          </a:xfrm>
        </p:grpSpPr>
        <p:grpSp>
          <p:nvGrpSpPr>
            <p:cNvPr id="6" name="Group 3530">
              <a:extLst>
                <a:ext uri="{FF2B5EF4-FFF2-40B4-BE49-F238E27FC236}">
                  <a16:creationId xmlns:a16="http://schemas.microsoft.com/office/drawing/2014/main" id="{0F489A34-EB0D-9844-8E5C-68A73CD91E77}"/>
                </a:ext>
              </a:extLst>
            </p:cNvPr>
            <p:cNvGrpSpPr/>
            <p:nvPr/>
          </p:nvGrpSpPr>
          <p:grpSpPr>
            <a:xfrm>
              <a:off x="463551" y="803442"/>
              <a:ext cx="5797974" cy="4695385"/>
              <a:chOff x="545" y="358575"/>
              <a:chExt cx="5797973" cy="4695384"/>
            </a:xfrm>
          </p:grpSpPr>
          <p:sp>
            <p:nvSpPr>
              <p:cNvPr id="15" name="Shape 3525">
                <a:extLst>
                  <a:ext uri="{FF2B5EF4-FFF2-40B4-BE49-F238E27FC236}">
                    <a16:creationId xmlns:a16="http://schemas.microsoft.com/office/drawing/2014/main" id="{A153CEA7-30AE-F849-A6F4-864E0256893E}"/>
                  </a:ext>
                </a:extLst>
              </p:cNvPr>
              <p:cNvSpPr/>
              <p:nvPr/>
            </p:nvSpPr>
            <p:spPr>
              <a:xfrm flipV="1">
                <a:off x="545" y="358575"/>
                <a:ext cx="0" cy="2410322"/>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rtl="0">
                  <a:defRPr sz="800">
                    <a:solidFill>
                      <a:srgbClr val="000000"/>
                    </a:solidFill>
                    <a:latin typeface="Helvetica"/>
                    <a:ea typeface="Helvetica"/>
                    <a:cs typeface="Helvetica"/>
                    <a:sym typeface="Helvetica"/>
                  </a:defRPr>
                </a:pPr>
                <a:endParaRPr lang="en-GB" sz="800" dirty="0">
                  <a:latin typeface="Calibri" panose="020F0502020204030204" pitchFamily="34" charset="0"/>
                  <a:cs typeface="Calibri" panose="020F0502020204030204" pitchFamily="34" charset="0"/>
                </a:endParaRPr>
              </a:p>
            </p:txBody>
          </p:sp>
          <p:sp>
            <p:nvSpPr>
              <p:cNvPr id="16" name="Shape 3526">
                <a:extLst>
                  <a:ext uri="{FF2B5EF4-FFF2-40B4-BE49-F238E27FC236}">
                    <a16:creationId xmlns:a16="http://schemas.microsoft.com/office/drawing/2014/main" id="{60C53EF1-C062-D545-8D50-5E5A151EAEF2}"/>
                  </a:ext>
                </a:extLst>
              </p:cNvPr>
              <p:cNvSpPr/>
              <p:nvPr/>
            </p:nvSpPr>
            <p:spPr>
              <a:xfrm flipV="1">
                <a:off x="755773" y="1567594"/>
                <a:ext cx="0" cy="1201303"/>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rtl="0">
                  <a:defRPr sz="800">
                    <a:solidFill>
                      <a:srgbClr val="000000"/>
                    </a:solidFill>
                    <a:latin typeface="Helvetica"/>
                    <a:ea typeface="Helvetica"/>
                    <a:cs typeface="Helvetica"/>
                    <a:sym typeface="Helvetica"/>
                  </a:defRPr>
                </a:pPr>
                <a:endParaRPr lang="en-GB" sz="800" dirty="0">
                  <a:latin typeface="Calibri" panose="020F0502020204030204" pitchFamily="34" charset="0"/>
                  <a:cs typeface="Calibri" panose="020F0502020204030204" pitchFamily="34" charset="0"/>
                </a:endParaRPr>
              </a:p>
            </p:txBody>
          </p:sp>
          <p:sp>
            <p:nvSpPr>
              <p:cNvPr id="17" name="Shape 3527">
                <a:extLst>
                  <a:ext uri="{FF2B5EF4-FFF2-40B4-BE49-F238E27FC236}">
                    <a16:creationId xmlns:a16="http://schemas.microsoft.com/office/drawing/2014/main" id="{13DFF85B-1393-F24D-B481-3D1EF145FDA3}"/>
                  </a:ext>
                </a:extLst>
              </p:cNvPr>
              <p:cNvSpPr/>
              <p:nvPr/>
            </p:nvSpPr>
            <p:spPr>
              <a:xfrm flipV="1">
                <a:off x="5798518" y="721344"/>
                <a:ext cx="0" cy="2047552"/>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rtl="0">
                  <a:defRPr sz="800">
                    <a:solidFill>
                      <a:srgbClr val="000000"/>
                    </a:solidFill>
                    <a:latin typeface="Helvetica"/>
                    <a:ea typeface="Helvetica"/>
                    <a:cs typeface="Helvetica"/>
                    <a:sym typeface="Helvetica"/>
                  </a:defRPr>
                </a:pPr>
                <a:endParaRPr lang="en-GB" sz="800" dirty="0">
                  <a:latin typeface="Calibri" panose="020F0502020204030204" pitchFamily="34" charset="0"/>
                  <a:cs typeface="Calibri" panose="020F0502020204030204" pitchFamily="34" charset="0"/>
                </a:endParaRPr>
              </a:p>
            </p:txBody>
          </p:sp>
          <p:sp>
            <p:nvSpPr>
              <p:cNvPr id="18" name="Shape 3528">
                <a:extLst>
                  <a:ext uri="{FF2B5EF4-FFF2-40B4-BE49-F238E27FC236}">
                    <a16:creationId xmlns:a16="http://schemas.microsoft.com/office/drawing/2014/main" id="{DC0087D8-03A9-6944-85A2-0EFC81E8E914}"/>
                  </a:ext>
                </a:extLst>
              </p:cNvPr>
              <p:cNvSpPr/>
              <p:nvPr/>
            </p:nvSpPr>
            <p:spPr>
              <a:xfrm>
                <a:off x="1608725" y="3274911"/>
                <a:ext cx="0" cy="1779048"/>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rtl="0">
                  <a:defRPr sz="800">
                    <a:solidFill>
                      <a:srgbClr val="000000"/>
                    </a:solidFill>
                    <a:latin typeface="Helvetica"/>
                    <a:ea typeface="Helvetica"/>
                    <a:cs typeface="Helvetica"/>
                    <a:sym typeface="Helvetica"/>
                  </a:defRPr>
                </a:pPr>
                <a:endParaRPr lang="en-GB" sz="800" dirty="0">
                  <a:latin typeface="Calibri" panose="020F0502020204030204" pitchFamily="34" charset="0"/>
                  <a:cs typeface="Calibri" panose="020F0502020204030204" pitchFamily="34" charset="0"/>
                </a:endParaRPr>
              </a:p>
            </p:txBody>
          </p:sp>
          <p:sp>
            <p:nvSpPr>
              <p:cNvPr id="19" name="Shape 3529">
                <a:extLst>
                  <a:ext uri="{FF2B5EF4-FFF2-40B4-BE49-F238E27FC236}">
                    <a16:creationId xmlns:a16="http://schemas.microsoft.com/office/drawing/2014/main" id="{DECA1AED-351A-F54C-8939-BE1935F59845}"/>
                  </a:ext>
                </a:extLst>
              </p:cNvPr>
              <p:cNvSpPr/>
              <p:nvPr/>
            </p:nvSpPr>
            <p:spPr>
              <a:xfrm>
                <a:off x="4459938" y="3274911"/>
                <a:ext cx="0" cy="909640"/>
              </a:xfrm>
              <a:prstGeom prst="line">
                <a:avLst/>
              </a:prstGeom>
              <a:noFill/>
              <a:ln w="63500" cap="flat">
                <a:solidFill>
                  <a:srgbClr val="99BFDC"/>
                </a:solidFill>
                <a:prstDash val="solid"/>
                <a:miter lim="400000"/>
              </a:ln>
              <a:effectLst/>
            </p:spPr>
            <p:txBody>
              <a:bodyPr wrap="square" lIns="27093" tIns="27093" rIns="27093" bIns="27093" numCol="1" anchor="ctr">
                <a:noAutofit/>
              </a:bodyPr>
              <a:lstStyle/>
              <a:p>
                <a:pPr rtl="0">
                  <a:defRPr sz="800">
                    <a:solidFill>
                      <a:srgbClr val="000000"/>
                    </a:solidFill>
                    <a:latin typeface="Helvetica"/>
                    <a:ea typeface="Helvetica"/>
                    <a:cs typeface="Helvetica"/>
                    <a:sym typeface="Helvetica"/>
                  </a:defRPr>
                </a:pPr>
                <a:endParaRPr lang="en-GB" sz="800" dirty="0">
                  <a:latin typeface="Calibri" panose="020F0502020204030204" pitchFamily="34" charset="0"/>
                  <a:cs typeface="Calibri" panose="020F0502020204030204" pitchFamily="34" charset="0"/>
                </a:endParaRPr>
              </a:p>
            </p:txBody>
          </p:sp>
        </p:grpSp>
        <p:grpSp>
          <p:nvGrpSpPr>
            <p:cNvPr id="7" name="Group 3537">
              <a:extLst>
                <a:ext uri="{FF2B5EF4-FFF2-40B4-BE49-F238E27FC236}">
                  <a16:creationId xmlns:a16="http://schemas.microsoft.com/office/drawing/2014/main" id="{A90B8DDB-C27F-1A4D-B381-D7862AAE7931}"/>
                </a:ext>
              </a:extLst>
            </p:cNvPr>
            <p:cNvGrpSpPr/>
            <p:nvPr/>
          </p:nvGrpSpPr>
          <p:grpSpPr>
            <a:xfrm>
              <a:off x="0" y="3216502"/>
              <a:ext cx="10490200" cy="508001"/>
              <a:chOff x="0" y="0"/>
              <a:chExt cx="10490200" cy="508000"/>
            </a:xfrm>
          </p:grpSpPr>
          <p:sp>
            <p:nvSpPr>
              <p:cNvPr id="9" name="Shape 3531">
                <a:extLst>
                  <a:ext uri="{FF2B5EF4-FFF2-40B4-BE49-F238E27FC236}">
                    <a16:creationId xmlns:a16="http://schemas.microsoft.com/office/drawing/2014/main" id="{11C1F5E3-318A-7F41-9327-18EA7D1F2420}"/>
                  </a:ext>
                </a:extLst>
              </p:cNvPr>
              <p:cNvSpPr/>
              <p:nvPr/>
            </p:nvSpPr>
            <p:spPr>
              <a:xfrm>
                <a:off x="1793240" y="0"/>
                <a:ext cx="1524001" cy="508000"/>
              </a:xfrm>
              <a:prstGeom prst="rect">
                <a:avLst/>
              </a:prstGeom>
              <a:solidFill>
                <a:srgbClr val="51A1D2">
                  <a:alpha val="8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February</a:t>
                </a:r>
              </a:p>
            </p:txBody>
          </p:sp>
          <p:sp>
            <p:nvSpPr>
              <p:cNvPr id="10" name="Shape 3532">
                <a:extLst>
                  <a:ext uri="{FF2B5EF4-FFF2-40B4-BE49-F238E27FC236}">
                    <a16:creationId xmlns:a16="http://schemas.microsoft.com/office/drawing/2014/main" id="{0CAAF65E-76F6-2A43-B9EB-D5012C50B795}"/>
                  </a:ext>
                </a:extLst>
              </p:cNvPr>
              <p:cNvSpPr/>
              <p:nvPr/>
            </p:nvSpPr>
            <p:spPr>
              <a:xfrm>
                <a:off x="3586479" y="0"/>
                <a:ext cx="1524001" cy="508000"/>
              </a:xfrm>
              <a:prstGeom prst="rect">
                <a:avLst/>
              </a:prstGeom>
              <a:solidFill>
                <a:schemeClr val="accent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March</a:t>
                </a:r>
                <a:endParaRPr lang="en-GB" sz="1400" dirty="0">
                  <a:latin typeface="Calibri" panose="020F0502020204030204" pitchFamily="34" charset="0"/>
                  <a:cs typeface="Calibri" panose="020F0502020204030204" pitchFamily="34" charset="0"/>
                </a:endParaRPr>
              </a:p>
            </p:txBody>
          </p:sp>
          <p:sp>
            <p:nvSpPr>
              <p:cNvPr id="11" name="Shape 3533">
                <a:extLst>
                  <a:ext uri="{FF2B5EF4-FFF2-40B4-BE49-F238E27FC236}">
                    <a16:creationId xmlns:a16="http://schemas.microsoft.com/office/drawing/2014/main" id="{07E0612B-2EE4-D94B-B9D5-7C3647E11828}"/>
                  </a:ext>
                </a:extLst>
              </p:cNvPr>
              <p:cNvSpPr/>
              <p:nvPr/>
            </p:nvSpPr>
            <p:spPr>
              <a:xfrm>
                <a:off x="5379719" y="0"/>
                <a:ext cx="1524001" cy="508000"/>
              </a:xfrm>
              <a:prstGeom prst="rect">
                <a:avLst/>
              </a:prstGeom>
              <a:solidFill>
                <a:schemeClr val="accent3"/>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April</a:t>
                </a:r>
              </a:p>
            </p:txBody>
          </p:sp>
          <p:sp>
            <p:nvSpPr>
              <p:cNvPr id="12" name="Shape 3534">
                <a:extLst>
                  <a:ext uri="{FF2B5EF4-FFF2-40B4-BE49-F238E27FC236}">
                    <a16:creationId xmlns:a16="http://schemas.microsoft.com/office/drawing/2014/main" id="{A49F006A-263E-B749-84F7-45EC0200E53B}"/>
                  </a:ext>
                </a:extLst>
              </p:cNvPr>
              <p:cNvSpPr/>
              <p:nvPr/>
            </p:nvSpPr>
            <p:spPr>
              <a:xfrm>
                <a:off x="7172959" y="0"/>
                <a:ext cx="1524001" cy="508000"/>
              </a:xfrm>
              <a:prstGeom prst="rect">
                <a:avLst/>
              </a:prstGeom>
              <a:solidFill>
                <a:srgbClr val="313131">
                  <a:alpha val="8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May</a:t>
                </a:r>
              </a:p>
            </p:txBody>
          </p:sp>
          <p:sp>
            <p:nvSpPr>
              <p:cNvPr id="13" name="Shape 3535">
                <a:extLst>
                  <a:ext uri="{FF2B5EF4-FFF2-40B4-BE49-F238E27FC236}">
                    <a16:creationId xmlns:a16="http://schemas.microsoft.com/office/drawing/2014/main" id="{F74572F9-391D-914E-9B18-1442CC5747BA}"/>
                  </a:ext>
                </a:extLst>
              </p:cNvPr>
              <p:cNvSpPr/>
              <p:nvPr/>
            </p:nvSpPr>
            <p:spPr>
              <a:xfrm>
                <a:off x="8966200" y="0"/>
                <a:ext cx="1524000" cy="508000"/>
              </a:xfrm>
              <a:prstGeom prst="rect">
                <a:avLst/>
              </a:prstGeom>
              <a:solidFill>
                <a:srgbClr val="313131">
                  <a:alpha val="60000"/>
                </a:srgb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June</a:t>
                </a:r>
              </a:p>
            </p:txBody>
          </p:sp>
          <p:sp>
            <p:nvSpPr>
              <p:cNvPr id="14" name="Shape 3536">
                <a:extLst>
                  <a:ext uri="{FF2B5EF4-FFF2-40B4-BE49-F238E27FC236}">
                    <a16:creationId xmlns:a16="http://schemas.microsoft.com/office/drawing/2014/main" id="{9E60BD2D-E973-D848-94DA-2522289CF023}"/>
                  </a:ext>
                </a:extLst>
              </p:cNvPr>
              <p:cNvSpPr/>
              <p:nvPr/>
            </p:nvSpPr>
            <p:spPr>
              <a:xfrm>
                <a:off x="0" y="0"/>
                <a:ext cx="1524000" cy="508000"/>
              </a:xfrm>
              <a:prstGeom prst="rect">
                <a:avLst/>
              </a:prstGeom>
              <a:solidFill>
                <a:srgbClr val="015092"/>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rtl="0"/>
                <a:r>
                  <a:rPr lang="en-GB" sz="1400" cap="none" dirty="0">
                    <a:latin typeface="Calibri" panose="020F0502020204030204" pitchFamily="34" charset="0"/>
                    <a:cs typeface="Calibri" panose="020F0502020204030204" pitchFamily="34" charset="0"/>
                  </a:rPr>
                  <a:t>January</a:t>
                </a:r>
                <a:endParaRPr lang="en-GB" sz="1400" dirty="0">
                  <a:latin typeface="Calibri" panose="020F0502020204030204" pitchFamily="34" charset="0"/>
                  <a:cs typeface="Calibri" panose="020F0502020204030204" pitchFamily="34" charset="0"/>
                </a:endParaRPr>
              </a:p>
            </p:txBody>
          </p:sp>
        </p:grpSp>
        <p:sp>
          <p:nvSpPr>
            <p:cNvPr id="8" name="Shape 3538">
              <a:extLst>
                <a:ext uri="{FF2B5EF4-FFF2-40B4-BE49-F238E27FC236}">
                  <a16:creationId xmlns:a16="http://schemas.microsoft.com/office/drawing/2014/main" id="{A6354215-87B2-714D-B863-6578DB1C0933}"/>
                </a:ext>
              </a:extLst>
            </p:cNvPr>
            <p:cNvSpPr/>
            <p:nvPr/>
          </p:nvSpPr>
          <p:spPr>
            <a:xfrm>
              <a:off x="608959" y="359738"/>
              <a:ext cx="493135" cy="88826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05</a:t>
              </a:r>
            </a:p>
          </p:txBody>
        </p:sp>
      </p:grpSp>
      <p:sp>
        <p:nvSpPr>
          <p:cNvPr id="20" name="Shape 3538">
            <a:extLst>
              <a:ext uri="{FF2B5EF4-FFF2-40B4-BE49-F238E27FC236}">
                <a16:creationId xmlns:a16="http://schemas.microsoft.com/office/drawing/2014/main" id="{35FD298D-674A-CC48-8F61-37BFAA2B6DB3}"/>
              </a:ext>
            </a:extLst>
          </p:cNvPr>
          <p:cNvSpPr/>
          <p:nvPr userDrawn="1"/>
        </p:nvSpPr>
        <p:spPr>
          <a:xfrm>
            <a:off x="2920857" y="3136102"/>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24</a:t>
            </a:r>
          </a:p>
        </p:txBody>
      </p:sp>
      <p:sp>
        <p:nvSpPr>
          <p:cNvPr id="21" name="Shape 3538">
            <a:extLst>
              <a:ext uri="{FF2B5EF4-FFF2-40B4-BE49-F238E27FC236}">
                <a16:creationId xmlns:a16="http://schemas.microsoft.com/office/drawing/2014/main" id="{7B384765-BFC7-8A40-914E-EB681AEE534B}"/>
              </a:ext>
            </a:extLst>
          </p:cNvPr>
          <p:cNvSpPr/>
          <p:nvPr userDrawn="1"/>
        </p:nvSpPr>
        <p:spPr>
          <a:xfrm>
            <a:off x="7061317" y="260667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19</a:t>
            </a:r>
          </a:p>
        </p:txBody>
      </p:sp>
      <p:sp>
        <p:nvSpPr>
          <p:cNvPr id="22" name="Shape 3538">
            <a:extLst>
              <a:ext uri="{FF2B5EF4-FFF2-40B4-BE49-F238E27FC236}">
                <a16:creationId xmlns:a16="http://schemas.microsoft.com/office/drawing/2014/main" id="{AE2700E5-E78F-094F-96E0-403DD94E3ECA}"/>
              </a:ext>
            </a:extLst>
          </p:cNvPr>
          <p:cNvSpPr/>
          <p:nvPr userDrawn="1"/>
        </p:nvSpPr>
        <p:spPr>
          <a:xfrm>
            <a:off x="3640937" y="5319539"/>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09</a:t>
            </a:r>
          </a:p>
        </p:txBody>
      </p:sp>
      <p:sp>
        <p:nvSpPr>
          <p:cNvPr id="23" name="Shape 3538">
            <a:extLst>
              <a:ext uri="{FF2B5EF4-FFF2-40B4-BE49-F238E27FC236}">
                <a16:creationId xmlns:a16="http://schemas.microsoft.com/office/drawing/2014/main" id="{D2168131-C3E9-2642-AC6A-FD9DF04C35DF}"/>
              </a:ext>
            </a:extLst>
          </p:cNvPr>
          <p:cNvSpPr/>
          <p:nvPr userDrawn="1"/>
        </p:nvSpPr>
        <p:spPr>
          <a:xfrm>
            <a:off x="5945193" y="4771926"/>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30</a:t>
            </a:r>
          </a:p>
        </p:txBody>
      </p:sp>
      <p:sp>
        <p:nvSpPr>
          <p:cNvPr id="24" name="Shape 3539">
            <a:extLst>
              <a:ext uri="{FF2B5EF4-FFF2-40B4-BE49-F238E27FC236}">
                <a16:creationId xmlns:a16="http://schemas.microsoft.com/office/drawing/2014/main" id="{9070C1F2-9150-574A-80C7-16A9A88CD69A}"/>
              </a:ext>
            </a:extLst>
          </p:cNvPr>
          <p:cNvSpPr/>
          <p:nvPr userDrawn="1"/>
        </p:nvSpPr>
        <p:spPr>
          <a:xfrm>
            <a:off x="2748663" y="2380866"/>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5" name="Shape 3539">
            <a:extLst>
              <a:ext uri="{FF2B5EF4-FFF2-40B4-BE49-F238E27FC236}">
                <a16:creationId xmlns:a16="http://schemas.microsoft.com/office/drawing/2014/main" id="{F165BDCC-DA70-EC46-9626-3AB83AF24553}"/>
              </a:ext>
            </a:extLst>
          </p:cNvPr>
          <p:cNvSpPr/>
          <p:nvPr userDrawn="1"/>
        </p:nvSpPr>
        <p:spPr>
          <a:xfrm>
            <a:off x="7484962" y="2622989"/>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6" name="Shape 3539">
            <a:extLst>
              <a:ext uri="{FF2B5EF4-FFF2-40B4-BE49-F238E27FC236}">
                <a16:creationId xmlns:a16="http://schemas.microsoft.com/office/drawing/2014/main" id="{79E6AE81-3957-014F-ADD0-951A098602AC}"/>
              </a:ext>
            </a:extLst>
          </p:cNvPr>
          <p:cNvSpPr/>
          <p:nvPr userDrawn="1"/>
        </p:nvSpPr>
        <p:spPr>
          <a:xfrm>
            <a:off x="3374198" y="3154499"/>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7" name="Shape 3539">
            <a:extLst>
              <a:ext uri="{FF2B5EF4-FFF2-40B4-BE49-F238E27FC236}">
                <a16:creationId xmlns:a16="http://schemas.microsoft.com/office/drawing/2014/main" id="{4CDDE768-FC4E-754B-8160-BC3805C4D230}"/>
              </a:ext>
            </a:extLst>
          </p:cNvPr>
          <p:cNvSpPr/>
          <p:nvPr userDrawn="1"/>
        </p:nvSpPr>
        <p:spPr>
          <a:xfrm>
            <a:off x="4061660" y="5339645"/>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8" name="Shape 3539">
            <a:extLst>
              <a:ext uri="{FF2B5EF4-FFF2-40B4-BE49-F238E27FC236}">
                <a16:creationId xmlns:a16="http://schemas.microsoft.com/office/drawing/2014/main" id="{FCEA35DC-17D6-1745-9FC7-F6342C85336C}"/>
              </a:ext>
            </a:extLst>
          </p:cNvPr>
          <p:cNvSpPr/>
          <p:nvPr userDrawn="1"/>
        </p:nvSpPr>
        <p:spPr>
          <a:xfrm>
            <a:off x="6359164" y="478191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Tree>
    <p:extLst>
      <p:ext uri="{BB962C8B-B14F-4D97-AF65-F5344CB8AC3E}">
        <p14:creationId xmlns:p14="http://schemas.microsoft.com/office/powerpoint/2010/main" val="4015809179"/>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ENTSO-E Graph 1">
    <p:spTree>
      <p:nvGrpSpPr>
        <p:cNvPr id="1" name=""/>
        <p:cNvGrpSpPr/>
        <p:nvPr/>
      </p:nvGrpSpPr>
      <p:grpSpPr>
        <a:xfrm>
          <a:off x="0" y="0"/>
          <a:ext cx="0" cy="0"/>
          <a:chOff x="0" y="0"/>
          <a:chExt cx="0" cy="0"/>
        </a:xfrm>
      </p:grpSpPr>
      <p:graphicFrame>
        <p:nvGraphicFramePr>
          <p:cNvPr id="29" name="Objekt 28" hidden="1"/>
          <p:cNvGraphicFramePr>
            <a:graphicFrameLocks noChangeAspect="1"/>
          </p:cNvGraphicFramePr>
          <p:nvPr userDrawn="1">
            <p:custDataLst>
              <p:tags r:id="rId1"/>
            </p:custDataLst>
            <p:extLst>
              <p:ext uri="{D42A27DB-BD31-4B8C-83A1-F6EECF244321}">
                <p14:modId xmlns:p14="http://schemas.microsoft.com/office/powerpoint/2010/main" val="340654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29" name="Objekt 28"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grpSp>
        <p:nvGrpSpPr>
          <p:cNvPr id="3" name="Group 3911" title="Jahres Zeitleiste Platzhalter">
            <a:extLst>
              <a:ext uri="{FF2B5EF4-FFF2-40B4-BE49-F238E27FC236}">
                <a16:creationId xmlns:a16="http://schemas.microsoft.com/office/drawing/2014/main" id="{C9AF7415-8D2A-C940-B919-D2896ED2CC76}"/>
              </a:ext>
            </a:extLst>
          </p:cNvPr>
          <p:cNvGrpSpPr/>
          <p:nvPr userDrawn="1"/>
        </p:nvGrpSpPr>
        <p:grpSpPr>
          <a:xfrm>
            <a:off x="1811524" y="2655243"/>
            <a:ext cx="7397880" cy="2749280"/>
            <a:chOff x="93735" y="581934"/>
            <a:chExt cx="10577686" cy="3930994"/>
          </a:xfrm>
        </p:grpSpPr>
        <p:grpSp>
          <p:nvGrpSpPr>
            <p:cNvPr id="4" name="Group 3892">
              <a:extLst>
                <a:ext uri="{FF2B5EF4-FFF2-40B4-BE49-F238E27FC236}">
                  <a16:creationId xmlns:a16="http://schemas.microsoft.com/office/drawing/2014/main" id="{BF9A743B-F676-5541-B47D-C0037A53680B}"/>
                </a:ext>
              </a:extLst>
            </p:cNvPr>
            <p:cNvGrpSpPr/>
            <p:nvPr/>
          </p:nvGrpSpPr>
          <p:grpSpPr>
            <a:xfrm>
              <a:off x="636627" y="581934"/>
              <a:ext cx="10034794" cy="3930994"/>
              <a:chOff x="6131" y="477113"/>
              <a:chExt cx="10034793" cy="3930992"/>
            </a:xfrm>
          </p:grpSpPr>
          <p:sp>
            <p:nvSpPr>
              <p:cNvPr id="7" name="Shape 3882">
                <a:extLst>
                  <a:ext uri="{FF2B5EF4-FFF2-40B4-BE49-F238E27FC236}">
                    <a16:creationId xmlns:a16="http://schemas.microsoft.com/office/drawing/2014/main" id="{FB374AB2-ACB5-F24F-8D5D-4E70071227EE}"/>
                  </a:ext>
                </a:extLst>
              </p:cNvPr>
              <p:cNvSpPr/>
              <p:nvPr/>
            </p:nvSpPr>
            <p:spPr>
              <a:xfrm flipV="1">
                <a:off x="4975193" y="477113"/>
                <a:ext cx="1" cy="1940560"/>
              </a:xfrm>
              <a:prstGeom prst="line">
                <a:avLst/>
              </a:prstGeom>
              <a:noFill/>
              <a:ln w="63500" cap="flat">
                <a:solidFill>
                  <a:srgbClr val="51A1D2"/>
                </a:solidFill>
                <a:prstDash val="solid"/>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8" name="Shape 3883">
                <a:extLst>
                  <a:ext uri="{FF2B5EF4-FFF2-40B4-BE49-F238E27FC236}">
                    <a16:creationId xmlns:a16="http://schemas.microsoft.com/office/drawing/2014/main" id="{EA1CE728-B269-1C4E-9B54-82A102A50404}"/>
                  </a:ext>
                </a:extLst>
              </p:cNvPr>
              <p:cNvSpPr/>
              <p:nvPr/>
            </p:nvSpPr>
            <p:spPr>
              <a:xfrm flipV="1">
                <a:off x="6131" y="477113"/>
                <a:ext cx="1" cy="1940560"/>
              </a:xfrm>
              <a:prstGeom prst="line">
                <a:avLst/>
              </a:prstGeom>
              <a:solidFill>
                <a:srgbClr val="015092"/>
              </a:solidFill>
              <a:ln w="63500" cap="flat">
                <a:solidFill>
                  <a:srgbClr val="015092"/>
                </a:solidFill>
                <a:prstDash val="solid"/>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9" name="Shape 3884">
                <a:extLst>
                  <a:ext uri="{FF2B5EF4-FFF2-40B4-BE49-F238E27FC236}">
                    <a16:creationId xmlns:a16="http://schemas.microsoft.com/office/drawing/2014/main" id="{7F9696C5-6EFA-3F44-ACCC-A640A163B09E}"/>
                  </a:ext>
                </a:extLst>
              </p:cNvPr>
              <p:cNvSpPr/>
              <p:nvPr/>
            </p:nvSpPr>
            <p:spPr>
              <a:xfrm>
                <a:off x="38737" y="2461556"/>
                <a:ext cx="9911442" cy="0"/>
              </a:xfrm>
              <a:prstGeom prst="line">
                <a:avLst/>
              </a:prstGeom>
              <a:noFill/>
              <a:ln w="63500" cap="flat">
                <a:solidFill>
                  <a:srgbClr val="313131">
                    <a:alpha val="80000"/>
                  </a:srgbClr>
                </a:solidFill>
                <a:prstDash val="solid"/>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0" name="Shape 3886">
                <a:extLst>
                  <a:ext uri="{FF2B5EF4-FFF2-40B4-BE49-F238E27FC236}">
                    <a16:creationId xmlns:a16="http://schemas.microsoft.com/office/drawing/2014/main" id="{9F291BB0-5EAA-9348-8F11-398FB22080F8}"/>
                  </a:ext>
                </a:extLst>
              </p:cNvPr>
              <p:cNvSpPr/>
              <p:nvPr/>
            </p:nvSpPr>
            <p:spPr>
              <a:xfrm>
                <a:off x="9850422" y="2364572"/>
                <a:ext cx="190502" cy="190501"/>
              </a:xfrm>
              <a:prstGeom prst="ellipse">
                <a:avLst/>
              </a:prstGeom>
              <a:solidFill>
                <a:srgbClr val="313131"/>
              </a:solidFill>
              <a:ln w="12700" cap="flat">
                <a:noFill/>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1" name="Shape 3887">
                <a:extLst>
                  <a:ext uri="{FF2B5EF4-FFF2-40B4-BE49-F238E27FC236}">
                    <a16:creationId xmlns:a16="http://schemas.microsoft.com/office/drawing/2014/main" id="{BCE477E8-F7BD-0F42-9589-05CBDFAAB18A}"/>
                  </a:ext>
                </a:extLst>
              </p:cNvPr>
              <p:cNvSpPr/>
              <p:nvPr/>
            </p:nvSpPr>
            <p:spPr>
              <a:xfrm>
                <a:off x="2411544" y="2368317"/>
                <a:ext cx="190502" cy="190501"/>
              </a:xfrm>
              <a:prstGeom prst="ellipse">
                <a:avLst/>
              </a:prstGeom>
              <a:solidFill>
                <a:srgbClr val="51A1D2"/>
              </a:solidFill>
              <a:ln w="12700" cap="flat">
                <a:noFill/>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2" name="Shape 3888">
                <a:extLst>
                  <a:ext uri="{FF2B5EF4-FFF2-40B4-BE49-F238E27FC236}">
                    <a16:creationId xmlns:a16="http://schemas.microsoft.com/office/drawing/2014/main" id="{7429753A-3C9E-B84B-BE29-D4FB586DA37E}"/>
                  </a:ext>
                </a:extLst>
              </p:cNvPr>
              <p:cNvSpPr/>
              <p:nvPr/>
            </p:nvSpPr>
            <p:spPr>
              <a:xfrm>
                <a:off x="4883584" y="2368318"/>
                <a:ext cx="190502" cy="190501"/>
              </a:xfrm>
              <a:prstGeom prst="ellipse">
                <a:avLst/>
              </a:prstGeom>
              <a:solidFill>
                <a:srgbClr val="51A1D2"/>
              </a:solidFill>
              <a:ln w="12700" cap="flat">
                <a:noFill/>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3" name="Shape 3889">
                <a:extLst>
                  <a:ext uri="{FF2B5EF4-FFF2-40B4-BE49-F238E27FC236}">
                    <a16:creationId xmlns:a16="http://schemas.microsoft.com/office/drawing/2014/main" id="{01F5BD46-1837-2445-81BC-19FA29B81F17}"/>
                  </a:ext>
                </a:extLst>
              </p:cNvPr>
              <p:cNvSpPr/>
              <p:nvPr/>
            </p:nvSpPr>
            <p:spPr>
              <a:xfrm>
                <a:off x="7368877" y="2368318"/>
                <a:ext cx="190502" cy="190501"/>
              </a:xfrm>
              <a:prstGeom prst="ellipse">
                <a:avLst/>
              </a:prstGeom>
              <a:solidFill>
                <a:srgbClr val="313131"/>
              </a:solidFill>
              <a:ln w="12700" cap="flat">
                <a:noFill/>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4" name="Shape 3890">
                <a:extLst>
                  <a:ext uri="{FF2B5EF4-FFF2-40B4-BE49-F238E27FC236}">
                    <a16:creationId xmlns:a16="http://schemas.microsoft.com/office/drawing/2014/main" id="{38B19469-B9A6-8940-8470-7A36199769F8}"/>
                  </a:ext>
                </a:extLst>
              </p:cNvPr>
              <p:cNvSpPr/>
              <p:nvPr/>
            </p:nvSpPr>
            <p:spPr>
              <a:xfrm flipV="1">
                <a:off x="7451364" y="2463799"/>
                <a:ext cx="1" cy="1940560"/>
              </a:xfrm>
              <a:prstGeom prst="line">
                <a:avLst/>
              </a:prstGeom>
              <a:noFill/>
              <a:ln w="63500" cap="flat">
                <a:solidFill>
                  <a:srgbClr val="313131">
                    <a:alpha val="60000"/>
                  </a:srgbClr>
                </a:solidFill>
                <a:prstDash val="solid"/>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sp>
            <p:nvSpPr>
              <p:cNvPr id="15" name="Shape 3891">
                <a:extLst>
                  <a:ext uri="{FF2B5EF4-FFF2-40B4-BE49-F238E27FC236}">
                    <a16:creationId xmlns:a16="http://schemas.microsoft.com/office/drawing/2014/main" id="{117DD6A9-A883-E544-9621-C8501B30B3B4}"/>
                  </a:ext>
                </a:extLst>
              </p:cNvPr>
              <p:cNvSpPr/>
              <p:nvPr/>
            </p:nvSpPr>
            <p:spPr>
              <a:xfrm flipV="1">
                <a:off x="2498616" y="2467545"/>
                <a:ext cx="1" cy="1940560"/>
              </a:xfrm>
              <a:prstGeom prst="line">
                <a:avLst/>
              </a:prstGeom>
              <a:noFill/>
              <a:ln w="63500" cap="flat">
                <a:solidFill>
                  <a:srgbClr val="51A1D2"/>
                </a:solidFill>
                <a:prstDash val="solid"/>
                <a:miter lim="400000"/>
              </a:ln>
              <a:effectLst/>
            </p:spPr>
            <p:txBody>
              <a:bodyPr wrap="square" lIns="50800" tIns="50800" rIns="50800" bIns="50800" numCol="1" anchor="ctr">
                <a:noAutofit/>
              </a:bodyPr>
              <a:lstStyle/>
              <a:p>
                <a:pPr rtl="0"/>
                <a:endParaRPr lang="en-GB" dirty="0">
                  <a:latin typeface="Calibri" panose="020F0502020204030204" pitchFamily="34" charset="0"/>
                  <a:cs typeface="Calibri" panose="020F0502020204030204" pitchFamily="34" charset="0"/>
                </a:endParaRPr>
              </a:p>
            </p:txBody>
          </p:sp>
        </p:grpSp>
        <p:sp>
          <p:nvSpPr>
            <p:cNvPr id="6" name="Shape 3904">
              <a:extLst>
                <a:ext uri="{FF2B5EF4-FFF2-40B4-BE49-F238E27FC236}">
                  <a16:creationId xmlns:a16="http://schemas.microsoft.com/office/drawing/2014/main" id="{97E1DA5A-D2AC-CD4A-94FA-4070AD6EB5B4}"/>
                </a:ext>
              </a:extLst>
            </p:cNvPr>
            <p:cNvSpPr/>
            <p:nvPr/>
          </p:nvSpPr>
          <p:spPr>
            <a:xfrm>
              <a:off x="93735" y="1997149"/>
              <a:ext cx="1116503" cy="1116503"/>
            </a:xfrm>
            <a:prstGeom prst="ellipse">
              <a:avLst/>
            </a:prstGeom>
            <a:solidFill>
              <a:srgbClr val="015092"/>
            </a:solidFill>
            <a:ln w="12700" cap="flat">
              <a:solidFill>
                <a:srgbClr val="015092"/>
              </a:solid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rtl="0"/>
              <a:r>
                <a:rPr lang="en-GB" sz="1400" b="1" dirty="0">
                  <a:latin typeface="Calibri" panose="020F0502020204030204" pitchFamily="34" charset="0"/>
                  <a:cs typeface="Calibri" panose="020F0502020204030204" pitchFamily="34" charset="0"/>
                </a:rPr>
                <a:t>Start</a:t>
              </a:r>
            </a:p>
          </p:txBody>
        </p:sp>
      </p:grpSp>
      <p:sp>
        <p:nvSpPr>
          <p:cNvPr id="16" name="Shape 3899">
            <a:extLst>
              <a:ext uri="{FF2B5EF4-FFF2-40B4-BE49-F238E27FC236}">
                <a16:creationId xmlns:a16="http://schemas.microsoft.com/office/drawing/2014/main" id="{1C04B757-37FD-8344-9AF0-04B08289508A}"/>
              </a:ext>
            </a:extLst>
          </p:cNvPr>
          <p:cNvSpPr/>
          <p:nvPr userDrawn="1"/>
        </p:nvSpPr>
        <p:spPr>
          <a:xfrm>
            <a:off x="5500456" y="4177891"/>
            <a:ext cx="555807"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rtl="0"/>
            <a:r>
              <a:rPr lang="en-GB" sz="1400" b="1" dirty="0">
                <a:solidFill>
                  <a:srgbClr val="313131"/>
                </a:solidFill>
                <a:latin typeface="Calibri" panose="020F0502020204030204" pitchFamily="34" charset="0"/>
                <a:cs typeface="Calibri" panose="020F0502020204030204" pitchFamily="34" charset="0"/>
              </a:rPr>
              <a:t>2019</a:t>
            </a:r>
          </a:p>
        </p:txBody>
      </p:sp>
      <p:sp>
        <p:nvSpPr>
          <p:cNvPr id="17" name="Shape 3899">
            <a:extLst>
              <a:ext uri="{FF2B5EF4-FFF2-40B4-BE49-F238E27FC236}">
                <a16:creationId xmlns:a16="http://schemas.microsoft.com/office/drawing/2014/main" id="{68276EE8-CA57-2346-9CCF-A025AFF6855B}"/>
              </a:ext>
            </a:extLst>
          </p:cNvPr>
          <p:cNvSpPr/>
          <p:nvPr userDrawn="1"/>
        </p:nvSpPr>
        <p:spPr>
          <a:xfrm>
            <a:off x="8958826" y="4177891"/>
            <a:ext cx="488973"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rtl="0"/>
            <a:r>
              <a:rPr lang="en-GB" sz="1400" b="1" dirty="0">
                <a:solidFill>
                  <a:srgbClr val="313131"/>
                </a:solidFill>
                <a:latin typeface="Calibri" panose="020F0502020204030204" pitchFamily="34" charset="0"/>
                <a:cs typeface="Calibri" panose="020F0502020204030204" pitchFamily="34" charset="0"/>
              </a:rPr>
              <a:t>2021</a:t>
            </a:r>
          </a:p>
        </p:txBody>
      </p:sp>
      <p:sp>
        <p:nvSpPr>
          <p:cNvPr id="18" name="Shape 3899">
            <a:extLst>
              <a:ext uri="{FF2B5EF4-FFF2-40B4-BE49-F238E27FC236}">
                <a16:creationId xmlns:a16="http://schemas.microsoft.com/office/drawing/2014/main" id="{23DE72D4-878E-2144-A9D3-A42389C2E721}"/>
              </a:ext>
            </a:extLst>
          </p:cNvPr>
          <p:cNvSpPr/>
          <p:nvPr userDrawn="1"/>
        </p:nvSpPr>
        <p:spPr>
          <a:xfrm>
            <a:off x="3746385" y="3735364"/>
            <a:ext cx="549411"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rtl="0"/>
            <a:r>
              <a:rPr lang="en-GB" sz="1400" b="1" dirty="0">
                <a:solidFill>
                  <a:srgbClr val="313131"/>
                </a:solidFill>
                <a:latin typeface="Calibri" panose="020F0502020204030204" pitchFamily="34" charset="0"/>
                <a:cs typeface="Calibri" panose="020F0502020204030204" pitchFamily="34" charset="0"/>
              </a:rPr>
              <a:t>2018</a:t>
            </a:r>
          </a:p>
        </p:txBody>
      </p:sp>
      <p:sp>
        <p:nvSpPr>
          <p:cNvPr id="19" name="Shape 3899">
            <a:extLst>
              <a:ext uri="{FF2B5EF4-FFF2-40B4-BE49-F238E27FC236}">
                <a16:creationId xmlns:a16="http://schemas.microsoft.com/office/drawing/2014/main" id="{6FE0A369-2E74-4C41-9332-CEA1A3F8CAA5}"/>
              </a:ext>
            </a:extLst>
          </p:cNvPr>
          <p:cNvSpPr/>
          <p:nvPr userDrawn="1"/>
        </p:nvSpPr>
        <p:spPr>
          <a:xfrm>
            <a:off x="7204755" y="3735364"/>
            <a:ext cx="566327" cy="20554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defTabSz="584200">
              <a:lnSpc>
                <a:spcPct val="100000"/>
              </a:lnSpc>
              <a:spcBef>
                <a:spcPts val="0"/>
              </a:spcBef>
              <a:defRPr sz="1500" cap="all">
                <a:solidFill>
                  <a:srgbClr val="262626"/>
                </a:solidFill>
                <a:latin typeface="Helvetica Neue"/>
                <a:ea typeface="Helvetica Neue"/>
                <a:cs typeface="Helvetica Neue"/>
                <a:sym typeface="Helvetica Neue"/>
              </a:defRPr>
            </a:lvl1pPr>
          </a:lstStyle>
          <a:p>
            <a:pPr rtl="0"/>
            <a:r>
              <a:rPr lang="en-GB" sz="1400" b="1" dirty="0">
                <a:solidFill>
                  <a:srgbClr val="313131"/>
                </a:solidFill>
                <a:latin typeface="Calibri" panose="020F0502020204030204" pitchFamily="34" charset="0"/>
                <a:cs typeface="Calibri" panose="020F0502020204030204" pitchFamily="34" charset="0"/>
              </a:rPr>
              <a:t>2020</a:t>
            </a:r>
          </a:p>
        </p:txBody>
      </p:sp>
      <p:sp>
        <p:nvSpPr>
          <p:cNvPr id="20" name="Shape 3538">
            <a:extLst>
              <a:ext uri="{FF2B5EF4-FFF2-40B4-BE49-F238E27FC236}">
                <a16:creationId xmlns:a16="http://schemas.microsoft.com/office/drawing/2014/main" id="{6218F089-DA01-8A49-B7EB-18202B0E694E}"/>
              </a:ext>
            </a:extLst>
          </p:cNvPr>
          <p:cNvSpPr/>
          <p:nvPr userDrawn="1"/>
        </p:nvSpPr>
        <p:spPr>
          <a:xfrm>
            <a:off x="5819509" y="2475684"/>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11</a:t>
            </a:r>
          </a:p>
        </p:txBody>
      </p:sp>
      <p:sp>
        <p:nvSpPr>
          <p:cNvPr id="21" name="Shape 3538">
            <a:extLst>
              <a:ext uri="{FF2B5EF4-FFF2-40B4-BE49-F238E27FC236}">
                <a16:creationId xmlns:a16="http://schemas.microsoft.com/office/drawing/2014/main" id="{3ACB3470-0EB9-4B42-869A-F6D9D2389C11}"/>
              </a:ext>
            </a:extLst>
          </p:cNvPr>
          <p:cNvSpPr/>
          <p:nvPr userDrawn="1"/>
        </p:nvSpPr>
        <p:spPr>
          <a:xfrm>
            <a:off x="4055313" y="510351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09</a:t>
            </a:r>
          </a:p>
        </p:txBody>
      </p:sp>
      <p:sp>
        <p:nvSpPr>
          <p:cNvPr id="22" name="Shape 3538">
            <a:extLst>
              <a:ext uri="{FF2B5EF4-FFF2-40B4-BE49-F238E27FC236}">
                <a16:creationId xmlns:a16="http://schemas.microsoft.com/office/drawing/2014/main" id="{BD2E93CF-7EB0-1D44-8FE8-B42CB15F1E38}"/>
              </a:ext>
            </a:extLst>
          </p:cNvPr>
          <p:cNvSpPr/>
          <p:nvPr userDrawn="1"/>
        </p:nvSpPr>
        <p:spPr>
          <a:xfrm>
            <a:off x="7547701" y="5103515"/>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12</a:t>
            </a:r>
          </a:p>
        </p:txBody>
      </p:sp>
      <p:sp>
        <p:nvSpPr>
          <p:cNvPr id="23" name="Shape 3538">
            <a:extLst>
              <a:ext uri="{FF2B5EF4-FFF2-40B4-BE49-F238E27FC236}">
                <a16:creationId xmlns:a16="http://schemas.microsoft.com/office/drawing/2014/main" id="{1CA058CB-FB2E-7B41-9FC5-4261D2748707}"/>
              </a:ext>
            </a:extLst>
          </p:cNvPr>
          <p:cNvSpPr/>
          <p:nvPr userDrawn="1"/>
        </p:nvSpPr>
        <p:spPr>
          <a:xfrm>
            <a:off x="2308791" y="2475684"/>
            <a:ext cx="402837" cy="55727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defRPr>
                <a:solidFill>
                  <a:srgbClr val="3484C9"/>
                </a:solidFill>
              </a:defRPr>
            </a:lvl1pPr>
          </a:lstStyle>
          <a:p>
            <a:pPr rtl="0"/>
            <a:r>
              <a:rPr lang="en-GB" sz="2400" dirty="0">
                <a:solidFill>
                  <a:srgbClr val="015092"/>
                </a:solidFill>
                <a:latin typeface="Calibri" panose="020F0502020204030204" pitchFamily="34" charset="0"/>
                <a:cs typeface="Calibri" panose="020F0502020204030204" pitchFamily="34" charset="0"/>
              </a:rPr>
              <a:t>05</a:t>
            </a:r>
          </a:p>
        </p:txBody>
      </p:sp>
      <p:sp>
        <p:nvSpPr>
          <p:cNvPr id="24" name="Shape 3539">
            <a:extLst>
              <a:ext uri="{FF2B5EF4-FFF2-40B4-BE49-F238E27FC236}">
                <a16:creationId xmlns:a16="http://schemas.microsoft.com/office/drawing/2014/main" id="{9FFAAAAB-BD81-254B-BB85-D3B92CADBECE}"/>
              </a:ext>
            </a:extLst>
          </p:cNvPr>
          <p:cNvSpPr/>
          <p:nvPr userDrawn="1"/>
        </p:nvSpPr>
        <p:spPr>
          <a:xfrm>
            <a:off x="2727791" y="2465838"/>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5" name="Inhaltsplatzhalter 1">
            <a:extLst>
              <a:ext uri="{FF2B5EF4-FFF2-40B4-BE49-F238E27FC236}">
                <a16:creationId xmlns:a16="http://schemas.microsoft.com/office/drawing/2014/main" id="{A948F616-4F52-274D-9802-62F7B100D2E0}"/>
              </a:ext>
            </a:extLst>
          </p:cNvPr>
          <p:cNvSpPr>
            <a:spLocks noGrp="1"/>
          </p:cNvSpPr>
          <p:nvPr>
            <p:ph idx="1"/>
          </p:nvPr>
        </p:nvSpPr>
        <p:spPr>
          <a:xfrm>
            <a:off x="383051" y="801295"/>
            <a:ext cx="11617325" cy="698184"/>
          </a:xfrm>
        </p:spPr>
        <p:txBody>
          <a:bodyPr>
            <a:normAutofit/>
          </a:bodyPr>
          <a:lstStyle>
            <a:lvl1pPr rtl="0">
              <a:defRPr/>
            </a:lvl1pPr>
          </a:lstStyle>
          <a:p>
            <a:r>
              <a:rPr lang="en-GB" b="1" dirty="0">
                <a:solidFill>
                  <a:srgbClr val="0F218B"/>
                </a:solidFill>
              </a:rPr>
              <a:t>Headline 3 – Edit text here.</a:t>
            </a:r>
            <a:endParaRPr lang="en-GB" b="1" i="1" dirty="0">
              <a:solidFill>
                <a:srgbClr val="0F218B"/>
              </a:solidFill>
            </a:endParaRPr>
          </a:p>
        </p:txBody>
      </p:sp>
      <p:sp>
        <p:nvSpPr>
          <p:cNvPr id="26" name="Shape 3539">
            <a:extLst>
              <a:ext uri="{FF2B5EF4-FFF2-40B4-BE49-F238E27FC236}">
                <a16:creationId xmlns:a16="http://schemas.microsoft.com/office/drawing/2014/main" id="{32B242B5-D413-7245-BEA1-FE249884F79E}"/>
              </a:ext>
            </a:extLst>
          </p:cNvPr>
          <p:cNvSpPr/>
          <p:nvPr userDrawn="1"/>
        </p:nvSpPr>
        <p:spPr>
          <a:xfrm>
            <a:off x="6188917" y="244375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7" name="Shape 3539">
            <a:extLst>
              <a:ext uri="{FF2B5EF4-FFF2-40B4-BE49-F238E27FC236}">
                <a16:creationId xmlns:a16="http://schemas.microsoft.com/office/drawing/2014/main" id="{44E594EA-C5DC-8D44-884B-A44AA0741311}"/>
              </a:ext>
            </a:extLst>
          </p:cNvPr>
          <p:cNvSpPr/>
          <p:nvPr userDrawn="1"/>
        </p:nvSpPr>
        <p:spPr>
          <a:xfrm>
            <a:off x="4501613" y="5134372"/>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
        <p:nvSpPr>
          <p:cNvPr id="28" name="Shape 3539">
            <a:extLst>
              <a:ext uri="{FF2B5EF4-FFF2-40B4-BE49-F238E27FC236}">
                <a16:creationId xmlns:a16="http://schemas.microsoft.com/office/drawing/2014/main" id="{6F33F5F3-AC6F-7047-9582-A2C841E188AD}"/>
              </a:ext>
            </a:extLst>
          </p:cNvPr>
          <p:cNvSpPr/>
          <p:nvPr userDrawn="1"/>
        </p:nvSpPr>
        <p:spPr>
          <a:xfrm>
            <a:off x="7962739" y="5112286"/>
            <a:ext cx="2468111" cy="55773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noAutofit/>
          </a:bodyPr>
          <a:lstStyle>
            <a:lvl1pPr algn="l" defTabSz="584200">
              <a:lnSpc>
                <a:spcPct val="120000"/>
              </a:lnSpc>
              <a:spcBef>
                <a:spcPts val="1000"/>
              </a:spcBef>
              <a:defRPr sz="1600">
                <a:solidFill>
                  <a:srgbClr val="4D4D4D"/>
                </a:solidFill>
                <a:latin typeface="Helvetica Neue Light"/>
                <a:ea typeface="Helvetica Neue Light"/>
                <a:cs typeface="Helvetica Neue Light"/>
                <a:sym typeface="Helvetica Neue Light"/>
              </a:defRPr>
            </a:lvl1pPr>
          </a:lstStyle>
          <a:p>
            <a:pPr rtl="0">
              <a:lnSpc>
                <a:spcPct val="100000"/>
              </a:lnSpc>
            </a:pPr>
            <a:r>
              <a:rPr lang="en-GB" sz="1000" dirty="0">
                <a:solidFill>
                  <a:srgbClr val="707F86"/>
                </a:solidFill>
                <a:latin typeface="Calibri" panose="020F0502020204030204" pitchFamily="34" charset="0"/>
                <a:cs typeface="Calibri" panose="020F0502020204030204" pitchFamily="34" charset="0"/>
              </a:rPr>
              <a:t>Dummy text representing the text you may add to this text box</a:t>
            </a:r>
          </a:p>
        </p:txBody>
      </p:sp>
    </p:spTree>
    <p:extLst>
      <p:ext uri="{BB962C8B-B14F-4D97-AF65-F5344CB8AC3E}">
        <p14:creationId xmlns:p14="http://schemas.microsoft.com/office/powerpoint/2010/main" val="3320255258"/>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ENTSO-E Graph 1">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1"/>
            </p:custDataLst>
            <p:extLst>
              <p:ext uri="{D42A27DB-BD31-4B8C-83A1-F6EECF244321}">
                <p14:modId xmlns:p14="http://schemas.microsoft.com/office/powerpoint/2010/main" val="35338440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6" name="Objek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3" name="Inhaltsplatzhalter 10">
            <a:extLst>
              <a:ext uri="{FF2B5EF4-FFF2-40B4-BE49-F238E27FC236}">
                <a16:creationId xmlns:a16="http://schemas.microsoft.com/office/drawing/2014/main" id="{E54CE07E-D134-8945-B928-3A2AD7482FB9}"/>
              </a:ext>
            </a:extLst>
          </p:cNvPr>
          <p:cNvSpPr>
            <a:spLocks noGrp="1"/>
          </p:cNvSpPr>
          <p:nvPr>
            <p:ph idx="1"/>
          </p:nvPr>
        </p:nvSpPr>
        <p:spPr>
          <a:xfrm>
            <a:off x="388159" y="820513"/>
            <a:ext cx="11606646" cy="698594"/>
          </a:xfrm>
        </p:spPr>
        <p:txBody>
          <a:bodyPr>
            <a:normAutofit/>
          </a:bodyPr>
          <a:lstStyle>
            <a:lvl1pPr rtl="0">
              <a:defRPr/>
            </a:lvl1pPr>
          </a:lstStyle>
          <a:p>
            <a:r>
              <a:rPr lang="en-GB" dirty="0">
                <a:solidFill>
                  <a:srgbClr val="0F218B"/>
                </a:solidFill>
              </a:rPr>
              <a:t>Headline 3 – These SmartArt charts can be edited directly by clicking in the elements, then on SmartArt-Tools</a:t>
            </a:r>
          </a:p>
        </p:txBody>
      </p:sp>
      <p:graphicFrame>
        <p:nvGraphicFramePr>
          <p:cNvPr id="4" name="Diagramm 4" title="SmartArt-Grafik Platzhalter">
            <a:extLst>
              <a:ext uri="{FF2B5EF4-FFF2-40B4-BE49-F238E27FC236}">
                <a16:creationId xmlns:a16="http://schemas.microsoft.com/office/drawing/2014/main" id="{3D20D492-DCEB-1548-9F8A-4D5C573DEF13}"/>
              </a:ext>
            </a:extLst>
          </p:cNvPr>
          <p:cNvGraphicFramePr/>
          <p:nvPr userDrawn="1">
            <p:extLst>
              <p:ext uri="{D42A27DB-BD31-4B8C-83A1-F6EECF244321}">
                <p14:modId xmlns:p14="http://schemas.microsoft.com/office/powerpoint/2010/main" val="3715864865"/>
              </p:ext>
            </p:extLst>
          </p:nvPr>
        </p:nvGraphicFramePr>
        <p:xfrm>
          <a:off x="382588" y="2384884"/>
          <a:ext cx="11522075" cy="30598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33230269"/>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ENTSO-E Thank you slide">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480873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495600" y="2780928"/>
            <a:ext cx="11617788" cy="936104"/>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Thank you very much for your attention </a:t>
            </a:r>
          </a:p>
        </p:txBody>
      </p:sp>
    </p:spTree>
    <p:extLst>
      <p:ext uri="{BB962C8B-B14F-4D97-AF65-F5344CB8AC3E}">
        <p14:creationId xmlns:p14="http://schemas.microsoft.com/office/powerpoint/2010/main" val="1171072903"/>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_ENTSO-E Thank you slide_values">
    <p:spTree>
      <p:nvGrpSpPr>
        <p:cNvPr id="1" name=""/>
        <p:cNvGrpSpPr/>
        <p:nvPr/>
      </p:nvGrpSpPr>
      <p:grpSpPr>
        <a:xfrm>
          <a:off x="0" y="0"/>
          <a:ext cx="0" cy="0"/>
          <a:chOff x="0" y="0"/>
          <a:chExt cx="0" cy="0"/>
        </a:xfrm>
      </p:grpSpPr>
      <p:graphicFrame>
        <p:nvGraphicFramePr>
          <p:cNvPr id="8" name="Objekt 7" hidden="1"/>
          <p:cNvGraphicFramePr>
            <a:graphicFrameLocks noChangeAspect="1"/>
          </p:cNvGraphicFramePr>
          <p:nvPr userDrawn="1">
            <p:custDataLst>
              <p:tags r:id="rId1"/>
            </p:custDataLst>
            <p:extLst>
              <p:ext uri="{D42A27DB-BD31-4B8C-83A1-F6EECF244321}">
                <p14:modId xmlns:p14="http://schemas.microsoft.com/office/powerpoint/2010/main" val="9089454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8" name="Objekt 7"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382588" y="134634"/>
            <a:ext cx="11426825" cy="936104"/>
          </a:xfrm>
          <a:prstGeom prst="rect">
            <a:avLst/>
          </a:prstGeom>
          <a:ln>
            <a:noFill/>
          </a:ln>
        </p:spPr>
        <p:txBody>
          <a:bodyPr vert="horz" anchor="ctr"/>
          <a:lstStyle>
            <a:lvl1pPr algn="ct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Thank you very much for your attention </a:t>
            </a:r>
          </a:p>
        </p:txBody>
      </p:sp>
      <p:sp>
        <p:nvSpPr>
          <p:cNvPr id="3" name="Title 1">
            <a:extLst>
              <a:ext uri="{FF2B5EF4-FFF2-40B4-BE49-F238E27FC236}">
                <a16:creationId xmlns:a16="http://schemas.microsoft.com/office/drawing/2014/main" id="{8D053C00-E906-E444-8E28-BAE1FF9E76D0}"/>
              </a:ext>
            </a:extLst>
          </p:cNvPr>
          <p:cNvSpPr txBox="1">
            <a:spLocks/>
          </p:cNvSpPr>
          <p:nvPr userDrawn="1"/>
        </p:nvSpPr>
        <p:spPr>
          <a:xfrm>
            <a:off x="382587" y="1186850"/>
            <a:ext cx="11426825" cy="6318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0" dirty="0">
                <a:solidFill>
                  <a:schemeClr val="tx1">
                    <a:lumMod val="50000"/>
                  </a:schemeClr>
                </a:solidFill>
                <a:effectLst/>
                <a:latin typeface="Calibri" panose="020F0502020204030204" pitchFamily="34" charset="0"/>
                <a:cs typeface="Calibri" panose="020F0502020204030204" pitchFamily="34" charset="0"/>
              </a:rPr>
              <a:t>Our values define who we are, what we stand for and how we behave.</a:t>
            </a:r>
          </a:p>
          <a:p>
            <a:pPr algn="ctr" rtl="0"/>
            <a:r>
              <a:rPr lang="en-GB" sz="1800" b="0" dirty="0">
                <a:solidFill>
                  <a:schemeClr val="tx1">
                    <a:lumMod val="50000"/>
                  </a:schemeClr>
                </a:solidFill>
                <a:effectLst/>
                <a:latin typeface="Calibri" panose="020F0502020204030204" pitchFamily="34" charset="0"/>
                <a:cs typeface="Calibri" panose="020F0502020204030204" pitchFamily="34" charset="0"/>
              </a:rPr>
              <a:t>We all play a part in bringing them to life</a:t>
            </a:r>
            <a:r>
              <a:rPr lang="en-GB" sz="2000" b="0" dirty="0">
                <a:solidFill>
                  <a:schemeClr val="tx1">
                    <a:lumMod val="50000"/>
                  </a:schemeClr>
                </a:solidFill>
                <a:effectLst/>
                <a:latin typeface="Calibri" panose="020F0502020204030204" pitchFamily="34" charset="0"/>
                <a:cs typeface="Calibri" panose="020F0502020204030204" pitchFamily="34" charset="0"/>
              </a:rPr>
              <a:t>.</a:t>
            </a:r>
          </a:p>
          <a:p>
            <a:pPr algn="ctr" rtl="0"/>
            <a:r>
              <a:rPr lang="en-GB" sz="2000" b="0" dirty="0">
                <a:solidFill>
                  <a:schemeClr val="tx1">
                    <a:lumMod val="50000"/>
                  </a:schemeClr>
                </a:solidFill>
                <a:effectLst/>
                <a:latin typeface="Calibri" panose="020F0502020204030204" pitchFamily="34" charset="0"/>
                <a:cs typeface="Calibri" panose="020F0502020204030204" pitchFamily="34" charset="0"/>
              </a:rPr>
              <a:t> </a:t>
            </a:r>
            <a:endParaRPr lang="en-GB" sz="1050" b="0" dirty="0">
              <a:solidFill>
                <a:schemeClr val="tx1">
                  <a:lumMod val="50000"/>
                </a:schemeClr>
              </a:solidFill>
              <a:effectLst/>
              <a:latin typeface="Calibri" panose="020F0502020204030204" pitchFamily="34" charset="0"/>
              <a:cs typeface="Calibri" panose="020F0502020204030204" pitchFamily="34" charset="0"/>
            </a:endParaRPr>
          </a:p>
        </p:txBody>
      </p:sp>
      <p:sp>
        <p:nvSpPr>
          <p:cNvPr id="5" name="Titel 5">
            <a:extLst>
              <a:ext uri="{FF2B5EF4-FFF2-40B4-BE49-F238E27FC236}">
                <a16:creationId xmlns:a16="http://schemas.microsoft.com/office/drawing/2014/main" id="{7550E8E7-BAB3-40B9-AB4C-F3ABA9592AFF}"/>
              </a:ext>
            </a:extLst>
          </p:cNvPr>
          <p:cNvSpPr txBox="1">
            <a:spLocks/>
          </p:cNvSpPr>
          <p:nvPr userDrawn="1"/>
        </p:nvSpPr>
        <p:spPr>
          <a:xfrm>
            <a:off x="286875" y="5533432"/>
            <a:ext cx="11617788" cy="631871"/>
          </a:xfrm>
          <a:prstGeom prst="rect">
            <a:avLst/>
          </a:prstGeom>
          <a:ln>
            <a:noFill/>
          </a:ln>
        </p:spPr>
        <p:txBody>
          <a:bodyPr anchor="ctr"/>
          <a:lstStyle>
            <a:lvl1pPr algn="ctr" defTabSz="914400" rtl="0" eaLnBrk="1" latinLnBrk="0" hangingPunct="1">
              <a:lnSpc>
                <a:spcPts val="3200"/>
              </a:lnSpc>
              <a:spcBef>
                <a:spcPct val="0"/>
              </a:spcBef>
              <a:buNone/>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pPr rtl="0"/>
            <a:r>
              <a:rPr lang="en-GB" dirty="0"/>
              <a:t>We are ENTSO-E</a:t>
            </a:r>
          </a:p>
        </p:txBody>
      </p:sp>
      <p:sp>
        <p:nvSpPr>
          <p:cNvPr id="6" name="Title 1">
            <a:extLst>
              <a:ext uri="{FF2B5EF4-FFF2-40B4-BE49-F238E27FC236}">
                <a16:creationId xmlns:a16="http://schemas.microsoft.com/office/drawing/2014/main" id="{70B34F4F-2938-408E-99E5-B9481D786209}"/>
              </a:ext>
            </a:extLst>
          </p:cNvPr>
          <p:cNvSpPr txBox="1">
            <a:spLocks/>
          </p:cNvSpPr>
          <p:nvPr userDrawn="1"/>
        </p:nvSpPr>
        <p:spPr>
          <a:xfrm>
            <a:off x="1201008"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200" b="0" dirty="0">
                <a:solidFill>
                  <a:schemeClr val="bg1"/>
                </a:solidFill>
                <a:effectLst/>
                <a:latin typeface="Calibri" panose="020F0502020204030204" pitchFamily="34" charset="0"/>
                <a:cs typeface="Calibri" panose="020F0502020204030204" pitchFamily="34" charset="0"/>
              </a:rPr>
              <a:t>We deliver to the highest standards. We provide an environment in which people can develop to their full potential.</a:t>
            </a:r>
          </a:p>
        </p:txBody>
      </p:sp>
      <p:sp>
        <p:nvSpPr>
          <p:cNvPr id="7" name="Title 1">
            <a:extLst>
              <a:ext uri="{FF2B5EF4-FFF2-40B4-BE49-F238E27FC236}">
                <a16:creationId xmlns:a16="http://schemas.microsoft.com/office/drawing/2014/main" id="{81A3B0E4-3084-4984-B778-6DEE61707D69}"/>
              </a:ext>
            </a:extLst>
          </p:cNvPr>
          <p:cNvSpPr txBox="1">
            <a:spLocks/>
          </p:cNvSpPr>
          <p:nvPr userDrawn="1"/>
        </p:nvSpPr>
        <p:spPr>
          <a:xfrm>
            <a:off x="1201009"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1" dirty="0">
                <a:solidFill>
                  <a:schemeClr val="bg1"/>
                </a:solidFill>
                <a:effectLst/>
                <a:latin typeface="Calibri" panose="020F0502020204030204" pitchFamily="34" charset="0"/>
                <a:cs typeface="Calibri" panose="020F0502020204030204" pitchFamily="34" charset="0"/>
              </a:rPr>
              <a:t>EXCELLENCE</a:t>
            </a:r>
            <a:endParaRPr lang="en-GB" sz="1050" b="1" dirty="0">
              <a:solidFill>
                <a:schemeClr val="bg1"/>
              </a:solidFill>
              <a:effectLst/>
              <a:latin typeface="Calibri" panose="020F0502020204030204" pitchFamily="34" charset="0"/>
              <a:cs typeface="Calibri" panose="020F0502020204030204" pitchFamily="34" charset="0"/>
            </a:endParaRPr>
          </a:p>
        </p:txBody>
      </p:sp>
      <p:grpSp>
        <p:nvGrpSpPr>
          <p:cNvPr id="11" name="Gruppieren 10">
            <a:extLst>
              <a:ext uri="{FF2B5EF4-FFF2-40B4-BE49-F238E27FC236}">
                <a16:creationId xmlns:a16="http://schemas.microsoft.com/office/drawing/2014/main" id="{82D4A0DE-6C67-44B0-B22A-C0A05BBC69FC}"/>
              </a:ext>
            </a:extLst>
          </p:cNvPr>
          <p:cNvGrpSpPr/>
          <p:nvPr userDrawn="1"/>
        </p:nvGrpSpPr>
        <p:grpSpPr>
          <a:xfrm>
            <a:off x="1376411" y="2083344"/>
            <a:ext cx="1089193" cy="1118842"/>
            <a:chOff x="1478254" y="1759825"/>
            <a:chExt cx="1089193" cy="1118842"/>
          </a:xfrm>
        </p:grpSpPr>
        <p:sp>
          <p:nvSpPr>
            <p:cNvPr id="2" name="Ellipse 1">
              <a:extLst>
                <a:ext uri="{FF2B5EF4-FFF2-40B4-BE49-F238E27FC236}">
                  <a16:creationId xmlns:a16="http://schemas.microsoft.com/office/drawing/2014/main" id="{EF03CA22-6B13-49DE-A795-8B07042FA0BE}"/>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pic>
          <p:nvPicPr>
            <p:cNvPr id="10" name="Grafik 9">
              <a:extLst>
                <a:ext uri="{FF2B5EF4-FFF2-40B4-BE49-F238E27FC236}">
                  <a16:creationId xmlns:a16="http://schemas.microsoft.com/office/drawing/2014/main" id="{161B2F95-9B35-4040-81B2-ACDE054BDD8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478254" y="1798667"/>
              <a:ext cx="1080000" cy="1080000"/>
            </a:xfrm>
            <a:prstGeom prst="rect">
              <a:avLst/>
            </a:prstGeom>
          </p:spPr>
        </p:pic>
      </p:grpSp>
      <p:sp>
        <p:nvSpPr>
          <p:cNvPr id="12" name="Title 1">
            <a:extLst>
              <a:ext uri="{FF2B5EF4-FFF2-40B4-BE49-F238E27FC236}">
                <a16:creationId xmlns:a16="http://schemas.microsoft.com/office/drawing/2014/main" id="{E81CF4DD-25A2-40F4-952B-66B4466BBD93}"/>
              </a:ext>
            </a:extLst>
          </p:cNvPr>
          <p:cNvSpPr txBox="1">
            <a:spLocks/>
          </p:cNvSpPr>
          <p:nvPr userDrawn="1"/>
        </p:nvSpPr>
        <p:spPr>
          <a:xfrm>
            <a:off x="3287689"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200" b="0" dirty="0">
                <a:solidFill>
                  <a:schemeClr val="bg1"/>
                </a:solidFill>
                <a:effectLst/>
                <a:latin typeface="Calibri" panose="020F0502020204030204" pitchFamily="34" charset="0"/>
                <a:cs typeface="Calibri" panose="020F0502020204030204" pitchFamily="34" charset="0"/>
              </a:rPr>
              <a:t>We trust each other, we are transparent and we empower people. We respect diversity.</a:t>
            </a:r>
          </a:p>
        </p:txBody>
      </p:sp>
      <p:sp>
        <p:nvSpPr>
          <p:cNvPr id="13" name="Title 1">
            <a:extLst>
              <a:ext uri="{FF2B5EF4-FFF2-40B4-BE49-F238E27FC236}">
                <a16:creationId xmlns:a16="http://schemas.microsoft.com/office/drawing/2014/main" id="{33B85503-5C78-444D-B346-AB59AA416AC8}"/>
              </a:ext>
            </a:extLst>
          </p:cNvPr>
          <p:cNvSpPr txBox="1">
            <a:spLocks/>
          </p:cNvSpPr>
          <p:nvPr userDrawn="1"/>
        </p:nvSpPr>
        <p:spPr>
          <a:xfrm>
            <a:off x="3287688"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1" dirty="0">
                <a:solidFill>
                  <a:schemeClr val="bg1"/>
                </a:solidFill>
                <a:effectLst/>
                <a:latin typeface="Calibri" panose="020F0502020204030204" pitchFamily="34" charset="0"/>
                <a:cs typeface="Calibri" panose="020F0502020204030204" pitchFamily="34" charset="0"/>
              </a:rPr>
              <a:t>TRUST</a:t>
            </a:r>
            <a:endParaRPr lang="en-GB" sz="1050" b="1" dirty="0">
              <a:solidFill>
                <a:schemeClr val="bg1"/>
              </a:solidFill>
              <a:effectLst/>
              <a:latin typeface="Calibri" panose="020F0502020204030204" pitchFamily="34" charset="0"/>
              <a:cs typeface="Calibri" panose="020F0502020204030204" pitchFamily="34" charset="0"/>
            </a:endParaRPr>
          </a:p>
        </p:txBody>
      </p:sp>
      <p:grpSp>
        <p:nvGrpSpPr>
          <p:cNvPr id="14" name="Gruppieren 13">
            <a:extLst>
              <a:ext uri="{FF2B5EF4-FFF2-40B4-BE49-F238E27FC236}">
                <a16:creationId xmlns:a16="http://schemas.microsoft.com/office/drawing/2014/main" id="{B5475377-A926-4847-B972-EA12DF6C0701}"/>
              </a:ext>
            </a:extLst>
          </p:cNvPr>
          <p:cNvGrpSpPr/>
          <p:nvPr userDrawn="1"/>
        </p:nvGrpSpPr>
        <p:grpSpPr>
          <a:xfrm>
            <a:off x="3463091" y="2083344"/>
            <a:ext cx="1089193" cy="1118842"/>
            <a:chOff x="1478254" y="1759825"/>
            <a:chExt cx="1089193" cy="1118842"/>
          </a:xfrm>
        </p:grpSpPr>
        <p:sp>
          <p:nvSpPr>
            <p:cNvPr id="15" name="Ellipse 14">
              <a:extLst>
                <a:ext uri="{FF2B5EF4-FFF2-40B4-BE49-F238E27FC236}">
                  <a16:creationId xmlns:a16="http://schemas.microsoft.com/office/drawing/2014/main" id="{13BB04B6-217B-499D-8F98-894FB375B2F9}"/>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pic>
          <p:nvPicPr>
            <p:cNvPr id="16" name="Grafik 15">
              <a:extLst>
                <a:ext uri="{FF2B5EF4-FFF2-40B4-BE49-F238E27FC236}">
                  <a16:creationId xmlns:a16="http://schemas.microsoft.com/office/drawing/2014/main" id="{2760D55D-13ED-4E94-966A-95F12368925C}"/>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p:blipFill>
          <p:spPr>
            <a:xfrm>
              <a:off x="1478254" y="1798667"/>
              <a:ext cx="1080000" cy="1080000"/>
            </a:xfrm>
            <a:prstGeom prst="rect">
              <a:avLst/>
            </a:prstGeom>
          </p:spPr>
        </p:pic>
      </p:grpSp>
      <p:sp>
        <p:nvSpPr>
          <p:cNvPr id="17" name="Title 1">
            <a:extLst>
              <a:ext uri="{FF2B5EF4-FFF2-40B4-BE49-F238E27FC236}">
                <a16:creationId xmlns:a16="http://schemas.microsoft.com/office/drawing/2014/main" id="{E979720F-B102-477C-A18C-F42F69F7B3FA}"/>
              </a:ext>
            </a:extLst>
          </p:cNvPr>
          <p:cNvSpPr txBox="1">
            <a:spLocks/>
          </p:cNvSpPr>
          <p:nvPr userDrawn="1"/>
        </p:nvSpPr>
        <p:spPr>
          <a:xfrm>
            <a:off x="5376001"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200" b="0" dirty="0">
                <a:solidFill>
                  <a:schemeClr val="bg1"/>
                </a:solidFill>
                <a:effectLst/>
                <a:latin typeface="Calibri" panose="020F0502020204030204" pitchFamily="34" charset="0"/>
                <a:cs typeface="Calibri" panose="020F0502020204030204" pitchFamily="34" charset="0"/>
              </a:rPr>
              <a:t>We act in the interest of </a:t>
            </a:r>
            <a:br>
              <a:rPr lang="en-GB" sz="1200" b="0" dirty="0">
                <a:solidFill>
                  <a:schemeClr val="bg1"/>
                </a:solidFill>
                <a:effectLst/>
                <a:latin typeface="Calibri" panose="020F0502020204030204" pitchFamily="34" charset="0"/>
                <a:cs typeface="Calibri" panose="020F0502020204030204" pitchFamily="34" charset="0"/>
              </a:rPr>
            </a:br>
            <a:r>
              <a:rPr lang="en-GB" sz="1200" b="0" dirty="0">
                <a:solidFill>
                  <a:schemeClr val="bg1"/>
                </a:solidFill>
                <a:effectLst/>
                <a:latin typeface="Calibri" panose="020F0502020204030204" pitchFamily="34" charset="0"/>
                <a:cs typeface="Calibri" panose="020F0502020204030204" pitchFamily="34" charset="0"/>
              </a:rPr>
              <a:t>ENTSO-E</a:t>
            </a:r>
          </a:p>
        </p:txBody>
      </p:sp>
      <p:sp>
        <p:nvSpPr>
          <p:cNvPr id="18" name="Title 1">
            <a:extLst>
              <a:ext uri="{FF2B5EF4-FFF2-40B4-BE49-F238E27FC236}">
                <a16:creationId xmlns:a16="http://schemas.microsoft.com/office/drawing/2014/main" id="{DEDA1B90-9F8A-4C63-B8FF-D940062EC4C4}"/>
              </a:ext>
            </a:extLst>
          </p:cNvPr>
          <p:cNvSpPr txBox="1">
            <a:spLocks/>
          </p:cNvSpPr>
          <p:nvPr userDrawn="1"/>
        </p:nvSpPr>
        <p:spPr>
          <a:xfrm>
            <a:off x="5376000"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1" dirty="0">
                <a:solidFill>
                  <a:schemeClr val="bg1"/>
                </a:solidFill>
                <a:effectLst/>
                <a:latin typeface="Calibri" panose="020F0502020204030204" pitchFamily="34" charset="0"/>
                <a:cs typeface="Calibri" panose="020F0502020204030204" pitchFamily="34" charset="0"/>
              </a:rPr>
              <a:t>INTEGRITY</a:t>
            </a:r>
            <a:endParaRPr lang="en-GB" sz="1050" b="1" dirty="0">
              <a:solidFill>
                <a:schemeClr val="bg1"/>
              </a:solidFill>
              <a:effectLst/>
              <a:latin typeface="Calibri" panose="020F0502020204030204" pitchFamily="34" charset="0"/>
              <a:cs typeface="Calibri" panose="020F0502020204030204" pitchFamily="34" charset="0"/>
            </a:endParaRPr>
          </a:p>
        </p:txBody>
      </p:sp>
      <p:grpSp>
        <p:nvGrpSpPr>
          <p:cNvPr id="19" name="Gruppieren 18">
            <a:extLst>
              <a:ext uri="{FF2B5EF4-FFF2-40B4-BE49-F238E27FC236}">
                <a16:creationId xmlns:a16="http://schemas.microsoft.com/office/drawing/2014/main" id="{955A5FDF-13A6-4E3F-98FC-5D8B5F750CF6}"/>
              </a:ext>
            </a:extLst>
          </p:cNvPr>
          <p:cNvGrpSpPr/>
          <p:nvPr userDrawn="1"/>
        </p:nvGrpSpPr>
        <p:grpSpPr>
          <a:xfrm>
            <a:off x="5551403" y="2024327"/>
            <a:ext cx="1089193" cy="1139017"/>
            <a:chOff x="1478254" y="1700808"/>
            <a:chExt cx="1089193" cy="1139017"/>
          </a:xfrm>
        </p:grpSpPr>
        <p:sp>
          <p:nvSpPr>
            <p:cNvPr id="20" name="Ellipse 19">
              <a:extLst>
                <a:ext uri="{FF2B5EF4-FFF2-40B4-BE49-F238E27FC236}">
                  <a16:creationId xmlns:a16="http://schemas.microsoft.com/office/drawing/2014/main" id="{7B46EB16-3C21-4C1F-96E5-A09D69B4EA5B}"/>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pic>
          <p:nvPicPr>
            <p:cNvPr id="21" name="Grafik 20">
              <a:extLst>
                <a:ext uri="{FF2B5EF4-FFF2-40B4-BE49-F238E27FC236}">
                  <a16:creationId xmlns:a16="http://schemas.microsoft.com/office/drawing/2014/main" id="{4B4C9A02-66CE-4BBC-A5CB-9F9670516C1D}"/>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1478254" y="1700808"/>
              <a:ext cx="1080000" cy="1080000"/>
            </a:xfrm>
            <a:prstGeom prst="rect">
              <a:avLst/>
            </a:prstGeom>
          </p:spPr>
        </p:pic>
      </p:grpSp>
      <p:sp>
        <p:nvSpPr>
          <p:cNvPr id="22" name="Title 1">
            <a:extLst>
              <a:ext uri="{FF2B5EF4-FFF2-40B4-BE49-F238E27FC236}">
                <a16:creationId xmlns:a16="http://schemas.microsoft.com/office/drawing/2014/main" id="{2E634EBD-DFF6-43C8-9422-8F16AAB96C86}"/>
              </a:ext>
            </a:extLst>
          </p:cNvPr>
          <p:cNvSpPr txBox="1">
            <a:spLocks/>
          </p:cNvSpPr>
          <p:nvPr userDrawn="1"/>
        </p:nvSpPr>
        <p:spPr>
          <a:xfrm>
            <a:off x="7392263"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200" b="0" dirty="0">
                <a:solidFill>
                  <a:schemeClr val="bg1"/>
                </a:solidFill>
                <a:effectLst/>
                <a:latin typeface="Calibri" panose="020F0502020204030204" pitchFamily="34" charset="0"/>
                <a:cs typeface="Calibri" panose="020F0502020204030204" pitchFamily="34" charset="0"/>
              </a:rPr>
              <a:t>We care about people. We work transversal and we support each other. We celebrate success.</a:t>
            </a:r>
          </a:p>
        </p:txBody>
      </p:sp>
      <p:sp>
        <p:nvSpPr>
          <p:cNvPr id="23" name="Title 1">
            <a:extLst>
              <a:ext uri="{FF2B5EF4-FFF2-40B4-BE49-F238E27FC236}">
                <a16:creationId xmlns:a16="http://schemas.microsoft.com/office/drawing/2014/main" id="{2B8B0EDA-AFDC-4A3F-8B48-271A245E4727}"/>
              </a:ext>
            </a:extLst>
          </p:cNvPr>
          <p:cNvSpPr txBox="1">
            <a:spLocks/>
          </p:cNvSpPr>
          <p:nvPr userDrawn="1"/>
        </p:nvSpPr>
        <p:spPr>
          <a:xfrm>
            <a:off x="7392262"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1" dirty="0">
                <a:solidFill>
                  <a:schemeClr val="bg1"/>
                </a:solidFill>
                <a:effectLst/>
                <a:latin typeface="Calibri" panose="020F0502020204030204" pitchFamily="34" charset="0"/>
                <a:cs typeface="Calibri" panose="020F0502020204030204" pitchFamily="34" charset="0"/>
              </a:rPr>
              <a:t>TEAM</a:t>
            </a:r>
            <a:endParaRPr lang="en-GB" sz="1050" b="1" dirty="0">
              <a:solidFill>
                <a:schemeClr val="bg1"/>
              </a:solidFill>
              <a:effectLst/>
              <a:latin typeface="Calibri" panose="020F0502020204030204" pitchFamily="34" charset="0"/>
              <a:cs typeface="Calibri" panose="020F0502020204030204" pitchFamily="34" charset="0"/>
            </a:endParaRPr>
          </a:p>
        </p:txBody>
      </p:sp>
      <p:grpSp>
        <p:nvGrpSpPr>
          <p:cNvPr id="24" name="Gruppieren 23">
            <a:extLst>
              <a:ext uri="{FF2B5EF4-FFF2-40B4-BE49-F238E27FC236}">
                <a16:creationId xmlns:a16="http://schemas.microsoft.com/office/drawing/2014/main" id="{DB57394F-A3ED-46EA-ACEB-FE66F27FAB09}"/>
              </a:ext>
            </a:extLst>
          </p:cNvPr>
          <p:cNvGrpSpPr/>
          <p:nvPr userDrawn="1"/>
        </p:nvGrpSpPr>
        <p:grpSpPr>
          <a:xfrm>
            <a:off x="7576858" y="2080275"/>
            <a:ext cx="1080000" cy="1083069"/>
            <a:chOff x="1487447" y="1756756"/>
            <a:chExt cx="1080000" cy="1083069"/>
          </a:xfrm>
        </p:grpSpPr>
        <p:sp>
          <p:nvSpPr>
            <p:cNvPr id="25" name="Ellipse 24">
              <a:extLst>
                <a:ext uri="{FF2B5EF4-FFF2-40B4-BE49-F238E27FC236}">
                  <a16:creationId xmlns:a16="http://schemas.microsoft.com/office/drawing/2014/main" id="{047968BE-8FA5-46E6-AEB4-7BBD707663C8}"/>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pic>
          <p:nvPicPr>
            <p:cNvPr id="26" name="Grafik 25">
              <a:extLst>
                <a:ext uri="{FF2B5EF4-FFF2-40B4-BE49-F238E27FC236}">
                  <a16:creationId xmlns:a16="http://schemas.microsoft.com/office/drawing/2014/main" id="{7EB613B2-536A-4138-AE88-6840149C7A1B}"/>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p:blipFill>
          <p:spPr>
            <a:xfrm>
              <a:off x="1487447" y="1756756"/>
              <a:ext cx="1080000" cy="1080000"/>
            </a:xfrm>
            <a:prstGeom prst="rect">
              <a:avLst/>
            </a:prstGeom>
          </p:spPr>
        </p:pic>
      </p:grpSp>
      <p:sp>
        <p:nvSpPr>
          <p:cNvPr id="27" name="Title 1">
            <a:extLst>
              <a:ext uri="{FF2B5EF4-FFF2-40B4-BE49-F238E27FC236}">
                <a16:creationId xmlns:a16="http://schemas.microsoft.com/office/drawing/2014/main" id="{EC54E769-6637-4291-8E33-04784D80068D}"/>
              </a:ext>
            </a:extLst>
          </p:cNvPr>
          <p:cNvSpPr txBox="1">
            <a:spLocks/>
          </p:cNvSpPr>
          <p:nvPr userDrawn="1"/>
        </p:nvSpPr>
        <p:spPr>
          <a:xfrm>
            <a:off x="9336361" y="3357232"/>
            <a:ext cx="1440000" cy="2160000"/>
          </a:xfrm>
          <a:prstGeom prst="rect">
            <a:avLst/>
          </a:prstGeom>
          <a:solidFill>
            <a:srgbClr val="009992"/>
          </a:solidFill>
        </p:spPr>
        <p:txBody>
          <a:bodyPr vert="horz" lIns="91440" tIns="792000" rIns="91440" bIns="45720" rtlCol="0" anchor="t" anchorCtr="0">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200" b="0" dirty="0">
                <a:solidFill>
                  <a:schemeClr val="bg1"/>
                </a:solidFill>
                <a:effectLst/>
                <a:latin typeface="Calibri" panose="020F0502020204030204" pitchFamily="34" charset="0"/>
                <a:cs typeface="Calibri" panose="020F0502020204030204" pitchFamily="34" charset="0"/>
              </a:rPr>
              <a:t>We are a learning organisation. </a:t>
            </a:r>
            <a:br>
              <a:rPr lang="en-GB" sz="1200" b="0" dirty="0">
                <a:solidFill>
                  <a:schemeClr val="bg1"/>
                </a:solidFill>
                <a:effectLst/>
                <a:latin typeface="Calibri" panose="020F0502020204030204" pitchFamily="34" charset="0"/>
                <a:cs typeface="Calibri" panose="020F0502020204030204" pitchFamily="34" charset="0"/>
              </a:rPr>
            </a:br>
            <a:r>
              <a:rPr lang="en-GB" sz="1200" b="0" dirty="0">
                <a:solidFill>
                  <a:schemeClr val="bg1"/>
                </a:solidFill>
                <a:effectLst/>
                <a:latin typeface="Calibri" panose="020F0502020204030204" pitchFamily="34" charset="0"/>
                <a:cs typeface="Calibri" panose="020F0502020204030204" pitchFamily="34" charset="0"/>
              </a:rPr>
              <a:t>We explore new paths and solutions.</a:t>
            </a:r>
          </a:p>
        </p:txBody>
      </p:sp>
      <p:sp>
        <p:nvSpPr>
          <p:cNvPr id="28" name="Title 1">
            <a:extLst>
              <a:ext uri="{FF2B5EF4-FFF2-40B4-BE49-F238E27FC236}">
                <a16:creationId xmlns:a16="http://schemas.microsoft.com/office/drawing/2014/main" id="{1EAE1D68-1D65-449A-A1D4-1C7A4EE8D7F3}"/>
              </a:ext>
            </a:extLst>
          </p:cNvPr>
          <p:cNvSpPr txBox="1">
            <a:spLocks/>
          </p:cNvSpPr>
          <p:nvPr userDrawn="1"/>
        </p:nvSpPr>
        <p:spPr>
          <a:xfrm>
            <a:off x="9336360" y="3396074"/>
            <a:ext cx="1440000" cy="4794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a:solidFill>
                  <a:schemeClr val="tx1"/>
                </a:solidFill>
                <a:latin typeface="Century Gothic" panose="020B0502020202020204" pitchFamily="34" charset="0"/>
                <a:ea typeface="+mj-ea"/>
                <a:cs typeface="+mj-cs"/>
              </a:defRPr>
            </a:lvl1pPr>
          </a:lstStyle>
          <a:p>
            <a:pPr algn="ctr" rtl="0"/>
            <a:r>
              <a:rPr lang="en-GB" sz="1800" b="1" dirty="0">
                <a:solidFill>
                  <a:schemeClr val="bg1"/>
                </a:solidFill>
                <a:effectLst/>
                <a:latin typeface="Calibri" panose="020F0502020204030204" pitchFamily="34" charset="0"/>
                <a:cs typeface="Calibri" panose="020F0502020204030204" pitchFamily="34" charset="0"/>
              </a:rPr>
              <a:t>FUTURE THINKING</a:t>
            </a:r>
            <a:endParaRPr lang="en-GB" sz="1050" b="1" dirty="0">
              <a:solidFill>
                <a:schemeClr val="bg1"/>
              </a:solidFill>
              <a:effectLst/>
              <a:latin typeface="Calibri" panose="020F0502020204030204" pitchFamily="34" charset="0"/>
              <a:cs typeface="Calibri" panose="020F0502020204030204" pitchFamily="34" charset="0"/>
            </a:endParaRPr>
          </a:p>
        </p:txBody>
      </p:sp>
      <p:grpSp>
        <p:nvGrpSpPr>
          <p:cNvPr id="29" name="Gruppieren 28">
            <a:extLst>
              <a:ext uri="{FF2B5EF4-FFF2-40B4-BE49-F238E27FC236}">
                <a16:creationId xmlns:a16="http://schemas.microsoft.com/office/drawing/2014/main" id="{3C70C999-7CBE-4D11-A6B2-D77A57C5B0AD}"/>
              </a:ext>
            </a:extLst>
          </p:cNvPr>
          <p:cNvGrpSpPr/>
          <p:nvPr userDrawn="1"/>
        </p:nvGrpSpPr>
        <p:grpSpPr>
          <a:xfrm>
            <a:off x="9520956" y="2080275"/>
            <a:ext cx="1080000" cy="1083069"/>
            <a:chOff x="1487447" y="1756756"/>
            <a:chExt cx="1080000" cy="1083069"/>
          </a:xfrm>
        </p:grpSpPr>
        <p:sp>
          <p:nvSpPr>
            <p:cNvPr id="30" name="Ellipse 29">
              <a:extLst>
                <a:ext uri="{FF2B5EF4-FFF2-40B4-BE49-F238E27FC236}">
                  <a16:creationId xmlns:a16="http://schemas.microsoft.com/office/drawing/2014/main" id="{29D45C60-2B3F-49B7-BD2B-64F936E7A262}"/>
                </a:ext>
              </a:extLst>
            </p:cNvPr>
            <p:cNvSpPr/>
            <p:nvPr userDrawn="1"/>
          </p:nvSpPr>
          <p:spPr>
            <a:xfrm>
              <a:off x="1487447" y="1759825"/>
              <a:ext cx="1080000" cy="1080000"/>
            </a:xfrm>
            <a:prstGeom prst="ellipse">
              <a:avLst/>
            </a:prstGeom>
            <a:noFill/>
            <a:ln w="603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dirty="0"/>
            </a:p>
          </p:txBody>
        </p:sp>
        <p:pic>
          <p:nvPicPr>
            <p:cNvPr id="31" name="Grafik 30">
              <a:extLst>
                <a:ext uri="{FF2B5EF4-FFF2-40B4-BE49-F238E27FC236}">
                  <a16:creationId xmlns:a16="http://schemas.microsoft.com/office/drawing/2014/main" id="{C7C06749-CCF9-45D3-B10D-3B95BF64A939}"/>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487447" y="1756756"/>
              <a:ext cx="1080000" cy="1080000"/>
            </a:xfrm>
            <a:prstGeom prst="rect">
              <a:avLst/>
            </a:prstGeom>
          </p:spPr>
        </p:pic>
      </p:grpSp>
    </p:spTree>
    <p:extLst>
      <p:ext uri="{BB962C8B-B14F-4D97-AF65-F5344CB8AC3E}">
        <p14:creationId xmlns:p14="http://schemas.microsoft.com/office/powerpoint/2010/main" val="2497221227"/>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_ENTSO-E Key take-away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4152452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Titel 5">
            <a:extLst>
              <a:ext uri="{FF2B5EF4-FFF2-40B4-BE49-F238E27FC236}">
                <a16:creationId xmlns:a16="http://schemas.microsoft.com/office/drawing/2014/main" id="{2969A1AE-602A-4090-9F07-9C4BA829BCF0}"/>
              </a:ext>
            </a:extLst>
          </p:cNvPr>
          <p:cNvSpPr>
            <a:spLocks noGrp="1"/>
          </p:cNvSpPr>
          <p:nvPr>
            <p:ph type="title" hasCustomPrompt="1"/>
          </p:nvPr>
        </p:nvSpPr>
        <p:spPr>
          <a:xfrm>
            <a:off x="286346" y="476672"/>
            <a:ext cx="11617788" cy="936104"/>
          </a:xfrm>
          <a:prstGeom prst="rect">
            <a:avLst/>
          </a:prstGeom>
          <a:ln>
            <a:noFill/>
          </a:ln>
        </p:spPr>
        <p:txBody>
          <a:bodyPr vert="horz" anchor="t"/>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Key take-</a:t>
            </a:r>
            <a:r>
              <a:rPr lang="en-GB" dirty="0" err="1"/>
              <a:t>aways</a:t>
            </a:r>
            <a:endParaRPr lang="en-GB" dirty="0"/>
          </a:p>
        </p:txBody>
      </p:sp>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rtl="0">
              <a:lnSpc>
                <a:spcPts val="2600"/>
              </a:lnSpc>
              <a:spcBef>
                <a:spcPts val="0"/>
              </a:spcBef>
              <a:buNone/>
              <a:defRPr sz="2000" b="0">
                <a:solidFill>
                  <a:schemeClr val="tx1"/>
                </a:solidFill>
                <a:latin typeface="Calibri" panose="020F0502020204030204" pitchFamily="34" charset="0"/>
                <a:cs typeface="Calibri" panose="020F0502020204030204" pitchFamily="34" charset="0"/>
              </a:defRPr>
            </a:lvl1pPr>
          </a:lstStyle>
          <a:p>
            <a:pPr lvl="0"/>
            <a:r>
              <a:rPr lang="en-GB" dirty="0"/>
              <a:t>Text</a:t>
            </a:r>
          </a:p>
        </p:txBody>
      </p:sp>
      <p:sp>
        <p:nvSpPr>
          <p:cNvPr id="4" name="Rechteck 1">
            <a:extLst>
              <a:ext uri="{FF2B5EF4-FFF2-40B4-BE49-F238E27FC236}">
                <a16:creationId xmlns:a16="http://schemas.microsoft.com/office/drawing/2014/main" id="{9B4626A2-3A46-4841-8EA9-2789E9CF76F6}"/>
              </a:ext>
            </a:extLst>
          </p:cNvPr>
          <p:cNvSpPr/>
          <p:nvPr userDrawn="1"/>
        </p:nvSpPr>
        <p:spPr>
          <a:xfrm flipH="1">
            <a:off x="27287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dirty="0">
              <a:solidFill>
                <a:schemeClr val="accent2"/>
              </a:solidFill>
            </a:endParaRPr>
          </a:p>
        </p:txBody>
      </p:sp>
    </p:spTree>
    <p:extLst>
      <p:ext uri="{BB962C8B-B14F-4D97-AF65-F5344CB8AC3E}">
        <p14:creationId xmlns:p14="http://schemas.microsoft.com/office/powerpoint/2010/main" val="2612024208"/>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ENTSO-E Question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35971474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platzhalter 11">
            <a:extLst>
              <a:ext uri="{FF2B5EF4-FFF2-40B4-BE49-F238E27FC236}">
                <a16:creationId xmlns:a16="http://schemas.microsoft.com/office/drawing/2014/main" id="{1EA47735-D6D7-44D9-B6A3-427A4B272959}"/>
              </a:ext>
            </a:extLst>
          </p:cNvPr>
          <p:cNvSpPr>
            <a:spLocks noGrp="1"/>
          </p:cNvSpPr>
          <p:nvPr>
            <p:ph type="body" sz="quarter" idx="12" hasCustomPrompt="1"/>
          </p:nvPr>
        </p:nvSpPr>
        <p:spPr>
          <a:xfrm>
            <a:off x="286346" y="1546412"/>
            <a:ext cx="11617788" cy="4330860"/>
          </a:xfrm>
          <a:prstGeom prst="rect">
            <a:avLst/>
          </a:prstGeom>
          <a:ln>
            <a:noFill/>
          </a:ln>
        </p:spPr>
        <p:txBody>
          <a:bodyPr anchor="ctr">
            <a:normAutofit/>
          </a:bodyPr>
          <a:lstStyle>
            <a:lvl1pPr marL="0" indent="0" algn="ctr" rtl="0">
              <a:lnSpc>
                <a:spcPts val="2600"/>
              </a:lnSpc>
              <a:spcBef>
                <a:spcPts val="0"/>
              </a:spcBef>
              <a:buNone/>
              <a:tabLst>
                <a:tab pos="3763963" algn="l"/>
              </a:tabLst>
              <a:defRPr sz="2800" b="1">
                <a:solidFill>
                  <a:srgbClr val="0F218B"/>
                </a:solidFill>
                <a:latin typeface="Calibri" panose="020F0502020204030204" pitchFamily="34" charset="0"/>
                <a:cs typeface="Calibri" panose="020F0502020204030204" pitchFamily="34" charset="0"/>
              </a:defRPr>
            </a:lvl1pPr>
          </a:lstStyle>
          <a:p>
            <a:pPr lvl="0"/>
            <a:r>
              <a:rPr lang="en-GB" dirty="0"/>
              <a:t>Questions?</a:t>
            </a:r>
          </a:p>
        </p:txBody>
      </p:sp>
      <p:sp>
        <p:nvSpPr>
          <p:cNvPr id="2" name="TextBox 1">
            <a:extLst>
              <a:ext uri="{FF2B5EF4-FFF2-40B4-BE49-F238E27FC236}">
                <a16:creationId xmlns:a16="http://schemas.microsoft.com/office/drawing/2014/main" id="{ED24F55E-FB99-4958-B7AF-F28A79322EB2}"/>
              </a:ext>
            </a:extLst>
          </p:cNvPr>
          <p:cNvSpPr txBox="1"/>
          <p:nvPr userDrawn="1"/>
        </p:nvSpPr>
        <p:spPr>
          <a:xfrm>
            <a:off x="5447928" y="4149080"/>
            <a:ext cx="3384376" cy="369332"/>
          </a:xfrm>
          <a:prstGeom prst="rect">
            <a:avLst/>
          </a:prstGeom>
          <a:noFill/>
        </p:spPr>
        <p:txBody>
          <a:bodyPr wrap="square" rtlCol="0">
            <a:spAutoFit/>
          </a:bodyPr>
          <a:lstStyle/>
          <a:p>
            <a:pPr rtl="0"/>
            <a:r>
              <a:rPr lang="en-GB" dirty="0">
                <a:solidFill>
                  <a:srgbClr val="0F218B"/>
                </a:solidFill>
                <a:latin typeface="Calibri" panose="020F0502020204030204" pitchFamily="34" charset="0"/>
                <a:cs typeface="Calibri" panose="020F0502020204030204" pitchFamily="34" charset="0"/>
              </a:rPr>
              <a:t>contact:</a:t>
            </a:r>
          </a:p>
        </p:txBody>
      </p:sp>
      <p:sp>
        <p:nvSpPr>
          <p:cNvPr id="5" name="Rechteck 1">
            <a:extLst>
              <a:ext uri="{FF2B5EF4-FFF2-40B4-BE49-F238E27FC236}">
                <a16:creationId xmlns:a16="http://schemas.microsoft.com/office/drawing/2014/main" id="{C2D06D34-321E-4E67-BD6C-917AD342E7D4}"/>
              </a:ext>
            </a:extLst>
          </p:cNvPr>
          <p:cNvSpPr/>
          <p:nvPr userDrawn="1"/>
        </p:nvSpPr>
        <p:spPr>
          <a:xfrm rot="5400000" flipH="1">
            <a:off x="6064640" y="3063656"/>
            <a:ext cx="61200" cy="180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dirty="0">
              <a:solidFill>
                <a:schemeClr val="accent2"/>
              </a:solidFill>
            </a:endParaRPr>
          </a:p>
        </p:txBody>
      </p:sp>
    </p:spTree>
    <p:extLst>
      <p:ext uri="{BB962C8B-B14F-4D97-AF65-F5344CB8AC3E}">
        <p14:creationId xmlns:p14="http://schemas.microsoft.com/office/powerpoint/2010/main" val="3498999735"/>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 argum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6320" y="291352"/>
            <a:ext cx="10693400" cy="962025"/>
          </a:xfrm>
        </p:spPr>
        <p:txBody>
          <a:bodyPr/>
          <a:lstStyle>
            <a:lvl1pPr>
              <a:defRPr sz="4000">
                <a:latin typeface="Century Gothic" panose="020B0502020202020204" pitchFamily="34" charset="0"/>
              </a:defRPr>
            </a:lvl1pPr>
          </a:lstStyle>
          <a:p>
            <a:r>
              <a:rPr lang="en-US" dirty="0"/>
              <a:t>INSERT TITLE HERE</a:t>
            </a:r>
            <a:endParaRPr lang="en-IE" dirty="0"/>
          </a:p>
        </p:txBody>
      </p:sp>
      <p:sp>
        <p:nvSpPr>
          <p:cNvPr id="3" name="Slide Number Placeholder 2"/>
          <p:cNvSpPr>
            <a:spLocks noGrp="1"/>
          </p:cNvSpPr>
          <p:nvPr>
            <p:ph type="sldNum" sz="quarter" idx="10"/>
          </p:nvPr>
        </p:nvSpPr>
        <p:spPr/>
        <p:txBody>
          <a:bodyPr/>
          <a:lstStyle/>
          <a:p>
            <a:fld id="{D4E6D71C-ACD7-49D2-9689-F9C4024FAC38}" type="slidenum">
              <a:rPr lang="en-IE" smtClean="0"/>
              <a:pPr/>
              <a:t>‹#›</a:t>
            </a:fld>
            <a:endParaRPr lang="en-IE" dirty="0"/>
          </a:p>
        </p:txBody>
      </p:sp>
      <p:sp>
        <p:nvSpPr>
          <p:cNvPr id="10" name="Content Placeholder 5"/>
          <p:cNvSpPr>
            <a:spLocks noGrp="1"/>
          </p:cNvSpPr>
          <p:nvPr>
            <p:ph sz="quarter" idx="22" hasCustomPrompt="1"/>
          </p:nvPr>
        </p:nvSpPr>
        <p:spPr>
          <a:xfrm>
            <a:off x="1504950" y="1497880"/>
            <a:ext cx="10171112"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1" name="Content Placeholder 5"/>
          <p:cNvSpPr>
            <a:spLocks noGrp="1"/>
          </p:cNvSpPr>
          <p:nvPr>
            <p:ph sz="quarter" idx="23" hasCustomPrompt="1"/>
          </p:nvPr>
        </p:nvSpPr>
        <p:spPr>
          <a:xfrm>
            <a:off x="3113909" y="4157591"/>
            <a:ext cx="8562153"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2" name="Content Placeholder 5"/>
          <p:cNvSpPr>
            <a:spLocks noGrp="1"/>
          </p:cNvSpPr>
          <p:nvPr>
            <p:ph sz="quarter" idx="24" hasCustomPrompt="1"/>
          </p:nvPr>
        </p:nvSpPr>
        <p:spPr>
          <a:xfrm>
            <a:off x="2289921" y="2813213"/>
            <a:ext cx="9386141"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13" name="Content Placeholder 5"/>
          <p:cNvSpPr>
            <a:spLocks noGrp="1"/>
          </p:cNvSpPr>
          <p:nvPr>
            <p:ph sz="quarter" idx="25" hasCustomPrompt="1"/>
          </p:nvPr>
        </p:nvSpPr>
        <p:spPr>
          <a:xfrm>
            <a:off x="3936824" y="5501969"/>
            <a:ext cx="7739240" cy="805070"/>
          </a:xfrm>
        </p:spPr>
        <p:txBody>
          <a:bodyPr>
            <a:noAutofit/>
          </a:bodyPr>
          <a:lstStyle>
            <a:lvl1pPr marL="0" indent="0">
              <a:buNone/>
              <a:defRPr sz="1800" b="0">
                <a:solidFill>
                  <a:schemeClr val="tx1"/>
                </a:solidFill>
              </a:defRPr>
            </a:lvl1pPr>
          </a:lstStyle>
          <a:p>
            <a:r>
              <a:rPr lang="en-GB" b="1" dirty="0">
                <a:latin typeface="Arial" panose="020B0604020202020204" pitchFamily="34" charset="0"/>
                <a:cs typeface="Arial" panose="020B0604020202020204" pitchFamily="34" charset="0"/>
              </a:rPr>
              <a:t>Lorem ipsum </a:t>
            </a:r>
            <a:r>
              <a:rPr lang="en-GB" dirty="0" err="1">
                <a:latin typeface="Arial" panose="020B0604020202020204" pitchFamily="34" charset="0"/>
                <a:cs typeface="Arial" panose="020B0604020202020204" pitchFamily="34" charset="0"/>
              </a:rPr>
              <a:t>dolor</a:t>
            </a:r>
            <a:r>
              <a:rPr lang="en-GB" dirty="0">
                <a:latin typeface="Arial" panose="020B0604020202020204" pitchFamily="34" charset="0"/>
                <a:cs typeface="Arial" panose="020B0604020202020204" pitchFamily="34" charset="0"/>
              </a:rPr>
              <a:t> sit </a:t>
            </a:r>
            <a:r>
              <a:rPr lang="en-GB" dirty="0" err="1">
                <a:latin typeface="Arial" panose="020B0604020202020204" pitchFamily="34" charset="0"/>
                <a:cs typeface="Arial" panose="020B0604020202020204" pitchFamily="34" charset="0"/>
              </a:rPr>
              <a:t>amet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consectetur</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adipiscing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elit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sed</a:t>
            </a:r>
            <a:r>
              <a:rPr lang="en-GB" dirty="0">
                <a:latin typeface="Arial" panose="020B0604020202020204" pitchFamily="34" charset="0"/>
                <a:cs typeface="Arial" panose="020B0604020202020204" pitchFamily="34" charset="0"/>
              </a:rPr>
              <a:t> do </a:t>
            </a:r>
            <a:r>
              <a:rPr lang="en-GB" dirty="0" err="1">
                <a:latin typeface="Arial" panose="020B0604020202020204" pitchFamily="34" charset="0"/>
                <a:cs typeface="Arial" panose="020B0604020202020204" pitchFamily="34" charset="0"/>
              </a:rPr>
              <a:t>eiusmod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tempor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incididunt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labore</a:t>
            </a:r>
            <a:r>
              <a:rPr lang="en-GB" dirty="0">
                <a:latin typeface="Arial" panose="020B0604020202020204" pitchFamily="34" charset="0"/>
                <a:cs typeface="Arial" panose="020B0604020202020204" pitchFamily="34" charset="0"/>
              </a:rPr>
              <a:t> et </a:t>
            </a:r>
            <a:r>
              <a:rPr lang="en-GB" dirty="0" err="1">
                <a:latin typeface="Arial" panose="020B0604020202020204" pitchFamily="34" charset="0"/>
                <a:cs typeface="Arial" panose="020B0604020202020204" pitchFamily="34" charset="0"/>
              </a:rPr>
              <a:t>dolore</a:t>
            </a:r>
            <a:r>
              <a:rPr lang="en-GB" dirty="0">
                <a:latin typeface="Arial" panose="020B0604020202020204" pitchFamily="34" charset="0"/>
                <a:cs typeface="Arial" panose="020B0604020202020204" pitchFamily="34" charset="0"/>
              </a:rPr>
              <a:t> magna </a:t>
            </a:r>
            <a:r>
              <a:rPr lang="en-GB" dirty="0" err="1">
                <a:latin typeface="Arial" panose="020B0604020202020204" pitchFamily="34" charset="0"/>
                <a:cs typeface="Arial" panose="020B0604020202020204" pitchFamily="34" charset="0"/>
              </a:rPr>
              <a:t>aliqua</a:t>
            </a:r>
            <a:r>
              <a:rPr lang="en-GB" dirty="0">
                <a:latin typeface="Arial" panose="020B0604020202020204" pitchFamily="34" charset="0"/>
                <a:cs typeface="Arial" panose="020B0604020202020204" pitchFamily="34" charset="0"/>
              </a:rPr>
              <a:t>. </a:t>
            </a:r>
            <a:endParaRPr lang="nl-BE" dirty="0">
              <a:latin typeface="Arial" panose="020B0604020202020204" pitchFamily="34" charset="0"/>
              <a:cs typeface="Arial" panose="020B0604020202020204" pitchFamily="34" charset="0"/>
            </a:endParaRPr>
          </a:p>
        </p:txBody>
      </p:sp>
      <p:sp>
        <p:nvSpPr>
          <p:cNvPr id="23" name="Text Placeholder 8"/>
          <p:cNvSpPr>
            <a:spLocks noGrp="1"/>
          </p:cNvSpPr>
          <p:nvPr>
            <p:ph type="body" sz="quarter" idx="31" hasCustomPrompt="1"/>
          </p:nvPr>
        </p:nvSpPr>
        <p:spPr>
          <a:xfrm>
            <a:off x="1252538" y="2718283"/>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4" name="Text Placeholder 8"/>
          <p:cNvSpPr>
            <a:spLocks noGrp="1"/>
          </p:cNvSpPr>
          <p:nvPr>
            <p:ph type="body" sz="quarter" idx="32" hasCustomPrompt="1"/>
          </p:nvPr>
        </p:nvSpPr>
        <p:spPr>
          <a:xfrm>
            <a:off x="2183224" y="4062661"/>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5" name="Text Placeholder 8"/>
          <p:cNvSpPr>
            <a:spLocks noGrp="1"/>
          </p:cNvSpPr>
          <p:nvPr>
            <p:ph type="body" sz="quarter" idx="33" hasCustomPrompt="1"/>
          </p:nvPr>
        </p:nvSpPr>
        <p:spPr>
          <a:xfrm>
            <a:off x="2914538" y="5422523"/>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
        <p:nvSpPr>
          <p:cNvPr id="26" name="Text Placeholder 8"/>
          <p:cNvSpPr>
            <a:spLocks noGrp="1"/>
          </p:cNvSpPr>
          <p:nvPr>
            <p:ph type="body" sz="quarter" idx="30" hasCustomPrompt="1"/>
          </p:nvPr>
        </p:nvSpPr>
        <p:spPr>
          <a:xfrm>
            <a:off x="465138" y="1373905"/>
            <a:ext cx="900000" cy="900000"/>
          </a:xfrm>
          <a:prstGeom prst="ellipse">
            <a:avLst/>
          </a:prstGeom>
          <a:solidFill>
            <a:srgbClr val="397099"/>
          </a:solidFill>
        </p:spPr>
        <p:txBody>
          <a:bodyPr lIns="0" tIns="0" rIns="0" bIns="0" anchor="ctr" anchorCtr="1">
            <a:noAutofit/>
          </a:bodyPr>
          <a:lstStyle>
            <a:lvl1pPr marL="0" algn="ctr">
              <a:spcBef>
                <a:spcPts val="0"/>
              </a:spcBef>
              <a:defRPr sz="4800" b="1">
                <a:solidFill>
                  <a:schemeClr val="bg1"/>
                </a:solidFill>
                <a:latin typeface="+mn-lt"/>
              </a:defRPr>
            </a:lvl1pPr>
          </a:lstStyle>
          <a:p>
            <a:pPr lvl="0"/>
            <a:r>
              <a:rPr lang="en-US" dirty="0"/>
              <a:t>1</a:t>
            </a:r>
          </a:p>
        </p:txBody>
      </p:sp>
    </p:spTree>
    <p:extLst>
      <p:ext uri="{BB962C8B-B14F-4D97-AF65-F5344CB8AC3E}">
        <p14:creationId xmlns:p14="http://schemas.microsoft.com/office/powerpoint/2010/main" val="154985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ENTSO-E Chapter Cover Pag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540E4BBB-7A88-A816-F66F-776C571A34C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3644" b="27556"/>
          <a:stretch/>
        </p:blipFill>
        <p:spPr>
          <a:xfrm>
            <a:off x="1" y="1484784"/>
            <a:ext cx="12192000" cy="4032448"/>
          </a:xfrm>
          <a:prstGeom prst="rect">
            <a:avLst/>
          </a:prstGeom>
        </p:spPr>
      </p:pic>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19134427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25" imgH="525" progId="TCLayout.ActiveDocument.1">
                  <p:embed/>
                </p:oleObj>
              </mc:Choice>
              <mc:Fallback>
                <p:oleObj name="think-cell Folie" r:id="rId4" imgW="525" imgH="525" progId="TCLayout.ActiveDocument.1">
                  <p:embed/>
                  <p:pic>
                    <p:nvPicPr>
                      <p:cNvPr id="3" name="Objek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Titel 5">
            <a:extLst>
              <a:ext uri="{FF2B5EF4-FFF2-40B4-BE49-F238E27FC236}">
                <a16:creationId xmlns:a16="http://schemas.microsoft.com/office/drawing/2014/main" id="{0C954197-7D64-4D34-8F28-1EF6B400116D}"/>
              </a:ext>
            </a:extLst>
          </p:cNvPr>
          <p:cNvSpPr>
            <a:spLocks noGrp="1"/>
          </p:cNvSpPr>
          <p:nvPr>
            <p:ph type="title" hasCustomPrompt="1"/>
          </p:nvPr>
        </p:nvSpPr>
        <p:spPr>
          <a:xfrm>
            <a:off x="285639" y="51450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Chapter slide</a:t>
            </a:r>
          </a:p>
        </p:txBody>
      </p:sp>
      <p:sp>
        <p:nvSpPr>
          <p:cNvPr id="6" name="Rechteck 1">
            <a:extLst>
              <a:ext uri="{FF2B5EF4-FFF2-40B4-BE49-F238E27FC236}">
                <a16:creationId xmlns:a16="http://schemas.microsoft.com/office/drawing/2014/main" id="{85D10C7F-02F8-4973-9189-D765EE913151}"/>
              </a:ext>
            </a:extLst>
          </p:cNvPr>
          <p:cNvSpPr/>
          <p:nvPr userDrawn="1"/>
        </p:nvSpPr>
        <p:spPr>
          <a:xfrm flipH="1">
            <a:off x="254397" y="332736"/>
            <a:ext cx="62483" cy="720000"/>
          </a:xfrm>
          <a:prstGeom prst="rect">
            <a:avLst/>
          </a:prstGeom>
          <a:solidFill>
            <a:srgbClr val="FF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800" dirty="0">
              <a:solidFill>
                <a:schemeClr val="accent2"/>
              </a:solidFill>
            </a:endParaRPr>
          </a:p>
        </p:txBody>
      </p:sp>
      <p:sp>
        <p:nvSpPr>
          <p:cNvPr id="7" name="Textplatzhalter 11">
            <a:extLst>
              <a:ext uri="{FF2B5EF4-FFF2-40B4-BE49-F238E27FC236}">
                <a16:creationId xmlns:a16="http://schemas.microsoft.com/office/drawing/2014/main" id="{C651A27D-45A6-8F1F-B97C-2F0FF18142CF}"/>
              </a:ext>
            </a:extLst>
          </p:cNvPr>
          <p:cNvSpPr>
            <a:spLocks noGrp="1"/>
          </p:cNvSpPr>
          <p:nvPr>
            <p:ph type="body" sz="quarter" idx="12" hasCustomPrompt="1"/>
          </p:nvPr>
        </p:nvSpPr>
        <p:spPr>
          <a:xfrm>
            <a:off x="254397" y="5661248"/>
            <a:ext cx="11617788" cy="1008112"/>
          </a:xfrm>
          <a:prstGeom prst="rect">
            <a:avLst/>
          </a:prstGeom>
          <a:ln>
            <a:noFill/>
          </a:ln>
        </p:spPr>
        <p:txBody>
          <a:bodyPr anchor="t">
            <a:normAutofit/>
          </a:bodyPr>
          <a:lstStyle>
            <a:lvl1pPr marL="0" indent="0" rtl="0">
              <a:lnSpc>
                <a:spcPts val="2600"/>
              </a:lnSpc>
              <a:spcBef>
                <a:spcPts val="0"/>
              </a:spcBef>
              <a:buNone/>
              <a:defRPr sz="2000" b="0">
                <a:solidFill>
                  <a:srgbClr val="00947F"/>
                </a:solidFill>
                <a:latin typeface="Calibri" panose="020F0502020204030204" pitchFamily="34" charset="0"/>
                <a:cs typeface="Calibri" panose="020F0502020204030204" pitchFamily="34" charset="0"/>
              </a:defRPr>
            </a:lvl1pPr>
          </a:lstStyle>
          <a:p>
            <a:pPr lvl="0"/>
            <a:r>
              <a:rPr lang="en-GB" dirty="0"/>
              <a:t>Presenter Details</a:t>
            </a:r>
          </a:p>
          <a:p>
            <a:pPr lvl="0"/>
            <a:endParaRPr lang="en-GB" dirty="0"/>
          </a:p>
        </p:txBody>
      </p:sp>
    </p:spTree>
    <p:extLst>
      <p:ext uri="{BB962C8B-B14F-4D97-AF65-F5344CB8AC3E}">
        <p14:creationId xmlns:p14="http://schemas.microsoft.com/office/powerpoint/2010/main" val="1331442189"/>
      </p:ext>
    </p:extLst>
  </p:cSld>
  <p:clrMapOvr>
    <a:masterClrMapping/>
  </p:clrMapOvr>
  <p:extLst>
    <p:ext uri="{DCECCB84-F9BA-43D5-87BE-67443E8EF086}">
      <p15:sldGuideLst xmlns:p15="http://schemas.microsoft.com/office/powerpoint/2012/main">
        <p15:guide id="1" orient="horz" pos="391">
          <p15:clr>
            <a:srgbClr val="A4A3A4"/>
          </p15:clr>
        </p15:guide>
        <p15:guide id="2" orient="horz" pos="1911">
          <p15:clr>
            <a:srgbClr val="A4A3A4"/>
          </p15:clr>
        </p15:guide>
        <p15:guide id="3" orient="horz" pos="1003">
          <p15:clr>
            <a:srgbClr val="A4A3A4"/>
          </p15:clr>
        </p15:guide>
        <p15:guide id="4" orient="horz" pos="913">
          <p15:clr>
            <a:srgbClr val="A4A3A4"/>
          </p15:clr>
        </p15:guide>
        <p15:guide id="5" pos="181">
          <p15:clr>
            <a:srgbClr val="A4A3A4"/>
          </p15:clr>
        </p15:guide>
        <p15:guide id="6" pos="7499">
          <p15:clr>
            <a:srgbClr val="A4A3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7A1C639-99B2-4A4E-A848-FCDF8B8CE19B}"/>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cxnSp>
        <p:nvCxnSpPr>
          <p:cNvPr id="12" name="Straight Connector 11">
            <a:extLst>
              <a:ext uri="{FF2B5EF4-FFF2-40B4-BE49-F238E27FC236}">
                <a16:creationId xmlns:a16="http://schemas.microsoft.com/office/drawing/2014/main" id="{CF8C5567-1597-6746-A572-07785B31B403}"/>
              </a:ext>
            </a:extLst>
          </p:cNvPr>
          <p:cNvCxnSpPr>
            <a:cxnSpLocks/>
          </p:cNvCxnSpPr>
          <p:nvPr/>
        </p:nvCxnSpPr>
        <p:spPr>
          <a:xfrm>
            <a:off x="4430966" y="729000"/>
            <a:ext cx="0" cy="540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694D6CEC-7C5A-3644-8542-9DB48BE16B98}"/>
              </a:ext>
            </a:extLst>
          </p:cNvPr>
          <p:cNvSpPr>
            <a:spLocks noGrp="1"/>
          </p:cNvSpPr>
          <p:nvPr>
            <p:ph type="ctrTitle" hasCustomPrompt="1"/>
          </p:nvPr>
        </p:nvSpPr>
        <p:spPr>
          <a:xfrm>
            <a:off x="5114930" y="729000"/>
            <a:ext cx="6372220" cy="3273362"/>
          </a:xfrm>
        </p:spPr>
        <p:txBody>
          <a:bodyPr anchor="ctr">
            <a:normAutofit/>
          </a:bodyPr>
          <a:lstStyle>
            <a:lvl1pPr algn="l">
              <a:defRPr sz="4500">
                <a:solidFill>
                  <a:schemeClr val="tx1"/>
                </a:solidFill>
              </a:defRPr>
            </a:lvl1pPr>
          </a:lstStyle>
          <a:p>
            <a:r>
              <a:rPr lang="en-SI" dirty="0"/>
              <a:t>Title of the presentation background image</a:t>
            </a:r>
            <a:endParaRPr lang="en-US" dirty="0"/>
          </a:p>
        </p:txBody>
      </p:sp>
      <p:sp>
        <p:nvSpPr>
          <p:cNvPr id="14" name="Subtitle 2">
            <a:extLst>
              <a:ext uri="{FF2B5EF4-FFF2-40B4-BE49-F238E27FC236}">
                <a16:creationId xmlns:a16="http://schemas.microsoft.com/office/drawing/2014/main" id="{ED035378-5C01-FC45-A1F5-C4ADE23D9232}"/>
              </a:ext>
            </a:extLst>
          </p:cNvPr>
          <p:cNvSpPr>
            <a:spLocks noGrp="1"/>
          </p:cNvSpPr>
          <p:nvPr>
            <p:ph type="subTitle" idx="1" hasCustomPrompt="1"/>
          </p:nvPr>
        </p:nvSpPr>
        <p:spPr>
          <a:xfrm>
            <a:off x="5114930" y="4234934"/>
            <a:ext cx="6449470" cy="1271201"/>
          </a:xfrm>
        </p:spPr>
        <p:txBody>
          <a:bodyPr anchor="t">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of the presentation</a:t>
            </a:r>
          </a:p>
          <a:p>
            <a:r>
              <a:rPr lang="en-GB" dirty="0"/>
              <a:t>Speaker Name</a:t>
            </a:r>
          </a:p>
          <a:p>
            <a:r>
              <a:rPr lang="en-GB" dirty="0"/>
              <a:t>Date and Location</a:t>
            </a:r>
            <a:endParaRPr lang="en-US" dirty="0"/>
          </a:p>
        </p:txBody>
      </p:sp>
      <p:pic>
        <p:nvPicPr>
          <p:cNvPr id="7" name="Picture 6" descr="A picture containing graphical user interface&#10;&#10;Description automatically generated">
            <a:extLst>
              <a:ext uri="{FF2B5EF4-FFF2-40B4-BE49-F238E27FC236}">
                <a16:creationId xmlns:a16="http://schemas.microsoft.com/office/drawing/2014/main" id="{94A4C6FB-EF59-2346-BFA1-FB3C5245B187}"/>
              </a:ext>
            </a:extLst>
          </p:cNvPr>
          <p:cNvPicPr>
            <a:picLocks noChangeAspect="1"/>
          </p:cNvPicPr>
          <p:nvPr/>
        </p:nvPicPr>
        <p:blipFill>
          <a:blip r:embed="rId2"/>
          <a:stretch>
            <a:fillRect/>
          </a:stretch>
        </p:blipFill>
        <p:spPr>
          <a:xfrm>
            <a:off x="0" y="177106"/>
            <a:ext cx="4411916" cy="2160000"/>
          </a:xfrm>
          <a:prstGeom prst="rect">
            <a:avLst/>
          </a:prstGeom>
        </p:spPr>
      </p:pic>
      <p:sp>
        <p:nvSpPr>
          <p:cNvPr id="8" name="Rectangle 7">
            <a:extLst>
              <a:ext uri="{FF2B5EF4-FFF2-40B4-BE49-F238E27FC236}">
                <a16:creationId xmlns:a16="http://schemas.microsoft.com/office/drawing/2014/main" id="{0672E73E-3525-BB44-983C-F70D53BE1A08}"/>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I"/>
          </a:p>
        </p:txBody>
      </p:sp>
      <p:cxnSp>
        <p:nvCxnSpPr>
          <p:cNvPr id="9" name="Straight Connector 8">
            <a:extLst>
              <a:ext uri="{FF2B5EF4-FFF2-40B4-BE49-F238E27FC236}">
                <a16:creationId xmlns:a16="http://schemas.microsoft.com/office/drawing/2014/main" id="{AA045888-6C49-FA42-9E30-31F472686958}"/>
              </a:ext>
            </a:extLst>
          </p:cNvPr>
          <p:cNvCxnSpPr>
            <a:cxnSpLocks/>
          </p:cNvCxnSpPr>
          <p:nvPr userDrawn="1"/>
        </p:nvCxnSpPr>
        <p:spPr>
          <a:xfrm>
            <a:off x="4430966" y="729000"/>
            <a:ext cx="0" cy="540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descr="A picture containing graphical user interface&#10;&#10;Description automatically generated">
            <a:extLst>
              <a:ext uri="{FF2B5EF4-FFF2-40B4-BE49-F238E27FC236}">
                <a16:creationId xmlns:a16="http://schemas.microsoft.com/office/drawing/2014/main" id="{1A3E8283-122A-EE4D-BF9E-A31130558568}"/>
              </a:ext>
            </a:extLst>
          </p:cNvPr>
          <p:cNvPicPr>
            <a:picLocks noChangeAspect="1"/>
          </p:cNvPicPr>
          <p:nvPr userDrawn="1"/>
        </p:nvPicPr>
        <p:blipFill>
          <a:blip r:embed="rId2"/>
          <a:stretch>
            <a:fillRect/>
          </a:stretch>
        </p:blipFill>
        <p:spPr>
          <a:xfrm>
            <a:off x="0" y="177106"/>
            <a:ext cx="4411916" cy="2160000"/>
          </a:xfrm>
          <a:prstGeom prst="rect">
            <a:avLst/>
          </a:prstGeom>
        </p:spPr>
      </p:pic>
    </p:spTree>
    <p:extLst>
      <p:ext uri="{BB962C8B-B14F-4D97-AF65-F5344CB8AC3E}">
        <p14:creationId xmlns:p14="http://schemas.microsoft.com/office/powerpoint/2010/main" val="751730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sl-SI" dirty="0"/>
              <a:t>Agenda</a:t>
            </a:r>
            <a:endParaRPr lang="en-US" dirty="0"/>
          </a:p>
        </p:txBody>
      </p:sp>
      <p:sp>
        <p:nvSpPr>
          <p:cNvPr id="5" name="Rectangle 4">
            <a:extLst>
              <a:ext uri="{FF2B5EF4-FFF2-40B4-BE49-F238E27FC236}">
                <a16:creationId xmlns:a16="http://schemas.microsoft.com/office/drawing/2014/main" id="{79943D43-28BC-8C40-90F1-1912F94F2F9A}"/>
              </a:ext>
            </a:extLst>
          </p:cNvPr>
          <p:cNvSpPr/>
          <p:nvPr/>
        </p:nvSpPr>
        <p:spPr>
          <a:xfrm>
            <a:off x="0" y="6281998"/>
            <a:ext cx="12192000" cy="576002"/>
          </a:xfrm>
          <a:prstGeom prst="rect">
            <a:avLst/>
          </a:prstGeom>
          <a:solidFill>
            <a:schemeClr val="tx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SI"/>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8E16D21-2873-7F4D-BC1C-4DCC7B7156B8}" type="slidenum">
              <a:rPr lang="en-SI" smtClean="0"/>
              <a:pPr/>
              <a:t>‹#›</a:t>
            </a:fld>
            <a:endParaRPr lang="en-SI" dirty="0"/>
          </a:p>
        </p:txBody>
      </p:sp>
      <p:sp>
        <p:nvSpPr>
          <p:cNvPr id="8" name="Content Placeholder 2">
            <a:extLst>
              <a:ext uri="{FF2B5EF4-FFF2-40B4-BE49-F238E27FC236}">
                <a16:creationId xmlns:a16="http://schemas.microsoft.com/office/drawing/2014/main" id="{1426D3AD-FEF8-4340-934D-46D6144F23EA}"/>
              </a:ext>
            </a:extLst>
          </p:cNvPr>
          <p:cNvSpPr>
            <a:spLocks noGrp="1"/>
          </p:cNvSpPr>
          <p:nvPr>
            <p:ph idx="1" hasCustomPrompt="1"/>
          </p:nvPr>
        </p:nvSpPr>
        <p:spPr>
          <a:xfrm>
            <a:off x="712572" y="1427034"/>
            <a:ext cx="8734362" cy="4351338"/>
          </a:xfrm>
        </p:spPr>
        <p:txBody>
          <a:bodyPr/>
          <a:lstStyle>
            <a:lvl1pPr marL="342900" indent="-342900">
              <a:buClr>
                <a:srgbClr val="3678BD"/>
              </a:buClr>
              <a:buFont typeface="Wingdings" pitchFamily="2" charset="2"/>
              <a:buChar char="§"/>
              <a:defRPr b="1"/>
            </a:lvl1pPr>
            <a:lvl2pPr marL="457200" indent="0">
              <a:buNone/>
              <a:defRPr/>
            </a:lvl2pPr>
            <a:lvl3pPr marL="914400" indent="0">
              <a:buNone/>
              <a:defRPr/>
            </a:lvl3pPr>
            <a:lvl4pPr marL="1371600" indent="0">
              <a:buNone/>
              <a:defRPr/>
            </a:lvl4pPr>
            <a:lvl5pPr marL="1828800" indent="0">
              <a:buNone/>
              <a:defRPr/>
            </a:lvl5pPr>
          </a:lstStyle>
          <a:p>
            <a:pPr lvl="0"/>
            <a:r>
              <a:rPr lang="en-GB" dirty="0"/>
              <a:t>Agenda item number one</a:t>
            </a:r>
          </a:p>
          <a:p>
            <a:pPr lvl="0"/>
            <a:r>
              <a:rPr lang="en-GB" dirty="0"/>
              <a:t>Agenda item number two</a:t>
            </a:r>
          </a:p>
          <a:p>
            <a:pPr lvl="0"/>
            <a:r>
              <a:rPr lang="en-GB" dirty="0"/>
              <a:t>Agenda item number three</a:t>
            </a:r>
          </a:p>
        </p:txBody>
      </p:sp>
      <p:sp>
        <p:nvSpPr>
          <p:cNvPr id="7" name="Rectangle 6">
            <a:extLst>
              <a:ext uri="{FF2B5EF4-FFF2-40B4-BE49-F238E27FC236}">
                <a16:creationId xmlns:a16="http://schemas.microsoft.com/office/drawing/2014/main" id="{92099C54-E6D9-104F-897A-7F57E35A63C7}"/>
              </a:ext>
            </a:extLst>
          </p:cNvPr>
          <p:cNvSpPr/>
          <p:nvPr userDrawn="1"/>
        </p:nvSpPr>
        <p:spPr>
          <a:xfrm>
            <a:off x="0" y="6281998"/>
            <a:ext cx="12192000" cy="576002"/>
          </a:xfrm>
          <a:prstGeom prst="rect">
            <a:avLst/>
          </a:prstGeom>
          <a:solidFill>
            <a:srgbClr val="3678BD"/>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SI"/>
          </a:p>
        </p:txBody>
      </p:sp>
    </p:spTree>
    <p:extLst>
      <p:ext uri="{BB962C8B-B14F-4D97-AF65-F5344CB8AC3E}">
        <p14:creationId xmlns:p14="http://schemas.microsoft.com/office/powerpoint/2010/main" val="139286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ENTSO-E One Column">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19895431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Inhaltsplatzhalter 2"/>
          <p:cNvSpPr>
            <a:spLocks noGrp="1"/>
          </p:cNvSpPr>
          <p:nvPr>
            <p:ph idx="1" hasCustomPrompt="1"/>
          </p:nvPr>
        </p:nvSpPr>
        <p:spPr>
          <a:xfrm>
            <a:off x="372538" y="908720"/>
            <a:ext cx="11616268" cy="3815866"/>
          </a:xfrm>
          <a:prstGeom prst="rect">
            <a:avLst/>
          </a:prstGeom>
        </p:spPr>
        <p:txBody>
          <a:bodyPr>
            <a:normAutofit/>
          </a:bodyPr>
          <a:lstStyle>
            <a:lvl1pPr rtl="0">
              <a:lnSpc>
                <a:spcPct val="90000"/>
              </a:lnSpc>
              <a:defRPr sz="1800">
                <a:latin typeface="Calibri" panose="020F0502020204030204" pitchFamily="34" charset="0"/>
                <a:cs typeface="Calibri" panose="020F0502020204030204" pitchFamily="34" charset="0"/>
              </a:defRPr>
            </a:lvl1pPr>
            <a:lvl2pPr rtl="0">
              <a:lnSpc>
                <a:spcPct val="90000"/>
              </a:lnSpc>
              <a:defRPr sz="1800">
                <a:latin typeface="Calibri" panose="020F0502020204030204" pitchFamily="34" charset="0"/>
                <a:cs typeface="Calibri" panose="020F0502020204030204" pitchFamily="34" charset="0"/>
              </a:defRPr>
            </a:lvl2pPr>
            <a:lvl3pPr rtl="0">
              <a:lnSpc>
                <a:spcPct val="90000"/>
              </a:lnSpc>
              <a:defRPr sz="1800">
                <a:latin typeface="Calibri" panose="020F0502020204030204" pitchFamily="34" charset="0"/>
                <a:cs typeface="Calibri" panose="020F0502020204030204" pitchFamily="34" charset="0"/>
              </a:defRPr>
            </a:lvl3pPr>
            <a:lvl4pPr rtl="0">
              <a:lnSpc>
                <a:spcPct val="90000"/>
              </a:lnSpc>
              <a:defRPr sz="1800">
                <a:latin typeface="Calibri" panose="020F0502020204030204" pitchFamily="34" charset="0"/>
                <a:cs typeface="Calibri" panose="020F0502020204030204" pitchFamily="34" charset="0"/>
              </a:defRPr>
            </a:lvl4pPr>
            <a:lvl5pPr rtl="0">
              <a:lnSpc>
                <a:spcPct val="90000"/>
              </a:lnSpc>
              <a:defRPr sz="1800">
                <a:latin typeface="Calibri" panose="020F0502020204030204" pitchFamily="34" charset="0"/>
                <a:cs typeface="Calibri" panose="020F0502020204030204" pitchFamily="34" charset="0"/>
              </a:defRPr>
            </a:lvl5pPr>
          </a:lstStyle>
          <a:p>
            <a:pPr lvl="0"/>
            <a:r>
              <a:rPr lang="en-GB" dirty="0"/>
              <a:t>Edit the text here; First level</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Tree>
    <p:extLst>
      <p:ext uri="{BB962C8B-B14F-4D97-AF65-F5344CB8AC3E}">
        <p14:creationId xmlns:p14="http://schemas.microsoft.com/office/powerpoint/2010/main" val="3747075601"/>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ENTSO-E One column bullet point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31478594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Inhaltsplatzhalter 2">
            <a:extLst>
              <a:ext uri="{FF2B5EF4-FFF2-40B4-BE49-F238E27FC236}">
                <a16:creationId xmlns:a16="http://schemas.microsoft.com/office/drawing/2014/main" id="{935407F8-9A7B-4A34-BB6A-ACBE6B64DA8C}"/>
              </a:ext>
            </a:extLst>
          </p:cNvPr>
          <p:cNvSpPr>
            <a:spLocks noGrp="1"/>
          </p:cNvSpPr>
          <p:nvPr>
            <p:ph idx="16" hasCustomPrompt="1"/>
          </p:nvPr>
        </p:nvSpPr>
        <p:spPr>
          <a:xfrm>
            <a:off x="413466" y="1124744"/>
            <a:ext cx="11616268"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800" kern="1200" dirty="0">
                <a:solidFill>
                  <a:schemeClr val="tx1"/>
                </a:solidFill>
                <a:latin typeface="Calibri" panose="020F0502020204030204" pitchFamily="34" charset="0"/>
                <a:ea typeface="+mn-ea"/>
                <a:cs typeface="Calibri" panose="020F0502020204030204" pitchFamily="34" charset="0"/>
              </a:defRPr>
            </a:lvl5pPr>
          </a:lstStyle>
          <a:p>
            <a:pPr lvl="0"/>
            <a:r>
              <a:rPr lang="en-GB" dirty="0"/>
              <a:t>Bullet points first level </a:t>
            </a:r>
          </a:p>
          <a:p>
            <a:pPr lvl="1"/>
            <a:r>
              <a:rPr lang="en-GB" dirty="0"/>
              <a:t>Second level </a:t>
            </a:r>
          </a:p>
          <a:p>
            <a:pPr lvl="2"/>
            <a:r>
              <a:rPr lang="en-GB" dirty="0"/>
              <a:t>Third level</a:t>
            </a:r>
          </a:p>
          <a:p>
            <a:pPr lvl="3"/>
            <a:r>
              <a:rPr lang="en-GB" dirty="0"/>
              <a:t>Fourth level</a:t>
            </a:r>
          </a:p>
          <a:p>
            <a:pPr lvl="4"/>
            <a:r>
              <a:rPr lang="en-GB" dirty="0"/>
              <a:t>Fifth level</a:t>
            </a:r>
          </a:p>
        </p:txBody>
      </p:sp>
      <p:sp>
        <p:nvSpPr>
          <p:cNvPr id="5" name="Titel 5">
            <a:extLst>
              <a:ext uri="{FF2B5EF4-FFF2-40B4-BE49-F238E27FC236}">
                <a16:creationId xmlns:a16="http://schemas.microsoft.com/office/drawing/2014/main" id="{9D00A475-8F1F-43A8-B9D4-0E2195454A9F}"/>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Tree>
    <p:extLst>
      <p:ext uri="{BB962C8B-B14F-4D97-AF65-F5344CB8AC3E}">
        <p14:creationId xmlns:p14="http://schemas.microsoft.com/office/powerpoint/2010/main" val="4285248221"/>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orient="horz" pos="1480">
          <p15:clr>
            <a:srgbClr val="A4A3A4"/>
          </p15:clr>
        </p15:guide>
        <p15:guide id="6" orient="horz" pos="1548">
          <p15:clr>
            <a:srgbClr val="A4A3A4"/>
          </p15:clr>
        </p15:guide>
        <p15:guide id="9" pos="7499">
          <p15:clr>
            <a:srgbClr val="A4A3A4"/>
          </p15:clr>
        </p15:guide>
        <p15:guide id="10" pos="18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ENTSO-E Two column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17966115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Inhaltsplatzhalter 2"/>
          <p:cNvSpPr>
            <a:spLocks noGrp="1"/>
          </p:cNvSpPr>
          <p:nvPr>
            <p:ph idx="1" hasCustomPrompt="1"/>
          </p:nvPr>
        </p:nvSpPr>
        <p:spPr>
          <a:xfrm>
            <a:off x="382868" y="1052736"/>
            <a:ext cx="5664117" cy="3311810"/>
          </a:xfrm>
          <a:prstGeom prst="rect">
            <a:avLst/>
          </a:prstGeom>
        </p:spPr>
        <p:txBody>
          <a:bodyPr>
            <a:normAutofit/>
          </a:bodyPr>
          <a:lstStyle>
            <a:lvl1pPr algn="l" rtl="0">
              <a:defRPr sz="1800">
                <a:latin typeface="Calibri" panose="020F0502020204030204" pitchFamily="34" charset="0"/>
                <a:cs typeface="Calibri" panose="020F0502020204030204" pitchFamily="34" charset="0"/>
              </a:defRPr>
            </a:lvl1pPr>
            <a:lvl2pPr rtl="0">
              <a:defRPr sz="1800">
                <a:latin typeface="Calibri" panose="020F0502020204030204" pitchFamily="34" charset="0"/>
                <a:cs typeface="Calibri" panose="020F0502020204030204" pitchFamily="34" charset="0"/>
              </a:defRPr>
            </a:lvl2pPr>
            <a:lvl3pPr rtl="0">
              <a:defRPr sz="1800">
                <a:latin typeface="Calibri" panose="020F0502020204030204" pitchFamily="34" charset="0"/>
                <a:cs typeface="Calibri" panose="020F0502020204030204" pitchFamily="34" charset="0"/>
              </a:defRPr>
            </a:lvl3pPr>
            <a:lvl4pPr rtl="0">
              <a:defRPr sz="1800">
                <a:latin typeface="Calibri" panose="020F0502020204030204" pitchFamily="34" charset="0"/>
                <a:cs typeface="Calibri" panose="020F0502020204030204" pitchFamily="34" charset="0"/>
              </a:defRPr>
            </a:lvl4pPr>
            <a:lvl5pPr rtl="0">
              <a:defRPr sz="1800">
                <a:latin typeface="Calibri" panose="020F0502020204030204" pitchFamily="34" charset="0"/>
                <a:cs typeface="Calibri" panose="020F0502020204030204" pitchFamily="34" charset="0"/>
              </a:defRPr>
            </a:lvl5pPr>
          </a:lstStyle>
          <a:p>
            <a:pPr lvl="0"/>
            <a:r>
              <a:rPr lang="en-GB" dirty="0"/>
              <a:t>Edit the text here</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Inhaltsplatzhalter 2"/>
          <p:cNvSpPr>
            <a:spLocks noGrp="1"/>
          </p:cNvSpPr>
          <p:nvPr>
            <p:ph idx="13" hasCustomPrompt="1"/>
          </p:nvPr>
        </p:nvSpPr>
        <p:spPr>
          <a:xfrm>
            <a:off x="6206439" y="1052736"/>
            <a:ext cx="5664117" cy="3311810"/>
          </a:xfrm>
          <a:prstGeom prst="rect">
            <a:avLst/>
          </a:prstGeom>
        </p:spPr>
        <p:txBody>
          <a:bodyPr>
            <a:normAutofit/>
          </a:bodyPr>
          <a:lstStyle>
            <a:lvl1pPr rtl="0">
              <a:defRPr sz="1800">
                <a:latin typeface="Calibri" panose="020F0502020204030204" pitchFamily="34" charset="0"/>
                <a:cs typeface="Calibri" panose="020F0502020204030204" pitchFamily="34" charset="0"/>
              </a:defRPr>
            </a:lvl1pPr>
            <a:lvl2pPr rtl="0">
              <a:defRPr sz="1800">
                <a:latin typeface="Calibri" panose="020F0502020204030204" pitchFamily="34" charset="0"/>
                <a:cs typeface="Calibri" panose="020F0502020204030204" pitchFamily="34" charset="0"/>
              </a:defRPr>
            </a:lvl2pPr>
            <a:lvl3pPr rtl="0">
              <a:defRPr sz="1800">
                <a:latin typeface="Calibri" panose="020F0502020204030204" pitchFamily="34" charset="0"/>
                <a:cs typeface="Calibri" panose="020F0502020204030204" pitchFamily="34" charset="0"/>
              </a:defRPr>
            </a:lvl3pPr>
            <a:lvl4pPr rtl="0">
              <a:defRPr sz="1800">
                <a:latin typeface="Calibri" panose="020F0502020204030204" pitchFamily="34" charset="0"/>
                <a:cs typeface="Calibri" panose="020F0502020204030204" pitchFamily="34" charset="0"/>
              </a:defRPr>
            </a:lvl4pPr>
            <a:lvl5pPr rtl="0">
              <a:defRPr sz="1800">
                <a:latin typeface="Calibri" panose="020F0502020204030204" pitchFamily="34" charset="0"/>
                <a:cs typeface="Calibri" panose="020F0502020204030204" pitchFamily="34" charset="0"/>
              </a:defRPr>
            </a:lvl5pPr>
          </a:lstStyle>
          <a:p>
            <a:pPr lvl="0"/>
            <a:r>
              <a:rPr lang="en-GB" dirty="0"/>
              <a:t>Edit the text here</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Titel 5">
            <a:extLst>
              <a:ext uri="{FF2B5EF4-FFF2-40B4-BE49-F238E27FC236}">
                <a16:creationId xmlns:a16="http://schemas.microsoft.com/office/drawing/2014/main" id="{BF868832-6945-4F2F-8DEC-A69FB10BA62E}"/>
              </a:ext>
            </a:extLst>
          </p:cNvPr>
          <p:cNvSpPr>
            <a:spLocks noGrp="1"/>
          </p:cNvSpPr>
          <p:nvPr>
            <p:ph type="title" hasCustomPrompt="1"/>
          </p:nvPr>
        </p:nvSpPr>
        <p:spPr>
          <a:xfrm>
            <a:off x="38286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Tree>
    <p:extLst>
      <p:ext uri="{BB962C8B-B14F-4D97-AF65-F5344CB8AC3E}">
        <p14:creationId xmlns:p14="http://schemas.microsoft.com/office/powerpoint/2010/main" val="1667678655"/>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pos="181">
          <p15:clr>
            <a:srgbClr val="A4A3A4"/>
          </p15:clr>
        </p15:guide>
        <p15:guide id="5" pos="7499">
          <p15:clr>
            <a:srgbClr val="A4A3A4"/>
          </p15:clr>
        </p15:guide>
        <p15:guide id="6" orient="horz" pos="3634">
          <p15:clr>
            <a:srgbClr val="A4A3A4"/>
          </p15:clr>
        </p15:guide>
        <p15:guide id="7" orient="horz" pos="1049">
          <p15:clr>
            <a:srgbClr val="A4A3A4"/>
          </p15:clr>
        </p15:guide>
        <p15:guide id="8" pos="3749">
          <p15:clr>
            <a:srgbClr val="A4A3A4"/>
          </p15:clr>
        </p15:guide>
        <p15:guide id="9" pos="393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ENTSO-E Three columns">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39854826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Textplatzhalter 3"/>
          <p:cNvSpPr>
            <a:spLocks noGrp="1"/>
          </p:cNvSpPr>
          <p:nvPr>
            <p:ph type="body" sz="quarter" idx="16" hasCustomPrompt="1"/>
          </p:nvPr>
        </p:nvSpPr>
        <p:spPr>
          <a:xfrm>
            <a:off x="382588" y="1297579"/>
            <a:ext cx="11616265" cy="367709"/>
          </a:xfrm>
          <a:prstGeom prst="rect">
            <a:avLst/>
          </a:prstGeom>
        </p:spPr>
        <p:txBody>
          <a:bodyPr>
            <a:normAutofit/>
          </a:bodyPr>
          <a:lstStyle>
            <a:lvl1pPr rtl="0">
              <a:defRPr sz="1800" b="1">
                <a:solidFill>
                  <a:srgbClr val="0F218B"/>
                </a:solidFill>
                <a:latin typeface="Calibri" panose="020F0502020204030204" pitchFamily="34" charset="0"/>
                <a:cs typeface="Calibri" panose="020F0502020204030204" pitchFamily="34" charset="0"/>
              </a:defRPr>
            </a:lvl1pPr>
          </a:lstStyle>
          <a:p>
            <a:pPr lvl="0"/>
            <a:r>
              <a:rPr lang="en-GB" dirty="0"/>
              <a:t>Headline 3</a:t>
            </a:r>
          </a:p>
        </p:txBody>
      </p:sp>
      <p:sp>
        <p:nvSpPr>
          <p:cNvPr id="14" name="Inhaltsplatzhalter 2">
            <a:extLst>
              <a:ext uri="{FF2B5EF4-FFF2-40B4-BE49-F238E27FC236}">
                <a16:creationId xmlns:a16="http://schemas.microsoft.com/office/drawing/2014/main" id="{9341F4E3-0CAE-4A14-AD42-9C698E28F0E7}"/>
              </a:ext>
            </a:extLst>
          </p:cNvPr>
          <p:cNvSpPr>
            <a:spLocks noGrp="1"/>
          </p:cNvSpPr>
          <p:nvPr>
            <p:ph idx="18" hasCustomPrompt="1"/>
          </p:nvPr>
        </p:nvSpPr>
        <p:spPr>
          <a:xfrm>
            <a:off x="380339" y="1844824"/>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en-GB" dirty="0"/>
              <a:t>Bullet points first level </a:t>
            </a:r>
          </a:p>
          <a:p>
            <a:pPr lvl="1"/>
            <a:r>
              <a:rPr lang="en-GB" dirty="0"/>
              <a:t>Second level </a:t>
            </a:r>
          </a:p>
          <a:p>
            <a:pPr lvl="2"/>
            <a:r>
              <a:rPr lang="en-GB" dirty="0"/>
              <a:t>Third level</a:t>
            </a:r>
          </a:p>
          <a:p>
            <a:pPr lvl="3"/>
            <a:r>
              <a:rPr lang="en-GB" dirty="0"/>
              <a:t>Fourth level</a:t>
            </a:r>
          </a:p>
          <a:p>
            <a:pPr lvl="4"/>
            <a:r>
              <a:rPr lang="en-GB" dirty="0"/>
              <a:t>Fifth level</a:t>
            </a:r>
          </a:p>
        </p:txBody>
      </p:sp>
      <p:sp>
        <p:nvSpPr>
          <p:cNvPr id="15" name="Inhaltsplatzhalter 2">
            <a:extLst>
              <a:ext uri="{FF2B5EF4-FFF2-40B4-BE49-F238E27FC236}">
                <a16:creationId xmlns:a16="http://schemas.microsoft.com/office/drawing/2014/main" id="{E742937F-ADF9-487A-AB88-EE6EE0E8FD08}"/>
              </a:ext>
            </a:extLst>
          </p:cNvPr>
          <p:cNvSpPr>
            <a:spLocks noGrp="1"/>
          </p:cNvSpPr>
          <p:nvPr>
            <p:ph idx="19" hasCustomPrompt="1"/>
          </p:nvPr>
        </p:nvSpPr>
        <p:spPr>
          <a:xfrm>
            <a:off x="7923229" y="1844822"/>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en-GB" dirty="0"/>
              <a:t>Bullet points first level </a:t>
            </a:r>
          </a:p>
          <a:p>
            <a:pPr lvl="1"/>
            <a:r>
              <a:rPr lang="en-GB" dirty="0"/>
              <a:t>Second level </a:t>
            </a:r>
          </a:p>
          <a:p>
            <a:pPr lvl="2"/>
            <a:r>
              <a:rPr lang="en-GB" dirty="0"/>
              <a:t>Third level</a:t>
            </a:r>
          </a:p>
          <a:p>
            <a:pPr lvl="3"/>
            <a:r>
              <a:rPr lang="en-GB" dirty="0"/>
              <a:t>Fourth level</a:t>
            </a:r>
          </a:p>
          <a:p>
            <a:pPr lvl="4"/>
            <a:r>
              <a:rPr lang="en-GB" dirty="0"/>
              <a:t>Fifth level</a:t>
            </a:r>
          </a:p>
        </p:txBody>
      </p:sp>
      <p:sp>
        <p:nvSpPr>
          <p:cNvPr id="17" name="Inhaltsplatzhalter 2">
            <a:extLst>
              <a:ext uri="{FF2B5EF4-FFF2-40B4-BE49-F238E27FC236}">
                <a16:creationId xmlns:a16="http://schemas.microsoft.com/office/drawing/2014/main" id="{C1294B06-543C-439B-844D-292C65223D9D}"/>
              </a:ext>
            </a:extLst>
          </p:cNvPr>
          <p:cNvSpPr>
            <a:spLocks noGrp="1"/>
          </p:cNvSpPr>
          <p:nvPr>
            <p:ph idx="20" hasCustomPrompt="1"/>
          </p:nvPr>
        </p:nvSpPr>
        <p:spPr>
          <a:xfrm>
            <a:off x="4151784" y="1844823"/>
            <a:ext cx="3648000"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800" kern="1200" dirty="0" smtClean="0">
                <a:solidFill>
                  <a:schemeClr val="tx1"/>
                </a:solidFill>
                <a:latin typeface="Calibri" panose="020F0502020204030204" pitchFamily="34" charset="0"/>
                <a:ea typeface="+mn-ea"/>
                <a:cs typeface="Calibri" panose="020F0502020204030204" pitchFamily="34" charset="0"/>
              </a:defRPr>
            </a:lvl1pPr>
            <a:lvl2pPr marL="538163"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2pPr>
            <a:lvl3pPr marL="808038" indent="-269875" algn="l" defTabSz="914400" rtl="0" eaLnBrk="1" latinLnBrk="0" hangingPunct="1">
              <a:lnSpc>
                <a:spcPct val="90000"/>
              </a:lnSpc>
              <a:spcBef>
                <a:spcPts val="500"/>
              </a:spcBef>
              <a:buClr>
                <a:srgbClr val="707F86"/>
              </a:buClr>
              <a:buFont typeface="Arial" panose="020B0604020202020204" pitchFamily="34" charset="0"/>
              <a:buChar char="•"/>
              <a:tabLst/>
              <a:defRPr lang="de-DE" sz="1400" kern="1200" dirty="0" smtClean="0">
                <a:solidFill>
                  <a:schemeClr val="tx1"/>
                </a:solidFill>
                <a:latin typeface="Calibri" panose="020F0502020204030204" pitchFamily="34" charset="0"/>
                <a:ea typeface="+mn-ea"/>
                <a:cs typeface="Calibri" panose="020F0502020204030204" pitchFamily="34" charset="0"/>
              </a:defRPr>
            </a:lvl3pPr>
            <a:lvl4pPr marL="1076325" indent="-268288" algn="l" defTabSz="914400" rtl="0" eaLnBrk="1" latinLnBrk="0" hangingPunct="1">
              <a:lnSpc>
                <a:spcPct val="90000"/>
              </a:lnSpc>
              <a:spcBef>
                <a:spcPts val="500"/>
              </a:spcBef>
              <a:buClr>
                <a:srgbClr val="707F86"/>
              </a:buClr>
              <a:buFont typeface="Arial" panose="020B0604020202020204" pitchFamily="34" charset="0"/>
              <a:buChar char="•"/>
              <a:tabLst/>
              <a:defRPr lang="de-DE" sz="1200" kern="1200" dirty="0" smtClean="0">
                <a:solidFill>
                  <a:schemeClr val="tx1"/>
                </a:solidFill>
                <a:latin typeface="Calibri" panose="020F0502020204030204" pitchFamily="34" charset="0"/>
                <a:ea typeface="+mn-ea"/>
                <a:cs typeface="Calibri" panose="020F0502020204030204" pitchFamily="34" charset="0"/>
              </a:defRPr>
            </a:lvl4pPr>
            <a:lvl5pPr marL="1346200" indent="-266700" algn="l" defTabSz="914400" rtl="0" eaLnBrk="1" latinLnBrk="0" hangingPunct="1">
              <a:lnSpc>
                <a:spcPct val="90000"/>
              </a:lnSpc>
              <a:spcBef>
                <a:spcPts val="500"/>
              </a:spcBef>
              <a:buClr>
                <a:srgbClr val="707F86"/>
              </a:buClr>
              <a:buFont typeface="Arial" panose="020B0604020202020204" pitchFamily="34" charset="0"/>
              <a:buChar char="•"/>
              <a:defRPr lang="de-DE" sz="1200" kern="1200" dirty="0">
                <a:solidFill>
                  <a:schemeClr val="tx1"/>
                </a:solidFill>
                <a:latin typeface="Calibri" panose="020F0502020204030204" pitchFamily="34" charset="0"/>
                <a:ea typeface="+mn-ea"/>
                <a:cs typeface="Calibri" panose="020F0502020204030204" pitchFamily="34" charset="0"/>
              </a:defRPr>
            </a:lvl5pPr>
          </a:lstStyle>
          <a:p>
            <a:pPr lvl="0"/>
            <a:r>
              <a:rPr lang="en-GB" dirty="0"/>
              <a:t>Bullet points first level </a:t>
            </a:r>
          </a:p>
          <a:p>
            <a:pPr lvl="1"/>
            <a:r>
              <a:rPr lang="en-GB" dirty="0"/>
              <a:t>Second level </a:t>
            </a:r>
          </a:p>
          <a:p>
            <a:pPr lvl="2"/>
            <a:r>
              <a:rPr lang="en-GB" dirty="0"/>
              <a:t>Third level</a:t>
            </a:r>
          </a:p>
          <a:p>
            <a:pPr lvl="3"/>
            <a:r>
              <a:rPr lang="en-GB" dirty="0"/>
              <a:t>Fourth level</a:t>
            </a:r>
          </a:p>
          <a:p>
            <a:pPr lvl="4"/>
            <a:r>
              <a:rPr lang="en-GB" dirty="0"/>
              <a:t>Fifth level</a:t>
            </a:r>
          </a:p>
        </p:txBody>
      </p:sp>
      <p:sp>
        <p:nvSpPr>
          <p:cNvPr id="9" name="Titel 5">
            <a:extLst>
              <a:ext uri="{FF2B5EF4-FFF2-40B4-BE49-F238E27FC236}">
                <a16:creationId xmlns:a16="http://schemas.microsoft.com/office/drawing/2014/main" id="{009D75ED-94BB-4DB3-A55E-CFA85E39F7A3}"/>
              </a:ext>
            </a:extLst>
          </p:cNvPr>
          <p:cNvSpPr>
            <a:spLocks noGrp="1"/>
          </p:cNvSpPr>
          <p:nvPr>
            <p:ph type="title" hasCustomPrompt="1"/>
          </p:nvPr>
        </p:nvSpPr>
        <p:spPr>
          <a:xfrm>
            <a:off x="380339" y="260648"/>
            <a:ext cx="11617788" cy="431325"/>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11" name="Textplatzhalter 11">
            <a:extLst>
              <a:ext uri="{FF2B5EF4-FFF2-40B4-BE49-F238E27FC236}">
                <a16:creationId xmlns:a16="http://schemas.microsoft.com/office/drawing/2014/main" id="{CDA0278C-3CB1-4B5A-B6A3-7F8C901572EF}"/>
              </a:ext>
            </a:extLst>
          </p:cNvPr>
          <p:cNvSpPr>
            <a:spLocks noGrp="1"/>
          </p:cNvSpPr>
          <p:nvPr>
            <p:ph type="body" sz="quarter" idx="12" hasCustomPrompt="1"/>
          </p:nvPr>
        </p:nvSpPr>
        <p:spPr>
          <a:xfrm>
            <a:off x="382588" y="785744"/>
            <a:ext cx="11617788" cy="442428"/>
          </a:xfrm>
          <a:prstGeom prst="rect">
            <a:avLst/>
          </a:prstGeom>
          <a:ln>
            <a:noFill/>
          </a:ln>
        </p:spPr>
        <p:txBody>
          <a:bodyPr anchor="ctr">
            <a:normAutofit/>
          </a:bodyPr>
          <a:lstStyle>
            <a:lvl1pPr marL="0" indent="0" rtl="0">
              <a:lnSpc>
                <a:spcPts val="2600"/>
              </a:lnSpc>
              <a:spcBef>
                <a:spcPts val="0"/>
              </a:spcBef>
              <a:buNone/>
              <a:defRPr sz="2000" b="0">
                <a:solidFill>
                  <a:srgbClr val="00947F"/>
                </a:solidFill>
                <a:latin typeface="Calibri" panose="020F0502020204030204" pitchFamily="34" charset="0"/>
                <a:cs typeface="Calibri" panose="020F0502020204030204" pitchFamily="34" charset="0"/>
              </a:defRPr>
            </a:lvl1pPr>
          </a:lstStyle>
          <a:p>
            <a:pPr lvl="0"/>
            <a:r>
              <a:rPr lang="en-GB" dirty="0"/>
              <a:t>Click here to edit Headline 2 </a:t>
            </a:r>
          </a:p>
        </p:txBody>
      </p:sp>
    </p:spTree>
    <p:extLst>
      <p:ext uri="{BB962C8B-B14F-4D97-AF65-F5344CB8AC3E}">
        <p14:creationId xmlns:p14="http://schemas.microsoft.com/office/powerpoint/2010/main" val="3253940225"/>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orient="horz" pos="1049">
          <p15:clr>
            <a:srgbClr val="A4A3A4"/>
          </p15:clr>
        </p15:guide>
        <p15:guide id="5" orient="horz" pos="1480">
          <p15:clr>
            <a:srgbClr val="A4A3A4"/>
          </p15:clr>
        </p15:guide>
        <p15:guide id="6" orient="horz" pos="1548">
          <p15:clr>
            <a:srgbClr val="A4A3A4"/>
          </p15:clr>
        </p15:guide>
        <p15:guide id="7" orient="horz" pos="3634">
          <p15:clr>
            <a:srgbClr val="A4A3A4"/>
          </p15:clr>
        </p15:guide>
        <p15:guide id="8" pos="181">
          <p15:clr>
            <a:srgbClr val="A4A3A4"/>
          </p15:clr>
        </p15:guide>
        <p15:guide id="9" pos="7499">
          <p15:clr>
            <a:srgbClr val="A4A3A4"/>
          </p15:clr>
        </p15:guide>
        <p15:guide id="10" pos="3931">
          <p15:clr>
            <a:srgbClr val="A4A3A4"/>
          </p15:clr>
        </p15:guide>
        <p15:guide id="11" pos="3749">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TSO-E Graph 1">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11197114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graphicFrame>
        <p:nvGraphicFramePr>
          <p:cNvPr id="7" name="Inhaltsplatzhalter 9" title="Diagramm Platzhalter">
            <a:extLst>
              <a:ext uri="{FF2B5EF4-FFF2-40B4-BE49-F238E27FC236}">
                <a16:creationId xmlns:a16="http://schemas.microsoft.com/office/drawing/2014/main" id="{B463EBB2-B343-A342-A26F-FA6D526125DA}"/>
              </a:ext>
            </a:extLst>
          </p:cNvPr>
          <p:cNvGraphicFramePr>
            <a:graphicFrameLocks/>
          </p:cNvGraphicFramePr>
          <p:nvPr userDrawn="1">
            <p:extLst>
              <p:ext uri="{D42A27DB-BD31-4B8C-83A1-F6EECF244321}">
                <p14:modId xmlns:p14="http://schemas.microsoft.com/office/powerpoint/2010/main" val="2616654375"/>
              </p:ext>
            </p:extLst>
          </p:nvPr>
        </p:nvGraphicFramePr>
        <p:xfrm>
          <a:off x="6648450" y="1665288"/>
          <a:ext cx="5543550" cy="410368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80659830"/>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TSO-E Graph 2">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712655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4" name="Inhaltsplatzhalter 10">
            <a:extLst>
              <a:ext uri="{FF2B5EF4-FFF2-40B4-BE49-F238E27FC236}">
                <a16:creationId xmlns:a16="http://schemas.microsoft.com/office/drawing/2014/main" id="{C04C5352-D576-AE47-888D-BF03439BD4FC}"/>
              </a:ext>
            </a:extLst>
          </p:cNvPr>
          <p:cNvSpPr>
            <a:spLocks noGrp="1"/>
          </p:cNvSpPr>
          <p:nvPr>
            <p:ph idx="1"/>
          </p:nvPr>
        </p:nvSpPr>
        <p:spPr>
          <a:xfrm>
            <a:off x="1739517" y="1665288"/>
            <a:ext cx="8712201" cy="4103972"/>
          </a:xfrm>
        </p:spPr>
        <p:txBody>
          <a:bodyPr>
            <a:normAutofit lnSpcReduction="10000"/>
          </a:bodyPr>
          <a:lstStyle>
            <a:lvl1pPr rtl="0">
              <a:defRPr/>
            </a:lvl1pPr>
          </a:lstStyle>
          <a:p>
            <a:r>
              <a:rPr lang="en-GB" b="1" dirty="0"/>
              <a:t>   </a:t>
            </a:r>
            <a:br>
              <a:rPr lang="en-GB" b="1" dirty="0"/>
            </a:br>
            <a:r>
              <a:rPr lang="en-GB" b="1" dirty="0"/>
              <a:t> </a:t>
            </a:r>
            <a:endParaRPr lang="en-GB" b="1"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endParaRPr lang="en-GB" sz="900" i="1" dirty="0">
              <a:solidFill>
                <a:prstClr val="black"/>
              </a:solidFill>
            </a:endParaRPr>
          </a:p>
          <a:p>
            <a:br>
              <a:rPr lang="en-GB" sz="900" i="1" dirty="0">
                <a:solidFill>
                  <a:prstClr val="black"/>
                </a:solidFill>
              </a:rPr>
            </a:br>
            <a:br>
              <a:rPr lang="en-GB" sz="900" i="1" dirty="0">
                <a:solidFill>
                  <a:prstClr val="black"/>
                </a:solidFill>
              </a:rPr>
            </a:br>
            <a:br>
              <a:rPr lang="en-GB" sz="900" i="1" dirty="0">
                <a:solidFill>
                  <a:prstClr val="black"/>
                </a:solidFill>
              </a:rPr>
            </a:br>
            <a:r>
              <a:rPr lang="en-GB" sz="900" i="1" dirty="0">
                <a:solidFill>
                  <a:prstClr val="black"/>
                </a:solidFill>
              </a:rPr>
              <a:t>Source: Insert here if applicable</a:t>
            </a:r>
            <a:endParaRPr lang="en-GB" sz="900" dirty="0"/>
          </a:p>
        </p:txBody>
      </p:sp>
      <p:graphicFrame>
        <p:nvGraphicFramePr>
          <p:cNvPr id="6" name="Diagramm 5" title="Flächendiagramm Platzhalter">
            <a:extLst>
              <a:ext uri="{FF2B5EF4-FFF2-40B4-BE49-F238E27FC236}">
                <a16:creationId xmlns:a16="http://schemas.microsoft.com/office/drawing/2014/main" id="{654DBC48-79E2-BF45-94FB-10AE0A01AFE4}"/>
              </a:ext>
            </a:extLst>
          </p:cNvPr>
          <p:cNvGraphicFramePr/>
          <p:nvPr userDrawn="1">
            <p:extLst>
              <p:ext uri="{D42A27DB-BD31-4B8C-83A1-F6EECF244321}">
                <p14:modId xmlns:p14="http://schemas.microsoft.com/office/powerpoint/2010/main" val="1491827380"/>
              </p:ext>
            </p:extLst>
          </p:nvPr>
        </p:nvGraphicFramePr>
        <p:xfrm>
          <a:off x="382587" y="1665288"/>
          <a:ext cx="11522075" cy="39959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97581003"/>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ENTSO-E Graph 1">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userDrawn="1">
            <p:custDataLst>
              <p:tags r:id="rId1"/>
            </p:custDataLst>
            <p:extLst>
              <p:ext uri="{D42A27DB-BD31-4B8C-83A1-F6EECF244321}">
                <p14:modId xmlns:p14="http://schemas.microsoft.com/office/powerpoint/2010/main" val="731632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525" imgH="525" progId="TCLayout.ActiveDocument.1">
                  <p:embed/>
                </p:oleObj>
              </mc:Choice>
              <mc:Fallback>
                <p:oleObj name="think-cell Folie" r:id="rId3" imgW="525" imgH="525" progId="TCLayout.ActiveDocument.1">
                  <p:embed/>
                  <p:pic>
                    <p:nvPicPr>
                      <p:cNvPr id="3" name="Objekt 2"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el 5">
            <a:extLst>
              <a:ext uri="{FF2B5EF4-FFF2-40B4-BE49-F238E27FC236}">
                <a16:creationId xmlns:a16="http://schemas.microsoft.com/office/drawing/2014/main" id="{35782FA8-C442-48E6-B4AE-F8E71F1528C6}"/>
              </a:ext>
            </a:extLst>
          </p:cNvPr>
          <p:cNvSpPr>
            <a:spLocks noGrp="1"/>
          </p:cNvSpPr>
          <p:nvPr>
            <p:ph type="title" hasCustomPrompt="1"/>
          </p:nvPr>
        </p:nvSpPr>
        <p:spPr>
          <a:xfrm>
            <a:off x="382588" y="296863"/>
            <a:ext cx="11617788" cy="356467"/>
          </a:xfrm>
          <a:prstGeom prst="rect">
            <a:avLst/>
          </a:prstGeom>
          <a:ln>
            <a:noFill/>
          </a:ln>
        </p:spPr>
        <p:txBody>
          <a:bodyPr vert="horz" anchor="ctr"/>
          <a:lstStyle>
            <a:lvl1pPr rtl="0">
              <a:lnSpc>
                <a:spcPts val="3200"/>
              </a:lnSpc>
              <a:defRPr lang="de-DE" sz="3000" b="1" kern="1200" dirty="0">
                <a:solidFill>
                  <a:srgbClr val="0F218B"/>
                </a:solidFill>
                <a:effectLst/>
                <a:latin typeface="Calibri" panose="020F0502020204030204" pitchFamily="34" charset="0"/>
                <a:ea typeface="+mj-ea"/>
                <a:cs typeface="Calibri" panose="020F0502020204030204" pitchFamily="34" charset="0"/>
              </a:defRPr>
            </a:lvl1pPr>
          </a:lstStyle>
          <a:p>
            <a:r>
              <a:rPr lang="en-GB" dirty="0"/>
              <a:t>Click here to edit Headline 1</a:t>
            </a:r>
          </a:p>
        </p:txBody>
      </p:sp>
      <p:sp>
        <p:nvSpPr>
          <p:cNvPr id="4" name="Inhaltsplatzhalter 1">
            <a:extLst>
              <a:ext uri="{FF2B5EF4-FFF2-40B4-BE49-F238E27FC236}">
                <a16:creationId xmlns:a16="http://schemas.microsoft.com/office/drawing/2014/main" id="{C62E783B-8C38-B14F-A829-53ADBD597589}"/>
              </a:ext>
            </a:extLst>
          </p:cNvPr>
          <p:cNvSpPr>
            <a:spLocks noGrp="1"/>
          </p:cNvSpPr>
          <p:nvPr>
            <p:ph idx="1"/>
          </p:nvPr>
        </p:nvSpPr>
        <p:spPr>
          <a:xfrm>
            <a:off x="407368" y="1747353"/>
            <a:ext cx="7200800" cy="4292180"/>
          </a:xfrm>
        </p:spPr>
        <p:txBody>
          <a:bodyPr/>
          <a:lstStyle>
            <a:lvl1pPr rtl="0">
              <a:defRPr/>
            </a:lvl1pPr>
          </a:lstStyle>
          <a:p>
            <a:r>
              <a:rPr lang="en-GB" dirty="0">
                <a:solidFill>
                  <a:srgbClr val="0F218B"/>
                </a:solidFill>
              </a:rPr>
              <a:t>Headline 3 – Edit the pie chart by clicking on it. Now icons appear. If you keep the cursor above the icons, a descriptive text appears. </a:t>
            </a:r>
          </a:p>
          <a:p>
            <a:r>
              <a:rPr lang="en-GB" dirty="0"/>
              <a:t>You may change the type of chart, the layout and colour scheme. We advise to refrain from using gradients and shadows – this does not add any information in most cases. </a:t>
            </a:r>
          </a:p>
          <a:p>
            <a:r>
              <a:rPr lang="en-GB" dirty="0"/>
              <a:t>The size of this copy will adapt automatically, depending on how many words you insert or write. If the size of the copy appears too small – rather try editing the text than maximising the size of the text box. </a:t>
            </a:r>
          </a:p>
          <a:p>
            <a:endParaRPr lang="en-GB" dirty="0"/>
          </a:p>
        </p:txBody>
      </p:sp>
      <p:graphicFrame>
        <p:nvGraphicFramePr>
          <p:cNvPr id="6" name="Inhaltsplatzhalter 8" title="Kreisdiagramm Platzhalter">
            <a:extLst>
              <a:ext uri="{FF2B5EF4-FFF2-40B4-BE49-F238E27FC236}">
                <a16:creationId xmlns:a16="http://schemas.microsoft.com/office/drawing/2014/main" id="{6D36771A-5075-9748-A710-7DBB70C12D6A}"/>
              </a:ext>
            </a:extLst>
          </p:cNvPr>
          <p:cNvGraphicFramePr>
            <a:graphicFrameLocks/>
          </p:cNvGraphicFramePr>
          <p:nvPr userDrawn="1">
            <p:extLst>
              <p:ext uri="{D42A27DB-BD31-4B8C-83A1-F6EECF244321}">
                <p14:modId xmlns:p14="http://schemas.microsoft.com/office/powerpoint/2010/main" val="3232390385"/>
              </p:ext>
            </p:extLst>
          </p:nvPr>
        </p:nvGraphicFramePr>
        <p:xfrm>
          <a:off x="8472264" y="1747353"/>
          <a:ext cx="2951162" cy="410368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35485785"/>
      </p:ext>
    </p:extLst>
  </p:cSld>
  <p:clrMapOvr>
    <a:masterClrMapping/>
  </p:clrMapOvr>
  <p:extLst>
    <p:ext uri="{DCECCB84-F9BA-43D5-87BE-67443E8EF086}">
      <p15:sldGuideLst xmlns:p15="http://schemas.microsoft.com/office/powerpoint/2012/main">
        <p15:guide id="1" orient="horz" pos="368">
          <p15:clr>
            <a:srgbClr val="A4A3A4"/>
          </p15:clr>
        </p15:guide>
        <p15:guide id="2" orient="horz" pos="913">
          <p15:clr>
            <a:srgbClr val="A4A3A4"/>
          </p15:clr>
        </p15:guide>
        <p15:guide id="3" orient="horz" pos="1049">
          <p15:clr>
            <a:srgbClr val="A4A3A4"/>
          </p15:clr>
        </p15:guide>
        <p15:guide id="4" orient="horz" pos="3634">
          <p15:clr>
            <a:srgbClr val="A4A3A4"/>
          </p15:clr>
        </p15:guide>
        <p15:guide id="5" pos="181">
          <p15:clr>
            <a:srgbClr val="A4A3A4"/>
          </p15:clr>
        </p15:guide>
        <p15:guide id="6" pos="7499">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23"/>
            </p:custDataLst>
            <p:extLst>
              <p:ext uri="{D42A27DB-BD31-4B8C-83A1-F6EECF244321}">
                <p14:modId xmlns:p14="http://schemas.microsoft.com/office/powerpoint/2010/main" val="21077484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24" imgW="359" imgH="360" progId="TCLayout.ActiveDocument.1">
                  <p:embed/>
                </p:oleObj>
              </mc:Choice>
              <mc:Fallback>
                <p:oleObj name="think-cell Folie" r:id="rId24" imgW="359" imgH="360" progId="TCLayout.ActiveDocument.1">
                  <p:embed/>
                  <p:pic>
                    <p:nvPicPr>
                      <p:cNvPr id="2" name="Objekt 1" hidden="1"/>
                      <p:cNvPicPr/>
                      <p:nvPr/>
                    </p:nvPicPr>
                    <p:blipFill>
                      <a:blip r:embed="rId25"/>
                      <a:stretch>
                        <a:fillRect/>
                      </a:stretch>
                    </p:blipFill>
                    <p:spPr>
                      <a:xfrm>
                        <a:off x="1588" y="1588"/>
                        <a:ext cx="1588" cy="1588"/>
                      </a:xfrm>
                      <a:prstGeom prst="rect">
                        <a:avLst/>
                      </a:prstGeom>
                    </p:spPr>
                  </p:pic>
                </p:oleObj>
              </mc:Fallback>
            </mc:AlternateContent>
          </a:graphicData>
        </a:graphic>
      </p:graphicFrame>
      <p:sp>
        <p:nvSpPr>
          <p:cNvPr id="24" name="Textplatzhalter 2"/>
          <p:cNvSpPr>
            <a:spLocks noGrp="1"/>
          </p:cNvSpPr>
          <p:nvPr>
            <p:ph type="body" idx="1"/>
          </p:nvPr>
        </p:nvSpPr>
        <p:spPr>
          <a:xfrm>
            <a:off x="263352" y="1206960"/>
            <a:ext cx="11616780" cy="3311326"/>
          </a:xfrm>
          <a:prstGeom prst="rect">
            <a:avLst/>
          </a:prstGeom>
          <a:ln>
            <a:noFill/>
          </a:ln>
        </p:spPr>
        <p:txBody>
          <a:bodyPr vert="horz" lIns="91440" tIns="45720" rIns="91440" bIns="45720" rtlCol="0">
            <a:normAutofit/>
          </a:bodyPr>
          <a:lstStyle/>
          <a:p>
            <a:pPr lvl="0"/>
            <a:r>
              <a:rPr lang="de-DE" dirty="0"/>
              <a:t>Edit </a:t>
            </a:r>
            <a:r>
              <a:rPr lang="de-DE" dirty="0" err="1"/>
              <a:t>the</a:t>
            </a:r>
            <a:r>
              <a:rPr lang="de-DE" dirty="0"/>
              <a:t> </a:t>
            </a:r>
            <a:r>
              <a:rPr lang="de-DE" dirty="0" err="1"/>
              <a:t>text</a:t>
            </a:r>
            <a:r>
              <a:rPr lang="de-DE" dirty="0"/>
              <a:t> </a:t>
            </a:r>
            <a:r>
              <a:rPr lang="de-DE" dirty="0" err="1"/>
              <a:t>here</a:t>
            </a:r>
            <a:r>
              <a:rPr lang="de-DE" dirty="0"/>
              <a:t>; 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p:txBody>
      </p:sp>
      <p:sp>
        <p:nvSpPr>
          <p:cNvPr id="8" name="Datumsplatzhalter 4"/>
          <p:cNvSpPr txBox="1">
            <a:spLocks/>
          </p:cNvSpPr>
          <p:nvPr userDrawn="1"/>
        </p:nvSpPr>
        <p:spPr>
          <a:xfrm>
            <a:off x="6168008" y="6237313"/>
            <a:ext cx="5832649" cy="365125"/>
          </a:xfrm>
          <a:prstGeom prst="rect">
            <a:avLst/>
          </a:prstGeom>
        </p:spPr>
        <p:txBody>
          <a:bodyPr vert="horz" lIns="91440" tIns="45720" rIns="91440" bIns="45720" rtlCol="0" anchor="ctr"/>
          <a:lstStyle>
            <a:defPPr>
              <a:defRPr lang="en-US"/>
            </a:defPPr>
            <a:lvl1pPr marL="0" indent="0" algn="l" defTabSz="685783" rtl="0" eaLnBrk="1" latinLnBrk="0" hangingPunct="1">
              <a:lnSpc>
                <a:spcPts val="900"/>
              </a:lnSpc>
              <a:spcBef>
                <a:spcPts val="0"/>
              </a:spcBef>
              <a:buFont typeface="Arial"/>
              <a:buNone/>
              <a:defRPr lang="pt-BR" sz="900" b="0" i="0" kern="1200" smtClean="0">
                <a:solidFill>
                  <a:srgbClr val="005B9C"/>
                </a:solidFill>
                <a:effectLst/>
                <a:latin typeface="+mn-lt"/>
                <a:ea typeface="Microsoft YaHei" pitchFamily="34" charset="-122"/>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sz="900" dirty="0">
                <a:solidFill>
                  <a:schemeClr val="accent1"/>
                </a:solidFill>
              </a:rPr>
              <a:t> </a:t>
            </a:r>
            <a:fld id="{9D8EEF28-5ABD-4429-9AD9-DE956F602A14}" type="slidenum">
              <a:rPr lang="de-DE" sz="900" smtClean="0">
                <a:solidFill>
                  <a:schemeClr val="tx1">
                    <a:lumMod val="50000"/>
                  </a:schemeClr>
                </a:solidFill>
              </a:rPr>
              <a:pPr algn="r"/>
              <a:t>‹#›</a:t>
            </a:fld>
            <a:endParaRPr lang="de-DE" sz="900" dirty="0">
              <a:solidFill>
                <a:schemeClr val="tx1">
                  <a:lumMod val="50000"/>
                </a:schemeClr>
              </a:solidFill>
            </a:endParaRPr>
          </a:p>
        </p:txBody>
      </p:sp>
      <p:pic>
        <p:nvPicPr>
          <p:cNvPr id="5" name="Picture 4">
            <a:extLst>
              <a:ext uri="{FF2B5EF4-FFF2-40B4-BE49-F238E27FC236}">
                <a16:creationId xmlns:a16="http://schemas.microsoft.com/office/drawing/2014/main" id="{38D89FAA-E980-408C-B430-CBF368494B7B}"/>
              </a:ext>
            </a:extLst>
          </p:cNvPr>
          <p:cNvPicPr>
            <a:picLocks noChangeAspect="1"/>
          </p:cNvPicPr>
          <p:nvPr userDrawn="1"/>
        </p:nvPicPr>
        <p:blipFill>
          <a:blip r:embed="rId26" cstate="screen">
            <a:extLst>
              <a:ext uri="{28A0092B-C50C-407E-A947-70E740481C1C}">
                <a14:useLocalDpi xmlns:a14="http://schemas.microsoft.com/office/drawing/2010/main"/>
              </a:ext>
            </a:extLst>
          </a:blip>
          <a:stretch>
            <a:fillRect/>
          </a:stretch>
        </p:blipFill>
        <p:spPr>
          <a:xfrm>
            <a:off x="10776520" y="6314495"/>
            <a:ext cx="778960" cy="210759"/>
          </a:xfrm>
          <a:prstGeom prst="rect">
            <a:avLst/>
          </a:prstGeom>
        </p:spPr>
      </p:pic>
    </p:spTree>
    <p:extLst>
      <p:ext uri="{BB962C8B-B14F-4D97-AF65-F5344CB8AC3E}">
        <p14:creationId xmlns:p14="http://schemas.microsoft.com/office/powerpoint/2010/main" val="12173291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Lst>
  <p:txStyles>
    <p:titleStyle>
      <a:lvl1pPr algn="l" defTabSz="914400" rtl="0" eaLnBrk="1" latinLnBrk="0" hangingPunct="1">
        <a:lnSpc>
          <a:spcPct val="90000"/>
        </a:lnSpc>
        <a:spcBef>
          <a:spcPct val="0"/>
        </a:spcBef>
        <a:buNone/>
        <a:defRPr lang="de-DE" sz="3000" kern="1200" dirty="0">
          <a:solidFill>
            <a:srgbClr val="005CA9"/>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1">
          <p15:clr>
            <a:srgbClr val="F26B43"/>
          </p15:clr>
        </p15:guide>
        <p15:guide id="2" pos="7439">
          <p15:clr>
            <a:srgbClr val="F26B43"/>
          </p15:clr>
        </p15:guide>
        <p15:guide id="6" orient="horz" pos="4133">
          <p15:clr>
            <a:srgbClr val="F26B43"/>
          </p15:clr>
        </p15:guide>
        <p15:guide id="7" orient="horz" pos="187">
          <p15:clr>
            <a:srgbClr val="F26B43"/>
          </p15:clr>
        </p15:guide>
        <p15:guide id="8" orient="horz" pos="2160">
          <p15:clr>
            <a:srgbClr val="F26B43"/>
          </p15:clr>
        </p15:guide>
        <p15:guide id="13"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1">
            <a:extLst>
              <a:ext uri="{FF2B5EF4-FFF2-40B4-BE49-F238E27FC236}">
                <a16:creationId xmlns:a16="http://schemas.microsoft.com/office/drawing/2014/main" id="{793E0163-6848-48D3-A6E8-36EFDB483E51}"/>
              </a:ext>
            </a:extLst>
          </p:cNvPr>
          <p:cNvSpPr>
            <a:spLocks noGrp="1"/>
          </p:cNvSpPr>
          <p:nvPr>
            <p:ph type="title"/>
          </p:nvPr>
        </p:nvSpPr>
        <p:spPr/>
        <p:txBody>
          <a:bodyPr>
            <a:normAutofit/>
          </a:bodyPr>
          <a:lstStyle/>
          <a:p>
            <a:r>
              <a:rPr lang="en-GB" dirty="0"/>
              <a:t>ERAA 2023 commodity prices after call for evidence</a:t>
            </a:r>
            <a:br>
              <a:rPr lang="en-GB" dirty="0">
                <a:latin typeface="Calibri" panose="020F0502020204030204" pitchFamily="34" charset="0"/>
                <a:cs typeface="Calibri" panose="020F0502020204030204" pitchFamily="34" charset="0"/>
              </a:rPr>
            </a:br>
            <a:endParaRPr lang="en-GB" dirty="0"/>
          </a:p>
        </p:txBody>
      </p:sp>
      <p:graphicFrame>
        <p:nvGraphicFramePr>
          <p:cNvPr id="3" name="Tabelle 2">
            <a:extLst>
              <a:ext uri="{FF2B5EF4-FFF2-40B4-BE49-F238E27FC236}">
                <a16:creationId xmlns:a16="http://schemas.microsoft.com/office/drawing/2014/main" id="{89DFAB02-DBFE-A7DA-4B8B-6B705E572A23}"/>
              </a:ext>
            </a:extLst>
          </p:cNvPr>
          <p:cNvGraphicFramePr>
            <a:graphicFrameLocks noGrp="1"/>
          </p:cNvGraphicFramePr>
          <p:nvPr/>
        </p:nvGraphicFramePr>
        <p:xfrm>
          <a:off x="272142" y="1476972"/>
          <a:ext cx="11708572" cy="3634226"/>
        </p:xfrm>
        <a:graphic>
          <a:graphicData uri="http://schemas.openxmlformats.org/drawingml/2006/table">
            <a:tbl>
              <a:tblPr/>
              <a:tblGrid>
                <a:gridCol w="1402749">
                  <a:extLst>
                    <a:ext uri="{9D8B030D-6E8A-4147-A177-3AD203B41FA5}">
                      <a16:colId xmlns:a16="http://schemas.microsoft.com/office/drawing/2014/main" val="4136578569"/>
                    </a:ext>
                  </a:extLst>
                </a:gridCol>
                <a:gridCol w="676423">
                  <a:extLst>
                    <a:ext uri="{9D8B030D-6E8A-4147-A177-3AD203B41FA5}">
                      <a16:colId xmlns:a16="http://schemas.microsoft.com/office/drawing/2014/main" val="2612015187"/>
                    </a:ext>
                  </a:extLst>
                </a:gridCol>
                <a:gridCol w="3116263">
                  <a:extLst>
                    <a:ext uri="{9D8B030D-6E8A-4147-A177-3AD203B41FA5}">
                      <a16:colId xmlns:a16="http://schemas.microsoft.com/office/drawing/2014/main" val="3089209978"/>
                    </a:ext>
                  </a:extLst>
                </a:gridCol>
                <a:gridCol w="4033492">
                  <a:extLst>
                    <a:ext uri="{9D8B030D-6E8A-4147-A177-3AD203B41FA5}">
                      <a16:colId xmlns:a16="http://schemas.microsoft.com/office/drawing/2014/main" val="601629612"/>
                    </a:ext>
                  </a:extLst>
                </a:gridCol>
                <a:gridCol w="320794">
                  <a:extLst>
                    <a:ext uri="{9D8B030D-6E8A-4147-A177-3AD203B41FA5}">
                      <a16:colId xmlns:a16="http://schemas.microsoft.com/office/drawing/2014/main" val="1777053773"/>
                    </a:ext>
                  </a:extLst>
                </a:gridCol>
                <a:gridCol w="380876">
                  <a:extLst>
                    <a:ext uri="{9D8B030D-6E8A-4147-A177-3AD203B41FA5}">
                      <a16:colId xmlns:a16="http://schemas.microsoft.com/office/drawing/2014/main" val="1103209435"/>
                    </a:ext>
                  </a:extLst>
                </a:gridCol>
                <a:gridCol w="355595">
                  <a:extLst>
                    <a:ext uri="{9D8B030D-6E8A-4147-A177-3AD203B41FA5}">
                      <a16:colId xmlns:a16="http://schemas.microsoft.com/office/drawing/2014/main" val="1949308148"/>
                    </a:ext>
                  </a:extLst>
                </a:gridCol>
                <a:gridCol w="413060">
                  <a:extLst>
                    <a:ext uri="{9D8B030D-6E8A-4147-A177-3AD203B41FA5}">
                      <a16:colId xmlns:a16="http://schemas.microsoft.com/office/drawing/2014/main" val="3529154423"/>
                    </a:ext>
                  </a:extLst>
                </a:gridCol>
                <a:gridCol w="365760">
                  <a:extLst>
                    <a:ext uri="{9D8B030D-6E8A-4147-A177-3AD203B41FA5}">
                      <a16:colId xmlns:a16="http://schemas.microsoft.com/office/drawing/2014/main" val="32455485"/>
                    </a:ext>
                  </a:extLst>
                </a:gridCol>
                <a:gridCol w="313509">
                  <a:extLst>
                    <a:ext uri="{9D8B030D-6E8A-4147-A177-3AD203B41FA5}">
                      <a16:colId xmlns:a16="http://schemas.microsoft.com/office/drawing/2014/main" val="3375723833"/>
                    </a:ext>
                  </a:extLst>
                </a:gridCol>
                <a:gridCol w="330051">
                  <a:extLst>
                    <a:ext uri="{9D8B030D-6E8A-4147-A177-3AD203B41FA5}">
                      <a16:colId xmlns:a16="http://schemas.microsoft.com/office/drawing/2014/main" val="3284097597"/>
                    </a:ext>
                  </a:extLst>
                </a:gridCol>
              </a:tblGrid>
              <a:tr h="191447">
                <a:tc>
                  <a:txBody>
                    <a:bodyPr/>
                    <a:lstStyle/>
                    <a:p>
                      <a:pPr algn="ctr" fontAlgn="b"/>
                      <a:r>
                        <a:rPr lang="en-US" sz="1000" b="1" i="0" u="none" strike="noStrike" dirty="0">
                          <a:solidFill>
                            <a:srgbClr val="000000"/>
                          </a:solidFill>
                          <a:effectLst/>
                          <a:latin typeface="Calibri" panose="020F0502020204030204" pitchFamily="34" charset="0"/>
                        </a:rPr>
                        <a:t>Fuel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Unit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a:solidFill>
                            <a:srgbClr val="000000"/>
                          </a:solidFill>
                          <a:effectLst/>
                          <a:latin typeface="Calibri"/>
                        </a:rPr>
                        <a:t>Source</a:t>
                      </a:r>
                      <a:endParaRPr lang="en-US" sz="10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1" i="0" u="none" strike="noStrike" dirty="0">
                          <a:solidFill>
                            <a:srgbClr val="000000"/>
                          </a:solidFill>
                          <a:effectLst/>
                          <a:latin typeface="Calibri" panose="020F0502020204030204" pitchFamily="34" charset="0"/>
                        </a:rPr>
                        <a:t>Assumptions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effectLst/>
                          <a:latin typeface="Calibri" panose="020F0502020204030204" pitchFamily="34" charset="0"/>
                        </a:rPr>
                        <a:t>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effectLst/>
                          <a:latin typeface="Calibri" panose="020F0502020204030204" pitchFamily="34" charset="0"/>
                        </a:rPr>
                        <a:t>2025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200" b="1" i="0" u="none" strike="noStrike">
                          <a:solidFill>
                            <a:srgbClr val="000000"/>
                          </a:solidFill>
                          <a:effectLst/>
                          <a:latin typeface="Calibri"/>
                        </a:rPr>
                        <a:t>2028</a:t>
                      </a:r>
                      <a:endParaRPr lang="en-US" sz="12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200" b="1" i="0" u="none" strike="noStrike" dirty="0">
                          <a:solidFill>
                            <a:srgbClr val="000000"/>
                          </a:solidFill>
                          <a:effectLst/>
                          <a:latin typeface="Calibri" panose="020F0502020204030204" pitchFamily="34" charset="0"/>
                        </a:rPr>
                        <a:t>2030*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en-US" sz="1200" b="1" i="0" u="none" strike="noStrike" dirty="0">
                          <a:solidFill>
                            <a:srgbClr val="000000"/>
                          </a:solidFill>
                          <a:effectLst/>
                          <a:latin typeface="Calibri" panose="020F0502020204030204" pitchFamily="34" charset="0"/>
                        </a:rPr>
                        <a:t>2033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b"/>
                      <a:r>
                        <a:rPr lang="de-AT" sz="1200" b="1" i="0" u="none" strike="noStrike" dirty="0">
                          <a:solidFill>
                            <a:srgbClr val="000000"/>
                          </a:solidFill>
                          <a:effectLst/>
                          <a:latin typeface="Calibri" panose="020F0502020204030204" pitchFamily="34" charset="0"/>
                        </a:rPr>
                        <a:t>2040</a:t>
                      </a:r>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AT" sz="1200" b="1" i="0" u="none" strike="noStrike" dirty="0">
                          <a:solidFill>
                            <a:srgbClr val="000000"/>
                          </a:solidFill>
                          <a:effectLst/>
                          <a:latin typeface="Calibri" panose="020F0502020204030204" pitchFamily="34" charset="0"/>
                        </a:rPr>
                        <a:t>2050</a:t>
                      </a:r>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61032736"/>
                  </a:ext>
                </a:extLst>
              </a:tr>
              <a:tr h="191447">
                <a:tc>
                  <a:txBody>
                    <a:bodyPr/>
                    <a:lstStyle/>
                    <a:p>
                      <a:pPr algn="l" fontAlgn="b"/>
                      <a:r>
                        <a:rPr lang="de-AT" sz="1100" b="1" i="0" u="none" strike="noStrike" kern="1200" dirty="0" err="1">
                          <a:solidFill>
                            <a:srgbClr val="000000"/>
                          </a:solidFill>
                          <a:effectLst/>
                          <a:latin typeface="Calibri" panose="020F0502020204030204" pitchFamily="34" charset="0"/>
                          <a:ea typeface="+mn-ea"/>
                          <a:cs typeface="+mn-cs"/>
                        </a:rPr>
                        <a:t>Nuclear</a:t>
                      </a:r>
                      <a:r>
                        <a:rPr lang="de-AT" sz="1100" b="1" i="0" u="none" strike="noStrike" kern="1200" dirty="0">
                          <a:solidFill>
                            <a:srgbClr val="000000"/>
                          </a:solidFill>
                          <a:effectLst/>
                          <a:latin typeface="Calibri" panose="020F0502020204030204" pitchFamily="34" charset="0"/>
                          <a:ea typeface="+mn-ea"/>
                          <a:cs typeface="+mn-cs"/>
                        </a:rPr>
                        <a:t> (Updated)</a:t>
                      </a:r>
                      <a:endParaRPr lang="en-US" sz="1100" b="1"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2021 €/GJ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100" b="0" i="0" u="none" strike="noStrike" dirty="0">
                          <a:solidFill>
                            <a:srgbClr val="000000"/>
                          </a:solidFill>
                          <a:effectLst/>
                          <a:latin typeface="Calibri" panose="020F0502020204030204" pitchFamily="34" charset="0"/>
                        </a:rPr>
                        <a:t>IEA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Constant over the horizon.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AT" sz="1200" b="0" i="0" u="none" strike="noStrike" dirty="0">
                          <a:solidFill>
                            <a:srgbClr val="000000"/>
                          </a:solidFill>
                          <a:effectLst/>
                          <a:latin typeface="Calibri" panose="020F0502020204030204" pitchFamily="34" charset="0"/>
                        </a:rPr>
                        <a:t>1.7</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AT" sz="1200" b="0" i="0" u="none" strike="noStrike" dirty="0">
                          <a:solidFill>
                            <a:srgbClr val="000000"/>
                          </a:solidFill>
                          <a:effectLst/>
                          <a:latin typeface="Calibri" panose="020F0502020204030204" pitchFamily="34" charset="0"/>
                        </a:rPr>
                        <a:t>1.7</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AT" sz="1200" b="0" i="0" u="none" strike="noStrike" dirty="0">
                          <a:solidFill>
                            <a:srgbClr val="000000"/>
                          </a:solidFill>
                          <a:effectLst/>
                          <a:latin typeface="Calibri" panose="020F0502020204030204" pitchFamily="34" charset="0"/>
                        </a:rPr>
                        <a:t>1.7</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de-AT" sz="1200" b="0" i="0" u="none" strike="noStrike" dirty="0">
                          <a:solidFill>
                            <a:srgbClr val="000000"/>
                          </a:solidFill>
                          <a:effectLst/>
                          <a:latin typeface="Calibri" panose="020F0502020204030204" pitchFamily="34" charset="0"/>
                        </a:rPr>
                        <a:t>1.7</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8782160"/>
                  </a:ext>
                </a:extLst>
              </a:tr>
              <a:tr h="191447">
                <a:tc>
                  <a:txBody>
                    <a:bodyPr/>
                    <a:lstStyle/>
                    <a:p>
                      <a:pPr algn="l" fontAlgn="b"/>
                      <a:r>
                        <a:rPr lang="en-US" sz="1100" b="0" i="0" u="none" strike="noStrike" dirty="0">
                          <a:solidFill>
                            <a:srgbClr val="000000"/>
                          </a:solidFill>
                          <a:effectLst/>
                          <a:latin typeface="Calibri" panose="020F0502020204030204" pitchFamily="34" charset="0"/>
                        </a:rPr>
                        <a:t>Lignite G1 (BG - MK - CZ)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err="1">
                          <a:solidFill>
                            <a:srgbClr val="000000"/>
                          </a:solidFill>
                          <a:effectLst/>
                          <a:latin typeface="Calibri" panose="020F0502020204030204" pitchFamily="34" charset="0"/>
                        </a:rPr>
                        <a:t>Booze&amp;co</a:t>
                      </a:r>
                      <a:r>
                        <a:rPr lang="en-GB" sz="1100" b="0" i="0" u="none" strike="noStrike" dirty="0">
                          <a:solidFill>
                            <a:srgbClr val="000000"/>
                          </a:solidFill>
                          <a:effectLst/>
                          <a:latin typeface="Calibri" panose="020F0502020204030204" pitchFamily="34" charset="0"/>
                        </a:rPr>
                        <a:t> (same as ERAA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Constant over the horizon.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dirty="0">
                          <a:solidFill>
                            <a:srgbClr val="000000"/>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a:rPr>
                        <a:t>1.4</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22023014"/>
                  </a:ext>
                </a:extLst>
              </a:tr>
              <a:tr h="350986">
                <a:tc>
                  <a:txBody>
                    <a:bodyPr/>
                    <a:lstStyle/>
                    <a:p>
                      <a:pPr algn="l" fontAlgn="b"/>
                      <a:r>
                        <a:rPr lang="en-US" sz="1100" b="0" i="0" u="none" strike="noStrike" dirty="0">
                          <a:solidFill>
                            <a:srgbClr val="000000"/>
                          </a:solidFill>
                          <a:effectLst/>
                          <a:latin typeface="Calibri" panose="020F0502020204030204" pitchFamily="34" charset="0"/>
                        </a:rPr>
                        <a:t>Lignite G2 (SK - DE - RS - PL - ME - UKNI - BA - IE)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err="1">
                          <a:solidFill>
                            <a:srgbClr val="000000"/>
                          </a:solidFill>
                          <a:effectLst/>
                          <a:latin typeface="Calibri" panose="020F0502020204030204" pitchFamily="34" charset="0"/>
                        </a:rPr>
                        <a:t>Booze&amp;co</a:t>
                      </a:r>
                      <a:r>
                        <a:rPr lang="en-GB" sz="1100" b="0" i="0" u="none" strike="noStrike" dirty="0">
                          <a:solidFill>
                            <a:srgbClr val="000000"/>
                          </a:solidFill>
                          <a:effectLst/>
                          <a:latin typeface="Calibri" panose="020F0502020204030204" pitchFamily="34" charset="0"/>
                        </a:rPr>
                        <a:t> (same as ERAA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Constant over the horizon.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Calibri"/>
                        </a:rPr>
                        <a:t>1.8</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450123"/>
                  </a:ext>
                </a:extLst>
              </a:tr>
              <a:tr h="191447">
                <a:tc>
                  <a:txBody>
                    <a:bodyPr/>
                    <a:lstStyle/>
                    <a:p>
                      <a:pPr algn="l" fontAlgn="b"/>
                      <a:r>
                        <a:rPr lang="en-US" sz="1100" b="0" i="0" u="none" strike="noStrike" dirty="0">
                          <a:solidFill>
                            <a:srgbClr val="000000"/>
                          </a:solidFill>
                          <a:effectLst/>
                          <a:latin typeface="Calibri" panose="020F0502020204030204" pitchFamily="34" charset="0"/>
                        </a:rPr>
                        <a:t>Lignite G3 (SL - RO - HU)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err="1">
                          <a:solidFill>
                            <a:srgbClr val="000000"/>
                          </a:solidFill>
                          <a:effectLst/>
                          <a:latin typeface="Calibri" panose="020F0502020204030204" pitchFamily="34" charset="0"/>
                        </a:rPr>
                        <a:t>Booze&amp;co</a:t>
                      </a:r>
                      <a:r>
                        <a:rPr lang="en-GB" sz="1100" b="0" i="0" u="none" strike="noStrike" dirty="0">
                          <a:solidFill>
                            <a:srgbClr val="000000"/>
                          </a:solidFill>
                          <a:effectLst/>
                          <a:latin typeface="Calibri" panose="020F0502020204030204" pitchFamily="34" charset="0"/>
                        </a:rPr>
                        <a:t> (same as ERAA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Constant over the horizon.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Calibri"/>
                        </a:rPr>
                        <a:t>2.4</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a:rPr>
                        <a:t>2.4</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1558765"/>
                  </a:ext>
                </a:extLst>
              </a:tr>
              <a:tr h="191447">
                <a:tc>
                  <a:txBody>
                    <a:bodyPr/>
                    <a:lstStyle/>
                    <a:p>
                      <a:pPr algn="l" fontAlgn="b"/>
                      <a:r>
                        <a:rPr lang="en-US" sz="1100" b="0" i="0" u="none" strike="noStrike">
                          <a:solidFill>
                            <a:srgbClr val="000000"/>
                          </a:solidFill>
                          <a:effectLst/>
                          <a:latin typeface="Calibri"/>
                        </a:rPr>
                        <a:t>Lignite G4 (GR - TR)</a:t>
                      </a:r>
                      <a:endParaRPr lang="en-US" sz="11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err="1">
                          <a:solidFill>
                            <a:srgbClr val="000000"/>
                          </a:solidFill>
                          <a:effectLst/>
                          <a:latin typeface="Calibri" panose="020F0502020204030204" pitchFamily="34" charset="0"/>
                        </a:rPr>
                        <a:t>Booze&amp;co</a:t>
                      </a:r>
                      <a:r>
                        <a:rPr lang="en-GB" sz="1100" b="0" i="0" u="none" strike="noStrike" dirty="0">
                          <a:solidFill>
                            <a:srgbClr val="000000"/>
                          </a:solidFill>
                          <a:effectLst/>
                          <a:latin typeface="Calibri" panose="020F0502020204030204" pitchFamily="34" charset="0"/>
                        </a:rPr>
                        <a:t> (same as ERAA 2022)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Constant over the horizon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Calibri"/>
                        </a:rPr>
                        <a:t>3.1</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Calibri"/>
                        </a:rPr>
                        <a:t>3.1</a:t>
                      </a:r>
                      <a:endParaRPr lang="en-US" sz="12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Calibri" panose="020F050202020403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7370098"/>
                  </a:ext>
                </a:extLst>
              </a:tr>
              <a:tr h="210701">
                <a:tc>
                  <a:txBody>
                    <a:bodyPr/>
                    <a:lstStyle/>
                    <a:p>
                      <a:pPr algn="l" fontAlgn="b"/>
                      <a:r>
                        <a:rPr lang="en-US" sz="1100" b="0" i="0" u="none" strike="noStrike" dirty="0">
                          <a:solidFill>
                            <a:srgbClr val="000000"/>
                          </a:solidFill>
                          <a:effectLst/>
                          <a:latin typeface="Calibri" panose="020F0502020204030204" pitchFamily="34" charset="0"/>
                        </a:rPr>
                        <a:t>Hard coal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a:ea typeface="+mn-ea"/>
                          <a:cs typeface="+mn-cs"/>
                        </a:rPr>
                        <a:t>Bloomberg (2023); </a:t>
                      </a:r>
                      <a:r>
                        <a:rPr kumimoji="0" lang="nn-NO" sz="1100" b="0" i="0" u="none" strike="noStrike" kern="1200" cap="none" spc="0" normalizeH="0" baseline="0" noProof="0" dirty="0">
                          <a:ln>
                            <a:noFill/>
                          </a:ln>
                          <a:solidFill>
                            <a:srgbClr val="000000"/>
                          </a:solidFill>
                          <a:effectLst/>
                          <a:uLnTx/>
                          <a:uFillTx/>
                          <a:latin typeface="Calibri"/>
                          <a:ea typeface="+mn-ea"/>
                          <a:cs typeface="+mn-cs"/>
                        </a:rPr>
                        <a:t>IEA WEO 2022 (APS)</a:t>
                      </a:r>
                      <a:r>
                        <a:rPr kumimoji="0" lang="nn-NO" sz="1100" b="1" i="0" u="none" strike="noStrike" kern="1200" cap="none" spc="0" normalizeH="0" baseline="0" noProof="0" dirty="0">
                          <a:ln>
                            <a:noFill/>
                          </a:ln>
                          <a:solidFill>
                            <a:srgbClr val="000000"/>
                          </a:solidFill>
                          <a:effectLst/>
                          <a:uLnTx/>
                          <a:uFillTx/>
                          <a:latin typeface="Calibri"/>
                          <a:ea typeface="+mn-ea"/>
                          <a:cs typeface="+mn-cs"/>
                        </a:rPr>
                        <a:t>² </a:t>
                      </a:r>
                      <a:r>
                        <a:rPr kumimoji="0" lang="nn-NO" sz="1100" b="0" i="0" u="none" strike="noStrike" kern="1200" cap="none" spc="0" normalizeH="0" baseline="0" noProof="0" dirty="0">
                          <a:ln>
                            <a:noFill/>
                          </a:ln>
                          <a:solidFill>
                            <a:srgbClr val="000000"/>
                          </a:solidFill>
                          <a:effectLst/>
                          <a:uLnTx/>
                          <a:uFillTx/>
                          <a:latin typeface="Calibri"/>
                          <a:ea typeface="+mn-ea"/>
                          <a:cs typeface="+mn-cs"/>
                        </a:rPr>
                        <a:t>(2030, 2050)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panose="020F0502020204030204" pitchFamily="34" charset="0"/>
                        </a:rPr>
                        <a:t>Interpolation between 2023 – 2030 and 2030 –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4.0</a:t>
                      </a:r>
                      <a:r>
                        <a:rPr kumimoji="0" lang="en-GB"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¹</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3.4</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2.4</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1.7</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1.5</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1437722"/>
                  </a:ext>
                </a:extLst>
              </a:tr>
              <a:tr h="191447">
                <a:tc>
                  <a:txBody>
                    <a:bodyPr/>
                    <a:lstStyle/>
                    <a:p>
                      <a:pPr algn="l" fontAlgn="b"/>
                      <a:r>
                        <a:rPr lang="en-US" sz="1100" b="0" i="0" u="none" strike="noStrike" dirty="0">
                          <a:solidFill>
                            <a:srgbClr val="000000"/>
                          </a:solidFill>
                          <a:effectLst/>
                          <a:latin typeface="Calibri" panose="020F0502020204030204" pitchFamily="34" charset="0"/>
                        </a:rPr>
                        <a:t>Natural Gas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a:ea typeface="+mn-ea"/>
                          <a:cs typeface="+mn-cs"/>
                        </a:rPr>
                        <a:t>Bloomberg (2023); IEA WEO 2022 (APS)² (2030, 2050)</a:t>
                      </a:r>
                      <a:endParaRPr kumimoji="0" lang="nn-NO"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en-GB" sz="1100" b="0" i="0" u="none" strike="noStrike" dirty="0">
                          <a:solidFill>
                            <a:srgbClr val="000000"/>
                          </a:solidFill>
                          <a:effectLst/>
                          <a:latin typeface="Calibri" panose="020F0502020204030204" pitchFamily="34" charset="0"/>
                        </a:rPr>
                        <a:t>Interpolation between 2023 – 2030 and 2030 –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15.0</a:t>
                      </a:r>
                      <a:r>
                        <a:rPr kumimoji="0" lang="en-GB"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¹</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12.5</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6.3</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5.7 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DBF5"/>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1639437"/>
                  </a:ext>
                </a:extLst>
              </a:tr>
              <a:tr h="191447">
                <a:tc>
                  <a:txBody>
                    <a:bodyPr/>
                    <a:lstStyle/>
                    <a:p>
                      <a:pPr algn="l" fontAlgn="b"/>
                      <a:r>
                        <a:rPr lang="en-US" sz="1100" b="0" i="0" u="none" strike="noStrike" dirty="0">
                          <a:solidFill>
                            <a:srgbClr val="000000"/>
                          </a:solidFill>
                          <a:effectLst/>
                          <a:latin typeface="Calibri" panose="020F0502020204030204" pitchFamily="34" charset="0"/>
                        </a:rPr>
                        <a:t>Biomethane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2021 €/GJ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en-US" sz="1100" b="0" i="0" u="none" strike="noStrike" dirty="0">
                          <a:solidFill>
                            <a:srgbClr val="000000"/>
                          </a:solidFill>
                          <a:effectLst/>
                          <a:latin typeface="Calibri"/>
                        </a:rPr>
                        <a:t>Danish Technology catalogue </a:t>
                      </a:r>
                      <a:r>
                        <a:rPr lang="en-GB" sz="1100" b="0" i="0" u="none" strike="noStrike" noProof="0" dirty="0">
                          <a:solidFill>
                            <a:srgbClr val="000000"/>
                          </a:solidFill>
                          <a:effectLst/>
                          <a:latin typeface="Calibri"/>
                        </a:rPr>
                        <a:t>(same as ERAA 2022)</a:t>
                      </a:r>
                      <a:endParaRPr lang="en-US"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en-GB" sz="1100" b="0" i="0" u="none" strike="noStrike" dirty="0">
                          <a:solidFill>
                            <a:srgbClr val="000000"/>
                          </a:solidFill>
                          <a:effectLst/>
                          <a:latin typeface="Calibri" panose="020F0502020204030204" pitchFamily="34" charset="0"/>
                        </a:rPr>
                        <a:t>Interpolation between 2030 and 2050 values.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de-AT" sz="1200" b="0" i="0" u="none" strike="noStrike" kern="1200" dirty="0">
                          <a:solidFill>
                            <a:srgbClr val="000000"/>
                          </a:solidFill>
                          <a:effectLst/>
                          <a:latin typeface="Calibri" panose="020F0502020204030204" pitchFamily="34" charset="0"/>
                          <a:ea typeface="+mn-ea"/>
                          <a:cs typeface="+mn-cs"/>
                        </a:rPr>
                        <a:t>18.2</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de-AT" sz="1200" b="0" i="0" u="none" strike="noStrike" kern="1200" dirty="0">
                          <a:solidFill>
                            <a:srgbClr val="000000"/>
                          </a:solidFill>
                          <a:effectLst/>
                          <a:latin typeface="Calibri" panose="020F0502020204030204" pitchFamily="34" charset="0"/>
                          <a:ea typeface="+mn-ea"/>
                          <a:cs typeface="+mn-cs"/>
                        </a:rPr>
                        <a:t>18</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de-AT" sz="1200" b="0" i="0" u="none" strike="noStrike" kern="1200" dirty="0">
                          <a:solidFill>
                            <a:srgbClr val="000000"/>
                          </a:solidFill>
                          <a:effectLst/>
                          <a:latin typeface="Calibri"/>
                          <a:ea typeface="+mn-ea"/>
                          <a:cs typeface="+mn-cs"/>
                        </a:rPr>
                        <a:t>17.5</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BDBF5"/>
                    </a:solidFill>
                  </a:tcPr>
                </a:tc>
                <a:tc>
                  <a:txBody>
                    <a:bodyPr/>
                    <a:lstStyle/>
                    <a:p>
                      <a:pPr marL="0" algn="ctr" defTabSz="914400" rtl="0" eaLnBrk="1" fontAlgn="b" latinLnBrk="0" hangingPunct="1"/>
                      <a:r>
                        <a:rPr lang="de-AT" sz="1200" b="0" i="0" u="none" strike="noStrike" kern="1200" dirty="0">
                          <a:solidFill>
                            <a:srgbClr val="000000"/>
                          </a:solidFill>
                          <a:effectLst/>
                          <a:latin typeface="Calibri" panose="020F0502020204030204" pitchFamily="34" charset="0"/>
                          <a:ea typeface="+mn-ea"/>
                          <a:cs typeface="+mn-cs"/>
                        </a:rPr>
                        <a:t>16.9</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1388068"/>
                  </a:ext>
                </a:extLst>
              </a:tr>
              <a:tr h="191447">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Synthetic Methane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a:ea typeface="+mn-ea"/>
                          <a:cs typeface="+mn-cs"/>
                        </a:rPr>
                        <a:t>2021 €/GJ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algn="l" defTabSz="914400" rtl="0" eaLnBrk="1" fontAlgn="b" latinLnBrk="0" hangingPunct="1"/>
                      <a:r>
                        <a:rPr lang="en-US" sz="1100" b="0" i="0" u="none" strike="noStrike" kern="1200" dirty="0">
                          <a:solidFill>
                            <a:srgbClr val="000000"/>
                          </a:solidFill>
                          <a:effectLst/>
                          <a:latin typeface="Calibri"/>
                          <a:ea typeface="+mn-ea"/>
                          <a:cs typeface="+mn-cs"/>
                        </a:rPr>
                        <a:t>IEA WEO 2022 (APS)²</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algn="l" defTabSz="914400" rtl="0" eaLnBrk="1" fontAlgn="b" latinLnBrk="0" hangingPunct="1"/>
                      <a:r>
                        <a:rPr lang="en-GB" sz="1100" b="0" i="0" u="none" strike="noStrike" kern="1200" dirty="0">
                          <a:solidFill>
                            <a:srgbClr val="000000"/>
                          </a:solidFill>
                          <a:effectLst/>
                          <a:latin typeface="Calibri" panose="020F0502020204030204" pitchFamily="34" charset="0"/>
                          <a:ea typeface="+mn-ea"/>
                          <a:cs typeface="+mn-cs"/>
                        </a:rPr>
                        <a:t>Interpolated between 2030 and 2040 values.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5057288"/>
                  </a:ext>
                </a:extLst>
              </a:tr>
              <a:tr h="214373">
                <a:tc>
                  <a:txBody>
                    <a:bodyPr/>
                    <a:lstStyle/>
                    <a:p>
                      <a:pPr algn="l" fontAlgn="b"/>
                      <a:r>
                        <a:rPr lang="de-AT" sz="1100" b="1" i="0" u="none" strike="noStrike" dirty="0">
                          <a:solidFill>
                            <a:srgbClr val="000000"/>
                          </a:solidFill>
                          <a:effectLst/>
                          <a:latin typeface="Calibri" panose="020F0502020204030204" pitchFamily="34" charset="0"/>
                        </a:rPr>
                        <a:t>Gas </a:t>
                      </a:r>
                      <a:r>
                        <a:rPr lang="de-AT" sz="1100" b="1" i="0" u="none" strike="noStrike" dirty="0" err="1">
                          <a:solidFill>
                            <a:srgbClr val="000000"/>
                          </a:solidFill>
                          <a:effectLst/>
                          <a:latin typeface="Calibri" panose="020F0502020204030204" pitchFamily="34" charset="0"/>
                        </a:rPr>
                        <a:t>Blend</a:t>
                      </a:r>
                      <a:r>
                        <a:rPr lang="de-AT" sz="1100" b="1" i="0" u="none" strike="noStrike" dirty="0">
                          <a:solidFill>
                            <a:srgbClr val="000000"/>
                          </a:solidFill>
                          <a:effectLst/>
                          <a:latin typeface="Calibri" panose="020F0502020204030204" pitchFamily="34" charset="0"/>
                        </a:rPr>
                        <a:t> (Updated)</a:t>
                      </a:r>
                      <a:endParaRPr lang="en-US" sz="11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nn-NO"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Blend estimate based on EC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en-GB" sz="1100" b="0" i="0" u="none" strike="noStrike" dirty="0">
                          <a:solidFill>
                            <a:srgbClr val="000000"/>
                          </a:solidFill>
                          <a:effectLst/>
                          <a:latin typeface="Calibri" panose="020F0502020204030204" pitchFamily="34" charset="0"/>
                        </a:rPr>
                        <a:t>100% NG until 2028; 9% </a:t>
                      </a:r>
                      <a:r>
                        <a:rPr lang="en-GB" sz="1100" b="0" i="0" u="none" strike="noStrike" dirty="0" err="1">
                          <a:solidFill>
                            <a:srgbClr val="000000"/>
                          </a:solidFill>
                          <a:effectLst/>
                          <a:latin typeface="Calibri" panose="020F0502020204030204" pitchFamily="34" charset="0"/>
                        </a:rPr>
                        <a:t>Biometh</a:t>
                      </a:r>
                      <a:r>
                        <a:rPr lang="en-GB" sz="1100" b="0" i="0" u="none" strike="noStrike" dirty="0">
                          <a:solidFill>
                            <a:srgbClr val="000000"/>
                          </a:solidFill>
                          <a:effectLst/>
                          <a:latin typeface="Calibri" panose="020F0502020204030204" pitchFamily="34" charset="0"/>
                        </a:rPr>
                        <a:t>. in 2030; 20% </a:t>
                      </a:r>
                      <a:r>
                        <a:rPr lang="en-GB" sz="1100" b="0" i="0" u="none" strike="noStrike" dirty="0" err="1">
                          <a:solidFill>
                            <a:srgbClr val="000000"/>
                          </a:solidFill>
                          <a:effectLst/>
                          <a:latin typeface="Calibri" panose="020F0502020204030204" pitchFamily="34" charset="0"/>
                        </a:rPr>
                        <a:t>Biometh</a:t>
                      </a:r>
                      <a:r>
                        <a:rPr lang="en-GB" sz="1100" b="0" i="0" u="none" strike="noStrike" dirty="0">
                          <a:solidFill>
                            <a:srgbClr val="000000"/>
                          </a:solidFill>
                          <a:effectLst/>
                          <a:latin typeface="Calibri" panose="020F0502020204030204" pitchFamily="34" charset="0"/>
                        </a:rPr>
                        <a:t>., 4% Syn. Meth. in 2040. 2033 interpolated, 0% Syn. Meth.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8.8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de-AT" sz="1200" b="0" i="0" u="none" strike="noStrike" kern="1200" dirty="0">
                          <a:solidFill>
                            <a:srgbClr val="000000"/>
                          </a:solidFill>
                          <a:effectLst/>
                          <a:latin typeface="Calibri"/>
                          <a:ea typeface="+mn-ea"/>
                          <a:cs typeface="+mn-cs"/>
                        </a:rPr>
                        <a:t>8.9</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374491210"/>
                  </a:ext>
                </a:extLst>
              </a:tr>
              <a:tr h="191447">
                <a:tc>
                  <a:txBody>
                    <a:bodyPr/>
                    <a:lstStyle/>
                    <a:p>
                      <a:pPr algn="l" rtl="0" fontAlgn="b"/>
                      <a:r>
                        <a:rPr lang="en-US" sz="1100" b="1" i="0" u="none" strike="noStrike">
                          <a:solidFill>
                            <a:srgbClr val="000000"/>
                          </a:solidFill>
                          <a:effectLst/>
                          <a:latin typeface="Calibri" panose="020F0502020204030204" pitchFamily="34" charset="0"/>
                        </a:rPr>
                        <a:t>Hydrogen (blue)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0" i="0" u="none" strike="noStrike">
                          <a:solidFill>
                            <a:srgbClr val="000000"/>
                          </a:solidFill>
                          <a:effectLst/>
                          <a:latin typeface="Calibri" panose="020F0502020204030204" pitchFamily="34" charset="0"/>
                        </a:rPr>
                        <a:t>2021 €/GJ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dirty="0">
                          <a:solidFill>
                            <a:srgbClr val="000000"/>
                          </a:solidFill>
                          <a:effectLst/>
                          <a:latin typeface="Calibri" panose="020F0502020204030204" pitchFamily="34" charset="0"/>
                        </a:rPr>
                        <a:t>IEIA WEO 2022 (APS) - SMR with CCUS³</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GB" sz="1100" b="0" i="0" u="none" strike="noStrike">
                          <a:solidFill>
                            <a:srgbClr val="000000"/>
                          </a:solidFill>
                          <a:effectLst/>
                          <a:latin typeface="Calibri" panose="020F0502020204030204" pitchFamily="34" charset="0"/>
                        </a:rPr>
                        <a:t>Interpolation backwards and forward from 2030 and 2040 values.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a:solidFill>
                            <a:srgbClr val="000000"/>
                          </a:solidFill>
                          <a:effectLst/>
                          <a:latin typeface="Calibri" panose="020F0502020204030204" pitchFamily="34" charset="0"/>
                        </a:rPr>
                        <a:t>18.9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a:solidFill>
                            <a:srgbClr val="000000"/>
                          </a:solidFill>
                          <a:effectLst/>
                          <a:latin typeface="Calibri" panose="020F0502020204030204" pitchFamily="34" charset="0"/>
                        </a:rPr>
                        <a:t>18.1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dirty="0">
                          <a:solidFill>
                            <a:srgbClr val="000000"/>
                          </a:solidFill>
                          <a:effectLst/>
                          <a:latin typeface="Calibri" panose="020F0502020204030204" pitchFamily="34" charset="0"/>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200" b="0" i="0" u="none" strike="noStrike">
                          <a:solidFill>
                            <a:srgbClr val="000000"/>
                          </a:solidFill>
                          <a:effectLst/>
                          <a:latin typeface="Calibri" panose="020F0502020204030204" pitchFamily="34" charset="0"/>
                        </a:rPr>
                        <a:t>16.9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sz="1200" b="0" i="0" u="none" strike="noStrike">
                          <a:solidFill>
                            <a:srgbClr val="000000"/>
                          </a:solidFill>
                          <a:effectLst/>
                          <a:latin typeface="Calibri" panose="020F0502020204030204" pitchFamily="34" charset="0"/>
                        </a:rPr>
                        <a:t>15.1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200" b="0" i="0" u="none" strike="noStrike" dirty="0">
                          <a:solidFill>
                            <a:srgbClr val="000000"/>
                          </a:solidFill>
                          <a:effectLst/>
                          <a:latin typeface="Calibri" panose="020F0502020204030204" pitchFamily="34" charset="0"/>
                        </a:rPr>
                        <a:t>15.1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12606947"/>
                  </a:ext>
                </a:extLst>
              </a:tr>
              <a:tr h="191447">
                <a:tc>
                  <a:txBody>
                    <a:bodyPr/>
                    <a:lstStyle/>
                    <a:p>
                      <a:pPr algn="l" fontAlgn="b"/>
                      <a:r>
                        <a:rPr lang="en-US" sz="1100" b="0" i="0" u="none" strike="noStrike" dirty="0">
                          <a:solidFill>
                            <a:srgbClr val="000000"/>
                          </a:solidFill>
                          <a:effectLst/>
                          <a:latin typeface="Calibri"/>
                        </a:rPr>
                        <a:t>Crude oil </a:t>
                      </a:r>
                      <a:endParaRPr lang="en-US"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2021 €/GJ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nn-NO" sz="1100" b="0" i="0" u="none" strike="noStrike" kern="1200" cap="none" spc="0" normalizeH="0" baseline="0" noProof="0" dirty="0">
                          <a:ln>
                            <a:noFill/>
                          </a:ln>
                          <a:solidFill>
                            <a:srgbClr val="000000"/>
                          </a:solidFill>
                          <a:effectLst/>
                          <a:uLnTx/>
                          <a:uFillTx/>
                          <a:latin typeface="Calibri"/>
                          <a:ea typeface="+mn-ea"/>
                          <a:cs typeface="+mn-cs"/>
                        </a:rPr>
                        <a:t>Bloomberg (2023); IEA WEO 2022 (APS)² (2030,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Interpolation between 2023 – 2030 and 2030 –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10.8</a:t>
                      </a:r>
                      <a:r>
                        <a:rPr kumimoji="0" lang="en-GB"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¹</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3536533"/>
                  </a:ext>
                </a:extLst>
              </a:tr>
              <a:tr h="191447">
                <a:tc>
                  <a:txBody>
                    <a:bodyPr/>
                    <a:lstStyle/>
                    <a:p>
                      <a:pPr algn="l" fontAlgn="b"/>
                      <a:r>
                        <a:rPr lang="en-US" sz="1100" b="0" i="0" u="none" strike="noStrike" dirty="0">
                          <a:solidFill>
                            <a:srgbClr val="000000"/>
                          </a:solidFill>
                          <a:effectLst/>
                          <a:latin typeface="Calibri" panose="020F0502020204030204" pitchFamily="34" charset="0"/>
                        </a:rPr>
                        <a:t>Light oil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2021 €/GJ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panose="020F0502020204030204" pitchFamily="34" charset="0"/>
                        </a:rPr>
                        <a:t>Crude oil price (+28%)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Interpolation between 2023 – 2030 and 2030 –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4476894"/>
                  </a:ext>
                </a:extLst>
              </a:tr>
              <a:tr h="191447">
                <a:tc>
                  <a:txBody>
                    <a:bodyPr/>
                    <a:lstStyle/>
                    <a:p>
                      <a:pPr algn="l" fontAlgn="b"/>
                      <a:r>
                        <a:rPr lang="en-US" sz="1100" b="0" i="0" u="none" strike="noStrike" dirty="0">
                          <a:solidFill>
                            <a:srgbClr val="000000"/>
                          </a:solidFill>
                          <a:effectLst/>
                          <a:latin typeface="Calibri" panose="020F0502020204030204" pitchFamily="34" charset="0"/>
                        </a:rPr>
                        <a:t>Heavy oil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2021 €/GJ</a:t>
                      </a:r>
                      <a:endParaRPr kumimoji="0" lang="en-US" sz="1100" b="0" i="0" u="none" strike="noStrike" kern="1200" cap="none" spc="0" normalizeH="0" baseline="0" noProof="0" dirty="0">
                        <a:ln>
                          <a:noFill/>
                        </a:ln>
                        <a:solidFill>
                          <a:srgbClr val="000000"/>
                        </a:solidFill>
                        <a:effectLst/>
                        <a:uLnTx/>
                        <a:uFillTx/>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panose="020F0502020204030204" pitchFamily="34" charset="0"/>
                        </a:rPr>
                        <a:t>Crude oil price (+5%)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Interpolation between 2023 – 2030 and 2030 –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11.3</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10.8</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10.1</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9795630"/>
                  </a:ext>
                </a:extLst>
              </a:tr>
              <a:tr h="191447">
                <a:tc>
                  <a:txBody>
                    <a:bodyPr/>
                    <a:lstStyle/>
                    <a:p>
                      <a:pPr algn="l" fontAlgn="b"/>
                      <a:r>
                        <a:rPr lang="de-AT" sz="1100" b="0" i="0" u="none" strike="noStrike" kern="1200" dirty="0" err="1">
                          <a:solidFill>
                            <a:srgbClr val="000000"/>
                          </a:solidFill>
                          <a:effectLst/>
                          <a:latin typeface="Calibri" panose="020F0502020204030204" pitchFamily="34" charset="0"/>
                          <a:ea typeface="+mn-ea"/>
                          <a:cs typeface="+mn-cs"/>
                        </a:rPr>
                        <a:t>Shale</a:t>
                      </a:r>
                      <a:r>
                        <a:rPr lang="de-AT" sz="1100" b="0" i="0" u="none" strike="noStrike" kern="1200" dirty="0">
                          <a:solidFill>
                            <a:srgbClr val="000000"/>
                          </a:solidFill>
                          <a:effectLst/>
                          <a:latin typeface="Calibri" panose="020F0502020204030204" pitchFamily="34" charset="0"/>
                          <a:ea typeface="+mn-ea"/>
                          <a:cs typeface="+mn-cs"/>
                        </a:rPr>
                        <a:t> </a:t>
                      </a:r>
                      <a:r>
                        <a:rPr lang="de-AT" sz="1100" b="0" i="0" u="none" strike="noStrike" kern="1200" dirty="0" err="1">
                          <a:solidFill>
                            <a:srgbClr val="000000"/>
                          </a:solidFill>
                          <a:effectLst/>
                          <a:latin typeface="Calibri" panose="020F0502020204030204" pitchFamily="34" charset="0"/>
                          <a:ea typeface="+mn-ea"/>
                          <a:cs typeface="+mn-cs"/>
                        </a:rPr>
                        <a:t>oil</a:t>
                      </a:r>
                      <a:endParaRPr lang="en-US" sz="11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2021 €/GJ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100" b="0" i="0" u="none" strike="noStrike" dirty="0">
                          <a:solidFill>
                            <a:srgbClr val="000000"/>
                          </a:solidFill>
                          <a:effectLst/>
                          <a:latin typeface="Calibri" panose="020F0502020204030204" pitchFamily="34" charset="0"/>
                        </a:rPr>
                        <a:t>ENTSO-E TYNDP 2022 </a:t>
                      </a:r>
                      <a:r>
                        <a:rPr lang="en-GB" sz="1100" b="0" i="0" u="none" strike="noStrike" dirty="0">
                          <a:solidFill>
                            <a:srgbClr val="000000"/>
                          </a:solidFill>
                          <a:effectLst/>
                          <a:latin typeface="Calibri" panose="020F0502020204030204" pitchFamily="34" charset="0"/>
                        </a:rPr>
                        <a:t>(same as ERAA 2022)</a:t>
                      </a:r>
                      <a:endParaRPr lang="nn-NO"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Interpolation between 2025 - 2030 and 2030 - 2040.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de-AT" sz="1200" b="0" i="0" u="none" strike="noStrike" kern="1200" dirty="0">
                          <a:solidFill>
                            <a:srgbClr val="000000"/>
                          </a:solidFill>
                          <a:effectLst/>
                          <a:latin typeface="Calibri" panose="020F0502020204030204" pitchFamily="34" charset="0"/>
                          <a:ea typeface="+mn-ea"/>
                          <a:cs typeface="+mn-cs"/>
                        </a:rPr>
                        <a:t>1.74</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3.93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4386002"/>
                  </a:ext>
                </a:extLst>
              </a:tr>
              <a:tr h="248448">
                <a:tc>
                  <a:txBody>
                    <a:bodyPr/>
                    <a:lstStyle/>
                    <a:p>
                      <a:pPr algn="l" fontAlgn="b"/>
                      <a:r>
                        <a:rPr lang="en-US" sz="1100" b="0" i="0" u="none" strike="noStrike" dirty="0">
                          <a:solidFill>
                            <a:srgbClr val="000000"/>
                          </a:solidFill>
                          <a:effectLst/>
                          <a:latin typeface="Calibri"/>
                        </a:rPr>
                        <a:t>CO₂ price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kern="1200" dirty="0">
                          <a:solidFill>
                            <a:srgbClr val="000000"/>
                          </a:solidFill>
                          <a:effectLst/>
                          <a:latin typeface="Calibri" panose="020F0502020204030204" pitchFamily="34" charset="0"/>
                          <a:ea typeface="+mn-ea"/>
                          <a:cs typeface="+mn-cs"/>
                        </a:rPr>
                        <a:t>2021 €/ton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nn-NO"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Bloomberg (2023); IEA WEO 2022 (APS)² (2030, 2050)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effectLst/>
                          <a:latin typeface="Calibri" panose="020F0502020204030204" pitchFamily="34" charset="0"/>
                        </a:rPr>
                        <a:t>Interpolation between 2023 – 2030 and 2030 – 2040.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78</a:t>
                      </a:r>
                      <a:r>
                        <a:rPr kumimoji="0" lang="en-GB" sz="12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¹</a:t>
                      </a:r>
                      <a:endParaRPr lang="en-US" sz="1200" b="0" i="0" u="none" strike="noStrike" kern="1200" dirty="0">
                        <a:solidFill>
                          <a:srgbClr val="000000"/>
                        </a:solidFill>
                        <a:effectLst/>
                        <a:latin typeface="Calibri" panose="020F0502020204030204" pitchFamily="34"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88</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103</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113</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a:solidFill>
                            <a:srgbClr val="000000"/>
                          </a:solidFill>
                          <a:effectLst/>
                          <a:latin typeface="Calibri"/>
                          <a:ea typeface="+mn-ea"/>
                          <a:cs typeface="+mn-cs"/>
                        </a:rPr>
                        <a:t>123</a:t>
                      </a:r>
                      <a:endParaRPr lang="en-US" sz="1200" b="0" i="0" u="none" strike="noStrike" kern="1200" dirty="0">
                        <a:solidFill>
                          <a:srgbClr val="000000"/>
                        </a:solidFill>
                        <a:effectLst/>
                        <a:latin typeface="Calibri"/>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242096"/>
                  </a:ext>
                </a:extLst>
              </a:tr>
            </a:tbl>
          </a:graphicData>
        </a:graphic>
      </p:graphicFrame>
      <p:sp>
        <p:nvSpPr>
          <p:cNvPr id="4" name="Textfeld 3">
            <a:extLst>
              <a:ext uri="{FF2B5EF4-FFF2-40B4-BE49-F238E27FC236}">
                <a16:creationId xmlns:a16="http://schemas.microsoft.com/office/drawing/2014/main" id="{01FC2C09-1122-1BE3-617C-435713E9DC74}"/>
              </a:ext>
            </a:extLst>
          </p:cNvPr>
          <p:cNvSpPr txBox="1"/>
          <p:nvPr/>
        </p:nvSpPr>
        <p:spPr>
          <a:xfrm>
            <a:off x="172892" y="5210616"/>
            <a:ext cx="6316857" cy="83099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Aligned with current TYNDP estimates for 2030.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 Average price of January and February 2023; 0.905 discount factor applied to convert to 2021 €.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2: APS stands for Announced Pledges Scenario from IEA.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 SMR: Steam Methane Reforming; CCUS: Carbon Capture Utilization and Storage</a:t>
            </a:r>
          </a:p>
        </p:txBody>
      </p:sp>
      <p:sp>
        <p:nvSpPr>
          <p:cNvPr id="5" name="Rechteck 4">
            <a:extLst>
              <a:ext uri="{FF2B5EF4-FFF2-40B4-BE49-F238E27FC236}">
                <a16:creationId xmlns:a16="http://schemas.microsoft.com/office/drawing/2014/main" id="{A0441D3A-F116-1E5D-2BED-765105FC5AC4}"/>
              </a:ext>
            </a:extLst>
          </p:cNvPr>
          <p:cNvSpPr/>
          <p:nvPr/>
        </p:nvSpPr>
        <p:spPr>
          <a:xfrm>
            <a:off x="9444988" y="1087117"/>
            <a:ext cx="322217" cy="272019"/>
          </a:xfrm>
          <a:prstGeom prst="rect">
            <a:avLst/>
          </a:prstGeom>
          <a:solidFill>
            <a:srgbClr val="DAE3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rebuchet MS"/>
              <a:ea typeface="+mn-ea"/>
              <a:cs typeface="+mn-cs"/>
            </a:endParaRPr>
          </a:p>
        </p:txBody>
      </p:sp>
      <p:sp>
        <p:nvSpPr>
          <p:cNvPr id="6" name="Textfeld 5">
            <a:extLst>
              <a:ext uri="{FF2B5EF4-FFF2-40B4-BE49-F238E27FC236}">
                <a16:creationId xmlns:a16="http://schemas.microsoft.com/office/drawing/2014/main" id="{5DCC6E6C-4E94-C0E2-964D-24152A8666DB}"/>
              </a:ext>
            </a:extLst>
          </p:cNvPr>
          <p:cNvSpPr txBox="1"/>
          <p:nvPr/>
        </p:nvSpPr>
        <p:spPr>
          <a:xfrm>
            <a:off x="9880145" y="1051359"/>
            <a:ext cx="159511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4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Interpolated</a:t>
            </a:r>
            <a:r>
              <a:rPr kumimoji="0" lang="de-AT"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de-AT" sz="14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values</a:t>
            </a:r>
            <a:endParaRPr kumimoji="0" lang="en-GB"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609298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ENTSO-E Content">
  <a:themeElements>
    <a:clrScheme name="ENTSO-E">
      <a:dk1>
        <a:srgbClr val="3A3A3F"/>
      </a:dk1>
      <a:lt1>
        <a:srgbClr val="FFFFFF"/>
      </a:lt1>
      <a:dk2>
        <a:srgbClr val="3A3A3F"/>
      </a:dk2>
      <a:lt2>
        <a:srgbClr val="E7E6E6"/>
      </a:lt2>
      <a:accent1>
        <a:srgbClr val="2054A5"/>
      </a:accent1>
      <a:accent2>
        <a:srgbClr val="0FB29A"/>
      </a:accent2>
      <a:accent3>
        <a:srgbClr val="F37020"/>
      </a:accent3>
      <a:accent4>
        <a:srgbClr val="F7A431"/>
      </a:accent4>
      <a:accent5>
        <a:srgbClr val="3A3A3A"/>
      </a:accent5>
      <a:accent6>
        <a:srgbClr val="0073C8"/>
      </a:accent6>
      <a:hlink>
        <a:srgbClr val="0563C1"/>
      </a:hlink>
      <a:folHlink>
        <a:srgbClr val="954F72"/>
      </a:folHlink>
    </a:clrScheme>
    <a:fontScheme name="Benutzerdefiniert 2">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2B0DF6B-7160-394F-9876-CC35ABDDDBD6}" vid="{C5760BF1-A972-D844-8595-9E61C43D0D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Widescreen</PresentationFormat>
  <Paragraphs>173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Century Gothic</vt:lpstr>
      <vt:lpstr>Trebuchet MS</vt:lpstr>
      <vt:lpstr>Wingdings</vt:lpstr>
      <vt:lpstr>2_ENTSO-E Content</vt:lpstr>
      <vt:lpstr>think-cell Folie</vt:lpstr>
      <vt:lpstr>ERAA 2023 commodity prices after call for evidence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ERAA 2023 commodity prices after call for evidence </dc:title>
  <dc:creator>Julia VIDO</dc:creator>
  <cp:lastModifiedBy>Julia VIDO</cp:lastModifiedBy>
  <cp:revision>1</cp:revision>
  <dcterms:created xsi:type="dcterms:W3CDTF">2023-06-12T13:06:59Z</dcterms:created>
  <dcterms:modified xsi:type="dcterms:W3CDTF">2023-06-12T13:08:45Z</dcterms:modified>
</cp:coreProperties>
</file>