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5.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788" r:id="rId5"/>
    <p:sldMasterId id="2147483790" r:id="rId6"/>
    <p:sldMasterId id="2147483792" r:id="rId7"/>
    <p:sldMasterId id="2147483794" r:id="rId8"/>
    <p:sldMasterId id="2147483812" r:id="rId9"/>
    <p:sldMasterId id="2147483814" r:id="rId10"/>
    <p:sldMasterId id="2147483816" r:id="rId11"/>
    <p:sldMasterId id="2147483818" r:id="rId12"/>
    <p:sldMasterId id="2147483820" r:id="rId13"/>
    <p:sldMasterId id="2147483822" r:id="rId14"/>
    <p:sldMasterId id="2147483729" r:id="rId15"/>
    <p:sldMasterId id="2147483777" r:id="rId16"/>
    <p:sldMasterId id="2147483809" r:id="rId17"/>
    <p:sldMasterId id="2147483825" r:id="rId18"/>
    <p:sldMasterId id="2147483846" r:id="rId19"/>
  </p:sldMasterIdLst>
  <p:notesMasterIdLst>
    <p:notesMasterId r:id="rId57"/>
  </p:notesMasterIdLst>
  <p:handoutMasterIdLst>
    <p:handoutMasterId r:id="rId58"/>
  </p:handoutMasterIdLst>
  <p:sldIdLst>
    <p:sldId id="316" r:id="rId20"/>
    <p:sldId id="318" r:id="rId21"/>
    <p:sldId id="2147482229" r:id="rId22"/>
    <p:sldId id="2147470231" r:id="rId23"/>
    <p:sldId id="2147482222" r:id="rId24"/>
    <p:sldId id="258" r:id="rId25"/>
    <p:sldId id="540" r:id="rId26"/>
    <p:sldId id="544" r:id="rId27"/>
    <p:sldId id="545" r:id="rId28"/>
    <p:sldId id="543" r:id="rId29"/>
    <p:sldId id="284" r:id="rId30"/>
    <p:sldId id="2147482224" r:id="rId31"/>
    <p:sldId id="2147377850" r:id="rId32"/>
    <p:sldId id="2147377813" r:id="rId33"/>
    <p:sldId id="2147377851" r:id="rId34"/>
    <p:sldId id="2147377852" r:id="rId35"/>
    <p:sldId id="2147377861" r:id="rId36"/>
    <p:sldId id="2147377866" r:id="rId37"/>
    <p:sldId id="2147377849" r:id="rId38"/>
    <p:sldId id="2147377848" r:id="rId39"/>
    <p:sldId id="2147377863" r:id="rId40"/>
    <p:sldId id="2147377821" r:id="rId41"/>
    <p:sldId id="2147377867" r:id="rId42"/>
    <p:sldId id="2147377869" r:id="rId43"/>
    <p:sldId id="2147377871" r:id="rId44"/>
    <p:sldId id="2147377870" r:id="rId45"/>
    <p:sldId id="2147377868" r:id="rId46"/>
    <p:sldId id="2147377807" r:id="rId47"/>
    <p:sldId id="2147377815" r:id="rId48"/>
    <p:sldId id="2147377816" r:id="rId49"/>
    <p:sldId id="2147377847" r:id="rId50"/>
    <p:sldId id="2147377864" r:id="rId51"/>
    <p:sldId id="2147482225" r:id="rId52"/>
    <p:sldId id="2147482227" r:id="rId53"/>
    <p:sldId id="2147482226" r:id="rId54"/>
    <p:sldId id="2147482228" r:id="rId55"/>
    <p:sldId id="2147482230"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907B35-5181-8EB6-8247-F622CDDE8C24}" name="Lea Dehaudt" initials="LD" userId="S::ldehaudt@entsoe.eu::77102f70-1175-4223-8d96-a2ece5599e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2"/>
    <a:srgbClr val="0D218B"/>
    <a:srgbClr val="0F218B"/>
    <a:srgbClr val="00947F"/>
    <a:srgbClr val="2154A5"/>
    <a:srgbClr val="737F85"/>
    <a:srgbClr val="0FB29A"/>
    <a:srgbClr val="015092"/>
    <a:srgbClr val="707F86"/>
    <a:srgbClr val="51A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4483F-B7BB-40AA-9AEF-A1DB62333E1A}" v="337" dt="2024-05-17T07:57:37.960"/>
    <p1510:client id="{13426FE2-DD16-4644-AFE4-921096474E65}" v="12" dt="2024-05-16T13:47:57.140"/>
    <p1510:client id="{3F71C086-6621-A8FA-7C9A-D493295197E8}" v="8" dt="2024-05-16T15:38:25.567"/>
  </p1510:revLst>
</p1510:revInfo>
</file>

<file path=ppt/tableStyles.xml><?xml version="1.0" encoding="utf-8"?>
<a:tblStyleLst xmlns:a="http://schemas.openxmlformats.org/drawingml/2006/main" def="{3B4B98B0-60AC-42C2-AFA5-B58CD77FA1E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06" autoAdjust="0"/>
    <p:restoredTop sz="94718" autoAdjust="0"/>
  </p:normalViewPr>
  <p:slideViewPr>
    <p:cSldViewPr showGuides="1">
      <p:cViewPr varScale="1">
        <p:scale>
          <a:sx n="80" d="100"/>
          <a:sy n="80" d="100"/>
        </p:scale>
        <p:origin x="198" y="96"/>
      </p:cViewPr>
      <p:guideLst>
        <p:guide pos="3840"/>
        <p:guide orient="horz" pos="2160"/>
      </p:guideLst>
    </p:cSldViewPr>
  </p:slideViewPr>
  <p:notesTextViewPr>
    <p:cViewPr>
      <p:scale>
        <a:sx n="1" d="1"/>
        <a:sy n="1" d="1"/>
      </p:scale>
      <p:origin x="0" y="0"/>
    </p:cViewPr>
  </p:notesTextViewPr>
  <p:notesViewPr>
    <p:cSldViewPr>
      <p:cViewPr varScale="1">
        <p:scale>
          <a:sx n="46" d="100"/>
          <a:sy n="46" d="100"/>
        </p:scale>
        <p:origin x="280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endParaRPr lang="de-DE"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r>
              <a:rPr lang="de-DE" dirty="0"/>
              <a:t>; </a:t>
            </a:r>
            <a:r>
              <a:rPr lang="de-DE" dirty="0" err="1"/>
              <a:t>edit</a:t>
            </a:r>
            <a:r>
              <a:rPr lang="de-DE" dirty="0"/>
              <a:t> </a:t>
            </a:r>
            <a:r>
              <a:rPr lang="de-DE" dirty="0" err="1"/>
              <a:t>data</a:t>
            </a:r>
            <a:r>
              <a:rPr lang="de-DE" dirty="0"/>
              <a:t> /</a:t>
            </a:r>
            <a:r>
              <a:rPr lang="de-DE" dirty="0" err="1"/>
              <a:t>colours</a:t>
            </a:r>
            <a:r>
              <a:rPr lang="de-DE" dirty="0"/>
              <a:t> </a:t>
            </a:r>
            <a:r>
              <a:rPr lang="de-DE" dirty="0" err="1"/>
              <a:t>by</a:t>
            </a:r>
            <a:r>
              <a:rPr lang="de-DE" dirty="0"/>
              <a:t> </a:t>
            </a:r>
            <a:r>
              <a:rPr lang="de-DE" dirty="0" err="1"/>
              <a:t>using</a:t>
            </a:r>
            <a:r>
              <a:rPr lang="de-DE" dirty="0"/>
              <a:t> </a:t>
            </a:r>
            <a:r>
              <a:rPr lang="de-DE" dirty="0" err="1"/>
              <a:t>the</a:t>
            </a:r>
            <a:r>
              <a:rPr lang="de-DE" dirty="0"/>
              <a:t> </a:t>
            </a:r>
            <a:r>
              <a:rPr lang="de-DE" dirty="0" err="1"/>
              <a:t>icons</a:t>
            </a:r>
            <a:r>
              <a:rPr lang="de-DE" dirty="0"/>
              <a:t> </a:t>
            </a:r>
            <a:r>
              <a:rPr lang="de-DE" dirty="0" err="1"/>
              <a:t>which</a:t>
            </a:r>
            <a:r>
              <a:rPr lang="de-DE" dirty="0"/>
              <a:t> </a:t>
            </a:r>
            <a:r>
              <a:rPr lang="de-DE" dirty="0" err="1"/>
              <a:t>appear</a:t>
            </a:r>
            <a:r>
              <a:rPr lang="de-DE" dirty="0"/>
              <a:t> on </a:t>
            </a:r>
            <a:r>
              <a:rPr lang="de-DE" dirty="0" err="1"/>
              <a:t>the</a:t>
            </a:r>
            <a:r>
              <a:rPr lang="de-DE" dirty="0"/>
              <a:t> </a:t>
            </a:r>
            <a:r>
              <a:rPr lang="de-DE" dirty="0" err="1"/>
              <a:t>right</a:t>
            </a:r>
            <a:r>
              <a:rPr lang="de-DE" dirty="0"/>
              <a:t> </a:t>
            </a:r>
            <a:r>
              <a:rPr lang="de-DE" dirty="0" err="1"/>
              <a:t>side</a:t>
            </a:r>
            <a:r>
              <a:rPr lang="de-DE" dirty="0"/>
              <a:t> </a:t>
            </a:r>
            <a:r>
              <a:rPr lang="de-DE" dirty="0" err="1"/>
              <a:t>if</a:t>
            </a:r>
            <a:r>
              <a:rPr lang="de-DE" dirty="0"/>
              <a:t> </a:t>
            </a:r>
            <a:r>
              <a:rPr lang="de-DE" dirty="0" err="1"/>
              <a:t>you</a:t>
            </a:r>
            <a:r>
              <a:rPr lang="de-DE" dirty="0"/>
              <a:t> </a:t>
            </a:r>
            <a:r>
              <a:rPr lang="de-DE" dirty="0" err="1"/>
              <a:t>click</a:t>
            </a:r>
            <a:r>
              <a:rPr lang="de-DE"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endParaRPr lang="de-DE"/>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r>
              <a:rPr lang="de-DE"/>
              <a:t>; </a:t>
            </a:r>
            <a:r>
              <a:rPr lang="de-DE" err="1"/>
              <a:t>edit</a:t>
            </a:r>
            <a:r>
              <a:rPr lang="de-DE"/>
              <a:t> </a:t>
            </a:r>
            <a:r>
              <a:rPr lang="de-DE" err="1"/>
              <a:t>data</a:t>
            </a:r>
            <a:r>
              <a:rPr lang="de-DE"/>
              <a:t> /</a:t>
            </a:r>
            <a:r>
              <a:rPr lang="de-DE" err="1"/>
              <a:t>colours</a:t>
            </a:r>
            <a:r>
              <a:rPr lang="de-DE"/>
              <a:t> </a:t>
            </a:r>
            <a:r>
              <a:rPr lang="de-DE" err="1"/>
              <a:t>by</a:t>
            </a:r>
            <a:r>
              <a:rPr lang="de-DE"/>
              <a:t> </a:t>
            </a:r>
            <a:r>
              <a:rPr lang="de-DE" err="1"/>
              <a:t>using</a:t>
            </a:r>
            <a:r>
              <a:rPr lang="de-DE"/>
              <a:t> </a:t>
            </a:r>
            <a:r>
              <a:rPr lang="de-DE" err="1"/>
              <a:t>the</a:t>
            </a:r>
            <a:r>
              <a:rPr lang="de-DE"/>
              <a:t> </a:t>
            </a:r>
            <a:r>
              <a:rPr lang="de-DE" err="1"/>
              <a:t>icons</a:t>
            </a:r>
            <a:r>
              <a:rPr lang="de-DE"/>
              <a:t> </a:t>
            </a:r>
            <a:r>
              <a:rPr lang="de-DE" err="1"/>
              <a:t>which</a:t>
            </a:r>
            <a:r>
              <a:rPr lang="de-DE"/>
              <a:t> </a:t>
            </a:r>
            <a:r>
              <a:rPr lang="de-DE" err="1"/>
              <a:t>appear</a:t>
            </a:r>
            <a:r>
              <a:rPr lang="de-DE"/>
              <a:t> on </a:t>
            </a:r>
            <a:r>
              <a:rPr lang="de-DE" err="1"/>
              <a:t>the</a:t>
            </a:r>
            <a:r>
              <a:rPr lang="de-DE"/>
              <a:t> </a:t>
            </a:r>
            <a:r>
              <a:rPr lang="de-DE" err="1"/>
              <a:t>right</a:t>
            </a:r>
            <a:r>
              <a:rPr lang="de-DE"/>
              <a:t> </a:t>
            </a:r>
            <a:r>
              <a:rPr lang="de-DE" err="1"/>
              <a:t>side</a:t>
            </a:r>
            <a:r>
              <a:rPr lang="de-DE"/>
              <a:t> </a:t>
            </a:r>
            <a:r>
              <a:rPr lang="de-DE" err="1"/>
              <a:t>if</a:t>
            </a:r>
            <a:r>
              <a:rPr lang="de-DE"/>
              <a:t> </a:t>
            </a:r>
            <a:r>
              <a:rPr lang="de-DE" err="1"/>
              <a:t>you</a:t>
            </a:r>
            <a:r>
              <a:rPr lang="de-DE"/>
              <a:t> </a:t>
            </a:r>
            <a:r>
              <a:rPr lang="de-DE" err="1"/>
              <a:t>click</a:t>
            </a:r>
            <a:r>
              <a:rPr lang="de-DE"/>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RES Target</c:v>
                </c:pt>
              </c:strCache>
            </c:strRef>
          </c:tx>
          <c:spPr>
            <a:solidFill>
              <a:schemeClr val="accent1"/>
            </a:solidFill>
            <a:ln>
              <a:noFill/>
            </a:ln>
            <a:effectLst/>
          </c:spPr>
          <c:invertIfNegative val="0"/>
          <c:cat>
            <c:numRef>
              <c:f>Sheet1!$A$2:$A$3</c:f>
              <c:numCache>
                <c:formatCode>General</c:formatCode>
                <c:ptCount val="2"/>
                <c:pt idx="0">
                  <c:v>2020</c:v>
                </c:pt>
                <c:pt idx="1">
                  <c:v>2030</c:v>
                </c:pt>
              </c:numCache>
            </c:numRef>
          </c:cat>
          <c:val>
            <c:numRef>
              <c:f>Sheet1!$B$2:$B$3</c:f>
              <c:numCache>
                <c:formatCode>General</c:formatCode>
                <c:ptCount val="2"/>
                <c:pt idx="0">
                  <c:v>21.8</c:v>
                </c:pt>
                <c:pt idx="1">
                  <c:v>42.5</c:v>
                </c:pt>
              </c:numCache>
            </c:numRef>
          </c:val>
          <c:extLst>
            <c:ext xmlns:c16="http://schemas.microsoft.com/office/drawing/2014/chart" uri="{C3380CC4-5D6E-409C-BE32-E72D297353CC}">
              <c16:uniqueId val="{00000000-FC85-4491-B218-F388431C5D6F}"/>
            </c:ext>
          </c:extLst>
        </c:ser>
        <c:dLbls>
          <c:showLegendKey val="0"/>
          <c:showVal val="0"/>
          <c:showCatName val="0"/>
          <c:showSerName val="0"/>
          <c:showPercent val="0"/>
          <c:showBubbleSize val="0"/>
        </c:dLbls>
        <c:gapWidth val="219"/>
        <c:overlap val="-27"/>
        <c:axId val="1992826784"/>
        <c:axId val="1985185040"/>
      </c:barChart>
      <c:catAx>
        <c:axId val="199282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5185040"/>
        <c:crosses val="autoZero"/>
        <c:auto val="1"/>
        <c:lblAlgn val="ctr"/>
        <c:lblOffset val="100"/>
        <c:noMultiLvlLbl val="0"/>
      </c:catAx>
      <c:valAx>
        <c:axId val="1985185040"/>
        <c:scaling>
          <c:orientation val="minMax"/>
        </c:scaling>
        <c:delete val="1"/>
        <c:axPos val="l"/>
        <c:numFmt formatCode="General" sourceLinked="1"/>
        <c:majorTickMark val="none"/>
        <c:minorTickMark val="none"/>
        <c:tickLblPos val="nextTo"/>
        <c:crossAx val="1992826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ata4.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dirty="0">
            <a:latin typeface="Calibri" panose="020F0502020204030204" pitchFamily="34" charset="0"/>
            <a:cs typeface="Calibri" panose="020F0502020204030204" pitchFamily="34" charset="0"/>
          </a:endParaRPr>
        </a:p>
        <a:p>
          <a:r>
            <a:rPr lang="de-DE" sz="1800" b="0" dirty="0">
              <a:latin typeface="Calibri" panose="020F0502020204030204" pitchFamily="34" charset="0"/>
              <a:cs typeface="Calibri" panose="020F0502020204030204" pitchFamily="34" charset="0"/>
            </a:rPr>
            <a:t>Text Phase 1</a:t>
          </a:r>
          <a:br>
            <a:rPr lang="de-DE" sz="1800" b="0" dirty="0">
              <a:latin typeface="Calibri" panose="020F0502020204030204" pitchFamily="34" charset="0"/>
              <a:cs typeface="Calibri" panose="020F0502020204030204" pitchFamily="34" charset="0"/>
            </a:rPr>
          </a:br>
          <a:endParaRPr lang="de-DE" sz="1800" b="0" dirty="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dirty="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dirty="0">
            <a:latin typeface="Calibri" panose="020F0502020204030204" pitchFamily="34" charset="0"/>
            <a:cs typeface="Calibri" panose="020F0502020204030204" pitchFamily="34" charset="0"/>
          </a:endParaRPr>
        </a:p>
        <a:p>
          <a:pPr algn="l"/>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algn="l"/>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dirty="0">
              <a:latin typeface="Calibri" panose="020F0502020204030204" pitchFamily="34" charset="0"/>
              <a:cs typeface="Calibri" panose="020F0502020204030204" pitchFamily="34" charset="0"/>
            </a:rPr>
            <a:t>Bullet 1</a:t>
          </a:r>
          <a:endParaRPr lang="de-DE" sz="1800" dirty="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a:latin typeface="Calibri" panose="020F0502020204030204" pitchFamily="34" charset="0"/>
            <a:cs typeface="Calibri" panose="020F0502020204030204" pitchFamily="34" charset="0"/>
          </a:endParaRPr>
        </a:p>
        <a:p>
          <a:r>
            <a:rPr lang="de-DE" sz="1800" b="0">
              <a:latin typeface="Calibri" panose="020F0502020204030204" pitchFamily="34" charset="0"/>
              <a:cs typeface="Calibri" panose="020F0502020204030204" pitchFamily="34" charset="0"/>
            </a:rPr>
            <a:t>Text Phase 1</a:t>
          </a:r>
          <a:br>
            <a:rPr lang="de-DE" sz="1800" b="0">
              <a:latin typeface="Calibri" panose="020F0502020204030204" pitchFamily="34" charset="0"/>
              <a:cs typeface="Calibri" panose="020F0502020204030204" pitchFamily="34" charset="0"/>
            </a:rPr>
          </a:br>
          <a:endParaRPr lang="de-DE" sz="1800" b="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a:latin typeface="Calibri" panose="020F0502020204030204" pitchFamily="34" charset="0"/>
            <a:cs typeface="Calibri" panose="020F0502020204030204" pitchFamily="34" charset="0"/>
          </a:endParaRPr>
        </a:p>
        <a:p>
          <a:pPr algn="l"/>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algn="l"/>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a:latin typeface="Calibri" panose="020F0502020204030204" pitchFamily="34" charset="0"/>
              <a:cs typeface="Calibri" panose="020F0502020204030204" pitchFamily="34" charset="0"/>
            </a:rPr>
            <a:t>Bullet 1</a:t>
          </a:r>
          <a:endParaRPr lang="de-DE" sz="180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7F8CA-9BEA-453D-9F55-6CBDB291C50E}" type="doc">
      <dgm:prSet loTypeId="urn:microsoft.com/office/officeart/2005/8/layout/radial2" loCatId="relationship" qsTypeId="urn:microsoft.com/office/officeart/2005/8/quickstyle/simple1" qsCatId="simple" csTypeId="urn:microsoft.com/office/officeart/2005/8/colors/accent1_3" csCatId="accent1" phldr="1"/>
      <dgm:spPr/>
      <dgm:t>
        <a:bodyPr/>
        <a:lstStyle/>
        <a:p>
          <a:endParaRPr lang="en-BE"/>
        </a:p>
      </dgm:t>
    </dgm:pt>
    <dgm:pt modelId="{FDE668EC-C8C4-462A-B780-6FF67C710D78}">
      <dgm:prSet phldrT="[Text]"/>
      <dgm:spPr/>
      <dgm:t>
        <a:bodyPr/>
        <a:lstStyle/>
        <a:p>
          <a:r>
            <a:rPr lang="en-US"/>
            <a:t>Long-term markets</a:t>
          </a:r>
          <a:endParaRPr lang="en-BE"/>
        </a:p>
      </dgm:t>
    </dgm:pt>
    <dgm:pt modelId="{445068EA-9AF7-4014-B2BD-5E17D76FFD33}" type="parTrans" cxnId="{6AF7DFB6-FB71-464F-BDAF-7737486BC15F}">
      <dgm:prSet/>
      <dgm:spPr/>
      <dgm:t>
        <a:bodyPr/>
        <a:lstStyle/>
        <a:p>
          <a:endParaRPr lang="en-BE"/>
        </a:p>
      </dgm:t>
    </dgm:pt>
    <dgm:pt modelId="{4E3A5F3F-C770-42D8-9C52-D6872DB419A6}" type="sibTrans" cxnId="{6AF7DFB6-FB71-464F-BDAF-7737486BC15F}">
      <dgm:prSet/>
      <dgm:spPr/>
      <dgm:t>
        <a:bodyPr/>
        <a:lstStyle/>
        <a:p>
          <a:endParaRPr lang="en-BE"/>
        </a:p>
      </dgm:t>
    </dgm:pt>
    <dgm:pt modelId="{918DFB07-89B2-4DAA-BCB9-8E7A7FC14B8F}">
      <dgm:prSet phldrT="[Text]" custT="1"/>
      <dgm:spPr/>
      <dgm:t>
        <a:bodyPr/>
        <a:lstStyle/>
        <a:p>
          <a:r>
            <a:rPr lang="en-US" sz="1400"/>
            <a:t>Investment</a:t>
          </a:r>
          <a:endParaRPr lang="en-BE" sz="1400"/>
        </a:p>
      </dgm:t>
    </dgm:pt>
    <dgm:pt modelId="{A8F2C296-D5A8-4FD1-81BD-64F9F2AA8E8F}" type="parTrans" cxnId="{ADBC429F-E95C-4F14-8E87-AC02E057A45D}">
      <dgm:prSet/>
      <dgm:spPr/>
      <dgm:t>
        <a:bodyPr/>
        <a:lstStyle/>
        <a:p>
          <a:endParaRPr lang="en-BE"/>
        </a:p>
      </dgm:t>
    </dgm:pt>
    <dgm:pt modelId="{2B1B19B7-1A18-4729-A423-D85D159D4434}" type="sibTrans" cxnId="{ADBC429F-E95C-4F14-8E87-AC02E057A45D}">
      <dgm:prSet/>
      <dgm:spPr/>
      <dgm:t>
        <a:bodyPr/>
        <a:lstStyle/>
        <a:p>
          <a:endParaRPr lang="en-BE"/>
        </a:p>
      </dgm:t>
    </dgm:pt>
    <dgm:pt modelId="{E4A0B302-C6B8-4BD8-B751-575013ED8B0C}">
      <dgm:prSet phldrT="[Text]" custT="1"/>
      <dgm:spPr/>
      <dgm:t>
        <a:bodyPr/>
        <a:lstStyle/>
        <a:p>
          <a:r>
            <a:rPr lang="en-US" sz="1400"/>
            <a:t>PPAs</a:t>
          </a:r>
          <a:endParaRPr lang="en-BE" sz="1400"/>
        </a:p>
      </dgm:t>
    </dgm:pt>
    <dgm:pt modelId="{6ADC77FA-B71F-444C-9B7C-111C2F7E19E2}" type="parTrans" cxnId="{AAFE6CFA-E75F-4C05-82D2-5D076E05D001}">
      <dgm:prSet/>
      <dgm:spPr/>
      <dgm:t>
        <a:bodyPr/>
        <a:lstStyle/>
        <a:p>
          <a:endParaRPr lang="en-BE"/>
        </a:p>
      </dgm:t>
    </dgm:pt>
    <dgm:pt modelId="{C84525C7-2B58-4CB6-8212-C8EAFD450EAB}" type="sibTrans" cxnId="{AAFE6CFA-E75F-4C05-82D2-5D076E05D001}">
      <dgm:prSet/>
      <dgm:spPr/>
      <dgm:t>
        <a:bodyPr/>
        <a:lstStyle/>
        <a:p>
          <a:endParaRPr lang="en-BE"/>
        </a:p>
      </dgm:t>
    </dgm:pt>
    <dgm:pt modelId="{81AEA5CD-0A1D-4923-BEBD-143F2FC21DE5}">
      <dgm:prSet phldrT="[Text]"/>
      <dgm:spPr/>
      <dgm:t>
        <a:bodyPr/>
        <a:lstStyle/>
        <a:p>
          <a:r>
            <a:rPr lang="en-US"/>
            <a:t>Short-term markets</a:t>
          </a:r>
          <a:endParaRPr lang="en-BE"/>
        </a:p>
      </dgm:t>
    </dgm:pt>
    <dgm:pt modelId="{BDF53ABF-BA9D-49BE-9080-3A11402C5BA5}" type="parTrans" cxnId="{5F37DDC9-94E6-487D-911E-FDC91DA2AEC5}">
      <dgm:prSet/>
      <dgm:spPr/>
      <dgm:t>
        <a:bodyPr/>
        <a:lstStyle/>
        <a:p>
          <a:endParaRPr lang="en-BE"/>
        </a:p>
      </dgm:t>
    </dgm:pt>
    <dgm:pt modelId="{EE537CB9-1AC9-425F-9EB6-9DCD4C23D5D6}" type="sibTrans" cxnId="{5F37DDC9-94E6-487D-911E-FDC91DA2AEC5}">
      <dgm:prSet/>
      <dgm:spPr/>
      <dgm:t>
        <a:bodyPr/>
        <a:lstStyle/>
        <a:p>
          <a:endParaRPr lang="en-BE"/>
        </a:p>
      </dgm:t>
    </dgm:pt>
    <dgm:pt modelId="{2B847606-EAA3-4534-8452-FFD022D95992}">
      <dgm:prSet phldrT="[Text]" custT="1"/>
      <dgm:spPr/>
      <dgm:t>
        <a:bodyPr/>
        <a:lstStyle/>
        <a:p>
          <a:r>
            <a:rPr lang="en-US" sz="1400"/>
            <a:t>Day-Ahead</a:t>
          </a:r>
          <a:endParaRPr lang="en-BE" sz="1400"/>
        </a:p>
      </dgm:t>
    </dgm:pt>
    <dgm:pt modelId="{83E5280D-83E1-4E7F-92FD-0510D85C29DC}" type="parTrans" cxnId="{3F84A9FC-10EA-42A2-8544-615BFEF52C4D}">
      <dgm:prSet/>
      <dgm:spPr/>
      <dgm:t>
        <a:bodyPr/>
        <a:lstStyle/>
        <a:p>
          <a:endParaRPr lang="en-BE"/>
        </a:p>
      </dgm:t>
    </dgm:pt>
    <dgm:pt modelId="{FE207DB6-A7A3-4CD9-8DE3-405AC526C338}" type="sibTrans" cxnId="{3F84A9FC-10EA-42A2-8544-615BFEF52C4D}">
      <dgm:prSet/>
      <dgm:spPr/>
      <dgm:t>
        <a:bodyPr/>
        <a:lstStyle/>
        <a:p>
          <a:endParaRPr lang="en-BE"/>
        </a:p>
      </dgm:t>
    </dgm:pt>
    <dgm:pt modelId="{3DBD69BA-4873-442A-88A8-9D2A6B0EF32E}">
      <dgm:prSet phldrT="[Text]" custT="1"/>
      <dgm:spPr/>
      <dgm:t>
        <a:bodyPr/>
        <a:lstStyle/>
        <a:p>
          <a:r>
            <a:rPr lang="en-US" sz="1400"/>
            <a:t>Intraday</a:t>
          </a:r>
          <a:endParaRPr lang="en-BE" sz="1400"/>
        </a:p>
      </dgm:t>
    </dgm:pt>
    <dgm:pt modelId="{2534F021-6ABB-4DF4-B349-B243BACB0016}" type="parTrans" cxnId="{2A528738-CE1F-4DCC-B629-153D2B531660}">
      <dgm:prSet/>
      <dgm:spPr/>
      <dgm:t>
        <a:bodyPr/>
        <a:lstStyle/>
        <a:p>
          <a:endParaRPr lang="en-BE"/>
        </a:p>
      </dgm:t>
    </dgm:pt>
    <dgm:pt modelId="{0E470F6F-1A88-4660-9587-E06D04E11984}" type="sibTrans" cxnId="{2A528738-CE1F-4DCC-B629-153D2B531660}">
      <dgm:prSet/>
      <dgm:spPr/>
      <dgm:t>
        <a:bodyPr/>
        <a:lstStyle/>
        <a:p>
          <a:endParaRPr lang="en-BE"/>
        </a:p>
      </dgm:t>
    </dgm:pt>
    <dgm:pt modelId="{F35EE21F-EBB8-4DB9-9DC8-135C9A2528C3}">
      <dgm:prSet phldrT="[Text]"/>
      <dgm:spPr/>
      <dgm:t>
        <a:bodyPr/>
        <a:lstStyle/>
        <a:p>
          <a:r>
            <a:rPr lang="en-US"/>
            <a:t>TSO Services</a:t>
          </a:r>
          <a:endParaRPr lang="en-BE"/>
        </a:p>
      </dgm:t>
    </dgm:pt>
    <dgm:pt modelId="{4458C043-2E46-4D2B-9911-62F35D92F267}" type="parTrans" cxnId="{9AF85380-5DA5-4268-B76F-47C75B6B191E}">
      <dgm:prSet/>
      <dgm:spPr/>
      <dgm:t>
        <a:bodyPr/>
        <a:lstStyle/>
        <a:p>
          <a:endParaRPr lang="en-BE"/>
        </a:p>
      </dgm:t>
    </dgm:pt>
    <dgm:pt modelId="{6317EA28-F244-46A6-B9FC-48572ACF2779}" type="sibTrans" cxnId="{9AF85380-5DA5-4268-B76F-47C75B6B191E}">
      <dgm:prSet/>
      <dgm:spPr/>
      <dgm:t>
        <a:bodyPr/>
        <a:lstStyle/>
        <a:p>
          <a:endParaRPr lang="en-BE"/>
        </a:p>
      </dgm:t>
    </dgm:pt>
    <dgm:pt modelId="{7C171FAD-1390-48AA-ACAA-59DC525D82B1}">
      <dgm:prSet phldrT="[Text]" custT="1"/>
      <dgm:spPr/>
      <dgm:t>
        <a:bodyPr/>
        <a:lstStyle/>
        <a:p>
          <a:r>
            <a:rPr lang="en-US" sz="1400"/>
            <a:t>Balancing reserves</a:t>
          </a:r>
          <a:endParaRPr lang="en-BE" sz="1400"/>
        </a:p>
      </dgm:t>
    </dgm:pt>
    <dgm:pt modelId="{EB5D7ED7-C31A-41C2-8AD9-B200B01EA5AF}" type="parTrans" cxnId="{4C793505-E968-4822-86DC-84BAA774907F}">
      <dgm:prSet/>
      <dgm:spPr/>
      <dgm:t>
        <a:bodyPr/>
        <a:lstStyle/>
        <a:p>
          <a:endParaRPr lang="en-BE"/>
        </a:p>
      </dgm:t>
    </dgm:pt>
    <dgm:pt modelId="{B63FF13A-CA99-4280-897A-0BA12066AF12}" type="sibTrans" cxnId="{4C793505-E968-4822-86DC-84BAA774907F}">
      <dgm:prSet/>
      <dgm:spPr/>
      <dgm:t>
        <a:bodyPr/>
        <a:lstStyle/>
        <a:p>
          <a:endParaRPr lang="en-BE"/>
        </a:p>
      </dgm:t>
    </dgm:pt>
    <dgm:pt modelId="{98272383-DD17-43DB-86B3-2B14C42A44C0}">
      <dgm:prSet phldrT="[Text]" custT="1"/>
      <dgm:spPr/>
      <dgm:t>
        <a:bodyPr/>
        <a:lstStyle/>
        <a:p>
          <a:r>
            <a:rPr lang="en-US" sz="1400"/>
            <a:t>Congestion management</a:t>
          </a:r>
          <a:endParaRPr lang="en-BE" sz="1400"/>
        </a:p>
      </dgm:t>
    </dgm:pt>
    <dgm:pt modelId="{22FA8713-62B1-473F-810F-86ABFB74C6B2}" type="parTrans" cxnId="{F6DDFE43-06CA-4881-925C-F1C5B88E654F}">
      <dgm:prSet/>
      <dgm:spPr/>
      <dgm:t>
        <a:bodyPr/>
        <a:lstStyle/>
        <a:p>
          <a:endParaRPr lang="en-BE"/>
        </a:p>
      </dgm:t>
    </dgm:pt>
    <dgm:pt modelId="{DA3F9AC7-9E56-439C-8F8F-F700797FBA3A}" type="sibTrans" cxnId="{F6DDFE43-06CA-4881-925C-F1C5B88E654F}">
      <dgm:prSet/>
      <dgm:spPr/>
      <dgm:t>
        <a:bodyPr/>
        <a:lstStyle/>
        <a:p>
          <a:endParaRPr lang="en-BE"/>
        </a:p>
      </dgm:t>
    </dgm:pt>
    <dgm:pt modelId="{4B6F5355-B57F-4B37-AA4B-512EB1FCB4C3}">
      <dgm:prSet phldrT="[Text]" custT="1"/>
      <dgm:spPr/>
      <dgm:t>
        <a:bodyPr/>
        <a:lstStyle/>
        <a:p>
          <a:r>
            <a:rPr lang="en-US" sz="1400"/>
            <a:t>Futures</a:t>
          </a:r>
          <a:endParaRPr lang="en-BE" sz="1400"/>
        </a:p>
      </dgm:t>
    </dgm:pt>
    <dgm:pt modelId="{C19D0E0D-D2AA-456A-B69D-BF6F5A679AD1}" type="parTrans" cxnId="{6DDB35AC-E626-4915-8782-FA928422AB37}">
      <dgm:prSet/>
      <dgm:spPr/>
      <dgm:t>
        <a:bodyPr/>
        <a:lstStyle/>
        <a:p>
          <a:endParaRPr lang="en-BE"/>
        </a:p>
      </dgm:t>
    </dgm:pt>
    <dgm:pt modelId="{018A812C-9037-4552-9D17-05F12BA9F28E}" type="sibTrans" cxnId="{6DDB35AC-E626-4915-8782-FA928422AB37}">
      <dgm:prSet/>
      <dgm:spPr/>
      <dgm:t>
        <a:bodyPr/>
        <a:lstStyle/>
        <a:p>
          <a:endParaRPr lang="en-BE"/>
        </a:p>
      </dgm:t>
    </dgm:pt>
    <dgm:pt modelId="{D88867A3-E302-4ECE-A5AC-BA081D15E5F5}">
      <dgm:prSet phldrT="[Text]" custT="1"/>
      <dgm:spPr/>
      <dgm:t>
        <a:bodyPr/>
        <a:lstStyle/>
        <a:p>
          <a:r>
            <a:rPr lang="en-US" sz="1400"/>
            <a:t>Balancing</a:t>
          </a:r>
          <a:endParaRPr lang="en-BE" sz="1400"/>
        </a:p>
      </dgm:t>
    </dgm:pt>
    <dgm:pt modelId="{810C594D-3546-4EF8-AC46-289F6328415F}" type="parTrans" cxnId="{5F615C58-E89A-41F9-AAE1-610730EEF4C3}">
      <dgm:prSet/>
      <dgm:spPr/>
      <dgm:t>
        <a:bodyPr/>
        <a:lstStyle/>
        <a:p>
          <a:endParaRPr lang="en-BE"/>
        </a:p>
      </dgm:t>
    </dgm:pt>
    <dgm:pt modelId="{47F35E03-3C4B-4BD2-B67E-BFFE9C589E25}" type="sibTrans" cxnId="{5F615C58-E89A-41F9-AAE1-610730EEF4C3}">
      <dgm:prSet/>
      <dgm:spPr/>
      <dgm:t>
        <a:bodyPr/>
        <a:lstStyle/>
        <a:p>
          <a:endParaRPr lang="en-BE"/>
        </a:p>
      </dgm:t>
    </dgm:pt>
    <dgm:pt modelId="{6547774C-6C28-4416-BA92-45BA57D09446}" type="pres">
      <dgm:prSet presAssocID="{B1C7F8CA-9BEA-453D-9F55-6CBDB291C50E}" presName="composite" presStyleCnt="0">
        <dgm:presLayoutVars>
          <dgm:chMax val="5"/>
          <dgm:dir/>
          <dgm:animLvl val="ctr"/>
          <dgm:resizeHandles val="exact"/>
        </dgm:presLayoutVars>
      </dgm:prSet>
      <dgm:spPr/>
    </dgm:pt>
    <dgm:pt modelId="{038C0601-0601-48E3-8967-7D289DD160F1}" type="pres">
      <dgm:prSet presAssocID="{B1C7F8CA-9BEA-453D-9F55-6CBDB291C50E}" presName="cycle" presStyleCnt="0"/>
      <dgm:spPr/>
    </dgm:pt>
    <dgm:pt modelId="{6449D643-841B-49C4-ACA6-01271C73FD0B}" type="pres">
      <dgm:prSet presAssocID="{B1C7F8CA-9BEA-453D-9F55-6CBDB291C50E}" presName="centerShape" presStyleCnt="0"/>
      <dgm:spPr/>
    </dgm:pt>
    <dgm:pt modelId="{40331E10-7951-41DA-BC2E-DB27A1D07783}" type="pres">
      <dgm:prSet presAssocID="{B1C7F8CA-9BEA-453D-9F55-6CBDB291C50E}" presName="connSite" presStyleLbl="node1" presStyleIdx="0" presStyleCnt="4"/>
      <dgm:spPr/>
    </dgm:pt>
    <dgm:pt modelId="{1A571C04-BD83-4B4A-89F3-AF65778439C7}" type="pres">
      <dgm:prSet presAssocID="{B1C7F8CA-9BEA-453D-9F55-6CBDB291C50E}" presName="visible" presStyleLbl="node1" presStyleIdx="0" presStyleCnt="4" custScaleX="82645" custScaleY="7513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uro with solid fill"/>
        </a:ext>
      </dgm:extLst>
    </dgm:pt>
    <dgm:pt modelId="{60BC47D3-E124-4503-B641-36C94E0B5CC7}" type="pres">
      <dgm:prSet presAssocID="{445068EA-9AF7-4014-B2BD-5E17D76FFD33}" presName="Name25" presStyleLbl="parChTrans1D1" presStyleIdx="0" presStyleCnt="3"/>
      <dgm:spPr/>
    </dgm:pt>
    <dgm:pt modelId="{F7C8E416-8224-4FAE-859E-F5A215DFFB9F}" type="pres">
      <dgm:prSet presAssocID="{FDE668EC-C8C4-462A-B780-6FF67C710D78}" presName="node" presStyleCnt="0"/>
      <dgm:spPr/>
    </dgm:pt>
    <dgm:pt modelId="{F9FE7759-EF04-402F-B8AD-5873C0C4B1FB}" type="pres">
      <dgm:prSet presAssocID="{FDE668EC-C8C4-462A-B780-6FF67C710D78}" presName="parentNode" presStyleLbl="node1" presStyleIdx="1" presStyleCnt="4">
        <dgm:presLayoutVars>
          <dgm:chMax val="1"/>
          <dgm:bulletEnabled val="1"/>
        </dgm:presLayoutVars>
      </dgm:prSet>
      <dgm:spPr/>
    </dgm:pt>
    <dgm:pt modelId="{7B037693-4538-4220-8F8A-0B4036E2A944}" type="pres">
      <dgm:prSet presAssocID="{FDE668EC-C8C4-462A-B780-6FF67C710D78}" presName="childNode" presStyleLbl="revTx" presStyleIdx="0" presStyleCnt="3">
        <dgm:presLayoutVars>
          <dgm:bulletEnabled val="1"/>
        </dgm:presLayoutVars>
      </dgm:prSet>
      <dgm:spPr/>
    </dgm:pt>
    <dgm:pt modelId="{7ABF2CA1-93CB-4D13-A337-28D7B5AF0A3F}" type="pres">
      <dgm:prSet presAssocID="{BDF53ABF-BA9D-49BE-9080-3A11402C5BA5}" presName="Name25" presStyleLbl="parChTrans1D1" presStyleIdx="1" presStyleCnt="3"/>
      <dgm:spPr/>
    </dgm:pt>
    <dgm:pt modelId="{A0A2BBEE-7B4C-41E8-8B64-CA5057C32C3D}" type="pres">
      <dgm:prSet presAssocID="{81AEA5CD-0A1D-4923-BEBD-143F2FC21DE5}" presName="node" presStyleCnt="0"/>
      <dgm:spPr/>
    </dgm:pt>
    <dgm:pt modelId="{ABF55E07-7049-480A-A9B0-C3D73F269D50}" type="pres">
      <dgm:prSet presAssocID="{81AEA5CD-0A1D-4923-BEBD-143F2FC21DE5}" presName="parentNode" presStyleLbl="node1" presStyleIdx="2" presStyleCnt="4">
        <dgm:presLayoutVars>
          <dgm:chMax val="1"/>
          <dgm:bulletEnabled val="1"/>
        </dgm:presLayoutVars>
      </dgm:prSet>
      <dgm:spPr/>
    </dgm:pt>
    <dgm:pt modelId="{E47E1D37-D78E-445B-B0AF-053FAAF39AA0}" type="pres">
      <dgm:prSet presAssocID="{81AEA5CD-0A1D-4923-BEBD-143F2FC21DE5}" presName="childNode" presStyleLbl="revTx" presStyleIdx="1" presStyleCnt="3">
        <dgm:presLayoutVars>
          <dgm:bulletEnabled val="1"/>
        </dgm:presLayoutVars>
      </dgm:prSet>
      <dgm:spPr/>
    </dgm:pt>
    <dgm:pt modelId="{C0D4E6C2-57EB-4538-9B3E-7527AB52D730}" type="pres">
      <dgm:prSet presAssocID="{4458C043-2E46-4D2B-9911-62F35D92F267}" presName="Name25" presStyleLbl="parChTrans1D1" presStyleIdx="2" presStyleCnt="3"/>
      <dgm:spPr/>
    </dgm:pt>
    <dgm:pt modelId="{EF276406-63CD-43D7-A89A-1A1F6D94DDDD}" type="pres">
      <dgm:prSet presAssocID="{F35EE21F-EBB8-4DB9-9DC8-135C9A2528C3}" presName="node" presStyleCnt="0"/>
      <dgm:spPr/>
    </dgm:pt>
    <dgm:pt modelId="{7841387F-F45D-4517-A795-EC5B0BC0775D}" type="pres">
      <dgm:prSet presAssocID="{F35EE21F-EBB8-4DB9-9DC8-135C9A2528C3}" presName="parentNode" presStyleLbl="node1" presStyleIdx="3" presStyleCnt="4">
        <dgm:presLayoutVars>
          <dgm:chMax val="1"/>
          <dgm:bulletEnabled val="1"/>
        </dgm:presLayoutVars>
      </dgm:prSet>
      <dgm:spPr/>
    </dgm:pt>
    <dgm:pt modelId="{D9A3DE0D-C04D-481C-AC5A-630F1092849C}" type="pres">
      <dgm:prSet presAssocID="{F35EE21F-EBB8-4DB9-9DC8-135C9A2528C3}" presName="childNode" presStyleLbl="revTx" presStyleIdx="2" presStyleCnt="3">
        <dgm:presLayoutVars>
          <dgm:bulletEnabled val="1"/>
        </dgm:presLayoutVars>
      </dgm:prSet>
      <dgm:spPr/>
    </dgm:pt>
  </dgm:ptLst>
  <dgm:cxnLst>
    <dgm:cxn modelId="{4C793505-E968-4822-86DC-84BAA774907F}" srcId="{F35EE21F-EBB8-4DB9-9DC8-135C9A2528C3}" destId="{7C171FAD-1390-48AA-ACAA-59DC525D82B1}" srcOrd="0" destOrd="0" parTransId="{EB5D7ED7-C31A-41C2-8AD9-B200B01EA5AF}" sibTransId="{B63FF13A-CA99-4280-897A-0BA12066AF12}"/>
    <dgm:cxn modelId="{815B4A0A-CC97-45DE-B117-4222A9FEA0C1}" type="presOf" srcId="{7C171FAD-1390-48AA-ACAA-59DC525D82B1}" destId="{D9A3DE0D-C04D-481C-AC5A-630F1092849C}" srcOrd="0" destOrd="0" presId="urn:microsoft.com/office/officeart/2005/8/layout/radial2"/>
    <dgm:cxn modelId="{DB58DC13-AA5A-4C27-AFD4-A12ECA9662EB}" type="presOf" srcId="{F35EE21F-EBB8-4DB9-9DC8-135C9A2528C3}" destId="{7841387F-F45D-4517-A795-EC5B0BC0775D}" srcOrd="0" destOrd="0" presId="urn:microsoft.com/office/officeart/2005/8/layout/radial2"/>
    <dgm:cxn modelId="{FC77DB15-3A4C-4915-B72B-4C5552685259}" type="presOf" srcId="{3DBD69BA-4873-442A-88A8-9D2A6B0EF32E}" destId="{E47E1D37-D78E-445B-B0AF-053FAAF39AA0}" srcOrd="0" destOrd="1" presId="urn:microsoft.com/office/officeart/2005/8/layout/radial2"/>
    <dgm:cxn modelId="{31798223-6E29-49AB-BBB0-9760424B6E71}" type="presOf" srcId="{445068EA-9AF7-4014-B2BD-5E17D76FFD33}" destId="{60BC47D3-E124-4503-B641-36C94E0B5CC7}" srcOrd="0" destOrd="0" presId="urn:microsoft.com/office/officeart/2005/8/layout/radial2"/>
    <dgm:cxn modelId="{2AAA3930-B724-4A6E-9143-DC23AFF83EEA}" type="presOf" srcId="{81AEA5CD-0A1D-4923-BEBD-143F2FC21DE5}" destId="{ABF55E07-7049-480A-A9B0-C3D73F269D50}" srcOrd="0" destOrd="0" presId="urn:microsoft.com/office/officeart/2005/8/layout/radial2"/>
    <dgm:cxn modelId="{2A528738-CE1F-4DCC-B629-153D2B531660}" srcId="{81AEA5CD-0A1D-4923-BEBD-143F2FC21DE5}" destId="{3DBD69BA-4873-442A-88A8-9D2A6B0EF32E}" srcOrd="1" destOrd="0" parTransId="{2534F021-6ABB-4DF4-B349-B243BACB0016}" sibTransId="{0E470F6F-1A88-4660-9587-E06D04E11984}"/>
    <dgm:cxn modelId="{F6DDFE43-06CA-4881-925C-F1C5B88E654F}" srcId="{F35EE21F-EBB8-4DB9-9DC8-135C9A2528C3}" destId="{98272383-DD17-43DB-86B3-2B14C42A44C0}" srcOrd="1" destOrd="0" parTransId="{22FA8713-62B1-473F-810F-86ABFB74C6B2}" sibTransId="{DA3F9AC7-9E56-439C-8F8F-F700797FBA3A}"/>
    <dgm:cxn modelId="{250A3A44-B930-4CF8-AB6F-EAE7CC6ACFFF}" type="presOf" srcId="{918DFB07-89B2-4DAA-BCB9-8E7A7FC14B8F}" destId="{7B037693-4538-4220-8F8A-0B4036E2A944}" srcOrd="0" destOrd="0" presId="urn:microsoft.com/office/officeart/2005/8/layout/radial2"/>
    <dgm:cxn modelId="{3EA60F48-1649-4796-80E8-08BCD79F6A63}" type="presOf" srcId="{4B6F5355-B57F-4B37-AA4B-512EB1FCB4C3}" destId="{7B037693-4538-4220-8F8A-0B4036E2A944}" srcOrd="0" destOrd="2" presId="urn:microsoft.com/office/officeart/2005/8/layout/radial2"/>
    <dgm:cxn modelId="{D94C7949-1CEE-4FCC-9E4E-9EF49EE8C0B0}" type="presOf" srcId="{98272383-DD17-43DB-86B3-2B14C42A44C0}" destId="{D9A3DE0D-C04D-481C-AC5A-630F1092849C}" srcOrd="0" destOrd="1" presId="urn:microsoft.com/office/officeart/2005/8/layout/radial2"/>
    <dgm:cxn modelId="{23649D6D-4D51-4BF5-9B54-36B9EB1FC071}" type="presOf" srcId="{D88867A3-E302-4ECE-A5AC-BA081D15E5F5}" destId="{E47E1D37-D78E-445B-B0AF-053FAAF39AA0}" srcOrd="0" destOrd="2" presId="urn:microsoft.com/office/officeart/2005/8/layout/radial2"/>
    <dgm:cxn modelId="{5F615C58-E89A-41F9-AAE1-610730EEF4C3}" srcId="{81AEA5CD-0A1D-4923-BEBD-143F2FC21DE5}" destId="{D88867A3-E302-4ECE-A5AC-BA081D15E5F5}" srcOrd="2" destOrd="0" parTransId="{810C594D-3546-4EF8-AC46-289F6328415F}" sibTransId="{47F35E03-3C4B-4BD2-B67E-BFFE9C589E25}"/>
    <dgm:cxn modelId="{9AF85380-5DA5-4268-B76F-47C75B6B191E}" srcId="{B1C7F8CA-9BEA-453D-9F55-6CBDB291C50E}" destId="{F35EE21F-EBB8-4DB9-9DC8-135C9A2528C3}" srcOrd="2" destOrd="0" parTransId="{4458C043-2E46-4D2B-9911-62F35D92F267}" sibTransId="{6317EA28-F244-46A6-B9FC-48572ACF2779}"/>
    <dgm:cxn modelId="{BD107894-401A-401A-ADA5-2244E95C95D6}" type="presOf" srcId="{BDF53ABF-BA9D-49BE-9080-3A11402C5BA5}" destId="{7ABF2CA1-93CB-4D13-A337-28D7B5AF0A3F}" srcOrd="0" destOrd="0" presId="urn:microsoft.com/office/officeart/2005/8/layout/radial2"/>
    <dgm:cxn modelId="{ADBC429F-E95C-4F14-8E87-AC02E057A45D}" srcId="{FDE668EC-C8C4-462A-B780-6FF67C710D78}" destId="{918DFB07-89B2-4DAA-BCB9-8E7A7FC14B8F}" srcOrd="0" destOrd="0" parTransId="{A8F2C296-D5A8-4FD1-81BD-64F9F2AA8E8F}" sibTransId="{2B1B19B7-1A18-4729-A423-D85D159D4434}"/>
    <dgm:cxn modelId="{6DDB35AC-E626-4915-8782-FA928422AB37}" srcId="{FDE668EC-C8C4-462A-B780-6FF67C710D78}" destId="{4B6F5355-B57F-4B37-AA4B-512EB1FCB4C3}" srcOrd="2" destOrd="0" parTransId="{C19D0E0D-D2AA-456A-B69D-BF6F5A679AD1}" sibTransId="{018A812C-9037-4552-9D17-05F12BA9F28E}"/>
    <dgm:cxn modelId="{6AF7DFB6-FB71-464F-BDAF-7737486BC15F}" srcId="{B1C7F8CA-9BEA-453D-9F55-6CBDB291C50E}" destId="{FDE668EC-C8C4-462A-B780-6FF67C710D78}" srcOrd="0" destOrd="0" parTransId="{445068EA-9AF7-4014-B2BD-5E17D76FFD33}" sibTransId="{4E3A5F3F-C770-42D8-9C52-D6872DB419A6}"/>
    <dgm:cxn modelId="{5F37DDC9-94E6-487D-911E-FDC91DA2AEC5}" srcId="{B1C7F8CA-9BEA-453D-9F55-6CBDB291C50E}" destId="{81AEA5CD-0A1D-4923-BEBD-143F2FC21DE5}" srcOrd="1" destOrd="0" parTransId="{BDF53ABF-BA9D-49BE-9080-3A11402C5BA5}" sibTransId="{EE537CB9-1AC9-425F-9EB6-9DCD4C23D5D6}"/>
    <dgm:cxn modelId="{B78ADFDA-9B7F-48F3-9881-FFE119B0B4F2}" type="presOf" srcId="{4458C043-2E46-4D2B-9911-62F35D92F267}" destId="{C0D4E6C2-57EB-4538-9B3E-7527AB52D730}" srcOrd="0" destOrd="0" presId="urn:microsoft.com/office/officeart/2005/8/layout/radial2"/>
    <dgm:cxn modelId="{0BFFD6E8-5E6C-4A47-A9FF-3B2A88D46E89}" type="presOf" srcId="{2B847606-EAA3-4534-8452-FFD022D95992}" destId="{E47E1D37-D78E-445B-B0AF-053FAAF39AA0}" srcOrd="0" destOrd="0" presId="urn:microsoft.com/office/officeart/2005/8/layout/radial2"/>
    <dgm:cxn modelId="{E57E5AEB-71B9-4580-8919-CB74E64B2DED}" type="presOf" srcId="{FDE668EC-C8C4-462A-B780-6FF67C710D78}" destId="{F9FE7759-EF04-402F-B8AD-5873C0C4B1FB}" srcOrd="0" destOrd="0" presId="urn:microsoft.com/office/officeart/2005/8/layout/radial2"/>
    <dgm:cxn modelId="{8AAA85F1-A386-4592-8F29-98DD9EDB2BE5}" type="presOf" srcId="{B1C7F8CA-9BEA-453D-9F55-6CBDB291C50E}" destId="{6547774C-6C28-4416-BA92-45BA57D09446}" srcOrd="0" destOrd="0" presId="urn:microsoft.com/office/officeart/2005/8/layout/radial2"/>
    <dgm:cxn modelId="{7C109EF1-3A83-4968-8795-C9CA8E1762C9}" type="presOf" srcId="{E4A0B302-C6B8-4BD8-B751-575013ED8B0C}" destId="{7B037693-4538-4220-8F8A-0B4036E2A944}" srcOrd="0" destOrd="1" presId="urn:microsoft.com/office/officeart/2005/8/layout/radial2"/>
    <dgm:cxn modelId="{AAFE6CFA-E75F-4C05-82D2-5D076E05D001}" srcId="{FDE668EC-C8C4-462A-B780-6FF67C710D78}" destId="{E4A0B302-C6B8-4BD8-B751-575013ED8B0C}" srcOrd="1" destOrd="0" parTransId="{6ADC77FA-B71F-444C-9B7C-111C2F7E19E2}" sibTransId="{C84525C7-2B58-4CB6-8212-C8EAFD450EAB}"/>
    <dgm:cxn modelId="{3F84A9FC-10EA-42A2-8544-615BFEF52C4D}" srcId="{81AEA5CD-0A1D-4923-BEBD-143F2FC21DE5}" destId="{2B847606-EAA3-4534-8452-FFD022D95992}" srcOrd="0" destOrd="0" parTransId="{83E5280D-83E1-4E7F-92FD-0510D85C29DC}" sibTransId="{FE207DB6-A7A3-4CD9-8DE3-405AC526C338}"/>
    <dgm:cxn modelId="{D6465B9E-FE78-4288-83CE-4E96F0FAAC2A}" type="presParOf" srcId="{6547774C-6C28-4416-BA92-45BA57D09446}" destId="{038C0601-0601-48E3-8967-7D289DD160F1}" srcOrd="0" destOrd="0" presId="urn:microsoft.com/office/officeart/2005/8/layout/radial2"/>
    <dgm:cxn modelId="{7F238740-C75E-42D5-9CD4-BE0CAC531303}" type="presParOf" srcId="{038C0601-0601-48E3-8967-7D289DD160F1}" destId="{6449D643-841B-49C4-ACA6-01271C73FD0B}" srcOrd="0" destOrd="0" presId="urn:microsoft.com/office/officeart/2005/8/layout/radial2"/>
    <dgm:cxn modelId="{6A78D29F-2046-46B0-BE1E-DEC1B248E61A}" type="presParOf" srcId="{6449D643-841B-49C4-ACA6-01271C73FD0B}" destId="{40331E10-7951-41DA-BC2E-DB27A1D07783}" srcOrd="0" destOrd="0" presId="urn:microsoft.com/office/officeart/2005/8/layout/radial2"/>
    <dgm:cxn modelId="{E9963EFE-85D4-4766-A082-C355B3EE89AB}" type="presParOf" srcId="{6449D643-841B-49C4-ACA6-01271C73FD0B}" destId="{1A571C04-BD83-4B4A-89F3-AF65778439C7}" srcOrd="1" destOrd="0" presId="urn:microsoft.com/office/officeart/2005/8/layout/radial2"/>
    <dgm:cxn modelId="{63A49690-7406-4412-8E92-5515F8504756}" type="presParOf" srcId="{038C0601-0601-48E3-8967-7D289DD160F1}" destId="{60BC47D3-E124-4503-B641-36C94E0B5CC7}" srcOrd="1" destOrd="0" presId="urn:microsoft.com/office/officeart/2005/8/layout/radial2"/>
    <dgm:cxn modelId="{AF39BCDE-8C74-4349-8BEB-40727E400E08}" type="presParOf" srcId="{038C0601-0601-48E3-8967-7D289DD160F1}" destId="{F7C8E416-8224-4FAE-859E-F5A215DFFB9F}" srcOrd="2" destOrd="0" presId="urn:microsoft.com/office/officeart/2005/8/layout/radial2"/>
    <dgm:cxn modelId="{0D20C7D5-E112-424B-A6A1-306A8A0F0516}" type="presParOf" srcId="{F7C8E416-8224-4FAE-859E-F5A215DFFB9F}" destId="{F9FE7759-EF04-402F-B8AD-5873C0C4B1FB}" srcOrd="0" destOrd="0" presId="urn:microsoft.com/office/officeart/2005/8/layout/radial2"/>
    <dgm:cxn modelId="{70A89549-F610-437B-85FC-420A595E31E5}" type="presParOf" srcId="{F7C8E416-8224-4FAE-859E-F5A215DFFB9F}" destId="{7B037693-4538-4220-8F8A-0B4036E2A944}" srcOrd="1" destOrd="0" presId="urn:microsoft.com/office/officeart/2005/8/layout/radial2"/>
    <dgm:cxn modelId="{2FFE4DD0-9AD4-4595-BB7D-453FEDBE7381}" type="presParOf" srcId="{038C0601-0601-48E3-8967-7D289DD160F1}" destId="{7ABF2CA1-93CB-4D13-A337-28D7B5AF0A3F}" srcOrd="3" destOrd="0" presId="urn:microsoft.com/office/officeart/2005/8/layout/radial2"/>
    <dgm:cxn modelId="{58347D34-7F6B-4B7E-918E-0BDF9D8A08ED}" type="presParOf" srcId="{038C0601-0601-48E3-8967-7D289DD160F1}" destId="{A0A2BBEE-7B4C-41E8-8B64-CA5057C32C3D}" srcOrd="4" destOrd="0" presId="urn:microsoft.com/office/officeart/2005/8/layout/radial2"/>
    <dgm:cxn modelId="{25BFA007-ED35-4DE5-AADA-96D561350323}" type="presParOf" srcId="{A0A2BBEE-7B4C-41E8-8B64-CA5057C32C3D}" destId="{ABF55E07-7049-480A-A9B0-C3D73F269D50}" srcOrd="0" destOrd="0" presId="urn:microsoft.com/office/officeart/2005/8/layout/radial2"/>
    <dgm:cxn modelId="{AA80B79B-E2A6-4DAB-B9EC-D952C0F6850A}" type="presParOf" srcId="{A0A2BBEE-7B4C-41E8-8B64-CA5057C32C3D}" destId="{E47E1D37-D78E-445B-B0AF-053FAAF39AA0}" srcOrd="1" destOrd="0" presId="urn:microsoft.com/office/officeart/2005/8/layout/radial2"/>
    <dgm:cxn modelId="{57F86B3C-23CD-4031-8BB3-6CAF535F4834}" type="presParOf" srcId="{038C0601-0601-48E3-8967-7D289DD160F1}" destId="{C0D4E6C2-57EB-4538-9B3E-7527AB52D730}" srcOrd="5" destOrd="0" presId="urn:microsoft.com/office/officeart/2005/8/layout/radial2"/>
    <dgm:cxn modelId="{F32DFB23-6DAC-405D-8414-C685F722E90F}" type="presParOf" srcId="{038C0601-0601-48E3-8967-7D289DD160F1}" destId="{EF276406-63CD-43D7-A89A-1A1F6D94DDDD}" srcOrd="6" destOrd="0" presId="urn:microsoft.com/office/officeart/2005/8/layout/radial2"/>
    <dgm:cxn modelId="{931A741D-1EE0-4E77-B85C-A9D6EC21533A}" type="presParOf" srcId="{EF276406-63CD-43D7-A89A-1A1F6D94DDDD}" destId="{7841387F-F45D-4517-A795-EC5B0BC0775D}" srcOrd="0" destOrd="0" presId="urn:microsoft.com/office/officeart/2005/8/layout/radial2"/>
    <dgm:cxn modelId="{AA22A49F-D65C-4ABB-B051-242BB2AE861B}" type="presParOf" srcId="{EF276406-63CD-43D7-A89A-1A1F6D94DDDD}" destId="{D9A3DE0D-C04D-481C-AC5A-630F1092849C}"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C7F8CA-9BEA-453D-9F55-6CBDB291C50E}" type="doc">
      <dgm:prSet loTypeId="urn:microsoft.com/office/officeart/2005/8/layout/radial2" loCatId="relationship" qsTypeId="urn:microsoft.com/office/officeart/2005/8/quickstyle/simple1" qsCatId="simple" csTypeId="urn:microsoft.com/office/officeart/2005/8/colors/accent1_3" csCatId="accent1" phldr="1"/>
      <dgm:spPr/>
      <dgm:t>
        <a:bodyPr/>
        <a:lstStyle/>
        <a:p>
          <a:endParaRPr lang="en-BE"/>
        </a:p>
      </dgm:t>
    </dgm:pt>
    <dgm:pt modelId="{FDE668EC-C8C4-462A-B780-6FF67C710D78}">
      <dgm:prSet phldrT="[Text]"/>
      <dgm:spPr/>
      <dgm:t>
        <a:bodyPr/>
        <a:lstStyle/>
        <a:p>
          <a:r>
            <a:rPr lang="en-US"/>
            <a:t>Long-term markets</a:t>
          </a:r>
          <a:endParaRPr lang="en-BE"/>
        </a:p>
      </dgm:t>
    </dgm:pt>
    <dgm:pt modelId="{445068EA-9AF7-4014-B2BD-5E17D76FFD33}" type="parTrans" cxnId="{6AF7DFB6-FB71-464F-BDAF-7737486BC15F}">
      <dgm:prSet/>
      <dgm:spPr/>
      <dgm:t>
        <a:bodyPr/>
        <a:lstStyle/>
        <a:p>
          <a:endParaRPr lang="en-BE"/>
        </a:p>
      </dgm:t>
    </dgm:pt>
    <dgm:pt modelId="{4E3A5F3F-C770-42D8-9C52-D6872DB419A6}" type="sibTrans" cxnId="{6AF7DFB6-FB71-464F-BDAF-7737486BC15F}">
      <dgm:prSet/>
      <dgm:spPr/>
      <dgm:t>
        <a:bodyPr/>
        <a:lstStyle/>
        <a:p>
          <a:endParaRPr lang="en-BE"/>
        </a:p>
      </dgm:t>
    </dgm:pt>
    <dgm:pt modelId="{918DFB07-89B2-4DAA-BCB9-8E7A7FC14B8F}">
      <dgm:prSet phldrT="[Text]" custT="1"/>
      <dgm:spPr/>
      <dgm:t>
        <a:bodyPr/>
        <a:lstStyle/>
        <a:p>
          <a:r>
            <a:rPr lang="en-US" sz="1400"/>
            <a:t>Investment</a:t>
          </a:r>
          <a:endParaRPr lang="en-BE" sz="1400"/>
        </a:p>
      </dgm:t>
    </dgm:pt>
    <dgm:pt modelId="{A8F2C296-D5A8-4FD1-81BD-64F9F2AA8E8F}" type="parTrans" cxnId="{ADBC429F-E95C-4F14-8E87-AC02E057A45D}">
      <dgm:prSet/>
      <dgm:spPr/>
      <dgm:t>
        <a:bodyPr/>
        <a:lstStyle/>
        <a:p>
          <a:endParaRPr lang="en-BE"/>
        </a:p>
      </dgm:t>
    </dgm:pt>
    <dgm:pt modelId="{2B1B19B7-1A18-4729-A423-D85D159D4434}" type="sibTrans" cxnId="{ADBC429F-E95C-4F14-8E87-AC02E057A45D}">
      <dgm:prSet/>
      <dgm:spPr/>
      <dgm:t>
        <a:bodyPr/>
        <a:lstStyle/>
        <a:p>
          <a:endParaRPr lang="en-BE"/>
        </a:p>
      </dgm:t>
    </dgm:pt>
    <dgm:pt modelId="{E4A0B302-C6B8-4BD8-B751-575013ED8B0C}">
      <dgm:prSet phldrT="[Text]" custT="1"/>
      <dgm:spPr/>
      <dgm:t>
        <a:bodyPr/>
        <a:lstStyle/>
        <a:p>
          <a:r>
            <a:rPr lang="en-US" sz="1400"/>
            <a:t>PPAs</a:t>
          </a:r>
          <a:endParaRPr lang="en-BE" sz="1400"/>
        </a:p>
      </dgm:t>
    </dgm:pt>
    <dgm:pt modelId="{6ADC77FA-B71F-444C-9B7C-111C2F7E19E2}" type="parTrans" cxnId="{AAFE6CFA-E75F-4C05-82D2-5D076E05D001}">
      <dgm:prSet/>
      <dgm:spPr/>
      <dgm:t>
        <a:bodyPr/>
        <a:lstStyle/>
        <a:p>
          <a:endParaRPr lang="en-BE"/>
        </a:p>
      </dgm:t>
    </dgm:pt>
    <dgm:pt modelId="{C84525C7-2B58-4CB6-8212-C8EAFD450EAB}" type="sibTrans" cxnId="{AAFE6CFA-E75F-4C05-82D2-5D076E05D001}">
      <dgm:prSet/>
      <dgm:spPr/>
      <dgm:t>
        <a:bodyPr/>
        <a:lstStyle/>
        <a:p>
          <a:endParaRPr lang="en-BE"/>
        </a:p>
      </dgm:t>
    </dgm:pt>
    <dgm:pt modelId="{81AEA5CD-0A1D-4923-BEBD-143F2FC21DE5}">
      <dgm:prSet phldrT="[Text]"/>
      <dgm:spPr/>
      <dgm:t>
        <a:bodyPr/>
        <a:lstStyle/>
        <a:p>
          <a:r>
            <a:rPr lang="en-US"/>
            <a:t>Short-term markets</a:t>
          </a:r>
          <a:endParaRPr lang="en-BE"/>
        </a:p>
      </dgm:t>
    </dgm:pt>
    <dgm:pt modelId="{BDF53ABF-BA9D-49BE-9080-3A11402C5BA5}" type="parTrans" cxnId="{5F37DDC9-94E6-487D-911E-FDC91DA2AEC5}">
      <dgm:prSet/>
      <dgm:spPr/>
      <dgm:t>
        <a:bodyPr/>
        <a:lstStyle/>
        <a:p>
          <a:endParaRPr lang="en-BE"/>
        </a:p>
      </dgm:t>
    </dgm:pt>
    <dgm:pt modelId="{EE537CB9-1AC9-425F-9EB6-9DCD4C23D5D6}" type="sibTrans" cxnId="{5F37DDC9-94E6-487D-911E-FDC91DA2AEC5}">
      <dgm:prSet/>
      <dgm:spPr/>
      <dgm:t>
        <a:bodyPr/>
        <a:lstStyle/>
        <a:p>
          <a:endParaRPr lang="en-BE"/>
        </a:p>
      </dgm:t>
    </dgm:pt>
    <dgm:pt modelId="{2B847606-EAA3-4534-8452-FFD022D95992}">
      <dgm:prSet phldrT="[Text]" custT="1"/>
      <dgm:spPr/>
      <dgm:t>
        <a:bodyPr/>
        <a:lstStyle/>
        <a:p>
          <a:r>
            <a:rPr lang="en-US" sz="1400"/>
            <a:t>Day-Ahead</a:t>
          </a:r>
          <a:endParaRPr lang="en-BE" sz="1400"/>
        </a:p>
      </dgm:t>
    </dgm:pt>
    <dgm:pt modelId="{83E5280D-83E1-4E7F-92FD-0510D85C29DC}" type="parTrans" cxnId="{3F84A9FC-10EA-42A2-8544-615BFEF52C4D}">
      <dgm:prSet/>
      <dgm:spPr/>
      <dgm:t>
        <a:bodyPr/>
        <a:lstStyle/>
        <a:p>
          <a:endParaRPr lang="en-BE"/>
        </a:p>
      </dgm:t>
    </dgm:pt>
    <dgm:pt modelId="{FE207DB6-A7A3-4CD9-8DE3-405AC526C338}" type="sibTrans" cxnId="{3F84A9FC-10EA-42A2-8544-615BFEF52C4D}">
      <dgm:prSet/>
      <dgm:spPr/>
      <dgm:t>
        <a:bodyPr/>
        <a:lstStyle/>
        <a:p>
          <a:endParaRPr lang="en-BE"/>
        </a:p>
      </dgm:t>
    </dgm:pt>
    <dgm:pt modelId="{3DBD69BA-4873-442A-88A8-9D2A6B0EF32E}">
      <dgm:prSet phldrT="[Text]" custT="1"/>
      <dgm:spPr/>
      <dgm:t>
        <a:bodyPr/>
        <a:lstStyle/>
        <a:p>
          <a:r>
            <a:rPr lang="en-US" sz="1400"/>
            <a:t>Intraday</a:t>
          </a:r>
          <a:endParaRPr lang="en-BE" sz="1400"/>
        </a:p>
      </dgm:t>
    </dgm:pt>
    <dgm:pt modelId="{2534F021-6ABB-4DF4-B349-B243BACB0016}" type="parTrans" cxnId="{2A528738-CE1F-4DCC-B629-153D2B531660}">
      <dgm:prSet/>
      <dgm:spPr/>
      <dgm:t>
        <a:bodyPr/>
        <a:lstStyle/>
        <a:p>
          <a:endParaRPr lang="en-BE"/>
        </a:p>
      </dgm:t>
    </dgm:pt>
    <dgm:pt modelId="{0E470F6F-1A88-4660-9587-E06D04E11984}" type="sibTrans" cxnId="{2A528738-CE1F-4DCC-B629-153D2B531660}">
      <dgm:prSet/>
      <dgm:spPr/>
      <dgm:t>
        <a:bodyPr/>
        <a:lstStyle/>
        <a:p>
          <a:endParaRPr lang="en-BE"/>
        </a:p>
      </dgm:t>
    </dgm:pt>
    <dgm:pt modelId="{F35EE21F-EBB8-4DB9-9DC8-135C9A2528C3}">
      <dgm:prSet phldrT="[Text]"/>
      <dgm:spPr/>
      <dgm:t>
        <a:bodyPr/>
        <a:lstStyle/>
        <a:p>
          <a:r>
            <a:rPr lang="en-US" dirty="0"/>
            <a:t>TSO Services</a:t>
          </a:r>
          <a:endParaRPr lang="en-BE" dirty="0"/>
        </a:p>
      </dgm:t>
    </dgm:pt>
    <dgm:pt modelId="{4458C043-2E46-4D2B-9911-62F35D92F267}" type="parTrans" cxnId="{9AF85380-5DA5-4268-B76F-47C75B6B191E}">
      <dgm:prSet/>
      <dgm:spPr/>
      <dgm:t>
        <a:bodyPr/>
        <a:lstStyle/>
        <a:p>
          <a:endParaRPr lang="en-BE"/>
        </a:p>
      </dgm:t>
    </dgm:pt>
    <dgm:pt modelId="{6317EA28-F244-46A6-B9FC-48572ACF2779}" type="sibTrans" cxnId="{9AF85380-5DA5-4268-B76F-47C75B6B191E}">
      <dgm:prSet/>
      <dgm:spPr/>
      <dgm:t>
        <a:bodyPr/>
        <a:lstStyle/>
        <a:p>
          <a:endParaRPr lang="en-BE"/>
        </a:p>
      </dgm:t>
    </dgm:pt>
    <dgm:pt modelId="{7C171FAD-1390-48AA-ACAA-59DC525D82B1}">
      <dgm:prSet phldrT="[Text]" custT="1"/>
      <dgm:spPr/>
      <dgm:t>
        <a:bodyPr/>
        <a:lstStyle/>
        <a:p>
          <a:r>
            <a:rPr lang="en-US" sz="1400"/>
            <a:t>Balancing reserves</a:t>
          </a:r>
          <a:endParaRPr lang="en-BE" sz="1400"/>
        </a:p>
      </dgm:t>
    </dgm:pt>
    <dgm:pt modelId="{EB5D7ED7-C31A-41C2-8AD9-B200B01EA5AF}" type="parTrans" cxnId="{4C793505-E968-4822-86DC-84BAA774907F}">
      <dgm:prSet/>
      <dgm:spPr/>
      <dgm:t>
        <a:bodyPr/>
        <a:lstStyle/>
        <a:p>
          <a:endParaRPr lang="en-BE"/>
        </a:p>
      </dgm:t>
    </dgm:pt>
    <dgm:pt modelId="{B63FF13A-CA99-4280-897A-0BA12066AF12}" type="sibTrans" cxnId="{4C793505-E968-4822-86DC-84BAA774907F}">
      <dgm:prSet/>
      <dgm:spPr/>
      <dgm:t>
        <a:bodyPr/>
        <a:lstStyle/>
        <a:p>
          <a:endParaRPr lang="en-BE"/>
        </a:p>
      </dgm:t>
    </dgm:pt>
    <dgm:pt modelId="{98272383-DD17-43DB-86B3-2B14C42A44C0}">
      <dgm:prSet phldrT="[Text]" custT="1"/>
      <dgm:spPr/>
      <dgm:t>
        <a:bodyPr/>
        <a:lstStyle/>
        <a:p>
          <a:r>
            <a:rPr lang="en-US" sz="1400"/>
            <a:t>Congestion management</a:t>
          </a:r>
          <a:endParaRPr lang="en-BE" sz="1400"/>
        </a:p>
      </dgm:t>
    </dgm:pt>
    <dgm:pt modelId="{22FA8713-62B1-473F-810F-86ABFB74C6B2}" type="parTrans" cxnId="{F6DDFE43-06CA-4881-925C-F1C5B88E654F}">
      <dgm:prSet/>
      <dgm:spPr/>
      <dgm:t>
        <a:bodyPr/>
        <a:lstStyle/>
        <a:p>
          <a:endParaRPr lang="en-BE"/>
        </a:p>
      </dgm:t>
    </dgm:pt>
    <dgm:pt modelId="{DA3F9AC7-9E56-439C-8F8F-F700797FBA3A}" type="sibTrans" cxnId="{F6DDFE43-06CA-4881-925C-F1C5B88E654F}">
      <dgm:prSet/>
      <dgm:spPr/>
      <dgm:t>
        <a:bodyPr/>
        <a:lstStyle/>
        <a:p>
          <a:endParaRPr lang="en-BE"/>
        </a:p>
      </dgm:t>
    </dgm:pt>
    <dgm:pt modelId="{4B6F5355-B57F-4B37-AA4B-512EB1FCB4C3}">
      <dgm:prSet phldrT="[Text]" custT="1"/>
      <dgm:spPr/>
      <dgm:t>
        <a:bodyPr/>
        <a:lstStyle/>
        <a:p>
          <a:r>
            <a:rPr lang="en-US" sz="1400"/>
            <a:t>Futures</a:t>
          </a:r>
          <a:endParaRPr lang="en-BE" sz="1400"/>
        </a:p>
      </dgm:t>
    </dgm:pt>
    <dgm:pt modelId="{C19D0E0D-D2AA-456A-B69D-BF6F5A679AD1}" type="parTrans" cxnId="{6DDB35AC-E626-4915-8782-FA928422AB37}">
      <dgm:prSet/>
      <dgm:spPr/>
      <dgm:t>
        <a:bodyPr/>
        <a:lstStyle/>
        <a:p>
          <a:endParaRPr lang="en-BE"/>
        </a:p>
      </dgm:t>
    </dgm:pt>
    <dgm:pt modelId="{018A812C-9037-4552-9D17-05F12BA9F28E}" type="sibTrans" cxnId="{6DDB35AC-E626-4915-8782-FA928422AB37}">
      <dgm:prSet/>
      <dgm:spPr/>
      <dgm:t>
        <a:bodyPr/>
        <a:lstStyle/>
        <a:p>
          <a:endParaRPr lang="en-BE"/>
        </a:p>
      </dgm:t>
    </dgm:pt>
    <dgm:pt modelId="{D88867A3-E302-4ECE-A5AC-BA081D15E5F5}">
      <dgm:prSet phldrT="[Text]" custT="1"/>
      <dgm:spPr/>
      <dgm:t>
        <a:bodyPr/>
        <a:lstStyle/>
        <a:p>
          <a:r>
            <a:rPr lang="en-US" sz="1400"/>
            <a:t>Balancing</a:t>
          </a:r>
          <a:endParaRPr lang="en-BE" sz="1400"/>
        </a:p>
      </dgm:t>
    </dgm:pt>
    <dgm:pt modelId="{810C594D-3546-4EF8-AC46-289F6328415F}" type="parTrans" cxnId="{5F615C58-E89A-41F9-AAE1-610730EEF4C3}">
      <dgm:prSet/>
      <dgm:spPr/>
      <dgm:t>
        <a:bodyPr/>
        <a:lstStyle/>
        <a:p>
          <a:endParaRPr lang="en-BE"/>
        </a:p>
      </dgm:t>
    </dgm:pt>
    <dgm:pt modelId="{47F35E03-3C4B-4BD2-B67E-BFFE9C589E25}" type="sibTrans" cxnId="{5F615C58-E89A-41F9-AAE1-610730EEF4C3}">
      <dgm:prSet/>
      <dgm:spPr/>
      <dgm:t>
        <a:bodyPr/>
        <a:lstStyle/>
        <a:p>
          <a:endParaRPr lang="en-BE"/>
        </a:p>
      </dgm:t>
    </dgm:pt>
    <dgm:pt modelId="{6547774C-6C28-4416-BA92-45BA57D09446}" type="pres">
      <dgm:prSet presAssocID="{B1C7F8CA-9BEA-453D-9F55-6CBDB291C50E}" presName="composite" presStyleCnt="0">
        <dgm:presLayoutVars>
          <dgm:chMax val="5"/>
          <dgm:dir/>
          <dgm:animLvl val="ctr"/>
          <dgm:resizeHandles val="exact"/>
        </dgm:presLayoutVars>
      </dgm:prSet>
      <dgm:spPr/>
    </dgm:pt>
    <dgm:pt modelId="{038C0601-0601-48E3-8967-7D289DD160F1}" type="pres">
      <dgm:prSet presAssocID="{B1C7F8CA-9BEA-453D-9F55-6CBDB291C50E}" presName="cycle" presStyleCnt="0"/>
      <dgm:spPr/>
    </dgm:pt>
    <dgm:pt modelId="{6449D643-841B-49C4-ACA6-01271C73FD0B}" type="pres">
      <dgm:prSet presAssocID="{B1C7F8CA-9BEA-453D-9F55-6CBDB291C50E}" presName="centerShape" presStyleCnt="0"/>
      <dgm:spPr/>
    </dgm:pt>
    <dgm:pt modelId="{40331E10-7951-41DA-BC2E-DB27A1D07783}" type="pres">
      <dgm:prSet presAssocID="{B1C7F8CA-9BEA-453D-9F55-6CBDB291C50E}" presName="connSite" presStyleLbl="node1" presStyleIdx="0" presStyleCnt="4"/>
      <dgm:spPr/>
    </dgm:pt>
    <dgm:pt modelId="{1A571C04-BD83-4B4A-89F3-AF65778439C7}" type="pres">
      <dgm:prSet presAssocID="{B1C7F8CA-9BEA-453D-9F55-6CBDB291C50E}" presName="visible" presStyleLbl="node1" presStyleIdx="0" presStyleCnt="4" custScaleX="82645" custScaleY="7513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uro with solid fill"/>
        </a:ext>
      </dgm:extLst>
    </dgm:pt>
    <dgm:pt modelId="{60BC47D3-E124-4503-B641-36C94E0B5CC7}" type="pres">
      <dgm:prSet presAssocID="{445068EA-9AF7-4014-B2BD-5E17D76FFD33}" presName="Name25" presStyleLbl="parChTrans1D1" presStyleIdx="0" presStyleCnt="3"/>
      <dgm:spPr/>
    </dgm:pt>
    <dgm:pt modelId="{F7C8E416-8224-4FAE-859E-F5A215DFFB9F}" type="pres">
      <dgm:prSet presAssocID="{FDE668EC-C8C4-462A-B780-6FF67C710D78}" presName="node" presStyleCnt="0"/>
      <dgm:spPr/>
    </dgm:pt>
    <dgm:pt modelId="{F9FE7759-EF04-402F-B8AD-5873C0C4B1FB}" type="pres">
      <dgm:prSet presAssocID="{FDE668EC-C8C4-462A-B780-6FF67C710D78}" presName="parentNode" presStyleLbl="node1" presStyleIdx="1" presStyleCnt="4">
        <dgm:presLayoutVars>
          <dgm:chMax val="1"/>
          <dgm:bulletEnabled val="1"/>
        </dgm:presLayoutVars>
      </dgm:prSet>
      <dgm:spPr/>
    </dgm:pt>
    <dgm:pt modelId="{7B037693-4538-4220-8F8A-0B4036E2A944}" type="pres">
      <dgm:prSet presAssocID="{FDE668EC-C8C4-462A-B780-6FF67C710D78}" presName="childNode" presStyleLbl="revTx" presStyleIdx="0" presStyleCnt="3">
        <dgm:presLayoutVars>
          <dgm:bulletEnabled val="1"/>
        </dgm:presLayoutVars>
      </dgm:prSet>
      <dgm:spPr/>
    </dgm:pt>
    <dgm:pt modelId="{7ABF2CA1-93CB-4D13-A337-28D7B5AF0A3F}" type="pres">
      <dgm:prSet presAssocID="{BDF53ABF-BA9D-49BE-9080-3A11402C5BA5}" presName="Name25" presStyleLbl="parChTrans1D1" presStyleIdx="1" presStyleCnt="3"/>
      <dgm:spPr/>
    </dgm:pt>
    <dgm:pt modelId="{A0A2BBEE-7B4C-41E8-8B64-CA5057C32C3D}" type="pres">
      <dgm:prSet presAssocID="{81AEA5CD-0A1D-4923-BEBD-143F2FC21DE5}" presName="node" presStyleCnt="0"/>
      <dgm:spPr/>
    </dgm:pt>
    <dgm:pt modelId="{ABF55E07-7049-480A-A9B0-C3D73F269D50}" type="pres">
      <dgm:prSet presAssocID="{81AEA5CD-0A1D-4923-BEBD-143F2FC21DE5}" presName="parentNode" presStyleLbl="node1" presStyleIdx="2" presStyleCnt="4">
        <dgm:presLayoutVars>
          <dgm:chMax val="1"/>
          <dgm:bulletEnabled val="1"/>
        </dgm:presLayoutVars>
      </dgm:prSet>
      <dgm:spPr/>
    </dgm:pt>
    <dgm:pt modelId="{E47E1D37-D78E-445B-B0AF-053FAAF39AA0}" type="pres">
      <dgm:prSet presAssocID="{81AEA5CD-0A1D-4923-BEBD-143F2FC21DE5}" presName="childNode" presStyleLbl="revTx" presStyleIdx="1" presStyleCnt="3">
        <dgm:presLayoutVars>
          <dgm:bulletEnabled val="1"/>
        </dgm:presLayoutVars>
      </dgm:prSet>
      <dgm:spPr/>
    </dgm:pt>
    <dgm:pt modelId="{C0D4E6C2-57EB-4538-9B3E-7527AB52D730}" type="pres">
      <dgm:prSet presAssocID="{4458C043-2E46-4D2B-9911-62F35D92F267}" presName="Name25" presStyleLbl="parChTrans1D1" presStyleIdx="2" presStyleCnt="3"/>
      <dgm:spPr/>
    </dgm:pt>
    <dgm:pt modelId="{EF276406-63CD-43D7-A89A-1A1F6D94DDDD}" type="pres">
      <dgm:prSet presAssocID="{F35EE21F-EBB8-4DB9-9DC8-135C9A2528C3}" presName="node" presStyleCnt="0"/>
      <dgm:spPr/>
    </dgm:pt>
    <dgm:pt modelId="{7841387F-F45D-4517-A795-EC5B0BC0775D}" type="pres">
      <dgm:prSet presAssocID="{F35EE21F-EBB8-4DB9-9DC8-135C9A2528C3}" presName="parentNode" presStyleLbl="node1" presStyleIdx="3" presStyleCnt="4">
        <dgm:presLayoutVars>
          <dgm:chMax val="1"/>
          <dgm:bulletEnabled val="1"/>
        </dgm:presLayoutVars>
      </dgm:prSet>
      <dgm:spPr/>
    </dgm:pt>
    <dgm:pt modelId="{D9A3DE0D-C04D-481C-AC5A-630F1092849C}" type="pres">
      <dgm:prSet presAssocID="{F35EE21F-EBB8-4DB9-9DC8-135C9A2528C3}" presName="childNode" presStyleLbl="revTx" presStyleIdx="2" presStyleCnt="3">
        <dgm:presLayoutVars>
          <dgm:bulletEnabled val="1"/>
        </dgm:presLayoutVars>
      </dgm:prSet>
      <dgm:spPr/>
    </dgm:pt>
  </dgm:ptLst>
  <dgm:cxnLst>
    <dgm:cxn modelId="{4C793505-E968-4822-86DC-84BAA774907F}" srcId="{F35EE21F-EBB8-4DB9-9DC8-135C9A2528C3}" destId="{7C171FAD-1390-48AA-ACAA-59DC525D82B1}" srcOrd="0" destOrd="0" parTransId="{EB5D7ED7-C31A-41C2-8AD9-B200B01EA5AF}" sibTransId="{B63FF13A-CA99-4280-897A-0BA12066AF12}"/>
    <dgm:cxn modelId="{815B4A0A-CC97-45DE-B117-4222A9FEA0C1}" type="presOf" srcId="{7C171FAD-1390-48AA-ACAA-59DC525D82B1}" destId="{D9A3DE0D-C04D-481C-AC5A-630F1092849C}" srcOrd="0" destOrd="0" presId="urn:microsoft.com/office/officeart/2005/8/layout/radial2"/>
    <dgm:cxn modelId="{DB58DC13-AA5A-4C27-AFD4-A12ECA9662EB}" type="presOf" srcId="{F35EE21F-EBB8-4DB9-9DC8-135C9A2528C3}" destId="{7841387F-F45D-4517-A795-EC5B0BC0775D}" srcOrd="0" destOrd="0" presId="urn:microsoft.com/office/officeart/2005/8/layout/radial2"/>
    <dgm:cxn modelId="{FC77DB15-3A4C-4915-B72B-4C5552685259}" type="presOf" srcId="{3DBD69BA-4873-442A-88A8-9D2A6B0EF32E}" destId="{E47E1D37-D78E-445B-B0AF-053FAAF39AA0}" srcOrd="0" destOrd="1" presId="urn:microsoft.com/office/officeart/2005/8/layout/radial2"/>
    <dgm:cxn modelId="{31798223-6E29-49AB-BBB0-9760424B6E71}" type="presOf" srcId="{445068EA-9AF7-4014-B2BD-5E17D76FFD33}" destId="{60BC47D3-E124-4503-B641-36C94E0B5CC7}" srcOrd="0" destOrd="0" presId="urn:microsoft.com/office/officeart/2005/8/layout/radial2"/>
    <dgm:cxn modelId="{2AAA3930-B724-4A6E-9143-DC23AFF83EEA}" type="presOf" srcId="{81AEA5CD-0A1D-4923-BEBD-143F2FC21DE5}" destId="{ABF55E07-7049-480A-A9B0-C3D73F269D50}" srcOrd="0" destOrd="0" presId="urn:microsoft.com/office/officeart/2005/8/layout/radial2"/>
    <dgm:cxn modelId="{2A528738-CE1F-4DCC-B629-153D2B531660}" srcId="{81AEA5CD-0A1D-4923-BEBD-143F2FC21DE5}" destId="{3DBD69BA-4873-442A-88A8-9D2A6B0EF32E}" srcOrd="1" destOrd="0" parTransId="{2534F021-6ABB-4DF4-B349-B243BACB0016}" sibTransId="{0E470F6F-1A88-4660-9587-E06D04E11984}"/>
    <dgm:cxn modelId="{F6DDFE43-06CA-4881-925C-F1C5B88E654F}" srcId="{F35EE21F-EBB8-4DB9-9DC8-135C9A2528C3}" destId="{98272383-DD17-43DB-86B3-2B14C42A44C0}" srcOrd="1" destOrd="0" parTransId="{22FA8713-62B1-473F-810F-86ABFB74C6B2}" sibTransId="{DA3F9AC7-9E56-439C-8F8F-F700797FBA3A}"/>
    <dgm:cxn modelId="{250A3A44-B930-4CF8-AB6F-EAE7CC6ACFFF}" type="presOf" srcId="{918DFB07-89B2-4DAA-BCB9-8E7A7FC14B8F}" destId="{7B037693-4538-4220-8F8A-0B4036E2A944}" srcOrd="0" destOrd="0" presId="urn:microsoft.com/office/officeart/2005/8/layout/radial2"/>
    <dgm:cxn modelId="{3EA60F48-1649-4796-80E8-08BCD79F6A63}" type="presOf" srcId="{4B6F5355-B57F-4B37-AA4B-512EB1FCB4C3}" destId="{7B037693-4538-4220-8F8A-0B4036E2A944}" srcOrd="0" destOrd="2" presId="urn:microsoft.com/office/officeart/2005/8/layout/radial2"/>
    <dgm:cxn modelId="{D94C7949-1CEE-4FCC-9E4E-9EF49EE8C0B0}" type="presOf" srcId="{98272383-DD17-43DB-86B3-2B14C42A44C0}" destId="{D9A3DE0D-C04D-481C-AC5A-630F1092849C}" srcOrd="0" destOrd="1" presId="urn:microsoft.com/office/officeart/2005/8/layout/radial2"/>
    <dgm:cxn modelId="{23649D6D-4D51-4BF5-9B54-36B9EB1FC071}" type="presOf" srcId="{D88867A3-E302-4ECE-A5AC-BA081D15E5F5}" destId="{E47E1D37-D78E-445B-B0AF-053FAAF39AA0}" srcOrd="0" destOrd="2" presId="urn:microsoft.com/office/officeart/2005/8/layout/radial2"/>
    <dgm:cxn modelId="{5F615C58-E89A-41F9-AAE1-610730EEF4C3}" srcId="{81AEA5CD-0A1D-4923-BEBD-143F2FC21DE5}" destId="{D88867A3-E302-4ECE-A5AC-BA081D15E5F5}" srcOrd="2" destOrd="0" parTransId="{810C594D-3546-4EF8-AC46-289F6328415F}" sibTransId="{47F35E03-3C4B-4BD2-B67E-BFFE9C589E25}"/>
    <dgm:cxn modelId="{9AF85380-5DA5-4268-B76F-47C75B6B191E}" srcId="{B1C7F8CA-9BEA-453D-9F55-6CBDB291C50E}" destId="{F35EE21F-EBB8-4DB9-9DC8-135C9A2528C3}" srcOrd="2" destOrd="0" parTransId="{4458C043-2E46-4D2B-9911-62F35D92F267}" sibTransId="{6317EA28-F244-46A6-B9FC-48572ACF2779}"/>
    <dgm:cxn modelId="{BD107894-401A-401A-ADA5-2244E95C95D6}" type="presOf" srcId="{BDF53ABF-BA9D-49BE-9080-3A11402C5BA5}" destId="{7ABF2CA1-93CB-4D13-A337-28D7B5AF0A3F}" srcOrd="0" destOrd="0" presId="urn:microsoft.com/office/officeart/2005/8/layout/radial2"/>
    <dgm:cxn modelId="{ADBC429F-E95C-4F14-8E87-AC02E057A45D}" srcId="{FDE668EC-C8C4-462A-B780-6FF67C710D78}" destId="{918DFB07-89B2-4DAA-BCB9-8E7A7FC14B8F}" srcOrd="0" destOrd="0" parTransId="{A8F2C296-D5A8-4FD1-81BD-64F9F2AA8E8F}" sibTransId="{2B1B19B7-1A18-4729-A423-D85D159D4434}"/>
    <dgm:cxn modelId="{6DDB35AC-E626-4915-8782-FA928422AB37}" srcId="{FDE668EC-C8C4-462A-B780-6FF67C710D78}" destId="{4B6F5355-B57F-4B37-AA4B-512EB1FCB4C3}" srcOrd="2" destOrd="0" parTransId="{C19D0E0D-D2AA-456A-B69D-BF6F5A679AD1}" sibTransId="{018A812C-9037-4552-9D17-05F12BA9F28E}"/>
    <dgm:cxn modelId="{6AF7DFB6-FB71-464F-BDAF-7737486BC15F}" srcId="{B1C7F8CA-9BEA-453D-9F55-6CBDB291C50E}" destId="{FDE668EC-C8C4-462A-B780-6FF67C710D78}" srcOrd="0" destOrd="0" parTransId="{445068EA-9AF7-4014-B2BD-5E17D76FFD33}" sibTransId="{4E3A5F3F-C770-42D8-9C52-D6872DB419A6}"/>
    <dgm:cxn modelId="{5F37DDC9-94E6-487D-911E-FDC91DA2AEC5}" srcId="{B1C7F8CA-9BEA-453D-9F55-6CBDB291C50E}" destId="{81AEA5CD-0A1D-4923-BEBD-143F2FC21DE5}" srcOrd="1" destOrd="0" parTransId="{BDF53ABF-BA9D-49BE-9080-3A11402C5BA5}" sibTransId="{EE537CB9-1AC9-425F-9EB6-9DCD4C23D5D6}"/>
    <dgm:cxn modelId="{B78ADFDA-9B7F-48F3-9881-FFE119B0B4F2}" type="presOf" srcId="{4458C043-2E46-4D2B-9911-62F35D92F267}" destId="{C0D4E6C2-57EB-4538-9B3E-7527AB52D730}" srcOrd="0" destOrd="0" presId="urn:microsoft.com/office/officeart/2005/8/layout/radial2"/>
    <dgm:cxn modelId="{0BFFD6E8-5E6C-4A47-A9FF-3B2A88D46E89}" type="presOf" srcId="{2B847606-EAA3-4534-8452-FFD022D95992}" destId="{E47E1D37-D78E-445B-B0AF-053FAAF39AA0}" srcOrd="0" destOrd="0" presId="urn:microsoft.com/office/officeart/2005/8/layout/radial2"/>
    <dgm:cxn modelId="{E57E5AEB-71B9-4580-8919-CB74E64B2DED}" type="presOf" srcId="{FDE668EC-C8C4-462A-B780-6FF67C710D78}" destId="{F9FE7759-EF04-402F-B8AD-5873C0C4B1FB}" srcOrd="0" destOrd="0" presId="urn:microsoft.com/office/officeart/2005/8/layout/radial2"/>
    <dgm:cxn modelId="{8AAA85F1-A386-4592-8F29-98DD9EDB2BE5}" type="presOf" srcId="{B1C7F8CA-9BEA-453D-9F55-6CBDB291C50E}" destId="{6547774C-6C28-4416-BA92-45BA57D09446}" srcOrd="0" destOrd="0" presId="urn:microsoft.com/office/officeart/2005/8/layout/radial2"/>
    <dgm:cxn modelId="{7C109EF1-3A83-4968-8795-C9CA8E1762C9}" type="presOf" srcId="{E4A0B302-C6B8-4BD8-B751-575013ED8B0C}" destId="{7B037693-4538-4220-8F8A-0B4036E2A944}" srcOrd="0" destOrd="1" presId="urn:microsoft.com/office/officeart/2005/8/layout/radial2"/>
    <dgm:cxn modelId="{AAFE6CFA-E75F-4C05-82D2-5D076E05D001}" srcId="{FDE668EC-C8C4-462A-B780-6FF67C710D78}" destId="{E4A0B302-C6B8-4BD8-B751-575013ED8B0C}" srcOrd="1" destOrd="0" parTransId="{6ADC77FA-B71F-444C-9B7C-111C2F7E19E2}" sibTransId="{C84525C7-2B58-4CB6-8212-C8EAFD450EAB}"/>
    <dgm:cxn modelId="{3F84A9FC-10EA-42A2-8544-615BFEF52C4D}" srcId="{81AEA5CD-0A1D-4923-BEBD-143F2FC21DE5}" destId="{2B847606-EAA3-4534-8452-FFD022D95992}" srcOrd="0" destOrd="0" parTransId="{83E5280D-83E1-4E7F-92FD-0510D85C29DC}" sibTransId="{FE207DB6-A7A3-4CD9-8DE3-405AC526C338}"/>
    <dgm:cxn modelId="{D6465B9E-FE78-4288-83CE-4E96F0FAAC2A}" type="presParOf" srcId="{6547774C-6C28-4416-BA92-45BA57D09446}" destId="{038C0601-0601-48E3-8967-7D289DD160F1}" srcOrd="0" destOrd="0" presId="urn:microsoft.com/office/officeart/2005/8/layout/radial2"/>
    <dgm:cxn modelId="{7F238740-C75E-42D5-9CD4-BE0CAC531303}" type="presParOf" srcId="{038C0601-0601-48E3-8967-7D289DD160F1}" destId="{6449D643-841B-49C4-ACA6-01271C73FD0B}" srcOrd="0" destOrd="0" presId="urn:microsoft.com/office/officeart/2005/8/layout/radial2"/>
    <dgm:cxn modelId="{6A78D29F-2046-46B0-BE1E-DEC1B248E61A}" type="presParOf" srcId="{6449D643-841B-49C4-ACA6-01271C73FD0B}" destId="{40331E10-7951-41DA-BC2E-DB27A1D07783}" srcOrd="0" destOrd="0" presId="urn:microsoft.com/office/officeart/2005/8/layout/radial2"/>
    <dgm:cxn modelId="{E9963EFE-85D4-4766-A082-C355B3EE89AB}" type="presParOf" srcId="{6449D643-841B-49C4-ACA6-01271C73FD0B}" destId="{1A571C04-BD83-4B4A-89F3-AF65778439C7}" srcOrd="1" destOrd="0" presId="urn:microsoft.com/office/officeart/2005/8/layout/radial2"/>
    <dgm:cxn modelId="{63A49690-7406-4412-8E92-5515F8504756}" type="presParOf" srcId="{038C0601-0601-48E3-8967-7D289DD160F1}" destId="{60BC47D3-E124-4503-B641-36C94E0B5CC7}" srcOrd="1" destOrd="0" presId="urn:microsoft.com/office/officeart/2005/8/layout/radial2"/>
    <dgm:cxn modelId="{AF39BCDE-8C74-4349-8BEB-40727E400E08}" type="presParOf" srcId="{038C0601-0601-48E3-8967-7D289DD160F1}" destId="{F7C8E416-8224-4FAE-859E-F5A215DFFB9F}" srcOrd="2" destOrd="0" presId="urn:microsoft.com/office/officeart/2005/8/layout/radial2"/>
    <dgm:cxn modelId="{0D20C7D5-E112-424B-A6A1-306A8A0F0516}" type="presParOf" srcId="{F7C8E416-8224-4FAE-859E-F5A215DFFB9F}" destId="{F9FE7759-EF04-402F-B8AD-5873C0C4B1FB}" srcOrd="0" destOrd="0" presId="urn:microsoft.com/office/officeart/2005/8/layout/radial2"/>
    <dgm:cxn modelId="{70A89549-F610-437B-85FC-420A595E31E5}" type="presParOf" srcId="{F7C8E416-8224-4FAE-859E-F5A215DFFB9F}" destId="{7B037693-4538-4220-8F8A-0B4036E2A944}" srcOrd="1" destOrd="0" presId="urn:microsoft.com/office/officeart/2005/8/layout/radial2"/>
    <dgm:cxn modelId="{2FFE4DD0-9AD4-4595-BB7D-453FEDBE7381}" type="presParOf" srcId="{038C0601-0601-48E3-8967-7D289DD160F1}" destId="{7ABF2CA1-93CB-4D13-A337-28D7B5AF0A3F}" srcOrd="3" destOrd="0" presId="urn:microsoft.com/office/officeart/2005/8/layout/radial2"/>
    <dgm:cxn modelId="{58347D34-7F6B-4B7E-918E-0BDF9D8A08ED}" type="presParOf" srcId="{038C0601-0601-48E3-8967-7D289DD160F1}" destId="{A0A2BBEE-7B4C-41E8-8B64-CA5057C32C3D}" srcOrd="4" destOrd="0" presId="urn:microsoft.com/office/officeart/2005/8/layout/radial2"/>
    <dgm:cxn modelId="{25BFA007-ED35-4DE5-AADA-96D561350323}" type="presParOf" srcId="{A0A2BBEE-7B4C-41E8-8B64-CA5057C32C3D}" destId="{ABF55E07-7049-480A-A9B0-C3D73F269D50}" srcOrd="0" destOrd="0" presId="urn:microsoft.com/office/officeart/2005/8/layout/radial2"/>
    <dgm:cxn modelId="{AA80B79B-E2A6-4DAB-B9EC-D952C0F6850A}" type="presParOf" srcId="{A0A2BBEE-7B4C-41E8-8B64-CA5057C32C3D}" destId="{E47E1D37-D78E-445B-B0AF-053FAAF39AA0}" srcOrd="1" destOrd="0" presId="urn:microsoft.com/office/officeart/2005/8/layout/radial2"/>
    <dgm:cxn modelId="{57F86B3C-23CD-4031-8BB3-6CAF535F4834}" type="presParOf" srcId="{038C0601-0601-48E3-8967-7D289DD160F1}" destId="{C0D4E6C2-57EB-4538-9B3E-7527AB52D730}" srcOrd="5" destOrd="0" presId="urn:microsoft.com/office/officeart/2005/8/layout/radial2"/>
    <dgm:cxn modelId="{F32DFB23-6DAC-405D-8414-C685F722E90F}" type="presParOf" srcId="{038C0601-0601-48E3-8967-7D289DD160F1}" destId="{EF276406-63CD-43D7-A89A-1A1F6D94DDDD}" srcOrd="6" destOrd="0" presId="urn:microsoft.com/office/officeart/2005/8/layout/radial2"/>
    <dgm:cxn modelId="{931A741D-1EE0-4E77-B85C-A9D6EC21533A}" type="presParOf" srcId="{EF276406-63CD-43D7-A89A-1A1F6D94DDDD}" destId="{7841387F-F45D-4517-A795-EC5B0BC0775D}" srcOrd="0" destOrd="0" presId="urn:microsoft.com/office/officeart/2005/8/layout/radial2"/>
    <dgm:cxn modelId="{AA22A49F-D65C-4ABB-B051-242BB2AE861B}" type="presParOf" srcId="{EF276406-63CD-43D7-A89A-1A1F6D94DDDD}" destId="{D9A3DE0D-C04D-481C-AC5A-630F1092849C}"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C7F8CA-9BEA-453D-9F55-6CBDB291C50E}" type="doc">
      <dgm:prSet loTypeId="urn:microsoft.com/office/officeart/2005/8/layout/radial2" loCatId="relationship" qsTypeId="urn:microsoft.com/office/officeart/2005/8/quickstyle/simple1" qsCatId="simple" csTypeId="urn:microsoft.com/office/officeart/2005/8/colors/accent1_3" csCatId="accent1" phldr="1"/>
      <dgm:spPr/>
      <dgm:t>
        <a:bodyPr/>
        <a:lstStyle/>
        <a:p>
          <a:endParaRPr lang="en-BE"/>
        </a:p>
      </dgm:t>
    </dgm:pt>
    <dgm:pt modelId="{FDE668EC-C8C4-462A-B780-6FF67C710D78}">
      <dgm:prSet phldrT="[Text]"/>
      <dgm:spPr/>
      <dgm:t>
        <a:bodyPr/>
        <a:lstStyle/>
        <a:p>
          <a:r>
            <a:rPr lang="en-US"/>
            <a:t>Long-term markets</a:t>
          </a:r>
          <a:endParaRPr lang="en-BE"/>
        </a:p>
      </dgm:t>
    </dgm:pt>
    <dgm:pt modelId="{445068EA-9AF7-4014-B2BD-5E17D76FFD33}" type="parTrans" cxnId="{6AF7DFB6-FB71-464F-BDAF-7737486BC15F}">
      <dgm:prSet/>
      <dgm:spPr/>
      <dgm:t>
        <a:bodyPr/>
        <a:lstStyle/>
        <a:p>
          <a:endParaRPr lang="en-BE"/>
        </a:p>
      </dgm:t>
    </dgm:pt>
    <dgm:pt modelId="{4E3A5F3F-C770-42D8-9C52-D6872DB419A6}" type="sibTrans" cxnId="{6AF7DFB6-FB71-464F-BDAF-7737486BC15F}">
      <dgm:prSet/>
      <dgm:spPr/>
      <dgm:t>
        <a:bodyPr/>
        <a:lstStyle/>
        <a:p>
          <a:endParaRPr lang="en-BE"/>
        </a:p>
      </dgm:t>
    </dgm:pt>
    <dgm:pt modelId="{918DFB07-89B2-4DAA-BCB9-8E7A7FC14B8F}">
      <dgm:prSet phldrT="[Text]" custT="1"/>
      <dgm:spPr/>
      <dgm:t>
        <a:bodyPr/>
        <a:lstStyle/>
        <a:p>
          <a:r>
            <a:rPr lang="en-US" sz="1400"/>
            <a:t>Investment</a:t>
          </a:r>
          <a:endParaRPr lang="en-BE" sz="1400"/>
        </a:p>
      </dgm:t>
    </dgm:pt>
    <dgm:pt modelId="{A8F2C296-D5A8-4FD1-81BD-64F9F2AA8E8F}" type="parTrans" cxnId="{ADBC429F-E95C-4F14-8E87-AC02E057A45D}">
      <dgm:prSet/>
      <dgm:spPr/>
      <dgm:t>
        <a:bodyPr/>
        <a:lstStyle/>
        <a:p>
          <a:endParaRPr lang="en-BE"/>
        </a:p>
      </dgm:t>
    </dgm:pt>
    <dgm:pt modelId="{2B1B19B7-1A18-4729-A423-D85D159D4434}" type="sibTrans" cxnId="{ADBC429F-E95C-4F14-8E87-AC02E057A45D}">
      <dgm:prSet/>
      <dgm:spPr/>
      <dgm:t>
        <a:bodyPr/>
        <a:lstStyle/>
        <a:p>
          <a:endParaRPr lang="en-BE"/>
        </a:p>
      </dgm:t>
    </dgm:pt>
    <dgm:pt modelId="{E4A0B302-C6B8-4BD8-B751-575013ED8B0C}">
      <dgm:prSet phldrT="[Text]" custT="1"/>
      <dgm:spPr/>
      <dgm:t>
        <a:bodyPr/>
        <a:lstStyle/>
        <a:p>
          <a:r>
            <a:rPr lang="en-US" sz="1400"/>
            <a:t>PPAs</a:t>
          </a:r>
          <a:endParaRPr lang="en-BE" sz="1400"/>
        </a:p>
      </dgm:t>
    </dgm:pt>
    <dgm:pt modelId="{6ADC77FA-B71F-444C-9B7C-111C2F7E19E2}" type="parTrans" cxnId="{AAFE6CFA-E75F-4C05-82D2-5D076E05D001}">
      <dgm:prSet/>
      <dgm:spPr/>
      <dgm:t>
        <a:bodyPr/>
        <a:lstStyle/>
        <a:p>
          <a:endParaRPr lang="en-BE"/>
        </a:p>
      </dgm:t>
    </dgm:pt>
    <dgm:pt modelId="{C84525C7-2B58-4CB6-8212-C8EAFD450EAB}" type="sibTrans" cxnId="{AAFE6CFA-E75F-4C05-82D2-5D076E05D001}">
      <dgm:prSet/>
      <dgm:spPr/>
      <dgm:t>
        <a:bodyPr/>
        <a:lstStyle/>
        <a:p>
          <a:endParaRPr lang="en-BE"/>
        </a:p>
      </dgm:t>
    </dgm:pt>
    <dgm:pt modelId="{81AEA5CD-0A1D-4923-BEBD-143F2FC21DE5}">
      <dgm:prSet phldrT="[Text]"/>
      <dgm:spPr/>
      <dgm:t>
        <a:bodyPr/>
        <a:lstStyle/>
        <a:p>
          <a:r>
            <a:rPr lang="en-US"/>
            <a:t>Short-term markets</a:t>
          </a:r>
          <a:endParaRPr lang="en-BE"/>
        </a:p>
      </dgm:t>
    </dgm:pt>
    <dgm:pt modelId="{BDF53ABF-BA9D-49BE-9080-3A11402C5BA5}" type="parTrans" cxnId="{5F37DDC9-94E6-487D-911E-FDC91DA2AEC5}">
      <dgm:prSet/>
      <dgm:spPr/>
      <dgm:t>
        <a:bodyPr/>
        <a:lstStyle/>
        <a:p>
          <a:endParaRPr lang="en-BE"/>
        </a:p>
      </dgm:t>
    </dgm:pt>
    <dgm:pt modelId="{EE537CB9-1AC9-425F-9EB6-9DCD4C23D5D6}" type="sibTrans" cxnId="{5F37DDC9-94E6-487D-911E-FDC91DA2AEC5}">
      <dgm:prSet/>
      <dgm:spPr/>
      <dgm:t>
        <a:bodyPr/>
        <a:lstStyle/>
        <a:p>
          <a:endParaRPr lang="en-BE"/>
        </a:p>
      </dgm:t>
    </dgm:pt>
    <dgm:pt modelId="{2B847606-EAA3-4534-8452-FFD022D95992}">
      <dgm:prSet phldrT="[Text]" custT="1"/>
      <dgm:spPr/>
      <dgm:t>
        <a:bodyPr/>
        <a:lstStyle/>
        <a:p>
          <a:r>
            <a:rPr lang="en-US" sz="1400"/>
            <a:t>Day-Ahead</a:t>
          </a:r>
          <a:endParaRPr lang="en-BE" sz="1400"/>
        </a:p>
      </dgm:t>
    </dgm:pt>
    <dgm:pt modelId="{83E5280D-83E1-4E7F-92FD-0510D85C29DC}" type="parTrans" cxnId="{3F84A9FC-10EA-42A2-8544-615BFEF52C4D}">
      <dgm:prSet/>
      <dgm:spPr/>
      <dgm:t>
        <a:bodyPr/>
        <a:lstStyle/>
        <a:p>
          <a:endParaRPr lang="en-BE"/>
        </a:p>
      </dgm:t>
    </dgm:pt>
    <dgm:pt modelId="{FE207DB6-A7A3-4CD9-8DE3-405AC526C338}" type="sibTrans" cxnId="{3F84A9FC-10EA-42A2-8544-615BFEF52C4D}">
      <dgm:prSet/>
      <dgm:spPr/>
      <dgm:t>
        <a:bodyPr/>
        <a:lstStyle/>
        <a:p>
          <a:endParaRPr lang="en-BE"/>
        </a:p>
      </dgm:t>
    </dgm:pt>
    <dgm:pt modelId="{3DBD69BA-4873-442A-88A8-9D2A6B0EF32E}">
      <dgm:prSet phldrT="[Text]" custT="1"/>
      <dgm:spPr/>
      <dgm:t>
        <a:bodyPr/>
        <a:lstStyle/>
        <a:p>
          <a:r>
            <a:rPr lang="en-US" sz="1400"/>
            <a:t>Intraday</a:t>
          </a:r>
          <a:endParaRPr lang="en-BE" sz="1400"/>
        </a:p>
      </dgm:t>
    </dgm:pt>
    <dgm:pt modelId="{2534F021-6ABB-4DF4-B349-B243BACB0016}" type="parTrans" cxnId="{2A528738-CE1F-4DCC-B629-153D2B531660}">
      <dgm:prSet/>
      <dgm:spPr/>
      <dgm:t>
        <a:bodyPr/>
        <a:lstStyle/>
        <a:p>
          <a:endParaRPr lang="en-BE"/>
        </a:p>
      </dgm:t>
    </dgm:pt>
    <dgm:pt modelId="{0E470F6F-1A88-4660-9587-E06D04E11984}" type="sibTrans" cxnId="{2A528738-CE1F-4DCC-B629-153D2B531660}">
      <dgm:prSet/>
      <dgm:spPr/>
      <dgm:t>
        <a:bodyPr/>
        <a:lstStyle/>
        <a:p>
          <a:endParaRPr lang="en-BE"/>
        </a:p>
      </dgm:t>
    </dgm:pt>
    <dgm:pt modelId="{F35EE21F-EBB8-4DB9-9DC8-135C9A2528C3}">
      <dgm:prSet phldrT="[Text]"/>
      <dgm:spPr/>
      <dgm:t>
        <a:bodyPr/>
        <a:lstStyle/>
        <a:p>
          <a:r>
            <a:rPr lang="en-US"/>
            <a:t>TSO Services</a:t>
          </a:r>
          <a:endParaRPr lang="en-BE"/>
        </a:p>
      </dgm:t>
    </dgm:pt>
    <dgm:pt modelId="{4458C043-2E46-4D2B-9911-62F35D92F267}" type="parTrans" cxnId="{9AF85380-5DA5-4268-B76F-47C75B6B191E}">
      <dgm:prSet/>
      <dgm:spPr/>
      <dgm:t>
        <a:bodyPr/>
        <a:lstStyle/>
        <a:p>
          <a:endParaRPr lang="en-BE"/>
        </a:p>
      </dgm:t>
    </dgm:pt>
    <dgm:pt modelId="{6317EA28-F244-46A6-B9FC-48572ACF2779}" type="sibTrans" cxnId="{9AF85380-5DA5-4268-B76F-47C75B6B191E}">
      <dgm:prSet/>
      <dgm:spPr/>
      <dgm:t>
        <a:bodyPr/>
        <a:lstStyle/>
        <a:p>
          <a:endParaRPr lang="en-BE"/>
        </a:p>
      </dgm:t>
    </dgm:pt>
    <dgm:pt modelId="{7C171FAD-1390-48AA-ACAA-59DC525D82B1}">
      <dgm:prSet phldrT="[Text]" custT="1"/>
      <dgm:spPr/>
      <dgm:t>
        <a:bodyPr/>
        <a:lstStyle/>
        <a:p>
          <a:r>
            <a:rPr lang="en-US" sz="1400"/>
            <a:t>Balancing reserves</a:t>
          </a:r>
          <a:endParaRPr lang="en-BE" sz="1400"/>
        </a:p>
      </dgm:t>
    </dgm:pt>
    <dgm:pt modelId="{EB5D7ED7-C31A-41C2-8AD9-B200B01EA5AF}" type="parTrans" cxnId="{4C793505-E968-4822-86DC-84BAA774907F}">
      <dgm:prSet/>
      <dgm:spPr/>
      <dgm:t>
        <a:bodyPr/>
        <a:lstStyle/>
        <a:p>
          <a:endParaRPr lang="en-BE"/>
        </a:p>
      </dgm:t>
    </dgm:pt>
    <dgm:pt modelId="{B63FF13A-CA99-4280-897A-0BA12066AF12}" type="sibTrans" cxnId="{4C793505-E968-4822-86DC-84BAA774907F}">
      <dgm:prSet/>
      <dgm:spPr/>
      <dgm:t>
        <a:bodyPr/>
        <a:lstStyle/>
        <a:p>
          <a:endParaRPr lang="en-BE"/>
        </a:p>
      </dgm:t>
    </dgm:pt>
    <dgm:pt modelId="{98272383-DD17-43DB-86B3-2B14C42A44C0}">
      <dgm:prSet phldrT="[Text]" custT="1"/>
      <dgm:spPr/>
      <dgm:t>
        <a:bodyPr/>
        <a:lstStyle/>
        <a:p>
          <a:r>
            <a:rPr lang="en-US" sz="1400"/>
            <a:t>Congestion management</a:t>
          </a:r>
          <a:endParaRPr lang="en-BE" sz="1400"/>
        </a:p>
      </dgm:t>
    </dgm:pt>
    <dgm:pt modelId="{22FA8713-62B1-473F-810F-86ABFB74C6B2}" type="parTrans" cxnId="{F6DDFE43-06CA-4881-925C-F1C5B88E654F}">
      <dgm:prSet/>
      <dgm:spPr/>
      <dgm:t>
        <a:bodyPr/>
        <a:lstStyle/>
        <a:p>
          <a:endParaRPr lang="en-BE"/>
        </a:p>
      </dgm:t>
    </dgm:pt>
    <dgm:pt modelId="{DA3F9AC7-9E56-439C-8F8F-F700797FBA3A}" type="sibTrans" cxnId="{F6DDFE43-06CA-4881-925C-F1C5B88E654F}">
      <dgm:prSet/>
      <dgm:spPr/>
      <dgm:t>
        <a:bodyPr/>
        <a:lstStyle/>
        <a:p>
          <a:endParaRPr lang="en-BE"/>
        </a:p>
      </dgm:t>
    </dgm:pt>
    <dgm:pt modelId="{4B6F5355-B57F-4B37-AA4B-512EB1FCB4C3}">
      <dgm:prSet phldrT="[Text]" custT="1"/>
      <dgm:spPr/>
      <dgm:t>
        <a:bodyPr/>
        <a:lstStyle/>
        <a:p>
          <a:r>
            <a:rPr lang="en-US" sz="1400"/>
            <a:t>Futures</a:t>
          </a:r>
          <a:endParaRPr lang="en-BE" sz="1400"/>
        </a:p>
      </dgm:t>
    </dgm:pt>
    <dgm:pt modelId="{C19D0E0D-D2AA-456A-B69D-BF6F5A679AD1}" type="parTrans" cxnId="{6DDB35AC-E626-4915-8782-FA928422AB37}">
      <dgm:prSet/>
      <dgm:spPr/>
      <dgm:t>
        <a:bodyPr/>
        <a:lstStyle/>
        <a:p>
          <a:endParaRPr lang="en-BE"/>
        </a:p>
      </dgm:t>
    </dgm:pt>
    <dgm:pt modelId="{018A812C-9037-4552-9D17-05F12BA9F28E}" type="sibTrans" cxnId="{6DDB35AC-E626-4915-8782-FA928422AB37}">
      <dgm:prSet/>
      <dgm:spPr/>
      <dgm:t>
        <a:bodyPr/>
        <a:lstStyle/>
        <a:p>
          <a:endParaRPr lang="en-BE"/>
        </a:p>
      </dgm:t>
    </dgm:pt>
    <dgm:pt modelId="{D88867A3-E302-4ECE-A5AC-BA081D15E5F5}">
      <dgm:prSet phldrT="[Text]" custT="1"/>
      <dgm:spPr/>
      <dgm:t>
        <a:bodyPr/>
        <a:lstStyle/>
        <a:p>
          <a:r>
            <a:rPr lang="en-US" sz="1400"/>
            <a:t>Balancing</a:t>
          </a:r>
          <a:endParaRPr lang="en-BE" sz="1400"/>
        </a:p>
      </dgm:t>
    </dgm:pt>
    <dgm:pt modelId="{810C594D-3546-4EF8-AC46-289F6328415F}" type="parTrans" cxnId="{5F615C58-E89A-41F9-AAE1-610730EEF4C3}">
      <dgm:prSet/>
      <dgm:spPr/>
      <dgm:t>
        <a:bodyPr/>
        <a:lstStyle/>
        <a:p>
          <a:endParaRPr lang="en-BE"/>
        </a:p>
      </dgm:t>
    </dgm:pt>
    <dgm:pt modelId="{47F35E03-3C4B-4BD2-B67E-BFFE9C589E25}" type="sibTrans" cxnId="{5F615C58-E89A-41F9-AAE1-610730EEF4C3}">
      <dgm:prSet/>
      <dgm:spPr/>
      <dgm:t>
        <a:bodyPr/>
        <a:lstStyle/>
        <a:p>
          <a:endParaRPr lang="en-BE"/>
        </a:p>
      </dgm:t>
    </dgm:pt>
    <dgm:pt modelId="{6547774C-6C28-4416-BA92-45BA57D09446}" type="pres">
      <dgm:prSet presAssocID="{B1C7F8CA-9BEA-453D-9F55-6CBDB291C50E}" presName="composite" presStyleCnt="0">
        <dgm:presLayoutVars>
          <dgm:chMax val="5"/>
          <dgm:dir/>
          <dgm:animLvl val="ctr"/>
          <dgm:resizeHandles val="exact"/>
        </dgm:presLayoutVars>
      </dgm:prSet>
      <dgm:spPr/>
    </dgm:pt>
    <dgm:pt modelId="{038C0601-0601-48E3-8967-7D289DD160F1}" type="pres">
      <dgm:prSet presAssocID="{B1C7F8CA-9BEA-453D-9F55-6CBDB291C50E}" presName="cycle" presStyleCnt="0"/>
      <dgm:spPr/>
    </dgm:pt>
    <dgm:pt modelId="{6449D643-841B-49C4-ACA6-01271C73FD0B}" type="pres">
      <dgm:prSet presAssocID="{B1C7F8CA-9BEA-453D-9F55-6CBDB291C50E}" presName="centerShape" presStyleCnt="0"/>
      <dgm:spPr/>
    </dgm:pt>
    <dgm:pt modelId="{40331E10-7951-41DA-BC2E-DB27A1D07783}" type="pres">
      <dgm:prSet presAssocID="{B1C7F8CA-9BEA-453D-9F55-6CBDB291C50E}" presName="connSite" presStyleLbl="node1" presStyleIdx="0" presStyleCnt="4"/>
      <dgm:spPr/>
    </dgm:pt>
    <dgm:pt modelId="{1A571C04-BD83-4B4A-89F3-AF65778439C7}" type="pres">
      <dgm:prSet presAssocID="{B1C7F8CA-9BEA-453D-9F55-6CBDB291C50E}" presName="visible" presStyleLbl="node1" presStyleIdx="0" presStyleCnt="4" custScaleX="82645" custScaleY="7513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uro with solid fill"/>
        </a:ext>
      </dgm:extLst>
    </dgm:pt>
    <dgm:pt modelId="{60BC47D3-E124-4503-B641-36C94E0B5CC7}" type="pres">
      <dgm:prSet presAssocID="{445068EA-9AF7-4014-B2BD-5E17D76FFD33}" presName="Name25" presStyleLbl="parChTrans1D1" presStyleIdx="0" presStyleCnt="3"/>
      <dgm:spPr/>
    </dgm:pt>
    <dgm:pt modelId="{F7C8E416-8224-4FAE-859E-F5A215DFFB9F}" type="pres">
      <dgm:prSet presAssocID="{FDE668EC-C8C4-462A-B780-6FF67C710D78}" presName="node" presStyleCnt="0"/>
      <dgm:spPr/>
    </dgm:pt>
    <dgm:pt modelId="{F9FE7759-EF04-402F-B8AD-5873C0C4B1FB}" type="pres">
      <dgm:prSet presAssocID="{FDE668EC-C8C4-462A-B780-6FF67C710D78}" presName="parentNode" presStyleLbl="node1" presStyleIdx="1" presStyleCnt="4">
        <dgm:presLayoutVars>
          <dgm:chMax val="1"/>
          <dgm:bulletEnabled val="1"/>
        </dgm:presLayoutVars>
      </dgm:prSet>
      <dgm:spPr/>
    </dgm:pt>
    <dgm:pt modelId="{7B037693-4538-4220-8F8A-0B4036E2A944}" type="pres">
      <dgm:prSet presAssocID="{FDE668EC-C8C4-462A-B780-6FF67C710D78}" presName="childNode" presStyleLbl="revTx" presStyleIdx="0" presStyleCnt="3">
        <dgm:presLayoutVars>
          <dgm:bulletEnabled val="1"/>
        </dgm:presLayoutVars>
      </dgm:prSet>
      <dgm:spPr/>
    </dgm:pt>
    <dgm:pt modelId="{7ABF2CA1-93CB-4D13-A337-28D7B5AF0A3F}" type="pres">
      <dgm:prSet presAssocID="{BDF53ABF-BA9D-49BE-9080-3A11402C5BA5}" presName="Name25" presStyleLbl="parChTrans1D1" presStyleIdx="1" presStyleCnt="3"/>
      <dgm:spPr/>
    </dgm:pt>
    <dgm:pt modelId="{A0A2BBEE-7B4C-41E8-8B64-CA5057C32C3D}" type="pres">
      <dgm:prSet presAssocID="{81AEA5CD-0A1D-4923-BEBD-143F2FC21DE5}" presName="node" presStyleCnt="0"/>
      <dgm:spPr/>
    </dgm:pt>
    <dgm:pt modelId="{ABF55E07-7049-480A-A9B0-C3D73F269D50}" type="pres">
      <dgm:prSet presAssocID="{81AEA5CD-0A1D-4923-BEBD-143F2FC21DE5}" presName="parentNode" presStyleLbl="node1" presStyleIdx="2" presStyleCnt="4">
        <dgm:presLayoutVars>
          <dgm:chMax val="1"/>
          <dgm:bulletEnabled val="1"/>
        </dgm:presLayoutVars>
      </dgm:prSet>
      <dgm:spPr/>
    </dgm:pt>
    <dgm:pt modelId="{E47E1D37-D78E-445B-B0AF-053FAAF39AA0}" type="pres">
      <dgm:prSet presAssocID="{81AEA5CD-0A1D-4923-BEBD-143F2FC21DE5}" presName="childNode" presStyleLbl="revTx" presStyleIdx="1" presStyleCnt="3">
        <dgm:presLayoutVars>
          <dgm:bulletEnabled val="1"/>
        </dgm:presLayoutVars>
      </dgm:prSet>
      <dgm:spPr/>
    </dgm:pt>
    <dgm:pt modelId="{C0D4E6C2-57EB-4538-9B3E-7527AB52D730}" type="pres">
      <dgm:prSet presAssocID="{4458C043-2E46-4D2B-9911-62F35D92F267}" presName="Name25" presStyleLbl="parChTrans1D1" presStyleIdx="2" presStyleCnt="3"/>
      <dgm:spPr/>
    </dgm:pt>
    <dgm:pt modelId="{EF276406-63CD-43D7-A89A-1A1F6D94DDDD}" type="pres">
      <dgm:prSet presAssocID="{F35EE21F-EBB8-4DB9-9DC8-135C9A2528C3}" presName="node" presStyleCnt="0"/>
      <dgm:spPr/>
    </dgm:pt>
    <dgm:pt modelId="{7841387F-F45D-4517-A795-EC5B0BC0775D}" type="pres">
      <dgm:prSet presAssocID="{F35EE21F-EBB8-4DB9-9DC8-135C9A2528C3}" presName="parentNode" presStyleLbl="node1" presStyleIdx="3" presStyleCnt="4">
        <dgm:presLayoutVars>
          <dgm:chMax val="1"/>
          <dgm:bulletEnabled val="1"/>
        </dgm:presLayoutVars>
      </dgm:prSet>
      <dgm:spPr/>
    </dgm:pt>
    <dgm:pt modelId="{D9A3DE0D-C04D-481C-AC5A-630F1092849C}" type="pres">
      <dgm:prSet presAssocID="{F35EE21F-EBB8-4DB9-9DC8-135C9A2528C3}" presName="childNode" presStyleLbl="revTx" presStyleIdx="2" presStyleCnt="3">
        <dgm:presLayoutVars>
          <dgm:bulletEnabled val="1"/>
        </dgm:presLayoutVars>
      </dgm:prSet>
      <dgm:spPr/>
    </dgm:pt>
  </dgm:ptLst>
  <dgm:cxnLst>
    <dgm:cxn modelId="{4C793505-E968-4822-86DC-84BAA774907F}" srcId="{F35EE21F-EBB8-4DB9-9DC8-135C9A2528C3}" destId="{7C171FAD-1390-48AA-ACAA-59DC525D82B1}" srcOrd="0" destOrd="0" parTransId="{EB5D7ED7-C31A-41C2-8AD9-B200B01EA5AF}" sibTransId="{B63FF13A-CA99-4280-897A-0BA12066AF12}"/>
    <dgm:cxn modelId="{815B4A0A-CC97-45DE-B117-4222A9FEA0C1}" type="presOf" srcId="{7C171FAD-1390-48AA-ACAA-59DC525D82B1}" destId="{D9A3DE0D-C04D-481C-AC5A-630F1092849C}" srcOrd="0" destOrd="0" presId="urn:microsoft.com/office/officeart/2005/8/layout/radial2"/>
    <dgm:cxn modelId="{DB58DC13-AA5A-4C27-AFD4-A12ECA9662EB}" type="presOf" srcId="{F35EE21F-EBB8-4DB9-9DC8-135C9A2528C3}" destId="{7841387F-F45D-4517-A795-EC5B0BC0775D}" srcOrd="0" destOrd="0" presId="urn:microsoft.com/office/officeart/2005/8/layout/radial2"/>
    <dgm:cxn modelId="{FC77DB15-3A4C-4915-B72B-4C5552685259}" type="presOf" srcId="{3DBD69BA-4873-442A-88A8-9D2A6B0EF32E}" destId="{E47E1D37-D78E-445B-B0AF-053FAAF39AA0}" srcOrd="0" destOrd="1" presId="urn:microsoft.com/office/officeart/2005/8/layout/radial2"/>
    <dgm:cxn modelId="{31798223-6E29-49AB-BBB0-9760424B6E71}" type="presOf" srcId="{445068EA-9AF7-4014-B2BD-5E17D76FFD33}" destId="{60BC47D3-E124-4503-B641-36C94E0B5CC7}" srcOrd="0" destOrd="0" presId="urn:microsoft.com/office/officeart/2005/8/layout/radial2"/>
    <dgm:cxn modelId="{2AAA3930-B724-4A6E-9143-DC23AFF83EEA}" type="presOf" srcId="{81AEA5CD-0A1D-4923-BEBD-143F2FC21DE5}" destId="{ABF55E07-7049-480A-A9B0-C3D73F269D50}" srcOrd="0" destOrd="0" presId="urn:microsoft.com/office/officeart/2005/8/layout/radial2"/>
    <dgm:cxn modelId="{2A528738-CE1F-4DCC-B629-153D2B531660}" srcId="{81AEA5CD-0A1D-4923-BEBD-143F2FC21DE5}" destId="{3DBD69BA-4873-442A-88A8-9D2A6B0EF32E}" srcOrd="1" destOrd="0" parTransId="{2534F021-6ABB-4DF4-B349-B243BACB0016}" sibTransId="{0E470F6F-1A88-4660-9587-E06D04E11984}"/>
    <dgm:cxn modelId="{F6DDFE43-06CA-4881-925C-F1C5B88E654F}" srcId="{F35EE21F-EBB8-4DB9-9DC8-135C9A2528C3}" destId="{98272383-DD17-43DB-86B3-2B14C42A44C0}" srcOrd="1" destOrd="0" parTransId="{22FA8713-62B1-473F-810F-86ABFB74C6B2}" sibTransId="{DA3F9AC7-9E56-439C-8F8F-F700797FBA3A}"/>
    <dgm:cxn modelId="{250A3A44-B930-4CF8-AB6F-EAE7CC6ACFFF}" type="presOf" srcId="{918DFB07-89B2-4DAA-BCB9-8E7A7FC14B8F}" destId="{7B037693-4538-4220-8F8A-0B4036E2A944}" srcOrd="0" destOrd="0" presId="urn:microsoft.com/office/officeart/2005/8/layout/radial2"/>
    <dgm:cxn modelId="{3EA60F48-1649-4796-80E8-08BCD79F6A63}" type="presOf" srcId="{4B6F5355-B57F-4B37-AA4B-512EB1FCB4C3}" destId="{7B037693-4538-4220-8F8A-0B4036E2A944}" srcOrd="0" destOrd="2" presId="urn:microsoft.com/office/officeart/2005/8/layout/radial2"/>
    <dgm:cxn modelId="{D94C7949-1CEE-4FCC-9E4E-9EF49EE8C0B0}" type="presOf" srcId="{98272383-DD17-43DB-86B3-2B14C42A44C0}" destId="{D9A3DE0D-C04D-481C-AC5A-630F1092849C}" srcOrd="0" destOrd="1" presId="urn:microsoft.com/office/officeart/2005/8/layout/radial2"/>
    <dgm:cxn modelId="{23649D6D-4D51-4BF5-9B54-36B9EB1FC071}" type="presOf" srcId="{D88867A3-E302-4ECE-A5AC-BA081D15E5F5}" destId="{E47E1D37-D78E-445B-B0AF-053FAAF39AA0}" srcOrd="0" destOrd="2" presId="urn:microsoft.com/office/officeart/2005/8/layout/radial2"/>
    <dgm:cxn modelId="{5F615C58-E89A-41F9-AAE1-610730EEF4C3}" srcId="{81AEA5CD-0A1D-4923-BEBD-143F2FC21DE5}" destId="{D88867A3-E302-4ECE-A5AC-BA081D15E5F5}" srcOrd="2" destOrd="0" parTransId="{810C594D-3546-4EF8-AC46-289F6328415F}" sibTransId="{47F35E03-3C4B-4BD2-B67E-BFFE9C589E25}"/>
    <dgm:cxn modelId="{9AF85380-5DA5-4268-B76F-47C75B6B191E}" srcId="{B1C7F8CA-9BEA-453D-9F55-6CBDB291C50E}" destId="{F35EE21F-EBB8-4DB9-9DC8-135C9A2528C3}" srcOrd="2" destOrd="0" parTransId="{4458C043-2E46-4D2B-9911-62F35D92F267}" sibTransId="{6317EA28-F244-46A6-B9FC-48572ACF2779}"/>
    <dgm:cxn modelId="{BD107894-401A-401A-ADA5-2244E95C95D6}" type="presOf" srcId="{BDF53ABF-BA9D-49BE-9080-3A11402C5BA5}" destId="{7ABF2CA1-93CB-4D13-A337-28D7B5AF0A3F}" srcOrd="0" destOrd="0" presId="urn:microsoft.com/office/officeart/2005/8/layout/radial2"/>
    <dgm:cxn modelId="{ADBC429F-E95C-4F14-8E87-AC02E057A45D}" srcId="{FDE668EC-C8C4-462A-B780-6FF67C710D78}" destId="{918DFB07-89B2-4DAA-BCB9-8E7A7FC14B8F}" srcOrd="0" destOrd="0" parTransId="{A8F2C296-D5A8-4FD1-81BD-64F9F2AA8E8F}" sibTransId="{2B1B19B7-1A18-4729-A423-D85D159D4434}"/>
    <dgm:cxn modelId="{6DDB35AC-E626-4915-8782-FA928422AB37}" srcId="{FDE668EC-C8C4-462A-B780-6FF67C710D78}" destId="{4B6F5355-B57F-4B37-AA4B-512EB1FCB4C3}" srcOrd="2" destOrd="0" parTransId="{C19D0E0D-D2AA-456A-B69D-BF6F5A679AD1}" sibTransId="{018A812C-9037-4552-9D17-05F12BA9F28E}"/>
    <dgm:cxn modelId="{6AF7DFB6-FB71-464F-BDAF-7737486BC15F}" srcId="{B1C7F8CA-9BEA-453D-9F55-6CBDB291C50E}" destId="{FDE668EC-C8C4-462A-B780-6FF67C710D78}" srcOrd="0" destOrd="0" parTransId="{445068EA-9AF7-4014-B2BD-5E17D76FFD33}" sibTransId="{4E3A5F3F-C770-42D8-9C52-D6872DB419A6}"/>
    <dgm:cxn modelId="{5F37DDC9-94E6-487D-911E-FDC91DA2AEC5}" srcId="{B1C7F8CA-9BEA-453D-9F55-6CBDB291C50E}" destId="{81AEA5CD-0A1D-4923-BEBD-143F2FC21DE5}" srcOrd="1" destOrd="0" parTransId="{BDF53ABF-BA9D-49BE-9080-3A11402C5BA5}" sibTransId="{EE537CB9-1AC9-425F-9EB6-9DCD4C23D5D6}"/>
    <dgm:cxn modelId="{B78ADFDA-9B7F-48F3-9881-FFE119B0B4F2}" type="presOf" srcId="{4458C043-2E46-4D2B-9911-62F35D92F267}" destId="{C0D4E6C2-57EB-4538-9B3E-7527AB52D730}" srcOrd="0" destOrd="0" presId="urn:microsoft.com/office/officeart/2005/8/layout/radial2"/>
    <dgm:cxn modelId="{0BFFD6E8-5E6C-4A47-A9FF-3B2A88D46E89}" type="presOf" srcId="{2B847606-EAA3-4534-8452-FFD022D95992}" destId="{E47E1D37-D78E-445B-B0AF-053FAAF39AA0}" srcOrd="0" destOrd="0" presId="urn:microsoft.com/office/officeart/2005/8/layout/radial2"/>
    <dgm:cxn modelId="{E57E5AEB-71B9-4580-8919-CB74E64B2DED}" type="presOf" srcId="{FDE668EC-C8C4-462A-B780-6FF67C710D78}" destId="{F9FE7759-EF04-402F-B8AD-5873C0C4B1FB}" srcOrd="0" destOrd="0" presId="urn:microsoft.com/office/officeart/2005/8/layout/radial2"/>
    <dgm:cxn modelId="{8AAA85F1-A386-4592-8F29-98DD9EDB2BE5}" type="presOf" srcId="{B1C7F8CA-9BEA-453D-9F55-6CBDB291C50E}" destId="{6547774C-6C28-4416-BA92-45BA57D09446}" srcOrd="0" destOrd="0" presId="urn:microsoft.com/office/officeart/2005/8/layout/radial2"/>
    <dgm:cxn modelId="{7C109EF1-3A83-4968-8795-C9CA8E1762C9}" type="presOf" srcId="{E4A0B302-C6B8-4BD8-B751-575013ED8B0C}" destId="{7B037693-4538-4220-8F8A-0B4036E2A944}" srcOrd="0" destOrd="1" presId="urn:microsoft.com/office/officeart/2005/8/layout/radial2"/>
    <dgm:cxn modelId="{AAFE6CFA-E75F-4C05-82D2-5D076E05D001}" srcId="{FDE668EC-C8C4-462A-B780-6FF67C710D78}" destId="{E4A0B302-C6B8-4BD8-B751-575013ED8B0C}" srcOrd="1" destOrd="0" parTransId="{6ADC77FA-B71F-444C-9B7C-111C2F7E19E2}" sibTransId="{C84525C7-2B58-4CB6-8212-C8EAFD450EAB}"/>
    <dgm:cxn modelId="{3F84A9FC-10EA-42A2-8544-615BFEF52C4D}" srcId="{81AEA5CD-0A1D-4923-BEBD-143F2FC21DE5}" destId="{2B847606-EAA3-4534-8452-FFD022D95992}" srcOrd="0" destOrd="0" parTransId="{83E5280D-83E1-4E7F-92FD-0510D85C29DC}" sibTransId="{FE207DB6-A7A3-4CD9-8DE3-405AC526C338}"/>
    <dgm:cxn modelId="{D6465B9E-FE78-4288-83CE-4E96F0FAAC2A}" type="presParOf" srcId="{6547774C-6C28-4416-BA92-45BA57D09446}" destId="{038C0601-0601-48E3-8967-7D289DD160F1}" srcOrd="0" destOrd="0" presId="urn:microsoft.com/office/officeart/2005/8/layout/radial2"/>
    <dgm:cxn modelId="{7F238740-C75E-42D5-9CD4-BE0CAC531303}" type="presParOf" srcId="{038C0601-0601-48E3-8967-7D289DD160F1}" destId="{6449D643-841B-49C4-ACA6-01271C73FD0B}" srcOrd="0" destOrd="0" presId="urn:microsoft.com/office/officeart/2005/8/layout/radial2"/>
    <dgm:cxn modelId="{6A78D29F-2046-46B0-BE1E-DEC1B248E61A}" type="presParOf" srcId="{6449D643-841B-49C4-ACA6-01271C73FD0B}" destId="{40331E10-7951-41DA-BC2E-DB27A1D07783}" srcOrd="0" destOrd="0" presId="urn:microsoft.com/office/officeart/2005/8/layout/radial2"/>
    <dgm:cxn modelId="{E9963EFE-85D4-4766-A082-C355B3EE89AB}" type="presParOf" srcId="{6449D643-841B-49C4-ACA6-01271C73FD0B}" destId="{1A571C04-BD83-4B4A-89F3-AF65778439C7}" srcOrd="1" destOrd="0" presId="urn:microsoft.com/office/officeart/2005/8/layout/radial2"/>
    <dgm:cxn modelId="{63A49690-7406-4412-8E92-5515F8504756}" type="presParOf" srcId="{038C0601-0601-48E3-8967-7D289DD160F1}" destId="{60BC47D3-E124-4503-B641-36C94E0B5CC7}" srcOrd="1" destOrd="0" presId="urn:microsoft.com/office/officeart/2005/8/layout/radial2"/>
    <dgm:cxn modelId="{AF39BCDE-8C74-4349-8BEB-40727E400E08}" type="presParOf" srcId="{038C0601-0601-48E3-8967-7D289DD160F1}" destId="{F7C8E416-8224-4FAE-859E-F5A215DFFB9F}" srcOrd="2" destOrd="0" presId="urn:microsoft.com/office/officeart/2005/8/layout/radial2"/>
    <dgm:cxn modelId="{0D20C7D5-E112-424B-A6A1-306A8A0F0516}" type="presParOf" srcId="{F7C8E416-8224-4FAE-859E-F5A215DFFB9F}" destId="{F9FE7759-EF04-402F-B8AD-5873C0C4B1FB}" srcOrd="0" destOrd="0" presId="urn:microsoft.com/office/officeart/2005/8/layout/radial2"/>
    <dgm:cxn modelId="{70A89549-F610-437B-85FC-420A595E31E5}" type="presParOf" srcId="{F7C8E416-8224-4FAE-859E-F5A215DFFB9F}" destId="{7B037693-4538-4220-8F8A-0B4036E2A944}" srcOrd="1" destOrd="0" presId="urn:microsoft.com/office/officeart/2005/8/layout/radial2"/>
    <dgm:cxn modelId="{2FFE4DD0-9AD4-4595-BB7D-453FEDBE7381}" type="presParOf" srcId="{038C0601-0601-48E3-8967-7D289DD160F1}" destId="{7ABF2CA1-93CB-4D13-A337-28D7B5AF0A3F}" srcOrd="3" destOrd="0" presId="urn:microsoft.com/office/officeart/2005/8/layout/radial2"/>
    <dgm:cxn modelId="{58347D34-7F6B-4B7E-918E-0BDF9D8A08ED}" type="presParOf" srcId="{038C0601-0601-48E3-8967-7D289DD160F1}" destId="{A0A2BBEE-7B4C-41E8-8B64-CA5057C32C3D}" srcOrd="4" destOrd="0" presId="urn:microsoft.com/office/officeart/2005/8/layout/radial2"/>
    <dgm:cxn modelId="{25BFA007-ED35-4DE5-AADA-96D561350323}" type="presParOf" srcId="{A0A2BBEE-7B4C-41E8-8B64-CA5057C32C3D}" destId="{ABF55E07-7049-480A-A9B0-C3D73F269D50}" srcOrd="0" destOrd="0" presId="urn:microsoft.com/office/officeart/2005/8/layout/radial2"/>
    <dgm:cxn modelId="{AA80B79B-E2A6-4DAB-B9EC-D952C0F6850A}" type="presParOf" srcId="{A0A2BBEE-7B4C-41E8-8B64-CA5057C32C3D}" destId="{E47E1D37-D78E-445B-B0AF-053FAAF39AA0}" srcOrd="1" destOrd="0" presId="urn:microsoft.com/office/officeart/2005/8/layout/radial2"/>
    <dgm:cxn modelId="{57F86B3C-23CD-4031-8BB3-6CAF535F4834}" type="presParOf" srcId="{038C0601-0601-48E3-8967-7D289DD160F1}" destId="{C0D4E6C2-57EB-4538-9B3E-7527AB52D730}" srcOrd="5" destOrd="0" presId="urn:microsoft.com/office/officeart/2005/8/layout/radial2"/>
    <dgm:cxn modelId="{F32DFB23-6DAC-405D-8414-C685F722E90F}" type="presParOf" srcId="{038C0601-0601-48E3-8967-7D289DD160F1}" destId="{EF276406-63CD-43D7-A89A-1A1F6D94DDDD}" srcOrd="6" destOrd="0" presId="urn:microsoft.com/office/officeart/2005/8/layout/radial2"/>
    <dgm:cxn modelId="{931A741D-1EE0-4E77-B85C-A9D6EC21533A}" type="presParOf" srcId="{EF276406-63CD-43D7-A89A-1A1F6D94DDDD}" destId="{7841387F-F45D-4517-A795-EC5B0BC0775D}" srcOrd="0" destOrd="0" presId="urn:microsoft.com/office/officeart/2005/8/layout/radial2"/>
    <dgm:cxn modelId="{AA22A49F-D65C-4ABB-B051-242BB2AE861B}" type="presParOf" srcId="{EF276406-63CD-43D7-A89A-1A1F6D94DDDD}" destId="{D9A3DE0D-C04D-481C-AC5A-630F1092849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1</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Bullet 1</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dirty="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1</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Bullet 1</a:t>
          </a:r>
          <a:endParaRPr lang="de-DE"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4E6C2-57EB-4538-9B3E-7527AB52D730}">
      <dsp:nvSpPr>
        <dsp:cNvPr id="0" name=""/>
        <dsp:cNvSpPr/>
      </dsp:nvSpPr>
      <dsp:spPr>
        <a:xfrm rot="2563096">
          <a:off x="1242165" y="2567326"/>
          <a:ext cx="509101" cy="65214"/>
        </a:xfrm>
        <a:custGeom>
          <a:avLst/>
          <a:gdLst/>
          <a:ahLst/>
          <a:cxnLst/>
          <a:rect l="0" t="0" r="0" b="0"/>
          <a:pathLst>
            <a:path>
              <a:moveTo>
                <a:pt x="0" y="32607"/>
              </a:moveTo>
              <a:lnTo>
                <a:pt x="50910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F2CA1-93CB-4D13-A337-28D7B5AF0A3F}">
      <dsp:nvSpPr>
        <dsp:cNvPr id="0" name=""/>
        <dsp:cNvSpPr/>
      </dsp:nvSpPr>
      <dsp:spPr>
        <a:xfrm>
          <a:off x="1309698" y="1870232"/>
          <a:ext cx="566432" cy="65214"/>
        </a:xfrm>
        <a:custGeom>
          <a:avLst/>
          <a:gdLst/>
          <a:ahLst/>
          <a:cxnLst/>
          <a:rect l="0" t="0" r="0" b="0"/>
          <a:pathLst>
            <a:path>
              <a:moveTo>
                <a:pt x="0" y="32607"/>
              </a:moveTo>
              <a:lnTo>
                <a:pt x="566432"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BC47D3-E124-4503-B641-36C94E0B5CC7}">
      <dsp:nvSpPr>
        <dsp:cNvPr id="0" name=""/>
        <dsp:cNvSpPr/>
      </dsp:nvSpPr>
      <dsp:spPr>
        <a:xfrm rot="19036904">
          <a:off x="1242165" y="1173138"/>
          <a:ext cx="509101" cy="65214"/>
        </a:xfrm>
        <a:custGeom>
          <a:avLst/>
          <a:gdLst/>
          <a:ahLst/>
          <a:cxnLst/>
          <a:rect l="0" t="0" r="0" b="0"/>
          <a:pathLst>
            <a:path>
              <a:moveTo>
                <a:pt x="0" y="32607"/>
              </a:moveTo>
              <a:lnTo>
                <a:pt x="50910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571C04-BD83-4B4A-89F3-AF65778439C7}">
      <dsp:nvSpPr>
        <dsp:cNvPr id="0" name=""/>
        <dsp:cNvSpPr/>
      </dsp:nvSpPr>
      <dsp:spPr>
        <a:xfrm>
          <a:off x="71240" y="1293270"/>
          <a:ext cx="1341050" cy="121913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E7759-EF04-402F-B8AD-5873C0C4B1FB}">
      <dsp:nvSpPr>
        <dsp:cNvPr id="0" name=""/>
        <dsp:cNvSpPr/>
      </dsp:nvSpPr>
      <dsp:spPr>
        <a:xfrm>
          <a:off x="1554585" y="216019"/>
          <a:ext cx="973598" cy="973598"/>
        </a:xfrm>
        <a:prstGeom prst="ellipse">
          <a:avLst/>
        </a:prstGeom>
        <a:solidFill>
          <a:schemeClr val="accent1">
            <a:shade val="80000"/>
            <a:hueOff val="186016"/>
            <a:satOff val="-13169"/>
            <a:lumOff val="11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Long-term markets</a:t>
          </a:r>
          <a:endParaRPr lang="en-BE" sz="1400" kern="1200"/>
        </a:p>
      </dsp:txBody>
      <dsp:txXfrm>
        <a:off x="1697165" y="358599"/>
        <a:ext cx="688438" cy="688438"/>
      </dsp:txXfrm>
    </dsp:sp>
    <dsp:sp modelId="{7B037693-4538-4220-8F8A-0B4036E2A944}">
      <dsp:nvSpPr>
        <dsp:cNvPr id="0" name=""/>
        <dsp:cNvSpPr/>
      </dsp:nvSpPr>
      <dsp:spPr>
        <a:xfrm>
          <a:off x="2625544" y="216019"/>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Investment</a:t>
          </a:r>
          <a:endParaRPr lang="en-BE" sz="1400" kern="1200"/>
        </a:p>
        <a:p>
          <a:pPr marL="114300" lvl="1" indent="-114300" algn="l" defTabSz="622300">
            <a:lnSpc>
              <a:spcPct val="90000"/>
            </a:lnSpc>
            <a:spcBef>
              <a:spcPct val="0"/>
            </a:spcBef>
            <a:spcAft>
              <a:spcPct val="15000"/>
            </a:spcAft>
            <a:buChar char="•"/>
          </a:pPr>
          <a:r>
            <a:rPr lang="en-US" sz="1400" kern="1200"/>
            <a:t>PPAs</a:t>
          </a:r>
          <a:endParaRPr lang="en-BE" sz="1400" kern="1200"/>
        </a:p>
        <a:p>
          <a:pPr marL="114300" lvl="1" indent="-114300" algn="l" defTabSz="622300">
            <a:lnSpc>
              <a:spcPct val="90000"/>
            </a:lnSpc>
            <a:spcBef>
              <a:spcPct val="0"/>
            </a:spcBef>
            <a:spcAft>
              <a:spcPct val="15000"/>
            </a:spcAft>
            <a:buChar char="•"/>
          </a:pPr>
          <a:r>
            <a:rPr lang="en-US" sz="1400" kern="1200"/>
            <a:t>Futures</a:t>
          </a:r>
          <a:endParaRPr lang="en-BE" sz="1400" kern="1200"/>
        </a:p>
      </dsp:txBody>
      <dsp:txXfrm>
        <a:off x="2625544" y="216019"/>
        <a:ext cx="1460397" cy="973598"/>
      </dsp:txXfrm>
    </dsp:sp>
    <dsp:sp modelId="{ABF55E07-7049-480A-A9B0-C3D73F269D50}">
      <dsp:nvSpPr>
        <dsp:cNvPr id="0" name=""/>
        <dsp:cNvSpPr/>
      </dsp:nvSpPr>
      <dsp:spPr>
        <a:xfrm>
          <a:off x="1876130" y="1416040"/>
          <a:ext cx="973598" cy="973598"/>
        </a:xfrm>
        <a:prstGeom prst="ellipse">
          <a:avLst/>
        </a:prstGeom>
        <a:solidFill>
          <a:schemeClr val="accent1">
            <a:shade val="80000"/>
            <a:hueOff val="372031"/>
            <a:satOff val="-26338"/>
            <a:lumOff val="22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Short-term markets</a:t>
          </a:r>
          <a:endParaRPr lang="en-BE" sz="1400" kern="1200"/>
        </a:p>
      </dsp:txBody>
      <dsp:txXfrm>
        <a:off x="2018710" y="1558620"/>
        <a:ext cx="688438" cy="688438"/>
      </dsp:txXfrm>
    </dsp:sp>
    <dsp:sp modelId="{E47E1D37-D78E-445B-B0AF-053FAAF39AA0}">
      <dsp:nvSpPr>
        <dsp:cNvPr id="0" name=""/>
        <dsp:cNvSpPr/>
      </dsp:nvSpPr>
      <dsp:spPr>
        <a:xfrm>
          <a:off x="2947088" y="1416040"/>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Day-Ahead</a:t>
          </a:r>
          <a:endParaRPr lang="en-BE" sz="1400" kern="1200"/>
        </a:p>
        <a:p>
          <a:pPr marL="114300" lvl="1" indent="-114300" algn="l" defTabSz="622300">
            <a:lnSpc>
              <a:spcPct val="90000"/>
            </a:lnSpc>
            <a:spcBef>
              <a:spcPct val="0"/>
            </a:spcBef>
            <a:spcAft>
              <a:spcPct val="15000"/>
            </a:spcAft>
            <a:buChar char="•"/>
          </a:pPr>
          <a:r>
            <a:rPr lang="en-US" sz="1400" kern="1200"/>
            <a:t>Intraday</a:t>
          </a:r>
          <a:endParaRPr lang="en-BE" sz="1400" kern="1200"/>
        </a:p>
        <a:p>
          <a:pPr marL="114300" lvl="1" indent="-114300" algn="l" defTabSz="622300">
            <a:lnSpc>
              <a:spcPct val="90000"/>
            </a:lnSpc>
            <a:spcBef>
              <a:spcPct val="0"/>
            </a:spcBef>
            <a:spcAft>
              <a:spcPct val="15000"/>
            </a:spcAft>
            <a:buChar char="•"/>
          </a:pPr>
          <a:r>
            <a:rPr lang="en-US" sz="1400" kern="1200"/>
            <a:t>Balancing</a:t>
          </a:r>
          <a:endParaRPr lang="en-BE" sz="1400" kern="1200"/>
        </a:p>
      </dsp:txBody>
      <dsp:txXfrm>
        <a:off x="2947088" y="1416040"/>
        <a:ext cx="1460397" cy="973598"/>
      </dsp:txXfrm>
    </dsp:sp>
    <dsp:sp modelId="{7841387F-F45D-4517-A795-EC5B0BC0775D}">
      <dsp:nvSpPr>
        <dsp:cNvPr id="0" name=""/>
        <dsp:cNvSpPr/>
      </dsp:nvSpPr>
      <dsp:spPr>
        <a:xfrm>
          <a:off x="1554585" y="2616062"/>
          <a:ext cx="973598" cy="973598"/>
        </a:xfrm>
        <a:prstGeom prst="ellipse">
          <a:avLst/>
        </a:prstGeom>
        <a:solidFill>
          <a:schemeClr val="accent1">
            <a:shade val="80000"/>
            <a:hueOff val="558047"/>
            <a:satOff val="-39507"/>
            <a:lumOff val="337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TSO Services</a:t>
          </a:r>
          <a:endParaRPr lang="en-BE" sz="1400" kern="1200"/>
        </a:p>
      </dsp:txBody>
      <dsp:txXfrm>
        <a:off x="1697165" y="2758642"/>
        <a:ext cx="688438" cy="688438"/>
      </dsp:txXfrm>
    </dsp:sp>
    <dsp:sp modelId="{D9A3DE0D-C04D-481C-AC5A-630F1092849C}">
      <dsp:nvSpPr>
        <dsp:cNvPr id="0" name=""/>
        <dsp:cNvSpPr/>
      </dsp:nvSpPr>
      <dsp:spPr>
        <a:xfrm>
          <a:off x="2625544" y="2616062"/>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Balancing reserves</a:t>
          </a:r>
          <a:endParaRPr lang="en-BE" sz="1400" kern="1200"/>
        </a:p>
        <a:p>
          <a:pPr marL="114300" lvl="1" indent="-114300" algn="l" defTabSz="622300">
            <a:lnSpc>
              <a:spcPct val="90000"/>
            </a:lnSpc>
            <a:spcBef>
              <a:spcPct val="0"/>
            </a:spcBef>
            <a:spcAft>
              <a:spcPct val="15000"/>
            </a:spcAft>
            <a:buChar char="•"/>
          </a:pPr>
          <a:r>
            <a:rPr lang="en-US" sz="1400" kern="1200"/>
            <a:t>Congestion management</a:t>
          </a:r>
          <a:endParaRPr lang="en-BE" sz="1400" kern="1200"/>
        </a:p>
      </dsp:txBody>
      <dsp:txXfrm>
        <a:off x="2625544" y="2616062"/>
        <a:ext cx="1460397" cy="973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4E6C2-57EB-4538-9B3E-7527AB52D730}">
      <dsp:nvSpPr>
        <dsp:cNvPr id="0" name=""/>
        <dsp:cNvSpPr/>
      </dsp:nvSpPr>
      <dsp:spPr>
        <a:xfrm rot="2563096">
          <a:off x="1242165" y="2567326"/>
          <a:ext cx="509101" cy="65214"/>
        </a:xfrm>
        <a:custGeom>
          <a:avLst/>
          <a:gdLst/>
          <a:ahLst/>
          <a:cxnLst/>
          <a:rect l="0" t="0" r="0" b="0"/>
          <a:pathLst>
            <a:path>
              <a:moveTo>
                <a:pt x="0" y="32607"/>
              </a:moveTo>
              <a:lnTo>
                <a:pt x="50910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F2CA1-93CB-4D13-A337-28D7B5AF0A3F}">
      <dsp:nvSpPr>
        <dsp:cNvPr id="0" name=""/>
        <dsp:cNvSpPr/>
      </dsp:nvSpPr>
      <dsp:spPr>
        <a:xfrm>
          <a:off x="1309698" y="1870232"/>
          <a:ext cx="566432" cy="65214"/>
        </a:xfrm>
        <a:custGeom>
          <a:avLst/>
          <a:gdLst/>
          <a:ahLst/>
          <a:cxnLst/>
          <a:rect l="0" t="0" r="0" b="0"/>
          <a:pathLst>
            <a:path>
              <a:moveTo>
                <a:pt x="0" y="32607"/>
              </a:moveTo>
              <a:lnTo>
                <a:pt x="566432"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BC47D3-E124-4503-B641-36C94E0B5CC7}">
      <dsp:nvSpPr>
        <dsp:cNvPr id="0" name=""/>
        <dsp:cNvSpPr/>
      </dsp:nvSpPr>
      <dsp:spPr>
        <a:xfrm rot="19036904">
          <a:off x="1242165" y="1173138"/>
          <a:ext cx="509101" cy="65214"/>
        </a:xfrm>
        <a:custGeom>
          <a:avLst/>
          <a:gdLst/>
          <a:ahLst/>
          <a:cxnLst/>
          <a:rect l="0" t="0" r="0" b="0"/>
          <a:pathLst>
            <a:path>
              <a:moveTo>
                <a:pt x="0" y="32607"/>
              </a:moveTo>
              <a:lnTo>
                <a:pt x="50910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571C04-BD83-4B4A-89F3-AF65778439C7}">
      <dsp:nvSpPr>
        <dsp:cNvPr id="0" name=""/>
        <dsp:cNvSpPr/>
      </dsp:nvSpPr>
      <dsp:spPr>
        <a:xfrm>
          <a:off x="71240" y="1293270"/>
          <a:ext cx="1341050" cy="121913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E7759-EF04-402F-B8AD-5873C0C4B1FB}">
      <dsp:nvSpPr>
        <dsp:cNvPr id="0" name=""/>
        <dsp:cNvSpPr/>
      </dsp:nvSpPr>
      <dsp:spPr>
        <a:xfrm>
          <a:off x="1554585" y="216019"/>
          <a:ext cx="973598" cy="973598"/>
        </a:xfrm>
        <a:prstGeom prst="ellipse">
          <a:avLst/>
        </a:prstGeom>
        <a:solidFill>
          <a:schemeClr val="accent1">
            <a:shade val="80000"/>
            <a:hueOff val="186016"/>
            <a:satOff val="-13169"/>
            <a:lumOff val="11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Long-term markets</a:t>
          </a:r>
          <a:endParaRPr lang="en-BE" sz="1400" kern="1200"/>
        </a:p>
      </dsp:txBody>
      <dsp:txXfrm>
        <a:off x="1697165" y="358599"/>
        <a:ext cx="688438" cy="688438"/>
      </dsp:txXfrm>
    </dsp:sp>
    <dsp:sp modelId="{7B037693-4538-4220-8F8A-0B4036E2A944}">
      <dsp:nvSpPr>
        <dsp:cNvPr id="0" name=""/>
        <dsp:cNvSpPr/>
      </dsp:nvSpPr>
      <dsp:spPr>
        <a:xfrm>
          <a:off x="2625544" y="216019"/>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Investment</a:t>
          </a:r>
          <a:endParaRPr lang="en-BE" sz="1400" kern="1200"/>
        </a:p>
        <a:p>
          <a:pPr marL="114300" lvl="1" indent="-114300" algn="l" defTabSz="622300">
            <a:lnSpc>
              <a:spcPct val="90000"/>
            </a:lnSpc>
            <a:spcBef>
              <a:spcPct val="0"/>
            </a:spcBef>
            <a:spcAft>
              <a:spcPct val="15000"/>
            </a:spcAft>
            <a:buChar char="•"/>
          </a:pPr>
          <a:r>
            <a:rPr lang="en-US" sz="1400" kern="1200"/>
            <a:t>PPAs</a:t>
          </a:r>
          <a:endParaRPr lang="en-BE" sz="1400" kern="1200"/>
        </a:p>
        <a:p>
          <a:pPr marL="114300" lvl="1" indent="-114300" algn="l" defTabSz="622300">
            <a:lnSpc>
              <a:spcPct val="90000"/>
            </a:lnSpc>
            <a:spcBef>
              <a:spcPct val="0"/>
            </a:spcBef>
            <a:spcAft>
              <a:spcPct val="15000"/>
            </a:spcAft>
            <a:buChar char="•"/>
          </a:pPr>
          <a:r>
            <a:rPr lang="en-US" sz="1400" kern="1200"/>
            <a:t>Futures</a:t>
          </a:r>
          <a:endParaRPr lang="en-BE" sz="1400" kern="1200"/>
        </a:p>
      </dsp:txBody>
      <dsp:txXfrm>
        <a:off x="2625544" y="216019"/>
        <a:ext cx="1460397" cy="973598"/>
      </dsp:txXfrm>
    </dsp:sp>
    <dsp:sp modelId="{ABF55E07-7049-480A-A9B0-C3D73F269D50}">
      <dsp:nvSpPr>
        <dsp:cNvPr id="0" name=""/>
        <dsp:cNvSpPr/>
      </dsp:nvSpPr>
      <dsp:spPr>
        <a:xfrm>
          <a:off x="1876130" y="1416040"/>
          <a:ext cx="973598" cy="973598"/>
        </a:xfrm>
        <a:prstGeom prst="ellipse">
          <a:avLst/>
        </a:prstGeom>
        <a:solidFill>
          <a:schemeClr val="accent1">
            <a:shade val="80000"/>
            <a:hueOff val="372031"/>
            <a:satOff val="-26338"/>
            <a:lumOff val="22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Short-term markets</a:t>
          </a:r>
          <a:endParaRPr lang="en-BE" sz="1400" kern="1200"/>
        </a:p>
      </dsp:txBody>
      <dsp:txXfrm>
        <a:off x="2018710" y="1558620"/>
        <a:ext cx="688438" cy="688438"/>
      </dsp:txXfrm>
    </dsp:sp>
    <dsp:sp modelId="{E47E1D37-D78E-445B-B0AF-053FAAF39AA0}">
      <dsp:nvSpPr>
        <dsp:cNvPr id="0" name=""/>
        <dsp:cNvSpPr/>
      </dsp:nvSpPr>
      <dsp:spPr>
        <a:xfrm>
          <a:off x="2947088" y="1416040"/>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Day-Ahead</a:t>
          </a:r>
          <a:endParaRPr lang="en-BE" sz="1400" kern="1200"/>
        </a:p>
        <a:p>
          <a:pPr marL="114300" lvl="1" indent="-114300" algn="l" defTabSz="622300">
            <a:lnSpc>
              <a:spcPct val="90000"/>
            </a:lnSpc>
            <a:spcBef>
              <a:spcPct val="0"/>
            </a:spcBef>
            <a:spcAft>
              <a:spcPct val="15000"/>
            </a:spcAft>
            <a:buChar char="•"/>
          </a:pPr>
          <a:r>
            <a:rPr lang="en-US" sz="1400" kern="1200"/>
            <a:t>Intraday</a:t>
          </a:r>
          <a:endParaRPr lang="en-BE" sz="1400" kern="1200"/>
        </a:p>
        <a:p>
          <a:pPr marL="114300" lvl="1" indent="-114300" algn="l" defTabSz="622300">
            <a:lnSpc>
              <a:spcPct val="90000"/>
            </a:lnSpc>
            <a:spcBef>
              <a:spcPct val="0"/>
            </a:spcBef>
            <a:spcAft>
              <a:spcPct val="15000"/>
            </a:spcAft>
            <a:buChar char="•"/>
          </a:pPr>
          <a:r>
            <a:rPr lang="en-US" sz="1400" kern="1200"/>
            <a:t>Balancing</a:t>
          </a:r>
          <a:endParaRPr lang="en-BE" sz="1400" kern="1200"/>
        </a:p>
      </dsp:txBody>
      <dsp:txXfrm>
        <a:off x="2947088" y="1416040"/>
        <a:ext cx="1460397" cy="973598"/>
      </dsp:txXfrm>
    </dsp:sp>
    <dsp:sp modelId="{7841387F-F45D-4517-A795-EC5B0BC0775D}">
      <dsp:nvSpPr>
        <dsp:cNvPr id="0" name=""/>
        <dsp:cNvSpPr/>
      </dsp:nvSpPr>
      <dsp:spPr>
        <a:xfrm>
          <a:off x="1554585" y="2616062"/>
          <a:ext cx="973598" cy="973598"/>
        </a:xfrm>
        <a:prstGeom prst="ellipse">
          <a:avLst/>
        </a:prstGeom>
        <a:solidFill>
          <a:schemeClr val="accent1">
            <a:shade val="80000"/>
            <a:hueOff val="558047"/>
            <a:satOff val="-39507"/>
            <a:lumOff val="337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TSO Services</a:t>
          </a:r>
          <a:endParaRPr lang="en-BE" sz="1400" kern="1200" dirty="0"/>
        </a:p>
      </dsp:txBody>
      <dsp:txXfrm>
        <a:off x="1697165" y="2758642"/>
        <a:ext cx="688438" cy="688438"/>
      </dsp:txXfrm>
    </dsp:sp>
    <dsp:sp modelId="{D9A3DE0D-C04D-481C-AC5A-630F1092849C}">
      <dsp:nvSpPr>
        <dsp:cNvPr id="0" name=""/>
        <dsp:cNvSpPr/>
      </dsp:nvSpPr>
      <dsp:spPr>
        <a:xfrm>
          <a:off x="2625544" y="2616062"/>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Balancing reserves</a:t>
          </a:r>
          <a:endParaRPr lang="en-BE" sz="1400" kern="1200"/>
        </a:p>
        <a:p>
          <a:pPr marL="114300" lvl="1" indent="-114300" algn="l" defTabSz="622300">
            <a:lnSpc>
              <a:spcPct val="90000"/>
            </a:lnSpc>
            <a:spcBef>
              <a:spcPct val="0"/>
            </a:spcBef>
            <a:spcAft>
              <a:spcPct val="15000"/>
            </a:spcAft>
            <a:buChar char="•"/>
          </a:pPr>
          <a:r>
            <a:rPr lang="en-US" sz="1400" kern="1200"/>
            <a:t>Congestion management</a:t>
          </a:r>
          <a:endParaRPr lang="en-BE" sz="1400" kern="1200"/>
        </a:p>
      </dsp:txBody>
      <dsp:txXfrm>
        <a:off x="2625544" y="2616062"/>
        <a:ext cx="1460397" cy="973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4E6C2-57EB-4538-9B3E-7527AB52D730}">
      <dsp:nvSpPr>
        <dsp:cNvPr id="0" name=""/>
        <dsp:cNvSpPr/>
      </dsp:nvSpPr>
      <dsp:spPr>
        <a:xfrm rot="2563096">
          <a:off x="1242165" y="2567326"/>
          <a:ext cx="509101" cy="65214"/>
        </a:xfrm>
        <a:custGeom>
          <a:avLst/>
          <a:gdLst/>
          <a:ahLst/>
          <a:cxnLst/>
          <a:rect l="0" t="0" r="0" b="0"/>
          <a:pathLst>
            <a:path>
              <a:moveTo>
                <a:pt x="0" y="32607"/>
              </a:moveTo>
              <a:lnTo>
                <a:pt x="50910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F2CA1-93CB-4D13-A337-28D7B5AF0A3F}">
      <dsp:nvSpPr>
        <dsp:cNvPr id="0" name=""/>
        <dsp:cNvSpPr/>
      </dsp:nvSpPr>
      <dsp:spPr>
        <a:xfrm>
          <a:off x="1309698" y="1870232"/>
          <a:ext cx="566432" cy="65214"/>
        </a:xfrm>
        <a:custGeom>
          <a:avLst/>
          <a:gdLst/>
          <a:ahLst/>
          <a:cxnLst/>
          <a:rect l="0" t="0" r="0" b="0"/>
          <a:pathLst>
            <a:path>
              <a:moveTo>
                <a:pt x="0" y="32607"/>
              </a:moveTo>
              <a:lnTo>
                <a:pt x="566432"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BC47D3-E124-4503-B641-36C94E0B5CC7}">
      <dsp:nvSpPr>
        <dsp:cNvPr id="0" name=""/>
        <dsp:cNvSpPr/>
      </dsp:nvSpPr>
      <dsp:spPr>
        <a:xfrm rot="19036904">
          <a:off x="1242165" y="1173138"/>
          <a:ext cx="509101" cy="65214"/>
        </a:xfrm>
        <a:custGeom>
          <a:avLst/>
          <a:gdLst/>
          <a:ahLst/>
          <a:cxnLst/>
          <a:rect l="0" t="0" r="0" b="0"/>
          <a:pathLst>
            <a:path>
              <a:moveTo>
                <a:pt x="0" y="32607"/>
              </a:moveTo>
              <a:lnTo>
                <a:pt x="50910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571C04-BD83-4B4A-89F3-AF65778439C7}">
      <dsp:nvSpPr>
        <dsp:cNvPr id="0" name=""/>
        <dsp:cNvSpPr/>
      </dsp:nvSpPr>
      <dsp:spPr>
        <a:xfrm>
          <a:off x="71240" y="1293270"/>
          <a:ext cx="1341050" cy="121913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E7759-EF04-402F-B8AD-5873C0C4B1FB}">
      <dsp:nvSpPr>
        <dsp:cNvPr id="0" name=""/>
        <dsp:cNvSpPr/>
      </dsp:nvSpPr>
      <dsp:spPr>
        <a:xfrm>
          <a:off x="1554585" y="216019"/>
          <a:ext cx="973598" cy="973598"/>
        </a:xfrm>
        <a:prstGeom prst="ellipse">
          <a:avLst/>
        </a:prstGeom>
        <a:solidFill>
          <a:schemeClr val="accent1">
            <a:shade val="80000"/>
            <a:hueOff val="186016"/>
            <a:satOff val="-13169"/>
            <a:lumOff val="11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Long-term markets</a:t>
          </a:r>
          <a:endParaRPr lang="en-BE" sz="1400" kern="1200"/>
        </a:p>
      </dsp:txBody>
      <dsp:txXfrm>
        <a:off x="1697165" y="358599"/>
        <a:ext cx="688438" cy="688438"/>
      </dsp:txXfrm>
    </dsp:sp>
    <dsp:sp modelId="{7B037693-4538-4220-8F8A-0B4036E2A944}">
      <dsp:nvSpPr>
        <dsp:cNvPr id="0" name=""/>
        <dsp:cNvSpPr/>
      </dsp:nvSpPr>
      <dsp:spPr>
        <a:xfrm>
          <a:off x="2625544" y="216019"/>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Investment</a:t>
          </a:r>
          <a:endParaRPr lang="en-BE" sz="1400" kern="1200"/>
        </a:p>
        <a:p>
          <a:pPr marL="114300" lvl="1" indent="-114300" algn="l" defTabSz="622300">
            <a:lnSpc>
              <a:spcPct val="90000"/>
            </a:lnSpc>
            <a:spcBef>
              <a:spcPct val="0"/>
            </a:spcBef>
            <a:spcAft>
              <a:spcPct val="15000"/>
            </a:spcAft>
            <a:buChar char="•"/>
          </a:pPr>
          <a:r>
            <a:rPr lang="en-US" sz="1400" kern="1200"/>
            <a:t>PPAs</a:t>
          </a:r>
          <a:endParaRPr lang="en-BE" sz="1400" kern="1200"/>
        </a:p>
        <a:p>
          <a:pPr marL="114300" lvl="1" indent="-114300" algn="l" defTabSz="622300">
            <a:lnSpc>
              <a:spcPct val="90000"/>
            </a:lnSpc>
            <a:spcBef>
              <a:spcPct val="0"/>
            </a:spcBef>
            <a:spcAft>
              <a:spcPct val="15000"/>
            </a:spcAft>
            <a:buChar char="•"/>
          </a:pPr>
          <a:r>
            <a:rPr lang="en-US" sz="1400" kern="1200"/>
            <a:t>Futures</a:t>
          </a:r>
          <a:endParaRPr lang="en-BE" sz="1400" kern="1200"/>
        </a:p>
      </dsp:txBody>
      <dsp:txXfrm>
        <a:off x="2625544" y="216019"/>
        <a:ext cx="1460397" cy="973598"/>
      </dsp:txXfrm>
    </dsp:sp>
    <dsp:sp modelId="{ABF55E07-7049-480A-A9B0-C3D73F269D50}">
      <dsp:nvSpPr>
        <dsp:cNvPr id="0" name=""/>
        <dsp:cNvSpPr/>
      </dsp:nvSpPr>
      <dsp:spPr>
        <a:xfrm>
          <a:off x="1876130" y="1416040"/>
          <a:ext cx="973598" cy="973598"/>
        </a:xfrm>
        <a:prstGeom prst="ellipse">
          <a:avLst/>
        </a:prstGeom>
        <a:solidFill>
          <a:schemeClr val="accent1">
            <a:shade val="80000"/>
            <a:hueOff val="372031"/>
            <a:satOff val="-26338"/>
            <a:lumOff val="22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Short-term markets</a:t>
          </a:r>
          <a:endParaRPr lang="en-BE" sz="1400" kern="1200"/>
        </a:p>
      </dsp:txBody>
      <dsp:txXfrm>
        <a:off x="2018710" y="1558620"/>
        <a:ext cx="688438" cy="688438"/>
      </dsp:txXfrm>
    </dsp:sp>
    <dsp:sp modelId="{E47E1D37-D78E-445B-B0AF-053FAAF39AA0}">
      <dsp:nvSpPr>
        <dsp:cNvPr id="0" name=""/>
        <dsp:cNvSpPr/>
      </dsp:nvSpPr>
      <dsp:spPr>
        <a:xfrm>
          <a:off x="2947088" y="1416040"/>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Day-Ahead</a:t>
          </a:r>
          <a:endParaRPr lang="en-BE" sz="1400" kern="1200"/>
        </a:p>
        <a:p>
          <a:pPr marL="114300" lvl="1" indent="-114300" algn="l" defTabSz="622300">
            <a:lnSpc>
              <a:spcPct val="90000"/>
            </a:lnSpc>
            <a:spcBef>
              <a:spcPct val="0"/>
            </a:spcBef>
            <a:spcAft>
              <a:spcPct val="15000"/>
            </a:spcAft>
            <a:buChar char="•"/>
          </a:pPr>
          <a:r>
            <a:rPr lang="en-US" sz="1400" kern="1200"/>
            <a:t>Intraday</a:t>
          </a:r>
          <a:endParaRPr lang="en-BE" sz="1400" kern="1200"/>
        </a:p>
        <a:p>
          <a:pPr marL="114300" lvl="1" indent="-114300" algn="l" defTabSz="622300">
            <a:lnSpc>
              <a:spcPct val="90000"/>
            </a:lnSpc>
            <a:spcBef>
              <a:spcPct val="0"/>
            </a:spcBef>
            <a:spcAft>
              <a:spcPct val="15000"/>
            </a:spcAft>
            <a:buChar char="•"/>
          </a:pPr>
          <a:r>
            <a:rPr lang="en-US" sz="1400" kern="1200"/>
            <a:t>Balancing</a:t>
          </a:r>
          <a:endParaRPr lang="en-BE" sz="1400" kern="1200"/>
        </a:p>
      </dsp:txBody>
      <dsp:txXfrm>
        <a:off x="2947088" y="1416040"/>
        <a:ext cx="1460397" cy="973598"/>
      </dsp:txXfrm>
    </dsp:sp>
    <dsp:sp modelId="{7841387F-F45D-4517-A795-EC5B0BC0775D}">
      <dsp:nvSpPr>
        <dsp:cNvPr id="0" name=""/>
        <dsp:cNvSpPr/>
      </dsp:nvSpPr>
      <dsp:spPr>
        <a:xfrm>
          <a:off x="1554585" y="2616062"/>
          <a:ext cx="973598" cy="973598"/>
        </a:xfrm>
        <a:prstGeom prst="ellipse">
          <a:avLst/>
        </a:prstGeom>
        <a:solidFill>
          <a:schemeClr val="accent1">
            <a:shade val="80000"/>
            <a:hueOff val="558047"/>
            <a:satOff val="-39507"/>
            <a:lumOff val="337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TSO Services</a:t>
          </a:r>
          <a:endParaRPr lang="en-BE" sz="1400" kern="1200"/>
        </a:p>
      </dsp:txBody>
      <dsp:txXfrm>
        <a:off x="1697165" y="2758642"/>
        <a:ext cx="688438" cy="688438"/>
      </dsp:txXfrm>
    </dsp:sp>
    <dsp:sp modelId="{D9A3DE0D-C04D-481C-AC5A-630F1092849C}">
      <dsp:nvSpPr>
        <dsp:cNvPr id="0" name=""/>
        <dsp:cNvSpPr/>
      </dsp:nvSpPr>
      <dsp:spPr>
        <a:xfrm>
          <a:off x="2625544" y="2616062"/>
          <a:ext cx="1460397" cy="97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Balancing reserves</a:t>
          </a:r>
          <a:endParaRPr lang="en-BE" sz="1400" kern="1200"/>
        </a:p>
        <a:p>
          <a:pPr marL="114300" lvl="1" indent="-114300" algn="l" defTabSz="622300">
            <a:lnSpc>
              <a:spcPct val="90000"/>
            </a:lnSpc>
            <a:spcBef>
              <a:spcPct val="0"/>
            </a:spcBef>
            <a:spcAft>
              <a:spcPct val="15000"/>
            </a:spcAft>
            <a:buChar char="•"/>
          </a:pPr>
          <a:r>
            <a:rPr lang="en-US" sz="1400" kern="1200"/>
            <a:t>Congestion management</a:t>
          </a:r>
          <a:endParaRPr lang="en-BE" sz="1400" kern="1200"/>
        </a:p>
      </dsp:txBody>
      <dsp:txXfrm>
        <a:off x="2625544" y="2616062"/>
        <a:ext cx="1460397" cy="973598"/>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DAC4D7-E809-3C42-8861-7253F4E2F8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605ABE4-7D4C-EB44-877F-96C2F4B465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5A7DDC-5DB1-6244-9F79-DA6A8A626651}" type="datetimeFigureOut">
              <a:rPr lang="en-GB" smtClean="0"/>
              <a:t>17/05/2024</a:t>
            </a:fld>
            <a:endParaRPr lang="en-GB"/>
          </a:p>
        </p:txBody>
      </p:sp>
      <p:sp>
        <p:nvSpPr>
          <p:cNvPr id="4" name="Footer Placeholder 3">
            <a:extLst>
              <a:ext uri="{FF2B5EF4-FFF2-40B4-BE49-F238E27FC236}">
                <a16:creationId xmlns:a16="http://schemas.microsoft.com/office/drawing/2014/main" id="{49D3555D-255B-734E-9D75-8A5DABF465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BF88CAD-A74E-4D49-B670-8C8BEAA6E9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B0514D-EA06-A748-83B4-912498E611A8}" type="slidenum">
              <a:rPr lang="en-GB" smtClean="0"/>
              <a:t>‹#›</a:t>
            </a:fld>
            <a:endParaRPr lang="en-GB"/>
          </a:p>
        </p:txBody>
      </p:sp>
    </p:spTree>
    <p:extLst>
      <p:ext uri="{BB962C8B-B14F-4D97-AF65-F5344CB8AC3E}">
        <p14:creationId xmlns:p14="http://schemas.microsoft.com/office/powerpoint/2010/main" val="4026226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9A86B-9331-47F8-9CB8-30AFD1F6D4A5}" type="datetimeFigureOut">
              <a:rPr lang="de-DE" smtClean="0"/>
              <a:t>17.05.2024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DFC0B-81FF-47CA-B58A-4F5611807459}" type="slidenum">
              <a:rPr lang="de-DE" smtClean="0"/>
              <a:t>‹#›</a:t>
            </a:fld>
            <a:endParaRPr lang="de-DE"/>
          </a:p>
        </p:txBody>
      </p:sp>
    </p:spTree>
    <p:extLst>
      <p:ext uri="{BB962C8B-B14F-4D97-AF65-F5344CB8AC3E}">
        <p14:creationId xmlns:p14="http://schemas.microsoft.com/office/powerpoint/2010/main" val="278019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9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Segoe UI" panose="020B0502040204020203" pitchFamily="34" charset="0"/>
            </a:endParaRPr>
          </a:p>
          <a:p>
            <a:endParaRPr lang="en-IE" sz="105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20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Segoe UI" panose="020B0502040204020203" pitchFamily="34" charset="0"/>
            </a:endParaRPr>
          </a:p>
          <a:p>
            <a:endParaRPr lang="en-IE" sz="105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28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17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496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51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400">
              <a:ea typeface="Calibri"/>
              <a:cs typeface="Calibri"/>
            </a:endParaRPr>
          </a:p>
        </p:txBody>
      </p:sp>
      <p:sp>
        <p:nvSpPr>
          <p:cNvPr id="4" name="Foliennummernplatzhalter 3"/>
          <p:cNvSpPr>
            <a:spLocks noGrp="1"/>
          </p:cNvSpPr>
          <p:nvPr>
            <p:ph type="sldNum" sz="quarter" idx="5"/>
          </p:nvPr>
        </p:nvSpPr>
        <p:spPr/>
        <p:txBody>
          <a:bodyPr/>
          <a:lstStyle/>
          <a:p>
            <a:fld id="{37019286-CB6E-4B90-8847-43DC28AE876C}" type="slidenum">
              <a:rPr lang="en-US" smtClean="0"/>
              <a:t>25</a:t>
            </a:fld>
            <a:endParaRPr lang="en-US"/>
          </a:p>
        </p:txBody>
      </p:sp>
    </p:spTree>
    <p:extLst>
      <p:ext uri="{BB962C8B-B14F-4D97-AF65-F5344CB8AC3E}">
        <p14:creationId xmlns:p14="http://schemas.microsoft.com/office/powerpoint/2010/main" val="345892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Foliennummernplatzhalter 3"/>
          <p:cNvSpPr>
            <a:spLocks noGrp="1"/>
          </p:cNvSpPr>
          <p:nvPr>
            <p:ph type="sldNum" sz="quarter" idx="5"/>
          </p:nvPr>
        </p:nvSpPr>
        <p:spPr/>
        <p:txBody>
          <a:bodyPr/>
          <a:lstStyle/>
          <a:p>
            <a:fld id="{37019286-CB6E-4B90-8847-43DC28AE876C}" type="slidenum">
              <a:rPr lang="en-US" smtClean="0"/>
              <a:t>28</a:t>
            </a:fld>
            <a:endParaRPr lang="en-US"/>
          </a:p>
        </p:txBody>
      </p:sp>
    </p:spTree>
    <p:extLst>
      <p:ext uri="{BB962C8B-B14F-4D97-AF65-F5344CB8AC3E}">
        <p14:creationId xmlns:p14="http://schemas.microsoft.com/office/powerpoint/2010/main" val="4257880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B4E7-0182-7436-E18D-468E0D48AF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EA4171-BBC6-9EB1-1191-652C33992D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16033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75438363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02743228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326323012"/>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65619921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46964585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108116637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402978877"/>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932663051"/>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2616654375"/>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701050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dirty="0"/>
              <a:t>   </a:t>
            </a:r>
            <a:br>
              <a:rPr lang="de-DE" b="1" dirty="0"/>
            </a:br>
            <a:r>
              <a:rPr lang="de-DE" b="1" dirty="0"/>
              <a:t> </a:t>
            </a:r>
            <a:endParaRPr lang="de-DE" b="1"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br>
              <a:rPr lang="de-DE" sz="900" i="1" dirty="0">
                <a:solidFill>
                  <a:prstClr val="black"/>
                </a:solidFill>
              </a:rPr>
            </a:br>
            <a:br>
              <a:rPr lang="de-DE" sz="900" i="1" dirty="0">
                <a:solidFill>
                  <a:prstClr val="black"/>
                </a:solidFill>
              </a:rPr>
            </a:br>
            <a:br>
              <a:rPr lang="de-DE" sz="900" i="1" dirty="0">
                <a:solidFill>
                  <a:prstClr val="black"/>
                </a:solidFill>
              </a:rPr>
            </a:br>
            <a:r>
              <a:rPr lang="de-DE" sz="900" i="1" dirty="0">
                <a:solidFill>
                  <a:prstClr val="black"/>
                </a:solidFill>
              </a:rPr>
              <a:t>Source: Insert </a:t>
            </a:r>
            <a:r>
              <a:rPr lang="de-DE" sz="900" i="1" dirty="0" err="1">
                <a:solidFill>
                  <a:prstClr val="black"/>
                </a:solidFill>
              </a:rPr>
              <a:t>here</a:t>
            </a:r>
            <a:r>
              <a:rPr lang="de-DE" sz="900" i="1" dirty="0">
                <a:solidFill>
                  <a:prstClr val="black"/>
                </a:solidFill>
              </a:rPr>
              <a:t> </a:t>
            </a:r>
            <a:r>
              <a:rPr lang="de-DE" sz="900" i="1" dirty="0" err="1">
                <a:solidFill>
                  <a:prstClr val="black"/>
                </a:solidFill>
              </a:rPr>
              <a:t>if</a:t>
            </a:r>
            <a:r>
              <a:rPr lang="de-DE" sz="900" i="1" dirty="0">
                <a:solidFill>
                  <a:prstClr val="black"/>
                </a:solidFill>
              </a:rPr>
              <a:t> </a:t>
            </a:r>
            <a:r>
              <a:rPr lang="de-DE" sz="900" i="1" dirty="0" err="1">
                <a:solidFill>
                  <a:prstClr val="black"/>
                </a:solidFill>
              </a:rPr>
              <a:t>applicable</a:t>
            </a:r>
            <a:endParaRPr lang="de-DE" sz="900" dirty="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491827380"/>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072063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E3217584-8D20-4380-BB01-BE1908521D8B}"/>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9" name="Textplatzhalter 7">
            <a:extLst>
              <a:ext uri="{FF2B5EF4-FFF2-40B4-BE49-F238E27FC236}">
                <a16:creationId xmlns:a16="http://schemas.microsoft.com/office/drawing/2014/main" id="{6C648BC7-A18A-4A39-805B-D1DC80B0E96D}"/>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47F"/>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10" name="Rechteck 1">
            <a:extLst>
              <a:ext uri="{FF2B5EF4-FFF2-40B4-BE49-F238E27FC236}">
                <a16:creationId xmlns:a16="http://schemas.microsoft.com/office/drawing/2014/main" id="{A331ABB7-B6F3-4D26-B61C-EFA0A39BA0A8}"/>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67255732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dirty="0">
                <a:solidFill>
                  <a:srgbClr val="0F218B"/>
                </a:solidFill>
              </a:rPr>
              <a:t>Headline 3 – Edit </a:t>
            </a:r>
            <a:r>
              <a:rPr lang="de-DE" dirty="0" err="1">
                <a:solidFill>
                  <a:srgbClr val="0F218B"/>
                </a:solidFill>
              </a:rPr>
              <a:t>the</a:t>
            </a:r>
            <a:r>
              <a:rPr lang="de-DE" dirty="0">
                <a:solidFill>
                  <a:srgbClr val="0F218B"/>
                </a:solidFill>
              </a:rPr>
              <a:t> </a:t>
            </a:r>
            <a:r>
              <a:rPr lang="de-DE" dirty="0" err="1">
                <a:solidFill>
                  <a:srgbClr val="0F218B"/>
                </a:solidFill>
              </a:rPr>
              <a:t>pie</a:t>
            </a:r>
            <a:r>
              <a:rPr lang="de-DE" dirty="0">
                <a:solidFill>
                  <a:srgbClr val="0F218B"/>
                </a:solidFill>
              </a:rPr>
              <a:t> </a:t>
            </a:r>
            <a:r>
              <a:rPr lang="de-DE" dirty="0" err="1">
                <a:solidFill>
                  <a:srgbClr val="0F218B"/>
                </a:solidFill>
              </a:rPr>
              <a:t>chart</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on it. </a:t>
            </a:r>
            <a:r>
              <a:rPr lang="de-DE" dirty="0" err="1">
                <a:solidFill>
                  <a:srgbClr val="0F218B"/>
                </a:solidFill>
              </a:rPr>
              <a:t>Now</a:t>
            </a:r>
            <a:r>
              <a:rPr lang="de-DE" dirty="0">
                <a:solidFill>
                  <a:srgbClr val="0F218B"/>
                </a:solidFill>
              </a:rPr>
              <a:t> </a:t>
            </a:r>
            <a:r>
              <a:rPr lang="de-DE" dirty="0" err="1">
                <a:solidFill>
                  <a:srgbClr val="0F218B"/>
                </a:solidFill>
              </a:rPr>
              <a:t>icons</a:t>
            </a:r>
            <a:r>
              <a:rPr lang="de-DE" dirty="0">
                <a:solidFill>
                  <a:srgbClr val="0F218B"/>
                </a:solidFill>
              </a:rPr>
              <a:t> </a:t>
            </a:r>
            <a:r>
              <a:rPr lang="de-DE" dirty="0" err="1">
                <a:solidFill>
                  <a:srgbClr val="0F218B"/>
                </a:solidFill>
              </a:rPr>
              <a:t>appear</a:t>
            </a:r>
            <a:r>
              <a:rPr lang="de-DE" dirty="0">
                <a:solidFill>
                  <a:srgbClr val="0F218B"/>
                </a:solidFill>
              </a:rPr>
              <a:t>. </a:t>
            </a:r>
            <a:r>
              <a:rPr lang="de-DE" dirty="0" err="1">
                <a:solidFill>
                  <a:srgbClr val="0F218B"/>
                </a:solidFill>
              </a:rPr>
              <a:t>If</a:t>
            </a:r>
            <a:r>
              <a:rPr lang="de-DE" dirty="0">
                <a:solidFill>
                  <a:srgbClr val="0F218B"/>
                </a:solidFill>
              </a:rPr>
              <a:t> </a:t>
            </a:r>
            <a:r>
              <a:rPr lang="de-DE" dirty="0" err="1">
                <a:solidFill>
                  <a:srgbClr val="0F218B"/>
                </a:solidFill>
              </a:rPr>
              <a:t>you</a:t>
            </a:r>
            <a:r>
              <a:rPr lang="de-DE" dirty="0">
                <a:solidFill>
                  <a:srgbClr val="0F218B"/>
                </a:solidFill>
              </a:rPr>
              <a:t> </a:t>
            </a:r>
            <a:r>
              <a:rPr lang="de-DE" dirty="0" err="1">
                <a:solidFill>
                  <a:srgbClr val="0F218B"/>
                </a:solidFill>
              </a:rPr>
              <a:t>keep</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cursor</a:t>
            </a:r>
            <a:r>
              <a:rPr lang="de-DE" dirty="0">
                <a:solidFill>
                  <a:srgbClr val="0F218B"/>
                </a:solidFill>
              </a:rPr>
              <a:t> </a:t>
            </a:r>
            <a:r>
              <a:rPr lang="de-DE" dirty="0" err="1">
                <a:solidFill>
                  <a:srgbClr val="0F218B"/>
                </a:solidFill>
              </a:rPr>
              <a:t>above</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icons</a:t>
            </a:r>
            <a:r>
              <a:rPr lang="de-DE" dirty="0">
                <a:solidFill>
                  <a:srgbClr val="0F218B"/>
                </a:solidFill>
              </a:rPr>
              <a:t>, a </a:t>
            </a:r>
            <a:r>
              <a:rPr lang="de-DE" dirty="0" err="1">
                <a:solidFill>
                  <a:srgbClr val="0F218B"/>
                </a:solidFill>
              </a:rPr>
              <a:t>descriptive</a:t>
            </a:r>
            <a:r>
              <a:rPr lang="de-DE" dirty="0">
                <a:solidFill>
                  <a:srgbClr val="0F218B"/>
                </a:solidFill>
              </a:rPr>
              <a:t> </a:t>
            </a:r>
            <a:r>
              <a:rPr lang="de-DE" dirty="0" err="1">
                <a:solidFill>
                  <a:srgbClr val="0F218B"/>
                </a:solidFill>
              </a:rPr>
              <a:t>text</a:t>
            </a:r>
            <a:r>
              <a:rPr lang="de-DE" dirty="0">
                <a:solidFill>
                  <a:srgbClr val="0F218B"/>
                </a:solidFill>
              </a:rPr>
              <a:t> </a:t>
            </a:r>
            <a:r>
              <a:rPr lang="de-DE" dirty="0" err="1">
                <a:solidFill>
                  <a:srgbClr val="0F218B"/>
                </a:solidFill>
              </a:rPr>
              <a:t>appears</a:t>
            </a:r>
            <a:r>
              <a:rPr lang="de-DE" dirty="0">
                <a:solidFill>
                  <a:srgbClr val="0F218B"/>
                </a:solidFill>
              </a:rPr>
              <a:t>. </a:t>
            </a:r>
          </a:p>
          <a:p>
            <a:r>
              <a:rPr lang="de-DE" dirty="0" err="1"/>
              <a:t>You</a:t>
            </a:r>
            <a:r>
              <a:rPr lang="de-DE" dirty="0"/>
              <a:t> </a:t>
            </a:r>
            <a:r>
              <a:rPr lang="de-DE" dirty="0" err="1"/>
              <a:t>may</a:t>
            </a:r>
            <a:r>
              <a:rPr lang="de-DE" dirty="0"/>
              <a:t> </a:t>
            </a:r>
            <a:r>
              <a:rPr lang="de-DE" dirty="0" err="1"/>
              <a:t>change</a:t>
            </a:r>
            <a:r>
              <a:rPr lang="de-DE" dirty="0"/>
              <a:t> </a:t>
            </a:r>
            <a:r>
              <a:rPr lang="de-DE" dirty="0" err="1"/>
              <a:t>the</a:t>
            </a:r>
            <a:r>
              <a:rPr lang="de-DE" dirty="0"/>
              <a:t> type </a:t>
            </a:r>
            <a:r>
              <a:rPr lang="de-DE" dirty="0" err="1"/>
              <a:t>of</a:t>
            </a:r>
            <a:r>
              <a:rPr lang="de-DE" dirty="0"/>
              <a:t> </a:t>
            </a:r>
            <a:r>
              <a:rPr lang="de-DE" dirty="0" err="1"/>
              <a:t>chart</a:t>
            </a:r>
            <a:r>
              <a:rPr lang="de-DE" dirty="0"/>
              <a:t>, </a:t>
            </a:r>
            <a:r>
              <a:rPr lang="de-DE" dirty="0" err="1"/>
              <a:t>the</a:t>
            </a:r>
            <a:r>
              <a:rPr lang="de-DE" dirty="0"/>
              <a:t> </a:t>
            </a:r>
            <a:r>
              <a:rPr lang="de-DE" dirty="0" err="1"/>
              <a:t>layout</a:t>
            </a:r>
            <a:r>
              <a:rPr lang="de-DE" dirty="0"/>
              <a:t> and </a:t>
            </a:r>
            <a:r>
              <a:rPr lang="de-DE" dirty="0" err="1"/>
              <a:t>colour</a:t>
            </a:r>
            <a:r>
              <a:rPr lang="de-DE" dirty="0"/>
              <a:t> </a:t>
            </a:r>
            <a:r>
              <a:rPr lang="de-DE" dirty="0" err="1"/>
              <a:t>scheme</a:t>
            </a:r>
            <a:r>
              <a:rPr lang="de-DE" dirty="0"/>
              <a:t>. </a:t>
            </a:r>
            <a:r>
              <a:rPr lang="de-DE" dirty="0" err="1"/>
              <a:t>We</a:t>
            </a:r>
            <a:r>
              <a:rPr lang="de-DE" dirty="0"/>
              <a:t> </a:t>
            </a:r>
            <a:r>
              <a:rPr lang="de-DE" dirty="0" err="1"/>
              <a:t>advise</a:t>
            </a:r>
            <a:r>
              <a:rPr lang="de-DE" dirty="0"/>
              <a:t> </a:t>
            </a:r>
            <a:r>
              <a:rPr lang="de-DE" dirty="0" err="1"/>
              <a:t>to</a:t>
            </a:r>
            <a:r>
              <a:rPr lang="de-DE" dirty="0"/>
              <a:t> </a:t>
            </a:r>
            <a:r>
              <a:rPr lang="de-DE" dirty="0" err="1"/>
              <a:t>refrain</a:t>
            </a:r>
            <a:r>
              <a:rPr lang="de-DE" dirty="0"/>
              <a:t> </a:t>
            </a:r>
            <a:r>
              <a:rPr lang="de-DE" dirty="0" err="1"/>
              <a:t>from</a:t>
            </a:r>
            <a:r>
              <a:rPr lang="de-DE" dirty="0"/>
              <a:t> </a:t>
            </a:r>
            <a:r>
              <a:rPr lang="de-DE" dirty="0" err="1"/>
              <a:t>using</a:t>
            </a:r>
            <a:r>
              <a:rPr lang="de-DE" dirty="0"/>
              <a:t> </a:t>
            </a:r>
            <a:r>
              <a:rPr lang="de-DE" dirty="0" err="1"/>
              <a:t>gradients</a:t>
            </a:r>
            <a:r>
              <a:rPr lang="de-DE" dirty="0"/>
              <a:t> and </a:t>
            </a:r>
            <a:r>
              <a:rPr lang="de-DE" dirty="0" err="1"/>
              <a:t>shadows</a:t>
            </a:r>
            <a:r>
              <a:rPr lang="de-DE" dirty="0"/>
              <a:t> – </a:t>
            </a:r>
            <a:r>
              <a:rPr lang="de-DE" dirty="0" err="1"/>
              <a:t>this</a:t>
            </a:r>
            <a:r>
              <a:rPr lang="de-DE" dirty="0"/>
              <a:t> </a:t>
            </a:r>
            <a:r>
              <a:rPr lang="de-DE" dirty="0" err="1"/>
              <a:t>does</a:t>
            </a:r>
            <a:r>
              <a:rPr lang="de-DE" dirty="0"/>
              <a:t> not </a:t>
            </a:r>
            <a:r>
              <a:rPr lang="de-DE" dirty="0" err="1"/>
              <a:t>add</a:t>
            </a:r>
            <a:r>
              <a:rPr lang="de-DE" dirty="0"/>
              <a:t> </a:t>
            </a:r>
            <a:r>
              <a:rPr lang="de-DE" dirty="0" err="1"/>
              <a:t>any</a:t>
            </a:r>
            <a:r>
              <a:rPr lang="de-DE" dirty="0"/>
              <a:t> </a:t>
            </a:r>
            <a:r>
              <a:rPr lang="de-DE" dirty="0" err="1"/>
              <a:t>information</a:t>
            </a:r>
            <a:r>
              <a:rPr lang="de-DE" dirty="0"/>
              <a:t> in </a:t>
            </a:r>
            <a:r>
              <a:rPr lang="de-DE" dirty="0" err="1"/>
              <a:t>most</a:t>
            </a:r>
            <a:r>
              <a:rPr lang="de-DE" dirty="0"/>
              <a:t> </a:t>
            </a:r>
            <a:r>
              <a:rPr lang="de-DE" dirty="0" err="1"/>
              <a:t>cases</a:t>
            </a:r>
            <a:r>
              <a:rPr lang="de-DE" dirty="0"/>
              <a:t>. </a:t>
            </a:r>
          </a:p>
          <a:p>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endParaRPr lang="de-DE" dirty="0"/>
          </a:p>
          <a:p>
            <a:endParaRPr lang="de-DE" dirty="0"/>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3232390385"/>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070897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dirty="0" err="1">
                <a:latin typeface="Calibri" panose="020F0502020204030204" pitchFamily="34" charset="0"/>
                <a:cs typeface="Calibri" panose="020F0502020204030204" pitchFamily="34" charset="0"/>
              </a:rPr>
              <a:t>Examples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r>
              <a:rPr lang="de-DE"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dirty="0">
                <a:latin typeface="Calibri" panose="020F0502020204030204" pitchFamily="34" charset="0"/>
                <a:cs typeface="Calibri" panose="020F0502020204030204" pitchFamily="34" charset="0"/>
              </a:rPr>
              <a:t>Using only the enter-key will create a new bullet point.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dirty="0">
                <a:latin typeface="Calibri" panose="020F0502020204030204" pitchFamily="34" charset="0"/>
                <a:cs typeface="Calibri" panose="020F0502020204030204" pitchFamily="34" charset="0"/>
              </a:rPr>
              <a:t>Text will resize automatically.</a:t>
            </a:r>
          </a:p>
          <a:p>
            <a:endParaRPr lang="de-D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dirty="0" err="1">
                <a:latin typeface="Calibri" panose="020F0502020204030204" pitchFamily="34" charset="0"/>
                <a:cs typeface="Calibri" panose="020F0502020204030204" pitchFamily="34" charset="0"/>
              </a:rPr>
              <a:t>Example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br>
              <a:rPr lang="de-DE" dirty="0">
                <a:latin typeface="Calibri" panose="020F0502020204030204" pitchFamily="34" charset="0"/>
                <a:cs typeface="Calibri" panose="020F0502020204030204" pitchFamily="34" charset="0"/>
              </a:rPr>
            </a:b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Dummy </a:t>
            </a:r>
            <a:r>
              <a:rPr lang="de-DE" dirty="0" err="1">
                <a:latin typeface="Calibri" panose="020F0502020204030204" pitchFamily="34" charset="0"/>
                <a:cs typeface="Calibri" panose="020F0502020204030204" pitchFamily="34" charset="0"/>
              </a:rPr>
              <a:t>text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here</a:t>
            </a:r>
            <a:endParaRPr lang="de-DE" dirty="0">
              <a:latin typeface="Calibri" panose="020F0502020204030204" pitchFamily="34" charset="0"/>
              <a:cs typeface="Calibri" panose="020F0502020204030204" pitchFamily="34" charset="0"/>
            </a:endParaRPr>
          </a:p>
          <a:p>
            <a:pPr lvl="1"/>
            <a:r>
              <a:rPr lang="de-DE" dirty="0">
                <a:latin typeface="Calibri" panose="020F0502020204030204" pitchFamily="34" charset="0"/>
                <a:cs typeface="Calibri" panose="020F0502020204030204" pitchFamily="34" charset="0"/>
              </a:rPr>
              <a:t>Second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2"/>
            <a:r>
              <a:rPr lang="de-DE" dirty="0">
                <a:latin typeface="Calibri" panose="020F0502020204030204" pitchFamily="34" charset="0"/>
                <a:cs typeface="Calibri" panose="020F0502020204030204" pitchFamily="34" charset="0"/>
              </a:rPr>
              <a:t>Third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3"/>
            <a:r>
              <a:rPr lang="de-DE" dirty="0" err="1">
                <a:latin typeface="Calibri" panose="020F0502020204030204" pitchFamily="34" charset="0"/>
                <a:cs typeface="Calibri" panose="020F0502020204030204" pitchFamily="34" charset="0"/>
              </a:rPr>
              <a:t>Fourth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4"/>
            <a:r>
              <a:rPr lang="de-DE" dirty="0" err="1">
                <a:latin typeface="Calibri" panose="020F0502020204030204" pitchFamily="34" charset="0"/>
                <a:cs typeface="Calibri" panose="020F0502020204030204" pitchFamily="34" charset="0"/>
              </a:rPr>
              <a:t>Fifth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2580603730"/>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dirty="0">
                          <a:solidFill>
                            <a:srgbClr val="015092"/>
                          </a:solidFill>
                          <a:latin typeface="Calibri" panose="020F0502020204030204" pitchFamily="34" charset="0"/>
                          <a:cs typeface="Calibri" panose="020F0502020204030204" pitchFamily="34" charset="0"/>
                        </a:rPr>
                        <a:t>Infobox </a:t>
                      </a:r>
                    </a:p>
                    <a:p>
                      <a:endParaRPr lang="de-DE" sz="1800" b="1" dirty="0">
                        <a:solidFill>
                          <a:srgbClr val="015092"/>
                        </a:solidFill>
                        <a:latin typeface="Calibri" panose="020F0502020204030204" pitchFamily="34" charset="0"/>
                        <a:cs typeface="Calibri" panose="020F0502020204030204" pitchFamily="34" charset="0"/>
                      </a:endParaRPr>
                    </a:p>
                    <a:p>
                      <a:r>
                        <a:rPr lang="de-DE" sz="1800" dirty="0">
                          <a:solidFill>
                            <a:srgbClr val="015092"/>
                          </a:solidFill>
                          <a:latin typeface="Calibri" panose="020F0502020204030204" pitchFamily="34" charset="0"/>
                          <a:cs typeface="Calibri" panose="020F0502020204030204" pitchFamily="34" charset="0"/>
                        </a:rPr>
                        <a:t>By </a:t>
                      </a:r>
                      <a:r>
                        <a:rPr lang="de-DE" sz="1800" dirty="0" err="1">
                          <a:solidFill>
                            <a:srgbClr val="015092"/>
                          </a:solidFill>
                          <a:latin typeface="Calibri" panose="020F0502020204030204" pitchFamily="34" charset="0"/>
                          <a:cs typeface="Calibri" panose="020F0502020204030204" pitchFamily="34" charset="0"/>
                        </a:rPr>
                        <a:t>using</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buttons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decrease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in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‚Start‘ </a:t>
                      </a:r>
                      <a:r>
                        <a:rPr lang="de-DE" sz="1800" dirty="0" err="1">
                          <a:solidFill>
                            <a:srgbClr val="015092"/>
                          </a:solidFill>
                          <a:latin typeface="Calibri" panose="020F0502020204030204" pitchFamily="34" charset="0"/>
                          <a:cs typeface="Calibri" panose="020F0502020204030204" pitchFamily="34" charset="0"/>
                        </a:rPr>
                        <a:t>menu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you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can</a:t>
                      </a:r>
                      <a:r>
                        <a:rPr lang="de-DE" sz="1800" dirty="0">
                          <a:solidFill>
                            <a:srgbClr val="015092"/>
                          </a:solidFill>
                          <a:latin typeface="Calibri" panose="020F0502020204030204" pitchFamily="34" charset="0"/>
                          <a:cs typeface="Calibri" panose="020F0502020204030204" pitchFamily="34" charset="0"/>
                        </a:rPr>
                        <a:t> switch </a:t>
                      </a:r>
                      <a:r>
                        <a:rPr lang="de-DE" sz="1800" dirty="0" err="1">
                          <a:solidFill>
                            <a:srgbClr val="015092"/>
                          </a:solidFill>
                          <a:latin typeface="Calibri" panose="020F0502020204030204" pitchFamily="34" charset="0"/>
                          <a:cs typeface="Calibri" panose="020F0502020204030204" pitchFamily="34" charset="0"/>
                        </a:rPr>
                        <a:t>between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indention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levels</a:t>
                      </a:r>
                      <a:r>
                        <a:rPr lang="de-DE" sz="1800" dirty="0">
                          <a:solidFill>
                            <a:srgbClr val="015092"/>
                          </a:solidFill>
                          <a:latin typeface="Calibri" panose="020F0502020204030204" pitchFamily="34" charset="0"/>
                          <a:cs typeface="Calibri" panose="020F0502020204030204" pitchFamily="34" charset="0"/>
                        </a:rPr>
                        <a:t>. This </a:t>
                      </a:r>
                      <a:r>
                        <a:rPr lang="de-DE" sz="1800" dirty="0" err="1">
                          <a:solidFill>
                            <a:srgbClr val="015092"/>
                          </a:solidFill>
                          <a:latin typeface="Calibri" panose="020F0502020204030204" pitchFamily="34" charset="0"/>
                          <a:cs typeface="Calibri" panose="020F0502020204030204" pitchFamily="34" charset="0"/>
                        </a:rPr>
                        <a:t>is</a:t>
                      </a:r>
                      <a:r>
                        <a:rPr lang="de-DE" sz="1800" dirty="0">
                          <a:solidFill>
                            <a:srgbClr val="015092"/>
                          </a:solidFill>
                          <a:latin typeface="Calibri" panose="020F0502020204030204" pitchFamily="34" charset="0"/>
                          <a:cs typeface="Calibri" panose="020F0502020204030204" pitchFamily="34" charset="0"/>
                        </a:rPr>
                        <a:t> valid </a:t>
                      </a:r>
                      <a:r>
                        <a:rPr lang="de-DE" sz="1800" dirty="0" err="1">
                          <a:solidFill>
                            <a:srgbClr val="015092"/>
                          </a:solidFill>
                          <a:latin typeface="Calibri" panose="020F0502020204030204" pitchFamily="34" charset="0"/>
                          <a:cs typeface="Calibri" panose="020F0502020204030204" pitchFamily="34" charset="0"/>
                        </a:rPr>
                        <a:t>for</a:t>
                      </a:r>
                      <a:r>
                        <a:rPr lang="de-DE" sz="1800" dirty="0">
                          <a:solidFill>
                            <a:srgbClr val="015092"/>
                          </a:solidFill>
                          <a:latin typeface="Calibri" panose="020F0502020204030204" pitchFamily="34" charset="0"/>
                          <a:cs typeface="Calibri" panose="020F0502020204030204" pitchFamily="34" charset="0"/>
                        </a:rPr>
                        <a:t> all </a:t>
                      </a:r>
                      <a:r>
                        <a:rPr lang="de-DE" sz="1800" dirty="0" err="1">
                          <a:solidFill>
                            <a:srgbClr val="015092"/>
                          </a:solidFill>
                          <a:latin typeface="Calibri" panose="020F0502020204030204" pitchFamily="34" charset="0"/>
                          <a:cs typeface="Calibri" panose="020F0502020204030204" pitchFamily="34" charset="0"/>
                        </a:rPr>
                        <a:t>kinds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of</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listings</a:t>
                      </a:r>
                      <a:r>
                        <a:rPr lang="de-DE" sz="1800" dirty="0">
                          <a:solidFill>
                            <a:srgbClr val="015092"/>
                          </a:solidFill>
                          <a:latin typeface="Calibri" panose="020F0502020204030204" pitchFamily="34" charset="0"/>
                          <a:cs typeface="Calibri" panose="020F0502020204030204" pitchFamily="34" charset="0"/>
                        </a:rPr>
                        <a:t>, e.g. </a:t>
                      </a:r>
                      <a:r>
                        <a:rPr lang="de-DE" sz="1800" dirty="0" err="1">
                          <a:solidFill>
                            <a:srgbClr val="015092"/>
                          </a:solidFill>
                          <a:latin typeface="Calibri" panose="020F0502020204030204" pitchFamily="34" charset="0"/>
                          <a:cs typeface="Calibri" panose="020F0502020204030204" pitchFamily="34" charset="0"/>
                        </a:rPr>
                        <a:t>bullet</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points</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enumerations</a:t>
                      </a:r>
                      <a:r>
                        <a:rPr lang="de-DE" sz="1800" dirty="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374352838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p>
          <a:p>
            <a:pPr marL="342900" indent="-342900">
              <a:lnSpc>
                <a:spcPct val="120000"/>
              </a:lnSpc>
              <a:buClr>
                <a:srgbClr val="707F86"/>
              </a:buClr>
              <a:buFont typeface="+mj-lt"/>
              <a:buAutoNum type="arabicParenBoth"/>
            </a:pPr>
            <a:r>
              <a:rPr lang="de-DE" dirty="0"/>
              <a:t>In </a:t>
            </a:r>
            <a:r>
              <a:rPr lang="de-DE" dirty="0" err="1"/>
              <a:t>general</a:t>
            </a:r>
            <a:r>
              <a:rPr lang="de-DE" dirty="0"/>
              <a:t>, </a:t>
            </a:r>
            <a:r>
              <a:rPr lang="de-DE" dirty="0" err="1"/>
              <a:t>it</a:t>
            </a:r>
            <a:r>
              <a:rPr lang="de-DE" dirty="0"/>
              <a:t> </a:t>
            </a:r>
            <a:r>
              <a:rPr lang="de-DE" dirty="0" err="1"/>
              <a:t>is</a:t>
            </a:r>
            <a:r>
              <a:rPr lang="de-DE" dirty="0"/>
              <a:t> a </a:t>
            </a:r>
            <a:r>
              <a:rPr lang="de-DE" dirty="0" err="1"/>
              <a:t>good</a:t>
            </a:r>
            <a:r>
              <a:rPr lang="de-DE" dirty="0"/>
              <a:t> </a:t>
            </a:r>
            <a:r>
              <a:rPr lang="de-DE" dirty="0" err="1"/>
              <a:t>idea</a:t>
            </a:r>
            <a:r>
              <a:rPr lang="de-DE" dirty="0"/>
              <a:t> just </a:t>
            </a:r>
            <a:r>
              <a:rPr lang="de-DE" dirty="0" err="1"/>
              <a:t>to</a:t>
            </a:r>
            <a:r>
              <a:rPr lang="de-DE" dirty="0"/>
              <a:t> </a:t>
            </a:r>
            <a:r>
              <a:rPr lang="de-DE" dirty="0" err="1"/>
              <a:t>provide</a:t>
            </a:r>
            <a:r>
              <a:rPr lang="de-DE" dirty="0"/>
              <a:t> </a:t>
            </a:r>
            <a:r>
              <a:rPr lang="de-DE" dirty="0" err="1"/>
              <a:t>abstracts</a:t>
            </a:r>
            <a:r>
              <a:rPr lang="de-DE" dirty="0"/>
              <a:t> - </a:t>
            </a:r>
            <a:r>
              <a:rPr lang="de-DE" dirty="0" err="1"/>
              <a:t>this</a:t>
            </a:r>
            <a:r>
              <a:rPr lang="de-DE" dirty="0"/>
              <a:t> </a:t>
            </a:r>
            <a:r>
              <a:rPr lang="de-DE" dirty="0" err="1"/>
              <a:t>is</a:t>
            </a:r>
            <a:r>
              <a:rPr lang="de-DE" dirty="0"/>
              <a:t> a screen </a:t>
            </a:r>
            <a:r>
              <a:rPr lang="de-DE" dirty="0" err="1"/>
              <a:t>presentation</a:t>
            </a:r>
            <a:r>
              <a:rPr lang="de-DE" dirty="0"/>
              <a:t>, and </a:t>
            </a:r>
            <a:r>
              <a:rPr lang="de-DE" dirty="0" err="1"/>
              <a:t>nobody</a:t>
            </a:r>
            <a:r>
              <a:rPr lang="de-DE" dirty="0"/>
              <a:t> </a:t>
            </a:r>
            <a:r>
              <a:rPr lang="de-DE" dirty="0" err="1"/>
              <a:t>likes</a:t>
            </a:r>
            <a:r>
              <a:rPr lang="de-DE" dirty="0"/>
              <a:t> </a:t>
            </a:r>
            <a:r>
              <a:rPr lang="de-DE" dirty="0" err="1"/>
              <a:t>to</a:t>
            </a:r>
            <a:r>
              <a:rPr lang="de-DE" dirty="0"/>
              <a:t> </a:t>
            </a:r>
            <a:r>
              <a:rPr lang="de-DE" dirty="0" err="1"/>
              <a:t>read</a:t>
            </a:r>
            <a:r>
              <a:rPr lang="de-DE" dirty="0"/>
              <a:t> </a:t>
            </a:r>
            <a:r>
              <a:rPr lang="de-DE" dirty="0" err="1"/>
              <a:t>much</a:t>
            </a:r>
            <a:r>
              <a:rPr lang="de-DE" dirty="0"/>
              <a:t> </a:t>
            </a:r>
            <a:r>
              <a:rPr lang="de-DE" dirty="0" err="1"/>
              <a:t>text</a:t>
            </a:r>
            <a:r>
              <a:rPr lang="de-DE" dirty="0"/>
              <a:t> on </a:t>
            </a:r>
            <a:r>
              <a:rPr lang="de-DE" dirty="0" err="1"/>
              <a:t>the</a:t>
            </a:r>
            <a:r>
              <a:rPr lang="de-DE" dirty="0"/>
              <a:t> screen. </a:t>
            </a:r>
          </a:p>
          <a:p>
            <a:pPr marL="342900" indent="-342900">
              <a:lnSpc>
                <a:spcPct val="120000"/>
              </a:lnSpc>
              <a:buClr>
                <a:srgbClr val="707F86"/>
              </a:buClr>
              <a:buFont typeface="+mj-lt"/>
              <a:buAutoNum type="arabicParenBoth"/>
            </a:pPr>
            <a:endParaRPr lang="de-DE" dirty="0"/>
          </a:p>
          <a:p>
            <a:pPr marL="342900" indent="-342900">
              <a:lnSpc>
                <a:spcPct val="120000"/>
              </a:lnSpc>
              <a:buClr>
                <a:srgbClr val="707F86"/>
              </a:buClr>
              <a:buFont typeface="+mj-lt"/>
              <a:buAutoNum type="arabicParenBoth"/>
            </a:pPr>
            <a:r>
              <a:rPr lang="en-US" dirty="0"/>
              <a:t>Be aware that there is a significant difference between using only the enter-key and using the combination of enter- and shift-key</a:t>
            </a:r>
            <a:r>
              <a:rPr lang="de-DE" dirty="0"/>
              <a:t>.</a:t>
            </a:r>
          </a:p>
          <a:p>
            <a:pPr marL="342900" indent="-342900">
              <a:lnSpc>
                <a:spcPct val="120000"/>
              </a:lnSpc>
              <a:buClr>
                <a:srgbClr val="707F86"/>
              </a:buClr>
              <a:buFont typeface="+mj-lt"/>
              <a:buAutoNum type="arabicParenBoth"/>
            </a:pPr>
            <a:r>
              <a:rPr lang="de-DE" dirty="0"/>
              <a:t>In </a:t>
            </a:r>
            <a:r>
              <a:rPr lang="de-DE" dirty="0" err="1"/>
              <a:t>this</a:t>
            </a:r>
            <a:r>
              <a:rPr lang="de-DE" dirty="0"/>
              <a:t> </a:t>
            </a:r>
            <a:r>
              <a:rPr lang="de-DE" dirty="0" err="1"/>
              <a:t>textbox</a:t>
            </a:r>
            <a:r>
              <a:rPr lang="de-DE" dirty="0"/>
              <a:t>, </a:t>
            </a:r>
            <a:r>
              <a:rPr lang="de-DE" dirty="0" err="1"/>
              <a:t>using</a:t>
            </a:r>
            <a:r>
              <a:rPr lang="de-DE" dirty="0"/>
              <a:t> </a:t>
            </a:r>
            <a:r>
              <a:rPr lang="de-DE" dirty="0" err="1"/>
              <a:t>only</a:t>
            </a:r>
            <a:r>
              <a:rPr lang="de-DE" dirty="0"/>
              <a:t> </a:t>
            </a:r>
            <a:r>
              <a:rPr lang="de-DE" dirty="0" err="1"/>
              <a:t>the</a:t>
            </a:r>
            <a:r>
              <a:rPr lang="de-DE" dirty="0"/>
              <a:t> enter-</a:t>
            </a:r>
            <a:r>
              <a:rPr lang="de-DE" dirty="0" err="1"/>
              <a:t>key</a:t>
            </a:r>
            <a:r>
              <a:rPr lang="de-DE" dirty="0"/>
              <a:t> will </a:t>
            </a:r>
            <a:r>
              <a:rPr lang="de-DE" dirty="0" err="1"/>
              <a:t>create</a:t>
            </a:r>
            <a:r>
              <a:rPr lang="de-DE" dirty="0"/>
              <a:t> a </a:t>
            </a:r>
            <a:r>
              <a:rPr lang="de-DE" dirty="0" err="1"/>
              <a:t>new</a:t>
            </a:r>
            <a:r>
              <a:rPr lang="de-DE" dirty="0"/>
              <a:t> </a:t>
            </a:r>
            <a:r>
              <a:rPr lang="de-DE" dirty="0" err="1"/>
              <a:t>paragraph</a:t>
            </a:r>
            <a:r>
              <a:rPr lang="de-DE" dirty="0"/>
              <a:t>, </a:t>
            </a:r>
            <a:r>
              <a:rPr lang="de-DE" dirty="0" err="1"/>
              <a:t>causing</a:t>
            </a:r>
            <a:r>
              <a:rPr lang="de-DE" dirty="0"/>
              <a:t> a </a:t>
            </a:r>
            <a:r>
              <a:rPr lang="de-DE" dirty="0" err="1"/>
              <a:t>new</a:t>
            </a:r>
            <a:r>
              <a:rPr lang="de-DE" dirty="0"/>
              <a:t> </a:t>
            </a:r>
            <a:r>
              <a:rPr lang="de-DE" dirty="0" err="1"/>
              <a:t>numeration</a:t>
            </a:r>
            <a:r>
              <a:rPr lang="de-DE" dirty="0"/>
              <a:t>. </a:t>
            </a:r>
            <a:br>
              <a:rPr lang="de-DE" dirty="0"/>
            </a:br>
            <a:r>
              <a:rPr lang="de-DE" dirty="0" err="1"/>
              <a:t>If</a:t>
            </a:r>
            <a:r>
              <a:rPr lang="de-DE" dirty="0"/>
              <a:t> </a:t>
            </a:r>
            <a:r>
              <a:rPr lang="de-DE" dirty="0" err="1"/>
              <a:t>you</a:t>
            </a:r>
            <a:r>
              <a:rPr lang="de-DE" dirty="0"/>
              <a:t> </a:t>
            </a:r>
            <a:r>
              <a:rPr lang="de-DE" dirty="0" err="1"/>
              <a:t>only</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the</a:t>
            </a:r>
            <a:r>
              <a:rPr lang="de-DE" dirty="0"/>
              <a:t> </a:t>
            </a:r>
            <a:r>
              <a:rPr lang="de-DE" dirty="0" err="1"/>
              <a:t>text</a:t>
            </a:r>
            <a:r>
              <a:rPr lang="de-DE" dirty="0"/>
              <a:t> in a </a:t>
            </a:r>
            <a:r>
              <a:rPr lang="de-DE" dirty="0" err="1"/>
              <a:t>new</a:t>
            </a:r>
            <a:r>
              <a:rPr lang="de-DE" dirty="0"/>
              <a:t> </a:t>
            </a:r>
            <a:r>
              <a:rPr lang="de-DE" dirty="0" err="1"/>
              <a:t>line</a:t>
            </a:r>
            <a:r>
              <a:rPr lang="de-DE" dirty="0"/>
              <a:t> (like </a:t>
            </a:r>
            <a:r>
              <a:rPr lang="de-DE" dirty="0" err="1"/>
              <a:t>this</a:t>
            </a:r>
            <a:r>
              <a:rPr lang="de-DE" dirty="0"/>
              <a:t> </a:t>
            </a:r>
            <a:r>
              <a:rPr lang="de-DE" dirty="0" err="1"/>
              <a:t>sentence</a:t>
            </a:r>
            <a:r>
              <a:rPr lang="de-DE" dirty="0"/>
              <a:t>) and </a:t>
            </a:r>
            <a:r>
              <a:rPr lang="de-DE" dirty="0" err="1"/>
              <a:t>keep</a:t>
            </a:r>
            <a:r>
              <a:rPr lang="de-DE" dirty="0"/>
              <a:t> </a:t>
            </a:r>
            <a:r>
              <a:rPr lang="de-DE" dirty="0" err="1"/>
              <a:t>the</a:t>
            </a:r>
            <a:r>
              <a:rPr lang="de-DE" dirty="0"/>
              <a:t> </a:t>
            </a:r>
            <a:r>
              <a:rPr lang="de-DE" dirty="0" err="1"/>
              <a:t>numeration</a:t>
            </a:r>
            <a:r>
              <a:rPr lang="de-DE" dirty="0"/>
              <a:t>, </a:t>
            </a:r>
            <a:r>
              <a:rPr lang="de-DE" dirty="0" err="1"/>
              <a:t>use</a:t>
            </a:r>
            <a:r>
              <a:rPr lang="de-DE" dirty="0"/>
              <a:t> shift-</a:t>
            </a:r>
            <a:r>
              <a:rPr lang="de-DE" dirty="0" err="1"/>
              <a:t>enter</a:t>
            </a:r>
            <a:r>
              <a:rPr lang="de-DE" dirty="0"/>
              <a:t>.  </a:t>
            </a:r>
          </a:p>
        </p:txBody>
      </p:sp>
    </p:spTree>
    <p:extLst>
      <p:ext uri="{BB962C8B-B14F-4D97-AF65-F5344CB8AC3E}">
        <p14:creationId xmlns:p14="http://schemas.microsoft.com/office/powerpoint/2010/main" val="55523044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a:solidFill>
                  <a:srgbClr val="0F218B"/>
                </a:solidFill>
              </a:rPr>
              <a:t>Headline 3 – Edit </a:t>
            </a:r>
            <a:r>
              <a:rPr lang="de-DE" err="1">
                <a:solidFill>
                  <a:srgbClr val="0F218B"/>
                </a:solidFill>
              </a:rPr>
              <a:t>text</a:t>
            </a:r>
            <a:r>
              <a:rPr lang="de-DE">
                <a:solidFill>
                  <a:srgbClr val="0F218B"/>
                </a:solidFill>
              </a:rPr>
              <a:t> </a:t>
            </a:r>
            <a:r>
              <a:rPr lang="de-DE" err="1">
                <a:solidFill>
                  <a:srgbClr val="0F218B"/>
                </a:solidFill>
              </a:rPr>
              <a:t>here</a:t>
            </a:r>
            <a:r>
              <a:rPr lang="de-DE">
                <a:solidFill>
                  <a:srgbClr val="0F218B"/>
                </a:solidFill>
              </a:rPr>
              <a:t>.</a:t>
            </a:r>
            <a:endParaRPr lang="de-DE" i="1">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February</a:t>
                </a:r>
                <a:endParaRPr lang="de-DE" sz="1400" cap="none">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March</a:t>
                </a:r>
                <a:endParaRPr sz="140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January</a:t>
                </a:r>
                <a:endParaRPr sz="140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24</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09</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30</a:t>
            </a:r>
            <a:endParaRPr sz="240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257788420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19</a:t>
            </a:r>
            <a:endParaRPr sz="1400" b="1">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21</a:t>
            </a:r>
            <a:endParaRPr sz="1400" b="1">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18</a:t>
            </a:r>
            <a:endParaRPr sz="1400" b="1">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en-US" sz="1400" b="1">
                <a:solidFill>
                  <a:srgbClr val="313131"/>
                </a:solidFill>
                <a:latin typeface="Calibri" panose="020F0502020204030204" pitchFamily="34" charset="0"/>
                <a:cs typeface="Calibri" panose="020F0502020204030204" pitchFamily="34" charset="0"/>
              </a:rPr>
              <a:t>20</a:t>
            </a:r>
            <a:endParaRPr sz="1400" b="1">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11</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a:t>
            </a:r>
            <a:r>
              <a:rPr lang="de-DE" sz="2400">
                <a:solidFill>
                  <a:srgbClr val="015092"/>
                </a:solidFill>
                <a:latin typeface="Calibri" panose="020F0502020204030204" pitchFamily="34" charset="0"/>
                <a:cs typeface="Calibri" panose="020F0502020204030204" pitchFamily="34" charset="0"/>
              </a:rPr>
              <a:t>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12</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a:solidFill>
                  <a:srgbClr val="0F218B"/>
                </a:solidFill>
              </a:rPr>
              <a:t>Headline 3 – Edit </a:t>
            </a:r>
            <a:r>
              <a:rPr lang="de-DE" b="1" err="1">
                <a:solidFill>
                  <a:srgbClr val="0F218B"/>
                </a:solidFill>
              </a:rPr>
              <a:t>text</a:t>
            </a:r>
            <a:r>
              <a:rPr lang="de-DE" b="1">
                <a:solidFill>
                  <a:srgbClr val="0F218B"/>
                </a:solidFill>
              </a:rPr>
              <a:t> </a:t>
            </a:r>
            <a:r>
              <a:rPr lang="de-DE" b="1" err="1">
                <a:solidFill>
                  <a:srgbClr val="0F218B"/>
                </a:solidFill>
              </a:rPr>
              <a:t>here</a:t>
            </a:r>
            <a:r>
              <a:rPr lang="de-DE" b="1">
                <a:solidFill>
                  <a:srgbClr val="0F218B"/>
                </a:solidFill>
              </a:rPr>
              <a:t>.</a:t>
            </a:r>
            <a:endParaRPr lang="de-DE" b="1" i="1">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86696445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dirty="0">
                <a:solidFill>
                  <a:srgbClr val="0F218B"/>
                </a:solidFill>
              </a:rPr>
              <a:t>Headline 3 – These SmartArt </a:t>
            </a:r>
            <a:r>
              <a:rPr lang="de-DE" dirty="0" err="1">
                <a:solidFill>
                  <a:srgbClr val="0F218B"/>
                </a:solidFill>
              </a:rPr>
              <a:t>charts</a:t>
            </a:r>
            <a:r>
              <a:rPr lang="de-DE" dirty="0">
                <a:solidFill>
                  <a:srgbClr val="0F218B"/>
                </a:solidFill>
              </a:rPr>
              <a:t> </a:t>
            </a:r>
            <a:r>
              <a:rPr lang="de-DE" dirty="0" err="1">
                <a:solidFill>
                  <a:srgbClr val="0F218B"/>
                </a:solidFill>
              </a:rPr>
              <a:t>can</a:t>
            </a:r>
            <a:r>
              <a:rPr lang="de-DE" dirty="0">
                <a:solidFill>
                  <a:srgbClr val="0F218B"/>
                </a:solidFill>
              </a:rPr>
              <a:t> </a:t>
            </a:r>
            <a:r>
              <a:rPr lang="de-DE" dirty="0" err="1">
                <a:solidFill>
                  <a:srgbClr val="0F218B"/>
                </a:solidFill>
              </a:rPr>
              <a:t>be</a:t>
            </a:r>
            <a:r>
              <a:rPr lang="de-DE" dirty="0">
                <a:solidFill>
                  <a:srgbClr val="0F218B"/>
                </a:solidFill>
              </a:rPr>
              <a:t> </a:t>
            </a:r>
            <a:r>
              <a:rPr lang="de-DE" dirty="0" err="1">
                <a:solidFill>
                  <a:srgbClr val="0F218B"/>
                </a:solidFill>
              </a:rPr>
              <a:t>edited</a:t>
            </a:r>
            <a:r>
              <a:rPr lang="de-DE" dirty="0">
                <a:solidFill>
                  <a:srgbClr val="0F218B"/>
                </a:solidFill>
              </a:rPr>
              <a:t> </a:t>
            </a:r>
            <a:r>
              <a:rPr lang="de-DE" dirty="0" err="1">
                <a:solidFill>
                  <a:srgbClr val="0F218B"/>
                </a:solidFill>
              </a:rPr>
              <a:t>directly</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in </a:t>
            </a:r>
            <a:r>
              <a:rPr lang="de-DE" dirty="0" err="1">
                <a:solidFill>
                  <a:srgbClr val="0F218B"/>
                </a:solidFill>
              </a:rPr>
              <a:t>the</a:t>
            </a:r>
            <a:r>
              <a:rPr lang="de-DE" dirty="0">
                <a:solidFill>
                  <a:srgbClr val="0F218B"/>
                </a:solidFill>
              </a:rPr>
              <a:t> </a:t>
            </a:r>
            <a:r>
              <a:rPr lang="de-DE" dirty="0" err="1">
                <a:solidFill>
                  <a:srgbClr val="0F218B"/>
                </a:solidFill>
              </a:rPr>
              <a:t>elements</a:t>
            </a:r>
            <a:r>
              <a:rPr lang="de-DE" dirty="0">
                <a:solidFill>
                  <a:srgbClr val="0F218B"/>
                </a:solidFill>
              </a:rPr>
              <a:t>, </a:t>
            </a:r>
            <a:r>
              <a:rPr lang="de-DE" dirty="0" err="1">
                <a:solidFill>
                  <a:srgbClr val="0F218B"/>
                </a:solidFill>
              </a:rPr>
              <a:t>then</a:t>
            </a:r>
            <a:r>
              <a:rPr lang="de-DE" dirty="0">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4051202203"/>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04937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3291577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dirty="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dirty="0">
                <a:solidFill>
                  <a:schemeClr val="tx1">
                    <a:lumMod val="50000"/>
                  </a:schemeClr>
                </a:solidFill>
                <a:effectLst/>
                <a:latin typeface="Calibri" panose="020F0502020204030204" pitchFamily="34" charset="0"/>
                <a:cs typeface="Calibri" panose="020F0502020204030204" pitchFamily="34" charset="0"/>
              </a:rPr>
              <a:t> </a:t>
            </a:r>
            <a:endParaRPr lang="en-IE" sz="1050" b="0" dirty="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US"/>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dirty="0">
                <a:solidFill>
                  <a:schemeClr val="bg1"/>
                </a:solidFill>
                <a:effectLst/>
                <a:latin typeface="Calibri" panose="020F0502020204030204" pitchFamily="34" charset="0"/>
                <a:cs typeface="Calibri" panose="020F0502020204030204" pitchFamily="34" charset="0"/>
              </a:rPr>
              <a:t>We deliver to the highest standards. We provide an environment in which people can develop to their full potential.</a:t>
            </a: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EXCELLENCE</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TRUST</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INTEGRITY</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TEAM</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80234441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423341096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76649593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8" name="Textplatzhalter 7"/>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2" name="Rechteck 1">
            <a:extLst>
              <a:ext uri="{FF2B5EF4-FFF2-40B4-BE49-F238E27FC236}">
                <a16:creationId xmlns:a16="http://schemas.microsoft.com/office/drawing/2014/main" id="{FA36491E-481C-4B37-9424-A3EE97BBCAF9}"/>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64936160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 Mission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49948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05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 ENTSO-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64636B-F6EE-43D4-9658-9D7D8F589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9656" y="2348880"/>
            <a:ext cx="6312024" cy="2104008"/>
          </a:xfrm>
          <a:prstGeom prst="rect">
            <a:avLst/>
          </a:prstGeom>
        </p:spPr>
      </p:pic>
    </p:spTree>
    <p:extLst>
      <p:ext uri="{BB962C8B-B14F-4D97-AF65-F5344CB8AC3E}">
        <p14:creationId xmlns:p14="http://schemas.microsoft.com/office/powerpoint/2010/main" val="3228495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Tree>
    <p:extLst>
      <p:ext uri="{BB962C8B-B14F-4D97-AF65-F5344CB8AC3E}">
        <p14:creationId xmlns:p14="http://schemas.microsoft.com/office/powerpoint/2010/main" val="53022189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Chapter </a:t>
            </a:r>
            <a:r>
              <a:rPr lang="de-DE" err="1"/>
              <a:t>slide</a:t>
            </a:r>
            <a:endParaRPr lang="de-DE"/>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61526316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228549016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377763350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3363892602"/>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Tree>
    <p:extLst>
      <p:ext uri="{BB962C8B-B14F-4D97-AF65-F5344CB8AC3E}">
        <p14:creationId xmlns:p14="http://schemas.microsoft.com/office/powerpoint/2010/main" val="951690758"/>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2616654375"/>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208923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5F90F962-EC44-4B4B-88CC-6DE2AEAE4E2C}"/>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467AF61E-3DB1-46D3-B78F-353826D8C23C}"/>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035B4328-DEEE-478B-89C8-2C140DE8D96C}"/>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3042957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a:t>   </a:t>
            </a:r>
            <a:br>
              <a:rPr lang="de-DE" b="1"/>
            </a:br>
            <a:r>
              <a:rPr lang="de-DE" b="1"/>
              <a:t> </a:t>
            </a:r>
            <a:endParaRPr lang="de-DE" b="1"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br>
              <a:rPr lang="de-DE" sz="900" i="1">
                <a:solidFill>
                  <a:prstClr val="black"/>
                </a:solidFill>
              </a:rPr>
            </a:br>
            <a:br>
              <a:rPr lang="de-DE" sz="900" i="1">
                <a:solidFill>
                  <a:prstClr val="black"/>
                </a:solidFill>
              </a:rPr>
            </a:br>
            <a:br>
              <a:rPr lang="de-DE" sz="900" i="1">
                <a:solidFill>
                  <a:prstClr val="black"/>
                </a:solidFill>
              </a:rPr>
            </a:br>
            <a:r>
              <a:rPr lang="de-DE" sz="900" i="1">
                <a:solidFill>
                  <a:prstClr val="black"/>
                </a:solidFill>
              </a:rPr>
              <a:t>Source: Insert </a:t>
            </a:r>
            <a:r>
              <a:rPr lang="de-DE" sz="900" i="1" err="1">
                <a:solidFill>
                  <a:prstClr val="black"/>
                </a:solidFill>
              </a:rPr>
              <a:t>here</a:t>
            </a:r>
            <a:r>
              <a:rPr lang="de-DE" sz="900" i="1">
                <a:solidFill>
                  <a:prstClr val="black"/>
                </a:solidFill>
              </a:rPr>
              <a:t> </a:t>
            </a:r>
            <a:r>
              <a:rPr lang="de-DE" sz="900" i="1" err="1">
                <a:solidFill>
                  <a:prstClr val="black"/>
                </a:solidFill>
              </a:rPr>
              <a:t>if</a:t>
            </a:r>
            <a:r>
              <a:rPr lang="de-DE" sz="900" i="1">
                <a:solidFill>
                  <a:prstClr val="black"/>
                </a:solidFill>
              </a:rPr>
              <a:t> </a:t>
            </a:r>
            <a:r>
              <a:rPr lang="de-DE" sz="900" i="1" err="1">
                <a:solidFill>
                  <a:prstClr val="black"/>
                </a:solidFill>
              </a:rPr>
              <a:t>applicable</a:t>
            </a:r>
            <a:endParaRPr lang="de-DE" sz="90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491827380"/>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220943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a:solidFill>
                  <a:srgbClr val="0F218B"/>
                </a:solidFill>
              </a:rPr>
              <a:t>Headline 3 – Edit </a:t>
            </a:r>
            <a:r>
              <a:rPr lang="de-DE" err="1">
                <a:solidFill>
                  <a:srgbClr val="0F218B"/>
                </a:solidFill>
              </a:rPr>
              <a:t>the</a:t>
            </a:r>
            <a:r>
              <a:rPr lang="de-DE">
                <a:solidFill>
                  <a:srgbClr val="0F218B"/>
                </a:solidFill>
              </a:rPr>
              <a:t> </a:t>
            </a:r>
            <a:r>
              <a:rPr lang="de-DE" err="1">
                <a:solidFill>
                  <a:srgbClr val="0F218B"/>
                </a:solidFill>
              </a:rPr>
              <a:t>pie</a:t>
            </a:r>
            <a:r>
              <a:rPr lang="de-DE">
                <a:solidFill>
                  <a:srgbClr val="0F218B"/>
                </a:solidFill>
              </a:rPr>
              <a:t> </a:t>
            </a:r>
            <a:r>
              <a:rPr lang="de-DE" err="1">
                <a:solidFill>
                  <a:srgbClr val="0F218B"/>
                </a:solidFill>
              </a:rPr>
              <a:t>chart</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on it. </a:t>
            </a:r>
            <a:r>
              <a:rPr lang="de-DE" err="1">
                <a:solidFill>
                  <a:srgbClr val="0F218B"/>
                </a:solidFill>
              </a:rPr>
              <a:t>Now</a:t>
            </a:r>
            <a:r>
              <a:rPr lang="de-DE">
                <a:solidFill>
                  <a:srgbClr val="0F218B"/>
                </a:solidFill>
              </a:rPr>
              <a:t> </a:t>
            </a:r>
            <a:r>
              <a:rPr lang="de-DE" err="1">
                <a:solidFill>
                  <a:srgbClr val="0F218B"/>
                </a:solidFill>
              </a:rPr>
              <a:t>icons</a:t>
            </a:r>
            <a:r>
              <a:rPr lang="de-DE">
                <a:solidFill>
                  <a:srgbClr val="0F218B"/>
                </a:solidFill>
              </a:rPr>
              <a:t> </a:t>
            </a:r>
            <a:r>
              <a:rPr lang="de-DE" err="1">
                <a:solidFill>
                  <a:srgbClr val="0F218B"/>
                </a:solidFill>
              </a:rPr>
              <a:t>appear</a:t>
            </a:r>
            <a:r>
              <a:rPr lang="de-DE">
                <a:solidFill>
                  <a:srgbClr val="0F218B"/>
                </a:solidFill>
              </a:rPr>
              <a:t>. </a:t>
            </a:r>
            <a:r>
              <a:rPr lang="de-DE" err="1">
                <a:solidFill>
                  <a:srgbClr val="0F218B"/>
                </a:solidFill>
              </a:rPr>
              <a:t>If</a:t>
            </a:r>
            <a:r>
              <a:rPr lang="de-DE">
                <a:solidFill>
                  <a:srgbClr val="0F218B"/>
                </a:solidFill>
              </a:rPr>
              <a:t> </a:t>
            </a:r>
            <a:r>
              <a:rPr lang="de-DE" err="1">
                <a:solidFill>
                  <a:srgbClr val="0F218B"/>
                </a:solidFill>
              </a:rPr>
              <a:t>you</a:t>
            </a:r>
            <a:r>
              <a:rPr lang="de-DE">
                <a:solidFill>
                  <a:srgbClr val="0F218B"/>
                </a:solidFill>
              </a:rPr>
              <a:t> </a:t>
            </a:r>
            <a:r>
              <a:rPr lang="de-DE" err="1">
                <a:solidFill>
                  <a:srgbClr val="0F218B"/>
                </a:solidFill>
              </a:rPr>
              <a:t>keep</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cursor</a:t>
            </a:r>
            <a:r>
              <a:rPr lang="de-DE">
                <a:solidFill>
                  <a:srgbClr val="0F218B"/>
                </a:solidFill>
              </a:rPr>
              <a:t> </a:t>
            </a:r>
            <a:r>
              <a:rPr lang="de-DE" err="1">
                <a:solidFill>
                  <a:srgbClr val="0F218B"/>
                </a:solidFill>
              </a:rPr>
              <a:t>above</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icons</a:t>
            </a:r>
            <a:r>
              <a:rPr lang="de-DE">
                <a:solidFill>
                  <a:srgbClr val="0F218B"/>
                </a:solidFill>
              </a:rPr>
              <a:t>, a </a:t>
            </a:r>
            <a:r>
              <a:rPr lang="de-DE" err="1">
                <a:solidFill>
                  <a:srgbClr val="0F218B"/>
                </a:solidFill>
              </a:rPr>
              <a:t>descriptive</a:t>
            </a:r>
            <a:r>
              <a:rPr lang="de-DE">
                <a:solidFill>
                  <a:srgbClr val="0F218B"/>
                </a:solidFill>
              </a:rPr>
              <a:t> </a:t>
            </a:r>
            <a:r>
              <a:rPr lang="de-DE" err="1">
                <a:solidFill>
                  <a:srgbClr val="0F218B"/>
                </a:solidFill>
              </a:rPr>
              <a:t>text</a:t>
            </a:r>
            <a:r>
              <a:rPr lang="de-DE">
                <a:solidFill>
                  <a:srgbClr val="0F218B"/>
                </a:solidFill>
              </a:rPr>
              <a:t> </a:t>
            </a:r>
            <a:r>
              <a:rPr lang="de-DE" err="1">
                <a:solidFill>
                  <a:srgbClr val="0F218B"/>
                </a:solidFill>
              </a:rPr>
              <a:t>appears</a:t>
            </a:r>
            <a:r>
              <a:rPr lang="de-DE">
                <a:solidFill>
                  <a:srgbClr val="0F218B"/>
                </a:solidFill>
              </a:rPr>
              <a:t>. </a:t>
            </a:r>
          </a:p>
          <a:p>
            <a:r>
              <a:rPr lang="de-DE" err="1"/>
              <a:t>You</a:t>
            </a:r>
            <a:r>
              <a:rPr lang="de-DE"/>
              <a:t> </a:t>
            </a:r>
            <a:r>
              <a:rPr lang="de-DE" err="1"/>
              <a:t>may</a:t>
            </a:r>
            <a:r>
              <a:rPr lang="de-DE"/>
              <a:t> </a:t>
            </a:r>
            <a:r>
              <a:rPr lang="de-DE" err="1"/>
              <a:t>change</a:t>
            </a:r>
            <a:r>
              <a:rPr lang="de-DE"/>
              <a:t> </a:t>
            </a:r>
            <a:r>
              <a:rPr lang="de-DE" err="1"/>
              <a:t>the</a:t>
            </a:r>
            <a:r>
              <a:rPr lang="de-DE"/>
              <a:t> type </a:t>
            </a:r>
            <a:r>
              <a:rPr lang="de-DE" err="1"/>
              <a:t>of</a:t>
            </a:r>
            <a:r>
              <a:rPr lang="de-DE"/>
              <a:t> </a:t>
            </a:r>
            <a:r>
              <a:rPr lang="de-DE" err="1"/>
              <a:t>chart</a:t>
            </a:r>
            <a:r>
              <a:rPr lang="de-DE"/>
              <a:t>, </a:t>
            </a:r>
            <a:r>
              <a:rPr lang="de-DE" err="1"/>
              <a:t>the</a:t>
            </a:r>
            <a:r>
              <a:rPr lang="de-DE"/>
              <a:t> </a:t>
            </a:r>
            <a:r>
              <a:rPr lang="de-DE" err="1"/>
              <a:t>layout</a:t>
            </a:r>
            <a:r>
              <a:rPr lang="de-DE"/>
              <a:t> and </a:t>
            </a:r>
            <a:r>
              <a:rPr lang="de-DE" err="1"/>
              <a:t>colour</a:t>
            </a:r>
            <a:r>
              <a:rPr lang="de-DE"/>
              <a:t> </a:t>
            </a:r>
            <a:r>
              <a:rPr lang="de-DE" err="1"/>
              <a:t>scheme</a:t>
            </a:r>
            <a:r>
              <a:rPr lang="de-DE"/>
              <a:t>. </a:t>
            </a:r>
            <a:r>
              <a:rPr lang="de-DE" err="1"/>
              <a:t>We</a:t>
            </a:r>
            <a:r>
              <a:rPr lang="de-DE"/>
              <a:t> </a:t>
            </a:r>
            <a:r>
              <a:rPr lang="de-DE" err="1"/>
              <a:t>advise</a:t>
            </a:r>
            <a:r>
              <a:rPr lang="de-DE"/>
              <a:t> </a:t>
            </a:r>
            <a:r>
              <a:rPr lang="de-DE" err="1"/>
              <a:t>to</a:t>
            </a:r>
            <a:r>
              <a:rPr lang="de-DE"/>
              <a:t> </a:t>
            </a:r>
            <a:r>
              <a:rPr lang="de-DE" err="1"/>
              <a:t>refrain</a:t>
            </a:r>
            <a:r>
              <a:rPr lang="de-DE"/>
              <a:t> </a:t>
            </a:r>
            <a:r>
              <a:rPr lang="de-DE" err="1"/>
              <a:t>from</a:t>
            </a:r>
            <a:r>
              <a:rPr lang="de-DE"/>
              <a:t> </a:t>
            </a:r>
            <a:r>
              <a:rPr lang="de-DE" err="1"/>
              <a:t>using</a:t>
            </a:r>
            <a:r>
              <a:rPr lang="de-DE"/>
              <a:t> </a:t>
            </a:r>
            <a:r>
              <a:rPr lang="de-DE" err="1"/>
              <a:t>gradients</a:t>
            </a:r>
            <a:r>
              <a:rPr lang="de-DE"/>
              <a:t> and </a:t>
            </a:r>
            <a:r>
              <a:rPr lang="de-DE" err="1"/>
              <a:t>shadows</a:t>
            </a:r>
            <a:r>
              <a:rPr lang="de-DE"/>
              <a:t> – </a:t>
            </a:r>
            <a:r>
              <a:rPr lang="de-DE" err="1"/>
              <a:t>this</a:t>
            </a:r>
            <a:r>
              <a:rPr lang="de-DE"/>
              <a:t> </a:t>
            </a:r>
            <a:r>
              <a:rPr lang="de-DE" err="1"/>
              <a:t>does</a:t>
            </a:r>
            <a:r>
              <a:rPr lang="de-DE"/>
              <a:t> not </a:t>
            </a:r>
            <a:r>
              <a:rPr lang="de-DE" err="1"/>
              <a:t>add</a:t>
            </a:r>
            <a:r>
              <a:rPr lang="de-DE"/>
              <a:t> </a:t>
            </a:r>
            <a:r>
              <a:rPr lang="de-DE" err="1"/>
              <a:t>any</a:t>
            </a:r>
            <a:r>
              <a:rPr lang="de-DE"/>
              <a:t> </a:t>
            </a:r>
            <a:r>
              <a:rPr lang="de-DE" err="1"/>
              <a:t>information</a:t>
            </a:r>
            <a:r>
              <a:rPr lang="de-DE"/>
              <a:t> in </a:t>
            </a:r>
            <a:r>
              <a:rPr lang="de-DE" err="1"/>
              <a:t>most</a:t>
            </a:r>
            <a:r>
              <a:rPr lang="de-DE"/>
              <a:t> </a:t>
            </a:r>
            <a:r>
              <a:rPr lang="de-DE" err="1"/>
              <a:t>cases</a:t>
            </a:r>
            <a:r>
              <a:rPr lang="de-DE"/>
              <a:t>. </a:t>
            </a:r>
          </a:p>
          <a:p>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endParaRPr lang="de-DE"/>
          </a:p>
          <a:p>
            <a:endParaRPr lang="de-DE"/>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3232390385"/>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38966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err="1">
                <a:latin typeface="Calibri" panose="020F0502020204030204" pitchFamily="34" charset="0"/>
                <a:cs typeface="Calibri" panose="020F0502020204030204" pitchFamily="34" charset="0"/>
              </a:rPr>
              <a:t>Examples</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r>
              <a:rPr lang="de-DE">
                <a:latin typeface="Calibri" panose="020F0502020204030204" pitchFamily="34" charset="0"/>
                <a:cs typeface="Calibri" panose="020F0502020204030204" pitchFamily="34" charset="0"/>
              </a:rPr>
              <a:t>.</a:t>
            </a:r>
          </a:p>
          <a:p>
            <a:r>
              <a:rPr lang="en-US">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a:latin typeface="Calibri" panose="020F0502020204030204" pitchFamily="34" charset="0"/>
                <a:cs typeface="Calibri" panose="020F0502020204030204" pitchFamily="34" charset="0"/>
              </a:rPr>
              <a:t>Using only the enter-key will create a new bullet point.</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a:latin typeface="Calibri" panose="020F0502020204030204" pitchFamily="34" charset="0"/>
                <a:cs typeface="Calibri" panose="020F0502020204030204" pitchFamily="34" charset="0"/>
              </a:rPr>
              <a:t>Text will resize automatically.</a:t>
            </a:r>
          </a:p>
          <a:p>
            <a:endParaRPr lang="de-DE">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err="1">
                <a:latin typeface="Calibri" panose="020F0502020204030204" pitchFamily="34" charset="0"/>
                <a:cs typeface="Calibri" panose="020F0502020204030204" pitchFamily="34" charset="0"/>
              </a:rPr>
              <a:t>Example</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br>
              <a:rPr lang="de-DE">
                <a:latin typeface="Calibri" panose="020F0502020204030204" pitchFamily="34" charset="0"/>
                <a:cs typeface="Calibri" panose="020F0502020204030204" pitchFamily="34" charset="0"/>
              </a:rPr>
            </a:br>
            <a:endParaRPr lang="de-DE">
              <a:latin typeface="Calibri" panose="020F0502020204030204" pitchFamily="34" charset="0"/>
              <a:cs typeface="Calibri" panose="020F0502020204030204" pitchFamily="34" charset="0"/>
            </a:endParaRPr>
          </a:p>
          <a:p>
            <a:r>
              <a:rPr lang="de-DE">
                <a:latin typeface="Calibri" panose="020F0502020204030204" pitchFamily="34" charset="0"/>
                <a:cs typeface="Calibri" panose="020F0502020204030204" pitchFamily="34" charset="0"/>
              </a:rPr>
              <a:t>Dummy </a:t>
            </a:r>
            <a:r>
              <a:rPr lang="de-DE" err="1">
                <a:latin typeface="Calibri" panose="020F0502020204030204" pitchFamily="34" charset="0"/>
                <a:cs typeface="Calibri" panose="020F0502020204030204" pitchFamily="34" charset="0"/>
              </a:rPr>
              <a:t>text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here</a:t>
            </a:r>
            <a:endParaRPr lang="de-DE">
              <a:latin typeface="Calibri" panose="020F0502020204030204" pitchFamily="34" charset="0"/>
              <a:cs typeface="Calibri" panose="020F0502020204030204" pitchFamily="34" charset="0"/>
            </a:endParaRPr>
          </a:p>
          <a:p>
            <a:pPr lvl="1"/>
            <a:r>
              <a:rPr lang="de-DE">
                <a:latin typeface="Calibri" panose="020F0502020204030204" pitchFamily="34" charset="0"/>
                <a:cs typeface="Calibri" panose="020F0502020204030204" pitchFamily="34" charset="0"/>
              </a:rPr>
              <a:t>Second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2"/>
            <a:r>
              <a:rPr lang="de-DE">
                <a:latin typeface="Calibri" panose="020F0502020204030204" pitchFamily="34" charset="0"/>
                <a:cs typeface="Calibri" panose="020F0502020204030204" pitchFamily="34" charset="0"/>
              </a:rPr>
              <a:t>Third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3"/>
            <a:r>
              <a:rPr lang="de-DE" err="1">
                <a:latin typeface="Calibri" panose="020F0502020204030204" pitchFamily="34" charset="0"/>
                <a:cs typeface="Calibri" panose="020F0502020204030204" pitchFamily="34" charset="0"/>
              </a:rPr>
              <a:t>Fourth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4"/>
            <a:r>
              <a:rPr lang="de-DE" err="1">
                <a:latin typeface="Calibri" panose="020F0502020204030204" pitchFamily="34" charset="0"/>
                <a:cs typeface="Calibri" panose="020F0502020204030204" pitchFamily="34" charset="0"/>
              </a:rPr>
              <a:t>Fifth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2580603730"/>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a:solidFill>
                            <a:srgbClr val="015092"/>
                          </a:solidFill>
                          <a:latin typeface="Calibri" panose="020F0502020204030204" pitchFamily="34" charset="0"/>
                          <a:cs typeface="Calibri" panose="020F0502020204030204" pitchFamily="34" charset="0"/>
                        </a:rPr>
                        <a:t>Infobox </a:t>
                      </a:r>
                    </a:p>
                    <a:p>
                      <a:endParaRPr lang="de-DE" sz="1800" b="1">
                        <a:solidFill>
                          <a:srgbClr val="015092"/>
                        </a:solidFill>
                        <a:latin typeface="Calibri" panose="020F0502020204030204" pitchFamily="34" charset="0"/>
                        <a:cs typeface="Calibri" panose="020F0502020204030204" pitchFamily="34" charset="0"/>
                      </a:endParaRPr>
                    </a:p>
                    <a:p>
                      <a:r>
                        <a:rPr lang="de-DE" sz="1800">
                          <a:solidFill>
                            <a:srgbClr val="015092"/>
                          </a:solidFill>
                          <a:latin typeface="Calibri" panose="020F0502020204030204" pitchFamily="34" charset="0"/>
                          <a:cs typeface="Calibri" panose="020F0502020204030204" pitchFamily="34" charset="0"/>
                        </a:rPr>
                        <a:t>By </a:t>
                      </a:r>
                      <a:r>
                        <a:rPr lang="de-DE" sz="1800" err="1">
                          <a:solidFill>
                            <a:srgbClr val="015092"/>
                          </a:solidFill>
                          <a:latin typeface="Calibri" panose="020F0502020204030204" pitchFamily="34" charset="0"/>
                          <a:cs typeface="Calibri" panose="020F0502020204030204" pitchFamily="34" charset="0"/>
                        </a:rPr>
                        <a:t>using</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buttons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decrease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in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‚Start‘ </a:t>
                      </a:r>
                      <a:r>
                        <a:rPr lang="de-DE" sz="1800" err="1">
                          <a:solidFill>
                            <a:srgbClr val="015092"/>
                          </a:solidFill>
                          <a:latin typeface="Calibri" panose="020F0502020204030204" pitchFamily="34" charset="0"/>
                          <a:cs typeface="Calibri" panose="020F0502020204030204" pitchFamily="34" charset="0"/>
                        </a:rPr>
                        <a:t>menu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you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can</a:t>
                      </a:r>
                      <a:r>
                        <a:rPr lang="de-DE" sz="1800">
                          <a:solidFill>
                            <a:srgbClr val="015092"/>
                          </a:solidFill>
                          <a:latin typeface="Calibri" panose="020F0502020204030204" pitchFamily="34" charset="0"/>
                          <a:cs typeface="Calibri" panose="020F0502020204030204" pitchFamily="34" charset="0"/>
                        </a:rPr>
                        <a:t> switch </a:t>
                      </a:r>
                      <a:r>
                        <a:rPr lang="de-DE" sz="1800" err="1">
                          <a:solidFill>
                            <a:srgbClr val="015092"/>
                          </a:solidFill>
                          <a:latin typeface="Calibri" panose="020F0502020204030204" pitchFamily="34" charset="0"/>
                          <a:cs typeface="Calibri" panose="020F0502020204030204" pitchFamily="34" charset="0"/>
                        </a:rPr>
                        <a:t>between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indention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levels</a:t>
                      </a:r>
                      <a:r>
                        <a:rPr lang="de-DE" sz="1800">
                          <a:solidFill>
                            <a:srgbClr val="015092"/>
                          </a:solidFill>
                          <a:latin typeface="Calibri" panose="020F0502020204030204" pitchFamily="34" charset="0"/>
                          <a:cs typeface="Calibri" panose="020F0502020204030204" pitchFamily="34" charset="0"/>
                        </a:rPr>
                        <a:t>. This </a:t>
                      </a:r>
                      <a:r>
                        <a:rPr lang="de-DE" sz="1800" err="1">
                          <a:solidFill>
                            <a:srgbClr val="015092"/>
                          </a:solidFill>
                          <a:latin typeface="Calibri" panose="020F0502020204030204" pitchFamily="34" charset="0"/>
                          <a:cs typeface="Calibri" panose="020F0502020204030204" pitchFamily="34" charset="0"/>
                        </a:rPr>
                        <a:t>is</a:t>
                      </a:r>
                      <a:r>
                        <a:rPr lang="de-DE" sz="1800">
                          <a:solidFill>
                            <a:srgbClr val="015092"/>
                          </a:solidFill>
                          <a:latin typeface="Calibri" panose="020F0502020204030204" pitchFamily="34" charset="0"/>
                          <a:cs typeface="Calibri" panose="020F0502020204030204" pitchFamily="34" charset="0"/>
                        </a:rPr>
                        <a:t> valid </a:t>
                      </a:r>
                      <a:r>
                        <a:rPr lang="de-DE" sz="1800" err="1">
                          <a:solidFill>
                            <a:srgbClr val="015092"/>
                          </a:solidFill>
                          <a:latin typeface="Calibri" panose="020F0502020204030204" pitchFamily="34" charset="0"/>
                          <a:cs typeface="Calibri" panose="020F0502020204030204" pitchFamily="34" charset="0"/>
                        </a:rPr>
                        <a:t>for</a:t>
                      </a:r>
                      <a:r>
                        <a:rPr lang="de-DE" sz="1800">
                          <a:solidFill>
                            <a:srgbClr val="015092"/>
                          </a:solidFill>
                          <a:latin typeface="Calibri" panose="020F0502020204030204" pitchFamily="34" charset="0"/>
                          <a:cs typeface="Calibri" panose="020F0502020204030204" pitchFamily="34" charset="0"/>
                        </a:rPr>
                        <a:t> all </a:t>
                      </a:r>
                      <a:r>
                        <a:rPr lang="de-DE" sz="1800" err="1">
                          <a:solidFill>
                            <a:srgbClr val="015092"/>
                          </a:solidFill>
                          <a:latin typeface="Calibri" panose="020F0502020204030204" pitchFamily="34" charset="0"/>
                          <a:cs typeface="Calibri" panose="020F0502020204030204" pitchFamily="34" charset="0"/>
                        </a:rPr>
                        <a:t>kinds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of</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listings</a:t>
                      </a:r>
                      <a:r>
                        <a:rPr lang="de-DE" sz="1800">
                          <a:solidFill>
                            <a:srgbClr val="015092"/>
                          </a:solidFill>
                          <a:latin typeface="Calibri" panose="020F0502020204030204" pitchFamily="34" charset="0"/>
                          <a:cs typeface="Calibri" panose="020F0502020204030204" pitchFamily="34" charset="0"/>
                        </a:rPr>
                        <a:t>, e.g. </a:t>
                      </a:r>
                      <a:r>
                        <a:rPr lang="de-DE" sz="1800" err="1">
                          <a:solidFill>
                            <a:srgbClr val="015092"/>
                          </a:solidFill>
                          <a:latin typeface="Calibri" panose="020F0502020204030204" pitchFamily="34" charset="0"/>
                          <a:cs typeface="Calibri" panose="020F0502020204030204" pitchFamily="34" charset="0"/>
                        </a:rPr>
                        <a:t>bullet</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points</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enumerations</a:t>
                      </a:r>
                      <a:r>
                        <a:rPr lang="de-DE" sz="180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306624854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p>
          <a:p>
            <a:pPr marL="342900" indent="-342900">
              <a:lnSpc>
                <a:spcPct val="120000"/>
              </a:lnSpc>
              <a:buClr>
                <a:srgbClr val="707F86"/>
              </a:buClr>
              <a:buFont typeface="+mj-lt"/>
              <a:buAutoNum type="arabicParenBoth"/>
            </a:pPr>
            <a:r>
              <a:rPr lang="de-DE"/>
              <a:t>In </a:t>
            </a:r>
            <a:r>
              <a:rPr lang="de-DE" err="1"/>
              <a:t>general</a:t>
            </a:r>
            <a:r>
              <a:rPr lang="de-DE"/>
              <a:t>, </a:t>
            </a:r>
            <a:r>
              <a:rPr lang="de-DE" err="1"/>
              <a:t>it</a:t>
            </a:r>
            <a:r>
              <a:rPr lang="de-DE"/>
              <a:t> </a:t>
            </a:r>
            <a:r>
              <a:rPr lang="de-DE" err="1"/>
              <a:t>is</a:t>
            </a:r>
            <a:r>
              <a:rPr lang="de-DE"/>
              <a:t> a </a:t>
            </a:r>
            <a:r>
              <a:rPr lang="de-DE" err="1"/>
              <a:t>good</a:t>
            </a:r>
            <a:r>
              <a:rPr lang="de-DE"/>
              <a:t> </a:t>
            </a:r>
            <a:r>
              <a:rPr lang="de-DE" err="1"/>
              <a:t>idea</a:t>
            </a:r>
            <a:r>
              <a:rPr lang="de-DE"/>
              <a:t> just </a:t>
            </a:r>
            <a:r>
              <a:rPr lang="de-DE" err="1"/>
              <a:t>to</a:t>
            </a:r>
            <a:r>
              <a:rPr lang="de-DE"/>
              <a:t> </a:t>
            </a:r>
            <a:r>
              <a:rPr lang="de-DE" err="1"/>
              <a:t>provide</a:t>
            </a:r>
            <a:r>
              <a:rPr lang="de-DE"/>
              <a:t> </a:t>
            </a:r>
            <a:r>
              <a:rPr lang="de-DE" err="1"/>
              <a:t>abstracts</a:t>
            </a:r>
            <a:r>
              <a:rPr lang="de-DE"/>
              <a:t> - </a:t>
            </a:r>
            <a:r>
              <a:rPr lang="de-DE" err="1"/>
              <a:t>this</a:t>
            </a:r>
            <a:r>
              <a:rPr lang="de-DE"/>
              <a:t> </a:t>
            </a:r>
            <a:r>
              <a:rPr lang="de-DE" err="1"/>
              <a:t>is</a:t>
            </a:r>
            <a:r>
              <a:rPr lang="de-DE"/>
              <a:t> a screen </a:t>
            </a:r>
            <a:r>
              <a:rPr lang="de-DE" err="1"/>
              <a:t>presentation</a:t>
            </a:r>
            <a:r>
              <a:rPr lang="de-DE"/>
              <a:t>, and </a:t>
            </a:r>
            <a:r>
              <a:rPr lang="de-DE" err="1"/>
              <a:t>nobody</a:t>
            </a:r>
            <a:r>
              <a:rPr lang="de-DE"/>
              <a:t> </a:t>
            </a:r>
            <a:r>
              <a:rPr lang="de-DE" err="1"/>
              <a:t>likes</a:t>
            </a:r>
            <a:r>
              <a:rPr lang="de-DE"/>
              <a:t> </a:t>
            </a:r>
            <a:r>
              <a:rPr lang="de-DE" err="1"/>
              <a:t>to</a:t>
            </a:r>
            <a:r>
              <a:rPr lang="de-DE"/>
              <a:t> </a:t>
            </a:r>
            <a:r>
              <a:rPr lang="de-DE" err="1"/>
              <a:t>read</a:t>
            </a:r>
            <a:r>
              <a:rPr lang="de-DE"/>
              <a:t> </a:t>
            </a:r>
            <a:r>
              <a:rPr lang="de-DE" err="1"/>
              <a:t>much</a:t>
            </a:r>
            <a:r>
              <a:rPr lang="de-DE"/>
              <a:t> </a:t>
            </a:r>
            <a:r>
              <a:rPr lang="de-DE" err="1"/>
              <a:t>text</a:t>
            </a:r>
            <a:r>
              <a:rPr lang="de-DE"/>
              <a:t> on </a:t>
            </a:r>
            <a:r>
              <a:rPr lang="de-DE" err="1"/>
              <a:t>the</a:t>
            </a:r>
            <a:r>
              <a:rPr lang="de-DE"/>
              <a:t> screen. </a:t>
            </a:r>
          </a:p>
          <a:p>
            <a:pPr marL="342900" indent="-342900">
              <a:lnSpc>
                <a:spcPct val="120000"/>
              </a:lnSpc>
              <a:buClr>
                <a:srgbClr val="707F86"/>
              </a:buClr>
              <a:buFont typeface="+mj-lt"/>
              <a:buAutoNum type="arabicParenBoth"/>
            </a:pPr>
            <a:endParaRPr lang="de-DE"/>
          </a:p>
          <a:p>
            <a:pPr marL="342900" indent="-342900">
              <a:lnSpc>
                <a:spcPct val="120000"/>
              </a:lnSpc>
              <a:buClr>
                <a:srgbClr val="707F86"/>
              </a:buClr>
              <a:buFont typeface="+mj-lt"/>
              <a:buAutoNum type="arabicParenBoth"/>
            </a:pPr>
            <a:r>
              <a:rPr lang="en-US"/>
              <a:t>Be aware that there is a significant difference between using only the enter-key and using the combination of enter- and shift-key</a:t>
            </a:r>
            <a:r>
              <a:rPr lang="de-DE"/>
              <a:t>.</a:t>
            </a:r>
          </a:p>
          <a:p>
            <a:pPr marL="342900" indent="-342900">
              <a:lnSpc>
                <a:spcPct val="120000"/>
              </a:lnSpc>
              <a:buClr>
                <a:srgbClr val="707F86"/>
              </a:buClr>
              <a:buFont typeface="+mj-lt"/>
              <a:buAutoNum type="arabicParenBoth"/>
            </a:pPr>
            <a:r>
              <a:rPr lang="de-DE"/>
              <a:t>In </a:t>
            </a:r>
            <a:r>
              <a:rPr lang="de-DE" err="1"/>
              <a:t>this</a:t>
            </a:r>
            <a:r>
              <a:rPr lang="de-DE"/>
              <a:t> </a:t>
            </a:r>
            <a:r>
              <a:rPr lang="de-DE" err="1"/>
              <a:t>textbox</a:t>
            </a:r>
            <a:r>
              <a:rPr lang="de-DE"/>
              <a:t>, </a:t>
            </a:r>
            <a:r>
              <a:rPr lang="de-DE" err="1"/>
              <a:t>using</a:t>
            </a:r>
            <a:r>
              <a:rPr lang="de-DE"/>
              <a:t> </a:t>
            </a:r>
            <a:r>
              <a:rPr lang="de-DE" err="1"/>
              <a:t>only</a:t>
            </a:r>
            <a:r>
              <a:rPr lang="de-DE"/>
              <a:t> </a:t>
            </a:r>
            <a:r>
              <a:rPr lang="de-DE" err="1"/>
              <a:t>the</a:t>
            </a:r>
            <a:r>
              <a:rPr lang="de-DE"/>
              <a:t> enter-</a:t>
            </a:r>
            <a:r>
              <a:rPr lang="de-DE" err="1"/>
              <a:t>key</a:t>
            </a:r>
            <a:r>
              <a:rPr lang="de-DE"/>
              <a:t> will </a:t>
            </a:r>
            <a:r>
              <a:rPr lang="de-DE" err="1"/>
              <a:t>create</a:t>
            </a:r>
            <a:r>
              <a:rPr lang="de-DE"/>
              <a:t> a </a:t>
            </a:r>
            <a:r>
              <a:rPr lang="de-DE" err="1"/>
              <a:t>new</a:t>
            </a:r>
            <a:r>
              <a:rPr lang="de-DE"/>
              <a:t> </a:t>
            </a:r>
            <a:r>
              <a:rPr lang="de-DE" err="1"/>
              <a:t>paragraph</a:t>
            </a:r>
            <a:r>
              <a:rPr lang="de-DE"/>
              <a:t>, </a:t>
            </a:r>
            <a:r>
              <a:rPr lang="de-DE" err="1"/>
              <a:t>causing</a:t>
            </a:r>
            <a:r>
              <a:rPr lang="de-DE"/>
              <a:t> a </a:t>
            </a:r>
            <a:r>
              <a:rPr lang="de-DE" err="1"/>
              <a:t>new</a:t>
            </a:r>
            <a:r>
              <a:rPr lang="de-DE"/>
              <a:t> </a:t>
            </a:r>
            <a:r>
              <a:rPr lang="de-DE" err="1"/>
              <a:t>numeration</a:t>
            </a:r>
            <a:r>
              <a:rPr lang="de-DE"/>
              <a:t>. </a:t>
            </a:r>
            <a:br>
              <a:rPr lang="de-DE"/>
            </a:br>
            <a:r>
              <a:rPr lang="de-DE" err="1"/>
              <a:t>If</a:t>
            </a:r>
            <a:r>
              <a:rPr lang="de-DE"/>
              <a:t> </a:t>
            </a:r>
            <a:r>
              <a:rPr lang="de-DE" err="1"/>
              <a:t>you</a:t>
            </a:r>
            <a:r>
              <a:rPr lang="de-DE"/>
              <a:t> </a:t>
            </a:r>
            <a:r>
              <a:rPr lang="de-DE" err="1"/>
              <a:t>only</a:t>
            </a:r>
            <a:r>
              <a:rPr lang="de-DE"/>
              <a:t> </a:t>
            </a:r>
            <a:r>
              <a:rPr lang="de-DE" err="1"/>
              <a:t>want</a:t>
            </a:r>
            <a:r>
              <a:rPr lang="de-DE"/>
              <a:t> </a:t>
            </a:r>
            <a:r>
              <a:rPr lang="de-DE" err="1"/>
              <a:t>to</a:t>
            </a:r>
            <a:r>
              <a:rPr lang="de-DE"/>
              <a:t> </a:t>
            </a:r>
            <a:r>
              <a:rPr lang="de-DE" err="1"/>
              <a:t>start</a:t>
            </a:r>
            <a:r>
              <a:rPr lang="de-DE"/>
              <a:t> </a:t>
            </a:r>
            <a:r>
              <a:rPr lang="de-DE" err="1"/>
              <a:t>the</a:t>
            </a:r>
            <a:r>
              <a:rPr lang="de-DE"/>
              <a:t> </a:t>
            </a:r>
            <a:r>
              <a:rPr lang="de-DE" err="1"/>
              <a:t>text</a:t>
            </a:r>
            <a:r>
              <a:rPr lang="de-DE"/>
              <a:t> in a </a:t>
            </a:r>
            <a:r>
              <a:rPr lang="de-DE" err="1"/>
              <a:t>new</a:t>
            </a:r>
            <a:r>
              <a:rPr lang="de-DE"/>
              <a:t> </a:t>
            </a:r>
            <a:r>
              <a:rPr lang="de-DE" err="1"/>
              <a:t>line</a:t>
            </a:r>
            <a:r>
              <a:rPr lang="de-DE"/>
              <a:t> (like </a:t>
            </a:r>
            <a:r>
              <a:rPr lang="de-DE" err="1"/>
              <a:t>this</a:t>
            </a:r>
            <a:r>
              <a:rPr lang="de-DE"/>
              <a:t> </a:t>
            </a:r>
            <a:r>
              <a:rPr lang="de-DE" err="1"/>
              <a:t>sentence</a:t>
            </a:r>
            <a:r>
              <a:rPr lang="de-DE"/>
              <a:t>) and </a:t>
            </a:r>
            <a:r>
              <a:rPr lang="de-DE" err="1"/>
              <a:t>keep</a:t>
            </a:r>
            <a:r>
              <a:rPr lang="de-DE"/>
              <a:t> </a:t>
            </a:r>
            <a:r>
              <a:rPr lang="de-DE" err="1"/>
              <a:t>the</a:t>
            </a:r>
            <a:r>
              <a:rPr lang="de-DE"/>
              <a:t> </a:t>
            </a:r>
            <a:r>
              <a:rPr lang="de-DE" err="1"/>
              <a:t>numeration</a:t>
            </a:r>
            <a:r>
              <a:rPr lang="de-DE"/>
              <a:t>, </a:t>
            </a:r>
            <a:r>
              <a:rPr lang="de-DE" err="1"/>
              <a:t>use</a:t>
            </a:r>
            <a:r>
              <a:rPr lang="de-DE"/>
              <a:t> shift-</a:t>
            </a:r>
            <a:r>
              <a:rPr lang="de-DE" err="1"/>
              <a:t>enter</a:t>
            </a:r>
            <a:r>
              <a:rPr lang="de-DE"/>
              <a:t>.  </a:t>
            </a:r>
          </a:p>
        </p:txBody>
      </p:sp>
    </p:spTree>
    <p:extLst>
      <p:ext uri="{BB962C8B-B14F-4D97-AF65-F5344CB8AC3E}">
        <p14:creationId xmlns:p14="http://schemas.microsoft.com/office/powerpoint/2010/main" val="210738634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a:solidFill>
                  <a:srgbClr val="0F218B"/>
                </a:solidFill>
              </a:rPr>
              <a:t>Headline 3 – Edit </a:t>
            </a:r>
            <a:r>
              <a:rPr lang="de-DE" err="1">
                <a:solidFill>
                  <a:srgbClr val="0F218B"/>
                </a:solidFill>
              </a:rPr>
              <a:t>text</a:t>
            </a:r>
            <a:r>
              <a:rPr lang="de-DE">
                <a:solidFill>
                  <a:srgbClr val="0F218B"/>
                </a:solidFill>
              </a:rPr>
              <a:t> </a:t>
            </a:r>
            <a:r>
              <a:rPr lang="de-DE" err="1">
                <a:solidFill>
                  <a:srgbClr val="0F218B"/>
                </a:solidFill>
              </a:rPr>
              <a:t>here</a:t>
            </a:r>
            <a:r>
              <a:rPr lang="de-DE">
                <a:solidFill>
                  <a:srgbClr val="0F218B"/>
                </a:solidFill>
              </a:rPr>
              <a:t>.</a:t>
            </a:r>
            <a:endParaRPr lang="de-DE" i="1">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February</a:t>
                </a:r>
                <a:endParaRPr lang="de-DE" sz="1400" cap="none">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March</a:t>
                </a:r>
                <a:endParaRPr sz="140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January</a:t>
                </a:r>
                <a:endParaRPr sz="140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24</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09</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30</a:t>
            </a:r>
            <a:endParaRPr sz="240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191918876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19</a:t>
            </a:r>
            <a:endParaRPr sz="1400" b="1">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21</a:t>
            </a:r>
            <a:endParaRPr sz="1400" b="1">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18</a:t>
            </a:r>
            <a:endParaRPr sz="1400" b="1">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en-US" sz="1400" b="1">
                <a:solidFill>
                  <a:srgbClr val="313131"/>
                </a:solidFill>
                <a:latin typeface="Calibri" panose="020F0502020204030204" pitchFamily="34" charset="0"/>
                <a:cs typeface="Calibri" panose="020F0502020204030204" pitchFamily="34" charset="0"/>
              </a:rPr>
              <a:t>20</a:t>
            </a:r>
            <a:endParaRPr sz="1400" b="1">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11</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a:t>
            </a:r>
            <a:r>
              <a:rPr lang="de-DE" sz="2400">
                <a:solidFill>
                  <a:srgbClr val="015092"/>
                </a:solidFill>
                <a:latin typeface="Calibri" panose="020F0502020204030204" pitchFamily="34" charset="0"/>
                <a:cs typeface="Calibri" panose="020F0502020204030204" pitchFamily="34" charset="0"/>
              </a:rPr>
              <a:t>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12</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a:solidFill>
                  <a:srgbClr val="0F218B"/>
                </a:solidFill>
              </a:rPr>
              <a:t>Headline 3 – Edit </a:t>
            </a:r>
            <a:r>
              <a:rPr lang="de-DE" b="1" err="1">
                <a:solidFill>
                  <a:srgbClr val="0F218B"/>
                </a:solidFill>
              </a:rPr>
              <a:t>text</a:t>
            </a:r>
            <a:r>
              <a:rPr lang="de-DE" b="1">
                <a:solidFill>
                  <a:srgbClr val="0F218B"/>
                </a:solidFill>
              </a:rPr>
              <a:t> </a:t>
            </a:r>
            <a:r>
              <a:rPr lang="de-DE" b="1" err="1">
                <a:solidFill>
                  <a:srgbClr val="0F218B"/>
                </a:solidFill>
              </a:rPr>
              <a:t>here</a:t>
            </a:r>
            <a:r>
              <a:rPr lang="de-DE" b="1">
                <a:solidFill>
                  <a:srgbClr val="0F218B"/>
                </a:solidFill>
              </a:rPr>
              <a:t>.</a:t>
            </a:r>
            <a:endParaRPr lang="de-DE" b="1" i="1">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332897469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a:solidFill>
                  <a:srgbClr val="0F218B"/>
                </a:solidFill>
              </a:rPr>
              <a:t>Headline 3 – These SmartArt </a:t>
            </a:r>
            <a:r>
              <a:rPr lang="de-DE" err="1">
                <a:solidFill>
                  <a:srgbClr val="0F218B"/>
                </a:solidFill>
              </a:rPr>
              <a:t>charts</a:t>
            </a:r>
            <a:r>
              <a:rPr lang="de-DE">
                <a:solidFill>
                  <a:srgbClr val="0F218B"/>
                </a:solidFill>
              </a:rPr>
              <a:t> </a:t>
            </a:r>
            <a:r>
              <a:rPr lang="de-DE" err="1">
                <a:solidFill>
                  <a:srgbClr val="0F218B"/>
                </a:solidFill>
              </a:rPr>
              <a:t>can</a:t>
            </a:r>
            <a:r>
              <a:rPr lang="de-DE">
                <a:solidFill>
                  <a:srgbClr val="0F218B"/>
                </a:solidFill>
              </a:rPr>
              <a:t> </a:t>
            </a:r>
            <a:r>
              <a:rPr lang="de-DE" err="1">
                <a:solidFill>
                  <a:srgbClr val="0F218B"/>
                </a:solidFill>
              </a:rPr>
              <a:t>be</a:t>
            </a:r>
            <a:r>
              <a:rPr lang="de-DE">
                <a:solidFill>
                  <a:srgbClr val="0F218B"/>
                </a:solidFill>
              </a:rPr>
              <a:t> </a:t>
            </a:r>
            <a:r>
              <a:rPr lang="de-DE" err="1">
                <a:solidFill>
                  <a:srgbClr val="0F218B"/>
                </a:solidFill>
              </a:rPr>
              <a:t>edited</a:t>
            </a:r>
            <a:r>
              <a:rPr lang="de-DE">
                <a:solidFill>
                  <a:srgbClr val="0F218B"/>
                </a:solidFill>
              </a:rPr>
              <a:t> </a:t>
            </a:r>
            <a:r>
              <a:rPr lang="de-DE" err="1">
                <a:solidFill>
                  <a:srgbClr val="0F218B"/>
                </a:solidFill>
              </a:rPr>
              <a:t>directly</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in </a:t>
            </a:r>
            <a:r>
              <a:rPr lang="de-DE" err="1">
                <a:solidFill>
                  <a:srgbClr val="0F218B"/>
                </a:solidFill>
              </a:rPr>
              <a:t>the</a:t>
            </a:r>
            <a:r>
              <a:rPr lang="de-DE">
                <a:solidFill>
                  <a:srgbClr val="0F218B"/>
                </a:solidFill>
              </a:rPr>
              <a:t> </a:t>
            </a:r>
            <a:r>
              <a:rPr lang="de-DE" err="1">
                <a:solidFill>
                  <a:srgbClr val="0F218B"/>
                </a:solidFill>
              </a:rPr>
              <a:t>elements</a:t>
            </a:r>
            <a:r>
              <a:rPr lang="de-DE">
                <a:solidFill>
                  <a:srgbClr val="0F218B"/>
                </a:solidFill>
              </a:rPr>
              <a:t>, </a:t>
            </a:r>
            <a:r>
              <a:rPr lang="de-DE" err="1">
                <a:solidFill>
                  <a:srgbClr val="0F218B"/>
                </a:solidFill>
              </a:rPr>
              <a:t>then</a:t>
            </a:r>
            <a:r>
              <a:rPr lang="de-DE">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4051202203"/>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187042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Tree>
    <p:extLst>
      <p:ext uri="{BB962C8B-B14F-4D97-AF65-F5344CB8AC3E}">
        <p14:creationId xmlns:p14="http://schemas.microsoft.com/office/powerpoint/2010/main" val="4120406072"/>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a:solidFill>
                  <a:schemeClr val="tx1">
                    <a:lumMod val="50000"/>
                  </a:schemeClr>
                </a:solidFill>
                <a:effectLst/>
                <a:latin typeface="Calibri" panose="020F0502020204030204" pitchFamily="34" charset="0"/>
                <a:cs typeface="Calibri" panose="020F0502020204030204" pitchFamily="34" charset="0"/>
              </a:rPr>
              <a:t> </a:t>
            </a:r>
            <a:endParaRPr lang="en-IE" sz="1050" b="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US"/>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deliver to the highest standards. We provide an environment in which people can develop to their full potential.</a:t>
            </a: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EXCELLENCE</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TRUST</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INTEGRITY</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TEAM</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114070712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Key </a:t>
            </a:r>
            <a:r>
              <a:rPr lang="de-DE" err="1"/>
              <a:t>take-aways</a:t>
            </a:r>
            <a:endParaRPr lang="de-DE"/>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46189466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52853684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a:solidFill>
                  <a:srgbClr val="0F218B"/>
                </a:solidFill>
                <a:latin typeface="Calibri" panose="020F0502020204030204" pitchFamily="34" charset="0"/>
                <a:cs typeface="Calibri" panose="020F0502020204030204" pitchFamily="34" charset="0"/>
              </a:rPr>
              <a:t>contact:</a:t>
            </a:r>
            <a:endParaRPr lang="en-GB">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05204863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73761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576681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58990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2296069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475874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83232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008131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704008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8465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03702539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131503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224753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6097323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958714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3760486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1359447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615991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12243101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910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9261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6583367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39681133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46504627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11.jp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11.xml"/><Relationship Id="rId4" Type="http://schemas.openxmlformats.org/officeDocument/2006/relationships/image" Target="../media/image12.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3.xml"/><Relationship Id="rId1" Type="http://schemas.openxmlformats.org/officeDocument/2006/relationships/slideLayout" Target="../slideLayouts/slideLayout3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1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22.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1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8.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9.jp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97512" y="5733256"/>
            <a:ext cx="2027401" cy="766079"/>
          </a:xfrm>
          <a:prstGeom prst="rect">
            <a:avLst/>
          </a:prstGeom>
        </p:spPr>
      </p:pic>
      <p:sp>
        <p:nvSpPr>
          <p:cNvPr id="6" name="Rechteck 1">
            <a:extLst>
              <a:ext uri="{FF2B5EF4-FFF2-40B4-BE49-F238E27FC236}">
                <a16:creationId xmlns:a16="http://schemas.microsoft.com/office/drawing/2014/main" id="{B1DC2692-8335-D24A-B809-8AFF2AA6C00A}"/>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8" name="Titel 5">
            <a:extLst>
              <a:ext uri="{FF2B5EF4-FFF2-40B4-BE49-F238E27FC236}">
                <a16:creationId xmlns:a16="http://schemas.microsoft.com/office/drawing/2014/main" id="{9837CEFA-6A29-8644-BF25-17F468FC7D89}"/>
              </a:ext>
            </a:extLst>
          </p:cNvPr>
          <p:cNvSpPr txBox="1">
            <a:spLocks/>
          </p:cNvSpPr>
          <p:nvPr userDrawn="1"/>
        </p:nvSpPr>
        <p:spPr>
          <a:xfrm>
            <a:off x="382588" y="552253"/>
            <a:ext cx="11617788" cy="356467"/>
          </a:xfrm>
          <a:prstGeom prst="rect">
            <a:avLst/>
          </a:prstGeom>
          <a:ln>
            <a:noFill/>
          </a:ln>
        </p:spPr>
        <p:txBody>
          <a:bodyPr anchor="ctr"/>
          <a:lstStyle>
            <a:lvl1pPr algn="l"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GB" dirty="0"/>
              <a:t>Headline 1</a:t>
            </a:r>
          </a:p>
        </p:txBody>
      </p:sp>
      <p:sp>
        <p:nvSpPr>
          <p:cNvPr id="10" name="Textplatzhalter 11">
            <a:extLst>
              <a:ext uri="{FF2B5EF4-FFF2-40B4-BE49-F238E27FC236}">
                <a16:creationId xmlns:a16="http://schemas.microsoft.com/office/drawing/2014/main" id="{B6DE3D23-75DD-B34A-BC23-521881FEF795}"/>
              </a:ext>
            </a:extLst>
          </p:cNvPr>
          <p:cNvSpPr txBox="1">
            <a:spLocks/>
          </p:cNvSpPr>
          <p:nvPr userDrawn="1"/>
        </p:nvSpPr>
        <p:spPr>
          <a:xfrm>
            <a:off x="382588" y="1029277"/>
            <a:ext cx="11617788" cy="442428"/>
          </a:xfrm>
          <a:prstGeom prst="rect">
            <a:avLst/>
          </a:prstGeom>
          <a:ln>
            <a:noFill/>
          </a:ln>
        </p:spPr>
        <p:txBody>
          <a:bodyPr anchor="ctr">
            <a:normAutofit/>
          </a:bodyPr>
          <a:lstStyle>
            <a:lvl1pPr marL="0" indent="0" algn="l" defTabSz="914400" rtl="0" eaLnBrk="1" latinLnBrk="0" hangingPunct="1">
              <a:lnSpc>
                <a:spcPts val="2600"/>
              </a:lnSpc>
              <a:spcBef>
                <a:spcPts val="0"/>
              </a:spcBef>
              <a:buFont typeface="Arial" panose="020B0604020202020204" pitchFamily="34" charset="0"/>
              <a:buNone/>
              <a:defRPr sz="2000" b="1" kern="1200">
                <a:solidFill>
                  <a:srgbClr val="00947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0" dirty="0"/>
              <a:t>Click </a:t>
            </a:r>
            <a:r>
              <a:rPr lang="de-DE" b="0" dirty="0" err="1"/>
              <a:t>here</a:t>
            </a:r>
            <a:r>
              <a:rPr lang="de-DE" b="0" dirty="0"/>
              <a:t> </a:t>
            </a:r>
            <a:r>
              <a:rPr lang="de-DE" b="0" dirty="0" err="1"/>
              <a:t>to</a:t>
            </a:r>
            <a:r>
              <a:rPr lang="de-DE" b="0" dirty="0"/>
              <a:t> </a:t>
            </a:r>
            <a:r>
              <a:rPr lang="de-DE" b="0" dirty="0" err="1"/>
              <a:t>edit</a:t>
            </a:r>
            <a:r>
              <a:rPr lang="de-DE" b="0" dirty="0"/>
              <a:t> Headline 2 </a:t>
            </a:r>
          </a:p>
        </p:txBody>
      </p:sp>
      <p:sp>
        <p:nvSpPr>
          <p:cNvPr id="14" name="Textplatzhalter 3">
            <a:extLst>
              <a:ext uri="{FF2B5EF4-FFF2-40B4-BE49-F238E27FC236}">
                <a16:creationId xmlns:a16="http://schemas.microsoft.com/office/drawing/2014/main" id="{C93A88BC-3900-8843-AEB8-1FDE22C70AB4}"/>
              </a:ext>
            </a:extLst>
          </p:cNvPr>
          <p:cNvSpPr txBox="1">
            <a:spLocks/>
          </p:cNvSpPr>
          <p:nvPr userDrawn="1"/>
        </p:nvSpPr>
        <p:spPr>
          <a:xfrm>
            <a:off x="384111" y="1471705"/>
            <a:ext cx="11616265" cy="367709"/>
          </a:xfrm>
          <a:prstGeom prst="rect">
            <a:avLst/>
          </a:prstGeom>
        </p:spPr>
        <p:txBody>
          <a:bodyPr>
            <a:noAutofit/>
          </a:bodyPr>
          <a:lstStyle>
            <a:lvl1pPr marL="0" indent="0" algn="l" defTabSz="914400" rtl="0" eaLnBrk="1" latinLnBrk="0" hangingPunct="1">
              <a:lnSpc>
                <a:spcPts val="2600"/>
              </a:lnSpc>
              <a:spcBef>
                <a:spcPts val="1000"/>
              </a:spcBef>
              <a:buFont typeface="Arial" panose="020B0604020202020204" pitchFamily="34" charset="0"/>
              <a:buNone/>
              <a:defRPr sz="1800" b="1"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Headline 3</a:t>
            </a:r>
          </a:p>
        </p:txBody>
      </p:sp>
    </p:spTree>
    <p:extLst>
      <p:ext uri="{BB962C8B-B14F-4D97-AF65-F5344CB8AC3E}">
        <p14:creationId xmlns:p14="http://schemas.microsoft.com/office/powerpoint/2010/main" val="1649993724"/>
      </p:ext>
    </p:extLst>
  </p:cSld>
  <p:clrMap bg1="lt1" tx1="dk1" bg2="lt2" tx2="dk2" accent1="accent1" accent2="accent2" accent3="accent3" accent4="accent4" accent5="accent5" accent6="accent6" hlink="hlink" folHlink="folHlink"/>
  <p:sldLayoutIdLst>
    <p:sldLayoutId id="21474838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3000" b="1" kern="1200">
          <a:solidFill>
            <a:srgbClr val="0D218B"/>
          </a:solidFill>
          <a:latin typeface="+mn-lt"/>
          <a:ea typeface="+mn-ea"/>
          <a:cs typeface="+mn-cs"/>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1179" b="24177"/>
          <a:stretch/>
        </p:blipFill>
        <p:spPr>
          <a:xfrm>
            <a:off x="479998" y="1944000"/>
            <a:ext cx="11712001" cy="3600000"/>
          </a:xfrm>
          <a:prstGeom prst="rect">
            <a:avLst/>
          </a:prstGeom>
        </p:spPr>
      </p:pic>
    </p:spTree>
    <p:extLst>
      <p:ext uri="{BB962C8B-B14F-4D97-AF65-F5344CB8AC3E}">
        <p14:creationId xmlns:p14="http://schemas.microsoft.com/office/powerpoint/2010/main" val="1798043921"/>
      </p:ext>
    </p:extLst>
  </p:cSld>
  <p:clrMap bg1="lt1" tx1="dk1" bg2="lt2" tx2="dk2" accent1="accent1" accent2="accent2" accent3="accent3" accent4="accent4" accent5="accent5" accent6="accent6" hlink="hlink" folHlink="folHlink"/>
  <p:sldLayoutIdLst>
    <p:sldLayoutId id="21474838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a:blip r:embed="rId4">
            <a:extLst>
              <a:ext uri="{28A0092B-C50C-407E-A947-70E740481C1C}">
                <a14:useLocalDpi xmlns:a14="http://schemas.microsoft.com/office/drawing/2010/main" val="0"/>
              </a:ext>
            </a:extLst>
          </a:blip>
          <a:srcRect t="22678" b="22678"/>
          <a:stretch/>
        </p:blipFill>
        <p:spPr>
          <a:xfrm>
            <a:off x="479998" y="1944000"/>
            <a:ext cx="11712001" cy="3600000"/>
          </a:xfrm>
          <a:prstGeom prst="rect">
            <a:avLst/>
          </a:prstGeom>
        </p:spPr>
      </p:pic>
    </p:spTree>
    <p:extLst>
      <p:ext uri="{BB962C8B-B14F-4D97-AF65-F5344CB8AC3E}">
        <p14:creationId xmlns:p14="http://schemas.microsoft.com/office/powerpoint/2010/main" val="326127573"/>
      </p:ext>
    </p:ext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159032727"/>
      </p:ext>
    </p:extLst>
  </p:cSld>
  <p:clrMap bg1="lt1" tx1="dk1" bg2="lt2" tx2="dk2" accent1="accent1" accent2="accent2" accent3="accent3" accent4="accent4" accent5="accent5" accent6="accent6" hlink="hlink" folHlink="folHlink"/>
  <p:sldLayoutIdLst>
    <p:sldLayoutId id="2147483730" r:id="rId1"/>
    <p:sldLayoutId id="2147483776" r:id="rId2"/>
    <p:sldLayoutId id="2147483731" r:id="rId3"/>
    <p:sldLayoutId id="2147483732" r:id="rId4"/>
    <p:sldLayoutId id="2147483733" r:id="rId5"/>
    <p:sldLayoutId id="2147483742"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736" r:id="rId15"/>
    <p:sldLayoutId id="2147483780" r:id="rId16"/>
    <p:sldLayoutId id="2147483771" r:id="rId17"/>
    <p:sldLayoutId id="2147483775" r:id="rId18"/>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E3ACE-C7F4-440A-A14E-919D653CEF41}"/>
              </a:ext>
            </a:extLst>
          </p:cNvPr>
          <p:cNvPicPr>
            <a:picLocks noChangeAspect="1"/>
          </p:cNvPicPr>
          <p:nvPr userDrawn="1"/>
        </p:nvPicPr>
        <p:blipFill>
          <a:blip r:embed="rId3"/>
          <a:stretch>
            <a:fillRect/>
          </a:stretch>
        </p:blipFill>
        <p:spPr>
          <a:xfrm>
            <a:off x="11107648" y="6504944"/>
            <a:ext cx="780356" cy="207282"/>
          </a:xfrm>
          <a:prstGeom prst="rect">
            <a:avLst/>
          </a:prstGeom>
        </p:spPr>
      </p:pic>
      <p:sp>
        <p:nvSpPr>
          <p:cNvPr id="5" name="Titel 5">
            <a:extLst>
              <a:ext uri="{FF2B5EF4-FFF2-40B4-BE49-F238E27FC236}">
                <a16:creationId xmlns:a16="http://schemas.microsoft.com/office/drawing/2014/main" id="{238BD34C-4A6E-4BD9-9901-A54798E10C53}"/>
              </a:ext>
            </a:extLst>
          </p:cNvPr>
          <p:cNvSpPr txBox="1">
            <a:spLocks/>
          </p:cNvSpPr>
          <p:nvPr userDrawn="1"/>
        </p:nvSpPr>
        <p:spPr>
          <a:xfrm>
            <a:off x="382588" y="462201"/>
            <a:ext cx="11617788" cy="356467"/>
          </a:xfrm>
          <a:prstGeom prst="rect">
            <a:avLst/>
          </a:prstGeom>
          <a:ln>
            <a:noFill/>
          </a:ln>
        </p:spPr>
        <p:txBody>
          <a:bodyPr anchor="ctr"/>
          <a:lstStyle>
            <a:lvl1pPr algn="l"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ENTSO-E Mission Statement</a:t>
            </a:r>
          </a:p>
        </p:txBody>
      </p:sp>
      <p:sp>
        <p:nvSpPr>
          <p:cNvPr id="6" name="Rechteck 1">
            <a:extLst>
              <a:ext uri="{FF2B5EF4-FFF2-40B4-BE49-F238E27FC236}">
                <a16:creationId xmlns:a16="http://schemas.microsoft.com/office/drawing/2014/main" id="{7E01F648-EFC5-4F89-930B-24E6669FA694}"/>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549166082"/>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587392"/>
      </p:ext>
    </p:extLst>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a:solidFill>
                  <a:schemeClr val="accent1"/>
                </a:solidFill>
              </a:rPr>
              <a:t> </a:t>
            </a:r>
            <a:fld id="{9D8EEF28-5ABD-4429-9AD9-DE956F602A14}" type="slidenum">
              <a:rPr lang="de-DE" sz="900" smtClean="0">
                <a:solidFill>
                  <a:schemeClr val="tx1">
                    <a:lumMod val="50000"/>
                  </a:schemeClr>
                </a:solidFill>
              </a:rPr>
              <a:pPr algn="r"/>
              <a:t>‹#›</a:t>
            </a:fld>
            <a:endParaRPr lang="de-DE" sz="900">
              <a:solidFill>
                <a:schemeClr val="tx1">
                  <a:lumMod val="50000"/>
                </a:schemeClr>
              </a:solidFill>
            </a:endParaRPr>
          </a:p>
        </p:txBody>
      </p:sp>
      <p:pic>
        <p:nvPicPr>
          <p:cNvPr id="2" name="Picture 1" descr="A blue text on a black background&#10;&#10;Description automatically generated">
            <a:extLst>
              <a:ext uri="{FF2B5EF4-FFF2-40B4-BE49-F238E27FC236}">
                <a16:creationId xmlns:a16="http://schemas.microsoft.com/office/drawing/2014/main" id="{9022F2C7-D376-6A7E-FECD-A9A3D712B8BA}"/>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056440" y="6128973"/>
            <a:ext cx="1409121" cy="473465"/>
          </a:xfrm>
          <a:prstGeom prst="rect">
            <a:avLst/>
          </a:prstGeom>
        </p:spPr>
      </p:pic>
    </p:spTree>
    <p:extLst>
      <p:ext uri="{BB962C8B-B14F-4D97-AF65-F5344CB8AC3E}">
        <p14:creationId xmlns:p14="http://schemas.microsoft.com/office/powerpoint/2010/main" val="285383018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353960645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0000" y="1944000"/>
            <a:ext cx="11712000" cy="3600000"/>
          </a:xfrm>
          <a:prstGeom prst="rect">
            <a:avLst/>
          </a:prstGeom>
        </p:spPr>
      </p:pic>
      <p:sp>
        <p:nvSpPr>
          <p:cNvPr id="4" name="Textplatzhalter 2"/>
          <p:cNvSpPr>
            <a:spLocks noGrp="1"/>
          </p:cNvSpPr>
          <p:nvPr>
            <p:ph type="body" idx="1"/>
          </p:nvPr>
        </p:nvSpPr>
        <p:spPr>
          <a:xfrm>
            <a:off x="479999" y="476672"/>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311757390"/>
      </p:ext>
    </p:extLst>
  </p:cSld>
  <p:clrMap bg1="lt1" tx1="dk1" bg2="lt2" tx2="dk2" accent1="accent1" accent2="accent2" accent3="accent3" accent4="accent4" accent5="accent5" accent6="accent6" hlink="hlink" folHlink="folHlink"/>
  <p:sldLayoutIdLst>
    <p:sldLayoutId id="21474837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chemeClr val="accent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64465" y="476672"/>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6AB18625-EA33-4AEC-B4D7-7D98AB5978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09" t="27257" r="295" b="18261"/>
          <a:stretch/>
        </p:blipFill>
        <p:spPr>
          <a:xfrm>
            <a:off x="479998" y="1944000"/>
            <a:ext cx="11712001" cy="3600000"/>
          </a:xfrm>
          <a:prstGeom prst="rect">
            <a:avLst/>
          </a:prstGeom>
        </p:spPr>
      </p:pic>
    </p:spTree>
    <p:extLst>
      <p:ext uri="{BB962C8B-B14F-4D97-AF65-F5344CB8AC3E}">
        <p14:creationId xmlns:p14="http://schemas.microsoft.com/office/powerpoint/2010/main" val="759888759"/>
      </p:ext>
    </p:extLst>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FEAC8229-7F65-4232-9949-13B76E4D0D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1179" b="24177"/>
          <a:stretch/>
        </p:blipFill>
        <p:spPr>
          <a:xfrm>
            <a:off x="479998" y="1944000"/>
            <a:ext cx="11712001" cy="3600000"/>
          </a:xfrm>
          <a:prstGeom prst="rect">
            <a:avLst/>
          </a:prstGeom>
        </p:spPr>
      </p:pic>
    </p:spTree>
    <p:extLst>
      <p:ext uri="{BB962C8B-B14F-4D97-AF65-F5344CB8AC3E}">
        <p14:creationId xmlns:p14="http://schemas.microsoft.com/office/powerpoint/2010/main" val="2113274230"/>
      </p:ext>
    </p:ext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242" b="38114"/>
          <a:stretch/>
        </p:blipFill>
        <p:spPr>
          <a:xfrm>
            <a:off x="479998" y="1944000"/>
            <a:ext cx="11712001" cy="3600000"/>
          </a:xfrm>
          <a:prstGeom prst="rect">
            <a:avLst/>
          </a:prstGeom>
        </p:spPr>
      </p:pic>
    </p:spTree>
    <p:extLst>
      <p:ext uri="{BB962C8B-B14F-4D97-AF65-F5344CB8AC3E}">
        <p14:creationId xmlns:p14="http://schemas.microsoft.com/office/powerpoint/2010/main" val="3726631814"/>
      </p:ext>
    </p:extLst>
  </p:cSld>
  <p:clrMap bg1="lt1" tx1="dk1" bg2="lt2" tx2="dk2" accent1="accent1" accent2="accent2" accent3="accent3" accent4="accent4" accent5="accent5" accent6="accent6" hlink="hlink" folHlink="folHlink"/>
  <p:sldLayoutIdLst>
    <p:sldLayoutId id="21474837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6807" b="28549"/>
          <a:stretch/>
        </p:blipFill>
        <p:spPr>
          <a:xfrm>
            <a:off x="479998" y="1944000"/>
            <a:ext cx="11712001" cy="3600000"/>
          </a:xfrm>
          <a:prstGeom prst="rect">
            <a:avLst/>
          </a:prstGeom>
        </p:spPr>
      </p:pic>
    </p:spTree>
    <p:extLst>
      <p:ext uri="{BB962C8B-B14F-4D97-AF65-F5344CB8AC3E}">
        <p14:creationId xmlns:p14="http://schemas.microsoft.com/office/powerpoint/2010/main" val="1594486581"/>
      </p:ext>
    </p:extLst>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7576" b="17780"/>
          <a:stretch/>
        </p:blipFill>
        <p:spPr>
          <a:xfrm>
            <a:off x="479998" y="1944000"/>
            <a:ext cx="11712001" cy="3600000"/>
          </a:xfrm>
          <a:prstGeom prst="rect">
            <a:avLst/>
          </a:prstGeom>
        </p:spPr>
      </p:pic>
    </p:spTree>
    <p:extLst>
      <p:ext uri="{BB962C8B-B14F-4D97-AF65-F5344CB8AC3E}">
        <p14:creationId xmlns:p14="http://schemas.microsoft.com/office/powerpoint/2010/main" val="3039305029"/>
      </p:ext>
    </p:extLst>
  </p:cSld>
  <p:clrMap bg1="lt1" tx1="dk1" bg2="lt2" tx2="dk2" accent1="accent1" accent2="accent2" accent3="accent3" accent4="accent4" accent5="accent5" accent6="accent6" hlink="hlink" folHlink="folHlink"/>
  <p:sldLayoutIdLst>
    <p:sldLayoutId id="21474838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5273" b="30083"/>
          <a:stretch/>
        </p:blipFill>
        <p:spPr>
          <a:xfrm>
            <a:off x="479998" y="1944000"/>
            <a:ext cx="11712001" cy="3600000"/>
          </a:xfrm>
          <a:prstGeom prst="rect">
            <a:avLst/>
          </a:prstGeom>
        </p:spPr>
      </p:pic>
    </p:spTree>
    <p:extLst>
      <p:ext uri="{BB962C8B-B14F-4D97-AF65-F5344CB8AC3E}">
        <p14:creationId xmlns:p14="http://schemas.microsoft.com/office/powerpoint/2010/main" val="1828334593"/>
      </p:ext>
    </p:ext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6807" b="28549"/>
          <a:stretch/>
        </p:blipFill>
        <p:spPr>
          <a:xfrm>
            <a:off x="479998" y="1944000"/>
            <a:ext cx="11712001" cy="3600000"/>
          </a:xfrm>
          <a:prstGeom prst="rect">
            <a:avLst/>
          </a:prstGeom>
        </p:spPr>
      </p:pic>
    </p:spTree>
    <p:extLst>
      <p:ext uri="{BB962C8B-B14F-4D97-AF65-F5344CB8AC3E}">
        <p14:creationId xmlns:p14="http://schemas.microsoft.com/office/powerpoint/2010/main" val="4201331013"/>
      </p:ext>
    </p:extLst>
  </p:cSld>
  <p:clrMap bg1="lt1" tx1="dk1" bg2="lt2" tx2="dk2" accent1="accent1" accent2="accent2" accent3="accent3" accent4="accent4" accent5="accent5" accent6="accent6" hlink="hlink" folHlink="folHlink"/>
  <p:sldLayoutIdLst>
    <p:sldLayoutId id="21474838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lido.com/" TargetMode="Externa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2.png"/><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freestock.com/free-photos/side-view-3d-person-walking-isolated-47606608" TargetMode="External"/><Relationship Id="rId7" Type="http://schemas.openxmlformats.org/officeDocument/2006/relationships/diagramColors" Target="../diagrams/colors3.xml"/><Relationship Id="rId2" Type="http://schemas.openxmlformats.org/officeDocument/2006/relationships/image" Target="../media/image34.jpeg"/><Relationship Id="rId1" Type="http://schemas.openxmlformats.org/officeDocument/2006/relationships/slideLayout" Target="../slideLayouts/slideLayout3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42.png"/><Relationship Id="rId3" Type="http://schemas.openxmlformats.org/officeDocument/2006/relationships/hyperlink" Target="http://nosoloeconomia.com/aprende-a-decir-no-lo-se/" TargetMode="External"/><Relationship Id="rId7" Type="http://schemas.openxmlformats.org/officeDocument/2006/relationships/diagramColors" Target="../diagrams/colors4.xml"/><Relationship Id="rId12" Type="http://schemas.openxmlformats.org/officeDocument/2006/relationships/image" Target="../media/image41.svg"/><Relationship Id="rId2" Type="http://schemas.openxmlformats.org/officeDocument/2006/relationships/image" Target="../media/image37.jpeg"/><Relationship Id="rId1" Type="http://schemas.openxmlformats.org/officeDocument/2006/relationships/slideLayout" Target="../slideLayouts/slideLayout35.xml"/><Relationship Id="rId6" Type="http://schemas.openxmlformats.org/officeDocument/2006/relationships/diagramQuickStyle" Target="../diagrams/quickStyle4.xml"/><Relationship Id="rId11" Type="http://schemas.openxmlformats.org/officeDocument/2006/relationships/image" Target="../media/image40.png"/><Relationship Id="rId5" Type="http://schemas.openxmlformats.org/officeDocument/2006/relationships/diagramLayout" Target="../diagrams/layout4.xml"/><Relationship Id="rId10" Type="http://schemas.openxmlformats.org/officeDocument/2006/relationships/image" Target="../media/image39.svg"/><Relationship Id="rId4" Type="http://schemas.openxmlformats.org/officeDocument/2006/relationships/diagramData" Target="../diagrams/data4.xml"/><Relationship Id="rId9" Type="http://schemas.openxmlformats.org/officeDocument/2006/relationships/image" Target="../media/image38.png"/><Relationship Id="rId14" Type="http://schemas.openxmlformats.org/officeDocument/2006/relationships/image" Target="../media/image43.svg"/></Relationships>
</file>

<file path=ppt/slides/_rels/slide17.xml.rels><?xml version="1.0" encoding="UTF-8" standalone="yes"?>
<Relationships xmlns="http://schemas.openxmlformats.org/package/2006/relationships"><Relationship Id="rId8" Type="http://schemas.openxmlformats.org/officeDocument/2006/relationships/hyperlink" Target="https://www.freestock.com/free-photos/side-view-3d-person-walking-isolated-47606608" TargetMode="External"/><Relationship Id="rId3" Type="http://schemas.openxmlformats.org/officeDocument/2006/relationships/diagramLayout" Target="../diagrams/layout5.xml"/><Relationship Id="rId7" Type="http://schemas.openxmlformats.org/officeDocument/2006/relationships/image" Target="../media/image34.jpeg"/><Relationship Id="rId12" Type="http://schemas.openxmlformats.org/officeDocument/2006/relationships/image" Target="../media/image41.svg"/><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11" Type="http://schemas.openxmlformats.org/officeDocument/2006/relationships/image" Target="../media/image40.png"/><Relationship Id="rId5" Type="http://schemas.openxmlformats.org/officeDocument/2006/relationships/diagramColors" Target="../diagrams/colors5.xml"/><Relationship Id="rId10" Type="http://schemas.openxmlformats.org/officeDocument/2006/relationships/image" Target="../media/image39.svg"/><Relationship Id="rId4" Type="http://schemas.openxmlformats.org/officeDocument/2006/relationships/diagramQuickStyle" Target="../diagrams/quickStyle5.xml"/><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49.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lido.com/" TargetMode="Externa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lido.com/" TargetMode="Externa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hyperlink" Target="https://www.entsoe.eu/events/2024/05/17/public-workshop-on-2-way-contract-for-differences/"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lido.com/" TargetMode="Externa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8DEF-E9BA-465A-9213-1490F2445008}"/>
              </a:ext>
            </a:extLst>
          </p:cNvPr>
          <p:cNvSpPr>
            <a:spLocks noGrp="1"/>
          </p:cNvSpPr>
          <p:nvPr>
            <p:ph type="title"/>
          </p:nvPr>
        </p:nvSpPr>
        <p:spPr>
          <a:xfrm>
            <a:off x="638973" y="476672"/>
            <a:ext cx="11281639" cy="612067"/>
          </a:xfrm>
        </p:spPr>
        <p:txBody>
          <a:bodyPr/>
          <a:lstStyle/>
          <a:p>
            <a:r>
              <a:rPr lang="en-GB" dirty="0"/>
              <a:t>ENTSO-E workshop on 2-way Contracts for Difference</a:t>
            </a:r>
          </a:p>
        </p:txBody>
      </p:sp>
      <p:sp>
        <p:nvSpPr>
          <p:cNvPr id="3" name="Text Placeholder 2">
            <a:extLst>
              <a:ext uri="{FF2B5EF4-FFF2-40B4-BE49-F238E27FC236}">
                <a16:creationId xmlns:a16="http://schemas.microsoft.com/office/drawing/2014/main" id="{25CB81D2-64F0-40F9-83C9-8859ED1BFCD7}"/>
              </a:ext>
            </a:extLst>
          </p:cNvPr>
          <p:cNvSpPr>
            <a:spLocks noGrp="1"/>
          </p:cNvSpPr>
          <p:nvPr>
            <p:ph type="body" sz="quarter" idx="12"/>
          </p:nvPr>
        </p:nvSpPr>
        <p:spPr/>
        <p:txBody>
          <a:bodyPr/>
          <a:lstStyle/>
          <a:p>
            <a:r>
              <a:rPr lang="en-GB" dirty="0"/>
              <a:t>17 May 2024, Brussels &amp; Online</a:t>
            </a:r>
          </a:p>
        </p:txBody>
      </p:sp>
    </p:spTree>
    <p:extLst>
      <p:ext uri="{BB962C8B-B14F-4D97-AF65-F5344CB8AC3E}">
        <p14:creationId xmlns:p14="http://schemas.microsoft.com/office/powerpoint/2010/main" val="3081578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150" y="494000"/>
            <a:ext cx="10905698" cy="782357"/>
          </a:xfrm>
        </p:spPr>
        <p:txBody>
          <a:bodyPr/>
          <a:lstStyle/>
          <a:p>
            <a:r>
              <a:rPr lang="en-GB" dirty="0" err="1"/>
              <a:t>CfD</a:t>
            </a:r>
            <a:r>
              <a:rPr lang="en-GB" dirty="0"/>
              <a:t> design questions</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7" name="Content Placeholder 6"/>
          <p:cNvSpPr>
            <a:spLocks noGrp="1"/>
          </p:cNvSpPr>
          <p:nvPr>
            <p:ph idx="1"/>
          </p:nvPr>
        </p:nvSpPr>
        <p:spPr>
          <a:xfrm>
            <a:off x="936180" y="1427355"/>
            <a:ext cx="10319640" cy="3646449"/>
          </a:xfrm>
        </p:spPr>
        <p:txBody>
          <a:bodyPr/>
          <a:lstStyle/>
          <a:p>
            <a:r>
              <a:rPr lang="en-US" sz="2000" dirty="0"/>
              <a:t>Can capability / financial </a:t>
            </a:r>
            <a:r>
              <a:rPr lang="en-US" sz="2000" dirty="0" err="1"/>
              <a:t>CfDs</a:t>
            </a:r>
            <a:r>
              <a:rPr lang="en-US" sz="2000" dirty="0"/>
              <a:t> reduce market distortions without unduly increasing risks/costs or complexity?</a:t>
            </a:r>
          </a:p>
          <a:p>
            <a:r>
              <a:rPr lang="en-US" sz="2000" dirty="0"/>
              <a:t>Are some </a:t>
            </a:r>
            <a:r>
              <a:rPr lang="en-US" sz="2000" dirty="0" err="1"/>
              <a:t>CfD</a:t>
            </a:r>
            <a:r>
              <a:rPr lang="en-US" sz="2000" dirty="0"/>
              <a:t> designs better suited to some technologies, and why?</a:t>
            </a:r>
          </a:p>
          <a:p>
            <a:r>
              <a:rPr lang="en-US" sz="2000" dirty="0"/>
              <a:t>How should beneficiaries of </a:t>
            </a:r>
            <a:r>
              <a:rPr lang="en-US" sz="2000" dirty="0" err="1"/>
              <a:t>CfDs</a:t>
            </a:r>
            <a:r>
              <a:rPr lang="en-US" sz="2000" dirty="0"/>
              <a:t> be selected? </a:t>
            </a:r>
          </a:p>
          <a:p>
            <a:pPr lvl="1"/>
            <a:r>
              <a:rPr lang="en-US" sz="1800" dirty="0"/>
              <a:t>Should we try to compare offers based on overall system cost/benefit?</a:t>
            </a:r>
          </a:p>
          <a:p>
            <a:pPr lvl="1"/>
            <a:r>
              <a:rPr lang="en-US" sz="1800" dirty="0"/>
              <a:t>Should locational investment incentives come from electricity prices, </a:t>
            </a:r>
            <a:r>
              <a:rPr lang="en-US" sz="1800" dirty="0" err="1"/>
              <a:t>CfDs</a:t>
            </a:r>
            <a:r>
              <a:rPr lang="en-US" sz="1800" dirty="0"/>
              <a:t>, both?</a:t>
            </a:r>
          </a:p>
          <a:p>
            <a:r>
              <a:rPr lang="en-US" sz="2000" dirty="0"/>
              <a:t>Can clear recommendations be developed regarding </a:t>
            </a:r>
            <a:r>
              <a:rPr lang="en-US" sz="2000" dirty="0" err="1"/>
              <a:t>CfD</a:t>
            </a:r>
            <a:r>
              <a:rPr lang="en-US" sz="2000" dirty="0"/>
              <a:t> designs, and are there elements of </a:t>
            </a:r>
            <a:r>
              <a:rPr lang="en-US" sz="2000" dirty="0" err="1"/>
              <a:t>CfD</a:t>
            </a:r>
            <a:r>
              <a:rPr lang="en-US" sz="2000" dirty="0"/>
              <a:t> design that could/should be </a:t>
            </a:r>
            <a:r>
              <a:rPr lang="en-US" sz="2000" dirty="0" err="1"/>
              <a:t>harmonised</a:t>
            </a:r>
            <a:r>
              <a:rPr lang="en-US" sz="2000" dirty="0"/>
              <a:t>?</a:t>
            </a:r>
          </a:p>
          <a:p>
            <a:endParaRPr lang="en-GB" dirty="0">
              <a:solidFill>
                <a:schemeClr val="tx1"/>
              </a:solidFill>
            </a:endParaRPr>
          </a:p>
          <a:p>
            <a:pPr marL="0" indent="0">
              <a:buNone/>
            </a:pPr>
            <a:endParaRPr lang="en-IE" dirty="0">
              <a:effectLst/>
            </a:endParaRPr>
          </a:p>
        </p:txBody>
      </p:sp>
    </p:spTree>
    <p:extLst>
      <p:ext uri="{BB962C8B-B14F-4D97-AF65-F5344CB8AC3E}">
        <p14:creationId xmlns:p14="http://schemas.microsoft.com/office/powerpoint/2010/main" val="149261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
        <p:nvSpPr>
          <p:cNvPr id="3" name="Subtitle 2"/>
          <p:cNvSpPr>
            <a:spLocks noGrp="1"/>
          </p:cNvSpPr>
          <p:nvPr>
            <p:ph type="subTitle" idx="1"/>
          </p:nvPr>
        </p:nvSpPr>
        <p:spPr>
          <a:xfrm>
            <a:off x="759575" y="4646435"/>
            <a:ext cx="8941016" cy="1853519"/>
          </a:xfrm>
        </p:spPr>
        <p:txBody>
          <a:bodyPr wrap="square" anchor="b" anchorCtr="0"/>
          <a:lstStyle/>
          <a:p>
            <a:r>
              <a:rPr lang="en-US" sz="1050" b="1" dirty="0"/>
              <a:t>© European Union 2020</a:t>
            </a:r>
          </a:p>
          <a:p>
            <a:r>
              <a:rPr lang="en-US" sz="1050" dirty="0"/>
              <a:t>Unless otherwise noted the reuse of this presentation is </a:t>
            </a:r>
            <a:r>
              <a:rPr lang="en-US" sz="1050" dirty="0" err="1"/>
              <a:t>authorised</a:t>
            </a:r>
            <a:r>
              <a:rPr lang="en-US" sz="1050" dirty="0"/>
              <a:t> under the </a:t>
            </a:r>
            <a:r>
              <a:rPr lang="en-US" sz="1050" dirty="0">
                <a:hlinkClick r:id="rId3"/>
              </a:rPr>
              <a:t>CC BY 4.0 </a:t>
            </a:r>
            <a:r>
              <a:rPr lang="en-US" sz="1050" dirty="0"/>
              <a:t>license. For any use or reproduction of elements that are not owned by the EU, permission may need to be sought directly from the respective right holders.</a:t>
            </a:r>
          </a:p>
          <a:p>
            <a:r>
              <a:rPr lang="en-US" sz="1050" dirty="0"/>
              <a:t>Slide </a:t>
            </a:r>
            <a:r>
              <a:rPr lang="en-US" sz="1050" dirty="0">
                <a:solidFill>
                  <a:schemeClr val="accent6"/>
                </a:solidFill>
              </a:rPr>
              <a:t>xx</a:t>
            </a:r>
            <a:r>
              <a:rPr lang="en-US" sz="1050" dirty="0"/>
              <a:t>: </a:t>
            </a:r>
            <a:r>
              <a:rPr lang="en-US" sz="1050" dirty="0">
                <a:solidFill>
                  <a:schemeClr val="accent6"/>
                </a:solidFill>
              </a:rPr>
              <a:t>element concerned</a:t>
            </a:r>
            <a:r>
              <a:rPr lang="en-US" sz="1050" dirty="0"/>
              <a:t>, source</a:t>
            </a:r>
            <a:r>
              <a:rPr lang="en-US" sz="1050" dirty="0">
                <a:solidFill>
                  <a:schemeClr val="accent6"/>
                </a:solidFill>
              </a:rPr>
              <a:t>: e.g. Fotolia.com</a:t>
            </a:r>
            <a:r>
              <a:rPr lang="en-US" sz="1050" dirty="0"/>
              <a:t>; Slide </a:t>
            </a:r>
            <a:r>
              <a:rPr lang="en-US" sz="1050" dirty="0">
                <a:solidFill>
                  <a:schemeClr val="accent6"/>
                </a:solidFill>
              </a:rPr>
              <a:t>xx</a:t>
            </a:r>
            <a:r>
              <a:rPr lang="en-US" sz="1050" dirty="0"/>
              <a:t>: </a:t>
            </a:r>
            <a:r>
              <a:rPr lang="en-US" sz="1050" dirty="0">
                <a:solidFill>
                  <a:schemeClr val="accent6"/>
                </a:solidFill>
              </a:rPr>
              <a:t>element concerned</a:t>
            </a:r>
            <a:r>
              <a:rPr lang="en-US" sz="1050" dirty="0"/>
              <a:t>, source: </a:t>
            </a:r>
            <a:r>
              <a:rPr lang="en-US" sz="1050" dirty="0">
                <a:solidFill>
                  <a:schemeClr val="accent6"/>
                </a:solidFill>
              </a:rPr>
              <a:t>e.g. iStock.com</a:t>
            </a:r>
            <a:endParaRPr lang="en-GB" sz="1050" dirty="0">
              <a:solidFill>
                <a:schemeClr val="accent6"/>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24" y="4858246"/>
            <a:ext cx="1023496" cy="358097"/>
          </a:xfrm>
          <a:prstGeom prst="rect">
            <a:avLst/>
          </a:prstGeom>
        </p:spPr>
      </p:pic>
    </p:spTree>
    <p:extLst>
      <p:ext uri="{BB962C8B-B14F-4D97-AF65-F5344CB8AC3E}">
        <p14:creationId xmlns:p14="http://schemas.microsoft.com/office/powerpoint/2010/main" val="427361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16B6-D40E-18A3-D51E-9F1DC266C3EB}"/>
              </a:ext>
            </a:extLst>
          </p:cNvPr>
          <p:cNvSpPr>
            <a:spLocks noGrp="1"/>
          </p:cNvSpPr>
          <p:nvPr>
            <p:ph type="title"/>
          </p:nvPr>
        </p:nvSpPr>
        <p:spPr>
          <a:xfrm>
            <a:off x="453713" y="3074577"/>
            <a:ext cx="11449714" cy="356467"/>
          </a:xfrm>
        </p:spPr>
        <p:txBody>
          <a:bodyPr/>
          <a:lstStyle/>
          <a:p>
            <a:r>
              <a:rPr lang="en-US" b="0" dirty="0"/>
              <a:t>ENTSO-E Position Paper </a:t>
            </a:r>
            <a:r>
              <a:rPr lang="en-GB" b="0" dirty="0"/>
              <a:t>on </a:t>
            </a:r>
            <a:r>
              <a:rPr lang="en-GB" dirty="0"/>
              <a:t>Sustainable Contracts for Difference Design</a:t>
            </a:r>
          </a:p>
        </p:txBody>
      </p:sp>
      <p:sp>
        <p:nvSpPr>
          <p:cNvPr id="3" name="Text Placeholder 2">
            <a:extLst>
              <a:ext uri="{FF2B5EF4-FFF2-40B4-BE49-F238E27FC236}">
                <a16:creationId xmlns:a16="http://schemas.microsoft.com/office/drawing/2014/main" id="{40803A01-6568-8DCE-3F4C-A4F93BF03EFA}"/>
              </a:ext>
            </a:extLst>
          </p:cNvPr>
          <p:cNvSpPr txBox="1">
            <a:spLocks/>
          </p:cNvSpPr>
          <p:nvPr/>
        </p:nvSpPr>
        <p:spPr>
          <a:xfrm>
            <a:off x="455180" y="3573016"/>
            <a:ext cx="11281639" cy="465789"/>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0"/>
              </a:spcBef>
              <a:buFont typeface="Arial" panose="020B0604020202020204" pitchFamily="34" charset="0"/>
              <a:buNone/>
              <a:defRPr sz="2000" b="0" i="0" kern="1200">
                <a:solidFill>
                  <a:srgbClr val="009992"/>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ENTSO-E</a:t>
            </a:r>
          </a:p>
        </p:txBody>
      </p:sp>
    </p:spTree>
    <p:extLst>
      <p:ext uri="{BB962C8B-B14F-4D97-AF65-F5344CB8AC3E}">
        <p14:creationId xmlns:p14="http://schemas.microsoft.com/office/powerpoint/2010/main" val="810822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661F5-B599-DBCC-E45C-1064C44F0B9F}"/>
              </a:ext>
            </a:extLst>
          </p:cNvPr>
          <p:cNvSpPr>
            <a:spLocks noGrp="1"/>
          </p:cNvSpPr>
          <p:nvPr>
            <p:ph idx="1"/>
          </p:nvPr>
        </p:nvSpPr>
        <p:spPr>
          <a:xfrm>
            <a:off x="520793" y="1124744"/>
            <a:ext cx="4067834" cy="3911150"/>
          </a:xfrm>
        </p:spPr>
        <p:txBody>
          <a:bodyPr vert="horz" lIns="91440" tIns="45720" rIns="91440" bIns="45720" rtlCol="0" anchor="t">
            <a:normAutofit/>
          </a:bodyPr>
          <a:lstStyle/>
          <a:p>
            <a:pPr marL="342900" indent="-342900">
              <a:lnSpc>
                <a:spcPct val="100000"/>
              </a:lnSpc>
              <a:spcBef>
                <a:spcPts val="600"/>
              </a:spcBef>
              <a:buFont typeface="+mj-lt"/>
              <a:buAutoNum type="arabicPeriod"/>
            </a:pPr>
            <a:r>
              <a:rPr lang="en-US" sz="2400" dirty="0"/>
              <a:t>Introduction</a:t>
            </a:r>
          </a:p>
          <a:p>
            <a:pPr marL="342900" indent="-342900">
              <a:lnSpc>
                <a:spcPct val="100000"/>
              </a:lnSpc>
              <a:spcBef>
                <a:spcPts val="600"/>
              </a:spcBef>
              <a:buFont typeface="+mj-lt"/>
              <a:buAutoNum type="arabicPeriod"/>
            </a:pPr>
            <a:r>
              <a:rPr lang="en-US" sz="2400" dirty="0" err="1"/>
              <a:t>CfD</a:t>
            </a:r>
            <a:r>
              <a:rPr lang="en-US" sz="2400" dirty="0"/>
              <a:t> Design</a:t>
            </a:r>
          </a:p>
          <a:p>
            <a:pPr marL="342900" indent="-342900">
              <a:lnSpc>
                <a:spcPct val="100000"/>
              </a:lnSpc>
              <a:spcBef>
                <a:spcPts val="600"/>
              </a:spcBef>
              <a:buFont typeface="Trebuchet MS"/>
              <a:buAutoNum type="arabicPeriod"/>
            </a:pPr>
            <a:r>
              <a:rPr lang="en-US" sz="2400" dirty="0"/>
              <a:t>Cost-Benefit Reallocation</a:t>
            </a:r>
            <a:endParaRPr lang="en-US" sz="2400" i="1" dirty="0">
              <a:solidFill>
                <a:schemeClr val="bg2">
                  <a:lumMod val="75000"/>
                </a:schemeClr>
              </a:solidFill>
            </a:endParaRPr>
          </a:p>
          <a:p>
            <a:pPr marL="342900" indent="-342900">
              <a:lnSpc>
                <a:spcPct val="100000"/>
              </a:lnSpc>
              <a:spcBef>
                <a:spcPts val="600"/>
              </a:spcBef>
              <a:buFont typeface="+mj-lt"/>
              <a:buAutoNum type="arabicPeriod"/>
            </a:pPr>
            <a:r>
              <a:rPr lang="en-US" sz="2400" dirty="0">
                <a:solidFill>
                  <a:schemeClr val="tx2"/>
                </a:solidFill>
              </a:rPr>
              <a:t>PPA Coexistence</a:t>
            </a:r>
            <a:endParaRPr lang="en-US" sz="2400" dirty="0"/>
          </a:p>
          <a:p>
            <a:pPr marL="342900" indent="-342900">
              <a:lnSpc>
                <a:spcPct val="100000"/>
              </a:lnSpc>
              <a:spcBef>
                <a:spcPts val="600"/>
              </a:spcBef>
              <a:buFont typeface="+mj-lt"/>
              <a:buAutoNum type="arabicPeriod"/>
            </a:pPr>
            <a:r>
              <a:rPr lang="en-US" sz="2400" dirty="0">
                <a:solidFill>
                  <a:schemeClr val="tx2"/>
                </a:solidFill>
              </a:rPr>
              <a:t>Conclusions</a:t>
            </a:r>
          </a:p>
          <a:p>
            <a:pPr marL="342900" indent="-342900">
              <a:lnSpc>
                <a:spcPct val="100000"/>
              </a:lnSpc>
              <a:spcBef>
                <a:spcPts val="600"/>
              </a:spcBef>
              <a:buAutoNum type="arabicPeriod"/>
            </a:pPr>
            <a:r>
              <a:rPr lang="en-US" sz="2400" i="1" dirty="0">
                <a:solidFill>
                  <a:schemeClr val="tx2"/>
                </a:solidFill>
              </a:rPr>
              <a:t>Q</a:t>
            </a:r>
            <a:r>
              <a:rPr lang="en-US" sz="2400" i="1" dirty="0">
                <a:solidFill>
                  <a:srgbClr val="3A3A3F"/>
                </a:solidFill>
              </a:rPr>
              <a:t>&amp;A</a:t>
            </a:r>
            <a:endParaRPr lang="en-US" sz="2400" dirty="0">
              <a:solidFill>
                <a:srgbClr val="3A3A3F"/>
              </a:solidFill>
            </a:endParaRPr>
          </a:p>
          <a:p>
            <a:pPr marL="342900" indent="-342900">
              <a:lnSpc>
                <a:spcPct val="100000"/>
              </a:lnSpc>
              <a:spcBef>
                <a:spcPts val="600"/>
              </a:spcBef>
              <a:buFont typeface="+mj-lt"/>
              <a:buAutoNum type="arabicPeriod"/>
            </a:pPr>
            <a:endParaRPr lang="en-US" sz="2400" dirty="0">
              <a:solidFill>
                <a:schemeClr val="tx2">
                  <a:lumMod val="40000"/>
                  <a:lumOff val="60000"/>
                </a:schemeClr>
              </a:solidFill>
            </a:endParaRPr>
          </a:p>
        </p:txBody>
      </p:sp>
      <p:sp>
        <p:nvSpPr>
          <p:cNvPr id="3" name="Content Placeholder 2">
            <a:extLst>
              <a:ext uri="{FF2B5EF4-FFF2-40B4-BE49-F238E27FC236}">
                <a16:creationId xmlns:a16="http://schemas.microsoft.com/office/drawing/2014/main" id="{A241AB97-C552-E044-701B-7EEAD3667C75}"/>
              </a:ext>
            </a:extLst>
          </p:cNvPr>
          <p:cNvSpPr>
            <a:spLocks noGrp="1"/>
          </p:cNvSpPr>
          <p:nvPr>
            <p:ph idx="13"/>
          </p:nvPr>
        </p:nvSpPr>
        <p:spPr>
          <a:xfrm>
            <a:off x="8256240" y="1052736"/>
            <a:ext cx="2376264" cy="4200399"/>
          </a:xfrm>
        </p:spPr>
        <p:txBody>
          <a:bodyPr vert="horz" lIns="91440" tIns="45720" rIns="91440" bIns="45720" rtlCol="0" anchor="t">
            <a:noAutofit/>
          </a:bodyPr>
          <a:lstStyle/>
          <a:p>
            <a:pPr>
              <a:lnSpc>
                <a:spcPct val="100000"/>
              </a:lnSpc>
              <a:spcBef>
                <a:spcPts val="600"/>
              </a:spcBef>
            </a:pPr>
            <a:r>
              <a:rPr lang="en-US" sz="2400" dirty="0"/>
              <a:t>8 min.</a:t>
            </a:r>
          </a:p>
          <a:p>
            <a:pPr>
              <a:lnSpc>
                <a:spcPct val="100000"/>
              </a:lnSpc>
              <a:spcBef>
                <a:spcPts val="600"/>
              </a:spcBef>
            </a:pPr>
            <a:r>
              <a:rPr lang="en-US" sz="2400" dirty="0"/>
              <a:t>20 min.</a:t>
            </a:r>
            <a:endParaRPr lang="en-US" sz="2400" i="1" dirty="0">
              <a:solidFill>
                <a:schemeClr val="bg2">
                  <a:lumMod val="75000"/>
                </a:schemeClr>
              </a:solidFill>
            </a:endParaRPr>
          </a:p>
          <a:p>
            <a:pPr>
              <a:lnSpc>
                <a:spcPct val="100000"/>
              </a:lnSpc>
              <a:spcBef>
                <a:spcPts val="600"/>
              </a:spcBef>
            </a:pPr>
            <a:r>
              <a:rPr lang="en-US" sz="2400" dirty="0">
                <a:solidFill>
                  <a:schemeClr val="tx2"/>
                </a:solidFill>
              </a:rPr>
              <a:t>5 min.</a:t>
            </a:r>
            <a:endParaRPr lang="en-US" sz="2400" dirty="0">
              <a:solidFill>
                <a:srgbClr val="3A3A3F"/>
              </a:solidFill>
            </a:endParaRPr>
          </a:p>
          <a:p>
            <a:pPr>
              <a:lnSpc>
                <a:spcPct val="100000"/>
              </a:lnSpc>
              <a:spcBef>
                <a:spcPts val="600"/>
              </a:spcBef>
            </a:pPr>
            <a:r>
              <a:rPr lang="en-US" sz="2400" dirty="0">
                <a:solidFill>
                  <a:srgbClr val="3A3A3F"/>
                </a:solidFill>
              </a:rPr>
              <a:t>5</a:t>
            </a:r>
            <a:r>
              <a:rPr lang="en-US" sz="2400" dirty="0"/>
              <a:t> min.</a:t>
            </a:r>
            <a:r>
              <a:rPr lang="en-US" sz="2400" i="1" dirty="0">
                <a:solidFill>
                  <a:schemeClr val="bg2">
                    <a:lumMod val="75000"/>
                  </a:schemeClr>
                </a:solidFill>
              </a:rPr>
              <a:t>.</a:t>
            </a:r>
            <a:endParaRPr lang="en-US" sz="2400" dirty="0"/>
          </a:p>
          <a:p>
            <a:pPr>
              <a:lnSpc>
                <a:spcPct val="100000"/>
              </a:lnSpc>
              <a:spcBef>
                <a:spcPts val="600"/>
              </a:spcBef>
            </a:pPr>
            <a:r>
              <a:rPr lang="en-US" sz="2400" dirty="0"/>
              <a:t>2 min.</a:t>
            </a:r>
            <a:endParaRPr lang="en-US" sz="2400" dirty="0">
              <a:solidFill>
                <a:srgbClr val="3A3A3F"/>
              </a:solidFill>
            </a:endParaRPr>
          </a:p>
          <a:p>
            <a:pPr>
              <a:lnSpc>
                <a:spcPct val="100000"/>
              </a:lnSpc>
              <a:spcBef>
                <a:spcPts val="600"/>
              </a:spcBef>
            </a:pPr>
            <a:r>
              <a:rPr lang="en-US" sz="2400" i="1" dirty="0">
                <a:solidFill>
                  <a:schemeClr val="bg2">
                    <a:lumMod val="75000"/>
                  </a:schemeClr>
                </a:solidFill>
              </a:rPr>
              <a:t>10 min.</a:t>
            </a:r>
            <a:endParaRPr lang="en-US" sz="2400" dirty="0"/>
          </a:p>
          <a:p>
            <a:pPr>
              <a:lnSpc>
                <a:spcPct val="100000"/>
              </a:lnSpc>
              <a:spcBef>
                <a:spcPts val="600"/>
              </a:spcBef>
            </a:pPr>
            <a:endParaRPr lang="en-US" sz="2400" dirty="0"/>
          </a:p>
          <a:p>
            <a:pPr>
              <a:lnSpc>
                <a:spcPct val="100000"/>
              </a:lnSpc>
              <a:spcBef>
                <a:spcPts val="600"/>
              </a:spcBef>
            </a:pPr>
            <a:endParaRPr lang="en-US" sz="2400" dirty="0"/>
          </a:p>
        </p:txBody>
      </p:sp>
      <p:sp>
        <p:nvSpPr>
          <p:cNvPr id="4" name="Title 3">
            <a:extLst>
              <a:ext uri="{FF2B5EF4-FFF2-40B4-BE49-F238E27FC236}">
                <a16:creationId xmlns:a16="http://schemas.microsoft.com/office/drawing/2014/main" id="{79736432-06FA-9103-923D-FFC040BF61D4}"/>
              </a:ext>
            </a:extLst>
          </p:cNvPr>
          <p:cNvSpPr>
            <a:spLocks noGrp="1"/>
          </p:cNvSpPr>
          <p:nvPr>
            <p:ph type="title"/>
          </p:nvPr>
        </p:nvSpPr>
        <p:spPr>
          <a:xfrm>
            <a:off x="407368" y="482032"/>
            <a:ext cx="11617788" cy="356467"/>
          </a:xfrm>
        </p:spPr>
        <p:txBody>
          <a:bodyPr/>
          <a:lstStyle/>
          <a:p>
            <a:r>
              <a:rPr lang="en-US" dirty="0"/>
              <a:t>Overview</a:t>
            </a:r>
            <a:endParaRPr lang="en-BE" dirty="0"/>
          </a:p>
        </p:txBody>
      </p:sp>
      <p:sp>
        <p:nvSpPr>
          <p:cNvPr id="5" name="Content Placeholder 2">
            <a:extLst>
              <a:ext uri="{FF2B5EF4-FFF2-40B4-BE49-F238E27FC236}">
                <a16:creationId xmlns:a16="http://schemas.microsoft.com/office/drawing/2014/main" id="{8181F9D3-E1CF-5B8A-84BF-D10D2EBA6928}"/>
              </a:ext>
            </a:extLst>
          </p:cNvPr>
          <p:cNvSpPr txBox="1">
            <a:spLocks/>
          </p:cNvSpPr>
          <p:nvPr/>
        </p:nvSpPr>
        <p:spPr>
          <a:xfrm>
            <a:off x="4817252" y="1124744"/>
            <a:ext cx="3438987" cy="4200398"/>
          </a:xfrm>
          <a:prstGeom prst="rect">
            <a:avLst/>
          </a:prstGeom>
          <a:ln>
            <a:no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i="1" dirty="0"/>
              <a:t>Elmo Van Thielen</a:t>
            </a:r>
            <a:endParaRPr lang="en-US" sz="2400" dirty="0"/>
          </a:p>
          <a:p>
            <a:pPr>
              <a:lnSpc>
                <a:spcPct val="100000"/>
              </a:lnSpc>
              <a:spcBef>
                <a:spcPts val="600"/>
              </a:spcBef>
            </a:pPr>
            <a:r>
              <a:rPr lang="en-US" sz="2400" i="1" dirty="0"/>
              <a:t>Alexandra Armeni</a:t>
            </a:r>
          </a:p>
          <a:p>
            <a:r>
              <a:rPr lang="en-US" sz="2400" i="1" dirty="0"/>
              <a:t>Christian D. Mikkelsen</a:t>
            </a:r>
          </a:p>
          <a:p>
            <a:r>
              <a:rPr lang="en-US" sz="2400" i="1" dirty="0"/>
              <a:t>Christian D. Mikkelsen</a:t>
            </a:r>
          </a:p>
          <a:p>
            <a:r>
              <a:rPr lang="en-US" sz="2400" i="1" dirty="0"/>
              <a:t>Elmo Van Thielen</a:t>
            </a:r>
          </a:p>
          <a:p>
            <a:pPr>
              <a:lnSpc>
                <a:spcPct val="100000"/>
              </a:lnSpc>
              <a:spcBef>
                <a:spcPts val="600"/>
              </a:spcBef>
            </a:pPr>
            <a:r>
              <a:rPr lang="en-US" sz="2400" i="1" dirty="0"/>
              <a:t>All</a:t>
            </a:r>
            <a:endParaRPr lang="en-BE" sz="2400" i="1" dirty="0"/>
          </a:p>
        </p:txBody>
      </p:sp>
      <p:sp>
        <p:nvSpPr>
          <p:cNvPr id="7" name="TextBox 6">
            <a:extLst>
              <a:ext uri="{FF2B5EF4-FFF2-40B4-BE49-F238E27FC236}">
                <a16:creationId xmlns:a16="http://schemas.microsoft.com/office/drawing/2014/main" id="{9D253BF7-02A8-7EC4-1B16-F7E195EA6F57}"/>
              </a:ext>
            </a:extLst>
          </p:cNvPr>
          <p:cNvSpPr txBox="1"/>
          <p:nvPr/>
        </p:nvSpPr>
        <p:spPr>
          <a:xfrm>
            <a:off x="247462" y="5195888"/>
            <a:ext cx="8383519" cy="830997"/>
          </a:xfrm>
          <a:prstGeom prst="rect">
            <a:avLst/>
          </a:prstGeom>
          <a:solidFill>
            <a:schemeClr val="bg1"/>
          </a:solidFill>
        </p:spPr>
        <p:txBody>
          <a:bodyPr wrap="square">
            <a:spAutoFit/>
          </a:bodyPr>
          <a:lstStyle/>
          <a:p>
            <a:pPr marL="263525" lvl="2">
              <a:spcBef>
                <a:spcPts val="3600"/>
              </a:spcBef>
            </a:pPr>
            <a:r>
              <a:rPr lang="en-GB" sz="2400" b="1" kern="400" dirty="0">
                <a:latin typeface="Calibri" panose="020F0502020204030204" pitchFamily="34" charset="0"/>
                <a:ea typeface="Times New Roman" panose="02020603050405020304" pitchFamily="18" charset="0"/>
                <a:cs typeface="Calibri" panose="020F0502020204030204" pitchFamily="34" charset="0"/>
              </a:rPr>
              <a:t>Ask questions only via </a:t>
            </a:r>
            <a:r>
              <a:rPr lang="en-GB" sz="2400" b="1" kern="400" dirty="0" err="1">
                <a:latin typeface="Calibri" panose="020F0502020204030204" pitchFamily="34" charset="0"/>
                <a:ea typeface="Times New Roman" panose="02020603050405020304" pitchFamily="18" charset="0"/>
                <a:cs typeface="Calibri" panose="020F0502020204030204" pitchFamily="34" charset="0"/>
              </a:rPr>
              <a:t>Slido</a:t>
            </a:r>
            <a:r>
              <a:rPr lang="en-GB" sz="2400" b="1" kern="400" dirty="0">
                <a:latin typeface="Calibri" panose="020F0502020204030204" pitchFamily="34" charset="0"/>
                <a:ea typeface="Times New Roman" panose="02020603050405020304" pitchFamily="18" charset="0"/>
                <a:cs typeface="Calibri" panose="020F0502020204030204" pitchFamily="34" charset="0"/>
              </a:rPr>
              <a:t> </a:t>
            </a:r>
            <a:r>
              <a:rPr lang="en-GB" sz="2400" kern="400" dirty="0">
                <a:latin typeface="Calibri" panose="020F0502020204030204" pitchFamily="34" charset="0"/>
                <a:ea typeface="Times New Roman" panose="02020603050405020304" pitchFamily="18" charset="0"/>
                <a:cs typeface="Calibri" panose="020F0502020204030204" pitchFamily="34" charset="0"/>
              </a:rPr>
              <a:t>&amp; vote the most interesting ones.         -&gt; Go to </a:t>
            </a:r>
            <a:r>
              <a:rPr lang="en-GB" sz="2400" b="1" kern="400" dirty="0">
                <a:latin typeface="Calibri" panose="020F0502020204030204" pitchFamily="34" charset="0"/>
                <a:ea typeface="Times New Roman" panose="02020603050405020304" pitchFamily="18" charset="0"/>
                <a:cs typeface="Calibri" panose="020F0502020204030204" pitchFamily="34" charset="0"/>
                <a:hlinkClick r:id="rId2"/>
              </a:rPr>
              <a:t>slido.com</a:t>
            </a:r>
            <a:r>
              <a:rPr lang="en-GB" sz="2400" b="1" kern="400" dirty="0">
                <a:latin typeface="Calibri" panose="020F0502020204030204" pitchFamily="34" charset="0"/>
                <a:ea typeface="Times New Roman" panose="02020603050405020304" pitchFamily="18" charset="0"/>
                <a:cs typeface="Calibri" panose="020F0502020204030204" pitchFamily="34" charset="0"/>
              </a:rPr>
              <a:t> </a:t>
            </a:r>
            <a:r>
              <a:rPr lang="en-GB" sz="2400" kern="400" dirty="0">
                <a:latin typeface="Calibri" panose="020F0502020204030204" pitchFamily="34" charset="0"/>
                <a:ea typeface="Times New Roman" panose="02020603050405020304" pitchFamily="18" charset="0"/>
                <a:cs typeface="Calibri" panose="020F0502020204030204" pitchFamily="34" charset="0"/>
              </a:rPr>
              <a:t>and </a:t>
            </a:r>
            <a:r>
              <a:rPr lang="en-GB" sz="2400" b="1" kern="400" dirty="0">
                <a:latin typeface="Calibri" panose="020F0502020204030204" pitchFamily="34" charset="0"/>
                <a:ea typeface="Times New Roman" panose="02020603050405020304" pitchFamily="18" charset="0"/>
                <a:cs typeface="Calibri" panose="020F0502020204030204" pitchFamily="34" charset="0"/>
              </a:rPr>
              <a:t>enter code #2cfd </a:t>
            </a:r>
            <a:r>
              <a:rPr lang="en-GB" sz="2400" b="1" u="sng" kern="400" dirty="0">
                <a:latin typeface="Calibri" panose="020F0502020204030204" pitchFamily="34" charset="0"/>
                <a:ea typeface="Times New Roman" panose="02020603050405020304" pitchFamily="18" charset="0"/>
                <a:cs typeface="Calibri" panose="020F0502020204030204" pitchFamily="34" charset="0"/>
              </a:rPr>
              <a:t>or</a:t>
            </a:r>
            <a:r>
              <a:rPr lang="en-GB" sz="2400" b="1" kern="400" dirty="0">
                <a:latin typeface="Calibri" panose="020F0502020204030204" pitchFamily="34" charset="0"/>
                <a:ea typeface="Times New Roman" panose="02020603050405020304" pitchFamily="18" charset="0"/>
                <a:cs typeface="Calibri" panose="020F0502020204030204" pitchFamily="34" charset="0"/>
              </a:rPr>
              <a:t> scan this QR code </a:t>
            </a:r>
          </a:p>
        </p:txBody>
      </p:sp>
      <p:pic>
        <p:nvPicPr>
          <p:cNvPr id="6" name="Picture 5" descr="A qr code on a white background&#10;&#10;Description automatically generated">
            <a:extLst>
              <a:ext uri="{FF2B5EF4-FFF2-40B4-BE49-F238E27FC236}">
                <a16:creationId xmlns:a16="http://schemas.microsoft.com/office/drawing/2014/main" id="{58B24F34-3F3B-C1A3-E9B7-AEE6CA774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249" y="4712393"/>
            <a:ext cx="1509957" cy="1509957"/>
          </a:xfrm>
          <a:prstGeom prst="rect">
            <a:avLst/>
          </a:prstGeom>
        </p:spPr>
      </p:pic>
    </p:spTree>
    <p:extLst>
      <p:ext uri="{BB962C8B-B14F-4D97-AF65-F5344CB8AC3E}">
        <p14:creationId xmlns:p14="http://schemas.microsoft.com/office/powerpoint/2010/main" val="237723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E3D20E5-CFFA-F515-84F8-9575207DF5D7}"/>
              </a:ext>
            </a:extLst>
          </p:cNvPr>
          <p:cNvSpPr txBox="1"/>
          <p:nvPr/>
        </p:nvSpPr>
        <p:spPr>
          <a:xfrm>
            <a:off x="4924034" y="1078876"/>
            <a:ext cx="7035247" cy="3785652"/>
          </a:xfrm>
          <a:prstGeom prst="rect">
            <a:avLst/>
          </a:prstGeom>
          <a:noFill/>
        </p:spPr>
        <p:txBody>
          <a:bodyPr wrap="square">
            <a:spAutoFit/>
          </a:bodyPr>
          <a:lstStyle/>
          <a:p>
            <a:r>
              <a:rPr lang="en-US" sz="2000" b="1" dirty="0">
                <a:solidFill>
                  <a:schemeClr val="accent1"/>
                </a:solidFill>
                <a:latin typeface="Calibri" panose="020F0502020204030204" pitchFamily="34" charset="0"/>
                <a:cs typeface="Calibri" panose="020F0502020204030204" pitchFamily="34" charset="0"/>
              </a:rPr>
              <a:t>Electricity Market Design Reform</a:t>
            </a: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endParaRPr lang="en-US" sz="2000" b="1" dirty="0">
              <a:solidFill>
                <a:schemeClr val="accent1"/>
              </a:solidFill>
              <a:latin typeface="Calibri" panose="020F0502020204030204" pitchFamily="34" charset="0"/>
              <a:cs typeface="Calibri" panose="020F0502020204030204" pitchFamily="34" charset="0"/>
            </a:endParaRPr>
          </a:p>
          <a:p>
            <a:pPr marL="285750" indent="-285750">
              <a:buClr>
                <a:schemeClr val="accent1"/>
              </a:buClr>
              <a:buFont typeface="Arial" panose="020B0604020202020204" pitchFamily="34" charset="0"/>
              <a:buChar char="→"/>
            </a:pPr>
            <a:r>
              <a:rPr lang="en-US" sz="2000" dirty="0">
                <a:solidFill>
                  <a:schemeClr val="accent1"/>
                </a:solidFill>
                <a:latin typeface="Calibri" panose="020F0502020204030204" pitchFamily="34" charset="0"/>
                <a:cs typeface="Calibri" panose="020F0502020204030204" pitchFamily="34" charset="0"/>
              </a:rPr>
              <a:t>Promote PPAs to foster renewable investments</a:t>
            </a:r>
          </a:p>
          <a:p>
            <a:pPr marL="285750" indent="-285750">
              <a:buClr>
                <a:schemeClr val="accent1"/>
              </a:buClr>
              <a:buFont typeface="Arial" panose="020B0604020202020204" pitchFamily="34" charset="0"/>
              <a:buChar char="→"/>
            </a:pPr>
            <a:r>
              <a:rPr lang="en-US" sz="2000" dirty="0">
                <a:solidFill>
                  <a:schemeClr val="accent1"/>
                </a:solidFill>
                <a:latin typeface="Calibri" panose="020F0502020204030204" pitchFamily="34" charset="0"/>
                <a:cs typeface="Calibri" panose="020F0502020204030204" pitchFamily="34" charset="0"/>
              </a:rPr>
              <a:t>Contracts for Difference for new investments requiring state aid</a:t>
            </a:r>
          </a:p>
        </p:txBody>
      </p:sp>
      <p:sp>
        <p:nvSpPr>
          <p:cNvPr id="2" name="Content Placeholder 1">
            <a:extLst>
              <a:ext uri="{FF2B5EF4-FFF2-40B4-BE49-F238E27FC236}">
                <a16:creationId xmlns:a16="http://schemas.microsoft.com/office/drawing/2014/main" id="{C5E6E185-8BD3-1FBF-C5EF-BBC066C00F4D}"/>
              </a:ext>
            </a:extLst>
          </p:cNvPr>
          <p:cNvSpPr>
            <a:spLocks noGrp="1"/>
          </p:cNvSpPr>
          <p:nvPr>
            <p:ph idx="1"/>
          </p:nvPr>
        </p:nvSpPr>
        <p:spPr>
          <a:xfrm>
            <a:off x="380812" y="1078876"/>
            <a:ext cx="11616268" cy="3815866"/>
          </a:xfrm>
        </p:spPr>
        <p:txBody>
          <a:bodyPr/>
          <a:lstStyle/>
          <a:p>
            <a:r>
              <a:rPr lang="en-US" sz="2000" b="1" dirty="0">
                <a:solidFill>
                  <a:schemeClr val="accent1"/>
                </a:solidFill>
              </a:rPr>
              <a:t>Ambitious RES Targets for EU</a:t>
            </a:r>
          </a:p>
          <a:p>
            <a:endParaRPr lang="en-US" sz="2000" b="1" dirty="0">
              <a:solidFill>
                <a:schemeClr val="accent1"/>
              </a:solidFill>
            </a:endParaRPr>
          </a:p>
        </p:txBody>
      </p:sp>
      <p:sp>
        <p:nvSpPr>
          <p:cNvPr id="3" name="Title 2">
            <a:extLst>
              <a:ext uri="{FF2B5EF4-FFF2-40B4-BE49-F238E27FC236}">
                <a16:creationId xmlns:a16="http://schemas.microsoft.com/office/drawing/2014/main" id="{E867D23E-EE5E-10AF-B19B-D726FA0DBF91}"/>
              </a:ext>
            </a:extLst>
          </p:cNvPr>
          <p:cNvSpPr>
            <a:spLocks noGrp="1"/>
          </p:cNvSpPr>
          <p:nvPr>
            <p:ph type="title"/>
          </p:nvPr>
        </p:nvSpPr>
        <p:spPr/>
        <p:txBody>
          <a:bodyPr/>
          <a:lstStyle/>
          <a:p>
            <a:r>
              <a:rPr lang="en-US"/>
              <a:t>Motivation for ENTSO-E policy paper on 2-sided </a:t>
            </a:r>
            <a:r>
              <a:rPr lang="en-US" err="1"/>
              <a:t>CfDs</a:t>
            </a:r>
            <a:endParaRPr lang="en-BE"/>
          </a:p>
        </p:txBody>
      </p:sp>
      <p:pic>
        <p:nvPicPr>
          <p:cNvPr id="5" name="Picture 4">
            <a:extLst>
              <a:ext uri="{FF2B5EF4-FFF2-40B4-BE49-F238E27FC236}">
                <a16:creationId xmlns:a16="http://schemas.microsoft.com/office/drawing/2014/main" id="{5907DCD4-6F3E-ADF8-9596-0017E567C477}"/>
              </a:ext>
            </a:extLst>
          </p:cNvPr>
          <p:cNvPicPr>
            <a:picLocks noChangeAspect="1"/>
          </p:cNvPicPr>
          <p:nvPr/>
        </p:nvPicPr>
        <p:blipFill rotWithShape="1">
          <a:blip r:embed="rId2"/>
          <a:srcRect t="31942" r="323"/>
          <a:stretch/>
        </p:blipFill>
        <p:spPr>
          <a:xfrm>
            <a:off x="382588" y="1707503"/>
            <a:ext cx="3573592" cy="885241"/>
          </a:xfrm>
          <a:prstGeom prst="rect">
            <a:avLst/>
          </a:prstGeom>
        </p:spPr>
      </p:pic>
      <p:graphicFrame>
        <p:nvGraphicFramePr>
          <p:cNvPr id="8" name="Chart 7">
            <a:extLst>
              <a:ext uri="{FF2B5EF4-FFF2-40B4-BE49-F238E27FC236}">
                <a16:creationId xmlns:a16="http://schemas.microsoft.com/office/drawing/2014/main" id="{4D1BCE57-9F11-7EF0-B598-DF60D89D51C0}"/>
              </a:ext>
            </a:extLst>
          </p:cNvPr>
          <p:cNvGraphicFramePr/>
          <p:nvPr>
            <p:extLst>
              <p:ext uri="{D42A27DB-BD31-4B8C-83A1-F6EECF244321}">
                <p14:modId xmlns:p14="http://schemas.microsoft.com/office/powerpoint/2010/main" val="1667010431"/>
              </p:ext>
            </p:extLst>
          </p:nvPr>
        </p:nvGraphicFramePr>
        <p:xfrm>
          <a:off x="194920" y="2714047"/>
          <a:ext cx="3948928" cy="1939557"/>
        </p:xfrm>
        <a:graphic>
          <a:graphicData uri="http://schemas.openxmlformats.org/drawingml/2006/chart">
            <c:chart xmlns:c="http://schemas.openxmlformats.org/drawingml/2006/chart" xmlns:r="http://schemas.openxmlformats.org/officeDocument/2006/relationships" r:id="rId3"/>
          </a:graphicData>
        </a:graphic>
      </p:graphicFrame>
      <p:sp>
        <p:nvSpPr>
          <p:cNvPr id="11" name="Arrow: Right 10">
            <a:extLst>
              <a:ext uri="{FF2B5EF4-FFF2-40B4-BE49-F238E27FC236}">
                <a16:creationId xmlns:a16="http://schemas.microsoft.com/office/drawing/2014/main" id="{C8F0A5AB-CB51-3E43-ADDA-6926EA989B0C}"/>
              </a:ext>
            </a:extLst>
          </p:cNvPr>
          <p:cNvSpPr/>
          <p:nvPr/>
        </p:nvSpPr>
        <p:spPr>
          <a:xfrm rot="20422399">
            <a:off x="1474237" y="3024184"/>
            <a:ext cx="1166326" cy="29406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BE" sz="200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6E5884B-776F-9030-9943-B615C9FF1770}"/>
              </a:ext>
            </a:extLst>
          </p:cNvPr>
          <p:cNvPicPr>
            <a:picLocks noChangeAspect="1"/>
          </p:cNvPicPr>
          <p:nvPr/>
        </p:nvPicPr>
        <p:blipFill>
          <a:blip r:embed="rId4"/>
          <a:stretch>
            <a:fillRect/>
          </a:stretch>
        </p:blipFill>
        <p:spPr>
          <a:xfrm>
            <a:off x="5131177" y="1560115"/>
            <a:ext cx="5080286" cy="2360379"/>
          </a:xfrm>
          <a:prstGeom prst="rect">
            <a:avLst/>
          </a:prstGeom>
        </p:spPr>
      </p:pic>
      <p:sp>
        <p:nvSpPr>
          <p:cNvPr id="16" name="Rectangle 15">
            <a:extLst>
              <a:ext uri="{FF2B5EF4-FFF2-40B4-BE49-F238E27FC236}">
                <a16:creationId xmlns:a16="http://schemas.microsoft.com/office/drawing/2014/main" id="{7F972281-164F-09BF-DF43-FC9AB3535A21}"/>
              </a:ext>
            </a:extLst>
          </p:cNvPr>
          <p:cNvSpPr/>
          <p:nvPr/>
        </p:nvSpPr>
        <p:spPr>
          <a:xfrm>
            <a:off x="382588" y="5079150"/>
            <a:ext cx="10957879" cy="1153699"/>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spcBef>
                <a:spcPts val="600"/>
              </a:spcBef>
            </a:pPr>
            <a:r>
              <a:rPr lang="en-US" sz="2000">
                <a:latin typeface="Calibri" panose="020F0502020204030204" pitchFamily="34" charset="0"/>
                <a:cs typeface="Calibri" panose="020F0502020204030204" pitchFamily="34" charset="0"/>
              </a:rPr>
              <a:t>High uptake of new RES capacity needed in the coming years</a:t>
            </a:r>
          </a:p>
          <a:p>
            <a:pPr>
              <a:spcBef>
                <a:spcPts val="600"/>
              </a:spcBef>
            </a:pPr>
            <a:r>
              <a:rPr lang="en-US" sz="2000">
                <a:latin typeface="Calibri" panose="020F0502020204030204" pitchFamily="34" charset="0"/>
                <a:cs typeface="Calibri" panose="020F0502020204030204" pitchFamily="34" charset="0"/>
              </a:rPr>
              <a:t>Uncertain if commercial interest can follow =&gt; potentially high share of capacity under </a:t>
            </a:r>
            <a:r>
              <a:rPr lang="en-US" sz="2000" err="1">
                <a:latin typeface="Calibri" panose="020F0502020204030204" pitchFamily="34" charset="0"/>
                <a:cs typeface="Calibri" panose="020F0502020204030204" pitchFamily="34" charset="0"/>
              </a:rPr>
              <a:t>CfD</a:t>
            </a:r>
            <a:endParaRPr lang="en-US" sz="2000">
              <a:latin typeface="Calibri" panose="020F0502020204030204" pitchFamily="34" charset="0"/>
              <a:cs typeface="Calibri" panose="020F0502020204030204" pitchFamily="34" charset="0"/>
            </a:endParaRPr>
          </a:p>
          <a:p>
            <a:pPr>
              <a:spcBef>
                <a:spcPts val="600"/>
              </a:spcBef>
            </a:pPr>
            <a:r>
              <a:rPr lang="en-US" sz="2000">
                <a:latin typeface="Calibri" panose="020F0502020204030204" pitchFamily="34" charset="0"/>
                <a:cs typeface="Calibri" panose="020F0502020204030204" pitchFamily="34" charset="0"/>
              </a:rPr>
              <a:t>If </a:t>
            </a:r>
            <a:r>
              <a:rPr lang="en-US" sz="2000" err="1">
                <a:latin typeface="Calibri" panose="020F0502020204030204" pitchFamily="34" charset="0"/>
                <a:cs typeface="Calibri" panose="020F0502020204030204" pitchFamily="34" charset="0"/>
              </a:rPr>
              <a:t>CfDs</a:t>
            </a:r>
            <a:r>
              <a:rPr lang="en-US" sz="2000">
                <a:latin typeface="Calibri" panose="020F0502020204030204" pitchFamily="34" charset="0"/>
                <a:cs typeface="Calibri" panose="020F0502020204030204" pitchFamily="34" charset="0"/>
              </a:rPr>
              <a:t> give wrong incentives to benefiting generators, this poses a risk to system operation</a:t>
            </a:r>
          </a:p>
        </p:txBody>
      </p:sp>
    </p:spTree>
    <p:extLst>
      <p:ext uri="{BB962C8B-B14F-4D97-AF65-F5344CB8AC3E}">
        <p14:creationId xmlns:p14="http://schemas.microsoft.com/office/powerpoint/2010/main" val="101420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DC59F-FD66-76FF-78B4-71B477FDDEDA}"/>
              </a:ext>
            </a:extLst>
          </p:cNvPr>
          <p:cNvSpPr>
            <a:spLocks noGrp="1"/>
          </p:cNvSpPr>
          <p:nvPr>
            <p:ph type="title"/>
          </p:nvPr>
        </p:nvSpPr>
        <p:spPr/>
        <p:txBody>
          <a:bodyPr/>
          <a:lstStyle/>
          <a:p>
            <a:r>
              <a:rPr lang="en-US"/>
              <a:t>Without subsidy, market prices drive efficient market party behavior</a:t>
            </a:r>
            <a:endParaRPr lang="en-BE"/>
          </a:p>
        </p:txBody>
      </p:sp>
      <p:pic>
        <p:nvPicPr>
          <p:cNvPr id="10" name="Picture 9" descr="A white cartoon character walking&#10;&#10;Description automatically generated">
            <a:extLst>
              <a:ext uri="{FF2B5EF4-FFF2-40B4-BE49-F238E27FC236}">
                <a16:creationId xmlns:a16="http://schemas.microsoft.com/office/drawing/2014/main" id="{026020DE-3911-236D-3520-B0878977BFE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59779" y="3778899"/>
            <a:ext cx="1472442" cy="1963255"/>
          </a:xfrm>
          <a:prstGeom prst="rect">
            <a:avLst/>
          </a:prstGeom>
        </p:spPr>
      </p:pic>
      <p:sp>
        <p:nvSpPr>
          <p:cNvPr id="11" name="Arrow: Right 10">
            <a:extLst>
              <a:ext uri="{FF2B5EF4-FFF2-40B4-BE49-F238E27FC236}">
                <a16:creationId xmlns:a16="http://schemas.microsoft.com/office/drawing/2014/main" id="{4828135C-E6B5-E095-6C9D-0FB0C4AEAE24}"/>
              </a:ext>
            </a:extLst>
          </p:cNvPr>
          <p:cNvSpPr/>
          <p:nvPr/>
        </p:nvSpPr>
        <p:spPr>
          <a:xfrm rot="19854685">
            <a:off x="6790150" y="3156742"/>
            <a:ext cx="965193" cy="742233"/>
          </a:xfrm>
          <a:prstGeom prst="rightArrow">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BE">
              <a:highlight>
                <a:srgbClr val="FFFF00"/>
              </a:highlight>
            </a:endParaRPr>
          </a:p>
        </p:txBody>
      </p:sp>
      <p:graphicFrame>
        <p:nvGraphicFramePr>
          <p:cNvPr id="19" name="Diagram 18">
            <a:extLst>
              <a:ext uri="{FF2B5EF4-FFF2-40B4-BE49-F238E27FC236}">
                <a16:creationId xmlns:a16="http://schemas.microsoft.com/office/drawing/2014/main" id="{4808F4A9-C595-9053-5915-EE200951CC4C}"/>
              </a:ext>
            </a:extLst>
          </p:cNvPr>
          <p:cNvGraphicFramePr/>
          <p:nvPr/>
        </p:nvGraphicFramePr>
        <p:xfrm flipH="1">
          <a:off x="7865673" y="1319101"/>
          <a:ext cx="4478727" cy="3805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44ADB044-977B-23F5-5D67-86A325E83E4C}"/>
              </a:ext>
            </a:extLst>
          </p:cNvPr>
          <p:cNvSpPr txBox="1"/>
          <p:nvPr/>
        </p:nvSpPr>
        <p:spPr>
          <a:xfrm>
            <a:off x="8140302" y="1972933"/>
            <a:ext cx="1176925" cy="369332"/>
          </a:xfrm>
          <a:prstGeom prst="rect">
            <a:avLst/>
          </a:prstGeom>
          <a:noFill/>
        </p:spPr>
        <p:txBody>
          <a:bodyPr wrap="none" rtlCol="0">
            <a:spAutoFit/>
          </a:bodyPr>
          <a:lstStyle/>
          <a:p>
            <a:pPr algn="ctr"/>
            <a:r>
              <a:rPr lang="en-US" b="1">
                <a:solidFill>
                  <a:schemeClr val="accent1"/>
                </a:solidFill>
              </a:rPr>
              <a:t>MARKETS</a:t>
            </a:r>
            <a:endParaRPr lang="en-BE" b="1">
              <a:solidFill>
                <a:schemeClr val="accent1"/>
              </a:solidFill>
            </a:endParaRPr>
          </a:p>
        </p:txBody>
      </p:sp>
    </p:spTree>
    <p:extLst>
      <p:ext uri="{BB962C8B-B14F-4D97-AF65-F5344CB8AC3E}">
        <p14:creationId xmlns:p14="http://schemas.microsoft.com/office/powerpoint/2010/main" val="384998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EACEC-1465-CC85-6873-103C2633963A}"/>
              </a:ext>
            </a:extLst>
          </p:cNvPr>
          <p:cNvSpPr>
            <a:spLocks noGrp="1"/>
          </p:cNvSpPr>
          <p:nvPr>
            <p:ph type="title"/>
          </p:nvPr>
        </p:nvSpPr>
        <p:spPr>
          <a:xfrm>
            <a:off x="394387" y="571587"/>
            <a:ext cx="11617788" cy="356467"/>
          </a:xfrm>
        </p:spPr>
        <p:txBody>
          <a:bodyPr/>
          <a:lstStyle/>
          <a:p>
            <a:r>
              <a:rPr lang="en-US"/>
              <a:t>Support schemes can cause conflicting incentives and inefficient behavior as a result </a:t>
            </a:r>
            <a:endParaRPr lang="en-BE"/>
          </a:p>
        </p:txBody>
      </p:sp>
      <p:pic>
        <p:nvPicPr>
          <p:cNvPr id="4" name="Picture 3" descr="A white cartoon character with arms out&#10;&#10;Description automatically generated">
            <a:extLst>
              <a:ext uri="{FF2B5EF4-FFF2-40B4-BE49-F238E27FC236}">
                <a16:creationId xmlns:a16="http://schemas.microsoft.com/office/drawing/2014/main" id="{EC79FCB6-009F-A8E0-1757-187620C0E2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63891" y="3528417"/>
            <a:ext cx="2464217" cy="2464217"/>
          </a:xfrm>
          <a:prstGeom prst="rect">
            <a:avLst/>
          </a:prstGeom>
        </p:spPr>
      </p:pic>
      <p:sp>
        <p:nvSpPr>
          <p:cNvPr id="6" name="Arrow: Right 5">
            <a:extLst>
              <a:ext uri="{FF2B5EF4-FFF2-40B4-BE49-F238E27FC236}">
                <a16:creationId xmlns:a16="http://schemas.microsoft.com/office/drawing/2014/main" id="{96349EB0-C930-BE08-0BC0-F4965CC3A803}"/>
              </a:ext>
            </a:extLst>
          </p:cNvPr>
          <p:cNvSpPr/>
          <p:nvPr/>
        </p:nvSpPr>
        <p:spPr>
          <a:xfrm rot="19854685">
            <a:off x="6790150" y="3156742"/>
            <a:ext cx="965193" cy="742233"/>
          </a:xfrm>
          <a:prstGeom prst="rightArrow">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BE"/>
          </a:p>
        </p:txBody>
      </p:sp>
      <p:sp>
        <p:nvSpPr>
          <p:cNvPr id="10" name="Arrow: Right 9">
            <a:extLst>
              <a:ext uri="{FF2B5EF4-FFF2-40B4-BE49-F238E27FC236}">
                <a16:creationId xmlns:a16="http://schemas.microsoft.com/office/drawing/2014/main" id="{3CD3D936-6149-AC06-00FF-ECF2DF641351}"/>
              </a:ext>
            </a:extLst>
          </p:cNvPr>
          <p:cNvSpPr/>
          <p:nvPr/>
        </p:nvSpPr>
        <p:spPr>
          <a:xfrm rot="1745315" flipH="1">
            <a:off x="4436659" y="3156742"/>
            <a:ext cx="965193" cy="742233"/>
          </a:xfrm>
          <a:prstGeom prst="rightArrow">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BE"/>
          </a:p>
        </p:txBody>
      </p:sp>
      <p:graphicFrame>
        <p:nvGraphicFramePr>
          <p:cNvPr id="11" name="Diagram 10">
            <a:extLst>
              <a:ext uri="{FF2B5EF4-FFF2-40B4-BE49-F238E27FC236}">
                <a16:creationId xmlns:a16="http://schemas.microsoft.com/office/drawing/2014/main" id="{91D444EB-CC19-2F31-812C-8B25B0296A14}"/>
              </a:ext>
            </a:extLst>
          </p:cNvPr>
          <p:cNvGraphicFramePr/>
          <p:nvPr/>
        </p:nvGraphicFramePr>
        <p:xfrm flipH="1">
          <a:off x="7865673" y="1319101"/>
          <a:ext cx="4478727" cy="3805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Oval 11" descr="Euro with solid fill">
            <a:extLst>
              <a:ext uri="{FF2B5EF4-FFF2-40B4-BE49-F238E27FC236}">
                <a16:creationId xmlns:a16="http://schemas.microsoft.com/office/drawing/2014/main" id="{466C407E-09DA-736E-5006-9A70C44465C7}"/>
              </a:ext>
            </a:extLst>
          </p:cNvPr>
          <p:cNvSpPr/>
          <p:nvPr/>
        </p:nvSpPr>
        <p:spPr>
          <a:xfrm>
            <a:off x="2844472" y="2579329"/>
            <a:ext cx="1341044" cy="1219131"/>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a:lstStyle/>
          <a:p>
            <a:endParaRPr lang="de-DE"/>
          </a:p>
        </p:txBody>
      </p:sp>
      <p:sp>
        <p:nvSpPr>
          <p:cNvPr id="13" name="Oval 12">
            <a:extLst>
              <a:ext uri="{FF2B5EF4-FFF2-40B4-BE49-F238E27FC236}">
                <a16:creationId xmlns:a16="http://schemas.microsoft.com/office/drawing/2014/main" id="{862E520D-51AF-A45A-5B56-B8CAA0C4B779}"/>
              </a:ext>
            </a:extLst>
          </p:cNvPr>
          <p:cNvSpPr/>
          <p:nvPr/>
        </p:nvSpPr>
        <p:spPr>
          <a:xfrm>
            <a:off x="394387" y="3441905"/>
            <a:ext cx="1813043" cy="1735494"/>
          </a:xfrm>
          <a:prstGeom prst="ellipse">
            <a:avLst/>
          </a:prstGeom>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BE"/>
          </a:p>
        </p:txBody>
      </p:sp>
      <p:cxnSp>
        <p:nvCxnSpPr>
          <p:cNvPr id="15" name="Straight Connector 14">
            <a:extLst>
              <a:ext uri="{FF2B5EF4-FFF2-40B4-BE49-F238E27FC236}">
                <a16:creationId xmlns:a16="http://schemas.microsoft.com/office/drawing/2014/main" id="{047EA2A9-D5BD-832A-5C20-AC8300963CA2}"/>
              </a:ext>
            </a:extLst>
          </p:cNvPr>
          <p:cNvCxnSpPr>
            <a:cxnSpLocks/>
            <a:stCxn id="13" idx="7"/>
            <a:endCxn id="12" idx="2"/>
          </p:cNvCxnSpPr>
          <p:nvPr/>
        </p:nvCxnSpPr>
        <p:spPr>
          <a:xfrm flipV="1">
            <a:off x="1941916" y="3188895"/>
            <a:ext cx="902556" cy="5071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Graphic 16" descr="Court outline">
            <a:extLst>
              <a:ext uri="{FF2B5EF4-FFF2-40B4-BE49-F238E27FC236}">
                <a16:creationId xmlns:a16="http://schemas.microsoft.com/office/drawing/2014/main" id="{7EECAF26-4457-699F-CA94-8F67C9E7A7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8875" y="3639915"/>
            <a:ext cx="1217066" cy="1217066"/>
          </a:xfrm>
          <a:prstGeom prst="rect">
            <a:avLst/>
          </a:prstGeom>
        </p:spPr>
      </p:pic>
      <p:pic>
        <p:nvPicPr>
          <p:cNvPr id="19" name="Graphic 18" descr="Question Mark with solid fill">
            <a:extLst>
              <a:ext uri="{FF2B5EF4-FFF2-40B4-BE49-F238E27FC236}">
                <a16:creationId xmlns:a16="http://schemas.microsoft.com/office/drawing/2014/main" id="{7D66ED87-C954-4AE2-C077-5B319C6298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79367" y="2307541"/>
            <a:ext cx="914400" cy="914400"/>
          </a:xfrm>
          <a:prstGeom prst="rect">
            <a:avLst/>
          </a:prstGeom>
        </p:spPr>
      </p:pic>
      <p:sp>
        <p:nvSpPr>
          <p:cNvPr id="21" name="TextBox 20">
            <a:extLst>
              <a:ext uri="{FF2B5EF4-FFF2-40B4-BE49-F238E27FC236}">
                <a16:creationId xmlns:a16="http://schemas.microsoft.com/office/drawing/2014/main" id="{E3325761-D7F5-288A-1A13-C452DDC0C630}"/>
              </a:ext>
            </a:extLst>
          </p:cNvPr>
          <p:cNvSpPr txBox="1"/>
          <p:nvPr/>
        </p:nvSpPr>
        <p:spPr>
          <a:xfrm>
            <a:off x="8140302" y="1972933"/>
            <a:ext cx="1176925" cy="369332"/>
          </a:xfrm>
          <a:prstGeom prst="rect">
            <a:avLst/>
          </a:prstGeom>
          <a:noFill/>
        </p:spPr>
        <p:txBody>
          <a:bodyPr wrap="none" rtlCol="0">
            <a:spAutoFit/>
          </a:bodyPr>
          <a:lstStyle/>
          <a:p>
            <a:pPr algn="ctr"/>
            <a:r>
              <a:rPr lang="en-US" b="1">
                <a:solidFill>
                  <a:schemeClr val="accent1"/>
                </a:solidFill>
              </a:rPr>
              <a:t>MARKETS</a:t>
            </a:r>
            <a:endParaRPr lang="en-BE" b="1">
              <a:solidFill>
                <a:schemeClr val="accent1"/>
              </a:solidFill>
            </a:endParaRPr>
          </a:p>
        </p:txBody>
      </p:sp>
      <p:grpSp>
        <p:nvGrpSpPr>
          <p:cNvPr id="24" name="Group 23">
            <a:extLst>
              <a:ext uri="{FF2B5EF4-FFF2-40B4-BE49-F238E27FC236}">
                <a16:creationId xmlns:a16="http://schemas.microsoft.com/office/drawing/2014/main" id="{082D7E58-C964-2359-7F3F-BE95648513F0}"/>
              </a:ext>
            </a:extLst>
          </p:cNvPr>
          <p:cNvGrpSpPr/>
          <p:nvPr/>
        </p:nvGrpSpPr>
        <p:grpSpPr>
          <a:xfrm>
            <a:off x="2300451" y="4109926"/>
            <a:ext cx="2354895" cy="937492"/>
            <a:chOff x="2695947" y="-249998"/>
            <a:chExt cx="1535446" cy="1439615"/>
          </a:xfrm>
        </p:grpSpPr>
        <p:sp>
          <p:nvSpPr>
            <p:cNvPr id="25" name="Rectangle 24">
              <a:extLst>
                <a:ext uri="{FF2B5EF4-FFF2-40B4-BE49-F238E27FC236}">
                  <a16:creationId xmlns:a16="http://schemas.microsoft.com/office/drawing/2014/main" id="{4C4AFB67-8D49-FFC9-6E52-08D6A1F9B59B}"/>
                </a:ext>
              </a:extLst>
            </p:cNvPr>
            <p:cNvSpPr/>
            <p:nvPr/>
          </p:nvSpPr>
          <p:spPr>
            <a:xfrm>
              <a:off x="2695947" y="216019"/>
              <a:ext cx="1460397" cy="973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6" name="TextBox 25">
              <a:extLst>
                <a:ext uri="{FF2B5EF4-FFF2-40B4-BE49-F238E27FC236}">
                  <a16:creationId xmlns:a16="http://schemas.microsoft.com/office/drawing/2014/main" id="{9EE5124B-A4B1-0007-CE20-21B3931B1FB6}"/>
                </a:ext>
              </a:extLst>
            </p:cNvPr>
            <p:cNvSpPr txBox="1"/>
            <p:nvPr/>
          </p:nvSpPr>
          <p:spPr>
            <a:xfrm>
              <a:off x="2770996" y="-249998"/>
              <a:ext cx="1460397" cy="9735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Maximize production</a:t>
              </a:r>
            </a:p>
            <a:p>
              <a:pPr marL="114300" lvl="1" indent="-114300" algn="l" defTabSz="622300">
                <a:lnSpc>
                  <a:spcPct val="90000"/>
                </a:lnSpc>
                <a:spcBef>
                  <a:spcPct val="0"/>
                </a:spcBef>
                <a:spcAft>
                  <a:spcPct val="15000"/>
                </a:spcAft>
                <a:buChar char="•"/>
              </a:pPr>
              <a:r>
                <a:rPr lang="en-US" sz="1400" kern="1200" dirty="0"/>
                <a:t>Artificial pricing of bids</a:t>
              </a:r>
            </a:p>
            <a:p>
              <a:pPr marL="114300" lvl="1" indent="-114300" algn="l" defTabSz="622300">
                <a:lnSpc>
                  <a:spcPct val="90000"/>
                </a:lnSpc>
                <a:spcBef>
                  <a:spcPct val="0"/>
                </a:spcBef>
                <a:spcAft>
                  <a:spcPct val="15000"/>
                </a:spcAft>
                <a:buChar char="•"/>
              </a:pPr>
              <a:endParaRPr lang="en-BE" sz="1400" kern="1200" dirty="0"/>
            </a:p>
          </p:txBody>
        </p:sp>
      </p:grpSp>
      <p:sp>
        <p:nvSpPr>
          <p:cNvPr id="29" name="TextBox 28">
            <a:extLst>
              <a:ext uri="{FF2B5EF4-FFF2-40B4-BE49-F238E27FC236}">
                <a16:creationId xmlns:a16="http://schemas.microsoft.com/office/drawing/2014/main" id="{A3F91ADF-3143-F465-6D78-BAE8C4D52056}"/>
              </a:ext>
            </a:extLst>
          </p:cNvPr>
          <p:cNvSpPr txBox="1"/>
          <p:nvPr/>
        </p:nvSpPr>
        <p:spPr>
          <a:xfrm>
            <a:off x="3035151" y="1972933"/>
            <a:ext cx="1000595" cy="369332"/>
          </a:xfrm>
          <a:prstGeom prst="rect">
            <a:avLst/>
          </a:prstGeom>
          <a:noFill/>
        </p:spPr>
        <p:txBody>
          <a:bodyPr wrap="none" rtlCol="0">
            <a:spAutoFit/>
          </a:bodyPr>
          <a:lstStyle/>
          <a:p>
            <a:pPr algn="ctr"/>
            <a:r>
              <a:rPr lang="en-US" b="1">
                <a:solidFill>
                  <a:schemeClr val="accent2"/>
                </a:solidFill>
              </a:rPr>
              <a:t>Subsidy</a:t>
            </a:r>
            <a:endParaRPr lang="en-BE" b="1">
              <a:solidFill>
                <a:schemeClr val="accent2"/>
              </a:solidFill>
            </a:endParaRPr>
          </a:p>
        </p:txBody>
      </p:sp>
    </p:spTree>
    <p:extLst>
      <p:ext uri="{BB962C8B-B14F-4D97-AF65-F5344CB8AC3E}">
        <p14:creationId xmlns:p14="http://schemas.microsoft.com/office/powerpoint/2010/main" val="1879501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EACEC-1465-CC85-6873-103C2633963A}"/>
              </a:ext>
            </a:extLst>
          </p:cNvPr>
          <p:cNvSpPr>
            <a:spLocks noGrp="1"/>
          </p:cNvSpPr>
          <p:nvPr>
            <p:ph type="title"/>
          </p:nvPr>
        </p:nvSpPr>
        <p:spPr>
          <a:xfrm>
            <a:off x="394387" y="571587"/>
            <a:ext cx="11617788" cy="356467"/>
          </a:xfrm>
        </p:spPr>
        <p:txBody>
          <a:bodyPr/>
          <a:lstStyle/>
          <a:p>
            <a:r>
              <a:rPr lang="en-US"/>
              <a:t>Restoring exposure to market prices should ensure system-beneficial behavior and is therefore considered good support scheme design</a:t>
            </a:r>
            <a:endParaRPr lang="en-BE"/>
          </a:p>
        </p:txBody>
      </p:sp>
      <p:sp>
        <p:nvSpPr>
          <p:cNvPr id="6" name="Arrow: Right 5">
            <a:extLst>
              <a:ext uri="{FF2B5EF4-FFF2-40B4-BE49-F238E27FC236}">
                <a16:creationId xmlns:a16="http://schemas.microsoft.com/office/drawing/2014/main" id="{96349EB0-C930-BE08-0BC0-F4965CC3A803}"/>
              </a:ext>
            </a:extLst>
          </p:cNvPr>
          <p:cNvSpPr/>
          <p:nvPr/>
        </p:nvSpPr>
        <p:spPr>
          <a:xfrm rot="19854685">
            <a:off x="6790150" y="3156742"/>
            <a:ext cx="965193" cy="742233"/>
          </a:xfrm>
          <a:prstGeom prst="rightArrow">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BE"/>
          </a:p>
        </p:txBody>
      </p:sp>
      <p:sp>
        <p:nvSpPr>
          <p:cNvPr id="10" name="Arrow: Right 9">
            <a:extLst>
              <a:ext uri="{FF2B5EF4-FFF2-40B4-BE49-F238E27FC236}">
                <a16:creationId xmlns:a16="http://schemas.microsoft.com/office/drawing/2014/main" id="{3CD3D936-6149-AC06-00FF-ECF2DF641351}"/>
              </a:ext>
            </a:extLst>
          </p:cNvPr>
          <p:cNvSpPr/>
          <p:nvPr/>
        </p:nvSpPr>
        <p:spPr>
          <a:xfrm rot="1745315" flipV="1">
            <a:off x="4436659" y="3156742"/>
            <a:ext cx="965193" cy="742233"/>
          </a:xfrm>
          <a:prstGeom prst="rightArrow">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BE"/>
          </a:p>
        </p:txBody>
      </p:sp>
      <p:graphicFrame>
        <p:nvGraphicFramePr>
          <p:cNvPr id="11" name="Diagram 10">
            <a:extLst>
              <a:ext uri="{FF2B5EF4-FFF2-40B4-BE49-F238E27FC236}">
                <a16:creationId xmlns:a16="http://schemas.microsoft.com/office/drawing/2014/main" id="{91D444EB-CC19-2F31-812C-8B25B0296A14}"/>
              </a:ext>
            </a:extLst>
          </p:cNvPr>
          <p:cNvGraphicFramePr/>
          <p:nvPr/>
        </p:nvGraphicFramePr>
        <p:xfrm flipH="1">
          <a:off x="7865673" y="1319101"/>
          <a:ext cx="4478727" cy="3805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Box 20">
            <a:extLst>
              <a:ext uri="{FF2B5EF4-FFF2-40B4-BE49-F238E27FC236}">
                <a16:creationId xmlns:a16="http://schemas.microsoft.com/office/drawing/2014/main" id="{E3325761-D7F5-288A-1A13-C452DDC0C630}"/>
              </a:ext>
            </a:extLst>
          </p:cNvPr>
          <p:cNvSpPr txBox="1"/>
          <p:nvPr/>
        </p:nvSpPr>
        <p:spPr>
          <a:xfrm>
            <a:off x="8140302" y="1972933"/>
            <a:ext cx="1176925" cy="369332"/>
          </a:xfrm>
          <a:prstGeom prst="rect">
            <a:avLst/>
          </a:prstGeom>
          <a:noFill/>
        </p:spPr>
        <p:txBody>
          <a:bodyPr wrap="none" rtlCol="0">
            <a:spAutoFit/>
          </a:bodyPr>
          <a:lstStyle/>
          <a:p>
            <a:pPr algn="ctr"/>
            <a:r>
              <a:rPr lang="en-US" b="1">
                <a:solidFill>
                  <a:schemeClr val="accent1"/>
                </a:solidFill>
              </a:rPr>
              <a:t>MARKETS</a:t>
            </a:r>
            <a:endParaRPr lang="en-BE" b="1">
              <a:solidFill>
                <a:schemeClr val="accent1"/>
              </a:solidFill>
            </a:endParaRPr>
          </a:p>
        </p:txBody>
      </p:sp>
      <p:pic>
        <p:nvPicPr>
          <p:cNvPr id="2" name="Picture 1" descr="A white cartoon character walking&#10;&#10;Description automatically generated">
            <a:extLst>
              <a:ext uri="{FF2B5EF4-FFF2-40B4-BE49-F238E27FC236}">
                <a16:creationId xmlns:a16="http://schemas.microsoft.com/office/drawing/2014/main" id="{AC86F0AE-4407-577F-9ADD-7AAE991014B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59779" y="3778899"/>
            <a:ext cx="1472442" cy="1963255"/>
          </a:xfrm>
          <a:prstGeom prst="rect">
            <a:avLst/>
          </a:prstGeom>
        </p:spPr>
      </p:pic>
      <p:sp>
        <p:nvSpPr>
          <p:cNvPr id="5" name="Oval 4" descr="Euro with solid fill">
            <a:extLst>
              <a:ext uri="{FF2B5EF4-FFF2-40B4-BE49-F238E27FC236}">
                <a16:creationId xmlns:a16="http://schemas.microsoft.com/office/drawing/2014/main" id="{BCEEF0BC-D12E-DE1C-049F-3E43A2B3CCC7}"/>
              </a:ext>
            </a:extLst>
          </p:cNvPr>
          <p:cNvSpPr/>
          <p:nvPr/>
        </p:nvSpPr>
        <p:spPr>
          <a:xfrm>
            <a:off x="2844472" y="2579329"/>
            <a:ext cx="1341044" cy="1219131"/>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a:lstStyle/>
          <a:p>
            <a:endParaRPr lang="de-DE"/>
          </a:p>
        </p:txBody>
      </p:sp>
      <p:sp>
        <p:nvSpPr>
          <p:cNvPr id="7" name="Oval 6">
            <a:extLst>
              <a:ext uri="{FF2B5EF4-FFF2-40B4-BE49-F238E27FC236}">
                <a16:creationId xmlns:a16="http://schemas.microsoft.com/office/drawing/2014/main" id="{B63811A3-90F9-4015-4FFB-8C01E82EC221}"/>
              </a:ext>
            </a:extLst>
          </p:cNvPr>
          <p:cNvSpPr/>
          <p:nvPr/>
        </p:nvSpPr>
        <p:spPr>
          <a:xfrm>
            <a:off x="394387" y="3441905"/>
            <a:ext cx="1813043" cy="1735494"/>
          </a:xfrm>
          <a:prstGeom prst="ellipse">
            <a:avLst/>
          </a:prstGeom>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BE"/>
          </a:p>
        </p:txBody>
      </p:sp>
      <p:cxnSp>
        <p:nvCxnSpPr>
          <p:cNvPr id="8" name="Straight Connector 7">
            <a:extLst>
              <a:ext uri="{FF2B5EF4-FFF2-40B4-BE49-F238E27FC236}">
                <a16:creationId xmlns:a16="http://schemas.microsoft.com/office/drawing/2014/main" id="{4CB97197-185F-CE2E-F1C9-89291D8B2F0E}"/>
              </a:ext>
            </a:extLst>
          </p:cNvPr>
          <p:cNvCxnSpPr>
            <a:cxnSpLocks/>
            <a:stCxn id="7" idx="7"/>
            <a:endCxn id="5" idx="2"/>
          </p:cNvCxnSpPr>
          <p:nvPr/>
        </p:nvCxnSpPr>
        <p:spPr>
          <a:xfrm flipV="1">
            <a:off x="1941916" y="3188895"/>
            <a:ext cx="902556" cy="5071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descr="Court outline">
            <a:extLst>
              <a:ext uri="{FF2B5EF4-FFF2-40B4-BE49-F238E27FC236}">
                <a16:creationId xmlns:a16="http://schemas.microsoft.com/office/drawing/2014/main" id="{330456BB-809A-527C-3EE0-263657A0B3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8875" y="3639915"/>
            <a:ext cx="1217066" cy="1217066"/>
          </a:xfrm>
          <a:prstGeom prst="rect">
            <a:avLst/>
          </a:prstGeom>
        </p:spPr>
      </p:pic>
      <p:grpSp>
        <p:nvGrpSpPr>
          <p:cNvPr id="14" name="Group 13">
            <a:extLst>
              <a:ext uri="{FF2B5EF4-FFF2-40B4-BE49-F238E27FC236}">
                <a16:creationId xmlns:a16="http://schemas.microsoft.com/office/drawing/2014/main" id="{57618E1E-DEB1-5B8A-54FD-CF6ECB83A1DF}"/>
              </a:ext>
            </a:extLst>
          </p:cNvPr>
          <p:cNvGrpSpPr/>
          <p:nvPr/>
        </p:nvGrpSpPr>
        <p:grpSpPr>
          <a:xfrm>
            <a:off x="2300451" y="4109926"/>
            <a:ext cx="2354895" cy="937492"/>
            <a:chOff x="2695947" y="-249998"/>
            <a:chExt cx="1535446" cy="1439615"/>
          </a:xfrm>
        </p:grpSpPr>
        <p:sp>
          <p:nvSpPr>
            <p:cNvPr id="16" name="Rectangle 15">
              <a:extLst>
                <a:ext uri="{FF2B5EF4-FFF2-40B4-BE49-F238E27FC236}">
                  <a16:creationId xmlns:a16="http://schemas.microsoft.com/office/drawing/2014/main" id="{93A7096D-20D7-74F0-A736-ED7084EB6D5E}"/>
                </a:ext>
              </a:extLst>
            </p:cNvPr>
            <p:cNvSpPr/>
            <p:nvPr/>
          </p:nvSpPr>
          <p:spPr>
            <a:xfrm>
              <a:off x="2695947" y="216019"/>
              <a:ext cx="1460397" cy="973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18" name="TextBox 17">
              <a:extLst>
                <a:ext uri="{FF2B5EF4-FFF2-40B4-BE49-F238E27FC236}">
                  <a16:creationId xmlns:a16="http://schemas.microsoft.com/office/drawing/2014/main" id="{4E494288-20BD-72B6-912C-6AAA41E8342C}"/>
                </a:ext>
              </a:extLst>
            </p:cNvPr>
            <p:cNvSpPr txBox="1"/>
            <p:nvPr/>
          </p:nvSpPr>
          <p:spPr>
            <a:xfrm>
              <a:off x="2770996" y="-249998"/>
              <a:ext cx="1460397" cy="9735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Maximize production</a:t>
              </a:r>
            </a:p>
            <a:p>
              <a:pPr marL="114300" lvl="1" indent="-114300" algn="l" defTabSz="622300">
                <a:lnSpc>
                  <a:spcPct val="90000"/>
                </a:lnSpc>
                <a:spcBef>
                  <a:spcPct val="0"/>
                </a:spcBef>
                <a:spcAft>
                  <a:spcPct val="15000"/>
                </a:spcAft>
                <a:buChar char="•"/>
              </a:pPr>
              <a:r>
                <a:rPr lang="en-US" sz="1400" kern="1200"/>
                <a:t>Artificial pricing of bids</a:t>
              </a:r>
            </a:p>
            <a:p>
              <a:pPr marL="114300" lvl="1" indent="-114300" algn="l" defTabSz="622300">
                <a:lnSpc>
                  <a:spcPct val="90000"/>
                </a:lnSpc>
                <a:spcBef>
                  <a:spcPct val="0"/>
                </a:spcBef>
                <a:spcAft>
                  <a:spcPct val="15000"/>
                </a:spcAft>
                <a:buChar char="•"/>
              </a:pPr>
              <a:endParaRPr lang="en-BE" sz="1400" kern="1200"/>
            </a:p>
          </p:txBody>
        </p:sp>
      </p:grpSp>
      <p:sp>
        <p:nvSpPr>
          <p:cNvPr id="20" name="TextBox 19">
            <a:extLst>
              <a:ext uri="{FF2B5EF4-FFF2-40B4-BE49-F238E27FC236}">
                <a16:creationId xmlns:a16="http://schemas.microsoft.com/office/drawing/2014/main" id="{17E841DE-A0E0-35A7-6034-6555762F52E9}"/>
              </a:ext>
            </a:extLst>
          </p:cNvPr>
          <p:cNvSpPr txBox="1"/>
          <p:nvPr/>
        </p:nvSpPr>
        <p:spPr>
          <a:xfrm>
            <a:off x="2999886" y="1972933"/>
            <a:ext cx="1071127" cy="369332"/>
          </a:xfrm>
          <a:prstGeom prst="rect">
            <a:avLst/>
          </a:prstGeom>
          <a:noFill/>
        </p:spPr>
        <p:txBody>
          <a:bodyPr wrap="none" rtlCol="0">
            <a:spAutoFit/>
          </a:bodyPr>
          <a:lstStyle/>
          <a:p>
            <a:pPr algn="ctr"/>
            <a:r>
              <a:rPr lang="en-US" b="1">
                <a:solidFill>
                  <a:schemeClr val="accent2"/>
                </a:solidFill>
              </a:rPr>
              <a:t>SUBSIDY</a:t>
            </a:r>
            <a:endParaRPr lang="en-BE" b="1">
              <a:solidFill>
                <a:schemeClr val="accent2"/>
              </a:solidFill>
            </a:endParaRPr>
          </a:p>
        </p:txBody>
      </p:sp>
      <p:sp>
        <p:nvSpPr>
          <p:cNvPr id="22" name="Multiplication Sign 21">
            <a:extLst>
              <a:ext uri="{FF2B5EF4-FFF2-40B4-BE49-F238E27FC236}">
                <a16:creationId xmlns:a16="http://schemas.microsoft.com/office/drawing/2014/main" id="{F8C7354E-065D-275D-A565-618C6D8C46C2}"/>
              </a:ext>
            </a:extLst>
          </p:cNvPr>
          <p:cNvSpPr/>
          <p:nvPr/>
        </p:nvSpPr>
        <p:spPr>
          <a:xfrm>
            <a:off x="1977702" y="3976710"/>
            <a:ext cx="2757839" cy="634016"/>
          </a:xfrm>
          <a:prstGeom prst="mathMultiply">
            <a:avLst>
              <a:gd name="adj1" fmla="val 96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719904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BA1360D-1907-7D85-3956-6A87D8565F96}"/>
              </a:ext>
            </a:extLst>
          </p:cNvPr>
          <p:cNvPicPr>
            <a:picLocks noChangeAspect="1"/>
          </p:cNvPicPr>
          <p:nvPr/>
        </p:nvPicPr>
        <p:blipFill>
          <a:blip r:embed="rId2"/>
          <a:stretch>
            <a:fillRect/>
          </a:stretch>
        </p:blipFill>
        <p:spPr>
          <a:xfrm>
            <a:off x="1441197" y="1480446"/>
            <a:ext cx="2795548" cy="2347264"/>
          </a:xfrm>
          <a:prstGeom prst="rect">
            <a:avLst/>
          </a:prstGeom>
        </p:spPr>
      </p:pic>
      <p:sp>
        <p:nvSpPr>
          <p:cNvPr id="2" name="Title 1">
            <a:extLst>
              <a:ext uri="{FF2B5EF4-FFF2-40B4-BE49-F238E27FC236}">
                <a16:creationId xmlns:a16="http://schemas.microsoft.com/office/drawing/2014/main" id="{60955ACE-667B-255E-52DE-B281D0448EB9}"/>
              </a:ext>
            </a:extLst>
          </p:cNvPr>
          <p:cNvSpPr>
            <a:spLocks noGrp="1"/>
          </p:cNvSpPr>
          <p:nvPr>
            <p:ph type="title"/>
          </p:nvPr>
        </p:nvSpPr>
        <p:spPr>
          <a:xfrm>
            <a:off x="346589" y="418187"/>
            <a:ext cx="11498822" cy="356467"/>
          </a:xfrm>
        </p:spPr>
        <p:txBody>
          <a:bodyPr/>
          <a:lstStyle/>
          <a:p>
            <a:r>
              <a:rPr lang="en-US" sz="2800" dirty="0"/>
              <a:t>System operators already experience issues with excess generation today and expect more in the future with current policies</a:t>
            </a:r>
          </a:p>
        </p:txBody>
      </p:sp>
      <p:pic>
        <p:nvPicPr>
          <p:cNvPr id="7" name="Picture 6">
            <a:extLst>
              <a:ext uri="{FF2B5EF4-FFF2-40B4-BE49-F238E27FC236}">
                <a16:creationId xmlns:a16="http://schemas.microsoft.com/office/drawing/2014/main" id="{1E4666B7-73CB-3C5E-9F7C-1C7D45DFA4A8}"/>
              </a:ext>
            </a:extLst>
          </p:cNvPr>
          <p:cNvPicPr>
            <a:picLocks noChangeAspect="1"/>
          </p:cNvPicPr>
          <p:nvPr/>
        </p:nvPicPr>
        <p:blipFill>
          <a:blip r:embed="rId3"/>
          <a:stretch>
            <a:fillRect/>
          </a:stretch>
        </p:blipFill>
        <p:spPr>
          <a:xfrm>
            <a:off x="799605" y="4370080"/>
            <a:ext cx="4975953" cy="1999981"/>
          </a:xfrm>
          <a:prstGeom prst="rect">
            <a:avLst/>
          </a:prstGeom>
        </p:spPr>
      </p:pic>
      <p:pic>
        <p:nvPicPr>
          <p:cNvPr id="9" name="Picture 8">
            <a:extLst>
              <a:ext uri="{FF2B5EF4-FFF2-40B4-BE49-F238E27FC236}">
                <a16:creationId xmlns:a16="http://schemas.microsoft.com/office/drawing/2014/main" id="{3805D9B6-9F8B-6393-2AEF-93AD7B35BF97}"/>
              </a:ext>
            </a:extLst>
          </p:cNvPr>
          <p:cNvPicPr>
            <a:picLocks noChangeAspect="1"/>
          </p:cNvPicPr>
          <p:nvPr/>
        </p:nvPicPr>
        <p:blipFill>
          <a:blip r:embed="rId4"/>
          <a:stretch>
            <a:fillRect/>
          </a:stretch>
        </p:blipFill>
        <p:spPr>
          <a:xfrm>
            <a:off x="6816080" y="4077072"/>
            <a:ext cx="3768338" cy="1999981"/>
          </a:xfrm>
          <a:prstGeom prst="rect">
            <a:avLst/>
          </a:prstGeom>
        </p:spPr>
      </p:pic>
      <p:pic>
        <p:nvPicPr>
          <p:cNvPr id="10" name="Picture 9">
            <a:extLst>
              <a:ext uri="{FF2B5EF4-FFF2-40B4-BE49-F238E27FC236}">
                <a16:creationId xmlns:a16="http://schemas.microsoft.com/office/drawing/2014/main" id="{3B4D7197-8E58-3570-C44B-7CB34A2962B9}"/>
              </a:ext>
            </a:extLst>
          </p:cNvPr>
          <p:cNvPicPr>
            <a:picLocks noChangeAspect="1"/>
          </p:cNvPicPr>
          <p:nvPr/>
        </p:nvPicPr>
        <p:blipFill>
          <a:blip r:embed="rId5"/>
          <a:stretch>
            <a:fillRect/>
          </a:stretch>
        </p:blipFill>
        <p:spPr>
          <a:xfrm>
            <a:off x="7111808" y="1282717"/>
            <a:ext cx="3031549" cy="2274956"/>
          </a:xfrm>
          <a:prstGeom prst="rect">
            <a:avLst/>
          </a:prstGeom>
        </p:spPr>
      </p:pic>
      <p:pic>
        <p:nvPicPr>
          <p:cNvPr id="11" name="Picture 2" descr="Netherlands - Free flags icons">
            <a:extLst>
              <a:ext uri="{FF2B5EF4-FFF2-40B4-BE49-F238E27FC236}">
                <a16:creationId xmlns:a16="http://schemas.microsoft.com/office/drawing/2014/main" id="{D3C2A6DA-FCDF-E910-A061-5DF2ACA963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406" y="1413621"/>
            <a:ext cx="307791" cy="3077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ithuania - Free flags icons">
            <a:extLst>
              <a:ext uri="{FF2B5EF4-FFF2-40B4-BE49-F238E27FC236}">
                <a16:creationId xmlns:a16="http://schemas.microsoft.com/office/drawing/2014/main" id="{986E4F6E-0AA6-5F41-312C-9658F92536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8170" y="1310164"/>
            <a:ext cx="307791" cy="3077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lag of germany, germany, germany's circled flag, germany's flag icon -  Download on Iconfinder">
            <a:extLst>
              <a:ext uri="{FF2B5EF4-FFF2-40B4-BE49-F238E27FC236}">
                <a16:creationId xmlns:a16="http://schemas.microsoft.com/office/drawing/2014/main" id="{5EFF7C5A-4EF0-1643-CDAE-2F3B9DE86A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605" y="4099147"/>
            <a:ext cx="305971" cy="3059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682E143-3B33-EBDB-E782-66680DE3EF8E}"/>
              </a:ext>
            </a:extLst>
          </p:cNvPr>
          <p:cNvPicPr>
            <a:picLocks noChangeAspect="1"/>
          </p:cNvPicPr>
          <p:nvPr/>
        </p:nvPicPr>
        <p:blipFill>
          <a:blip r:embed="rId9"/>
          <a:stretch>
            <a:fillRect/>
          </a:stretch>
        </p:blipFill>
        <p:spPr>
          <a:xfrm>
            <a:off x="6748100" y="4054996"/>
            <a:ext cx="350122" cy="350122"/>
          </a:xfrm>
          <a:prstGeom prst="rect">
            <a:avLst/>
          </a:prstGeom>
        </p:spPr>
      </p:pic>
    </p:spTree>
    <p:extLst>
      <p:ext uri="{BB962C8B-B14F-4D97-AF65-F5344CB8AC3E}">
        <p14:creationId xmlns:p14="http://schemas.microsoft.com/office/powerpoint/2010/main" val="214566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A5DCE8-8DB7-A7E0-A585-DE5BF519B56B}"/>
              </a:ext>
            </a:extLst>
          </p:cNvPr>
          <p:cNvSpPr>
            <a:spLocks noGrp="1"/>
          </p:cNvSpPr>
          <p:nvPr>
            <p:ph type="title"/>
          </p:nvPr>
        </p:nvSpPr>
        <p:spPr/>
        <p:txBody>
          <a:bodyPr/>
          <a:lstStyle/>
          <a:p>
            <a:r>
              <a:rPr lang="en-US"/>
              <a:t>What is a two-sided </a:t>
            </a:r>
            <a:r>
              <a:rPr lang="en-US" err="1"/>
              <a:t>CfD</a:t>
            </a:r>
            <a:r>
              <a:rPr lang="en-US"/>
              <a:t>?</a:t>
            </a:r>
            <a:endParaRPr lang="en-BE"/>
          </a:p>
        </p:txBody>
      </p:sp>
      <mc:AlternateContent xmlns:mc="http://schemas.openxmlformats.org/markup-compatibility/2006" xmlns:a14="http://schemas.microsoft.com/office/drawing/2010/main">
        <mc:Choice Requires="a14">
          <p:sp>
            <p:nvSpPr>
              <p:cNvPr id="4" name="Text Placeholder 4">
                <a:extLst>
                  <a:ext uri="{FF2B5EF4-FFF2-40B4-BE49-F238E27FC236}">
                    <a16:creationId xmlns:a16="http://schemas.microsoft.com/office/drawing/2014/main" id="{084C4EB0-642B-6B06-FC35-0C77684BC7CA}"/>
                  </a:ext>
                </a:extLst>
              </p:cNvPr>
              <p:cNvSpPr txBox="1">
                <a:spLocks/>
              </p:cNvSpPr>
              <p:nvPr/>
            </p:nvSpPr>
            <p:spPr>
              <a:xfrm>
                <a:off x="914400" y="1064816"/>
                <a:ext cx="9790112" cy="38877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a:solidFill>
                      <a:schemeClr val="accent2"/>
                    </a:solidFill>
                  </a:rPr>
                  <a:t>Key principles:</a:t>
                </a:r>
              </a:p>
              <a:p>
                <a:pPr marL="285750" indent="-285750">
                  <a:lnSpc>
                    <a:spcPct val="100000"/>
                  </a:lnSpc>
                  <a:buFont typeface="Arial" panose="020B0604020202020204" pitchFamily="34" charset="0"/>
                  <a:buChar char="•"/>
                </a:pPr>
                <a:r>
                  <a:rPr lang="en-US" sz="1400" b="1"/>
                  <a:t>Strike Price: </a:t>
                </a:r>
                <a:r>
                  <a:rPr lang="en-US" sz="1400"/>
                  <a:t>included as a tender cost parameter, the price ensured by the support mechanism and for which the project should be “in the money” (~=LCOE)</a:t>
                </a:r>
              </a:p>
              <a:p>
                <a:pPr marL="285750" indent="-285750">
                  <a:lnSpc>
                    <a:spcPct val="100000"/>
                  </a:lnSpc>
                  <a:buFont typeface="Arial" panose="020B0604020202020204" pitchFamily="34" charset="0"/>
                  <a:buChar char="•"/>
                </a:pPr>
                <a:r>
                  <a:rPr lang="en-US" sz="1400" b="1"/>
                  <a:t>Reference Price: </a:t>
                </a:r>
                <a:r>
                  <a:rPr lang="en-US" sz="1400"/>
                  <a:t>reference for the “real” market price the generator owner managed to secure in the electricity market</a:t>
                </a:r>
              </a:p>
              <a:p>
                <a:pPr marL="285750" indent="-285750">
                  <a:lnSpc>
                    <a:spcPct val="100000"/>
                  </a:lnSpc>
                  <a:buFont typeface="Arial" panose="020B0604020202020204" pitchFamily="34" charset="0"/>
                  <a:buChar char="•"/>
                </a:pPr>
                <a:r>
                  <a:rPr lang="en-US" sz="1400" b="1"/>
                  <a:t>Settlement: </a:t>
                </a:r>
                <a14:m>
                  <m:oMath xmlns:m="http://schemas.openxmlformats.org/officeDocument/2006/math">
                    <m:r>
                      <a:rPr lang="en-US" sz="1400" i="1" smtClean="0">
                        <a:latin typeface="Cambria Math" panose="02040503050406030204" pitchFamily="18" charset="0"/>
                      </a:rPr>
                      <m:t>𝑝𝑟𝑒𝑚𝑖𝑢𝑚</m:t>
                    </m:r>
                    <m:r>
                      <a:rPr lang="en-US" sz="1400" i="1" smtClean="0">
                        <a:latin typeface="Cambria Math" panose="02040503050406030204" pitchFamily="18" charset="0"/>
                      </a:rPr>
                      <m:t> </m:t>
                    </m:r>
                    <m:d>
                      <m:dPr>
                        <m:begChr m:val="["/>
                        <m:endChr m:val="]"/>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r>
                              <a:rPr lang="en-US" sz="1400" i="1" smtClean="0">
                                <a:latin typeface="Cambria Math" panose="02040503050406030204" pitchFamily="18" charset="0"/>
                              </a:rPr>
                              <m:t>€</m:t>
                            </m:r>
                          </m:num>
                          <m:den>
                            <m:r>
                              <a:rPr lang="en-US" sz="1400" i="1" smtClean="0">
                                <a:latin typeface="Cambria Math" panose="02040503050406030204" pitchFamily="18" charset="0"/>
                              </a:rPr>
                              <m:t>𝑀𝑊h</m:t>
                            </m:r>
                          </m:den>
                        </m:f>
                      </m:e>
                    </m:d>
                    <m:r>
                      <a:rPr lang="en-US" sz="1400" i="1"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i="1" smtClean="0">
                            <a:latin typeface="Cambria Math" panose="02040503050406030204" pitchFamily="18" charset="0"/>
                          </a:rPr>
                          <m:t>𝑝</m:t>
                        </m:r>
                      </m:e>
                      <m:sub>
                        <m:r>
                          <a:rPr lang="en-US" sz="1400" i="1" smtClean="0">
                            <a:latin typeface="Cambria Math" panose="02040503050406030204" pitchFamily="18" charset="0"/>
                          </a:rPr>
                          <m:t>𝑟𝑒𝑓</m:t>
                        </m:r>
                      </m:sub>
                    </m:sSub>
                    <m:d>
                      <m:dPr>
                        <m:begChr m:val="["/>
                        <m:endChr m:val="]"/>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m:t>
                            </m:r>
                          </m:num>
                          <m:den>
                            <m:r>
                              <a:rPr lang="en-US" sz="1400" i="1">
                                <a:latin typeface="Cambria Math" panose="02040503050406030204" pitchFamily="18" charset="0"/>
                              </a:rPr>
                              <m:t>𝑀𝑊h</m:t>
                            </m:r>
                          </m:den>
                        </m:f>
                      </m:e>
                    </m:d>
                    <m:r>
                      <a:rPr lang="en-US" sz="1400" i="1"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i="1" smtClean="0">
                            <a:latin typeface="Cambria Math" panose="02040503050406030204" pitchFamily="18" charset="0"/>
                          </a:rPr>
                          <m:t>𝑝</m:t>
                        </m:r>
                      </m:e>
                      <m:sub>
                        <m:r>
                          <a:rPr lang="en-US" sz="1400" i="1" smtClean="0">
                            <a:latin typeface="Cambria Math" panose="02040503050406030204" pitchFamily="18" charset="0"/>
                          </a:rPr>
                          <m:t>𝑠𝑡𝑟𝑖𝑘𝑒</m:t>
                        </m:r>
                      </m:sub>
                    </m:sSub>
                    <m:d>
                      <m:dPr>
                        <m:begChr m:val="["/>
                        <m:endChr m:val="]"/>
                        <m:ctrlPr>
                          <a:rPr lang="en-US" sz="1400" i="1" smtClean="0">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m:t>
                            </m:r>
                          </m:num>
                          <m:den>
                            <m:r>
                              <a:rPr lang="en-US" sz="1400" i="1">
                                <a:latin typeface="Cambria Math" panose="02040503050406030204" pitchFamily="18" charset="0"/>
                              </a:rPr>
                              <m:t>𝑀𝑊h</m:t>
                            </m:r>
                          </m:den>
                        </m:f>
                      </m:e>
                    </m:d>
                  </m:oMath>
                </a14:m>
                <a:r>
                  <a:rPr lang="en-US" sz="1400"/>
                  <a:t> &amp; </a:t>
                </a:r>
                <a14:m>
                  <m:oMath xmlns:m="http://schemas.openxmlformats.org/officeDocument/2006/math">
                    <m:r>
                      <a:rPr lang="en-US" sz="1400" i="1" smtClean="0">
                        <a:latin typeface="Cambria Math" panose="02040503050406030204" pitchFamily="18" charset="0"/>
                      </a:rPr>
                      <m:t>𝑝𝑎𝑦𝑚𝑒𝑛𝑡</m:t>
                    </m:r>
                    <m:d>
                      <m:dPr>
                        <m:begChr m:val="["/>
                        <m:endChr m:val="]"/>
                        <m:ctrlPr>
                          <a:rPr lang="en-US" sz="1400" i="1" smtClean="0">
                            <a:latin typeface="Cambria Math" panose="02040503050406030204" pitchFamily="18" charset="0"/>
                          </a:rPr>
                        </m:ctrlPr>
                      </m:dPr>
                      <m:e>
                        <m:r>
                          <a:rPr lang="en-US" sz="1400" i="1" smtClean="0">
                            <a:latin typeface="Cambria Math" panose="02040503050406030204" pitchFamily="18" charset="0"/>
                          </a:rPr>
                          <m:t>€</m:t>
                        </m:r>
                      </m:e>
                    </m:d>
                    <m:r>
                      <a:rPr lang="en-US" sz="1400" i="1" smtClean="0">
                        <a:latin typeface="Cambria Math" panose="02040503050406030204" pitchFamily="18" charset="0"/>
                      </a:rPr>
                      <m:t>=</m:t>
                    </m:r>
                    <m:r>
                      <a:rPr lang="en-US" sz="1400" i="1" smtClean="0">
                        <a:latin typeface="Cambria Math" panose="02040503050406030204" pitchFamily="18" charset="0"/>
                      </a:rPr>
                      <m:t>𝑝𝑟𝑒𝑚𝑖𝑢𝑚</m:t>
                    </m:r>
                    <m:d>
                      <m:dPr>
                        <m:begChr m:val="["/>
                        <m:endChr m:val="]"/>
                        <m:ctrlPr>
                          <a:rPr lang="en-US" sz="1400" i="1" smtClean="0">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m:t>
                            </m:r>
                          </m:num>
                          <m:den>
                            <m:r>
                              <a:rPr lang="en-US" sz="1400" i="1">
                                <a:latin typeface="Cambria Math" panose="02040503050406030204" pitchFamily="18" charset="0"/>
                              </a:rPr>
                              <m:t>𝑀𝑊h</m:t>
                            </m:r>
                          </m:den>
                        </m:f>
                      </m:e>
                    </m:d>
                    <m:r>
                      <a:rPr lang="en-US" sz="1400" i="1" smtClean="0">
                        <a:latin typeface="Cambria Math" panose="02040503050406030204" pitchFamily="18" charset="0"/>
                      </a:rPr>
                      <m:t>∗</m:t>
                    </m:r>
                    <m:r>
                      <a:rPr lang="en-US" sz="1400" b="0" i="1" smtClean="0">
                        <a:latin typeface="Cambria Math" panose="02040503050406030204" pitchFamily="18" charset="0"/>
                      </a:rPr>
                      <m:t>𝑟𝑒𝑓𝑒𝑟𝑒𝑛𝑐𝑒</m:t>
                    </m:r>
                    <m:r>
                      <a:rPr lang="en-US" sz="1400" b="0" i="1" smtClean="0">
                        <a:latin typeface="Cambria Math" panose="02040503050406030204" pitchFamily="18" charset="0"/>
                      </a:rPr>
                      <m:t> </m:t>
                    </m:r>
                    <m:r>
                      <a:rPr lang="en-US" sz="1400" b="0" i="1" smtClean="0">
                        <a:latin typeface="Cambria Math" panose="02040503050406030204" pitchFamily="18" charset="0"/>
                      </a:rPr>
                      <m:t>𝑣𝑜𝑙𝑢𝑚𝑒</m:t>
                    </m:r>
                    <m:r>
                      <a:rPr lang="en-US" sz="1400" i="1" smtClean="0">
                        <a:latin typeface="Cambria Math" panose="02040503050406030204" pitchFamily="18" charset="0"/>
                      </a:rPr>
                      <m:t> [</m:t>
                    </m:r>
                    <m:r>
                      <a:rPr lang="en-US" sz="1400" i="1" smtClean="0">
                        <a:latin typeface="Cambria Math" panose="02040503050406030204" pitchFamily="18" charset="0"/>
                      </a:rPr>
                      <m:t>𝑀𝑊h</m:t>
                    </m:r>
                    <m:r>
                      <a:rPr lang="en-US" sz="1400" i="1" smtClean="0">
                        <a:latin typeface="Cambria Math" panose="02040503050406030204" pitchFamily="18" charset="0"/>
                      </a:rPr>
                      <m:t>]</m:t>
                    </m:r>
                  </m:oMath>
                </a14:m>
                <a:endParaRPr lang="en-US" sz="1400"/>
              </a:p>
            </p:txBody>
          </p:sp>
        </mc:Choice>
        <mc:Fallback xmlns="">
          <p:sp>
            <p:nvSpPr>
              <p:cNvPr id="4" name="Text Placeholder 4">
                <a:extLst>
                  <a:ext uri="{FF2B5EF4-FFF2-40B4-BE49-F238E27FC236}">
                    <a16:creationId xmlns:a16="http://schemas.microsoft.com/office/drawing/2014/main" id="{084C4EB0-642B-6B06-FC35-0C77684BC7CA}"/>
                  </a:ext>
                </a:extLst>
              </p:cNvPr>
              <p:cNvSpPr txBox="1">
                <a:spLocks noRot="1" noChangeAspect="1" noMove="1" noResize="1" noEditPoints="1" noAdjustHandles="1" noChangeArrowheads="1" noChangeShapeType="1" noTextEdit="1"/>
              </p:cNvSpPr>
              <p:nvPr/>
            </p:nvSpPr>
            <p:spPr>
              <a:xfrm>
                <a:off x="914400" y="1064816"/>
                <a:ext cx="9790112" cy="3887792"/>
              </a:xfrm>
              <a:prstGeom prst="rect">
                <a:avLst/>
              </a:prstGeom>
              <a:blipFill>
                <a:blip r:embed="rId2"/>
                <a:stretch>
                  <a:fillRect l="-498" t="-157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ECBE4B1-9FA1-44C6-2B55-EA60E2CC3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32" r="106"/>
          <a:stretch/>
        </p:blipFill>
        <p:spPr bwMode="auto">
          <a:xfrm>
            <a:off x="1231190" y="3088433"/>
            <a:ext cx="4982998" cy="2704751"/>
          </a:xfrm>
          <a:prstGeom prst="rect">
            <a:avLst/>
          </a:prstGeom>
          <a:noFill/>
          <a:ln>
            <a:solidFill>
              <a:schemeClr val="accent1"/>
            </a:solidFill>
          </a:ln>
        </p:spPr>
      </p:pic>
      <p:sp>
        <p:nvSpPr>
          <p:cNvPr id="7" name="TextBox 6">
            <a:extLst>
              <a:ext uri="{FF2B5EF4-FFF2-40B4-BE49-F238E27FC236}">
                <a16:creationId xmlns:a16="http://schemas.microsoft.com/office/drawing/2014/main" id="{6E4D8281-F831-F370-A21C-997F8122BE53}"/>
              </a:ext>
            </a:extLst>
          </p:cNvPr>
          <p:cNvSpPr txBox="1"/>
          <p:nvPr/>
        </p:nvSpPr>
        <p:spPr>
          <a:xfrm>
            <a:off x="1231190" y="5793184"/>
            <a:ext cx="4982998" cy="430887"/>
          </a:xfrm>
          <a:prstGeom prst="rect">
            <a:avLst/>
          </a:prstGeom>
          <a:noFill/>
        </p:spPr>
        <p:txBody>
          <a:bodyPr wrap="square">
            <a:spAutoFit/>
          </a:bodyPr>
          <a:lstStyle/>
          <a:p>
            <a:pPr>
              <a:spcBef>
                <a:spcPts val="600"/>
              </a:spcBef>
              <a:spcAft>
                <a:spcPts val="1800"/>
              </a:spcAft>
            </a:pPr>
            <a:r>
              <a:rPr lang="en-GB" sz="1050" b="1" kern="4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Figure 1: Illustration of </a:t>
            </a:r>
            <a:r>
              <a:rPr lang="en-GB" sz="1050" b="1" kern="400" err="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CfD</a:t>
            </a:r>
            <a:r>
              <a:rPr lang="en-GB" sz="1050" b="1" kern="4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with strike price of 70 €/MWh for a å period of 1000 hours in NO2 in 2021 (assuming hourly reference, see below)</a:t>
            </a:r>
            <a:endParaRPr lang="en-BE" sz="1050" b="1" kern="40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CF103C65-D6DD-24C5-E3B4-BAAD96A8A9FF}"/>
              </a:ext>
            </a:extLst>
          </p:cNvPr>
          <p:cNvSpPr/>
          <p:nvPr/>
        </p:nvSpPr>
        <p:spPr>
          <a:xfrm rot="16200000">
            <a:off x="6267839" y="3792329"/>
            <a:ext cx="765110" cy="475862"/>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0B2C20CD-0F27-65F9-D5F8-6F94C2E912A8}"/>
              </a:ext>
            </a:extLst>
          </p:cNvPr>
          <p:cNvSpPr txBox="1"/>
          <p:nvPr/>
        </p:nvSpPr>
        <p:spPr>
          <a:xfrm>
            <a:off x="7081901" y="3707093"/>
            <a:ext cx="4595327" cy="646331"/>
          </a:xfrm>
          <a:prstGeom prst="rect">
            <a:avLst/>
          </a:prstGeom>
          <a:noFill/>
        </p:spPr>
        <p:txBody>
          <a:bodyPr wrap="square" rtlCol="0">
            <a:spAutoFit/>
          </a:bodyPr>
          <a:lstStyle/>
          <a:p>
            <a:r>
              <a:rPr lang="en-US">
                <a:solidFill>
                  <a:schemeClr val="bg2">
                    <a:lumMod val="50000"/>
                  </a:schemeClr>
                </a:solidFill>
              </a:rPr>
              <a:t>Market prices above the strike price are paid back to the state counterparty</a:t>
            </a:r>
            <a:endParaRPr lang="en-BE">
              <a:solidFill>
                <a:schemeClr val="bg2">
                  <a:lumMod val="50000"/>
                </a:schemeClr>
              </a:solidFill>
            </a:endParaRPr>
          </a:p>
        </p:txBody>
      </p:sp>
      <p:sp>
        <p:nvSpPr>
          <p:cNvPr id="10" name="Arrow: Right 9">
            <a:extLst>
              <a:ext uri="{FF2B5EF4-FFF2-40B4-BE49-F238E27FC236}">
                <a16:creationId xmlns:a16="http://schemas.microsoft.com/office/drawing/2014/main" id="{263CF687-00C4-9DA0-95A4-C7393985F281}"/>
              </a:ext>
            </a:extLst>
          </p:cNvPr>
          <p:cNvSpPr/>
          <p:nvPr/>
        </p:nvSpPr>
        <p:spPr>
          <a:xfrm rot="5400000" flipV="1">
            <a:off x="6267839" y="4602019"/>
            <a:ext cx="765110" cy="47586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6CD24D3B-0836-C563-792F-5907505A4641}"/>
              </a:ext>
            </a:extLst>
          </p:cNvPr>
          <p:cNvSpPr txBox="1"/>
          <p:nvPr/>
        </p:nvSpPr>
        <p:spPr>
          <a:xfrm>
            <a:off x="7081900" y="4516784"/>
            <a:ext cx="4595327" cy="646331"/>
          </a:xfrm>
          <a:prstGeom prst="rect">
            <a:avLst/>
          </a:prstGeom>
          <a:noFill/>
        </p:spPr>
        <p:txBody>
          <a:bodyPr wrap="square" rtlCol="0">
            <a:spAutoFit/>
          </a:bodyPr>
          <a:lstStyle/>
          <a:p>
            <a:r>
              <a:rPr lang="en-US">
                <a:solidFill>
                  <a:schemeClr val="accent3"/>
                </a:solidFill>
              </a:rPr>
              <a:t>Market prices below the strike price are paid out by the state counterparty</a:t>
            </a:r>
            <a:endParaRPr lang="en-BE">
              <a:solidFill>
                <a:schemeClr val="accent3"/>
              </a:solidFill>
            </a:endParaRPr>
          </a:p>
        </p:txBody>
      </p:sp>
    </p:spTree>
    <p:extLst>
      <p:ext uri="{BB962C8B-B14F-4D97-AF65-F5344CB8AC3E}">
        <p14:creationId xmlns:p14="http://schemas.microsoft.com/office/powerpoint/2010/main" val="310839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6C68-9128-C867-7D07-E8D3AB459765}"/>
              </a:ext>
            </a:extLst>
          </p:cNvPr>
          <p:cNvSpPr>
            <a:spLocks noGrp="1"/>
          </p:cNvSpPr>
          <p:nvPr>
            <p:ph type="title"/>
          </p:nvPr>
        </p:nvSpPr>
        <p:spPr/>
        <p:txBody>
          <a:bodyPr/>
          <a:lstStyle/>
          <a:p>
            <a:r>
              <a:rPr lang="en-US" dirty="0"/>
              <a:t>Agenda</a:t>
            </a:r>
            <a:endParaRPr lang="en-GB" dirty="0"/>
          </a:p>
        </p:txBody>
      </p:sp>
      <p:pic>
        <p:nvPicPr>
          <p:cNvPr id="20" name="Picture 19">
            <a:extLst>
              <a:ext uri="{FF2B5EF4-FFF2-40B4-BE49-F238E27FC236}">
                <a16:creationId xmlns:a16="http://schemas.microsoft.com/office/drawing/2014/main" id="{BBEC910C-7B67-19D9-1D33-1FDF3277DBB4}"/>
              </a:ext>
            </a:extLst>
          </p:cNvPr>
          <p:cNvPicPr>
            <a:picLocks noChangeAspect="1"/>
          </p:cNvPicPr>
          <p:nvPr/>
        </p:nvPicPr>
        <p:blipFill>
          <a:blip r:embed="rId2"/>
          <a:stretch>
            <a:fillRect/>
          </a:stretch>
        </p:blipFill>
        <p:spPr>
          <a:xfrm>
            <a:off x="2639616" y="980728"/>
            <a:ext cx="6480720" cy="5606805"/>
          </a:xfrm>
          <a:prstGeom prst="rect">
            <a:avLst/>
          </a:prstGeom>
        </p:spPr>
      </p:pic>
    </p:spTree>
    <p:extLst>
      <p:ext uri="{BB962C8B-B14F-4D97-AF65-F5344CB8AC3E}">
        <p14:creationId xmlns:p14="http://schemas.microsoft.com/office/powerpoint/2010/main" val="1370142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C3434-0B7D-09B2-43A5-26C4CB6262B9}"/>
              </a:ext>
            </a:extLst>
          </p:cNvPr>
          <p:cNvSpPr>
            <a:spLocks noGrp="1"/>
          </p:cNvSpPr>
          <p:nvPr>
            <p:ph type="title"/>
          </p:nvPr>
        </p:nvSpPr>
        <p:spPr/>
        <p:txBody>
          <a:bodyPr/>
          <a:lstStyle/>
          <a:p>
            <a:r>
              <a:rPr lang="en-US"/>
              <a:t>Three main topics of investigation</a:t>
            </a:r>
            <a:endParaRPr lang="en-BE"/>
          </a:p>
        </p:txBody>
      </p:sp>
      <p:grpSp>
        <p:nvGrpSpPr>
          <p:cNvPr id="6" name="Group 5">
            <a:extLst>
              <a:ext uri="{FF2B5EF4-FFF2-40B4-BE49-F238E27FC236}">
                <a16:creationId xmlns:a16="http://schemas.microsoft.com/office/drawing/2014/main" id="{AA1BD061-216A-075D-B737-64A8C088E377}"/>
              </a:ext>
            </a:extLst>
          </p:cNvPr>
          <p:cNvGrpSpPr/>
          <p:nvPr/>
        </p:nvGrpSpPr>
        <p:grpSpPr>
          <a:xfrm>
            <a:off x="-4993232" y="116632"/>
            <a:ext cx="16205596" cy="7293488"/>
            <a:chOff x="-4708996" y="-96447"/>
            <a:chExt cx="14178398" cy="7293488"/>
          </a:xfrm>
        </p:grpSpPr>
        <p:sp>
          <p:nvSpPr>
            <p:cNvPr id="7" name="Block Arc 6">
              <a:extLst>
                <a:ext uri="{FF2B5EF4-FFF2-40B4-BE49-F238E27FC236}">
                  <a16:creationId xmlns:a16="http://schemas.microsoft.com/office/drawing/2014/main" id="{63978820-C0DF-44DC-97DA-1A1BDA554BE0}"/>
                </a:ext>
              </a:extLst>
            </p:cNvPr>
            <p:cNvSpPr/>
            <p:nvPr/>
          </p:nvSpPr>
          <p:spPr>
            <a:xfrm>
              <a:off x="-4708996" y="-96447"/>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sz="2000">
                <a:latin typeface="Calibri" panose="020F0502020204030204" pitchFamily="34" charset="0"/>
                <a:cs typeface="Calibri" panose="020F0502020204030204" pitchFamily="34" charset="0"/>
              </a:endParaRPr>
            </a:p>
          </p:txBody>
        </p:sp>
        <p:sp>
          <p:nvSpPr>
            <p:cNvPr id="8" name="Freeform: Shape 7">
              <a:extLst>
                <a:ext uri="{FF2B5EF4-FFF2-40B4-BE49-F238E27FC236}">
                  <a16:creationId xmlns:a16="http://schemas.microsoft.com/office/drawing/2014/main" id="{7C538558-EB68-CD27-C635-A20EAF17135F}"/>
                </a:ext>
              </a:extLst>
            </p:cNvPr>
            <p:cNvSpPr/>
            <p:nvPr/>
          </p:nvSpPr>
          <p:spPr>
            <a:xfrm>
              <a:off x="2168290" y="1382829"/>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400" b="1" u="sng" kern="1200" dirty="0">
                  <a:latin typeface="Calibri" panose="020F0502020204030204" pitchFamily="34" charset="0"/>
                  <a:cs typeface="Calibri" panose="020F0502020204030204" pitchFamily="34" charset="0"/>
                </a:rPr>
                <a:t>Non-Distortive </a:t>
              </a:r>
              <a:r>
                <a:rPr lang="en-US" sz="2400" b="1" u="sng" kern="1200" dirty="0" err="1">
                  <a:latin typeface="Calibri" panose="020F0502020204030204" pitchFamily="34" charset="0"/>
                  <a:cs typeface="Calibri" panose="020F0502020204030204" pitchFamily="34" charset="0"/>
                </a:rPr>
                <a:t>CfD</a:t>
              </a:r>
              <a:r>
                <a:rPr lang="en-US" sz="2400" b="1" u="sng" kern="1200" dirty="0">
                  <a:latin typeface="Calibri" panose="020F0502020204030204" pitchFamily="34" charset="0"/>
                  <a:cs typeface="Calibri" panose="020F0502020204030204" pitchFamily="34" charset="0"/>
                </a:rPr>
                <a:t> Design</a:t>
              </a:r>
            </a:p>
            <a:p>
              <a:pPr marL="0" lvl="0" indent="0" algn="l" defTabSz="933450">
                <a:lnSpc>
                  <a:spcPct val="90000"/>
                </a:lnSpc>
                <a:spcBef>
                  <a:spcPct val="0"/>
                </a:spcBef>
                <a:spcAft>
                  <a:spcPct val="35000"/>
                </a:spcAft>
                <a:buNone/>
              </a:pPr>
              <a:r>
                <a:rPr lang="en-US" sz="2000" i="1" kern="1200" dirty="0">
                  <a:latin typeface="Calibri" panose="020F0502020204030204" pitchFamily="34" charset="0"/>
                  <a:cs typeface="Calibri" panose="020F0502020204030204" pitchFamily="34" charset="0"/>
                </a:rPr>
                <a:t>How to design the contract with generators in a way that avoids market distortions?</a:t>
              </a:r>
              <a:endParaRPr lang="en-US" sz="2000" kern="1200" dirty="0">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C3A472FB-C731-3A2C-FF22-E83206A222E8}"/>
                </a:ext>
              </a:extLst>
            </p:cNvPr>
            <p:cNvSpPr/>
            <p:nvPr/>
          </p:nvSpPr>
          <p:spPr>
            <a:xfrm>
              <a:off x="1638103" y="1247363"/>
              <a:ext cx="1207519"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US" sz="3200" b="1">
                  <a:solidFill>
                    <a:schemeClr val="accent6"/>
                  </a:solidFill>
                  <a:latin typeface="Calibri" panose="020F0502020204030204" pitchFamily="34" charset="0"/>
                  <a:cs typeface="Calibri" panose="020F0502020204030204" pitchFamily="34" charset="0"/>
                </a:rPr>
                <a:t>1.</a:t>
              </a:r>
              <a:endParaRPr lang="en-BE" sz="3200" b="1">
                <a:solidFill>
                  <a:schemeClr val="accent6"/>
                </a:solidFill>
                <a:latin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D3260977-8760-F7CD-FC0A-B5EFF85FE57F}"/>
                </a:ext>
              </a:extLst>
            </p:cNvPr>
            <p:cNvSpPr/>
            <p:nvPr/>
          </p:nvSpPr>
          <p:spPr>
            <a:xfrm>
              <a:off x="2562228" y="3008429"/>
              <a:ext cx="6907174" cy="1083733"/>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400" b="1" u="sng" kern="1200" dirty="0">
                  <a:latin typeface="Calibri" panose="020F0502020204030204" pitchFamily="34" charset="0"/>
                  <a:cs typeface="Calibri" panose="020F0502020204030204" pitchFamily="34" charset="0"/>
                </a:rPr>
                <a:t>Cost-Benefit Reallocation to Consumers</a:t>
              </a:r>
            </a:p>
            <a:p>
              <a:pPr marL="0" lvl="0" indent="0" algn="l" defTabSz="933450">
                <a:lnSpc>
                  <a:spcPct val="90000"/>
                </a:lnSpc>
                <a:spcBef>
                  <a:spcPct val="0"/>
                </a:spcBef>
                <a:spcAft>
                  <a:spcPct val="35000"/>
                </a:spcAft>
                <a:buNone/>
              </a:pPr>
              <a:r>
                <a:rPr lang="en-US" i="1" kern="1200" dirty="0">
                  <a:latin typeface="Calibri" panose="020F0502020204030204" pitchFamily="34" charset="0"/>
                  <a:cs typeface="Calibri" panose="020F0502020204030204" pitchFamily="34" charset="0"/>
                </a:rPr>
                <a:t>How to reallocate cost-/benefits from state to electricity consumers with minimal impact to markets?</a:t>
              </a:r>
              <a:endParaRPr lang="en-US" kern="1200" dirty="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F2C0864D-BD29-ADA7-F130-0BCB24AED305}"/>
                </a:ext>
              </a:extLst>
            </p:cNvPr>
            <p:cNvSpPr/>
            <p:nvPr/>
          </p:nvSpPr>
          <p:spPr>
            <a:xfrm>
              <a:off x="2032041" y="2872963"/>
              <a:ext cx="1207519"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US" sz="3200" b="1" dirty="0">
                  <a:solidFill>
                    <a:schemeClr val="accent6"/>
                  </a:solidFill>
                  <a:latin typeface="Calibri" panose="020F0502020204030204" pitchFamily="34" charset="0"/>
                  <a:cs typeface="Calibri" panose="020F0502020204030204" pitchFamily="34" charset="0"/>
                </a:rPr>
                <a:t>2.</a:t>
              </a:r>
              <a:endParaRPr lang="en-BE" sz="3200" b="1" dirty="0">
                <a:solidFill>
                  <a:schemeClr val="accent6"/>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63294AE2-26D1-9892-3108-14F16F477973}"/>
                </a:ext>
              </a:extLst>
            </p:cNvPr>
            <p:cNvSpPr/>
            <p:nvPr/>
          </p:nvSpPr>
          <p:spPr>
            <a:xfrm>
              <a:off x="2168290" y="4634029"/>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400" b="1" u="sng" kern="1200" dirty="0">
                  <a:latin typeface="Calibri" panose="020F0502020204030204" pitchFamily="34" charset="0"/>
                  <a:cs typeface="Calibri" panose="020F0502020204030204" pitchFamily="34" charset="0"/>
                </a:rPr>
                <a:t>Coexistence with PPAs</a:t>
              </a:r>
            </a:p>
            <a:p>
              <a:pPr marL="0" lvl="0" indent="0" algn="l" defTabSz="933450">
                <a:lnSpc>
                  <a:spcPct val="90000"/>
                </a:lnSpc>
                <a:spcBef>
                  <a:spcPct val="0"/>
                </a:spcBef>
                <a:spcAft>
                  <a:spcPct val="35000"/>
                </a:spcAft>
                <a:buNone/>
              </a:pPr>
              <a:r>
                <a:rPr lang="en-US" i="1" dirty="0">
                  <a:latin typeface="Calibri" panose="020F0502020204030204" pitchFamily="34" charset="0"/>
                  <a:cs typeface="Calibri" panose="020F0502020204030204" pitchFamily="34" charset="0"/>
                </a:rPr>
                <a:t>How to leave a chance for commercial PPAs alongside the option for CfDs?</a:t>
              </a:r>
              <a:endParaRPr lang="en-US" kern="1200" dirty="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DA81B4CE-E799-9805-FE35-826ABDBD28D4}"/>
                </a:ext>
              </a:extLst>
            </p:cNvPr>
            <p:cNvSpPr/>
            <p:nvPr/>
          </p:nvSpPr>
          <p:spPr>
            <a:xfrm>
              <a:off x="1638103" y="4498563"/>
              <a:ext cx="1207519"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US" sz="3200" b="1">
                  <a:solidFill>
                    <a:schemeClr val="accent6"/>
                  </a:solidFill>
                  <a:latin typeface="Calibri" panose="020F0502020204030204" pitchFamily="34" charset="0"/>
                  <a:cs typeface="Calibri" panose="020F0502020204030204" pitchFamily="34" charset="0"/>
                </a:rPr>
                <a:t>3.</a:t>
              </a:r>
              <a:endParaRPr lang="en-BE" sz="3200" b="1">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17408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7575FA-7E6C-F7C5-64A1-AEAFA4D2A1AB}"/>
              </a:ext>
            </a:extLst>
          </p:cNvPr>
          <p:cNvSpPr>
            <a:spLocks noGrp="1"/>
          </p:cNvSpPr>
          <p:nvPr>
            <p:ph type="title"/>
          </p:nvPr>
        </p:nvSpPr>
        <p:spPr/>
        <p:txBody>
          <a:bodyPr/>
          <a:lstStyle/>
          <a:p>
            <a:r>
              <a:rPr lang="en-US"/>
              <a:t>Assessment framework for </a:t>
            </a:r>
            <a:r>
              <a:rPr lang="en-US" err="1"/>
              <a:t>CfD</a:t>
            </a:r>
            <a:r>
              <a:rPr lang="en-US"/>
              <a:t> Design Options</a:t>
            </a:r>
            <a:endParaRPr lang="en-BE"/>
          </a:p>
        </p:txBody>
      </p:sp>
      <p:sp>
        <p:nvSpPr>
          <p:cNvPr id="5" name="Rectangle: Rounded Corners 4">
            <a:extLst>
              <a:ext uri="{FF2B5EF4-FFF2-40B4-BE49-F238E27FC236}">
                <a16:creationId xmlns:a16="http://schemas.microsoft.com/office/drawing/2014/main" id="{132B0C41-8273-5C8F-F37D-F515511A65E1}"/>
              </a:ext>
            </a:extLst>
          </p:cNvPr>
          <p:cNvSpPr/>
          <p:nvPr/>
        </p:nvSpPr>
        <p:spPr>
          <a:xfrm>
            <a:off x="550503" y="1268963"/>
            <a:ext cx="5159829" cy="207139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r>
              <a:rPr kumimoji="0" lang="en-GB" sz="2000" b="1"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Bidding behaviour and dispatch</a:t>
            </a:r>
            <a:endParaRPr kumimoji="0" lang="en-GB" sz="20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r>
              <a:rPr kumimoji="0" lang="en-GB"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To what extent are efficient incentives provided for participation in the day-ahead, intraday and balancing market?</a:t>
            </a:r>
            <a:endParaRPr kumimoji="0" lang="en-BE"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DEFCAF-A22E-E405-E86A-0E81D2BBEE14}"/>
              </a:ext>
            </a:extLst>
          </p:cNvPr>
          <p:cNvSpPr/>
          <p:nvPr/>
        </p:nvSpPr>
        <p:spPr>
          <a:xfrm>
            <a:off x="5912501" y="1268963"/>
            <a:ext cx="5159829" cy="20713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tab pos="228600" algn="l"/>
                <a:tab pos="457200" algn="l"/>
              </a:tabLst>
              <a:defRPr/>
            </a:pPr>
            <a:r>
              <a:rPr kumimoji="0" lang="en-GB" sz="2000" b="1"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Asset design and siting</a:t>
            </a:r>
            <a:r>
              <a:rPr kumimoji="0" lang="en-GB" sz="20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600"/>
              </a:spcBef>
              <a:spcAft>
                <a:spcPts val="0"/>
              </a:spcAft>
              <a:buClrTx/>
              <a:buSzTx/>
              <a:buFontTx/>
              <a:buNone/>
              <a:tabLst>
                <a:tab pos="228600" algn="l"/>
                <a:tab pos="457200" algn="l"/>
              </a:tabLst>
              <a:defRPr/>
            </a:pPr>
            <a:r>
              <a:rPr kumimoji="0" lang="en-GB"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To what extent are efficient incentives provided to maximise the market value of electricity?</a:t>
            </a:r>
            <a:endParaRPr kumimoji="0" lang="en-BE"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F3DD8DF1-E9B0-DE35-4539-A99989C18333}"/>
              </a:ext>
            </a:extLst>
          </p:cNvPr>
          <p:cNvSpPr/>
          <p:nvPr/>
        </p:nvSpPr>
        <p:spPr>
          <a:xfrm>
            <a:off x="5912500" y="3517640"/>
            <a:ext cx="5159829" cy="20713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r>
              <a:rPr kumimoji="0" lang="en-GB" sz="2000" b="1"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Regulatory risk</a:t>
            </a:r>
            <a:endParaRPr kumimoji="0" lang="en-GB" sz="20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r>
              <a:rPr kumimoji="0" lang="en-GB"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to what extent do changes in the design of support schemes/instruments bring about changes for market parties? </a:t>
            </a:r>
            <a:endParaRPr kumimoji="0" lang="en-BE"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28872C8-7642-6C54-55F9-AFB9DC4B04BB}"/>
              </a:ext>
            </a:extLst>
          </p:cNvPr>
          <p:cNvSpPr/>
          <p:nvPr/>
        </p:nvSpPr>
        <p:spPr>
          <a:xfrm>
            <a:off x="550502" y="3517640"/>
            <a:ext cx="5159829" cy="207139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r>
              <a:rPr kumimoji="0" lang="en-GB" sz="2000" b="1"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Risk hedging</a:t>
            </a:r>
            <a:endParaRPr kumimoji="0" lang="en-GB" sz="20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r>
              <a:rPr kumimoji="0" lang="en-GB"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to what can extent price and volume risks for generators be hedged</a:t>
            </a:r>
            <a:r>
              <a:rPr lang="en-GB" kern="40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a:t>
            </a:r>
            <a:endParaRPr kumimoji="0" lang="en-GB"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endParaRPr kumimoji="0" lang="en-BE" sz="1800" b="0" i="0" u="none" strike="noStrike" kern="4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3FE5EF4-ACA4-689A-1413-0798B30F559A}"/>
              </a:ext>
            </a:extLst>
          </p:cNvPr>
          <p:cNvSpPr/>
          <p:nvPr/>
        </p:nvSpPr>
        <p:spPr>
          <a:xfrm>
            <a:off x="5162939" y="2822510"/>
            <a:ext cx="1296955" cy="1212979"/>
          </a:xfrm>
          <a:prstGeom prst="ellipse">
            <a:avLst/>
          </a:prstGeom>
          <a:solidFill>
            <a:schemeClr val="bg1">
              <a:alpha val="78000"/>
            </a:schemeClr>
          </a:solidFill>
          <a:ln>
            <a:solidFill>
              <a:srgbClr val="00999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4" name="Oval 13">
            <a:extLst>
              <a:ext uri="{FF2B5EF4-FFF2-40B4-BE49-F238E27FC236}">
                <a16:creationId xmlns:a16="http://schemas.microsoft.com/office/drawing/2014/main" id="{4484F787-FDE9-2292-CC45-083F84CE3E63}"/>
              </a:ext>
            </a:extLst>
          </p:cNvPr>
          <p:cNvSpPr/>
          <p:nvPr/>
        </p:nvSpPr>
        <p:spPr>
          <a:xfrm>
            <a:off x="4906651" y="2626870"/>
            <a:ext cx="737118" cy="7017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A3A3F"/>
              </a:solidFill>
              <a:effectLst/>
              <a:uLnTx/>
              <a:uFillTx/>
              <a:latin typeface="Trebuchet MS"/>
              <a:ea typeface="+mn-ea"/>
              <a:cs typeface="+mn-cs"/>
            </a:endParaRPr>
          </a:p>
        </p:txBody>
      </p:sp>
      <p:pic>
        <p:nvPicPr>
          <p:cNvPr id="10" name="Graphic 9" descr="Gears with solid fill">
            <a:extLst>
              <a:ext uri="{FF2B5EF4-FFF2-40B4-BE49-F238E27FC236}">
                <a16:creationId xmlns:a16="http://schemas.microsoft.com/office/drawing/2014/main" id="{DA4AF881-109C-E004-FFD4-22B2C0B4FC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62936" y="2665463"/>
            <a:ext cx="624548" cy="624548"/>
          </a:xfrm>
          <a:prstGeom prst="rect">
            <a:avLst/>
          </a:prstGeom>
        </p:spPr>
      </p:pic>
      <p:sp>
        <p:nvSpPr>
          <p:cNvPr id="15" name="Oval 14">
            <a:extLst>
              <a:ext uri="{FF2B5EF4-FFF2-40B4-BE49-F238E27FC236}">
                <a16:creationId xmlns:a16="http://schemas.microsoft.com/office/drawing/2014/main" id="{0C6517ED-4E26-45CB-B1B3-95EA00650CDE}"/>
              </a:ext>
            </a:extLst>
          </p:cNvPr>
          <p:cNvSpPr/>
          <p:nvPr/>
        </p:nvSpPr>
        <p:spPr>
          <a:xfrm>
            <a:off x="5979064" y="2600241"/>
            <a:ext cx="737118" cy="70173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A3A3F"/>
              </a:solidFill>
              <a:effectLst/>
              <a:uLnTx/>
              <a:uFillTx/>
              <a:latin typeface="Trebuchet MS"/>
              <a:ea typeface="+mn-ea"/>
              <a:cs typeface="+mn-cs"/>
            </a:endParaRPr>
          </a:p>
        </p:txBody>
      </p:sp>
      <p:sp>
        <p:nvSpPr>
          <p:cNvPr id="16" name="Oval 15">
            <a:extLst>
              <a:ext uri="{FF2B5EF4-FFF2-40B4-BE49-F238E27FC236}">
                <a16:creationId xmlns:a16="http://schemas.microsoft.com/office/drawing/2014/main" id="{FFC840C0-CB49-9DFF-FE47-55C383B532FF}"/>
              </a:ext>
            </a:extLst>
          </p:cNvPr>
          <p:cNvSpPr/>
          <p:nvPr/>
        </p:nvSpPr>
        <p:spPr>
          <a:xfrm>
            <a:off x="6035050" y="3551956"/>
            <a:ext cx="737118" cy="70173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A3A3F"/>
              </a:solidFill>
              <a:effectLst/>
              <a:uLnTx/>
              <a:uFillTx/>
              <a:latin typeface="Trebuchet MS"/>
              <a:ea typeface="+mn-ea"/>
              <a:cs typeface="+mn-cs"/>
            </a:endParaRPr>
          </a:p>
        </p:txBody>
      </p:sp>
      <p:sp>
        <p:nvSpPr>
          <p:cNvPr id="17" name="Oval 16">
            <a:extLst>
              <a:ext uri="{FF2B5EF4-FFF2-40B4-BE49-F238E27FC236}">
                <a16:creationId xmlns:a16="http://schemas.microsoft.com/office/drawing/2014/main" id="{820EE802-B74F-A7C2-64DD-6A14399AF8AC}"/>
              </a:ext>
            </a:extLst>
          </p:cNvPr>
          <p:cNvSpPr/>
          <p:nvPr/>
        </p:nvSpPr>
        <p:spPr>
          <a:xfrm>
            <a:off x="4906651" y="3551956"/>
            <a:ext cx="737118" cy="701734"/>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A3A3F"/>
              </a:solidFill>
              <a:effectLst/>
              <a:uLnTx/>
              <a:uFillTx/>
              <a:latin typeface="Trebuchet MS"/>
              <a:ea typeface="+mn-ea"/>
              <a:cs typeface="+mn-cs"/>
            </a:endParaRPr>
          </a:p>
        </p:txBody>
      </p:sp>
      <p:pic>
        <p:nvPicPr>
          <p:cNvPr id="19" name="Graphic 18" descr="Blueprint outline">
            <a:extLst>
              <a:ext uri="{FF2B5EF4-FFF2-40B4-BE49-F238E27FC236}">
                <a16:creationId xmlns:a16="http://schemas.microsoft.com/office/drawing/2014/main" id="{0F03955C-3480-425F-3CA3-12662A50B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017" y="2685334"/>
            <a:ext cx="553212" cy="553212"/>
          </a:xfrm>
          <a:prstGeom prst="rect">
            <a:avLst/>
          </a:prstGeom>
        </p:spPr>
      </p:pic>
      <p:pic>
        <p:nvPicPr>
          <p:cNvPr id="21" name="Graphic 20" descr="Bank outline">
            <a:extLst>
              <a:ext uri="{FF2B5EF4-FFF2-40B4-BE49-F238E27FC236}">
                <a16:creationId xmlns:a16="http://schemas.microsoft.com/office/drawing/2014/main" id="{4A953AE9-BDB6-8029-C87F-23E6B7B015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35637" y="3625520"/>
            <a:ext cx="535944" cy="535944"/>
          </a:xfrm>
          <a:prstGeom prst="rect">
            <a:avLst/>
          </a:prstGeom>
        </p:spPr>
      </p:pic>
      <p:pic>
        <p:nvPicPr>
          <p:cNvPr id="23" name="Graphic 22" descr="Money with solid fill">
            <a:extLst>
              <a:ext uri="{FF2B5EF4-FFF2-40B4-BE49-F238E27FC236}">
                <a16:creationId xmlns:a16="http://schemas.microsoft.com/office/drawing/2014/main" id="{3EEE39E8-B8E3-E252-249D-47301ACD2D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23557" y="3621881"/>
            <a:ext cx="516155" cy="516155"/>
          </a:xfrm>
          <a:prstGeom prst="rect">
            <a:avLst/>
          </a:prstGeom>
        </p:spPr>
      </p:pic>
    </p:spTree>
    <p:extLst>
      <p:ext uri="{BB962C8B-B14F-4D97-AF65-F5344CB8AC3E}">
        <p14:creationId xmlns:p14="http://schemas.microsoft.com/office/powerpoint/2010/main" val="251213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B215-3D6C-E0DC-5131-1D48D69D0B4C}"/>
              </a:ext>
            </a:extLst>
          </p:cNvPr>
          <p:cNvSpPr>
            <a:spLocks noGrp="1"/>
          </p:cNvSpPr>
          <p:nvPr>
            <p:ph type="title"/>
          </p:nvPr>
        </p:nvSpPr>
        <p:spPr/>
        <p:txBody>
          <a:bodyPr/>
          <a:lstStyle/>
          <a:p>
            <a:r>
              <a:rPr lang="en-US"/>
              <a:t>TOPIC 1: </a:t>
            </a:r>
            <a:r>
              <a:rPr lang="en-US" err="1"/>
              <a:t>CfD</a:t>
            </a:r>
            <a:r>
              <a:rPr lang="en-US"/>
              <a:t> Design</a:t>
            </a:r>
            <a:br>
              <a:rPr lang="en-US"/>
            </a:br>
            <a:r>
              <a:rPr lang="en-US" b="0"/>
              <a:t>Towards a least-distortive scheme</a:t>
            </a:r>
            <a:endParaRPr lang="en-BE"/>
          </a:p>
        </p:txBody>
      </p:sp>
      <p:sp>
        <p:nvSpPr>
          <p:cNvPr id="3" name="Text Placeholder 2">
            <a:extLst>
              <a:ext uri="{FF2B5EF4-FFF2-40B4-BE49-F238E27FC236}">
                <a16:creationId xmlns:a16="http://schemas.microsoft.com/office/drawing/2014/main" id="{7D8102AC-603B-8BE4-2EBE-4B53B903A289}"/>
              </a:ext>
            </a:extLst>
          </p:cNvPr>
          <p:cNvSpPr>
            <a:spLocks noGrp="1"/>
          </p:cNvSpPr>
          <p:nvPr>
            <p:ph type="body" sz="quarter" idx="12"/>
          </p:nvPr>
        </p:nvSpPr>
        <p:spPr/>
        <p:txBody>
          <a:bodyPr/>
          <a:lstStyle/>
          <a:p>
            <a:r>
              <a:rPr lang="en-US"/>
              <a:t>Avoiding market Distortions</a:t>
            </a:r>
            <a:endParaRPr lang="en-BE"/>
          </a:p>
        </p:txBody>
      </p:sp>
      <p:sp>
        <p:nvSpPr>
          <p:cNvPr id="4" name="Text Placeholder 3">
            <a:extLst>
              <a:ext uri="{FF2B5EF4-FFF2-40B4-BE49-F238E27FC236}">
                <a16:creationId xmlns:a16="http://schemas.microsoft.com/office/drawing/2014/main" id="{A8757109-4E0F-BACC-BD41-5CED5864EDAF}"/>
              </a:ext>
            </a:extLst>
          </p:cNvPr>
          <p:cNvSpPr>
            <a:spLocks noGrp="1"/>
          </p:cNvSpPr>
          <p:nvPr>
            <p:ph type="body" sz="quarter" idx="16"/>
          </p:nvPr>
        </p:nvSpPr>
        <p:spPr>
          <a:xfrm>
            <a:off x="384111" y="1545377"/>
            <a:ext cx="11616265" cy="4416884"/>
          </a:xfrm>
        </p:spPr>
        <p:txBody>
          <a:bodyPr>
            <a:normAutofit/>
          </a:bodyPr>
          <a:lstStyle/>
          <a:p>
            <a:pPr>
              <a:lnSpc>
                <a:spcPct val="100000"/>
              </a:lnSpc>
              <a:spcBef>
                <a:spcPts val="300"/>
              </a:spcBef>
            </a:pPr>
            <a:r>
              <a:rPr lang="en-US" sz="2000" dirty="0"/>
              <a:t>Considered designs:</a:t>
            </a:r>
          </a:p>
          <a:p>
            <a:pPr marL="285750" indent="-285750">
              <a:lnSpc>
                <a:spcPct val="100000"/>
              </a:lnSpc>
              <a:spcBef>
                <a:spcPts val="1200"/>
              </a:spcBef>
              <a:spcAft>
                <a:spcPts val="600"/>
              </a:spcAft>
              <a:buFont typeface="Wingdings" panose="05000000000000000000" pitchFamily="2" charset="2"/>
              <a:buChar char="q"/>
            </a:pPr>
            <a:r>
              <a:rPr lang="en-US" sz="2000" b="0" u="sng" dirty="0">
                <a:solidFill>
                  <a:schemeClr val="tx2"/>
                </a:solidFill>
              </a:rPr>
              <a:t>Production-based</a:t>
            </a:r>
          </a:p>
          <a:p>
            <a:pPr marL="800100" lvl="1" indent="-342900">
              <a:lnSpc>
                <a:spcPct val="100000"/>
              </a:lnSpc>
              <a:spcBef>
                <a:spcPts val="0"/>
              </a:spcBef>
              <a:spcAft>
                <a:spcPts val="600"/>
              </a:spcAft>
              <a:buFont typeface="+mj-lt"/>
              <a:buAutoNum type="arabicPeriod"/>
            </a:pPr>
            <a:r>
              <a:rPr lang="en-US" sz="2000" dirty="0">
                <a:solidFill>
                  <a:schemeClr val="tx2"/>
                </a:solidFill>
              </a:rPr>
              <a:t>With hourly reference price</a:t>
            </a:r>
          </a:p>
          <a:p>
            <a:pPr marL="800100" lvl="1" indent="-342900">
              <a:lnSpc>
                <a:spcPct val="100000"/>
              </a:lnSpc>
              <a:spcBef>
                <a:spcPts val="0"/>
              </a:spcBef>
              <a:spcAft>
                <a:spcPts val="600"/>
              </a:spcAft>
              <a:buFont typeface="+mj-lt"/>
              <a:buAutoNum type="arabicPeriod"/>
            </a:pPr>
            <a:r>
              <a:rPr lang="en-US" sz="2000" dirty="0">
                <a:solidFill>
                  <a:schemeClr val="tx2"/>
                </a:solidFill>
              </a:rPr>
              <a:t>With yearly reference price determined ex-ante</a:t>
            </a:r>
          </a:p>
          <a:p>
            <a:pPr marL="800100" lvl="1" indent="-342900">
              <a:lnSpc>
                <a:spcPct val="100000"/>
              </a:lnSpc>
              <a:spcBef>
                <a:spcPts val="0"/>
              </a:spcBef>
              <a:spcAft>
                <a:spcPts val="600"/>
              </a:spcAft>
              <a:buFont typeface="+mj-lt"/>
              <a:buAutoNum type="arabicPeriod"/>
            </a:pPr>
            <a:r>
              <a:rPr lang="en-US" sz="2000" dirty="0">
                <a:solidFill>
                  <a:schemeClr val="tx2"/>
                </a:solidFill>
              </a:rPr>
              <a:t>With yearly/monthly reference price determined ex-post</a:t>
            </a:r>
          </a:p>
          <a:p>
            <a:pPr marL="800100" lvl="1" indent="-342900">
              <a:lnSpc>
                <a:spcPct val="100000"/>
              </a:lnSpc>
              <a:spcBef>
                <a:spcPts val="0"/>
              </a:spcBef>
              <a:spcAft>
                <a:spcPts val="600"/>
              </a:spcAft>
              <a:buFont typeface="+mj-lt"/>
              <a:buAutoNum type="arabicPeriod"/>
            </a:pPr>
            <a:r>
              <a:rPr lang="en-US" sz="2000" dirty="0">
                <a:solidFill>
                  <a:schemeClr val="tx2"/>
                </a:solidFill>
              </a:rPr>
              <a:t>Cap/floor on strike price</a:t>
            </a:r>
          </a:p>
          <a:p>
            <a:pPr marL="800100" lvl="1" indent="-342900">
              <a:lnSpc>
                <a:spcPct val="100000"/>
              </a:lnSpc>
              <a:spcBef>
                <a:spcPts val="0"/>
              </a:spcBef>
              <a:spcAft>
                <a:spcPts val="600"/>
              </a:spcAft>
              <a:buFont typeface="+mj-lt"/>
              <a:buAutoNum type="arabicPeriod"/>
            </a:pPr>
            <a:r>
              <a:rPr lang="en-US" sz="2000" dirty="0">
                <a:solidFill>
                  <a:schemeClr val="tx2"/>
                </a:solidFill>
              </a:rPr>
              <a:t>Cap/floor on revenues</a:t>
            </a:r>
          </a:p>
          <a:p>
            <a:pPr marL="285750" indent="-285750">
              <a:lnSpc>
                <a:spcPct val="100000"/>
              </a:lnSpc>
              <a:spcBef>
                <a:spcPts val="1200"/>
              </a:spcBef>
              <a:spcAft>
                <a:spcPts val="600"/>
              </a:spcAft>
              <a:buFont typeface="Wingdings" panose="05000000000000000000" pitchFamily="2" charset="2"/>
              <a:buChar char="q"/>
            </a:pPr>
            <a:r>
              <a:rPr lang="en-US" sz="2000" b="0" u="sng" dirty="0">
                <a:solidFill>
                  <a:schemeClr val="tx2"/>
                </a:solidFill>
              </a:rPr>
              <a:t>Non-Production-based</a:t>
            </a:r>
          </a:p>
          <a:p>
            <a:pPr marL="800100" lvl="1" indent="-342900">
              <a:lnSpc>
                <a:spcPct val="100000"/>
              </a:lnSpc>
              <a:spcBef>
                <a:spcPts val="0"/>
              </a:spcBef>
              <a:spcAft>
                <a:spcPts val="600"/>
              </a:spcAft>
              <a:buFont typeface="+mj-lt"/>
              <a:buAutoNum type="arabicPeriod"/>
            </a:pPr>
            <a:r>
              <a:rPr lang="en-US" sz="2000" b="0" dirty="0">
                <a:solidFill>
                  <a:schemeClr val="tx2"/>
                </a:solidFill>
              </a:rPr>
              <a:t>Capability-based </a:t>
            </a:r>
            <a:r>
              <a:rPr lang="en-US" sz="2000" b="0" dirty="0" err="1">
                <a:solidFill>
                  <a:schemeClr val="tx2"/>
                </a:solidFill>
              </a:rPr>
              <a:t>CfD</a:t>
            </a:r>
            <a:endParaRPr lang="en-US" sz="2000" b="0" dirty="0">
              <a:solidFill>
                <a:schemeClr val="tx2"/>
              </a:solidFill>
            </a:endParaRPr>
          </a:p>
          <a:p>
            <a:pPr marL="800100" lvl="1" indent="-342900">
              <a:lnSpc>
                <a:spcPct val="100000"/>
              </a:lnSpc>
              <a:spcBef>
                <a:spcPts val="0"/>
              </a:spcBef>
              <a:spcAft>
                <a:spcPts val="600"/>
              </a:spcAft>
              <a:buFont typeface="+mj-lt"/>
              <a:buAutoNum type="arabicPeriod"/>
            </a:pPr>
            <a:r>
              <a:rPr lang="en-US" sz="2000" b="0" dirty="0">
                <a:solidFill>
                  <a:schemeClr val="tx2"/>
                </a:solidFill>
              </a:rPr>
              <a:t>Financial RES </a:t>
            </a:r>
            <a:r>
              <a:rPr lang="en-US" sz="2000" b="0" dirty="0" err="1">
                <a:solidFill>
                  <a:schemeClr val="tx2"/>
                </a:solidFill>
              </a:rPr>
              <a:t>CfD</a:t>
            </a:r>
            <a:endParaRPr lang="en-US" sz="2000" b="0" dirty="0">
              <a:solidFill>
                <a:schemeClr val="tx2"/>
              </a:solidFill>
            </a:endParaRPr>
          </a:p>
          <a:p>
            <a:pPr marL="285750" indent="-285750">
              <a:lnSpc>
                <a:spcPct val="100000"/>
              </a:lnSpc>
              <a:spcBef>
                <a:spcPts val="300"/>
              </a:spcBef>
              <a:buFont typeface="Arial" panose="020B0604020202020204" pitchFamily="34" charset="0"/>
              <a:buChar char="•"/>
            </a:pPr>
            <a:endParaRPr lang="en-BE" sz="2000" dirty="0"/>
          </a:p>
        </p:txBody>
      </p:sp>
    </p:spTree>
    <p:extLst>
      <p:ext uri="{BB962C8B-B14F-4D97-AF65-F5344CB8AC3E}">
        <p14:creationId xmlns:p14="http://schemas.microsoft.com/office/powerpoint/2010/main" val="339916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2098CA-C714-6DE0-7384-3EFDD477FDAA}"/>
              </a:ext>
            </a:extLst>
          </p:cNvPr>
          <p:cNvSpPr>
            <a:spLocks noGrp="1"/>
          </p:cNvSpPr>
          <p:nvPr>
            <p:ph type="title"/>
          </p:nvPr>
        </p:nvSpPr>
        <p:spPr/>
        <p:txBody>
          <a:bodyPr/>
          <a:lstStyle/>
          <a:p>
            <a:r>
              <a:rPr lang="en-US"/>
              <a:t>Taxonomy of </a:t>
            </a:r>
            <a:r>
              <a:rPr lang="en-US" err="1"/>
              <a:t>CfD</a:t>
            </a:r>
            <a:r>
              <a:rPr lang="en-US"/>
              <a:t> models</a:t>
            </a:r>
          </a:p>
        </p:txBody>
      </p:sp>
      <p:sp>
        <p:nvSpPr>
          <p:cNvPr id="4" name="Rectangle 3">
            <a:extLst>
              <a:ext uri="{FF2B5EF4-FFF2-40B4-BE49-F238E27FC236}">
                <a16:creationId xmlns:a16="http://schemas.microsoft.com/office/drawing/2014/main" id="{1A5FF440-BF56-A695-0063-61C42A49CDE6}"/>
              </a:ext>
            </a:extLst>
          </p:cNvPr>
          <p:cNvSpPr/>
          <p:nvPr/>
        </p:nvSpPr>
        <p:spPr>
          <a:xfrm>
            <a:off x="4077066" y="908720"/>
            <a:ext cx="4011461" cy="592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Calibri" panose="020F0502020204030204" pitchFamily="34" charset="0"/>
                <a:cs typeface="Calibri" panose="020F0502020204030204" pitchFamily="34" charset="0"/>
              </a:rPr>
              <a:t>Contract for Difference</a:t>
            </a:r>
            <a:endParaRPr lang="en-US">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DDA7C6E-2BF2-51DA-FCCC-F72642F9C531}"/>
              </a:ext>
            </a:extLst>
          </p:cNvPr>
          <p:cNvSpPr/>
          <p:nvPr/>
        </p:nvSpPr>
        <p:spPr>
          <a:xfrm>
            <a:off x="1016006" y="2349989"/>
            <a:ext cx="4011461" cy="4518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Production-based</a:t>
            </a:r>
          </a:p>
        </p:txBody>
      </p:sp>
      <p:sp>
        <p:nvSpPr>
          <p:cNvPr id="6" name="Rectangle 5">
            <a:extLst>
              <a:ext uri="{FF2B5EF4-FFF2-40B4-BE49-F238E27FC236}">
                <a16:creationId xmlns:a16="http://schemas.microsoft.com/office/drawing/2014/main" id="{0E5622A4-D507-AFE1-790D-B410B23A5E4E}"/>
              </a:ext>
            </a:extLst>
          </p:cNvPr>
          <p:cNvSpPr/>
          <p:nvPr/>
        </p:nvSpPr>
        <p:spPr>
          <a:xfrm>
            <a:off x="7184257" y="2349989"/>
            <a:ext cx="4011461" cy="4518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Non-Production Based</a:t>
            </a:r>
          </a:p>
        </p:txBody>
      </p:sp>
      <p:cxnSp>
        <p:nvCxnSpPr>
          <p:cNvPr id="10" name="Connector: Elbow 9">
            <a:extLst>
              <a:ext uri="{FF2B5EF4-FFF2-40B4-BE49-F238E27FC236}">
                <a16:creationId xmlns:a16="http://schemas.microsoft.com/office/drawing/2014/main" id="{F07CB7E8-B792-A8A6-6283-581FA0308E85}"/>
              </a:ext>
            </a:extLst>
          </p:cNvPr>
          <p:cNvCxnSpPr>
            <a:cxnSpLocks/>
            <a:stCxn id="4" idx="2"/>
            <a:endCxn id="5" idx="0"/>
          </p:cNvCxnSpPr>
          <p:nvPr/>
        </p:nvCxnSpPr>
        <p:spPr>
          <a:xfrm rot="5400000">
            <a:off x="4127724" y="394916"/>
            <a:ext cx="849086" cy="30610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0C041D0B-F0C1-386A-90B4-2D0DA92110DF}"/>
              </a:ext>
            </a:extLst>
          </p:cNvPr>
          <p:cNvCxnSpPr>
            <a:cxnSpLocks/>
            <a:stCxn id="4" idx="2"/>
            <a:endCxn id="6" idx="0"/>
          </p:cNvCxnSpPr>
          <p:nvPr/>
        </p:nvCxnSpPr>
        <p:spPr>
          <a:xfrm rot="16200000" flipH="1">
            <a:off x="7211849" y="371850"/>
            <a:ext cx="849086" cy="310719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150295-6E36-DF1D-2E7A-B3469CFADF19}"/>
              </a:ext>
            </a:extLst>
          </p:cNvPr>
          <p:cNvSpPr txBox="1"/>
          <p:nvPr/>
        </p:nvSpPr>
        <p:spPr>
          <a:xfrm>
            <a:off x="4408994" y="1758723"/>
            <a:ext cx="3283132"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latin typeface="Calibri" panose="020F0502020204030204" pitchFamily="34" charset="0"/>
                <a:cs typeface="Calibri" panose="020F0502020204030204" pitchFamily="34" charset="0"/>
              </a:rPr>
              <a:t>Use injection as key volume metric?</a:t>
            </a:r>
          </a:p>
        </p:txBody>
      </p:sp>
      <p:sp>
        <p:nvSpPr>
          <p:cNvPr id="14" name="TextBox 13">
            <a:extLst>
              <a:ext uri="{FF2B5EF4-FFF2-40B4-BE49-F238E27FC236}">
                <a16:creationId xmlns:a16="http://schemas.microsoft.com/office/drawing/2014/main" id="{2022E067-7C88-8D55-CFD3-C67DD9800D3A}"/>
              </a:ext>
            </a:extLst>
          </p:cNvPr>
          <p:cNvSpPr txBox="1"/>
          <p:nvPr/>
        </p:nvSpPr>
        <p:spPr>
          <a:xfrm>
            <a:off x="3759335" y="1611713"/>
            <a:ext cx="292068" cy="338554"/>
          </a:xfrm>
          <a:prstGeom prst="rect">
            <a:avLst/>
          </a:prstGeom>
          <a:noFill/>
        </p:spPr>
        <p:txBody>
          <a:bodyPr wrap="none" rtlCol="0">
            <a:spAutoFit/>
          </a:bodyPr>
          <a:lstStyle/>
          <a:p>
            <a:r>
              <a:rPr lang="en-US" sz="1600" b="1" dirty="0">
                <a:solidFill>
                  <a:schemeClr val="accent6"/>
                </a:solidFill>
                <a:latin typeface="Calibri" panose="020F0502020204030204" pitchFamily="34" charset="0"/>
                <a:cs typeface="Calibri" panose="020F0502020204030204" pitchFamily="34" charset="0"/>
              </a:rPr>
              <a:t>Y</a:t>
            </a:r>
          </a:p>
        </p:txBody>
      </p:sp>
      <p:sp>
        <p:nvSpPr>
          <p:cNvPr id="15" name="TextBox 14">
            <a:extLst>
              <a:ext uri="{FF2B5EF4-FFF2-40B4-BE49-F238E27FC236}">
                <a16:creationId xmlns:a16="http://schemas.microsoft.com/office/drawing/2014/main" id="{6B7850E1-F1B3-F984-33C3-136736C719C1}"/>
              </a:ext>
            </a:extLst>
          </p:cNvPr>
          <p:cNvSpPr txBox="1"/>
          <p:nvPr/>
        </p:nvSpPr>
        <p:spPr>
          <a:xfrm>
            <a:off x="8021780" y="1595176"/>
            <a:ext cx="317716" cy="338554"/>
          </a:xfrm>
          <a:prstGeom prst="rect">
            <a:avLst/>
          </a:prstGeom>
          <a:noFill/>
        </p:spPr>
        <p:txBody>
          <a:bodyPr wrap="none" rtlCol="0">
            <a:spAutoFit/>
          </a:bodyPr>
          <a:lstStyle/>
          <a:p>
            <a:r>
              <a:rPr lang="en-US" sz="1600" b="1">
                <a:solidFill>
                  <a:schemeClr val="accent6"/>
                </a:solidFill>
                <a:latin typeface="Calibri" panose="020F0502020204030204" pitchFamily="34" charset="0"/>
                <a:cs typeface="Calibri" panose="020F0502020204030204" pitchFamily="34" charset="0"/>
              </a:rPr>
              <a:t>N</a:t>
            </a:r>
          </a:p>
        </p:txBody>
      </p:sp>
      <p:sp>
        <p:nvSpPr>
          <p:cNvPr id="17" name="Rectangle 16">
            <a:extLst>
              <a:ext uri="{FF2B5EF4-FFF2-40B4-BE49-F238E27FC236}">
                <a16:creationId xmlns:a16="http://schemas.microsoft.com/office/drawing/2014/main" id="{D8411D27-4793-E1CC-CCE1-DA1514E04461}"/>
              </a:ext>
            </a:extLst>
          </p:cNvPr>
          <p:cNvSpPr/>
          <p:nvPr/>
        </p:nvSpPr>
        <p:spPr>
          <a:xfrm>
            <a:off x="492912" y="3660660"/>
            <a:ext cx="2215454" cy="592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Different reference price models</a:t>
            </a:r>
          </a:p>
        </p:txBody>
      </p:sp>
      <p:sp>
        <p:nvSpPr>
          <p:cNvPr id="18" name="Rectangle 17">
            <a:extLst>
              <a:ext uri="{FF2B5EF4-FFF2-40B4-BE49-F238E27FC236}">
                <a16:creationId xmlns:a16="http://schemas.microsoft.com/office/drawing/2014/main" id="{951369D4-7BCB-EEAB-CA31-B354ACA77FEA}"/>
              </a:ext>
            </a:extLst>
          </p:cNvPr>
          <p:cNvSpPr/>
          <p:nvPr/>
        </p:nvSpPr>
        <p:spPr>
          <a:xfrm>
            <a:off x="3414062" y="3660660"/>
            <a:ext cx="2215454" cy="592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Cap/Floor models</a:t>
            </a:r>
          </a:p>
        </p:txBody>
      </p:sp>
      <p:sp>
        <p:nvSpPr>
          <p:cNvPr id="19" name="Rectangle 18">
            <a:extLst>
              <a:ext uri="{FF2B5EF4-FFF2-40B4-BE49-F238E27FC236}">
                <a16:creationId xmlns:a16="http://schemas.microsoft.com/office/drawing/2014/main" id="{62BBDF31-E2C9-BD14-CBBE-A6321DC6339D}"/>
              </a:ext>
            </a:extLst>
          </p:cNvPr>
          <p:cNvSpPr/>
          <p:nvPr/>
        </p:nvSpPr>
        <p:spPr>
          <a:xfrm rot="16200000">
            <a:off x="100530" y="5457925"/>
            <a:ext cx="1830954" cy="3038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Hourly market price</a:t>
            </a:r>
          </a:p>
        </p:txBody>
      </p:sp>
      <p:sp>
        <p:nvSpPr>
          <p:cNvPr id="20" name="Rectangle 19">
            <a:extLst>
              <a:ext uri="{FF2B5EF4-FFF2-40B4-BE49-F238E27FC236}">
                <a16:creationId xmlns:a16="http://schemas.microsoft.com/office/drawing/2014/main" id="{EE0A0EEA-6D7A-C229-B92C-42535089324E}"/>
              </a:ext>
            </a:extLst>
          </p:cNvPr>
          <p:cNvSpPr/>
          <p:nvPr/>
        </p:nvSpPr>
        <p:spPr>
          <a:xfrm rot="16200000">
            <a:off x="685162" y="5457925"/>
            <a:ext cx="1830954" cy="3038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Yearly ex-ante</a:t>
            </a:r>
          </a:p>
        </p:txBody>
      </p:sp>
      <p:sp>
        <p:nvSpPr>
          <p:cNvPr id="21" name="Rectangle 20">
            <a:extLst>
              <a:ext uri="{FF2B5EF4-FFF2-40B4-BE49-F238E27FC236}">
                <a16:creationId xmlns:a16="http://schemas.microsoft.com/office/drawing/2014/main" id="{58DA5645-1B04-70E1-32D2-237DF94264FE}"/>
              </a:ext>
            </a:extLst>
          </p:cNvPr>
          <p:cNvSpPr/>
          <p:nvPr/>
        </p:nvSpPr>
        <p:spPr>
          <a:xfrm rot="16200000">
            <a:off x="1269794" y="5457925"/>
            <a:ext cx="1830954" cy="3038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Yearly ex-post</a:t>
            </a:r>
          </a:p>
        </p:txBody>
      </p:sp>
      <p:cxnSp>
        <p:nvCxnSpPr>
          <p:cNvPr id="23" name="Connector: Elbow 22">
            <a:extLst>
              <a:ext uri="{FF2B5EF4-FFF2-40B4-BE49-F238E27FC236}">
                <a16:creationId xmlns:a16="http://schemas.microsoft.com/office/drawing/2014/main" id="{FF53BEC5-E076-8EAF-FDBF-12646D0DB496}"/>
              </a:ext>
            </a:extLst>
          </p:cNvPr>
          <p:cNvCxnSpPr>
            <a:stCxn id="17" idx="2"/>
            <a:endCxn id="19" idx="3"/>
          </p:cNvCxnSpPr>
          <p:nvPr/>
        </p:nvCxnSpPr>
        <p:spPr>
          <a:xfrm rot="5400000">
            <a:off x="1087550" y="4181300"/>
            <a:ext cx="441547" cy="58463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5D0EBB2E-FB3F-8B7E-7B26-FA1621902FDC}"/>
              </a:ext>
            </a:extLst>
          </p:cNvPr>
          <p:cNvCxnSpPr>
            <a:stCxn id="17" idx="2"/>
            <a:endCxn id="21" idx="3"/>
          </p:cNvCxnSpPr>
          <p:nvPr/>
        </p:nvCxnSpPr>
        <p:spPr>
          <a:xfrm rot="16200000" flipH="1">
            <a:off x="1672182" y="4181299"/>
            <a:ext cx="441547" cy="58463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ADC1CE4-664A-0545-529C-CA912E787C3D}"/>
              </a:ext>
            </a:extLst>
          </p:cNvPr>
          <p:cNvCxnSpPr>
            <a:cxnSpLocks/>
            <a:stCxn id="17" idx="2"/>
            <a:endCxn id="20" idx="3"/>
          </p:cNvCxnSpPr>
          <p:nvPr/>
        </p:nvCxnSpPr>
        <p:spPr>
          <a:xfrm rot="16200000" flipH="1">
            <a:off x="1379866" y="4473615"/>
            <a:ext cx="441547" cy="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452B281-FD44-871B-AD7D-75EA06665A61}"/>
              </a:ext>
            </a:extLst>
          </p:cNvPr>
          <p:cNvSpPr/>
          <p:nvPr/>
        </p:nvSpPr>
        <p:spPr>
          <a:xfrm rot="16200000">
            <a:off x="3041367" y="5457923"/>
            <a:ext cx="1830954" cy="3038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Price Cap/Floor</a:t>
            </a:r>
          </a:p>
        </p:txBody>
      </p:sp>
      <p:sp>
        <p:nvSpPr>
          <p:cNvPr id="30" name="Rectangle 29">
            <a:extLst>
              <a:ext uri="{FF2B5EF4-FFF2-40B4-BE49-F238E27FC236}">
                <a16:creationId xmlns:a16="http://schemas.microsoft.com/office/drawing/2014/main" id="{01FF6884-B2CC-7042-0937-A7AF4144F54A}"/>
              </a:ext>
            </a:extLst>
          </p:cNvPr>
          <p:cNvSpPr/>
          <p:nvPr/>
        </p:nvSpPr>
        <p:spPr>
          <a:xfrm rot="16200000">
            <a:off x="4203889" y="5457924"/>
            <a:ext cx="1830954" cy="3038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Revenue cap/floor</a:t>
            </a:r>
          </a:p>
        </p:txBody>
      </p:sp>
      <p:cxnSp>
        <p:nvCxnSpPr>
          <p:cNvPr id="32" name="Connector: Elbow 31">
            <a:extLst>
              <a:ext uri="{FF2B5EF4-FFF2-40B4-BE49-F238E27FC236}">
                <a16:creationId xmlns:a16="http://schemas.microsoft.com/office/drawing/2014/main" id="{9925F63B-D8DD-7B60-DF1B-F0AC18E19968}"/>
              </a:ext>
            </a:extLst>
          </p:cNvPr>
          <p:cNvCxnSpPr>
            <a:stCxn id="18" idx="2"/>
            <a:endCxn id="29" idx="3"/>
          </p:cNvCxnSpPr>
          <p:nvPr/>
        </p:nvCxnSpPr>
        <p:spPr>
          <a:xfrm rot="5400000">
            <a:off x="4018545" y="4191143"/>
            <a:ext cx="441545" cy="56494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56C3A1D4-D03D-E26D-BA53-479DC3B2D06B}"/>
              </a:ext>
            </a:extLst>
          </p:cNvPr>
          <p:cNvCxnSpPr>
            <a:stCxn id="18" idx="2"/>
            <a:endCxn id="30" idx="3"/>
          </p:cNvCxnSpPr>
          <p:nvPr/>
        </p:nvCxnSpPr>
        <p:spPr>
          <a:xfrm rot="16200000" flipH="1">
            <a:off x="4599805" y="4174827"/>
            <a:ext cx="441546" cy="59757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E78DCAE-554D-A37A-FC0D-82F6DE317844}"/>
              </a:ext>
            </a:extLst>
          </p:cNvPr>
          <p:cNvCxnSpPr>
            <a:cxnSpLocks/>
            <a:stCxn id="5" idx="2"/>
            <a:endCxn id="17" idx="0"/>
          </p:cNvCxnSpPr>
          <p:nvPr/>
        </p:nvCxnSpPr>
        <p:spPr>
          <a:xfrm rot="5400000">
            <a:off x="1881778" y="2520700"/>
            <a:ext cx="858821" cy="142109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3C60733B-4543-9476-07C1-A72D206AE27B}"/>
              </a:ext>
            </a:extLst>
          </p:cNvPr>
          <p:cNvCxnSpPr>
            <a:cxnSpLocks/>
            <a:stCxn id="5" idx="2"/>
            <a:endCxn id="18" idx="0"/>
          </p:cNvCxnSpPr>
          <p:nvPr/>
        </p:nvCxnSpPr>
        <p:spPr>
          <a:xfrm rot="16200000" flipH="1">
            <a:off x="3342353" y="2481223"/>
            <a:ext cx="858821" cy="150005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41E410D-6325-1E40-DFAD-E6906907E32B}"/>
              </a:ext>
            </a:extLst>
          </p:cNvPr>
          <p:cNvSpPr txBox="1"/>
          <p:nvPr/>
        </p:nvSpPr>
        <p:spPr>
          <a:xfrm>
            <a:off x="1850784" y="2977150"/>
            <a:ext cx="2432108" cy="451850"/>
          </a:xfrm>
          <a:prstGeom prst="rect">
            <a:avLst/>
          </a:prstGeom>
        </p:spPr>
        <p:style>
          <a:lnRef idx="2">
            <a:schemeClr val="accent5"/>
          </a:lnRef>
          <a:fillRef idx="1">
            <a:schemeClr val="lt1"/>
          </a:fillRef>
          <a:effectRef idx="0">
            <a:schemeClr val="accent5"/>
          </a:effectRef>
          <a:fontRef idx="minor">
            <a:schemeClr val="dk1"/>
          </a:fontRef>
        </p:style>
        <p:txBody>
          <a:bodyPr wrap="square" lIns="36000" tIns="36000" rIns="36000" bIns="36000" rtlCol="0">
            <a:spAutoFit/>
          </a:bodyPr>
          <a:lstStyle/>
          <a:p>
            <a:pPr algn="ctr"/>
            <a:r>
              <a:rPr lang="en-US" sz="1200" dirty="0">
                <a:latin typeface="Calibri" panose="020F0502020204030204" pitchFamily="34" charset="0"/>
                <a:cs typeface="Calibri" panose="020F0502020204030204" pitchFamily="34" charset="0"/>
              </a:rPr>
              <a:t>Single strike price, reference price and volume per settlement period?</a:t>
            </a:r>
          </a:p>
        </p:txBody>
      </p:sp>
      <p:sp>
        <p:nvSpPr>
          <p:cNvPr id="42" name="TextBox 41">
            <a:extLst>
              <a:ext uri="{FF2B5EF4-FFF2-40B4-BE49-F238E27FC236}">
                <a16:creationId xmlns:a16="http://schemas.microsoft.com/office/drawing/2014/main" id="{E6BFCD78-D8D3-35BD-28E2-86A96238D7AD}"/>
              </a:ext>
            </a:extLst>
          </p:cNvPr>
          <p:cNvSpPr txBox="1"/>
          <p:nvPr/>
        </p:nvSpPr>
        <p:spPr>
          <a:xfrm>
            <a:off x="1352045" y="3140968"/>
            <a:ext cx="292068" cy="338554"/>
          </a:xfrm>
          <a:prstGeom prst="rect">
            <a:avLst/>
          </a:prstGeom>
          <a:noFill/>
        </p:spPr>
        <p:txBody>
          <a:bodyPr wrap="none" rtlCol="0">
            <a:spAutoFit/>
          </a:bodyPr>
          <a:lstStyle/>
          <a:p>
            <a:r>
              <a:rPr lang="en-US" sz="1600" b="1">
                <a:solidFill>
                  <a:schemeClr val="accent6"/>
                </a:solidFill>
                <a:latin typeface="Calibri" panose="020F0502020204030204" pitchFamily="34" charset="0"/>
                <a:cs typeface="Calibri" panose="020F0502020204030204" pitchFamily="34" charset="0"/>
              </a:rPr>
              <a:t>Y</a:t>
            </a:r>
          </a:p>
        </p:txBody>
      </p:sp>
      <p:sp>
        <p:nvSpPr>
          <p:cNvPr id="43" name="TextBox 42">
            <a:extLst>
              <a:ext uri="{FF2B5EF4-FFF2-40B4-BE49-F238E27FC236}">
                <a16:creationId xmlns:a16="http://schemas.microsoft.com/office/drawing/2014/main" id="{48D4CC09-ADF4-2BD0-96B9-484D67DE27CD}"/>
              </a:ext>
            </a:extLst>
          </p:cNvPr>
          <p:cNvSpPr txBox="1"/>
          <p:nvPr/>
        </p:nvSpPr>
        <p:spPr>
          <a:xfrm>
            <a:off x="4501476" y="3140968"/>
            <a:ext cx="317716" cy="338554"/>
          </a:xfrm>
          <a:prstGeom prst="rect">
            <a:avLst/>
          </a:prstGeom>
          <a:noFill/>
        </p:spPr>
        <p:txBody>
          <a:bodyPr wrap="none" rtlCol="0">
            <a:spAutoFit/>
          </a:bodyPr>
          <a:lstStyle/>
          <a:p>
            <a:r>
              <a:rPr lang="en-US" sz="1600" b="1" dirty="0">
                <a:solidFill>
                  <a:schemeClr val="accent6"/>
                </a:solidFill>
                <a:latin typeface="Calibri" panose="020F0502020204030204" pitchFamily="34" charset="0"/>
                <a:cs typeface="Calibri" panose="020F0502020204030204" pitchFamily="34" charset="0"/>
              </a:rPr>
              <a:t>N</a:t>
            </a:r>
          </a:p>
        </p:txBody>
      </p:sp>
      <p:sp>
        <p:nvSpPr>
          <p:cNvPr id="44" name="Rectangle 43">
            <a:extLst>
              <a:ext uri="{FF2B5EF4-FFF2-40B4-BE49-F238E27FC236}">
                <a16:creationId xmlns:a16="http://schemas.microsoft.com/office/drawing/2014/main" id="{918C1162-1850-1AB1-8DC1-79E84429ADC9}"/>
              </a:ext>
            </a:extLst>
          </p:cNvPr>
          <p:cNvSpPr/>
          <p:nvPr/>
        </p:nvSpPr>
        <p:spPr>
          <a:xfrm>
            <a:off x="6558519" y="3494228"/>
            <a:ext cx="2215454" cy="592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Capability-Based</a:t>
            </a:r>
          </a:p>
        </p:txBody>
      </p:sp>
      <p:cxnSp>
        <p:nvCxnSpPr>
          <p:cNvPr id="46" name="Connector: Elbow 45">
            <a:extLst>
              <a:ext uri="{FF2B5EF4-FFF2-40B4-BE49-F238E27FC236}">
                <a16:creationId xmlns:a16="http://schemas.microsoft.com/office/drawing/2014/main" id="{961126A8-A1F0-2FF8-6FA0-4D6A39ACECCA}"/>
              </a:ext>
            </a:extLst>
          </p:cNvPr>
          <p:cNvCxnSpPr>
            <a:cxnSpLocks/>
            <a:stCxn id="6" idx="2"/>
            <a:endCxn id="44" idx="0"/>
          </p:cNvCxnSpPr>
          <p:nvPr/>
        </p:nvCxnSpPr>
        <p:spPr>
          <a:xfrm rot="5400000">
            <a:off x="8081923" y="2386162"/>
            <a:ext cx="692389" cy="152374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5BE902C5-07DF-C33A-5A60-785AF4CA9B5F}"/>
              </a:ext>
            </a:extLst>
          </p:cNvPr>
          <p:cNvSpPr/>
          <p:nvPr/>
        </p:nvSpPr>
        <p:spPr>
          <a:xfrm>
            <a:off x="9479669" y="3494227"/>
            <a:ext cx="2215454" cy="592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Financial RES</a:t>
            </a:r>
          </a:p>
        </p:txBody>
      </p:sp>
      <p:cxnSp>
        <p:nvCxnSpPr>
          <p:cNvPr id="51" name="Connector: Elbow 50">
            <a:extLst>
              <a:ext uri="{FF2B5EF4-FFF2-40B4-BE49-F238E27FC236}">
                <a16:creationId xmlns:a16="http://schemas.microsoft.com/office/drawing/2014/main" id="{E105E2DF-87E5-8E51-0C41-F18FBDEB0481}"/>
              </a:ext>
            </a:extLst>
          </p:cNvPr>
          <p:cNvCxnSpPr>
            <a:cxnSpLocks/>
            <a:stCxn id="6" idx="2"/>
            <a:endCxn id="49" idx="0"/>
          </p:cNvCxnSpPr>
          <p:nvPr/>
        </p:nvCxnSpPr>
        <p:spPr>
          <a:xfrm rot="16200000" flipH="1">
            <a:off x="9542498" y="2449329"/>
            <a:ext cx="692388" cy="139740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6B61CBF-5AF1-57E2-25E6-D739B1AC49D1}"/>
              </a:ext>
            </a:extLst>
          </p:cNvPr>
          <p:cNvSpPr txBox="1"/>
          <p:nvPr/>
        </p:nvSpPr>
        <p:spPr>
          <a:xfrm>
            <a:off x="7998196" y="2996952"/>
            <a:ext cx="2346276" cy="2769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200">
                <a:latin typeface="Calibri" panose="020F0502020204030204" pitchFamily="34" charset="0"/>
                <a:cs typeface="Calibri" panose="020F0502020204030204" pitchFamily="34" charset="0"/>
              </a:rPr>
              <a:t>Asset-Specific volume definition?</a:t>
            </a:r>
          </a:p>
        </p:txBody>
      </p:sp>
      <p:sp>
        <p:nvSpPr>
          <p:cNvPr id="57" name="TextBox 56">
            <a:extLst>
              <a:ext uri="{FF2B5EF4-FFF2-40B4-BE49-F238E27FC236}">
                <a16:creationId xmlns:a16="http://schemas.microsoft.com/office/drawing/2014/main" id="{57E05CD0-C612-23ED-A24F-E3F91537C193}"/>
              </a:ext>
            </a:extLst>
          </p:cNvPr>
          <p:cNvSpPr txBox="1"/>
          <p:nvPr/>
        </p:nvSpPr>
        <p:spPr>
          <a:xfrm>
            <a:off x="7408074" y="3140968"/>
            <a:ext cx="292068" cy="338554"/>
          </a:xfrm>
          <a:prstGeom prst="rect">
            <a:avLst/>
          </a:prstGeom>
          <a:noFill/>
        </p:spPr>
        <p:txBody>
          <a:bodyPr wrap="none" rtlCol="0">
            <a:spAutoFit/>
          </a:bodyPr>
          <a:lstStyle/>
          <a:p>
            <a:r>
              <a:rPr lang="en-US" sz="1600" b="1" dirty="0">
                <a:solidFill>
                  <a:schemeClr val="accent6"/>
                </a:solidFill>
                <a:latin typeface="Calibri" panose="020F0502020204030204" pitchFamily="34" charset="0"/>
                <a:cs typeface="Calibri" panose="020F0502020204030204" pitchFamily="34" charset="0"/>
              </a:rPr>
              <a:t>Y</a:t>
            </a:r>
          </a:p>
        </p:txBody>
      </p:sp>
      <p:sp>
        <p:nvSpPr>
          <p:cNvPr id="58" name="TextBox 57">
            <a:extLst>
              <a:ext uri="{FF2B5EF4-FFF2-40B4-BE49-F238E27FC236}">
                <a16:creationId xmlns:a16="http://schemas.microsoft.com/office/drawing/2014/main" id="{BB6471DE-118D-A62D-C7A0-28E8F0E6A820}"/>
              </a:ext>
            </a:extLst>
          </p:cNvPr>
          <p:cNvSpPr txBox="1"/>
          <p:nvPr/>
        </p:nvSpPr>
        <p:spPr>
          <a:xfrm>
            <a:off x="10557505" y="3090446"/>
            <a:ext cx="317716" cy="338554"/>
          </a:xfrm>
          <a:prstGeom prst="rect">
            <a:avLst/>
          </a:prstGeom>
          <a:noFill/>
        </p:spPr>
        <p:txBody>
          <a:bodyPr wrap="none" rtlCol="0">
            <a:spAutoFit/>
          </a:bodyPr>
          <a:lstStyle/>
          <a:p>
            <a:r>
              <a:rPr lang="en-US" sz="1600" b="1" dirty="0">
                <a:solidFill>
                  <a:schemeClr val="accent6"/>
                </a:solidFill>
                <a:latin typeface="Calibri" panose="020F0502020204030204" pitchFamily="34" charset="0"/>
                <a:cs typeface="Calibri" panose="020F0502020204030204" pitchFamily="34" charset="0"/>
              </a:rPr>
              <a:t>N</a:t>
            </a:r>
          </a:p>
        </p:txBody>
      </p:sp>
    </p:spTree>
    <p:extLst>
      <p:ext uri="{BB962C8B-B14F-4D97-AF65-F5344CB8AC3E}">
        <p14:creationId xmlns:p14="http://schemas.microsoft.com/office/powerpoint/2010/main" val="92142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2AB8D4-431B-2306-0D97-8FCBA33BA2D7}"/>
              </a:ext>
            </a:extLst>
          </p:cNvPr>
          <p:cNvSpPr>
            <a:spLocks noGrp="1"/>
          </p:cNvSpPr>
          <p:nvPr>
            <p:ph idx="1"/>
          </p:nvPr>
        </p:nvSpPr>
        <p:spPr>
          <a:xfrm>
            <a:off x="7175840" y="1484784"/>
            <a:ext cx="4824536" cy="4716246"/>
          </a:xfrm>
        </p:spPr>
        <p:txBody>
          <a:bodyPr>
            <a:normAutofit/>
          </a:bodyPr>
          <a:lstStyle/>
          <a:p>
            <a:pPr marL="285750" indent="-285750">
              <a:lnSpc>
                <a:spcPct val="110000"/>
              </a:lnSpc>
              <a:spcBef>
                <a:spcPts val="600"/>
              </a:spcBef>
              <a:buFont typeface="Arial" panose="020B0604020202020204" pitchFamily="34" charset="0"/>
              <a:buChar char="•"/>
            </a:pPr>
            <a:r>
              <a:rPr lang="en-US" sz="1900" dirty="0"/>
              <a:t>ENTSO-E Identified a high number of distortions for Hourly and Yearly ex-ante reference price models:</a:t>
            </a:r>
          </a:p>
          <a:p>
            <a:pPr marL="742950" lvl="1" indent="-285750">
              <a:lnSpc>
                <a:spcPct val="110000"/>
              </a:lnSpc>
              <a:spcBef>
                <a:spcPts val="600"/>
              </a:spcBef>
              <a:buSzPct val="80000"/>
              <a:buFont typeface="Wingdings" panose="05000000000000000000" pitchFamily="2" charset="2"/>
              <a:buChar char="Ø"/>
            </a:pPr>
            <a:r>
              <a:rPr lang="en-US" sz="1700" u="sng" dirty="0"/>
              <a:t>Hourly</a:t>
            </a:r>
            <a:r>
              <a:rPr lang="en-US" sz="1700" dirty="0"/>
              <a:t>: premium is known before ID/balancing market and will be priced in those markets</a:t>
            </a:r>
          </a:p>
          <a:p>
            <a:pPr marL="742950" lvl="1" indent="-285750">
              <a:lnSpc>
                <a:spcPct val="110000"/>
              </a:lnSpc>
              <a:spcBef>
                <a:spcPts val="600"/>
              </a:spcBef>
              <a:buSzPct val="80000"/>
              <a:buFont typeface="Wingdings" panose="05000000000000000000" pitchFamily="2" charset="2"/>
              <a:buChar char="Ø"/>
            </a:pPr>
            <a:r>
              <a:rPr lang="en-US" sz="1700" u="sng" dirty="0"/>
              <a:t>Yearly ex-ante</a:t>
            </a:r>
            <a:r>
              <a:rPr lang="en-US" sz="1700" dirty="0"/>
              <a:t>: premium is known for the entire year and priced in each subsequent market</a:t>
            </a:r>
          </a:p>
          <a:p>
            <a:pPr marL="285750" indent="-285750">
              <a:lnSpc>
                <a:spcPct val="110000"/>
              </a:lnSpc>
              <a:spcBef>
                <a:spcPts val="600"/>
              </a:spcBef>
              <a:buFont typeface="Arial" panose="020B0604020202020204" pitchFamily="34" charset="0"/>
              <a:buChar char="•"/>
            </a:pPr>
            <a:r>
              <a:rPr lang="en-US" sz="1900" dirty="0"/>
              <a:t>Yearly ex-post leads to distortions insofar the premium can be predicted and is therefore preferable</a:t>
            </a:r>
          </a:p>
          <a:p>
            <a:pPr marL="285750" indent="-285750">
              <a:lnSpc>
                <a:spcPct val="110000"/>
              </a:lnSpc>
              <a:spcBef>
                <a:spcPts val="600"/>
              </a:spcBef>
              <a:buFont typeface="Arial" panose="020B0604020202020204" pitchFamily="34" charset="0"/>
              <a:buChar char="•"/>
            </a:pPr>
            <a:r>
              <a:rPr lang="en-US" sz="1900" dirty="0"/>
              <a:t>Even then distortions are likely to remain</a:t>
            </a:r>
          </a:p>
        </p:txBody>
      </p:sp>
      <p:sp>
        <p:nvSpPr>
          <p:cNvPr id="3" name="Title 2">
            <a:extLst>
              <a:ext uri="{FF2B5EF4-FFF2-40B4-BE49-F238E27FC236}">
                <a16:creationId xmlns:a16="http://schemas.microsoft.com/office/drawing/2014/main" id="{82B03FF8-F342-E77A-F65E-8FFC8ABAC4E4}"/>
              </a:ext>
            </a:extLst>
          </p:cNvPr>
          <p:cNvSpPr>
            <a:spLocks noGrp="1"/>
          </p:cNvSpPr>
          <p:nvPr>
            <p:ph type="title"/>
          </p:nvPr>
        </p:nvSpPr>
        <p:spPr/>
        <p:txBody>
          <a:bodyPr/>
          <a:lstStyle/>
          <a:p>
            <a:r>
              <a:rPr lang="en-US"/>
              <a:t>Production-based </a:t>
            </a:r>
            <a:r>
              <a:rPr lang="en-US" err="1"/>
              <a:t>CfDs</a:t>
            </a:r>
            <a:r>
              <a:rPr lang="en-US"/>
              <a:t> - Different Reference Prices</a:t>
            </a:r>
          </a:p>
        </p:txBody>
      </p:sp>
      <p:pic>
        <p:nvPicPr>
          <p:cNvPr id="84" name="Picture 83">
            <a:extLst>
              <a:ext uri="{FF2B5EF4-FFF2-40B4-BE49-F238E27FC236}">
                <a16:creationId xmlns:a16="http://schemas.microsoft.com/office/drawing/2014/main" id="{E095AFDF-F544-5A21-4D8F-CBEE00D36022}"/>
              </a:ext>
            </a:extLst>
          </p:cNvPr>
          <p:cNvPicPr>
            <a:picLocks noChangeAspect="1"/>
          </p:cNvPicPr>
          <p:nvPr/>
        </p:nvPicPr>
        <p:blipFill>
          <a:blip r:embed="rId2"/>
          <a:stretch>
            <a:fillRect/>
          </a:stretch>
        </p:blipFill>
        <p:spPr>
          <a:xfrm>
            <a:off x="382588" y="1895355"/>
            <a:ext cx="6491410" cy="3067290"/>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6311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88796-7A05-3E86-65D0-BB7BDAA8AFC0}"/>
              </a:ext>
            </a:extLst>
          </p:cNvPr>
          <p:cNvSpPr>
            <a:spLocks noGrp="1"/>
          </p:cNvSpPr>
          <p:nvPr>
            <p:ph idx="1"/>
          </p:nvPr>
        </p:nvSpPr>
        <p:spPr>
          <a:xfrm>
            <a:off x="263352" y="996469"/>
            <a:ext cx="6336704" cy="5600883"/>
          </a:xfrm>
        </p:spPr>
        <p:txBody>
          <a:bodyPr vert="horz" lIns="91440" tIns="45720" rIns="91440" bIns="45720" rtlCol="0" anchor="t">
            <a:normAutofit lnSpcReduction="10000"/>
          </a:bodyPr>
          <a:lstStyle/>
          <a:p>
            <a:pPr marL="285750" indent="-285750">
              <a:lnSpc>
                <a:spcPct val="100000"/>
              </a:lnSpc>
              <a:buFont typeface="Wingdings" panose="05000000000000000000" pitchFamily="2" charset="2"/>
              <a:buChar char="q"/>
            </a:pPr>
            <a:r>
              <a:rPr lang="en-US" b="1" dirty="0"/>
              <a:t>Hourly</a:t>
            </a:r>
            <a:r>
              <a:rPr lang="en-US" dirty="0"/>
              <a:t> reference price:</a:t>
            </a:r>
          </a:p>
          <a:p>
            <a:pPr marL="742950" lvl="1" indent="-285750">
              <a:lnSpc>
                <a:spcPct val="100000"/>
              </a:lnSpc>
              <a:buSzPct val="80000"/>
              <a:buFont typeface="Wingdings" panose="05000000000000000000" pitchFamily="2" charset="2"/>
              <a:buChar char="Ø"/>
            </a:pPr>
            <a:r>
              <a:rPr lang="en-US" sz="1600" dirty="0"/>
              <a:t>No incentive to produce high-value electricity but rather </a:t>
            </a:r>
            <a:r>
              <a:rPr lang="en-US" sz="1600" dirty="0" err="1"/>
              <a:t>maximise</a:t>
            </a:r>
            <a:r>
              <a:rPr lang="en-US" sz="1600" dirty="0"/>
              <a:t> production (“produce-and-forget” effect)</a:t>
            </a:r>
          </a:p>
          <a:p>
            <a:pPr marL="742950" lvl="1" indent="-285750">
              <a:lnSpc>
                <a:spcPct val="100000"/>
              </a:lnSpc>
              <a:buSzPct val="80000"/>
              <a:buFont typeface="Wingdings" panose="05000000000000000000" pitchFamily="2" charset="2"/>
              <a:buChar char="Ø"/>
            </a:pPr>
            <a:r>
              <a:rPr lang="en-US" sz="1600" dirty="0">
                <a:latin typeface="Calibri"/>
                <a:ea typeface="Calibri"/>
                <a:cs typeface="Calibri"/>
              </a:rPr>
              <a:t>No incentive to plan maintenance at system optimal times         (i.e. when demand is low)</a:t>
            </a:r>
          </a:p>
          <a:p>
            <a:pPr marL="742950" lvl="1" indent="-285750">
              <a:lnSpc>
                <a:spcPct val="100000"/>
              </a:lnSpc>
              <a:buSzPct val="80000"/>
              <a:buFont typeface="Wingdings" panose="05000000000000000000" pitchFamily="2" charset="2"/>
              <a:buChar char="Ø"/>
            </a:pPr>
            <a:r>
              <a:rPr lang="en-US" sz="1600" dirty="0"/>
              <a:t>Premium known before ID/balancing market and will be       priced-in leading to underproduction/ overproduction</a:t>
            </a:r>
          </a:p>
          <a:p>
            <a:pPr marL="742950" lvl="1" indent="-285750">
              <a:lnSpc>
                <a:spcPct val="100000"/>
              </a:lnSpc>
              <a:buSzPct val="80000"/>
              <a:buFont typeface="Wingdings" panose="05000000000000000000" pitchFamily="2" charset="2"/>
              <a:buChar char="Ø"/>
            </a:pPr>
            <a:r>
              <a:rPr lang="en-GB" sz="1600" dirty="0"/>
              <a:t>No incentives for system-friendly asset design and siting          (e.g. east/west facing PV)</a:t>
            </a:r>
            <a:endParaRPr lang="en-US" sz="1600" dirty="0"/>
          </a:p>
          <a:p>
            <a:pPr marL="285750" indent="-285750">
              <a:lnSpc>
                <a:spcPct val="100000"/>
              </a:lnSpc>
              <a:spcBef>
                <a:spcPts val="1200"/>
              </a:spcBef>
              <a:buFont typeface="Wingdings" panose="05000000000000000000" pitchFamily="2" charset="2"/>
              <a:buChar char="q"/>
            </a:pPr>
            <a:r>
              <a:rPr lang="en-US" b="1" dirty="0"/>
              <a:t>Yearly </a:t>
            </a:r>
            <a:r>
              <a:rPr lang="en-US" dirty="0"/>
              <a:t>reference price (ex-ante or ex-post):</a:t>
            </a:r>
          </a:p>
          <a:p>
            <a:pPr marL="742950" lvl="1" indent="-285750">
              <a:lnSpc>
                <a:spcPct val="100000"/>
              </a:lnSpc>
              <a:buSzPct val="80000"/>
              <a:buFont typeface="Wingdings" panose="05000000000000000000" pitchFamily="2" charset="2"/>
              <a:buChar char="Ø"/>
            </a:pPr>
            <a:r>
              <a:rPr lang="en-US" sz="1600" dirty="0"/>
              <a:t>Incentives for investing in system-friendly asset design &amp; siting</a:t>
            </a:r>
          </a:p>
          <a:p>
            <a:pPr marL="742950" lvl="1" indent="-285750">
              <a:lnSpc>
                <a:spcPct val="100000"/>
              </a:lnSpc>
              <a:buSzPct val="80000"/>
              <a:buFont typeface="Wingdings" panose="05000000000000000000" pitchFamily="2" charset="2"/>
              <a:buChar char="Ø"/>
            </a:pPr>
            <a:r>
              <a:rPr lang="en-US" sz="1600" dirty="0"/>
              <a:t>More incentives to plan maintenance at system-optimal periods</a:t>
            </a:r>
          </a:p>
          <a:p>
            <a:pPr marL="285750" indent="-285750">
              <a:lnSpc>
                <a:spcPct val="100000"/>
              </a:lnSpc>
              <a:spcBef>
                <a:spcPts val="1200"/>
              </a:spcBef>
              <a:buFont typeface="Wingdings" panose="05000000000000000000" pitchFamily="2" charset="2"/>
              <a:buChar char="q"/>
            </a:pPr>
            <a:r>
              <a:rPr lang="en-US" b="1" dirty="0"/>
              <a:t>Yearly ex-ante</a:t>
            </a:r>
            <a:r>
              <a:rPr lang="en-US" dirty="0"/>
              <a:t>:</a:t>
            </a:r>
          </a:p>
          <a:p>
            <a:pPr marL="742950" lvl="1" indent="-285750">
              <a:lnSpc>
                <a:spcPct val="100000"/>
              </a:lnSpc>
              <a:buSzPct val="80000"/>
              <a:buFont typeface="Wingdings" panose="05000000000000000000" pitchFamily="2" charset="2"/>
              <a:buChar char="Ø"/>
            </a:pPr>
            <a:r>
              <a:rPr lang="en-US" sz="1600" dirty="0"/>
              <a:t>premium is known for the entire year and priced in each subsequent market </a:t>
            </a:r>
            <a:r>
              <a:rPr lang="en-US" sz="1600" dirty="0">
                <a:sym typeface="Wingdings" panose="05000000000000000000" pitchFamily="2" charset="2"/>
              </a:rPr>
              <a:t> leading to dispatch distortions</a:t>
            </a:r>
            <a:endParaRPr lang="en-US" sz="1600" dirty="0"/>
          </a:p>
          <a:p>
            <a:pPr marL="285750" indent="-285750">
              <a:lnSpc>
                <a:spcPct val="100000"/>
              </a:lnSpc>
              <a:spcBef>
                <a:spcPts val="1200"/>
              </a:spcBef>
              <a:buFont typeface="Wingdings" panose="05000000000000000000" pitchFamily="2" charset="2"/>
              <a:buChar char="q"/>
            </a:pPr>
            <a:r>
              <a:rPr lang="en-US" b="1" dirty="0"/>
              <a:t>Yearly ex-post</a:t>
            </a:r>
            <a:r>
              <a:rPr lang="en-US" dirty="0"/>
              <a:t>:</a:t>
            </a:r>
          </a:p>
          <a:p>
            <a:pPr marL="742950" lvl="1" indent="-285750">
              <a:lnSpc>
                <a:spcPct val="100000"/>
              </a:lnSpc>
              <a:buSzPct val="80000"/>
              <a:buFont typeface="Wingdings" panose="05000000000000000000" pitchFamily="2" charset="2"/>
              <a:buChar char="Ø"/>
            </a:pPr>
            <a:r>
              <a:rPr lang="en-US" sz="1600" dirty="0">
                <a:latin typeface="Calibri"/>
                <a:ea typeface="Calibri"/>
                <a:cs typeface="Calibri"/>
              </a:rPr>
              <a:t>More efficient dispatch incentives and therefore preferable</a:t>
            </a:r>
            <a:endParaRPr lang="en-US" sz="1600" dirty="0">
              <a:ea typeface="Calibri"/>
            </a:endParaRPr>
          </a:p>
          <a:p>
            <a:pPr marL="742950" lvl="1" indent="-285750">
              <a:lnSpc>
                <a:spcPct val="100000"/>
              </a:lnSpc>
              <a:buSzPct val="80000"/>
              <a:buFont typeface="Wingdings" panose="05000000000000000000" pitchFamily="2" charset="2"/>
              <a:buChar char="Ø"/>
            </a:pPr>
            <a:r>
              <a:rPr lang="en-US" sz="1600" dirty="0">
                <a:latin typeface="Calibri"/>
                <a:ea typeface="Calibri"/>
                <a:cs typeface="Calibri"/>
              </a:rPr>
              <a:t>Still distortions insofar premium can be predicted (i.e. end of reference period)</a:t>
            </a:r>
          </a:p>
        </p:txBody>
      </p:sp>
      <p:sp>
        <p:nvSpPr>
          <p:cNvPr id="3" name="Title 2">
            <a:extLst>
              <a:ext uri="{FF2B5EF4-FFF2-40B4-BE49-F238E27FC236}">
                <a16:creationId xmlns:a16="http://schemas.microsoft.com/office/drawing/2014/main" id="{6A7FE132-5089-391C-4453-FA12D8B9BCE8}"/>
              </a:ext>
            </a:extLst>
          </p:cNvPr>
          <p:cNvSpPr>
            <a:spLocks noGrp="1"/>
          </p:cNvSpPr>
          <p:nvPr>
            <p:ph type="title"/>
          </p:nvPr>
        </p:nvSpPr>
        <p:spPr/>
        <p:txBody>
          <a:bodyPr/>
          <a:lstStyle/>
          <a:p>
            <a:r>
              <a:rPr lang="en-US"/>
              <a:t>Production-based </a:t>
            </a:r>
            <a:r>
              <a:rPr lang="en-US" err="1"/>
              <a:t>CfDs</a:t>
            </a:r>
            <a:r>
              <a:rPr lang="en-US"/>
              <a:t> - Different Reference Prices</a:t>
            </a:r>
          </a:p>
        </p:txBody>
      </p:sp>
      <p:pic>
        <p:nvPicPr>
          <p:cNvPr id="4" name="Picture 83">
            <a:extLst>
              <a:ext uri="{FF2B5EF4-FFF2-40B4-BE49-F238E27FC236}">
                <a16:creationId xmlns:a16="http://schemas.microsoft.com/office/drawing/2014/main" id="{C97E6BDE-5736-C0B9-17B7-6664842D1DC2}"/>
              </a:ext>
            </a:extLst>
          </p:cNvPr>
          <p:cNvPicPr>
            <a:picLocks noChangeAspect="1"/>
          </p:cNvPicPr>
          <p:nvPr/>
        </p:nvPicPr>
        <p:blipFill>
          <a:blip r:embed="rId3"/>
          <a:stretch>
            <a:fillRect/>
          </a:stretch>
        </p:blipFill>
        <p:spPr>
          <a:xfrm>
            <a:off x="6485892" y="1988840"/>
            <a:ext cx="5586772" cy="2741117"/>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4982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88796-7A05-3E86-65D0-BB7BDAA8AFC0}"/>
              </a:ext>
            </a:extLst>
          </p:cNvPr>
          <p:cNvSpPr>
            <a:spLocks noGrp="1"/>
          </p:cNvSpPr>
          <p:nvPr>
            <p:ph idx="1"/>
          </p:nvPr>
        </p:nvSpPr>
        <p:spPr>
          <a:xfrm>
            <a:off x="183216" y="1124744"/>
            <a:ext cx="7955829" cy="5538545"/>
          </a:xfrm>
        </p:spPr>
        <p:txBody>
          <a:bodyPr vert="horz" lIns="91440" tIns="45720" rIns="91440" bIns="45720" rtlCol="0" anchor="t">
            <a:normAutofit/>
          </a:bodyPr>
          <a:lstStyle/>
          <a:p>
            <a:pPr marL="285750" indent="-285750">
              <a:lnSpc>
                <a:spcPct val="100000"/>
              </a:lnSpc>
              <a:buFont typeface="Arial" panose="020B0604020202020204" pitchFamily="34" charset="0"/>
              <a:buChar char="•"/>
            </a:pPr>
            <a:r>
              <a:rPr lang="en-US" dirty="0">
                <a:latin typeface="Calibri"/>
                <a:ea typeface="Calibri"/>
                <a:cs typeface="Calibri"/>
              </a:rPr>
              <a:t>Both models aim to leave a </a:t>
            </a:r>
            <a:r>
              <a:rPr lang="en-US" b="1" dirty="0">
                <a:latin typeface="Calibri"/>
                <a:ea typeface="Calibri"/>
                <a:cs typeface="Calibri"/>
              </a:rPr>
              <a:t>revenue “band” between cap and floor </a:t>
            </a:r>
            <a:r>
              <a:rPr lang="en-US" dirty="0">
                <a:latin typeface="Calibri"/>
                <a:ea typeface="Calibri"/>
                <a:cs typeface="Calibri"/>
              </a:rPr>
              <a:t>where both profit and loss are possible</a:t>
            </a:r>
          </a:p>
          <a:p>
            <a:pPr marL="285750" indent="-285750">
              <a:lnSpc>
                <a:spcPct val="100000"/>
              </a:lnSpc>
              <a:spcBef>
                <a:spcPts val="1800"/>
              </a:spcBef>
              <a:buFont typeface="Arial" panose="020B0604020202020204" pitchFamily="34" charset="0"/>
              <a:buChar char="•"/>
            </a:pPr>
            <a:r>
              <a:rPr lang="en-US" dirty="0">
                <a:latin typeface="Calibri"/>
                <a:ea typeface="Calibri"/>
                <a:cs typeface="Calibri"/>
              </a:rPr>
              <a:t>The band further incentivizes design/maintenance planning/… to maximize market value</a:t>
            </a:r>
            <a:br>
              <a:rPr lang="en-US" dirty="0"/>
            </a:br>
            <a:r>
              <a:rPr lang="en-US" i="1" dirty="0">
                <a:latin typeface="Calibri"/>
                <a:ea typeface="Calibri"/>
                <a:cs typeface="Calibri"/>
              </a:rPr>
              <a:t>The “width” of the band determines the strength of the incentive</a:t>
            </a:r>
          </a:p>
          <a:p>
            <a:pPr marL="285750" indent="-285750">
              <a:lnSpc>
                <a:spcPct val="100000"/>
              </a:lnSpc>
              <a:spcBef>
                <a:spcPts val="1800"/>
              </a:spcBef>
              <a:buFont typeface="Arial" panose="020B0604020202020204" pitchFamily="34" charset="0"/>
              <a:buChar char="•"/>
            </a:pPr>
            <a:r>
              <a:rPr lang="en-US" dirty="0">
                <a:latin typeface="Calibri"/>
                <a:ea typeface="Calibri"/>
                <a:cs typeface="Calibri"/>
              </a:rPr>
              <a:t>The </a:t>
            </a:r>
            <a:r>
              <a:rPr lang="en-US" b="1" dirty="0">
                <a:latin typeface="Calibri"/>
                <a:ea typeface="Calibri"/>
                <a:cs typeface="Calibri"/>
              </a:rPr>
              <a:t>Strike Price cap/floor</a:t>
            </a:r>
            <a:r>
              <a:rPr lang="en-US" dirty="0">
                <a:latin typeface="Calibri"/>
                <a:ea typeface="Calibri"/>
                <a:cs typeface="Calibri"/>
              </a:rPr>
              <a:t> determines a </a:t>
            </a:r>
            <a:r>
              <a:rPr lang="en-US" b="1" dirty="0">
                <a:latin typeface="Calibri"/>
                <a:ea typeface="Calibri"/>
                <a:cs typeface="Calibri"/>
              </a:rPr>
              <a:t>maximum and minimum  strike price:</a:t>
            </a:r>
          </a:p>
          <a:p>
            <a:pPr marL="742950" lvl="1" indent="-285750">
              <a:lnSpc>
                <a:spcPct val="100000"/>
              </a:lnSpc>
              <a:buFont typeface="Arial" panose="020B0604020202020204" pitchFamily="34" charset="0"/>
              <a:buChar char="•"/>
            </a:pPr>
            <a:r>
              <a:rPr lang="en-US" sz="1600" dirty="0">
                <a:latin typeface="Calibri"/>
                <a:ea typeface="Calibri"/>
                <a:cs typeface="Calibri"/>
              </a:rPr>
              <a:t>Revenues below the minimum are topped off; above the maximum are paid back</a:t>
            </a:r>
          </a:p>
          <a:p>
            <a:pPr marL="742950" lvl="1" indent="-285750">
              <a:lnSpc>
                <a:spcPct val="100000"/>
              </a:lnSpc>
              <a:buFont typeface="Arial" panose="020B0604020202020204" pitchFamily="34" charset="0"/>
              <a:buChar char="•"/>
            </a:pPr>
            <a:r>
              <a:rPr lang="en-US" sz="1600" dirty="0">
                <a:latin typeface="Calibri"/>
                <a:ea typeface="Calibri"/>
                <a:cs typeface="Calibri"/>
              </a:rPr>
              <a:t>Still based on a single reference price</a:t>
            </a:r>
          </a:p>
          <a:p>
            <a:pPr marL="742950" lvl="1" indent="-285750">
              <a:lnSpc>
                <a:spcPct val="100000"/>
              </a:lnSpc>
              <a:buFont typeface="Arial" panose="020B0604020202020204" pitchFamily="34" charset="0"/>
              <a:buChar char="•"/>
            </a:pPr>
            <a:r>
              <a:rPr lang="en-US" sz="1600" dirty="0">
                <a:latin typeface="Calibri"/>
                <a:ea typeface="Calibri"/>
                <a:cs typeface="Calibri"/>
              </a:rPr>
              <a:t>Less distortions, but only so long as the minimum/maximum price is not reached</a:t>
            </a:r>
          </a:p>
          <a:p>
            <a:pPr marL="285750" indent="-285750">
              <a:lnSpc>
                <a:spcPct val="100000"/>
              </a:lnSpc>
              <a:spcBef>
                <a:spcPts val="1800"/>
              </a:spcBef>
              <a:buFont typeface="Arial" panose="020B0604020202020204" pitchFamily="34" charset="0"/>
              <a:buChar char="•"/>
            </a:pPr>
            <a:r>
              <a:rPr lang="en-US" dirty="0">
                <a:latin typeface="Calibri"/>
                <a:ea typeface="Calibri"/>
                <a:cs typeface="Calibri"/>
              </a:rPr>
              <a:t>The </a:t>
            </a:r>
            <a:r>
              <a:rPr lang="en-US" b="1" dirty="0">
                <a:latin typeface="Calibri"/>
                <a:ea typeface="Calibri"/>
                <a:cs typeface="Calibri"/>
              </a:rPr>
              <a:t>revenue cap and floor</a:t>
            </a:r>
            <a:r>
              <a:rPr lang="en-US" dirty="0">
                <a:latin typeface="Calibri"/>
                <a:ea typeface="Calibri"/>
                <a:cs typeface="Calibri"/>
              </a:rPr>
              <a:t> puts a </a:t>
            </a:r>
            <a:r>
              <a:rPr lang="en-US" b="1" dirty="0">
                <a:latin typeface="Calibri"/>
                <a:ea typeface="Calibri"/>
                <a:cs typeface="Calibri"/>
              </a:rPr>
              <a:t>maximum and minimum </a:t>
            </a:r>
            <a:r>
              <a:rPr lang="en-US" dirty="0">
                <a:latin typeface="Calibri"/>
                <a:ea typeface="Calibri"/>
                <a:cs typeface="Calibri"/>
              </a:rPr>
              <a:t> </a:t>
            </a:r>
            <a:r>
              <a:rPr lang="en-US" b="1" dirty="0">
                <a:latin typeface="Calibri"/>
                <a:ea typeface="Calibri"/>
                <a:cs typeface="Calibri"/>
              </a:rPr>
              <a:t>value </a:t>
            </a:r>
            <a:r>
              <a:rPr lang="en-US" dirty="0">
                <a:latin typeface="Calibri"/>
                <a:ea typeface="Calibri"/>
                <a:cs typeface="Calibri"/>
              </a:rPr>
              <a:t>the benefiting asset earns per MWh produced</a:t>
            </a:r>
          </a:p>
          <a:p>
            <a:pPr marL="742950" lvl="1" indent="-285750">
              <a:lnSpc>
                <a:spcPct val="100000"/>
              </a:lnSpc>
              <a:buFont typeface="Arial" panose="020B0604020202020204" pitchFamily="34" charset="0"/>
              <a:buChar char="•"/>
            </a:pPr>
            <a:r>
              <a:rPr lang="en-US" sz="1600" dirty="0">
                <a:latin typeface="Calibri"/>
                <a:ea typeface="Calibri"/>
                <a:cs typeface="Calibri"/>
              </a:rPr>
              <a:t>For each settlement, either revenues are topped off if they were below the minimum or paid back if they were above the maximum</a:t>
            </a:r>
          </a:p>
          <a:p>
            <a:pPr marL="742950" lvl="1" indent="-285750">
              <a:lnSpc>
                <a:spcPct val="100000"/>
              </a:lnSpc>
              <a:buFont typeface="Arial" panose="020B0604020202020204" pitchFamily="34" charset="0"/>
              <a:buChar char="•"/>
            </a:pPr>
            <a:r>
              <a:rPr lang="en-US" sz="1600" dirty="0">
                <a:latin typeface="Calibri"/>
                <a:ea typeface="Calibri"/>
                <a:cs typeface="Calibri"/>
              </a:rPr>
              <a:t>Less distortions as the </a:t>
            </a:r>
            <a:r>
              <a:rPr lang="en-US" sz="1600" dirty="0" err="1">
                <a:latin typeface="Calibri"/>
                <a:ea typeface="Calibri"/>
                <a:cs typeface="Calibri"/>
              </a:rPr>
              <a:t>CfD</a:t>
            </a:r>
            <a:r>
              <a:rPr lang="en-US" sz="1600" dirty="0">
                <a:latin typeface="Calibri"/>
                <a:ea typeface="Calibri"/>
                <a:cs typeface="Calibri"/>
              </a:rPr>
              <a:t> considers all market timeframes</a:t>
            </a:r>
          </a:p>
          <a:p>
            <a:pPr marL="742950" lvl="1" indent="-285750">
              <a:lnSpc>
                <a:spcPct val="100000"/>
              </a:lnSpc>
              <a:buFont typeface="Arial" panose="020B0604020202020204" pitchFamily="34" charset="0"/>
              <a:buChar char="•"/>
            </a:pPr>
            <a:r>
              <a:rPr lang="en-US" sz="1600" dirty="0">
                <a:latin typeface="Calibri"/>
                <a:ea typeface="Calibri"/>
                <a:cs typeface="Calibri"/>
              </a:rPr>
              <a:t>Complex to enforce, as it requires visibility on revenues in all markets (incl. OTC)</a:t>
            </a:r>
          </a:p>
        </p:txBody>
      </p:sp>
      <p:sp>
        <p:nvSpPr>
          <p:cNvPr id="3" name="Title 2">
            <a:extLst>
              <a:ext uri="{FF2B5EF4-FFF2-40B4-BE49-F238E27FC236}">
                <a16:creationId xmlns:a16="http://schemas.microsoft.com/office/drawing/2014/main" id="{6A7FE132-5089-391C-4453-FA12D8B9BCE8}"/>
              </a:ext>
            </a:extLst>
          </p:cNvPr>
          <p:cNvSpPr>
            <a:spLocks noGrp="1"/>
          </p:cNvSpPr>
          <p:nvPr>
            <p:ph type="title"/>
          </p:nvPr>
        </p:nvSpPr>
        <p:spPr>
          <a:xfrm>
            <a:off x="287106" y="427417"/>
            <a:ext cx="11617788" cy="356467"/>
          </a:xfrm>
        </p:spPr>
        <p:txBody>
          <a:bodyPr/>
          <a:lstStyle/>
          <a:p>
            <a:r>
              <a:rPr lang="en-US" dirty="0"/>
              <a:t>Production-based CfDs - Cap/floor models</a:t>
            </a:r>
          </a:p>
        </p:txBody>
      </p:sp>
      <p:pic>
        <p:nvPicPr>
          <p:cNvPr id="11" name="Picture 10">
            <a:extLst>
              <a:ext uri="{FF2B5EF4-FFF2-40B4-BE49-F238E27FC236}">
                <a16:creationId xmlns:a16="http://schemas.microsoft.com/office/drawing/2014/main" id="{D8D6496D-86AE-6963-395A-25481E31A2A5}"/>
              </a:ext>
            </a:extLst>
          </p:cNvPr>
          <p:cNvPicPr>
            <a:picLocks noChangeAspect="1"/>
          </p:cNvPicPr>
          <p:nvPr/>
        </p:nvPicPr>
        <p:blipFill>
          <a:blip r:embed="rId2"/>
          <a:stretch>
            <a:fillRect/>
          </a:stretch>
        </p:blipFill>
        <p:spPr>
          <a:xfrm>
            <a:off x="8112224" y="1988840"/>
            <a:ext cx="4052955" cy="22959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215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07C691-9606-846B-86F3-96785CAAB379}"/>
              </a:ext>
            </a:extLst>
          </p:cNvPr>
          <p:cNvSpPr/>
          <p:nvPr/>
        </p:nvSpPr>
        <p:spPr>
          <a:xfrm>
            <a:off x="6106799" y="1501176"/>
            <a:ext cx="5461809" cy="51681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AE9A531-4768-915A-5B9E-6CDD61271FC1}"/>
              </a:ext>
            </a:extLst>
          </p:cNvPr>
          <p:cNvSpPr/>
          <p:nvPr/>
        </p:nvSpPr>
        <p:spPr>
          <a:xfrm>
            <a:off x="382588" y="1393376"/>
            <a:ext cx="5419474" cy="52759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76089468-C79D-8653-307F-5CE7A956BC8C}"/>
              </a:ext>
            </a:extLst>
          </p:cNvPr>
          <p:cNvSpPr>
            <a:spLocks noGrp="1"/>
          </p:cNvSpPr>
          <p:nvPr>
            <p:ph type="title"/>
          </p:nvPr>
        </p:nvSpPr>
        <p:spPr/>
        <p:txBody>
          <a:bodyPr/>
          <a:lstStyle/>
          <a:p>
            <a:r>
              <a:rPr lang="en-US"/>
              <a:t>Non-production based </a:t>
            </a:r>
            <a:r>
              <a:rPr lang="en-US" err="1"/>
              <a:t>CfDs</a:t>
            </a:r>
            <a:endParaRPr lang="en-US"/>
          </a:p>
        </p:txBody>
      </p:sp>
      <p:pic>
        <p:nvPicPr>
          <p:cNvPr id="4" name="Picture 3">
            <a:extLst>
              <a:ext uri="{FF2B5EF4-FFF2-40B4-BE49-F238E27FC236}">
                <a16:creationId xmlns:a16="http://schemas.microsoft.com/office/drawing/2014/main" id="{3491CBA7-16BD-E636-55EA-14B659FA024B}"/>
              </a:ext>
            </a:extLst>
          </p:cNvPr>
          <p:cNvPicPr>
            <a:picLocks noChangeAspect="1"/>
          </p:cNvPicPr>
          <p:nvPr/>
        </p:nvPicPr>
        <p:blipFill>
          <a:blip r:embed="rId2"/>
          <a:stretch>
            <a:fillRect/>
          </a:stretch>
        </p:blipFill>
        <p:spPr>
          <a:xfrm>
            <a:off x="496343" y="2160758"/>
            <a:ext cx="5121541" cy="2708402"/>
          </a:xfrm>
          <a:prstGeom prst="rect">
            <a:avLst/>
          </a:prstGeom>
        </p:spPr>
      </p:pic>
      <p:pic>
        <p:nvPicPr>
          <p:cNvPr id="5" name="Imagen 1">
            <a:extLst>
              <a:ext uri="{FF2B5EF4-FFF2-40B4-BE49-F238E27FC236}">
                <a16:creationId xmlns:a16="http://schemas.microsoft.com/office/drawing/2014/main" id="{65F2218F-A4EF-44DE-12F9-4CC69D0200EC}"/>
              </a:ext>
            </a:extLst>
          </p:cNvPr>
          <p:cNvPicPr>
            <a:picLocks noChangeAspect="1"/>
          </p:cNvPicPr>
          <p:nvPr/>
        </p:nvPicPr>
        <p:blipFill rotWithShape="1">
          <a:blip r:embed="rId3"/>
          <a:srcRect l="-1069" r="3708"/>
          <a:stretch/>
        </p:blipFill>
        <p:spPr>
          <a:xfrm>
            <a:off x="6181791" y="2191470"/>
            <a:ext cx="5314809" cy="2317650"/>
          </a:xfrm>
          <a:prstGeom prst="rect">
            <a:avLst/>
          </a:prstGeom>
        </p:spPr>
      </p:pic>
      <p:sp>
        <p:nvSpPr>
          <p:cNvPr id="6" name="Rectangle 5">
            <a:extLst>
              <a:ext uri="{FF2B5EF4-FFF2-40B4-BE49-F238E27FC236}">
                <a16:creationId xmlns:a16="http://schemas.microsoft.com/office/drawing/2014/main" id="{4F8463E1-79D6-338D-B3F1-1B9BB642E7F1}"/>
              </a:ext>
            </a:extLst>
          </p:cNvPr>
          <p:cNvSpPr/>
          <p:nvPr/>
        </p:nvSpPr>
        <p:spPr>
          <a:xfrm>
            <a:off x="373879" y="1393376"/>
            <a:ext cx="5419474" cy="592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Capability-based </a:t>
            </a:r>
            <a:r>
              <a:rPr lang="en-US" sz="2000" b="1" dirty="0" err="1">
                <a:latin typeface="Calibri" panose="020F0502020204030204" pitchFamily="34" charset="0"/>
                <a:cs typeface="Calibri" panose="020F0502020204030204" pitchFamily="34" charset="0"/>
              </a:rPr>
              <a:t>CfD</a:t>
            </a:r>
            <a:endParaRPr lang="en-US" sz="2000" b="1" dirty="0">
              <a:latin typeface="Calibri" panose="020F0502020204030204" pitchFamily="34" charset="0"/>
              <a:cs typeface="Calibri" panose="020F0502020204030204" pitchFamily="34" charset="0"/>
            </a:endParaRPr>
          </a:p>
          <a:p>
            <a:pPr algn="ctr"/>
            <a:r>
              <a:rPr lang="en-US" sz="1600" dirty="0" err="1">
                <a:latin typeface="Calibri" panose="020F0502020204030204" pitchFamily="34" charset="0"/>
                <a:cs typeface="Calibri" panose="020F0502020204030204" pitchFamily="34" charset="0"/>
              </a:rPr>
              <a:t>CfD</a:t>
            </a:r>
            <a:r>
              <a:rPr lang="en-US" sz="1600" dirty="0">
                <a:latin typeface="Calibri" panose="020F0502020204030204" pitchFamily="34" charset="0"/>
                <a:cs typeface="Calibri" panose="020F0502020204030204" pitchFamily="34" charset="0"/>
              </a:rPr>
              <a:t> volume defined at the individual asset level</a:t>
            </a:r>
          </a:p>
        </p:txBody>
      </p:sp>
      <p:sp>
        <p:nvSpPr>
          <p:cNvPr id="8" name="TextBox 7">
            <a:extLst>
              <a:ext uri="{FF2B5EF4-FFF2-40B4-BE49-F238E27FC236}">
                <a16:creationId xmlns:a16="http://schemas.microsoft.com/office/drawing/2014/main" id="{B5B9257C-1D5C-3515-3CE9-913D67054E76}"/>
              </a:ext>
            </a:extLst>
          </p:cNvPr>
          <p:cNvSpPr txBox="1"/>
          <p:nvPr/>
        </p:nvSpPr>
        <p:spPr>
          <a:xfrm>
            <a:off x="6312024" y="4431543"/>
            <a:ext cx="4711337" cy="261610"/>
          </a:xfrm>
          <a:prstGeom prst="rect">
            <a:avLst/>
          </a:prstGeom>
          <a:noFill/>
        </p:spPr>
        <p:txBody>
          <a:bodyPr wrap="square" rtlCol="0">
            <a:spAutoFit/>
          </a:bodyPr>
          <a:lstStyle/>
          <a:p>
            <a:r>
              <a:rPr lang="en-US" sz="1100" b="1" i="1" dirty="0">
                <a:latin typeface="Calibri" panose="020F0502020204030204" pitchFamily="34" charset="0"/>
                <a:cs typeface="Calibri" panose="020F0502020204030204" pitchFamily="34" charset="0"/>
              </a:rPr>
              <a:t>Source: </a:t>
            </a:r>
            <a:r>
              <a:rPr lang="en-US" sz="1100" i="1" dirty="0">
                <a:latin typeface="Calibri" panose="020F0502020204030204" pitchFamily="34" charset="0"/>
                <a:cs typeface="Calibri" panose="020F0502020204030204" pitchFamily="34" charset="0"/>
              </a:rPr>
              <a:t>Hirth et al. (2023)</a:t>
            </a:r>
            <a:endParaRPr lang="en-US" sz="1100" b="1"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CA59C6D-A2A0-8BCF-7181-25E5F9EEC28D}"/>
              </a:ext>
            </a:extLst>
          </p:cNvPr>
          <p:cNvSpPr txBox="1"/>
          <p:nvPr/>
        </p:nvSpPr>
        <p:spPr>
          <a:xfrm>
            <a:off x="399293" y="4899064"/>
            <a:ext cx="5408675" cy="1554272"/>
          </a:xfrm>
          <a:prstGeom prst="rect">
            <a:avLst/>
          </a:prstGeom>
          <a:noFill/>
        </p:spPr>
        <p:txBody>
          <a:bodyPr wrap="square" lIns="91440" tIns="45720" rIns="91440" bIns="45720" rtlCol="0" anchor="t">
            <a:spAutoFit/>
          </a:bodyPr>
          <a:lstStyle/>
          <a:p>
            <a:pPr marL="285750" indent="-285750">
              <a:spcAft>
                <a:spcPts val="600"/>
              </a:spcAft>
              <a:buClr>
                <a:srgbClr val="0D218B"/>
              </a:buClr>
              <a:buSzPct val="80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Avoids dispatch distortions in DA, ID and balancing</a:t>
            </a:r>
          </a:p>
          <a:p>
            <a:pPr marL="285750" indent="-285750">
              <a:spcAft>
                <a:spcPts val="600"/>
              </a:spcAft>
              <a:buClr>
                <a:srgbClr val="0D218B"/>
              </a:buClr>
              <a:buSzPct val="80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Incentives for system-friendly asset design &amp; siting depend on reference price (i.e. longer reference period)</a:t>
            </a:r>
          </a:p>
          <a:p>
            <a:pPr marL="285750" indent="-285750">
              <a:spcAft>
                <a:spcPts val="600"/>
              </a:spcAft>
              <a:buClr>
                <a:srgbClr val="0D218B"/>
              </a:buClr>
              <a:buSzPct val="80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Correspondence to asset-level revenues should provide improved risk coverage</a:t>
            </a:r>
            <a:endParaRPr lang="en-US" sz="1700" strike="sngStrike"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BA9EEA8-2538-432F-544C-C11BE9DB3A19}"/>
              </a:ext>
            </a:extLst>
          </p:cNvPr>
          <p:cNvSpPr txBox="1"/>
          <p:nvPr/>
        </p:nvSpPr>
        <p:spPr>
          <a:xfrm>
            <a:off x="6168144" y="4899064"/>
            <a:ext cx="5411263" cy="1554272"/>
          </a:xfrm>
          <a:prstGeom prst="rect">
            <a:avLst/>
          </a:prstGeom>
          <a:noFill/>
        </p:spPr>
        <p:txBody>
          <a:bodyPr wrap="square" lIns="91440" tIns="45720" rIns="91440" bIns="45720" rtlCol="0" anchor="t">
            <a:spAutoFit/>
          </a:bodyPr>
          <a:lstStyle/>
          <a:p>
            <a:pPr marL="285750" indent="-285750">
              <a:spcAft>
                <a:spcPts val="600"/>
              </a:spcAft>
              <a:buClr>
                <a:srgbClr val="0D218B"/>
              </a:buClr>
              <a:buSzPct val="80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Avoids dispatch distortions in DA, ID and balancing</a:t>
            </a:r>
          </a:p>
          <a:p>
            <a:pPr marL="285750" indent="-285750">
              <a:spcAft>
                <a:spcPts val="600"/>
              </a:spcAft>
              <a:buClr>
                <a:srgbClr val="0D218B"/>
              </a:buClr>
              <a:buSzPct val="80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Incentives in system-friendly asset design and siting to beat the generic reference plant</a:t>
            </a:r>
          </a:p>
          <a:p>
            <a:pPr marL="285750" indent="-285750">
              <a:spcAft>
                <a:spcPts val="600"/>
              </a:spcAft>
              <a:buClr>
                <a:srgbClr val="0D218B"/>
              </a:buClr>
              <a:buSzPct val="80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Abstraction from real asset revenues increases risk under this model</a:t>
            </a:r>
          </a:p>
        </p:txBody>
      </p:sp>
      <p:sp>
        <p:nvSpPr>
          <p:cNvPr id="11" name="TextBox 10">
            <a:extLst>
              <a:ext uri="{FF2B5EF4-FFF2-40B4-BE49-F238E27FC236}">
                <a16:creationId xmlns:a16="http://schemas.microsoft.com/office/drawing/2014/main" id="{2F58E926-8FD3-E28C-7D43-0AD0DF09C954}"/>
              </a:ext>
            </a:extLst>
          </p:cNvPr>
          <p:cNvSpPr txBox="1"/>
          <p:nvPr/>
        </p:nvSpPr>
        <p:spPr>
          <a:xfrm>
            <a:off x="373879" y="700039"/>
            <a:ext cx="10930747" cy="646331"/>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Decoupling of production and subsidy-level is the most secure way to eliminate dispatch distortions</a:t>
            </a:r>
          </a:p>
          <a:p>
            <a:r>
              <a:rPr lang="en-US">
                <a:latin typeface="Calibri" panose="020F0502020204030204" pitchFamily="34" charset="0"/>
                <a:cs typeface="Calibri" panose="020F0502020204030204" pitchFamily="34" charset="0"/>
              </a:rPr>
              <a:t>Two considered designs provide different advantages/disadvantages</a:t>
            </a:r>
          </a:p>
        </p:txBody>
      </p:sp>
      <p:sp>
        <p:nvSpPr>
          <p:cNvPr id="7" name="Rectangle 6">
            <a:extLst>
              <a:ext uri="{FF2B5EF4-FFF2-40B4-BE49-F238E27FC236}">
                <a16:creationId xmlns:a16="http://schemas.microsoft.com/office/drawing/2014/main" id="{3939981A-7B15-93A8-0B83-72FB71C838FF}"/>
              </a:ext>
            </a:extLst>
          </p:cNvPr>
          <p:cNvSpPr/>
          <p:nvPr/>
        </p:nvSpPr>
        <p:spPr>
          <a:xfrm>
            <a:off x="6096000" y="1393376"/>
            <a:ext cx="5472608" cy="592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Financial RES </a:t>
            </a:r>
            <a:r>
              <a:rPr lang="en-US" sz="2000" b="1" dirty="0" err="1">
                <a:latin typeface="Calibri" panose="020F0502020204030204" pitchFamily="34" charset="0"/>
                <a:cs typeface="Calibri" panose="020F0502020204030204" pitchFamily="34" charset="0"/>
              </a:rPr>
              <a:t>CfD</a:t>
            </a:r>
            <a:endParaRPr lang="en-US" sz="2000" b="1" dirty="0">
              <a:latin typeface="Calibri" panose="020F0502020204030204" pitchFamily="34" charset="0"/>
              <a:cs typeface="Calibri" panose="020F0502020204030204" pitchFamily="34" charset="0"/>
            </a:endParaRPr>
          </a:p>
          <a:p>
            <a:pPr algn="ctr"/>
            <a:r>
              <a:rPr lang="en-US" sz="1600" dirty="0" err="1">
                <a:latin typeface="Calibri" panose="020F0502020204030204" pitchFamily="34" charset="0"/>
                <a:cs typeface="Calibri" panose="020F0502020204030204" pitchFamily="34" charset="0"/>
              </a:rPr>
              <a:t>CfD</a:t>
            </a:r>
            <a:r>
              <a:rPr lang="en-US" sz="1600" dirty="0">
                <a:latin typeface="Calibri" panose="020F0502020204030204" pitchFamily="34" charset="0"/>
                <a:cs typeface="Calibri" panose="020F0502020204030204" pitchFamily="34" charset="0"/>
              </a:rPr>
              <a:t> volume defined as a generic reference plant</a:t>
            </a:r>
          </a:p>
        </p:txBody>
      </p:sp>
    </p:spTree>
    <p:extLst>
      <p:ext uri="{BB962C8B-B14F-4D97-AF65-F5344CB8AC3E}">
        <p14:creationId xmlns:p14="http://schemas.microsoft.com/office/powerpoint/2010/main" val="1946731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FCE92B-D1A4-82B4-B4D8-7EF060FC1717}"/>
              </a:ext>
            </a:extLst>
          </p:cNvPr>
          <p:cNvSpPr>
            <a:spLocks noGrp="1"/>
          </p:cNvSpPr>
          <p:nvPr>
            <p:ph type="title"/>
          </p:nvPr>
        </p:nvSpPr>
        <p:spPr>
          <a:xfrm>
            <a:off x="382588" y="336229"/>
            <a:ext cx="11617788" cy="356467"/>
          </a:xfrm>
        </p:spPr>
        <p:txBody>
          <a:bodyPr lIns="91440" tIns="45720" rIns="91440" bIns="45720" anchor="ctr"/>
          <a:lstStyle/>
          <a:p>
            <a:r>
              <a:rPr lang="en-US" dirty="0">
                <a:latin typeface="Calibri"/>
                <a:ea typeface="Calibri"/>
                <a:cs typeface="Calibri"/>
              </a:rPr>
              <a:t>Key recommendations of the paper</a:t>
            </a:r>
            <a:endParaRPr lang="en-GB" dirty="0">
              <a:latin typeface="Calibri"/>
              <a:ea typeface="Calibri"/>
              <a:cs typeface="Calibri"/>
            </a:endParaRPr>
          </a:p>
        </p:txBody>
      </p:sp>
      <p:sp>
        <p:nvSpPr>
          <p:cNvPr id="9" name="Text Placeholder 8">
            <a:extLst>
              <a:ext uri="{FF2B5EF4-FFF2-40B4-BE49-F238E27FC236}">
                <a16:creationId xmlns:a16="http://schemas.microsoft.com/office/drawing/2014/main" id="{E92E2752-9962-B574-262B-0E409128D564}"/>
              </a:ext>
            </a:extLst>
          </p:cNvPr>
          <p:cNvSpPr>
            <a:spLocks noGrp="1"/>
          </p:cNvSpPr>
          <p:nvPr>
            <p:ph type="body" sz="quarter" idx="12"/>
          </p:nvPr>
        </p:nvSpPr>
        <p:spPr>
          <a:xfrm>
            <a:off x="407690" y="692696"/>
            <a:ext cx="11617788" cy="442428"/>
          </a:xfrm>
        </p:spPr>
        <p:txBody>
          <a:bodyPr/>
          <a:lstStyle/>
          <a:p>
            <a:r>
              <a:rPr lang="en-US" dirty="0"/>
              <a:t>CfDs Design - Assessment Table</a:t>
            </a:r>
          </a:p>
        </p:txBody>
      </p:sp>
      <p:sp>
        <p:nvSpPr>
          <p:cNvPr id="6" name="TextBox 5">
            <a:extLst>
              <a:ext uri="{FF2B5EF4-FFF2-40B4-BE49-F238E27FC236}">
                <a16:creationId xmlns:a16="http://schemas.microsoft.com/office/drawing/2014/main" id="{CF325FFC-6651-0630-F905-AA5784CF7958}"/>
              </a:ext>
            </a:extLst>
          </p:cNvPr>
          <p:cNvSpPr txBox="1"/>
          <p:nvPr/>
        </p:nvSpPr>
        <p:spPr>
          <a:xfrm>
            <a:off x="382588" y="4222730"/>
            <a:ext cx="11399136" cy="2518638"/>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US" sz="1700" b="1" dirty="0">
                <a:latin typeface="Calibri"/>
                <a:ea typeface="Calibri"/>
                <a:cs typeface="Calibri"/>
              </a:rPr>
              <a:t>Efficient dispatch</a:t>
            </a:r>
            <a:r>
              <a:rPr lang="en-US" sz="1700" dirty="0">
                <a:latin typeface="Calibri"/>
                <a:ea typeface="Calibri"/>
                <a:cs typeface="Calibri"/>
              </a:rPr>
              <a:t> is considered the most important criterion from a TSO perspective: inadvertent dispatch increases costs and reduces system security</a:t>
            </a:r>
          </a:p>
          <a:p>
            <a:pPr marL="285750" indent="-285750">
              <a:spcBef>
                <a:spcPts val="500"/>
              </a:spcBef>
              <a:buFont typeface="Arial" panose="020B0604020202020204" pitchFamily="34" charset="0"/>
              <a:buChar char="•"/>
            </a:pPr>
            <a:r>
              <a:rPr lang="en-US" sz="1700" b="1" dirty="0">
                <a:latin typeface="Calibri"/>
                <a:ea typeface="Calibri"/>
                <a:cs typeface="Calibri"/>
              </a:rPr>
              <a:t>ENTSO-E recommends a move towards non-production based </a:t>
            </a:r>
            <a:r>
              <a:rPr lang="en-US" sz="1700" b="1" dirty="0" err="1">
                <a:latin typeface="Calibri"/>
                <a:ea typeface="Calibri"/>
                <a:cs typeface="Calibri"/>
              </a:rPr>
              <a:t>CfDs</a:t>
            </a:r>
            <a:endParaRPr lang="en-US" sz="1700" b="1" dirty="0">
              <a:latin typeface="Calibri"/>
              <a:ea typeface="Calibri"/>
              <a:cs typeface="Calibri"/>
            </a:endParaRPr>
          </a:p>
          <a:p>
            <a:pPr marL="285750" indent="-285750">
              <a:spcBef>
                <a:spcPts val="500"/>
              </a:spcBef>
              <a:buFont typeface="Arial" panose="020B0604020202020204" pitchFamily="34" charset="0"/>
              <a:buChar char="•"/>
            </a:pPr>
            <a:r>
              <a:rPr lang="en-US" sz="1700" dirty="0">
                <a:latin typeface="Calibri"/>
                <a:ea typeface="Calibri"/>
                <a:cs typeface="Calibri"/>
              </a:rPr>
              <a:t>A trade-off between capability-based and financial RES </a:t>
            </a:r>
            <a:r>
              <a:rPr lang="en-US" sz="1700" dirty="0" err="1">
                <a:latin typeface="Calibri"/>
                <a:ea typeface="Calibri"/>
                <a:cs typeface="Calibri"/>
              </a:rPr>
              <a:t>CfD</a:t>
            </a:r>
            <a:r>
              <a:rPr lang="en-US" sz="1700" dirty="0">
                <a:latin typeface="Calibri"/>
                <a:ea typeface="Calibri"/>
                <a:cs typeface="Calibri"/>
              </a:rPr>
              <a:t> persists:</a:t>
            </a:r>
          </a:p>
          <a:p>
            <a:pPr marL="742950" lvl="1" indent="-285750">
              <a:spcBef>
                <a:spcPts val="300"/>
              </a:spcBef>
              <a:buFont typeface="Arial"/>
              <a:buChar char="•"/>
            </a:pPr>
            <a:r>
              <a:rPr lang="en-US" sz="1700" dirty="0">
                <a:latin typeface="Calibri"/>
                <a:ea typeface="Calibri"/>
                <a:cs typeface="Calibri"/>
              </a:rPr>
              <a:t>Capability-based CfDs provide better risk and financial coverage</a:t>
            </a:r>
          </a:p>
          <a:p>
            <a:pPr marL="742950" lvl="1" indent="-285750">
              <a:spcBef>
                <a:spcPts val="300"/>
              </a:spcBef>
              <a:buFont typeface="Arial" panose="02070309020205020404" pitchFamily="49" charset="0"/>
              <a:buChar char="•"/>
            </a:pPr>
            <a:r>
              <a:rPr lang="en-US" sz="1700" dirty="0">
                <a:latin typeface="Calibri"/>
                <a:ea typeface="Calibri"/>
                <a:cs typeface="Calibri"/>
              </a:rPr>
              <a:t>Financial RES CfDs provide incentives for system-friendly asset design and siting </a:t>
            </a:r>
            <a:endParaRPr lang="en-US" sz="1700" dirty="0">
              <a:latin typeface="Calibri"/>
              <a:cs typeface="Calibri"/>
            </a:endParaRPr>
          </a:p>
          <a:p>
            <a:pPr marL="285750" indent="-285750">
              <a:spcBef>
                <a:spcPts val="500"/>
              </a:spcBef>
              <a:buFont typeface="Arial"/>
              <a:buChar char="•"/>
            </a:pPr>
            <a:r>
              <a:rPr lang="en-US" sz="1700" dirty="0" err="1">
                <a:latin typeface="Calibri"/>
                <a:ea typeface="Calibri"/>
                <a:cs typeface="Calibri"/>
              </a:rPr>
              <a:t>CfD</a:t>
            </a:r>
            <a:r>
              <a:rPr lang="en-US" sz="1700" dirty="0">
                <a:latin typeface="Calibri"/>
                <a:ea typeface="Calibri"/>
                <a:cs typeface="Calibri"/>
              </a:rPr>
              <a:t> design preference may depend on context</a:t>
            </a:r>
          </a:p>
          <a:p>
            <a:pPr marL="285750" indent="-285750">
              <a:spcBef>
                <a:spcPts val="500"/>
              </a:spcBef>
              <a:buFont typeface="Arial"/>
              <a:buChar char="•"/>
            </a:pPr>
            <a:r>
              <a:rPr lang="en-US" sz="1700" dirty="0">
                <a:latin typeface="Calibri"/>
                <a:ea typeface="Calibri"/>
                <a:cs typeface="Calibri"/>
              </a:rPr>
              <a:t>Further discussion is needed on reference plant definition and measuring capability</a:t>
            </a:r>
            <a:endParaRPr lang="en-BE" sz="1700" dirty="0">
              <a:latin typeface="Calibri"/>
              <a:ea typeface="Calibri"/>
              <a:cs typeface="Calibri"/>
            </a:endParaRPr>
          </a:p>
        </p:txBody>
      </p:sp>
      <p:pic>
        <p:nvPicPr>
          <p:cNvPr id="4" name="Picture 3">
            <a:extLst>
              <a:ext uri="{FF2B5EF4-FFF2-40B4-BE49-F238E27FC236}">
                <a16:creationId xmlns:a16="http://schemas.microsoft.com/office/drawing/2014/main" id="{47A304A8-4163-150B-C6E2-A7C80A7A3188}"/>
              </a:ext>
            </a:extLst>
          </p:cNvPr>
          <p:cNvPicPr>
            <a:picLocks noChangeAspect="1"/>
          </p:cNvPicPr>
          <p:nvPr/>
        </p:nvPicPr>
        <p:blipFill>
          <a:blip r:embed="rId3"/>
          <a:stretch>
            <a:fillRect/>
          </a:stretch>
        </p:blipFill>
        <p:spPr>
          <a:xfrm>
            <a:off x="407689" y="1207132"/>
            <a:ext cx="8463947" cy="3015598"/>
          </a:xfrm>
          <a:prstGeom prst="rect">
            <a:avLst/>
          </a:prstGeom>
        </p:spPr>
      </p:pic>
    </p:spTree>
    <p:extLst>
      <p:ext uri="{BB962C8B-B14F-4D97-AF65-F5344CB8AC3E}">
        <p14:creationId xmlns:p14="http://schemas.microsoft.com/office/powerpoint/2010/main" val="232463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B215-3D6C-E0DC-5131-1D48D69D0B4C}"/>
              </a:ext>
            </a:extLst>
          </p:cNvPr>
          <p:cNvSpPr>
            <a:spLocks noGrp="1"/>
          </p:cNvSpPr>
          <p:nvPr>
            <p:ph type="title"/>
          </p:nvPr>
        </p:nvSpPr>
        <p:spPr/>
        <p:txBody>
          <a:bodyPr/>
          <a:lstStyle/>
          <a:p>
            <a:r>
              <a:rPr lang="en-US" dirty="0"/>
              <a:t>TOPIC 2: Cost-Benefit Reallocation</a:t>
            </a:r>
            <a:br>
              <a:rPr lang="en-US" dirty="0"/>
            </a:br>
            <a:r>
              <a:rPr lang="en-US" sz="2400" b="0" dirty="0"/>
              <a:t>Risk of distorting demand side and forward markets</a:t>
            </a:r>
            <a:endParaRPr lang="en-BE" b="0" dirty="0"/>
          </a:p>
        </p:txBody>
      </p:sp>
      <p:sp>
        <p:nvSpPr>
          <p:cNvPr id="4" name="Text Placeholder 3">
            <a:extLst>
              <a:ext uri="{FF2B5EF4-FFF2-40B4-BE49-F238E27FC236}">
                <a16:creationId xmlns:a16="http://schemas.microsoft.com/office/drawing/2014/main" id="{A8757109-4E0F-BACC-BD41-5CED5864EDAF}"/>
              </a:ext>
            </a:extLst>
          </p:cNvPr>
          <p:cNvSpPr>
            <a:spLocks noGrp="1"/>
          </p:cNvSpPr>
          <p:nvPr>
            <p:ph type="body" sz="quarter" idx="16"/>
          </p:nvPr>
        </p:nvSpPr>
        <p:spPr>
          <a:xfrm>
            <a:off x="382588" y="1233746"/>
            <a:ext cx="11617788" cy="4067462"/>
          </a:xfrm>
        </p:spPr>
        <p:txBody>
          <a:bodyPr vert="horz" lIns="91440" tIns="45720" rIns="91440" bIns="45720" rtlCol="0" anchor="t">
            <a:normAutofit/>
          </a:bodyPr>
          <a:lstStyle/>
          <a:p>
            <a:r>
              <a:rPr lang="en-US" sz="1900" dirty="0"/>
              <a:t>1) Administrative reallocation (payouts to consumers or additional tax)</a:t>
            </a:r>
            <a:endParaRPr lang="en-US" sz="2000" u="sng" dirty="0"/>
          </a:p>
          <a:p>
            <a:pPr lvl="1">
              <a:spcBef>
                <a:spcPts val="600"/>
              </a:spcBef>
            </a:pPr>
            <a:r>
              <a:rPr lang="en-US" sz="1600" u="sng" dirty="0"/>
              <a:t>Concept:</a:t>
            </a:r>
            <a:r>
              <a:rPr lang="en-US" sz="1600" dirty="0"/>
              <a:t> </a:t>
            </a:r>
            <a:r>
              <a:rPr lang="en-US" sz="1600" b="0" dirty="0"/>
              <a:t>State assesses and decides which tax-payers should bear the costs and receive the benefits.</a:t>
            </a:r>
          </a:p>
          <a:p>
            <a:pPr lvl="1">
              <a:spcBef>
                <a:spcPts val="600"/>
              </a:spcBef>
            </a:pPr>
            <a:r>
              <a:rPr lang="en-US" sz="1600" u="sng" dirty="0"/>
              <a:t>Potential issue:</a:t>
            </a:r>
            <a:r>
              <a:rPr lang="en-US" sz="1600" dirty="0"/>
              <a:t> </a:t>
            </a:r>
            <a:r>
              <a:rPr lang="en-US" sz="1600" b="0" dirty="0"/>
              <a:t>The specific implementation may distort the market on the demand side. If it affects consumer power prices directly, it could hamper demand response. It could distort the market and lead to higher consumption when electricity is scarce and lower consumption when there's plenty of RES in the system.</a:t>
            </a:r>
          </a:p>
          <a:p>
            <a:pPr lvl="1"/>
            <a:r>
              <a:rPr lang="en-US" sz="1600" u="sng" dirty="0"/>
              <a:t>Recommendation:</a:t>
            </a:r>
            <a:r>
              <a:rPr lang="en-US" sz="1600" dirty="0"/>
              <a:t> </a:t>
            </a:r>
            <a:r>
              <a:rPr lang="en-US" sz="1600" b="0" dirty="0"/>
              <a:t>States need to keep social policies </a:t>
            </a:r>
            <a:r>
              <a:rPr lang="en-US" sz="1600" dirty="0"/>
              <a:t>separated from</a:t>
            </a:r>
            <a:r>
              <a:rPr lang="en-US" sz="1600" b="0" dirty="0"/>
              <a:t> electricity market functioning -&gt; give/take money to/from its population independent of power consumption </a:t>
            </a:r>
          </a:p>
          <a:p>
            <a:pPr>
              <a:spcBef>
                <a:spcPts val="1200"/>
              </a:spcBef>
            </a:pPr>
            <a:r>
              <a:rPr lang="en-US" sz="1900" dirty="0"/>
              <a:t>2) Market-based reallocation (resell CFD volumes to consumer)</a:t>
            </a:r>
          </a:p>
          <a:p>
            <a:pPr lvl="1">
              <a:spcBef>
                <a:spcPts val="600"/>
              </a:spcBef>
            </a:pPr>
            <a:r>
              <a:rPr lang="en-US" sz="1600" u="sng" dirty="0"/>
              <a:t>Concept</a:t>
            </a:r>
            <a:r>
              <a:rPr lang="en-US" sz="1600" b="0" u="sng" dirty="0">
                <a:solidFill>
                  <a:schemeClr val="tx1"/>
                </a:solidFill>
              </a:rPr>
              <a:t>:</a:t>
            </a:r>
            <a:r>
              <a:rPr lang="en-US" sz="1600" b="0" dirty="0">
                <a:solidFill>
                  <a:schemeClr val="tx1"/>
                </a:solidFill>
              </a:rPr>
              <a:t> State resells previously bought CfDs to the market in competitive auctions; can be segmented in shorter-term/smaller-volume contracts. </a:t>
            </a:r>
            <a:r>
              <a:rPr lang="en-US" sz="1600" dirty="0"/>
              <a:t>S</a:t>
            </a:r>
            <a:r>
              <a:rPr lang="en-US" sz="1600" b="0" dirty="0">
                <a:solidFill>
                  <a:schemeClr val="tx1"/>
                </a:solidFill>
              </a:rPr>
              <a:t>hould increase hedging opportunities for consumers and potentially decrease the budgetary risk for the State.</a:t>
            </a:r>
          </a:p>
          <a:p>
            <a:pPr lvl="1">
              <a:spcBef>
                <a:spcPts val="600"/>
              </a:spcBef>
            </a:pPr>
            <a:r>
              <a:rPr lang="en-US" sz="1600" b="0" u="sng" dirty="0">
                <a:solidFill>
                  <a:schemeClr val="tx1"/>
                </a:solidFill>
              </a:rPr>
              <a:t>Potential issue: </a:t>
            </a:r>
            <a:r>
              <a:rPr lang="en-US" sz="1600" b="0" dirty="0">
                <a:solidFill>
                  <a:schemeClr val="tx1"/>
                </a:solidFill>
              </a:rPr>
              <a:t>could remove part of the ask curve if consumers instead buy state supported CFD’s and PPA opportunities for RES not on state supported CFD can decrease as a result.</a:t>
            </a:r>
            <a:r>
              <a:rPr lang="en-US" sz="1600" dirty="0"/>
              <a:t> </a:t>
            </a:r>
            <a:r>
              <a:rPr lang="en-US" sz="1600" b="0" dirty="0">
                <a:solidFill>
                  <a:schemeClr val="tx1"/>
                </a:solidFill>
              </a:rPr>
              <a:t>The generation profile the state sells can have a major impact on state budget and forward prices changes all the time.</a:t>
            </a:r>
          </a:p>
          <a:p>
            <a:pPr lvl="1"/>
            <a:r>
              <a:rPr lang="en-US" sz="1600" u="sng" dirty="0"/>
              <a:t>Recommendation:</a:t>
            </a:r>
            <a:r>
              <a:rPr lang="en-US" sz="1600" dirty="0"/>
              <a:t> Concept to be further investigated regarding potential impact on forward/PPA markets prior to its application</a:t>
            </a:r>
            <a:r>
              <a:rPr lang="en-US" sz="1600" b="0" dirty="0"/>
              <a:t>.</a:t>
            </a:r>
            <a:endParaRPr lang="en-US" sz="1600" dirty="0"/>
          </a:p>
          <a:p>
            <a:endParaRPr lang="en-US" dirty="0"/>
          </a:p>
          <a:p>
            <a:endParaRPr lang="en-US" b="0" dirty="0">
              <a:solidFill>
                <a:schemeClr val="tx2"/>
              </a:solidFill>
            </a:endParaRPr>
          </a:p>
          <a:p>
            <a:pPr marL="285750" indent="-285750">
              <a:buFont typeface="Arial" panose="020B0604020202020204" pitchFamily="34" charset="0"/>
              <a:buChar char="•"/>
            </a:pPr>
            <a:endParaRPr lang="en-BE" dirty="0"/>
          </a:p>
        </p:txBody>
      </p:sp>
      <p:pic>
        <p:nvPicPr>
          <p:cNvPr id="8" name="Imagen 28">
            <a:extLst>
              <a:ext uri="{FF2B5EF4-FFF2-40B4-BE49-F238E27FC236}">
                <a16:creationId xmlns:a16="http://schemas.microsoft.com/office/drawing/2014/main" id="{265F98E2-A95B-53F8-8565-4634C7B8F8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1600" y="5278893"/>
            <a:ext cx="4728799" cy="146247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3245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16B6-D40E-18A3-D51E-9F1DC266C3EB}"/>
              </a:ext>
            </a:extLst>
          </p:cNvPr>
          <p:cNvSpPr>
            <a:spLocks noGrp="1"/>
          </p:cNvSpPr>
          <p:nvPr>
            <p:ph type="title"/>
          </p:nvPr>
        </p:nvSpPr>
        <p:spPr>
          <a:xfrm>
            <a:off x="453713" y="3074577"/>
            <a:ext cx="11449714" cy="356467"/>
          </a:xfrm>
        </p:spPr>
        <p:txBody>
          <a:bodyPr/>
          <a:lstStyle/>
          <a:p>
            <a:r>
              <a:rPr lang="en-US" dirty="0"/>
              <a:t>Introduction</a:t>
            </a:r>
            <a:endParaRPr lang="en-GB" dirty="0"/>
          </a:p>
        </p:txBody>
      </p:sp>
      <p:sp>
        <p:nvSpPr>
          <p:cNvPr id="3" name="Text Placeholder 2">
            <a:extLst>
              <a:ext uri="{FF2B5EF4-FFF2-40B4-BE49-F238E27FC236}">
                <a16:creationId xmlns:a16="http://schemas.microsoft.com/office/drawing/2014/main" id="{40803A01-6568-8DCE-3F4C-A4F93BF03EFA}"/>
              </a:ext>
            </a:extLst>
          </p:cNvPr>
          <p:cNvSpPr txBox="1">
            <a:spLocks/>
          </p:cNvSpPr>
          <p:nvPr/>
        </p:nvSpPr>
        <p:spPr>
          <a:xfrm>
            <a:off x="455180" y="3573016"/>
            <a:ext cx="11281639" cy="465789"/>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0"/>
              </a:spcBef>
              <a:buFont typeface="Arial" panose="020B0604020202020204" pitchFamily="34" charset="0"/>
              <a:buNone/>
              <a:defRPr sz="2000" b="0" i="0" kern="1200">
                <a:solidFill>
                  <a:srgbClr val="009992"/>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Kjell Barmsnes, ENTSO-E Market Committee Chair</a:t>
            </a:r>
          </a:p>
        </p:txBody>
      </p:sp>
    </p:spTree>
    <p:extLst>
      <p:ext uri="{BB962C8B-B14F-4D97-AF65-F5344CB8AC3E}">
        <p14:creationId xmlns:p14="http://schemas.microsoft.com/office/powerpoint/2010/main" val="530878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B215-3D6C-E0DC-5131-1D48D69D0B4C}"/>
              </a:ext>
            </a:extLst>
          </p:cNvPr>
          <p:cNvSpPr>
            <a:spLocks noGrp="1"/>
          </p:cNvSpPr>
          <p:nvPr>
            <p:ph type="title"/>
          </p:nvPr>
        </p:nvSpPr>
        <p:spPr/>
        <p:txBody>
          <a:bodyPr/>
          <a:lstStyle/>
          <a:p>
            <a:r>
              <a:rPr lang="en-US"/>
              <a:t>TOPIC 3: PPA Coexistence</a:t>
            </a:r>
            <a:br>
              <a:rPr lang="en-US"/>
            </a:br>
            <a:r>
              <a:rPr lang="en-US" b="0"/>
              <a:t>Leaving a chance to the market</a:t>
            </a:r>
            <a:endParaRPr lang="en-BE"/>
          </a:p>
        </p:txBody>
      </p:sp>
      <p:sp>
        <p:nvSpPr>
          <p:cNvPr id="4" name="Text Placeholder 3">
            <a:extLst>
              <a:ext uri="{FF2B5EF4-FFF2-40B4-BE49-F238E27FC236}">
                <a16:creationId xmlns:a16="http://schemas.microsoft.com/office/drawing/2014/main" id="{A8757109-4E0F-BACC-BD41-5CED5864EDAF}"/>
              </a:ext>
            </a:extLst>
          </p:cNvPr>
          <p:cNvSpPr>
            <a:spLocks noGrp="1"/>
          </p:cNvSpPr>
          <p:nvPr>
            <p:ph type="body" sz="quarter" idx="16"/>
          </p:nvPr>
        </p:nvSpPr>
        <p:spPr>
          <a:xfrm>
            <a:off x="384111" y="1340768"/>
            <a:ext cx="11616265" cy="4896544"/>
          </a:xfrm>
        </p:spPr>
        <p:txBody>
          <a:bodyPr>
            <a:normAutofit lnSpcReduction="10000"/>
          </a:bodyPr>
          <a:lstStyle/>
          <a:p>
            <a:pPr marL="285750" indent="-285750">
              <a:lnSpc>
                <a:spcPct val="100000"/>
              </a:lnSpc>
              <a:buFont typeface="Wingdings" panose="05000000000000000000" pitchFamily="2" charset="2"/>
              <a:buChar char="q"/>
            </a:pPr>
            <a:r>
              <a:rPr lang="en-US" b="0" dirty="0">
                <a:solidFill>
                  <a:schemeClr val="tx2"/>
                </a:solidFill>
              </a:rPr>
              <a:t>CfDs are incompatible with long-term PPAs, whereas PPAs without (any form of) state aid should be free from distortions and provide direct firmness to consumers</a:t>
            </a:r>
          </a:p>
          <a:p>
            <a:pPr marL="285750" indent="-285750">
              <a:lnSpc>
                <a:spcPct val="100000"/>
              </a:lnSpc>
              <a:buFont typeface="Wingdings" panose="05000000000000000000" pitchFamily="2" charset="2"/>
              <a:buChar char="q"/>
            </a:pPr>
            <a:r>
              <a:rPr lang="en-US" b="0" dirty="0">
                <a:solidFill>
                  <a:schemeClr val="tx2"/>
                </a:solidFill>
              </a:rPr>
              <a:t>From a system perspective, it is </a:t>
            </a:r>
            <a:r>
              <a:rPr lang="en-US" dirty="0">
                <a:solidFill>
                  <a:schemeClr val="tx2"/>
                </a:solidFill>
              </a:rPr>
              <a:t>beneficial to retain a space for commercial PPAs where possible</a:t>
            </a:r>
          </a:p>
          <a:p>
            <a:pPr>
              <a:lnSpc>
                <a:spcPct val="100000"/>
              </a:lnSpc>
              <a:spcBef>
                <a:spcPts val="1200"/>
              </a:spcBef>
            </a:pPr>
            <a:r>
              <a:rPr lang="en-US" dirty="0"/>
              <a:t>Considered designs for PPA/</a:t>
            </a:r>
            <a:r>
              <a:rPr lang="en-US" dirty="0" err="1"/>
              <a:t>CfD</a:t>
            </a:r>
            <a:r>
              <a:rPr lang="en-US" dirty="0"/>
              <a:t> coexistence:</a:t>
            </a:r>
          </a:p>
          <a:p>
            <a:pPr marL="285750" indent="-285750">
              <a:lnSpc>
                <a:spcPct val="100000"/>
              </a:lnSpc>
              <a:buFont typeface="Arial" panose="020B0604020202020204" pitchFamily="34" charset="0"/>
              <a:buChar char="•"/>
            </a:pPr>
            <a:r>
              <a:rPr lang="en-US" b="0" i="1" dirty="0">
                <a:solidFill>
                  <a:schemeClr val="tx2"/>
                </a:solidFill>
              </a:rPr>
              <a:t>Carve-Out</a:t>
            </a:r>
          </a:p>
          <a:p>
            <a:pPr marL="742950" lvl="1" indent="-285750">
              <a:lnSpc>
                <a:spcPct val="100000"/>
              </a:lnSpc>
              <a:buSzPct val="80000"/>
              <a:buFont typeface="Wingdings" panose="05000000000000000000" pitchFamily="2" charset="2"/>
              <a:buChar char="Ø"/>
            </a:pPr>
            <a:r>
              <a:rPr lang="en-US" sz="1600" dirty="0"/>
              <a:t>A candidate bidder can choose to apply the </a:t>
            </a:r>
            <a:r>
              <a:rPr lang="en-US" sz="1600" dirty="0" err="1"/>
              <a:t>CfD</a:t>
            </a:r>
            <a:r>
              <a:rPr lang="en-US" sz="1600" dirty="0"/>
              <a:t> only to a certain percentage of the capability of the wind park. </a:t>
            </a:r>
          </a:p>
          <a:p>
            <a:pPr marL="742950" lvl="1" indent="-285750">
              <a:lnSpc>
                <a:spcPct val="100000"/>
              </a:lnSpc>
              <a:buSzPct val="80000"/>
              <a:buFont typeface="Wingdings" panose="05000000000000000000" pitchFamily="2" charset="2"/>
              <a:buChar char="Ø"/>
            </a:pPr>
            <a:r>
              <a:rPr lang="en-US" sz="1600" dirty="0"/>
              <a:t>This frees up a part of the park’s potential output for a commercial PPA: as the difference under the </a:t>
            </a:r>
            <a:r>
              <a:rPr lang="en-US" sz="1600" dirty="0" err="1"/>
              <a:t>CfD</a:t>
            </a:r>
            <a:r>
              <a:rPr lang="en-US" sz="1600" dirty="0"/>
              <a:t> is only settled on part of the volume, the remainder can also be sold at a fixed price to hedge the full output. </a:t>
            </a:r>
          </a:p>
          <a:p>
            <a:pPr marL="742950" lvl="1" indent="-285750">
              <a:lnSpc>
                <a:spcPct val="100000"/>
              </a:lnSpc>
              <a:buSzPct val="80000"/>
              <a:buFont typeface="Wingdings" panose="05000000000000000000" pitchFamily="2" charset="2"/>
              <a:buChar char="Ø"/>
            </a:pPr>
            <a:r>
              <a:rPr lang="en-US" sz="1600" dirty="0"/>
              <a:t>The margin on the commercial part can lead to strike price reductions in the </a:t>
            </a:r>
            <a:r>
              <a:rPr lang="en-US" sz="1600" dirty="0" err="1"/>
              <a:t>CfD</a:t>
            </a:r>
            <a:r>
              <a:rPr lang="en-US" sz="1600" dirty="0"/>
              <a:t> tender, allowing the strike price to continue to be used as a primary selection criterion</a:t>
            </a:r>
            <a:endParaRPr lang="en-US" b="0" dirty="0">
              <a:solidFill>
                <a:schemeClr val="tx2"/>
              </a:solidFill>
            </a:endParaRPr>
          </a:p>
          <a:p>
            <a:pPr marL="285750" indent="-285750">
              <a:lnSpc>
                <a:spcPct val="100000"/>
              </a:lnSpc>
              <a:buFont typeface="Arial" panose="020B0604020202020204" pitchFamily="34" charset="0"/>
              <a:buChar char="•"/>
            </a:pPr>
            <a:r>
              <a:rPr lang="en-US" b="0" i="1" dirty="0">
                <a:solidFill>
                  <a:schemeClr val="tx2"/>
                </a:solidFill>
              </a:rPr>
              <a:t>Two-Stage Tender</a:t>
            </a:r>
          </a:p>
          <a:p>
            <a:pPr marL="742950" lvl="1" indent="-285750">
              <a:lnSpc>
                <a:spcPct val="100000"/>
              </a:lnSpc>
              <a:buSzPct val="80000"/>
              <a:buFont typeface="Wingdings" panose="05000000000000000000" pitchFamily="2" charset="2"/>
              <a:buChar char="Ø"/>
            </a:pPr>
            <a:r>
              <a:rPr lang="en-US" sz="1600" dirty="0"/>
              <a:t>Hold a </a:t>
            </a:r>
            <a:r>
              <a:rPr lang="en-US" sz="1600" dirty="0" err="1"/>
              <a:t>CfD</a:t>
            </a:r>
            <a:r>
              <a:rPr lang="en-US" sz="1600" dirty="0"/>
              <a:t> tender in two rounds: first for purely commercial PPAs then contract remainder under </a:t>
            </a:r>
            <a:r>
              <a:rPr lang="en-US" sz="1600" dirty="0" err="1"/>
              <a:t>CfD</a:t>
            </a:r>
            <a:endParaRPr lang="en-US" sz="1600" dirty="0"/>
          </a:p>
          <a:p>
            <a:pPr marL="742950" lvl="1" indent="-285750">
              <a:lnSpc>
                <a:spcPct val="100000"/>
              </a:lnSpc>
              <a:buSzPct val="80000"/>
              <a:buFont typeface="Wingdings" panose="05000000000000000000" pitchFamily="2" charset="2"/>
              <a:buChar char="Ø"/>
            </a:pPr>
            <a:r>
              <a:rPr lang="en-US" sz="1600" dirty="0"/>
              <a:t>CfDs would only complete the volume up to the political target for which there were no candidate commercial projects</a:t>
            </a:r>
          </a:p>
          <a:p>
            <a:pPr marL="742950" lvl="1" indent="-285750">
              <a:lnSpc>
                <a:spcPct val="100000"/>
              </a:lnSpc>
              <a:buSzPct val="80000"/>
              <a:buFont typeface="Wingdings" panose="05000000000000000000" pitchFamily="2" charset="2"/>
              <a:buChar char="Ø"/>
            </a:pPr>
            <a:r>
              <a:rPr lang="en-US" sz="1600" dirty="0"/>
              <a:t>It is important to consider how the physical development space can be segmented for separate bidders to develop </a:t>
            </a:r>
          </a:p>
          <a:p>
            <a:pPr marL="742950" lvl="1" indent="-285750">
              <a:lnSpc>
                <a:spcPct val="100000"/>
              </a:lnSpc>
              <a:buSzPct val="80000"/>
              <a:buFont typeface="Wingdings" panose="05000000000000000000" pitchFamily="2" charset="2"/>
              <a:buChar char="Ø"/>
            </a:pPr>
            <a:r>
              <a:rPr lang="en-US" sz="1600" dirty="0"/>
              <a:t>Poor segmentation risks that the remaining space after the first tender stage attracts little interest for other candidates and only those that were victorious in the first tender stage retain an interest, which could result in high strike prices for the </a:t>
            </a:r>
            <a:r>
              <a:rPr lang="en-US" sz="1600" dirty="0" err="1"/>
              <a:t>CfD</a:t>
            </a:r>
            <a:r>
              <a:rPr lang="en-US" sz="1600" dirty="0"/>
              <a:t> part</a:t>
            </a:r>
          </a:p>
        </p:txBody>
      </p:sp>
    </p:spTree>
    <p:extLst>
      <p:ext uri="{BB962C8B-B14F-4D97-AF65-F5344CB8AC3E}">
        <p14:creationId xmlns:p14="http://schemas.microsoft.com/office/powerpoint/2010/main" val="3970071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BD35-70FC-2D59-B1B8-A0B74B457AC2}"/>
              </a:ext>
            </a:extLst>
          </p:cNvPr>
          <p:cNvSpPr>
            <a:spLocks noGrp="1"/>
          </p:cNvSpPr>
          <p:nvPr>
            <p:ph type="title"/>
          </p:nvPr>
        </p:nvSpPr>
        <p:spPr/>
        <p:txBody>
          <a:bodyPr/>
          <a:lstStyle/>
          <a:p>
            <a:r>
              <a:rPr lang="en-US"/>
              <a:t>Conclusion and key recommendations</a:t>
            </a:r>
            <a:endParaRPr lang="en-BE"/>
          </a:p>
        </p:txBody>
      </p:sp>
      <p:graphicFrame>
        <p:nvGraphicFramePr>
          <p:cNvPr id="5" name="Table 4">
            <a:extLst>
              <a:ext uri="{FF2B5EF4-FFF2-40B4-BE49-F238E27FC236}">
                <a16:creationId xmlns:a16="http://schemas.microsoft.com/office/drawing/2014/main" id="{96F2B349-92E3-D074-7A22-FEDD02661C10}"/>
              </a:ext>
            </a:extLst>
          </p:cNvPr>
          <p:cNvGraphicFramePr>
            <a:graphicFrameLocks noGrp="1"/>
          </p:cNvGraphicFramePr>
          <p:nvPr>
            <p:extLst>
              <p:ext uri="{D42A27DB-BD31-4B8C-83A1-F6EECF244321}">
                <p14:modId xmlns:p14="http://schemas.microsoft.com/office/powerpoint/2010/main" val="1982683031"/>
              </p:ext>
            </p:extLst>
          </p:nvPr>
        </p:nvGraphicFramePr>
        <p:xfrm>
          <a:off x="286346" y="1269901"/>
          <a:ext cx="11311675" cy="5088744"/>
        </p:xfrm>
        <a:graphic>
          <a:graphicData uri="http://schemas.openxmlformats.org/drawingml/2006/table">
            <a:tbl>
              <a:tblPr firstRow="1" firstCol="1" bandRow="1"/>
              <a:tblGrid>
                <a:gridCol w="11311675">
                  <a:extLst>
                    <a:ext uri="{9D8B030D-6E8A-4147-A177-3AD203B41FA5}">
                      <a16:colId xmlns:a16="http://schemas.microsoft.com/office/drawing/2014/main" val="1718653891"/>
                    </a:ext>
                  </a:extLst>
                </a:gridCol>
              </a:tblGrid>
              <a:tr h="3311525">
                <a:tc>
                  <a:txBody>
                    <a:bodyPr/>
                    <a:lstStyle/>
                    <a:p>
                      <a:pPr algn="just">
                        <a:spcAft>
                          <a:spcPts val="1200"/>
                        </a:spcAft>
                      </a:pPr>
                      <a:r>
                        <a:rPr lang="en-GB" sz="1600" b="1" u="sng" kern="400" dirty="0">
                          <a:solidFill>
                            <a:srgbClr val="0F218B"/>
                          </a:solidFill>
                          <a:effectLst/>
                          <a:latin typeface="Calibri"/>
                          <a:ea typeface="Times New Roman" panose="02020603050405020304" pitchFamily="18" charset="0"/>
                        </a:rPr>
                        <a:t>ENTSO-E recommends: </a:t>
                      </a:r>
                      <a:endParaRPr lang="en-US" sz="1600" kern="400" dirty="0">
                        <a:effectLst/>
                        <a:latin typeface="Times New Roman"/>
                        <a:ea typeface="Calibri"/>
                      </a:endParaRPr>
                    </a:p>
                    <a:p>
                      <a:pPr marL="342900" lvl="0" indent="-342900" algn="just">
                        <a:spcAft>
                          <a:spcPts val="1200"/>
                        </a:spcAft>
                        <a:buFont typeface="Symbol" panose="05050102010706020507" pitchFamily="18" charset="2"/>
                        <a:buChar char=""/>
                      </a:pPr>
                      <a:r>
                        <a:rPr lang="en-GB" sz="1600" kern="400" dirty="0">
                          <a:solidFill>
                            <a:srgbClr val="0F218B"/>
                          </a:solidFill>
                          <a:effectLst/>
                          <a:latin typeface="Calibri"/>
                          <a:ea typeface="Times New Roman" panose="02020603050405020304" pitchFamily="18" charset="0"/>
                        </a:rPr>
                        <a:t>To move away from production-based CfDs and towards non-production based CfDs</a:t>
                      </a:r>
                      <a:endParaRPr lang="en-BE" sz="1600" kern="400" dirty="0">
                        <a:effectLst/>
                        <a:latin typeface="Times New Roman"/>
                        <a:ea typeface="Calibri" panose="020F0502020204030204" pitchFamily="34" charset="0"/>
                      </a:endParaRPr>
                    </a:p>
                    <a:p>
                      <a:pPr marL="457200" algn="just">
                        <a:spcAft>
                          <a:spcPts val="1200"/>
                        </a:spcAft>
                      </a:pPr>
                      <a:r>
                        <a:rPr lang="en-GB" sz="1400" i="1" kern="400" dirty="0">
                          <a:solidFill>
                            <a:srgbClr val="0F218B"/>
                          </a:solidFill>
                          <a:effectLst/>
                          <a:latin typeface="Calibri"/>
                          <a:ea typeface="Times New Roman" panose="02020603050405020304" pitchFamily="18" charset="0"/>
                        </a:rPr>
                        <a:t>Justification: as increased amount of renewable/low-carbon is introduced into the system and we cannot know whether they will be supported or not, support schemes need to be designed so that such assets follow market price signals (and therefore system needs) at true marginal cost.</a:t>
                      </a:r>
                      <a:endParaRPr lang="en-BE" sz="1400" kern="400" dirty="0">
                        <a:effectLst/>
                        <a:latin typeface="Times New Roman"/>
                        <a:ea typeface="Calibri" panose="020F0502020204030204" pitchFamily="34" charset="0"/>
                      </a:endParaRPr>
                    </a:p>
                    <a:p>
                      <a:pPr marL="342900" lvl="0" indent="-342900" algn="just">
                        <a:spcAft>
                          <a:spcPts val="1200"/>
                        </a:spcAft>
                        <a:buFont typeface="Symbol" panose="05050102010706020507" pitchFamily="18" charset="2"/>
                        <a:buChar char=""/>
                      </a:pPr>
                      <a:r>
                        <a:rPr lang="en-GB" sz="1600" kern="400" dirty="0">
                          <a:solidFill>
                            <a:srgbClr val="0F218B"/>
                          </a:solidFill>
                          <a:effectLst/>
                          <a:latin typeface="Calibri"/>
                          <a:ea typeface="Times New Roman" panose="02020603050405020304" pitchFamily="18" charset="0"/>
                        </a:rPr>
                        <a:t>Where production-based continues to be applied despite the above recommendation, to at least make them as least-distortive as possible accounting for the detailed considerations in this paper (e.g. technology-specific yearly/monthly reference price determined ex-post, definition on full-load hours…)</a:t>
                      </a:r>
                      <a:endParaRPr lang="en-BE" sz="1600" kern="400" dirty="0">
                        <a:effectLst/>
                        <a:latin typeface="Times New Roman"/>
                        <a:ea typeface="Calibri"/>
                      </a:endParaRPr>
                    </a:p>
                    <a:p>
                      <a:pPr marL="342900" lvl="0" indent="-342900" algn="just">
                        <a:spcAft>
                          <a:spcPts val="1200"/>
                        </a:spcAft>
                        <a:buFont typeface="Symbol" panose="05050102010706020507" pitchFamily="18" charset="2"/>
                        <a:buChar char=""/>
                      </a:pPr>
                      <a:r>
                        <a:rPr lang="en-GB" sz="1600" kern="400" dirty="0">
                          <a:solidFill>
                            <a:srgbClr val="0F218B"/>
                          </a:solidFill>
                          <a:effectLst/>
                          <a:latin typeface="Calibri"/>
                          <a:ea typeface="Times New Roman" panose="02020603050405020304" pitchFamily="18" charset="0"/>
                        </a:rPr>
                        <a:t>To continue an open discussion on the precise definition of the capability of capability-based CfDs and the reference generator of the financial RES CfDs</a:t>
                      </a:r>
                      <a:endParaRPr lang="en-BE" sz="1600" kern="400" dirty="0">
                        <a:effectLst/>
                        <a:latin typeface="Times New Roman"/>
                        <a:ea typeface="Calibri"/>
                      </a:endParaRPr>
                    </a:p>
                    <a:p>
                      <a:pPr marL="342900" lvl="0" indent="-342900" algn="just">
                        <a:spcAft>
                          <a:spcPts val="1200"/>
                        </a:spcAft>
                        <a:buFont typeface="Symbol" panose="05050102010706020507" pitchFamily="18" charset="2"/>
                        <a:buChar char=""/>
                      </a:pPr>
                      <a:r>
                        <a:rPr lang="en-GB" sz="1600" kern="400" dirty="0">
                          <a:solidFill>
                            <a:srgbClr val="0F218B"/>
                          </a:solidFill>
                          <a:effectLst/>
                          <a:latin typeface="Calibri"/>
                          <a:ea typeface="Times New Roman" panose="02020603050405020304" pitchFamily="18" charset="0"/>
                        </a:rPr>
                        <a:t>Not to allocate </a:t>
                      </a:r>
                      <a:r>
                        <a:rPr lang="en-GB" sz="1600" kern="400" dirty="0" err="1">
                          <a:solidFill>
                            <a:srgbClr val="0F218B"/>
                          </a:solidFill>
                          <a:effectLst/>
                          <a:latin typeface="Calibri"/>
                          <a:ea typeface="Times New Roman" panose="02020603050405020304" pitchFamily="18" charset="0"/>
                        </a:rPr>
                        <a:t>CfD</a:t>
                      </a:r>
                      <a:r>
                        <a:rPr lang="en-GB" sz="1600" kern="400" dirty="0">
                          <a:solidFill>
                            <a:srgbClr val="0F218B"/>
                          </a:solidFill>
                          <a:effectLst/>
                          <a:latin typeface="Calibri"/>
                          <a:ea typeface="Times New Roman" panose="02020603050405020304" pitchFamily="18" charset="0"/>
                        </a:rPr>
                        <a:t> costs and benefits on the basis of actual MWhs consumed, but rather look for non-consumption based allocation mechanisms</a:t>
                      </a:r>
                      <a:endParaRPr lang="en-BE" sz="1600" kern="400" dirty="0">
                        <a:effectLst/>
                        <a:latin typeface="Times New Roman"/>
                        <a:ea typeface="Calibri"/>
                      </a:endParaRPr>
                    </a:p>
                    <a:p>
                      <a:pPr marL="342900" lvl="0" indent="-342900" algn="just">
                        <a:spcAft>
                          <a:spcPts val="1200"/>
                        </a:spcAft>
                        <a:buFont typeface="Symbol" panose="05050102010706020507" pitchFamily="18" charset="2"/>
                        <a:buChar char=""/>
                      </a:pPr>
                      <a:r>
                        <a:rPr lang="en-GB" sz="1600" kern="400" dirty="0">
                          <a:solidFill>
                            <a:srgbClr val="0F218B"/>
                          </a:solidFill>
                          <a:effectLst/>
                          <a:latin typeface="Calibri"/>
                          <a:ea typeface="Times New Roman" panose="02020603050405020304" pitchFamily="18" charset="0"/>
                        </a:rPr>
                        <a:t>To further investigate the potential impact on existing forward/PPA markets of the market-based reallocation concept prior considering its implementation</a:t>
                      </a:r>
                      <a:endParaRPr lang="en-BE" sz="1600" kern="400" dirty="0">
                        <a:effectLst/>
                        <a:latin typeface="Times New Roman"/>
                        <a:ea typeface="Calibri"/>
                      </a:endParaRPr>
                    </a:p>
                    <a:p>
                      <a:pPr marL="342900" lvl="0" indent="-342900" algn="just">
                        <a:spcAft>
                          <a:spcPts val="1200"/>
                        </a:spcAft>
                        <a:buFont typeface="Symbol" panose="05050102010706020507" pitchFamily="18" charset="2"/>
                        <a:buChar char=""/>
                      </a:pPr>
                      <a:r>
                        <a:rPr lang="en-GB" sz="1600" kern="400" dirty="0">
                          <a:solidFill>
                            <a:srgbClr val="0F218B"/>
                          </a:solidFill>
                          <a:effectLst/>
                          <a:latin typeface="Calibri"/>
                          <a:ea typeface="Times New Roman" panose="02020603050405020304" pitchFamily="18" charset="0"/>
                        </a:rPr>
                        <a:t>To integrate options for fully commercial (i.e. without any form of support) PPAs into </a:t>
                      </a:r>
                      <a:r>
                        <a:rPr lang="en-GB" sz="1600" kern="400" dirty="0" err="1">
                          <a:solidFill>
                            <a:srgbClr val="0F218B"/>
                          </a:solidFill>
                          <a:effectLst/>
                          <a:latin typeface="Calibri"/>
                          <a:ea typeface="Times New Roman" panose="02020603050405020304" pitchFamily="18" charset="0"/>
                        </a:rPr>
                        <a:t>CfD</a:t>
                      </a:r>
                      <a:r>
                        <a:rPr lang="en-GB" sz="1600" kern="400" dirty="0">
                          <a:solidFill>
                            <a:srgbClr val="0F218B"/>
                          </a:solidFill>
                          <a:effectLst/>
                          <a:latin typeface="Calibri"/>
                          <a:ea typeface="Times New Roman" panose="02020603050405020304" pitchFamily="18" charset="0"/>
                        </a:rPr>
                        <a:t> tenders</a:t>
                      </a:r>
                      <a:endParaRPr lang="en-BE" sz="1600" kern="400" dirty="0">
                        <a:effectLst/>
                        <a:latin typeface="Times New Roman"/>
                        <a:ea typeface="Calibri"/>
                      </a:endParaRPr>
                    </a:p>
                    <a:p>
                      <a:pPr marL="342900" lvl="0" indent="-342900" algn="just">
                        <a:spcAft>
                          <a:spcPts val="1200"/>
                        </a:spcAft>
                        <a:buFont typeface="Symbol" panose="05050102010706020507" pitchFamily="18" charset="2"/>
                        <a:buChar char=""/>
                      </a:pPr>
                      <a:r>
                        <a:rPr lang="en-GB" sz="1600" kern="400" dirty="0">
                          <a:solidFill>
                            <a:srgbClr val="0F218B"/>
                          </a:solidFill>
                          <a:effectLst/>
                          <a:latin typeface="Calibri"/>
                          <a:ea typeface="Times New Roman" panose="02020603050405020304" pitchFamily="18" charset="0"/>
                        </a:rPr>
                        <a:t>To appropriately assess the implications of Carve-Out and Two-Stage Tender mechanisms in the specific context of a </a:t>
                      </a:r>
                      <a:r>
                        <a:rPr lang="en-GB" sz="1600" kern="400" dirty="0" err="1">
                          <a:solidFill>
                            <a:srgbClr val="0F218B"/>
                          </a:solidFill>
                          <a:effectLst/>
                          <a:latin typeface="Calibri"/>
                          <a:ea typeface="Times New Roman" panose="02020603050405020304" pitchFamily="18" charset="0"/>
                        </a:rPr>
                        <a:t>CfD</a:t>
                      </a:r>
                      <a:r>
                        <a:rPr lang="en-GB" sz="1600" kern="400" dirty="0">
                          <a:solidFill>
                            <a:srgbClr val="0F218B"/>
                          </a:solidFill>
                          <a:effectLst/>
                          <a:latin typeface="Calibri"/>
                          <a:ea typeface="Times New Roman" panose="02020603050405020304" pitchFamily="18" charset="0"/>
                        </a:rPr>
                        <a:t> tender (particularly for gaming risks and desired outcome)</a:t>
                      </a:r>
                      <a:endParaRPr lang="en-BE" sz="1600" kern="400" dirty="0">
                        <a:effectLst/>
                        <a:latin typeface="Times New Roman"/>
                        <a:ea typeface="Calibri" panose="020F0502020204030204" pitchFamily="34" charset="0"/>
                      </a:endParaRPr>
                    </a:p>
                  </a:txBody>
                  <a:tcPr marL="24362" marR="36329" marT="14532" marB="14532">
                    <a:lnL>
                      <a:noFill/>
                    </a:lnL>
                    <a:lnR>
                      <a:noFill/>
                    </a:lnR>
                    <a:lnT>
                      <a:noFill/>
                    </a:lnT>
                    <a:lnB>
                      <a:noFill/>
                    </a:lnB>
                  </a:tcPr>
                </a:tc>
                <a:extLst>
                  <a:ext uri="{0D108BD9-81ED-4DB2-BD59-A6C34878D82A}">
                    <a16:rowId xmlns:a16="http://schemas.microsoft.com/office/drawing/2014/main" val="280333402"/>
                  </a:ext>
                </a:extLst>
              </a:tr>
            </a:tbl>
          </a:graphicData>
        </a:graphic>
      </p:graphicFrame>
    </p:spTree>
    <p:extLst>
      <p:ext uri="{BB962C8B-B14F-4D97-AF65-F5344CB8AC3E}">
        <p14:creationId xmlns:p14="http://schemas.microsoft.com/office/powerpoint/2010/main" val="1429356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D59B-B31E-A4C1-706C-3D2CCF043D87}"/>
              </a:ext>
            </a:extLst>
          </p:cNvPr>
          <p:cNvSpPr>
            <a:spLocks noGrp="1"/>
          </p:cNvSpPr>
          <p:nvPr>
            <p:ph type="title"/>
          </p:nvPr>
        </p:nvSpPr>
        <p:spPr/>
        <p:txBody>
          <a:bodyPr/>
          <a:lstStyle/>
          <a:p>
            <a:r>
              <a:rPr lang="en-US"/>
              <a:t>Thank you!</a:t>
            </a:r>
            <a:endParaRPr lang="en-BE"/>
          </a:p>
        </p:txBody>
      </p:sp>
      <p:sp>
        <p:nvSpPr>
          <p:cNvPr id="4" name="TextBox 3">
            <a:extLst>
              <a:ext uri="{FF2B5EF4-FFF2-40B4-BE49-F238E27FC236}">
                <a16:creationId xmlns:a16="http://schemas.microsoft.com/office/drawing/2014/main" id="{F7627D7F-4A06-90A1-32A8-F5E417566573}"/>
              </a:ext>
            </a:extLst>
          </p:cNvPr>
          <p:cNvSpPr txBox="1"/>
          <p:nvPr/>
        </p:nvSpPr>
        <p:spPr>
          <a:xfrm>
            <a:off x="286346" y="1146903"/>
            <a:ext cx="1800225" cy="369332"/>
          </a:xfrm>
          <a:prstGeom prst="rect">
            <a:avLst/>
          </a:prstGeom>
          <a:noFill/>
        </p:spPr>
        <p:txBody>
          <a:bodyPr wrap="square" rtlCol="0">
            <a:spAutoFit/>
          </a:bodyPr>
          <a:lstStyle/>
          <a:p>
            <a:r>
              <a:rPr lang="en-US" b="1"/>
              <a:t>Drafting team:</a:t>
            </a:r>
            <a:endParaRPr lang="en-BE" b="1"/>
          </a:p>
        </p:txBody>
      </p:sp>
      <p:sp>
        <p:nvSpPr>
          <p:cNvPr id="6" name="TextBox 5">
            <a:extLst>
              <a:ext uri="{FF2B5EF4-FFF2-40B4-BE49-F238E27FC236}">
                <a16:creationId xmlns:a16="http://schemas.microsoft.com/office/drawing/2014/main" id="{1BBC2812-0DAA-24E5-1FD6-7457D5676C38}"/>
              </a:ext>
            </a:extLst>
          </p:cNvPr>
          <p:cNvSpPr txBox="1"/>
          <p:nvPr/>
        </p:nvSpPr>
        <p:spPr>
          <a:xfrm>
            <a:off x="638771" y="2764867"/>
            <a:ext cx="1800225" cy="523220"/>
          </a:xfrm>
          <a:prstGeom prst="rect">
            <a:avLst/>
          </a:prstGeom>
          <a:noFill/>
        </p:spPr>
        <p:txBody>
          <a:bodyPr wrap="square" rtlCol="0">
            <a:spAutoFit/>
          </a:bodyPr>
          <a:lstStyle/>
          <a:p>
            <a:pPr algn="ctr"/>
            <a:r>
              <a:rPr lang="en-US" sz="1400"/>
              <a:t>Alexandra Armeni</a:t>
            </a:r>
          </a:p>
          <a:p>
            <a:pPr algn="ctr"/>
            <a:r>
              <a:rPr lang="en-US" sz="1400" i="1" err="1"/>
              <a:t>TenneT</a:t>
            </a:r>
            <a:endParaRPr lang="en-BE" sz="1400" i="1"/>
          </a:p>
        </p:txBody>
      </p:sp>
      <p:sp>
        <p:nvSpPr>
          <p:cNvPr id="7" name="TextBox 6">
            <a:extLst>
              <a:ext uri="{FF2B5EF4-FFF2-40B4-BE49-F238E27FC236}">
                <a16:creationId xmlns:a16="http://schemas.microsoft.com/office/drawing/2014/main" id="{869A0197-5ABA-3A0B-136C-7586E9149DF8}"/>
              </a:ext>
            </a:extLst>
          </p:cNvPr>
          <p:cNvSpPr txBox="1"/>
          <p:nvPr/>
        </p:nvSpPr>
        <p:spPr>
          <a:xfrm>
            <a:off x="2953346" y="2764867"/>
            <a:ext cx="1800225" cy="523220"/>
          </a:xfrm>
          <a:prstGeom prst="rect">
            <a:avLst/>
          </a:prstGeom>
          <a:noFill/>
        </p:spPr>
        <p:txBody>
          <a:bodyPr wrap="square" rtlCol="0">
            <a:spAutoFit/>
          </a:bodyPr>
          <a:lstStyle/>
          <a:p>
            <a:pPr algn="ctr"/>
            <a:r>
              <a:rPr lang="en-US" sz="1400"/>
              <a:t>Joris </a:t>
            </a:r>
            <a:r>
              <a:rPr lang="en-US" sz="1400" err="1"/>
              <a:t>Besseling</a:t>
            </a:r>
            <a:endParaRPr lang="en-US" sz="1400"/>
          </a:p>
          <a:p>
            <a:pPr algn="ctr"/>
            <a:r>
              <a:rPr lang="en-US" sz="1400" i="1" err="1"/>
              <a:t>TenneT</a:t>
            </a:r>
            <a:endParaRPr lang="en-BE" sz="1400" i="1"/>
          </a:p>
        </p:txBody>
      </p:sp>
      <p:sp>
        <p:nvSpPr>
          <p:cNvPr id="8" name="TextBox 7">
            <a:extLst>
              <a:ext uri="{FF2B5EF4-FFF2-40B4-BE49-F238E27FC236}">
                <a16:creationId xmlns:a16="http://schemas.microsoft.com/office/drawing/2014/main" id="{3E1700C7-634F-55A2-845B-CBA3525CC30B}"/>
              </a:ext>
            </a:extLst>
          </p:cNvPr>
          <p:cNvSpPr txBox="1"/>
          <p:nvPr/>
        </p:nvSpPr>
        <p:spPr>
          <a:xfrm>
            <a:off x="5267921" y="2764867"/>
            <a:ext cx="1800225" cy="677108"/>
          </a:xfrm>
          <a:prstGeom prst="rect">
            <a:avLst/>
          </a:prstGeom>
          <a:noFill/>
        </p:spPr>
        <p:txBody>
          <a:bodyPr wrap="square" rtlCol="0">
            <a:spAutoFit/>
          </a:bodyPr>
          <a:lstStyle/>
          <a:p>
            <a:pPr algn="ctr"/>
            <a:r>
              <a:rPr lang="en-US" sz="1200"/>
              <a:t>Gerard Doorman &amp; Halvor Bakke</a:t>
            </a:r>
          </a:p>
          <a:p>
            <a:pPr algn="ctr"/>
            <a:r>
              <a:rPr lang="en-US" sz="1400" i="1"/>
              <a:t>Statnett</a:t>
            </a:r>
            <a:endParaRPr lang="en-BE" sz="1400" i="1"/>
          </a:p>
        </p:txBody>
      </p:sp>
      <p:sp>
        <p:nvSpPr>
          <p:cNvPr id="9" name="TextBox 8">
            <a:extLst>
              <a:ext uri="{FF2B5EF4-FFF2-40B4-BE49-F238E27FC236}">
                <a16:creationId xmlns:a16="http://schemas.microsoft.com/office/drawing/2014/main" id="{24197EB0-8D80-5C1F-983C-781F8B939F2C}"/>
              </a:ext>
            </a:extLst>
          </p:cNvPr>
          <p:cNvSpPr txBox="1"/>
          <p:nvPr/>
        </p:nvSpPr>
        <p:spPr>
          <a:xfrm>
            <a:off x="7582496" y="2764867"/>
            <a:ext cx="1800225" cy="523220"/>
          </a:xfrm>
          <a:prstGeom prst="rect">
            <a:avLst/>
          </a:prstGeom>
          <a:noFill/>
        </p:spPr>
        <p:txBody>
          <a:bodyPr wrap="square" rtlCol="0">
            <a:spAutoFit/>
          </a:bodyPr>
          <a:lstStyle/>
          <a:p>
            <a:pPr algn="ctr"/>
            <a:r>
              <a:rPr lang="en-US" sz="1400"/>
              <a:t>Evelyn Horn</a:t>
            </a:r>
          </a:p>
          <a:p>
            <a:pPr algn="ctr"/>
            <a:r>
              <a:rPr lang="en-US" sz="1400" i="1"/>
              <a:t>CREOS</a:t>
            </a:r>
            <a:endParaRPr lang="en-BE" sz="1400" i="1"/>
          </a:p>
        </p:txBody>
      </p:sp>
      <p:sp>
        <p:nvSpPr>
          <p:cNvPr id="10" name="TextBox 9">
            <a:extLst>
              <a:ext uri="{FF2B5EF4-FFF2-40B4-BE49-F238E27FC236}">
                <a16:creationId xmlns:a16="http://schemas.microsoft.com/office/drawing/2014/main" id="{9E849358-A442-3884-ED6D-8BDA7948A78E}"/>
              </a:ext>
            </a:extLst>
          </p:cNvPr>
          <p:cNvSpPr txBox="1"/>
          <p:nvPr/>
        </p:nvSpPr>
        <p:spPr>
          <a:xfrm>
            <a:off x="9897071" y="2764867"/>
            <a:ext cx="1800225" cy="523220"/>
          </a:xfrm>
          <a:prstGeom prst="rect">
            <a:avLst/>
          </a:prstGeom>
          <a:noFill/>
        </p:spPr>
        <p:txBody>
          <a:bodyPr wrap="square" rtlCol="0">
            <a:spAutoFit/>
          </a:bodyPr>
          <a:lstStyle/>
          <a:p>
            <a:pPr algn="ctr"/>
            <a:r>
              <a:rPr lang="en-US" sz="1400"/>
              <a:t>Christopher Koch</a:t>
            </a:r>
          </a:p>
          <a:p>
            <a:pPr algn="ctr"/>
            <a:r>
              <a:rPr lang="en-US" sz="1400" i="1"/>
              <a:t>50 Hz</a:t>
            </a:r>
            <a:endParaRPr lang="en-BE" sz="1400" i="1"/>
          </a:p>
        </p:txBody>
      </p:sp>
      <p:sp>
        <p:nvSpPr>
          <p:cNvPr id="11" name="TextBox 10">
            <a:extLst>
              <a:ext uri="{FF2B5EF4-FFF2-40B4-BE49-F238E27FC236}">
                <a16:creationId xmlns:a16="http://schemas.microsoft.com/office/drawing/2014/main" id="{0546B3AE-E40B-C4E1-D673-BC53F085111B}"/>
              </a:ext>
            </a:extLst>
          </p:cNvPr>
          <p:cNvSpPr txBox="1"/>
          <p:nvPr/>
        </p:nvSpPr>
        <p:spPr>
          <a:xfrm>
            <a:off x="2953346" y="4712334"/>
            <a:ext cx="1800225" cy="523220"/>
          </a:xfrm>
          <a:prstGeom prst="rect">
            <a:avLst/>
          </a:prstGeom>
          <a:noFill/>
        </p:spPr>
        <p:txBody>
          <a:bodyPr wrap="square" rtlCol="0">
            <a:spAutoFit/>
          </a:bodyPr>
          <a:lstStyle/>
          <a:p>
            <a:pPr algn="ctr"/>
            <a:r>
              <a:rPr lang="en-US" sz="1400"/>
              <a:t>Elmo Van Thielen</a:t>
            </a:r>
          </a:p>
          <a:p>
            <a:pPr algn="ctr"/>
            <a:r>
              <a:rPr lang="en-US" sz="1400" i="1"/>
              <a:t>Elia</a:t>
            </a:r>
            <a:endParaRPr lang="en-BE" sz="1400" i="1"/>
          </a:p>
        </p:txBody>
      </p:sp>
      <p:sp>
        <p:nvSpPr>
          <p:cNvPr id="12" name="TextBox 11">
            <a:extLst>
              <a:ext uri="{FF2B5EF4-FFF2-40B4-BE49-F238E27FC236}">
                <a16:creationId xmlns:a16="http://schemas.microsoft.com/office/drawing/2014/main" id="{84037767-3A58-6354-1EBE-1D0BF04F1B3F}"/>
              </a:ext>
            </a:extLst>
          </p:cNvPr>
          <p:cNvSpPr txBox="1"/>
          <p:nvPr/>
        </p:nvSpPr>
        <p:spPr>
          <a:xfrm>
            <a:off x="4978912" y="4712334"/>
            <a:ext cx="2396100" cy="677108"/>
          </a:xfrm>
          <a:prstGeom prst="rect">
            <a:avLst/>
          </a:prstGeom>
          <a:noFill/>
        </p:spPr>
        <p:txBody>
          <a:bodyPr wrap="square" rtlCol="0">
            <a:spAutoFit/>
          </a:bodyPr>
          <a:lstStyle/>
          <a:p>
            <a:pPr algn="ctr"/>
            <a:r>
              <a:rPr lang="en-US" sz="1200"/>
              <a:t>Henrik Winkler &amp; </a:t>
            </a:r>
          </a:p>
          <a:p>
            <a:pPr algn="ctr"/>
            <a:r>
              <a:rPr lang="en-US" sz="1200"/>
              <a:t>Christian Daugaard Mikkelsen</a:t>
            </a:r>
          </a:p>
          <a:p>
            <a:pPr algn="ctr"/>
            <a:r>
              <a:rPr lang="en-US" sz="1400" i="1"/>
              <a:t>Energinet</a:t>
            </a:r>
            <a:endParaRPr lang="en-BE" sz="1400" i="1"/>
          </a:p>
        </p:txBody>
      </p:sp>
      <p:sp>
        <p:nvSpPr>
          <p:cNvPr id="13" name="TextBox 12">
            <a:extLst>
              <a:ext uri="{FF2B5EF4-FFF2-40B4-BE49-F238E27FC236}">
                <a16:creationId xmlns:a16="http://schemas.microsoft.com/office/drawing/2014/main" id="{CD0E240D-A119-D340-12B0-59D962C2038D}"/>
              </a:ext>
            </a:extLst>
          </p:cNvPr>
          <p:cNvSpPr txBox="1"/>
          <p:nvPr/>
        </p:nvSpPr>
        <p:spPr>
          <a:xfrm>
            <a:off x="638771" y="4712334"/>
            <a:ext cx="1800225" cy="523220"/>
          </a:xfrm>
          <a:prstGeom prst="rect">
            <a:avLst/>
          </a:prstGeom>
          <a:noFill/>
        </p:spPr>
        <p:txBody>
          <a:bodyPr wrap="square" rtlCol="0" anchor="t">
            <a:spAutoFit/>
          </a:bodyPr>
          <a:lstStyle/>
          <a:p>
            <a:pPr algn="ctr"/>
            <a:r>
              <a:rPr lang="en-US" sz="1400"/>
              <a:t>Sandra Torras Ortiz</a:t>
            </a:r>
          </a:p>
          <a:p>
            <a:pPr algn="ctr"/>
            <a:r>
              <a:rPr lang="en-US" sz="1400" i="1"/>
              <a:t>Transnet BW</a:t>
            </a:r>
            <a:endParaRPr lang="en-BE" sz="1400" i="1"/>
          </a:p>
        </p:txBody>
      </p:sp>
      <p:sp>
        <p:nvSpPr>
          <p:cNvPr id="14" name="TextBox 13">
            <a:extLst>
              <a:ext uri="{FF2B5EF4-FFF2-40B4-BE49-F238E27FC236}">
                <a16:creationId xmlns:a16="http://schemas.microsoft.com/office/drawing/2014/main" id="{826475A3-0A9A-BAC9-11E4-9B0EA563072D}"/>
              </a:ext>
            </a:extLst>
          </p:cNvPr>
          <p:cNvSpPr txBox="1"/>
          <p:nvPr/>
        </p:nvSpPr>
        <p:spPr>
          <a:xfrm>
            <a:off x="7582495" y="4712334"/>
            <a:ext cx="1800225" cy="523220"/>
          </a:xfrm>
          <a:prstGeom prst="rect">
            <a:avLst/>
          </a:prstGeom>
          <a:noFill/>
        </p:spPr>
        <p:txBody>
          <a:bodyPr wrap="square" rtlCol="0">
            <a:spAutoFit/>
          </a:bodyPr>
          <a:lstStyle/>
          <a:p>
            <a:pPr algn="ctr"/>
            <a:r>
              <a:rPr lang="en-US" sz="1400"/>
              <a:t>Marco Foresti</a:t>
            </a:r>
          </a:p>
          <a:p>
            <a:pPr algn="ctr"/>
            <a:r>
              <a:rPr lang="en-US" sz="1400" i="1"/>
              <a:t>ENTSO-E</a:t>
            </a:r>
            <a:endParaRPr lang="en-BE" sz="1400" i="1"/>
          </a:p>
        </p:txBody>
      </p:sp>
      <p:sp>
        <p:nvSpPr>
          <p:cNvPr id="15" name="TextBox 14">
            <a:extLst>
              <a:ext uri="{FF2B5EF4-FFF2-40B4-BE49-F238E27FC236}">
                <a16:creationId xmlns:a16="http://schemas.microsoft.com/office/drawing/2014/main" id="{800FD999-A5B1-2B46-47D9-098191337CAD}"/>
              </a:ext>
            </a:extLst>
          </p:cNvPr>
          <p:cNvSpPr txBox="1"/>
          <p:nvPr/>
        </p:nvSpPr>
        <p:spPr>
          <a:xfrm>
            <a:off x="9888140" y="4712334"/>
            <a:ext cx="1800225" cy="523220"/>
          </a:xfrm>
          <a:prstGeom prst="rect">
            <a:avLst/>
          </a:prstGeom>
          <a:noFill/>
        </p:spPr>
        <p:txBody>
          <a:bodyPr wrap="square" rtlCol="0">
            <a:spAutoFit/>
          </a:bodyPr>
          <a:lstStyle/>
          <a:p>
            <a:pPr algn="ctr"/>
            <a:r>
              <a:rPr lang="en-US" sz="1400"/>
              <a:t>Maria Kotofolou</a:t>
            </a:r>
          </a:p>
          <a:p>
            <a:pPr algn="ctr"/>
            <a:r>
              <a:rPr lang="en-US" sz="1400" i="1"/>
              <a:t>ENTSO-E</a:t>
            </a:r>
            <a:endParaRPr lang="en-BE" sz="1400" i="1"/>
          </a:p>
        </p:txBody>
      </p:sp>
      <p:pic>
        <p:nvPicPr>
          <p:cNvPr id="18" name="Picture 17">
            <a:extLst>
              <a:ext uri="{FF2B5EF4-FFF2-40B4-BE49-F238E27FC236}">
                <a16:creationId xmlns:a16="http://schemas.microsoft.com/office/drawing/2014/main" id="{7C0EF420-D7CC-7881-6A64-826786FCEBDE}"/>
              </a:ext>
            </a:extLst>
          </p:cNvPr>
          <p:cNvPicPr>
            <a:picLocks noChangeAspect="1"/>
          </p:cNvPicPr>
          <p:nvPr/>
        </p:nvPicPr>
        <p:blipFill rotWithShape="1">
          <a:blip r:embed="rId2"/>
          <a:srcRect l="12142" t="24910" r="6897" b="-1"/>
          <a:stretch/>
        </p:blipFill>
        <p:spPr>
          <a:xfrm>
            <a:off x="5107766" y="1584921"/>
            <a:ext cx="890381" cy="1101109"/>
          </a:xfrm>
          <a:prstGeom prst="rect">
            <a:avLst/>
          </a:prstGeom>
        </p:spPr>
      </p:pic>
      <p:pic>
        <p:nvPicPr>
          <p:cNvPr id="20" name="Picture 19">
            <a:extLst>
              <a:ext uri="{FF2B5EF4-FFF2-40B4-BE49-F238E27FC236}">
                <a16:creationId xmlns:a16="http://schemas.microsoft.com/office/drawing/2014/main" id="{BFF22611-9CB5-22BB-649A-9A70F6944993}"/>
              </a:ext>
            </a:extLst>
          </p:cNvPr>
          <p:cNvPicPr>
            <a:picLocks noChangeAspect="1"/>
          </p:cNvPicPr>
          <p:nvPr/>
        </p:nvPicPr>
        <p:blipFill rotWithShape="1">
          <a:blip r:embed="rId3"/>
          <a:srcRect l="19138"/>
          <a:stretch/>
        </p:blipFill>
        <p:spPr>
          <a:xfrm>
            <a:off x="1093692" y="1584921"/>
            <a:ext cx="890381" cy="1101110"/>
          </a:xfrm>
          <a:prstGeom prst="rect">
            <a:avLst/>
          </a:prstGeom>
        </p:spPr>
      </p:pic>
      <p:pic>
        <p:nvPicPr>
          <p:cNvPr id="22" name="Picture 21">
            <a:extLst>
              <a:ext uri="{FF2B5EF4-FFF2-40B4-BE49-F238E27FC236}">
                <a16:creationId xmlns:a16="http://schemas.microsoft.com/office/drawing/2014/main" id="{6E450445-6C34-97CE-1F7D-61066F40D934}"/>
              </a:ext>
            </a:extLst>
          </p:cNvPr>
          <p:cNvPicPr>
            <a:picLocks noChangeAspect="1"/>
          </p:cNvPicPr>
          <p:nvPr/>
        </p:nvPicPr>
        <p:blipFill rotWithShape="1">
          <a:blip r:embed="rId4"/>
          <a:srcRect l="9691" t="1131" r="11276"/>
          <a:stretch/>
        </p:blipFill>
        <p:spPr>
          <a:xfrm>
            <a:off x="3390840" y="1554218"/>
            <a:ext cx="907807" cy="1135652"/>
          </a:xfrm>
          <a:prstGeom prst="rect">
            <a:avLst/>
          </a:prstGeom>
        </p:spPr>
      </p:pic>
      <p:pic>
        <p:nvPicPr>
          <p:cNvPr id="24" name="Picture 23">
            <a:extLst>
              <a:ext uri="{FF2B5EF4-FFF2-40B4-BE49-F238E27FC236}">
                <a16:creationId xmlns:a16="http://schemas.microsoft.com/office/drawing/2014/main" id="{44357FFE-13CB-FB8F-A6ED-2EFB5EAF0F03}"/>
              </a:ext>
            </a:extLst>
          </p:cNvPr>
          <p:cNvPicPr>
            <a:picLocks noChangeAspect="1"/>
          </p:cNvPicPr>
          <p:nvPr/>
        </p:nvPicPr>
        <p:blipFill rotWithShape="1">
          <a:blip r:embed="rId5"/>
          <a:srcRect l="13974" t="15049" r="14923" b="24695"/>
          <a:stretch/>
        </p:blipFill>
        <p:spPr>
          <a:xfrm>
            <a:off x="10351992" y="1554218"/>
            <a:ext cx="890381" cy="1131813"/>
          </a:xfrm>
          <a:prstGeom prst="rect">
            <a:avLst/>
          </a:prstGeom>
        </p:spPr>
      </p:pic>
      <p:pic>
        <p:nvPicPr>
          <p:cNvPr id="19" name="Graphic 18" descr="User with solid fill">
            <a:extLst>
              <a:ext uri="{FF2B5EF4-FFF2-40B4-BE49-F238E27FC236}">
                <a16:creationId xmlns:a16="http://schemas.microsoft.com/office/drawing/2014/main" id="{0DD98950-DE8D-D3E2-D6F1-A9556F2290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90991" y="1634024"/>
            <a:ext cx="1101111" cy="1101111"/>
          </a:xfrm>
          <a:prstGeom prst="rect">
            <a:avLst/>
          </a:prstGeom>
        </p:spPr>
      </p:pic>
      <p:pic>
        <p:nvPicPr>
          <p:cNvPr id="25" name="Graphic 24" descr="SandraTorras.png">
            <a:extLst>
              <a:ext uri="{FF2B5EF4-FFF2-40B4-BE49-F238E27FC236}">
                <a16:creationId xmlns:a16="http://schemas.microsoft.com/office/drawing/2014/main" id="{975C00FD-609D-ECA7-CF92-CCC3A9640C04}"/>
              </a:ext>
            </a:extLst>
          </p:cNvPr>
          <p:cNvPicPr>
            <a:picLocks noChangeAspect="1"/>
          </p:cNvPicPr>
          <p:nvPr/>
        </p:nvPicPr>
        <p:blipFill rotWithShape="1">
          <a:blip r:embed="rId8"/>
          <a:srcRect l="11755" t="-2" r="15063" b="1037"/>
          <a:stretch/>
        </p:blipFill>
        <p:spPr>
          <a:xfrm>
            <a:off x="1093693" y="3523826"/>
            <a:ext cx="890378" cy="1113511"/>
          </a:xfrm>
          <a:prstGeom prst="rect">
            <a:avLst/>
          </a:prstGeom>
        </p:spPr>
      </p:pic>
      <p:pic>
        <p:nvPicPr>
          <p:cNvPr id="26" name="Picture 25" descr="A person with long hair wearing a grey jacket&#10;&#10;Description automatically generated">
            <a:extLst>
              <a:ext uri="{FF2B5EF4-FFF2-40B4-BE49-F238E27FC236}">
                <a16:creationId xmlns:a16="http://schemas.microsoft.com/office/drawing/2014/main" id="{E8010ADE-712B-F2DC-359B-5B356A41CA6A}"/>
              </a:ext>
            </a:extLst>
          </p:cNvPr>
          <p:cNvPicPr>
            <a:picLocks noChangeAspect="1"/>
          </p:cNvPicPr>
          <p:nvPr/>
        </p:nvPicPr>
        <p:blipFill rotWithShape="1">
          <a:blip r:embed="rId9">
            <a:extLst>
              <a:ext uri="{28A0092B-C50C-407E-A947-70E740481C1C}">
                <a14:useLocalDpi xmlns:a14="http://schemas.microsoft.com/office/drawing/2010/main" val="0"/>
              </a:ext>
            </a:extLst>
          </a:blip>
          <a:srcRect l="17140" r="17139" b="347"/>
          <a:stretch/>
        </p:blipFill>
        <p:spPr>
          <a:xfrm>
            <a:off x="10351992" y="3536228"/>
            <a:ext cx="890381" cy="1101109"/>
          </a:xfrm>
          <a:prstGeom prst="rect">
            <a:avLst/>
          </a:prstGeom>
        </p:spPr>
      </p:pic>
      <p:pic>
        <p:nvPicPr>
          <p:cNvPr id="1026" name="Billede 1">
            <a:extLst>
              <a:ext uri="{FF2B5EF4-FFF2-40B4-BE49-F238E27FC236}">
                <a16:creationId xmlns:a16="http://schemas.microsoft.com/office/drawing/2014/main" id="{2D682E4D-0958-A844-ADD4-18B09F5CB4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2430" y="3594466"/>
            <a:ext cx="1229300" cy="11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A person in a green shirt&#10;&#10;Description automatically generated">
            <a:extLst>
              <a:ext uri="{FF2B5EF4-FFF2-40B4-BE49-F238E27FC236}">
                <a16:creationId xmlns:a16="http://schemas.microsoft.com/office/drawing/2014/main" id="{C9B00C2D-DC20-B359-1D82-5BB39ED412F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720" r="23166"/>
          <a:stretch/>
        </p:blipFill>
        <p:spPr bwMode="auto">
          <a:xfrm>
            <a:off x="8037418" y="1581713"/>
            <a:ext cx="878465" cy="108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F80E78B-7E5B-9724-2EB8-DB15192D5D49}"/>
              </a:ext>
            </a:extLst>
          </p:cNvPr>
          <p:cNvPicPr>
            <a:picLocks noChangeAspect="1"/>
          </p:cNvPicPr>
          <p:nvPr/>
        </p:nvPicPr>
        <p:blipFill rotWithShape="1">
          <a:blip r:embed="rId12"/>
          <a:srcRect l="-2851" t="7005" r="2851" b="18383"/>
          <a:stretch/>
        </p:blipFill>
        <p:spPr>
          <a:xfrm>
            <a:off x="8010033" y="3563136"/>
            <a:ext cx="945143" cy="1058800"/>
          </a:xfrm>
          <a:prstGeom prst="rect">
            <a:avLst/>
          </a:prstGeom>
        </p:spPr>
      </p:pic>
      <p:pic>
        <p:nvPicPr>
          <p:cNvPr id="107522" name="Picture 2">
            <a:extLst>
              <a:ext uri="{FF2B5EF4-FFF2-40B4-BE49-F238E27FC236}">
                <a16:creationId xmlns:a16="http://schemas.microsoft.com/office/drawing/2014/main" id="{6C09828D-EFEF-3407-2D13-BEC9EB1A0C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4292" y="3536195"/>
            <a:ext cx="834511" cy="11126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in a sweater&#10;&#10;Description automatically generated">
            <a:extLst>
              <a:ext uri="{FF2B5EF4-FFF2-40B4-BE49-F238E27FC236}">
                <a16:creationId xmlns:a16="http://schemas.microsoft.com/office/drawing/2014/main" id="{D2D3DE51-066C-9692-CF0B-05AA344DE9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99691" y="3531832"/>
            <a:ext cx="1090104" cy="1090104"/>
          </a:xfrm>
          <a:prstGeom prst="rect">
            <a:avLst/>
          </a:prstGeom>
        </p:spPr>
      </p:pic>
    </p:spTree>
    <p:extLst>
      <p:ext uri="{BB962C8B-B14F-4D97-AF65-F5344CB8AC3E}">
        <p14:creationId xmlns:p14="http://schemas.microsoft.com/office/powerpoint/2010/main" val="4290933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16B6-D40E-18A3-D51E-9F1DC266C3EB}"/>
              </a:ext>
            </a:extLst>
          </p:cNvPr>
          <p:cNvSpPr>
            <a:spLocks noGrp="1"/>
          </p:cNvSpPr>
          <p:nvPr>
            <p:ph type="title"/>
          </p:nvPr>
        </p:nvSpPr>
        <p:spPr>
          <a:xfrm>
            <a:off x="453713" y="3074577"/>
            <a:ext cx="11449714" cy="356467"/>
          </a:xfrm>
        </p:spPr>
        <p:txBody>
          <a:bodyPr/>
          <a:lstStyle/>
          <a:p>
            <a:r>
              <a:rPr lang="en-US" dirty="0"/>
              <a:t>Panel Discussion 1: Role of 2-way CfDs in electricity markets</a:t>
            </a:r>
            <a:endParaRPr lang="en-GB" dirty="0"/>
          </a:p>
        </p:txBody>
      </p:sp>
      <p:sp>
        <p:nvSpPr>
          <p:cNvPr id="3" name="Text Placeholder 2">
            <a:extLst>
              <a:ext uri="{FF2B5EF4-FFF2-40B4-BE49-F238E27FC236}">
                <a16:creationId xmlns:a16="http://schemas.microsoft.com/office/drawing/2014/main" id="{40803A01-6568-8DCE-3F4C-A4F93BF03EFA}"/>
              </a:ext>
            </a:extLst>
          </p:cNvPr>
          <p:cNvSpPr txBox="1">
            <a:spLocks/>
          </p:cNvSpPr>
          <p:nvPr/>
        </p:nvSpPr>
        <p:spPr>
          <a:xfrm>
            <a:off x="455180" y="3573016"/>
            <a:ext cx="11281639" cy="1872208"/>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0"/>
              </a:spcBef>
              <a:buFont typeface="Arial" panose="020B0604020202020204" pitchFamily="34" charset="0"/>
              <a:buNone/>
              <a:defRPr sz="2000" b="0" i="0" kern="1200">
                <a:solidFill>
                  <a:srgbClr val="009992"/>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Anne Radermecker (DG ENER)</a:t>
            </a:r>
          </a:p>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Francois </a:t>
            </a:r>
            <a:r>
              <a:rPr kumimoji="0" lang="en-GB" sz="2400" b="0" i="0" u="none" strike="noStrike" kern="1200" cap="none" spc="0" normalizeH="0" baseline="0" noProof="0" dirty="0" err="1">
                <a:ln>
                  <a:noFill/>
                </a:ln>
                <a:solidFill>
                  <a:srgbClr val="009992"/>
                </a:solidFill>
                <a:effectLst/>
                <a:uLnTx/>
                <a:uFillTx/>
                <a:latin typeface="Calibri" panose="020F0502020204030204" pitchFamily="34" charset="0"/>
                <a:ea typeface="+mn-ea"/>
                <a:cs typeface="Calibri" panose="020F0502020204030204" pitchFamily="34" charset="0"/>
              </a:rPr>
              <a:t>Beaude</a:t>
            </a: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 (ACER)</a:t>
            </a:r>
          </a:p>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Naomi Chevillard (</a:t>
            </a:r>
            <a:r>
              <a:rPr kumimoji="0" lang="en-GB" sz="2400" b="0" i="0" u="none" strike="noStrike" kern="1200" cap="none" spc="0" normalizeH="0" baseline="0" noProof="0" dirty="0" err="1">
                <a:ln>
                  <a:noFill/>
                </a:ln>
                <a:solidFill>
                  <a:srgbClr val="009992"/>
                </a:solidFill>
                <a:effectLst/>
                <a:uLnTx/>
                <a:uFillTx/>
                <a:latin typeface="Calibri" panose="020F0502020204030204" pitchFamily="34" charset="0"/>
                <a:ea typeface="+mn-ea"/>
                <a:cs typeface="Calibri" panose="020F0502020204030204" pitchFamily="34" charset="0"/>
              </a:rPr>
              <a:t>SolarPowerEurope</a:t>
            </a: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Lena Kitzing (DTU University)</a:t>
            </a:r>
          </a:p>
        </p:txBody>
      </p:sp>
      <p:sp>
        <p:nvSpPr>
          <p:cNvPr id="2" name="TextBox 1">
            <a:extLst>
              <a:ext uri="{FF2B5EF4-FFF2-40B4-BE49-F238E27FC236}">
                <a16:creationId xmlns:a16="http://schemas.microsoft.com/office/drawing/2014/main" id="{C69D66F6-BF2B-C593-87C2-E8381269BA06}"/>
              </a:ext>
            </a:extLst>
          </p:cNvPr>
          <p:cNvSpPr txBox="1"/>
          <p:nvPr/>
        </p:nvSpPr>
        <p:spPr>
          <a:xfrm>
            <a:off x="47328" y="5949517"/>
            <a:ext cx="8383519" cy="400110"/>
          </a:xfrm>
          <a:prstGeom prst="rect">
            <a:avLst/>
          </a:prstGeom>
          <a:solidFill>
            <a:schemeClr val="bg1"/>
          </a:solidFill>
        </p:spPr>
        <p:txBody>
          <a:bodyPr wrap="square">
            <a:spAutoFit/>
          </a:bodyPr>
          <a:lstStyle/>
          <a:p>
            <a:pPr marL="263525" lvl="2">
              <a:spcBef>
                <a:spcPts val="3600"/>
              </a:spcBef>
            </a:pPr>
            <a:r>
              <a:rPr lang="en-GB" sz="2000" b="1" kern="400" dirty="0">
                <a:latin typeface="Calibri" panose="020F0502020204030204" pitchFamily="34" charset="0"/>
                <a:ea typeface="Times New Roman" panose="02020603050405020304" pitchFamily="18" charset="0"/>
                <a:cs typeface="Calibri" panose="020F0502020204030204" pitchFamily="34" charset="0"/>
              </a:rPr>
              <a:t>To ask questions go </a:t>
            </a:r>
            <a:r>
              <a:rPr lang="en-GB" sz="2000" kern="400" dirty="0">
                <a:latin typeface="Calibri" panose="020F0502020204030204" pitchFamily="34" charset="0"/>
                <a:ea typeface="Times New Roman" panose="02020603050405020304" pitchFamily="18" charset="0"/>
                <a:cs typeface="Calibri" panose="020F0502020204030204" pitchFamily="34" charset="0"/>
              </a:rPr>
              <a:t>to </a:t>
            </a:r>
            <a:r>
              <a:rPr lang="en-GB" sz="2000" b="1" kern="400" dirty="0">
                <a:latin typeface="Calibri" panose="020F0502020204030204" pitchFamily="34" charset="0"/>
                <a:ea typeface="Times New Roman" panose="02020603050405020304" pitchFamily="18" charset="0"/>
                <a:cs typeface="Calibri" panose="020F0502020204030204" pitchFamily="34" charset="0"/>
                <a:hlinkClick r:id="rId2"/>
              </a:rPr>
              <a:t>slido.com</a:t>
            </a:r>
            <a:r>
              <a:rPr lang="en-GB" sz="2000" b="1" kern="400" dirty="0">
                <a:latin typeface="Calibri" panose="020F0502020204030204" pitchFamily="34" charset="0"/>
                <a:ea typeface="Times New Roman" panose="02020603050405020304" pitchFamily="18" charset="0"/>
                <a:cs typeface="Calibri" panose="020F0502020204030204" pitchFamily="34" charset="0"/>
              </a:rPr>
              <a:t> </a:t>
            </a:r>
            <a:r>
              <a:rPr lang="en-GB" sz="2000" kern="400" dirty="0">
                <a:latin typeface="Calibri" panose="020F0502020204030204" pitchFamily="34" charset="0"/>
                <a:ea typeface="Times New Roman" panose="02020603050405020304" pitchFamily="18" charset="0"/>
                <a:cs typeface="Calibri" panose="020F0502020204030204" pitchFamily="34" charset="0"/>
              </a:rPr>
              <a:t>and enter code</a:t>
            </a:r>
            <a:r>
              <a:rPr lang="en-GB" sz="2000" b="1" kern="400" dirty="0">
                <a:latin typeface="Calibri" panose="020F0502020204030204" pitchFamily="34" charset="0"/>
                <a:ea typeface="Times New Roman" panose="02020603050405020304" pitchFamily="18" charset="0"/>
                <a:cs typeface="Calibri" panose="020F0502020204030204" pitchFamily="34" charset="0"/>
              </a:rPr>
              <a:t> #2cfd </a:t>
            </a:r>
            <a:r>
              <a:rPr lang="en-GB" sz="2000" u="sng" kern="400" dirty="0">
                <a:latin typeface="Calibri" panose="020F0502020204030204" pitchFamily="34" charset="0"/>
                <a:ea typeface="Times New Roman" panose="02020603050405020304" pitchFamily="18" charset="0"/>
                <a:cs typeface="Calibri" panose="020F0502020204030204" pitchFamily="34" charset="0"/>
              </a:rPr>
              <a:t>or</a:t>
            </a:r>
            <a:r>
              <a:rPr lang="en-GB" sz="2000" b="1" kern="400" dirty="0">
                <a:latin typeface="Calibri" panose="020F0502020204030204" pitchFamily="34" charset="0"/>
                <a:ea typeface="Times New Roman" panose="02020603050405020304" pitchFamily="18" charset="0"/>
                <a:cs typeface="Calibri" panose="020F0502020204030204" pitchFamily="34" charset="0"/>
              </a:rPr>
              <a:t> scan this QR code </a:t>
            </a:r>
          </a:p>
        </p:txBody>
      </p:sp>
      <p:pic>
        <p:nvPicPr>
          <p:cNvPr id="4" name="Picture 3" descr="A qr code on a white background&#10;&#10;Description automatically generated">
            <a:extLst>
              <a:ext uri="{FF2B5EF4-FFF2-40B4-BE49-F238E27FC236}">
                <a16:creationId xmlns:a16="http://schemas.microsoft.com/office/drawing/2014/main" id="{98312F18-D839-D733-86C0-A44FCD704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5432450"/>
            <a:ext cx="1236910" cy="1236910"/>
          </a:xfrm>
          <a:prstGeom prst="rect">
            <a:avLst/>
          </a:prstGeom>
        </p:spPr>
      </p:pic>
    </p:spTree>
    <p:extLst>
      <p:ext uri="{BB962C8B-B14F-4D97-AF65-F5344CB8AC3E}">
        <p14:creationId xmlns:p14="http://schemas.microsoft.com/office/powerpoint/2010/main" val="1303949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16B6-D40E-18A3-D51E-9F1DC266C3EB}"/>
              </a:ext>
            </a:extLst>
          </p:cNvPr>
          <p:cNvSpPr>
            <a:spLocks noGrp="1"/>
          </p:cNvSpPr>
          <p:nvPr>
            <p:ph type="title"/>
          </p:nvPr>
        </p:nvSpPr>
        <p:spPr>
          <a:xfrm>
            <a:off x="453713" y="3074577"/>
            <a:ext cx="11449714" cy="356467"/>
          </a:xfrm>
        </p:spPr>
        <p:txBody>
          <a:bodyPr/>
          <a:lstStyle/>
          <a:p>
            <a:r>
              <a:rPr lang="en-US" dirty="0"/>
              <a:t>Coffee Break</a:t>
            </a:r>
            <a:endParaRPr lang="en-GB" dirty="0"/>
          </a:p>
        </p:txBody>
      </p:sp>
    </p:spTree>
    <p:extLst>
      <p:ext uri="{BB962C8B-B14F-4D97-AF65-F5344CB8AC3E}">
        <p14:creationId xmlns:p14="http://schemas.microsoft.com/office/powerpoint/2010/main" val="595302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16B6-D40E-18A3-D51E-9F1DC266C3EB}"/>
              </a:ext>
            </a:extLst>
          </p:cNvPr>
          <p:cNvSpPr>
            <a:spLocks noGrp="1"/>
          </p:cNvSpPr>
          <p:nvPr>
            <p:ph type="title"/>
          </p:nvPr>
        </p:nvSpPr>
        <p:spPr>
          <a:xfrm>
            <a:off x="453713" y="3074577"/>
            <a:ext cx="11449714" cy="356467"/>
          </a:xfrm>
        </p:spPr>
        <p:txBody>
          <a:bodyPr/>
          <a:lstStyle/>
          <a:p>
            <a:r>
              <a:rPr lang="en-US" dirty="0"/>
              <a:t>Panel Discussion 2: Design principles of 2-way CfDs</a:t>
            </a:r>
            <a:endParaRPr lang="en-GB" dirty="0"/>
          </a:p>
        </p:txBody>
      </p:sp>
      <p:sp>
        <p:nvSpPr>
          <p:cNvPr id="3" name="Text Placeholder 2">
            <a:extLst>
              <a:ext uri="{FF2B5EF4-FFF2-40B4-BE49-F238E27FC236}">
                <a16:creationId xmlns:a16="http://schemas.microsoft.com/office/drawing/2014/main" id="{40803A01-6568-8DCE-3F4C-A4F93BF03EFA}"/>
              </a:ext>
            </a:extLst>
          </p:cNvPr>
          <p:cNvSpPr txBox="1">
            <a:spLocks/>
          </p:cNvSpPr>
          <p:nvPr/>
        </p:nvSpPr>
        <p:spPr>
          <a:xfrm>
            <a:off x="455180" y="3573016"/>
            <a:ext cx="11281639" cy="1872208"/>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0"/>
              </a:spcBef>
              <a:buFont typeface="Arial" panose="020B0604020202020204" pitchFamily="34" charset="0"/>
              <a:buNone/>
              <a:defRPr sz="2000" b="0" i="0" kern="1200">
                <a:solidFill>
                  <a:srgbClr val="009992"/>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Matt </a:t>
            </a:r>
            <a:r>
              <a:rPr kumimoji="0" lang="en-GB" sz="2400" b="0" i="0" u="none" strike="noStrike" kern="1200" cap="none" spc="0" normalizeH="0" baseline="0" noProof="0" dirty="0" err="1">
                <a:ln>
                  <a:noFill/>
                </a:ln>
                <a:solidFill>
                  <a:srgbClr val="009992"/>
                </a:solidFill>
                <a:effectLst/>
                <a:uLnTx/>
                <a:uFillTx/>
                <a:latin typeface="Calibri" panose="020F0502020204030204" pitchFamily="34" charset="0"/>
                <a:ea typeface="+mn-ea"/>
                <a:cs typeface="Calibri" panose="020F0502020204030204" pitchFamily="34" charset="0"/>
              </a:rPr>
              <a:t>Wieckowski</a:t>
            </a: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 (DG COMP)</a:t>
            </a:r>
          </a:p>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Dominic Scott (RAP)</a:t>
            </a:r>
          </a:p>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Cesar Martinez (</a:t>
            </a:r>
            <a:r>
              <a:rPr kumimoji="0" lang="en-GB" sz="2400" b="0" i="0" u="none" strike="noStrike" kern="1200" cap="none" spc="0" normalizeH="0" baseline="0" noProof="0" dirty="0" err="1">
                <a:ln>
                  <a:noFill/>
                </a:ln>
                <a:solidFill>
                  <a:srgbClr val="009992"/>
                </a:solidFill>
                <a:effectLst/>
                <a:uLnTx/>
                <a:uFillTx/>
                <a:latin typeface="Calibri" panose="020F0502020204030204" pitchFamily="34" charset="0"/>
                <a:ea typeface="+mn-ea"/>
                <a:cs typeface="Calibri" panose="020F0502020204030204" pitchFamily="34" charset="0"/>
              </a:rPr>
              <a:t>Eurelectric</a:t>
            </a: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ts val="26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Lion Hirth (</a:t>
            </a:r>
            <a:r>
              <a:rPr kumimoji="0" lang="en-GB" sz="2400" b="0" i="0" u="none" strike="noStrike" kern="1200" cap="none" spc="0" normalizeH="0" baseline="0" noProof="0" dirty="0" err="1">
                <a:ln>
                  <a:noFill/>
                </a:ln>
                <a:solidFill>
                  <a:srgbClr val="009992"/>
                </a:solidFill>
                <a:effectLst/>
                <a:uLnTx/>
                <a:uFillTx/>
                <a:latin typeface="Calibri" panose="020F0502020204030204" pitchFamily="34" charset="0"/>
                <a:ea typeface="+mn-ea"/>
                <a:cs typeface="Calibri" panose="020F0502020204030204" pitchFamily="34" charset="0"/>
              </a:rPr>
              <a:t>Hertie</a:t>
            </a: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 School)</a:t>
            </a:r>
          </a:p>
        </p:txBody>
      </p:sp>
      <p:sp>
        <p:nvSpPr>
          <p:cNvPr id="2" name="TextBox 1">
            <a:extLst>
              <a:ext uri="{FF2B5EF4-FFF2-40B4-BE49-F238E27FC236}">
                <a16:creationId xmlns:a16="http://schemas.microsoft.com/office/drawing/2014/main" id="{D12BA015-F6DB-A2B4-6FF7-A5F873350663}"/>
              </a:ext>
            </a:extLst>
          </p:cNvPr>
          <p:cNvSpPr txBox="1"/>
          <p:nvPr/>
        </p:nvSpPr>
        <p:spPr>
          <a:xfrm>
            <a:off x="47328" y="5949517"/>
            <a:ext cx="8383519" cy="400110"/>
          </a:xfrm>
          <a:prstGeom prst="rect">
            <a:avLst/>
          </a:prstGeom>
          <a:solidFill>
            <a:schemeClr val="bg1"/>
          </a:solidFill>
        </p:spPr>
        <p:txBody>
          <a:bodyPr wrap="square">
            <a:spAutoFit/>
          </a:bodyPr>
          <a:lstStyle/>
          <a:p>
            <a:pPr marL="263525" lvl="2">
              <a:spcBef>
                <a:spcPts val="3600"/>
              </a:spcBef>
            </a:pPr>
            <a:r>
              <a:rPr lang="en-GB" sz="2000" b="1" kern="400" dirty="0">
                <a:latin typeface="Calibri" panose="020F0502020204030204" pitchFamily="34" charset="0"/>
                <a:ea typeface="Times New Roman" panose="02020603050405020304" pitchFamily="18" charset="0"/>
                <a:cs typeface="Calibri" panose="020F0502020204030204" pitchFamily="34" charset="0"/>
              </a:rPr>
              <a:t>To ask questions go </a:t>
            </a:r>
            <a:r>
              <a:rPr lang="en-GB" sz="2000" kern="400" dirty="0">
                <a:latin typeface="Calibri" panose="020F0502020204030204" pitchFamily="34" charset="0"/>
                <a:ea typeface="Times New Roman" panose="02020603050405020304" pitchFamily="18" charset="0"/>
                <a:cs typeface="Calibri" panose="020F0502020204030204" pitchFamily="34" charset="0"/>
              </a:rPr>
              <a:t>to </a:t>
            </a:r>
            <a:r>
              <a:rPr lang="en-GB" sz="2000" b="1" kern="400" dirty="0">
                <a:latin typeface="Calibri" panose="020F0502020204030204" pitchFamily="34" charset="0"/>
                <a:ea typeface="Times New Roman" panose="02020603050405020304" pitchFamily="18" charset="0"/>
                <a:cs typeface="Calibri" panose="020F0502020204030204" pitchFamily="34" charset="0"/>
                <a:hlinkClick r:id="rId2"/>
              </a:rPr>
              <a:t>slido.com</a:t>
            </a:r>
            <a:r>
              <a:rPr lang="en-GB" sz="2000" b="1" kern="400" dirty="0">
                <a:latin typeface="Calibri" panose="020F0502020204030204" pitchFamily="34" charset="0"/>
                <a:ea typeface="Times New Roman" panose="02020603050405020304" pitchFamily="18" charset="0"/>
                <a:cs typeface="Calibri" panose="020F0502020204030204" pitchFamily="34" charset="0"/>
              </a:rPr>
              <a:t> </a:t>
            </a:r>
            <a:r>
              <a:rPr lang="en-GB" sz="2000" kern="400" dirty="0">
                <a:latin typeface="Calibri" panose="020F0502020204030204" pitchFamily="34" charset="0"/>
                <a:ea typeface="Times New Roman" panose="02020603050405020304" pitchFamily="18" charset="0"/>
                <a:cs typeface="Calibri" panose="020F0502020204030204" pitchFamily="34" charset="0"/>
              </a:rPr>
              <a:t>and enter code</a:t>
            </a:r>
            <a:r>
              <a:rPr lang="en-GB" sz="2000" b="1" kern="400" dirty="0">
                <a:latin typeface="Calibri" panose="020F0502020204030204" pitchFamily="34" charset="0"/>
                <a:ea typeface="Times New Roman" panose="02020603050405020304" pitchFamily="18" charset="0"/>
                <a:cs typeface="Calibri" panose="020F0502020204030204" pitchFamily="34" charset="0"/>
              </a:rPr>
              <a:t> #2cfd </a:t>
            </a:r>
            <a:r>
              <a:rPr lang="en-GB" sz="2000" u="sng" kern="400" dirty="0">
                <a:latin typeface="Calibri" panose="020F0502020204030204" pitchFamily="34" charset="0"/>
                <a:ea typeface="Times New Roman" panose="02020603050405020304" pitchFamily="18" charset="0"/>
                <a:cs typeface="Calibri" panose="020F0502020204030204" pitchFamily="34" charset="0"/>
              </a:rPr>
              <a:t>or</a:t>
            </a:r>
            <a:r>
              <a:rPr lang="en-GB" sz="2000" b="1" kern="400" dirty="0">
                <a:latin typeface="Calibri" panose="020F0502020204030204" pitchFamily="34" charset="0"/>
                <a:ea typeface="Times New Roman" panose="02020603050405020304" pitchFamily="18" charset="0"/>
                <a:cs typeface="Calibri" panose="020F0502020204030204" pitchFamily="34" charset="0"/>
              </a:rPr>
              <a:t> scan this QR code </a:t>
            </a:r>
          </a:p>
        </p:txBody>
      </p:sp>
      <p:pic>
        <p:nvPicPr>
          <p:cNvPr id="4" name="Picture 3" descr="A qr code on a white background&#10;&#10;Description automatically generated">
            <a:extLst>
              <a:ext uri="{FF2B5EF4-FFF2-40B4-BE49-F238E27FC236}">
                <a16:creationId xmlns:a16="http://schemas.microsoft.com/office/drawing/2014/main" id="{6448C037-C038-ED5D-8900-AFB7A44FB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5432450"/>
            <a:ext cx="1236910" cy="1236910"/>
          </a:xfrm>
          <a:prstGeom prst="rect">
            <a:avLst/>
          </a:prstGeom>
        </p:spPr>
      </p:pic>
    </p:spTree>
    <p:extLst>
      <p:ext uri="{BB962C8B-B14F-4D97-AF65-F5344CB8AC3E}">
        <p14:creationId xmlns:p14="http://schemas.microsoft.com/office/powerpoint/2010/main" val="245447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16B6-D40E-18A3-D51E-9F1DC266C3EB}"/>
              </a:ext>
            </a:extLst>
          </p:cNvPr>
          <p:cNvSpPr>
            <a:spLocks noGrp="1"/>
          </p:cNvSpPr>
          <p:nvPr>
            <p:ph type="title"/>
          </p:nvPr>
        </p:nvSpPr>
        <p:spPr>
          <a:xfrm>
            <a:off x="453713" y="3074577"/>
            <a:ext cx="11449714" cy="356467"/>
          </a:xfrm>
        </p:spPr>
        <p:txBody>
          <a:bodyPr/>
          <a:lstStyle/>
          <a:p>
            <a:r>
              <a:rPr lang="en-US" dirty="0"/>
              <a:t>Conclusions</a:t>
            </a:r>
            <a:endParaRPr lang="en-GB" dirty="0"/>
          </a:p>
        </p:txBody>
      </p:sp>
    </p:spTree>
    <p:extLst>
      <p:ext uri="{BB962C8B-B14F-4D97-AF65-F5344CB8AC3E}">
        <p14:creationId xmlns:p14="http://schemas.microsoft.com/office/powerpoint/2010/main" val="234184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2098CA-C714-6DE0-7384-3EFDD477FDAA}"/>
              </a:ext>
            </a:extLst>
          </p:cNvPr>
          <p:cNvSpPr>
            <a:spLocks noGrp="1"/>
          </p:cNvSpPr>
          <p:nvPr>
            <p:ph type="title"/>
          </p:nvPr>
        </p:nvSpPr>
        <p:spPr>
          <a:xfrm>
            <a:off x="479376" y="3052198"/>
            <a:ext cx="11617788" cy="356467"/>
          </a:xfrm>
        </p:spPr>
        <p:txBody>
          <a:bodyPr/>
          <a:lstStyle/>
          <a:p>
            <a:r>
              <a:rPr lang="en-US" dirty="0"/>
              <a:t>Thank you for your participation! </a:t>
            </a:r>
          </a:p>
        </p:txBody>
      </p:sp>
      <p:sp>
        <p:nvSpPr>
          <p:cNvPr id="2" name="TextBox 1">
            <a:extLst>
              <a:ext uri="{FF2B5EF4-FFF2-40B4-BE49-F238E27FC236}">
                <a16:creationId xmlns:a16="http://schemas.microsoft.com/office/drawing/2014/main" id="{E459F982-A0CC-6D71-DF00-5446AEC53ACD}"/>
              </a:ext>
            </a:extLst>
          </p:cNvPr>
          <p:cNvSpPr txBox="1"/>
          <p:nvPr/>
        </p:nvSpPr>
        <p:spPr>
          <a:xfrm>
            <a:off x="47328" y="5517232"/>
            <a:ext cx="12049836" cy="707886"/>
          </a:xfrm>
          <a:prstGeom prst="rect">
            <a:avLst/>
          </a:prstGeom>
          <a:solidFill>
            <a:schemeClr val="bg1"/>
          </a:solidFill>
        </p:spPr>
        <p:txBody>
          <a:bodyPr wrap="square">
            <a:spAutoFit/>
          </a:bodyPr>
          <a:lstStyle/>
          <a:p>
            <a:pPr marL="263525" lvl="2">
              <a:spcBef>
                <a:spcPts val="3600"/>
              </a:spcBef>
            </a:pPr>
            <a:r>
              <a:rPr lang="en-GB" sz="2000" kern="400" dirty="0">
                <a:latin typeface="Calibri" panose="020F0502020204030204" pitchFamily="34" charset="0"/>
                <a:ea typeface="Times New Roman" panose="02020603050405020304" pitchFamily="18" charset="0"/>
                <a:cs typeface="Calibri" panose="020F0502020204030204" pitchFamily="34" charset="0"/>
              </a:rPr>
              <a:t>Workshop slides will soon be available on our website (</a:t>
            </a:r>
            <a:r>
              <a:rPr lang="en-GB" sz="2000" kern="400" dirty="0">
                <a:latin typeface="Calibri" panose="020F0502020204030204" pitchFamily="34" charset="0"/>
                <a:ea typeface="Times New Roman" panose="02020603050405020304" pitchFamily="18" charset="0"/>
                <a:cs typeface="Calibri" panose="020F0502020204030204" pitchFamily="34" charset="0"/>
                <a:hlinkClick r:id="rId2"/>
              </a:rPr>
              <a:t>https://www.entsoe.eu/events/2024/05/17/public-workshop-on-2-way-contract-for-differences/</a:t>
            </a:r>
            <a:r>
              <a:rPr lang="en-GB" sz="2000" kern="400" dirty="0">
                <a:latin typeface="Calibri" panose="020F0502020204030204" pitchFamily="34" charset="0"/>
                <a:ea typeface="Times New Roman" panose="02020603050405020304" pitchFamily="18" charset="0"/>
                <a:cs typeface="Calibri" panose="020F0502020204030204" pitchFamily="34" charset="0"/>
              </a:rPr>
              <a:t>)</a:t>
            </a:r>
            <a:endParaRPr lang="en-GB" sz="2000" b="1" kern="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8251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C812E91-9177-2915-85A8-EC87C4289454}"/>
              </a:ext>
            </a:extLst>
          </p:cNvPr>
          <p:cNvSpPr txBox="1">
            <a:spLocks/>
          </p:cNvSpPr>
          <p:nvPr/>
        </p:nvSpPr>
        <p:spPr>
          <a:xfrm>
            <a:off x="391332" y="292480"/>
            <a:ext cx="11617788" cy="832360"/>
          </a:xfrm>
          <a:prstGeom prst="rect">
            <a:avLst/>
          </a:prstGeom>
          <a:ln>
            <a:noFill/>
          </a:ln>
        </p:spPr>
        <p:txBody>
          <a:bodyPr anchor="ctr"/>
          <a:lstStyle>
            <a:lvl1pPr algn="l" rtl="0" fontAlgn="base">
              <a:lnSpc>
                <a:spcPts val="3200"/>
              </a:lnSpc>
              <a:spcBef>
                <a:spcPct val="0"/>
              </a:spcBef>
              <a:spcAft>
                <a:spcPct val="0"/>
              </a:spcAft>
              <a:defRPr lang="de-DE" sz="3000" b="1" kern="1200" dirty="0">
                <a:solidFill>
                  <a:srgbClr val="0F218B"/>
                </a:solidFill>
                <a:effectLst/>
                <a:latin typeface="Calibri" panose="020F0502020204030204" pitchFamily="34" charset="0"/>
                <a:ea typeface="+mj-ea"/>
                <a:cs typeface="Calibri" panose="020F0502020204030204" pitchFamily="34" charset="0"/>
              </a:defRPr>
            </a:lvl1pPr>
            <a:lvl2pPr algn="l" rtl="0" fontAlgn="base">
              <a:lnSpc>
                <a:spcPct val="90000"/>
              </a:lnSpc>
              <a:spcBef>
                <a:spcPct val="0"/>
              </a:spcBef>
              <a:spcAft>
                <a:spcPct val="0"/>
              </a:spcAft>
              <a:defRPr sz="3000">
                <a:solidFill>
                  <a:srgbClr val="005CA9"/>
                </a:solidFill>
                <a:latin typeface="Trebuchet MS" panose="020B0603020202020204" pitchFamily="34" charset="0"/>
              </a:defRPr>
            </a:lvl2pPr>
            <a:lvl3pPr algn="l" rtl="0" fontAlgn="base">
              <a:lnSpc>
                <a:spcPct val="90000"/>
              </a:lnSpc>
              <a:spcBef>
                <a:spcPct val="0"/>
              </a:spcBef>
              <a:spcAft>
                <a:spcPct val="0"/>
              </a:spcAft>
              <a:defRPr sz="3000">
                <a:solidFill>
                  <a:srgbClr val="005CA9"/>
                </a:solidFill>
                <a:latin typeface="Trebuchet MS" panose="020B0603020202020204" pitchFamily="34" charset="0"/>
              </a:defRPr>
            </a:lvl3pPr>
            <a:lvl4pPr algn="l" rtl="0" fontAlgn="base">
              <a:lnSpc>
                <a:spcPct val="90000"/>
              </a:lnSpc>
              <a:spcBef>
                <a:spcPct val="0"/>
              </a:spcBef>
              <a:spcAft>
                <a:spcPct val="0"/>
              </a:spcAft>
              <a:defRPr sz="3000">
                <a:solidFill>
                  <a:srgbClr val="005CA9"/>
                </a:solidFill>
                <a:latin typeface="Trebuchet MS" panose="020B0603020202020204" pitchFamily="34" charset="0"/>
              </a:defRPr>
            </a:lvl4pPr>
            <a:lvl5pPr algn="l" rtl="0" fontAlgn="base">
              <a:lnSpc>
                <a:spcPct val="90000"/>
              </a:lnSpc>
              <a:spcBef>
                <a:spcPct val="0"/>
              </a:spcBef>
              <a:spcAft>
                <a:spcPct val="0"/>
              </a:spcAft>
              <a:defRPr sz="3000">
                <a:solidFill>
                  <a:srgbClr val="005CA9"/>
                </a:solidFill>
                <a:latin typeface="Trebuchet MS" panose="020B0603020202020204" pitchFamily="34" charset="0"/>
              </a:defRPr>
            </a:lvl5pPr>
            <a:lvl6pPr marL="457200" algn="l" rtl="0" fontAlgn="base">
              <a:lnSpc>
                <a:spcPct val="90000"/>
              </a:lnSpc>
              <a:spcBef>
                <a:spcPct val="0"/>
              </a:spcBef>
              <a:spcAft>
                <a:spcPct val="0"/>
              </a:spcAft>
              <a:defRPr sz="3000">
                <a:solidFill>
                  <a:srgbClr val="005CA9"/>
                </a:solidFill>
                <a:latin typeface="Trebuchet MS" panose="020B0603020202020204" pitchFamily="34" charset="0"/>
              </a:defRPr>
            </a:lvl6pPr>
            <a:lvl7pPr marL="914400" algn="l" rtl="0" fontAlgn="base">
              <a:lnSpc>
                <a:spcPct val="90000"/>
              </a:lnSpc>
              <a:spcBef>
                <a:spcPct val="0"/>
              </a:spcBef>
              <a:spcAft>
                <a:spcPct val="0"/>
              </a:spcAft>
              <a:defRPr sz="3000">
                <a:solidFill>
                  <a:srgbClr val="005CA9"/>
                </a:solidFill>
                <a:latin typeface="Trebuchet MS" panose="020B0603020202020204" pitchFamily="34" charset="0"/>
              </a:defRPr>
            </a:lvl7pPr>
            <a:lvl8pPr marL="1371600" algn="l" rtl="0" fontAlgn="base">
              <a:lnSpc>
                <a:spcPct val="90000"/>
              </a:lnSpc>
              <a:spcBef>
                <a:spcPct val="0"/>
              </a:spcBef>
              <a:spcAft>
                <a:spcPct val="0"/>
              </a:spcAft>
              <a:defRPr sz="3000">
                <a:solidFill>
                  <a:srgbClr val="005CA9"/>
                </a:solidFill>
                <a:latin typeface="Trebuchet MS" panose="020B0603020202020204" pitchFamily="34" charset="0"/>
              </a:defRPr>
            </a:lvl8pPr>
            <a:lvl9pPr marL="1828800" algn="l" rtl="0" fontAlgn="base">
              <a:lnSpc>
                <a:spcPct val="90000"/>
              </a:lnSpc>
              <a:spcBef>
                <a:spcPct val="0"/>
              </a:spcBef>
              <a:spcAft>
                <a:spcPct val="0"/>
              </a:spcAft>
              <a:defRPr sz="3000">
                <a:solidFill>
                  <a:srgbClr val="005CA9"/>
                </a:solidFill>
                <a:latin typeface="Trebuchet MS" panose="020B0603020202020204" pitchFamily="34" charset="0"/>
              </a:defRPr>
            </a:lvl9pPr>
          </a:lstStyle>
          <a:p>
            <a:pPr marL="0" lvl="1">
              <a:spcBef>
                <a:spcPts val="1800"/>
              </a:spcBef>
            </a:pPr>
            <a:r>
              <a:rPr lang="en-GB" sz="3200" b="1" kern="400" dirty="0">
                <a:solidFill>
                  <a:srgbClr val="0D218B"/>
                </a:solidFill>
                <a:latin typeface="Calibri" panose="020F0502020204030204" pitchFamily="34" charset="0"/>
                <a:ea typeface="Times New Roman" panose="02020603050405020304" pitchFamily="18" charset="0"/>
                <a:cs typeface="Calibri" panose="020F0502020204030204" pitchFamily="34" charset="0"/>
              </a:rPr>
              <a:t>Housekeeping rules</a:t>
            </a:r>
          </a:p>
        </p:txBody>
      </p:sp>
      <p:sp>
        <p:nvSpPr>
          <p:cNvPr id="2" name="TextBox 1">
            <a:extLst>
              <a:ext uri="{FF2B5EF4-FFF2-40B4-BE49-F238E27FC236}">
                <a16:creationId xmlns:a16="http://schemas.microsoft.com/office/drawing/2014/main" id="{37A8A6E8-D8DB-2F76-40E2-937361AD2375}"/>
              </a:ext>
            </a:extLst>
          </p:cNvPr>
          <p:cNvSpPr txBox="1"/>
          <p:nvPr/>
        </p:nvSpPr>
        <p:spPr>
          <a:xfrm>
            <a:off x="271770" y="1305342"/>
            <a:ext cx="9488247" cy="1723549"/>
          </a:xfrm>
          <a:prstGeom prst="rect">
            <a:avLst/>
          </a:prstGeom>
          <a:solidFill>
            <a:schemeClr val="bg1"/>
          </a:solidFill>
        </p:spPr>
        <p:txBody>
          <a:bodyPr wrap="square">
            <a:spAutoFit/>
          </a:bodyPr>
          <a:lstStyle/>
          <a:p>
            <a:pPr marL="720725" lvl="2" indent="-457200">
              <a:spcBef>
                <a:spcPts val="1800"/>
              </a:spcBef>
              <a:buFont typeface="Wingdings" panose="05000000000000000000" pitchFamily="2" charset="2"/>
              <a:buChar char="§"/>
            </a:pPr>
            <a:r>
              <a:rPr lang="en-GB" sz="2400" kern="400" dirty="0">
                <a:latin typeface="Calibri" panose="020F0502020204030204" pitchFamily="34" charset="0"/>
                <a:ea typeface="Times New Roman" panose="02020603050405020304" pitchFamily="18" charset="0"/>
                <a:cs typeface="Calibri" panose="020F0502020204030204" pitchFamily="34" charset="0"/>
              </a:rPr>
              <a:t>Online participants to </a:t>
            </a:r>
            <a:r>
              <a:rPr lang="en-GB" sz="2400" b="1" kern="400" dirty="0">
                <a:latin typeface="Calibri" panose="020F0502020204030204" pitchFamily="34" charset="0"/>
                <a:ea typeface="Times New Roman" panose="02020603050405020304" pitchFamily="18" charset="0"/>
                <a:cs typeface="Calibri" panose="020F0502020204030204" pitchFamily="34" charset="0"/>
              </a:rPr>
              <a:t>keep microphones and cameras off</a:t>
            </a:r>
          </a:p>
          <a:p>
            <a:pPr marL="720725" lvl="2" indent="-457200">
              <a:spcBef>
                <a:spcPts val="3600"/>
              </a:spcBef>
              <a:buFont typeface="Wingdings" panose="05000000000000000000" pitchFamily="2" charset="2"/>
              <a:buChar char="§"/>
            </a:pPr>
            <a:r>
              <a:rPr lang="en-GB" sz="2600" b="1" kern="400" dirty="0">
                <a:latin typeface="Calibri" panose="020F0502020204030204" pitchFamily="34" charset="0"/>
                <a:ea typeface="Times New Roman" panose="02020603050405020304" pitchFamily="18" charset="0"/>
                <a:cs typeface="Calibri" panose="020F0502020204030204" pitchFamily="34" charset="0"/>
              </a:rPr>
              <a:t>Ask questions only via </a:t>
            </a:r>
            <a:r>
              <a:rPr lang="en-GB" sz="2600" b="1" kern="400" dirty="0" err="1">
                <a:latin typeface="Calibri" panose="020F0502020204030204" pitchFamily="34" charset="0"/>
                <a:ea typeface="Times New Roman" panose="02020603050405020304" pitchFamily="18" charset="0"/>
                <a:cs typeface="Calibri" panose="020F0502020204030204" pitchFamily="34" charset="0"/>
              </a:rPr>
              <a:t>Slido</a:t>
            </a:r>
            <a:r>
              <a:rPr lang="en-GB" sz="2600" b="1" kern="400" dirty="0">
                <a:latin typeface="Calibri" panose="020F0502020204030204" pitchFamily="34" charset="0"/>
                <a:ea typeface="Times New Roman" panose="02020603050405020304" pitchFamily="18" charset="0"/>
                <a:cs typeface="Calibri" panose="020F0502020204030204" pitchFamily="34" charset="0"/>
              </a:rPr>
              <a:t> </a:t>
            </a:r>
            <a:r>
              <a:rPr lang="en-GB" sz="2600" kern="400" dirty="0">
                <a:latin typeface="Calibri" panose="020F0502020204030204" pitchFamily="34" charset="0"/>
                <a:ea typeface="Times New Roman" panose="02020603050405020304" pitchFamily="18" charset="0"/>
                <a:cs typeface="Calibri" panose="020F0502020204030204" pitchFamily="34" charset="0"/>
              </a:rPr>
              <a:t>&amp; vote the most interesting ones.   -&gt; Go to </a:t>
            </a:r>
            <a:r>
              <a:rPr lang="en-GB" sz="2600" b="1" kern="400" dirty="0">
                <a:latin typeface="Calibri" panose="020F0502020204030204" pitchFamily="34" charset="0"/>
                <a:ea typeface="Times New Roman" panose="02020603050405020304" pitchFamily="18" charset="0"/>
                <a:cs typeface="Calibri" panose="020F0502020204030204" pitchFamily="34" charset="0"/>
                <a:hlinkClick r:id="rId2"/>
              </a:rPr>
              <a:t>slido.com</a:t>
            </a:r>
            <a:r>
              <a:rPr lang="en-GB" sz="2600" b="1" kern="400" dirty="0">
                <a:latin typeface="Calibri" panose="020F0502020204030204" pitchFamily="34" charset="0"/>
                <a:ea typeface="Times New Roman" panose="02020603050405020304" pitchFamily="18" charset="0"/>
                <a:cs typeface="Calibri" panose="020F0502020204030204" pitchFamily="34" charset="0"/>
              </a:rPr>
              <a:t> </a:t>
            </a:r>
            <a:r>
              <a:rPr lang="en-GB" sz="2600" kern="400" dirty="0">
                <a:latin typeface="Calibri" panose="020F0502020204030204" pitchFamily="34" charset="0"/>
                <a:ea typeface="Times New Roman" panose="02020603050405020304" pitchFamily="18" charset="0"/>
                <a:cs typeface="Calibri" panose="020F0502020204030204" pitchFamily="34" charset="0"/>
              </a:rPr>
              <a:t>and enter code </a:t>
            </a:r>
            <a:r>
              <a:rPr lang="en-GB" sz="2600" b="1" kern="400" dirty="0">
                <a:latin typeface="Calibri" panose="020F0502020204030204" pitchFamily="34" charset="0"/>
                <a:ea typeface="Times New Roman" panose="02020603050405020304" pitchFamily="18" charset="0"/>
                <a:cs typeface="Calibri" panose="020F0502020204030204" pitchFamily="34" charset="0"/>
              </a:rPr>
              <a:t>#2cfd </a:t>
            </a:r>
            <a:r>
              <a:rPr lang="en-GB" sz="2600" u="sng" kern="400" dirty="0">
                <a:latin typeface="Calibri" panose="020F0502020204030204" pitchFamily="34" charset="0"/>
                <a:ea typeface="Times New Roman" panose="02020603050405020304" pitchFamily="18" charset="0"/>
                <a:cs typeface="Calibri" panose="020F0502020204030204" pitchFamily="34" charset="0"/>
              </a:rPr>
              <a:t>or</a:t>
            </a:r>
            <a:r>
              <a:rPr lang="en-GB" sz="2600" b="1" kern="400" dirty="0">
                <a:latin typeface="Calibri" panose="020F0502020204030204" pitchFamily="34" charset="0"/>
                <a:ea typeface="Times New Roman" panose="02020603050405020304" pitchFamily="18" charset="0"/>
                <a:cs typeface="Calibri" panose="020F0502020204030204" pitchFamily="34" charset="0"/>
              </a:rPr>
              <a:t> scan this QR code </a:t>
            </a:r>
          </a:p>
        </p:txBody>
      </p:sp>
      <p:pic>
        <p:nvPicPr>
          <p:cNvPr id="4" name="Picture 3" descr="A qr code on a white background&#10;&#10;Description automatically generated">
            <a:extLst>
              <a:ext uri="{FF2B5EF4-FFF2-40B4-BE49-F238E27FC236}">
                <a16:creationId xmlns:a16="http://schemas.microsoft.com/office/drawing/2014/main" id="{CA7BA452-305E-CBF2-B87C-5802CE39E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017" y="1388350"/>
            <a:ext cx="2040650" cy="2040650"/>
          </a:xfrm>
          <a:prstGeom prst="rect">
            <a:avLst/>
          </a:prstGeom>
        </p:spPr>
      </p:pic>
      <p:sp>
        <p:nvSpPr>
          <p:cNvPr id="6" name="TextBox 5">
            <a:extLst>
              <a:ext uri="{FF2B5EF4-FFF2-40B4-BE49-F238E27FC236}">
                <a16:creationId xmlns:a16="http://schemas.microsoft.com/office/drawing/2014/main" id="{8D354EFD-DCF6-334C-5762-36D450541E43}"/>
              </a:ext>
            </a:extLst>
          </p:cNvPr>
          <p:cNvSpPr txBox="1"/>
          <p:nvPr/>
        </p:nvSpPr>
        <p:spPr>
          <a:xfrm>
            <a:off x="271770" y="3429000"/>
            <a:ext cx="11584869" cy="2708434"/>
          </a:xfrm>
          <a:prstGeom prst="rect">
            <a:avLst/>
          </a:prstGeom>
          <a:solidFill>
            <a:schemeClr val="bg1"/>
          </a:solidFill>
        </p:spPr>
        <p:txBody>
          <a:bodyPr wrap="square">
            <a:spAutoFit/>
          </a:bodyPr>
          <a:lstStyle/>
          <a:p>
            <a:pPr marL="1177925" lvl="3" indent="-457200">
              <a:spcBef>
                <a:spcPts val="1800"/>
              </a:spcBef>
              <a:buFont typeface="Wingdings" panose="05000000000000000000" pitchFamily="2" charset="2"/>
              <a:buChar char="§"/>
            </a:pPr>
            <a:r>
              <a:rPr lang="en-GB" sz="2400" kern="400" dirty="0">
                <a:latin typeface="Calibri" panose="020F0502020204030204" pitchFamily="34" charset="0"/>
                <a:ea typeface="Times New Roman" panose="02020603050405020304" pitchFamily="18" charset="0"/>
                <a:cs typeface="Calibri" panose="020F0502020204030204" pitchFamily="34" charset="0"/>
              </a:rPr>
              <a:t>We will select some questions for speakers &amp; panellists among the most voted on </a:t>
            </a:r>
            <a:r>
              <a:rPr lang="en-GB" sz="2400" kern="400" dirty="0" err="1">
                <a:latin typeface="Calibri" panose="020F0502020204030204" pitchFamily="34" charset="0"/>
                <a:ea typeface="Times New Roman" panose="02020603050405020304" pitchFamily="18" charset="0"/>
                <a:cs typeface="Calibri" panose="020F0502020204030204" pitchFamily="34" charset="0"/>
              </a:rPr>
              <a:t>slido</a:t>
            </a:r>
            <a:r>
              <a:rPr lang="en-GB" sz="2400" kern="400" dirty="0">
                <a:latin typeface="Calibri" panose="020F0502020204030204" pitchFamily="34" charset="0"/>
                <a:ea typeface="Times New Roman" panose="02020603050405020304" pitchFamily="18" charset="0"/>
                <a:cs typeface="Calibri" panose="020F0502020204030204" pitchFamily="34" charset="0"/>
              </a:rPr>
              <a:t>. Questions from the audience in the room may also be selected if time allows</a:t>
            </a:r>
            <a:endParaRPr lang="en-GB" sz="2400" b="1" kern="400" dirty="0">
              <a:latin typeface="Calibri" panose="020F0502020204030204" pitchFamily="34" charset="0"/>
              <a:ea typeface="Times New Roman" panose="02020603050405020304" pitchFamily="18" charset="0"/>
              <a:cs typeface="Calibri" panose="020F0502020204030204" pitchFamily="34" charset="0"/>
            </a:endParaRPr>
          </a:p>
          <a:p>
            <a:pPr marL="720725" lvl="2" indent="-457200">
              <a:spcBef>
                <a:spcPts val="3000"/>
              </a:spcBef>
              <a:buFont typeface="Wingdings" panose="05000000000000000000" pitchFamily="2" charset="2"/>
              <a:buChar char="§"/>
            </a:pPr>
            <a:r>
              <a:rPr lang="en-GB" sz="2400" b="1" kern="400" dirty="0">
                <a:latin typeface="Calibri" panose="020F0502020204030204" pitchFamily="34" charset="0"/>
                <a:ea typeface="Times New Roman" panose="02020603050405020304" pitchFamily="18" charset="0"/>
                <a:cs typeface="Calibri" panose="020F0502020204030204" pitchFamily="34" charset="0"/>
              </a:rPr>
              <a:t>MS Teams chat </a:t>
            </a:r>
            <a:r>
              <a:rPr lang="en-GB" sz="2400" kern="400" dirty="0">
                <a:latin typeface="Calibri" panose="020F0502020204030204" pitchFamily="34" charset="0"/>
                <a:ea typeface="Times New Roman" panose="02020603050405020304" pitchFamily="18" charset="0"/>
                <a:cs typeface="Calibri" panose="020F0502020204030204" pitchFamily="34" charset="0"/>
              </a:rPr>
              <a:t>and “</a:t>
            </a:r>
            <a:r>
              <a:rPr lang="en-GB" sz="2400" b="1" kern="400" dirty="0">
                <a:latin typeface="Calibri" panose="020F0502020204030204" pitchFamily="34" charset="0"/>
                <a:ea typeface="Times New Roman" panose="02020603050405020304" pitchFamily="18" charset="0"/>
                <a:cs typeface="Calibri" panose="020F0502020204030204" pitchFamily="34" charset="0"/>
              </a:rPr>
              <a:t>raise hand” function will </a:t>
            </a:r>
            <a:r>
              <a:rPr lang="en-GB" sz="2400" b="1" u="sng" kern="400" dirty="0">
                <a:latin typeface="Calibri" panose="020F0502020204030204" pitchFamily="34" charset="0"/>
                <a:ea typeface="Times New Roman" panose="02020603050405020304" pitchFamily="18" charset="0"/>
                <a:cs typeface="Calibri" panose="020F0502020204030204" pitchFamily="34" charset="0"/>
              </a:rPr>
              <a:t>not</a:t>
            </a:r>
            <a:r>
              <a:rPr lang="en-GB" sz="2400" b="1" kern="400" dirty="0">
                <a:latin typeface="Calibri" panose="020F0502020204030204" pitchFamily="34" charset="0"/>
                <a:ea typeface="Times New Roman" panose="02020603050405020304" pitchFamily="18" charset="0"/>
                <a:cs typeface="Calibri" panose="020F0502020204030204" pitchFamily="34" charset="0"/>
              </a:rPr>
              <a:t> be used. </a:t>
            </a:r>
            <a:r>
              <a:rPr lang="en-GB" sz="2400" kern="400" dirty="0">
                <a:latin typeface="Calibri" panose="020F0502020204030204" pitchFamily="34" charset="0"/>
                <a:ea typeface="Times New Roman" panose="02020603050405020304" pitchFamily="18" charset="0"/>
                <a:cs typeface="Calibri" panose="020F0502020204030204" pitchFamily="34" charset="0"/>
              </a:rPr>
              <a:t>You may only signal technical problems via chat</a:t>
            </a:r>
          </a:p>
          <a:p>
            <a:pPr marL="720725" lvl="2" indent="-457200">
              <a:spcBef>
                <a:spcPts val="3000"/>
              </a:spcBef>
              <a:buFont typeface="Wingdings" panose="05000000000000000000" pitchFamily="2" charset="2"/>
              <a:buChar char="§"/>
            </a:pPr>
            <a:r>
              <a:rPr lang="en-GB" sz="2400" kern="400" dirty="0">
                <a:latin typeface="Calibri" panose="020F0502020204030204" pitchFamily="34" charset="0"/>
                <a:ea typeface="Times New Roman" panose="02020603050405020304" pitchFamily="18" charset="0"/>
                <a:cs typeface="Calibri" panose="020F0502020204030204" pitchFamily="34" charset="0"/>
              </a:rPr>
              <a:t>Slides will be available after the workshop on the event page on our website</a:t>
            </a:r>
            <a:endParaRPr lang="en-GB" sz="2800" b="1" kern="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42667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16B6-D40E-18A3-D51E-9F1DC266C3EB}"/>
              </a:ext>
            </a:extLst>
          </p:cNvPr>
          <p:cNvSpPr>
            <a:spLocks noGrp="1"/>
          </p:cNvSpPr>
          <p:nvPr>
            <p:ph type="title"/>
          </p:nvPr>
        </p:nvSpPr>
        <p:spPr>
          <a:xfrm>
            <a:off x="453713" y="3074577"/>
            <a:ext cx="11449714" cy="356467"/>
          </a:xfrm>
        </p:spPr>
        <p:txBody>
          <a:bodyPr/>
          <a:lstStyle/>
          <a:p>
            <a:r>
              <a:rPr lang="en-US" dirty="0"/>
              <a:t>EU Regulatory Framework for 2-way CfDs </a:t>
            </a:r>
            <a:endParaRPr lang="en-GB" dirty="0"/>
          </a:p>
        </p:txBody>
      </p:sp>
      <p:sp>
        <p:nvSpPr>
          <p:cNvPr id="3" name="Text Placeholder 2">
            <a:extLst>
              <a:ext uri="{FF2B5EF4-FFF2-40B4-BE49-F238E27FC236}">
                <a16:creationId xmlns:a16="http://schemas.microsoft.com/office/drawing/2014/main" id="{40803A01-6568-8DCE-3F4C-A4F93BF03EFA}"/>
              </a:ext>
            </a:extLst>
          </p:cNvPr>
          <p:cNvSpPr txBox="1">
            <a:spLocks/>
          </p:cNvSpPr>
          <p:nvPr/>
        </p:nvSpPr>
        <p:spPr>
          <a:xfrm>
            <a:off x="455180" y="3573016"/>
            <a:ext cx="11281639" cy="465789"/>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0"/>
              </a:spcBef>
              <a:buFont typeface="Arial" panose="020B0604020202020204" pitchFamily="34" charset="0"/>
              <a:buNone/>
              <a:defRPr sz="2000" b="0" i="0" kern="1200">
                <a:solidFill>
                  <a:srgbClr val="009992"/>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9992"/>
                </a:solidFill>
                <a:effectLst/>
                <a:uLnTx/>
                <a:uFillTx/>
                <a:latin typeface="Calibri" panose="020F0502020204030204" pitchFamily="34" charset="0"/>
                <a:ea typeface="+mn-ea"/>
                <a:cs typeface="Calibri" panose="020F0502020204030204" pitchFamily="34" charset="0"/>
              </a:rPr>
              <a:t>European Commission</a:t>
            </a:r>
          </a:p>
        </p:txBody>
      </p:sp>
    </p:spTree>
    <p:extLst>
      <p:ext uri="{BB962C8B-B14F-4D97-AF65-F5344CB8AC3E}">
        <p14:creationId xmlns:p14="http://schemas.microsoft.com/office/powerpoint/2010/main" val="388130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sz="4400" dirty="0"/>
              <a:t>Contracts for difference	</a:t>
            </a:r>
            <a:br>
              <a:rPr lang="en-GB" sz="4400" dirty="0"/>
            </a:br>
            <a:r>
              <a:rPr lang="en-GB" sz="1800" dirty="0"/>
              <a:t>Anne Radermecker	– DG ENER</a:t>
            </a:r>
            <a:br>
              <a:rPr lang="en-GB" sz="4400" dirty="0"/>
            </a:br>
            <a:r>
              <a:rPr lang="en-GB" sz="1800" dirty="0"/>
              <a:t>Matt Wieckowski 		– DG COMP</a:t>
            </a:r>
            <a:br>
              <a:rPr lang="en-GB" sz="4400" dirty="0"/>
            </a:br>
            <a:endParaRPr lang="en-GB" sz="4400" dirty="0"/>
          </a:p>
        </p:txBody>
      </p:sp>
      <p:sp>
        <p:nvSpPr>
          <p:cNvPr id="7" name="Subtitle 6"/>
          <p:cNvSpPr>
            <a:spLocks noGrp="1"/>
          </p:cNvSpPr>
          <p:nvPr>
            <p:ph type="subTitle" idx="1"/>
          </p:nvPr>
        </p:nvSpPr>
        <p:spPr/>
        <p:txBody>
          <a:bodyPr/>
          <a:lstStyle/>
          <a:p>
            <a:r>
              <a:rPr lang="en-GB" dirty="0"/>
              <a:t>ENTSO-E</a:t>
            </a:r>
          </a:p>
        </p:txBody>
      </p:sp>
      <p:sp>
        <p:nvSpPr>
          <p:cNvPr id="8" name="Text Placeholder 7"/>
          <p:cNvSpPr>
            <a:spLocks noGrp="1"/>
          </p:cNvSpPr>
          <p:nvPr>
            <p:ph type="body" sz="quarter" idx="13"/>
          </p:nvPr>
        </p:nvSpPr>
        <p:spPr>
          <a:xfrm>
            <a:off x="3086101" y="5557903"/>
            <a:ext cx="8050214" cy="528998"/>
          </a:xfrm>
        </p:spPr>
        <p:txBody>
          <a:bodyPr/>
          <a:lstStyle/>
          <a:p>
            <a:r>
              <a:rPr lang="en-GB" sz="1400" dirty="0"/>
              <a:t>Personal views, not the position of the European Commission </a:t>
            </a:r>
          </a:p>
          <a:p>
            <a:r>
              <a:rPr lang="en-GB" dirty="0"/>
              <a:t>17.05.2024</a:t>
            </a:r>
          </a:p>
        </p:txBody>
      </p:sp>
    </p:spTree>
    <p:extLst>
      <p:ext uri="{BB962C8B-B14F-4D97-AF65-F5344CB8AC3E}">
        <p14:creationId xmlns:p14="http://schemas.microsoft.com/office/powerpoint/2010/main" val="112137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755" y="494000"/>
            <a:ext cx="10905698" cy="782357"/>
          </a:xfrm>
        </p:spPr>
        <p:txBody>
          <a:bodyPr/>
          <a:lstStyle/>
          <a:p>
            <a:r>
              <a:rPr lang="en-GB" dirty="0"/>
              <a:t>Contracts for difference (</a:t>
            </a:r>
            <a:r>
              <a:rPr lang="en-GB" dirty="0" err="1"/>
              <a:t>CfDs</a:t>
            </a:r>
            <a:r>
              <a:rPr lang="en-GB" dirty="0"/>
              <a:t>)</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8" name="Text Placeholder 3">
            <a:extLst>
              <a:ext uri="{FF2B5EF4-FFF2-40B4-BE49-F238E27FC236}">
                <a16:creationId xmlns:a16="http://schemas.microsoft.com/office/drawing/2014/main" id="{D0820143-380C-6825-5F55-26529FD095DD}"/>
              </a:ext>
            </a:extLst>
          </p:cNvPr>
          <p:cNvSpPr txBox="1">
            <a:spLocks/>
          </p:cNvSpPr>
          <p:nvPr/>
        </p:nvSpPr>
        <p:spPr>
          <a:xfrm>
            <a:off x="889794" y="2539772"/>
            <a:ext cx="3637601" cy="39566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4D4D4D"/>
                </a:solidFill>
                <a:effectLst/>
                <a:uLnTx/>
                <a:uFillTx/>
                <a:latin typeface="Arial"/>
                <a:ea typeface="+mn-ea"/>
                <a:cs typeface="+mn-cs"/>
              </a:rPr>
              <a:t>‘two-way contract for difference’ means a contract signed between a power generating facility operator and a counterpart, usually a public entity, that provides both minimum remuneration protection and a limit to excess remuneration.</a:t>
            </a:r>
            <a:endParaRPr kumimoji="0" lang="en-IE" sz="2000" b="0" i="1" u="none" strike="noStrike" kern="1200" cap="none" spc="0" normalizeH="0" baseline="0" noProof="0" dirty="0">
              <a:ln>
                <a:noFill/>
              </a:ln>
              <a:solidFill>
                <a:srgbClr val="4D4D4D"/>
              </a:solidFill>
              <a:effectLst/>
              <a:uLnTx/>
              <a:uFillTx/>
              <a:latin typeface="Arial"/>
              <a:ea typeface="+mn-ea"/>
              <a:cs typeface="+mn-cs"/>
            </a:endParaRPr>
          </a:p>
        </p:txBody>
      </p:sp>
      <p:pic>
        <p:nvPicPr>
          <p:cNvPr id="9" name="Picture 6" descr="Schematic representation of a contract for difference.">
            <a:extLst>
              <a:ext uri="{FF2B5EF4-FFF2-40B4-BE49-F238E27FC236}">
                <a16:creationId xmlns:a16="http://schemas.microsoft.com/office/drawing/2014/main" id="{7AD20498-603D-574C-32A8-2D41281027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2285" y="2541284"/>
            <a:ext cx="6025030" cy="31152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ECE10A-C90F-65C7-0DB8-C9A81BBBBF19}"/>
              </a:ext>
            </a:extLst>
          </p:cNvPr>
          <p:cNvSpPr txBox="1"/>
          <p:nvPr/>
        </p:nvSpPr>
        <p:spPr>
          <a:xfrm>
            <a:off x="5252659" y="5656570"/>
            <a:ext cx="16866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D4D4D"/>
                </a:solidFill>
                <a:effectLst/>
                <a:uLnTx/>
                <a:uFillTx/>
                <a:latin typeface="Arial"/>
                <a:ea typeface="+mn-ea"/>
                <a:cs typeface="+mn-cs"/>
              </a:rPr>
              <a:t>Source: next </a:t>
            </a:r>
            <a:r>
              <a:rPr kumimoji="0" lang="en-GB" sz="1100" b="0" i="0" u="none" strike="noStrike" kern="1200" cap="none" spc="0" normalizeH="0" baseline="0" noProof="0" dirty="0" err="1">
                <a:ln>
                  <a:noFill/>
                </a:ln>
                <a:solidFill>
                  <a:srgbClr val="4D4D4D"/>
                </a:solidFill>
                <a:effectLst/>
                <a:uLnTx/>
                <a:uFillTx/>
                <a:latin typeface="Arial"/>
                <a:ea typeface="+mn-ea"/>
                <a:cs typeface="+mn-cs"/>
              </a:rPr>
              <a:t>Kraftwerke</a:t>
            </a:r>
            <a:endParaRPr kumimoji="0" lang="en-IE" sz="1100" b="0" i="0" u="none" strike="noStrike" kern="1200" cap="none" spc="0" normalizeH="0" baseline="0" noProof="0" dirty="0">
              <a:ln>
                <a:noFill/>
              </a:ln>
              <a:solidFill>
                <a:srgbClr val="4D4D4D"/>
              </a:solidFill>
              <a:effectLst/>
              <a:uLnTx/>
              <a:uFillTx/>
              <a:latin typeface="Arial"/>
              <a:ea typeface="+mn-ea"/>
              <a:cs typeface="+mn-cs"/>
            </a:endParaRPr>
          </a:p>
        </p:txBody>
      </p:sp>
      <p:sp>
        <p:nvSpPr>
          <p:cNvPr id="3" name="Text Placeholder 3">
            <a:extLst>
              <a:ext uri="{FF2B5EF4-FFF2-40B4-BE49-F238E27FC236}">
                <a16:creationId xmlns:a16="http://schemas.microsoft.com/office/drawing/2014/main" id="{A9315AC4-1AA6-37D0-D510-3C0CE6DD0ADC}"/>
              </a:ext>
            </a:extLst>
          </p:cNvPr>
          <p:cNvSpPr txBox="1">
            <a:spLocks/>
          </p:cNvSpPr>
          <p:nvPr/>
        </p:nvSpPr>
        <p:spPr>
          <a:xfrm>
            <a:off x="889794" y="1496356"/>
            <a:ext cx="10412411" cy="104341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4D4D4D"/>
                </a:solidFill>
                <a:effectLst/>
                <a:uLnTx/>
                <a:uFillTx/>
                <a:latin typeface="Arial"/>
                <a:ea typeface="+mn-ea"/>
                <a:cs typeface="+mn-cs"/>
              </a:rPr>
              <a:t>Two-way </a:t>
            </a:r>
            <a:r>
              <a:rPr kumimoji="0" lang="en-GB" sz="2000" b="0" i="0" u="none" strike="noStrike" kern="1200" cap="none" spc="0" normalizeH="0" baseline="0" noProof="0" dirty="0" err="1">
                <a:ln>
                  <a:noFill/>
                </a:ln>
                <a:solidFill>
                  <a:srgbClr val="4D4D4D"/>
                </a:solidFill>
                <a:effectLst/>
                <a:uLnTx/>
                <a:uFillTx/>
                <a:latin typeface="Arial"/>
                <a:ea typeface="+mn-ea"/>
                <a:cs typeface="+mn-cs"/>
              </a:rPr>
              <a:t>CfDs</a:t>
            </a:r>
            <a:r>
              <a:rPr kumimoji="0" lang="en-GB" sz="2000" b="0" i="0" u="none" strike="noStrike" kern="1200" cap="none" spc="0" normalizeH="0" baseline="0" noProof="0" dirty="0">
                <a:ln>
                  <a:noFill/>
                </a:ln>
                <a:solidFill>
                  <a:srgbClr val="4D4D4D"/>
                </a:solidFill>
                <a:effectLst/>
                <a:uLnTx/>
                <a:uFillTx/>
                <a:latin typeface="Arial"/>
                <a:ea typeface="+mn-ea"/>
                <a:cs typeface="+mn-cs"/>
              </a:rPr>
              <a:t> required for ‘direct price support schemes’ for new generation in nuclear and most renewables (from 2027 onwards).</a:t>
            </a:r>
            <a:endParaRPr kumimoji="0" lang="en-IE" sz="2000" b="0" i="1" u="none" strike="noStrike" kern="1200" cap="none" spc="0" normalizeH="0" baseline="0" noProof="0" dirty="0">
              <a:ln>
                <a:noFill/>
              </a:ln>
              <a:solidFill>
                <a:srgbClr val="4D4D4D"/>
              </a:solidFill>
              <a:effectLst/>
              <a:uLnTx/>
              <a:uFillTx/>
              <a:latin typeface="Arial"/>
              <a:ea typeface="+mn-ea"/>
              <a:cs typeface="+mn-cs"/>
            </a:endParaRPr>
          </a:p>
        </p:txBody>
      </p:sp>
      <p:sp>
        <p:nvSpPr>
          <p:cNvPr id="4" name="TextBox 3">
            <a:extLst>
              <a:ext uri="{FF2B5EF4-FFF2-40B4-BE49-F238E27FC236}">
                <a16:creationId xmlns:a16="http://schemas.microsoft.com/office/drawing/2014/main" id="{F9DBFD2A-59B7-C570-003A-880F09523A92}"/>
              </a:ext>
            </a:extLst>
          </p:cNvPr>
          <p:cNvSpPr txBox="1"/>
          <p:nvPr/>
        </p:nvSpPr>
        <p:spPr>
          <a:xfrm>
            <a:off x="5252659" y="5656570"/>
            <a:ext cx="16866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D4D4D"/>
                </a:solidFill>
                <a:effectLst/>
                <a:uLnTx/>
                <a:uFillTx/>
                <a:latin typeface="Arial"/>
                <a:ea typeface="+mn-ea"/>
                <a:cs typeface="+mn-cs"/>
              </a:rPr>
              <a:t>Source: next </a:t>
            </a:r>
            <a:r>
              <a:rPr kumimoji="0" lang="en-GB" sz="1100" b="0" i="0" u="none" strike="noStrike" kern="1200" cap="none" spc="0" normalizeH="0" baseline="0" noProof="0" dirty="0" err="1">
                <a:ln>
                  <a:noFill/>
                </a:ln>
                <a:solidFill>
                  <a:srgbClr val="4D4D4D"/>
                </a:solidFill>
                <a:effectLst/>
                <a:uLnTx/>
                <a:uFillTx/>
                <a:latin typeface="Arial"/>
                <a:ea typeface="+mn-ea"/>
                <a:cs typeface="+mn-cs"/>
              </a:rPr>
              <a:t>Kraftwerke</a:t>
            </a:r>
            <a:endParaRPr kumimoji="0" lang="en-IE" sz="1100" b="0" i="0" u="none" strike="noStrike" kern="1200" cap="none" spc="0" normalizeH="0" baseline="0" noProof="0" dirty="0">
              <a:ln>
                <a:noFill/>
              </a:ln>
              <a:solidFill>
                <a:srgbClr val="4D4D4D"/>
              </a:solidFill>
              <a:effectLst/>
              <a:uLnTx/>
              <a:uFillTx/>
              <a:latin typeface="Arial"/>
              <a:ea typeface="+mn-ea"/>
              <a:cs typeface="+mn-cs"/>
            </a:endParaRPr>
          </a:p>
        </p:txBody>
      </p:sp>
      <p:sp>
        <p:nvSpPr>
          <p:cNvPr id="6" name="TextBox 5">
            <a:extLst>
              <a:ext uri="{FF2B5EF4-FFF2-40B4-BE49-F238E27FC236}">
                <a16:creationId xmlns:a16="http://schemas.microsoft.com/office/drawing/2014/main" id="{3291C12B-B534-E5FB-0DD6-447158EB3EAB}"/>
              </a:ext>
            </a:extLst>
          </p:cNvPr>
          <p:cNvSpPr txBox="1"/>
          <p:nvPr/>
        </p:nvSpPr>
        <p:spPr>
          <a:xfrm>
            <a:off x="5252658" y="2628966"/>
            <a:ext cx="3902493"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One type of contract for difference</a:t>
            </a:r>
            <a:endParaRPr kumimoji="0" lang="en-IE" sz="1400" b="1"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339836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755" y="494000"/>
            <a:ext cx="10905698" cy="782357"/>
          </a:xfrm>
        </p:spPr>
        <p:txBody>
          <a:bodyPr/>
          <a:lstStyle/>
          <a:p>
            <a:r>
              <a:rPr lang="en-GB" dirty="0" err="1"/>
              <a:t>CfDs</a:t>
            </a:r>
            <a:r>
              <a:rPr lang="en-GB" dirty="0"/>
              <a:t> – new design principles </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3" name="Text Placeholder 3">
            <a:extLst>
              <a:ext uri="{FF2B5EF4-FFF2-40B4-BE49-F238E27FC236}">
                <a16:creationId xmlns:a16="http://schemas.microsoft.com/office/drawing/2014/main" id="{A9315AC4-1AA6-37D0-D510-3C0CE6DD0ADC}"/>
              </a:ext>
            </a:extLst>
          </p:cNvPr>
          <p:cNvSpPr txBox="1">
            <a:spLocks/>
          </p:cNvSpPr>
          <p:nvPr/>
        </p:nvSpPr>
        <p:spPr>
          <a:xfrm>
            <a:off x="838200" y="1485099"/>
            <a:ext cx="10412411" cy="104341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(a) preserve incentives for efficient market participation; </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(b) prevent any distortive effect of the support on operation, dispatch and maintenance decisions or on bidding behaviour in electricity and ancillary services markets; </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(c) ensure that the strike price is aligned with the cost of the new investment, the market revenues, to guarantee the long-term economic viability of the power generating facility while avoiding overcompensation; </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(d) avoid undue distortions to competition and trade in the internal market by determining remuneration amounts through a competitive bidding process. Where no competitive bidding process can be conducted, measures shall be designed to ensure that the distribution of revenues to undertakings does not create undue distortions to competition and trade in the internal market; </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(e) avoid distortions to competition and trade in the internal market resulting from the distribution of revenues to undertakings; and</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(f) include penalty clauses applicable in the case of undue unilateral early termination of the contract.</a:t>
            </a:r>
            <a:endParaRPr kumimoji="0" lang="en-IE" sz="2400" b="0" i="1"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110980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150" y="494000"/>
            <a:ext cx="10905698" cy="782357"/>
          </a:xfrm>
        </p:spPr>
        <p:txBody>
          <a:bodyPr/>
          <a:lstStyle/>
          <a:p>
            <a:r>
              <a:rPr lang="en-GB" dirty="0"/>
              <a:t>More </a:t>
            </a:r>
            <a:r>
              <a:rPr lang="en-GB" dirty="0" err="1"/>
              <a:t>CfDs</a:t>
            </a:r>
            <a:r>
              <a:rPr lang="en-GB" dirty="0"/>
              <a:t> raises questions from a competition perspective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7" name="Content Placeholder 6"/>
          <p:cNvSpPr>
            <a:spLocks noGrp="1"/>
          </p:cNvSpPr>
          <p:nvPr>
            <p:ph idx="1"/>
          </p:nvPr>
        </p:nvSpPr>
        <p:spPr>
          <a:xfrm>
            <a:off x="1393902" y="1806497"/>
            <a:ext cx="9110547" cy="3646449"/>
          </a:xfrm>
        </p:spPr>
        <p:txBody>
          <a:bodyPr/>
          <a:lstStyle/>
          <a:p>
            <a:r>
              <a:rPr lang="en-GB" sz="2400" dirty="0"/>
              <a:t>Does the design of </a:t>
            </a:r>
            <a:r>
              <a:rPr lang="en-GB" sz="2400" dirty="0" err="1"/>
              <a:t>CfDs</a:t>
            </a:r>
            <a:r>
              <a:rPr lang="en-GB" sz="2400" dirty="0"/>
              <a:t> need to shift to avoid further market distortion? If yes, how? </a:t>
            </a:r>
          </a:p>
          <a:p>
            <a:pPr lvl="1"/>
            <a:r>
              <a:rPr lang="en-GB" dirty="0"/>
              <a:t>Note: not a new concern – EEAG 124, CEEAG 123. But increased  volumes changes the context</a:t>
            </a:r>
          </a:p>
          <a:p>
            <a:r>
              <a:rPr lang="en-GB" sz="2400" dirty="0"/>
              <a:t>How should the costs and revenues of </a:t>
            </a:r>
            <a:r>
              <a:rPr lang="en-GB" sz="2400" dirty="0" err="1"/>
              <a:t>CfDs</a:t>
            </a:r>
            <a:r>
              <a:rPr lang="en-GB" sz="2400" dirty="0"/>
              <a:t> be allocated? What impacts on competition in energy and in other markets?</a:t>
            </a:r>
            <a:endParaRPr lang="en-IE" sz="2400" dirty="0"/>
          </a:p>
          <a:p>
            <a:endParaRPr lang="en-GB" dirty="0">
              <a:solidFill>
                <a:schemeClr val="tx1"/>
              </a:solidFill>
            </a:endParaRPr>
          </a:p>
          <a:p>
            <a:pPr marL="0" indent="0">
              <a:buNone/>
            </a:pPr>
            <a:endParaRPr lang="en-IE" dirty="0">
              <a:effectLst/>
            </a:endParaRPr>
          </a:p>
        </p:txBody>
      </p:sp>
      <p:grpSp>
        <p:nvGrpSpPr>
          <p:cNvPr id="4" name="Group 3">
            <a:extLst>
              <a:ext uri="{FF2B5EF4-FFF2-40B4-BE49-F238E27FC236}">
                <a16:creationId xmlns:a16="http://schemas.microsoft.com/office/drawing/2014/main" id="{F544CAC8-4359-F7C8-FE51-0A034F9D72CB}"/>
              </a:ext>
            </a:extLst>
          </p:cNvPr>
          <p:cNvGrpSpPr/>
          <p:nvPr/>
        </p:nvGrpSpPr>
        <p:grpSpPr>
          <a:xfrm>
            <a:off x="1097946" y="4611012"/>
            <a:ext cx="9996107" cy="1372074"/>
            <a:chOff x="1699069" y="5027816"/>
            <a:chExt cx="7960177" cy="1372074"/>
          </a:xfrm>
        </p:grpSpPr>
        <p:grpSp>
          <p:nvGrpSpPr>
            <p:cNvPr id="6" name="Group 5">
              <a:extLst>
                <a:ext uri="{FF2B5EF4-FFF2-40B4-BE49-F238E27FC236}">
                  <a16:creationId xmlns:a16="http://schemas.microsoft.com/office/drawing/2014/main" id="{91D25D1F-4D27-7AAB-C662-D989D90865F1}"/>
                </a:ext>
              </a:extLst>
            </p:cNvPr>
            <p:cNvGrpSpPr/>
            <p:nvPr/>
          </p:nvGrpSpPr>
          <p:grpSpPr>
            <a:xfrm>
              <a:off x="1699069" y="5027816"/>
              <a:ext cx="7960177" cy="1372074"/>
              <a:chOff x="1688237" y="5003066"/>
              <a:chExt cx="7960177" cy="1372074"/>
            </a:xfrm>
          </p:grpSpPr>
          <p:sp>
            <p:nvSpPr>
              <p:cNvPr id="9" name="Oval 8">
                <a:extLst>
                  <a:ext uri="{FF2B5EF4-FFF2-40B4-BE49-F238E27FC236}">
                    <a16:creationId xmlns:a16="http://schemas.microsoft.com/office/drawing/2014/main" id="{FA34B08F-9907-8C8E-A767-A93F269F8009}"/>
                  </a:ext>
                </a:extLst>
              </p:cNvPr>
              <p:cNvSpPr/>
              <p:nvPr/>
            </p:nvSpPr>
            <p:spPr>
              <a:xfrm>
                <a:off x="4882718" y="5122416"/>
                <a:ext cx="1553592" cy="12527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State</a:t>
                </a:r>
                <a:endParaRPr kumimoji="0" lang="en-IE" sz="1800" b="0" i="0" u="none" strike="noStrike" kern="1200" cap="none" spc="0" normalizeH="0" baseline="0" noProof="0">
                  <a:ln>
                    <a:noFill/>
                  </a:ln>
                  <a:solidFill>
                    <a:srgbClr val="4D4D4D"/>
                  </a:solidFill>
                  <a:effectLst/>
                  <a:uLnTx/>
                  <a:uFillTx/>
                  <a:latin typeface="Arial"/>
                  <a:ea typeface="+mn-ea"/>
                  <a:cs typeface="+mn-cs"/>
                </a:endParaRPr>
              </a:p>
            </p:txBody>
          </p:sp>
          <p:sp>
            <p:nvSpPr>
              <p:cNvPr id="10" name="Oval 9">
                <a:extLst>
                  <a:ext uri="{FF2B5EF4-FFF2-40B4-BE49-F238E27FC236}">
                    <a16:creationId xmlns:a16="http://schemas.microsoft.com/office/drawing/2014/main" id="{C32B4D50-B72E-E2C9-9412-130580DDC5D5}"/>
                  </a:ext>
                </a:extLst>
              </p:cNvPr>
              <p:cNvSpPr/>
              <p:nvPr/>
            </p:nvSpPr>
            <p:spPr>
              <a:xfrm>
                <a:off x="1688237" y="5122416"/>
                <a:ext cx="1553592" cy="12527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Generators under CfD</a:t>
                </a:r>
                <a:endParaRPr kumimoji="0" lang="en-IE" sz="1800" b="0" i="0" u="none" strike="noStrike" kern="1200" cap="none" spc="0" normalizeH="0" baseline="0" noProof="0">
                  <a:ln>
                    <a:noFill/>
                  </a:ln>
                  <a:solidFill>
                    <a:srgbClr val="4D4D4D"/>
                  </a:solidFill>
                  <a:effectLst/>
                  <a:uLnTx/>
                  <a:uFillTx/>
                  <a:latin typeface="Arial"/>
                  <a:ea typeface="+mn-ea"/>
                  <a:cs typeface="+mn-cs"/>
                </a:endParaRPr>
              </a:p>
            </p:txBody>
          </p:sp>
          <p:sp>
            <p:nvSpPr>
              <p:cNvPr id="11" name="Oval 10">
                <a:extLst>
                  <a:ext uri="{FF2B5EF4-FFF2-40B4-BE49-F238E27FC236}">
                    <a16:creationId xmlns:a16="http://schemas.microsoft.com/office/drawing/2014/main" id="{AECAEF35-B346-F404-7563-0ACA9804FB74}"/>
                  </a:ext>
                </a:extLst>
              </p:cNvPr>
              <p:cNvSpPr/>
              <p:nvPr/>
            </p:nvSpPr>
            <p:spPr>
              <a:xfrm>
                <a:off x="8094822" y="5117591"/>
                <a:ext cx="1553592" cy="12527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Consumers</a:t>
                </a:r>
                <a:endParaRPr kumimoji="0" lang="en-IE" sz="1800" b="0" i="0" u="none" strike="noStrike" kern="1200" cap="none" spc="0" normalizeH="0" baseline="0" noProof="0">
                  <a:ln>
                    <a:noFill/>
                  </a:ln>
                  <a:solidFill>
                    <a:srgbClr val="4D4D4D"/>
                  </a:solidFill>
                  <a:effectLst/>
                  <a:uLnTx/>
                  <a:uFillTx/>
                  <a:latin typeface="Arial"/>
                  <a:ea typeface="+mn-ea"/>
                  <a:cs typeface="+mn-cs"/>
                </a:endParaRPr>
              </a:p>
            </p:txBody>
          </p:sp>
          <p:sp>
            <p:nvSpPr>
              <p:cNvPr id="12" name="Arrow: Left-Right 11">
                <a:extLst>
                  <a:ext uri="{FF2B5EF4-FFF2-40B4-BE49-F238E27FC236}">
                    <a16:creationId xmlns:a16="http://schemas.microsoft.com/office/drawing/2014/main" id="{66EBDE47-0017-F977-EE65-70A5BAA460BA}"/>
                  </a:ext>
                </a:extLst>
              </p:cNvPr>
              <p:cNvSpPr/>
              <p:nvPr/>
            </p:nvSpPr>
            <p:spPr>
              <a:xfrm>
                <a:off x="3241829" y="5748778"/>
                <a:ext cx="1640889" cy="8528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572E5269-DF64-1097-81CD-4AB527154EAD}"/>
                  </a:ext>
                </a:extLst>
              </p:cNvPr>
              <p:cNvSpPr txBox="1"/>
              <p:nvPr/>
            </p:nvSpPr>
            <p:spPr>
              <a:xfrm>
                <a:off x="3533313" y="5317724"/>
                <a:ext cx="10214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2-way CfD</a:t>
                </a:r>
                <a:endParaRPr kumimoji="0" lang="en-IE" sz="1800" b="0" i="0" u="none" strike="noStrike" kern="1200" cap="none" spc="0" normalizeH="0" baseline="0" noProof="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B286731-5AD7-7716-738D-F7C4B14B8234}"/>
                  </a:ext>
                </a:extLst>
              </p:cNvPr>
              <p:cNvSpPr txBox="1"/>
              <p:nvPr/>
            </p:nvSpPr>
            <p:spPr>
              <a:xfrm>
                <a:off x="6494202" y="5003066"/>
                <a:ext cx="15829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Distribution of (costs and) revenues</a:t>
                </a:r>
                <a:endParaRPr kumimoji="0" lang="en-IE" sz="1600" b="0" i="0" u="none" strike="noStrike" kern="1200" cap="none" spc="0" normalizeH="0" baseline="0" noProof="0" dirty="0">
                  <a:ln>
                    <a:noFill/>
                  </a:ln>
                  <a:solidFill>
                    <a:srgbClr val="4D4D4D"/>
                  </a:solidFill>
                  <a:effectLst/>
                  <a:uLnTx/>
                  <a:uFillTx/>
                  <a:latin typeface="Arial"/>
                  <a:ea typeface="+mn-ea"/>
                  <a:cs typeface="+mn-cs"/>
                </a:endParaRPr>
              </a:p>
            </p:txBody>
          </p:sp>
        </p:grpSp>
        <p:sp>
          <p:nvSpPr>
            <p:cNvPr id="8" name="Arrow: Left-Right 7">
              <a:extLst>
                <a:ext uri="{FF2B5EF4-FFF2-40B4-BE49-F238E27FC236}">
                  <a16:creationId xmlns:a16="http://schemas.microsoft.com/office/drawing/2014/main" id="{91530CA6-F6FF-F23B-56B1-F2ACEB216377}"/>
                </a:ext>
              </a:extLst>
            </p:cNvPr>
            <p:cNvSpPr/>
            <p:nvPr/>
          </p:nvSpPr>
          <p:spPr>
            <a:xfrm>
              <a:off x="6447142" y="5773528"/>
              <a:ext cx="1640889" cy="8528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10580223"/>
      </p:ext>
    </p:extLst>
  </p:cSld>
  <p:clrMapOvr>
    <a:masterClrMapping/>
  </p:clrMapOvr>
</p:sld>
</file>

<file path=ppt/theme/theme1.xml><?xml version="1.0" encoding="utf-8"?>
<a:theme xmlns:a="http://schemas.openxmlformats.org/drawingml/2006/main" name="5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8F34142E-D78F-DF4C-8D2F-DB2AAEE5FF45}"/>
    </a:ext>
  </a:extLst>
</a:theme>
</file>

<file path=ppt/theme/theme10.xml><?xml version="1.0" encoding="utf-8"?>
<a:theme xmlns:a="http://schemas.openxmlformats.org/drawingml/2006/main" name="10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ppt/theme/theme11.xml><?xml version="1.0" encoding="utf-8"?>
<a:theme xmlns:a="http://schemas.openxmlformats.org/drawingml/2006/main" name="11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ppt/theme/theme12.xml><?xml version="1.0" encoding="utf-8"?>
<a:theme xmlns:a="http://schemas.openxmlformats.org/drawingml/2006/main" name="2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13.xml><?xml version="1.0" encoding="utf-8"?>
<a:theme xmlns:a="http://schemas.openxmlformats.org/drawingml/2006/main" name="13_Mission Stat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171690AB-E963-8A4D-AD43-C26DFC53C852}"/>
    </a:ext>
  </a:extLst>
</a:theme>
</file>

<file path=ppt/theme/theme14.xml><?xml version="1.0" encoding="utf-8"?>
<a:theme xmlns:a="http://schemas.openxmlformats.org/drawingml/2006/main" name="14_blan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171690AB-E963-8A4D-AD43-C26DFC53C852}"/>
    </a:ext>
  </a:extLst>
</a:theme>
</file>

<file path=ppt/theme/theme15.xml><?xml version="1.0" encoding="utf-8"?>
<a:theme xmlns:a="http://schemas.openxmlformats.org/drawingml/2006/main" name="3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16.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399146C8-DCE8-F245-A93F-AF34774DA1F6}"/>
    </a:ext>
  </a:extLst>
</a:theme>
</file>

<file path=ppt/theme/theme3.xml><?xml version="1.0" encoding="utf-8"?>
<a:theme xmlns:a="http://schemas.openxmlformats.org/drawingml/2006/main" name="3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FD7EC939-3D02-1C4C-8405-38AF738BF1A9}"/>
    </a:ext>
  </a:extLst>
</a:theme>
</file>

<file path=ppt/theme/theme4.xml><?xml version="1.0" encoding="utf-8"?>
<a:theme xmlns:a="http://schemas.openxmlformats.org/drawingml/2006/main" name="2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B3A98F9B-A3FE-FF41-91B7-9FC6C5C34F6E}"/>
    </a:ext>
  </a:extLst>
</a:theme>
</file>

<file path=ppt/theme/theme5.xml><?xml version="1.0" encoding="utf-8"?>
<a:theme xmlns:a="http://schemas.openxmlformats.org/drawingml/2006/main" name="4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ppt/theme/theme6.xml><?xml version="1.0" encoding="utf-8"?>
<a:theme xmlns:a="http://schemas.openxmlformats.org/drawingml/2006/main" name="6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ppt/theme/theme7.xml><?xml version="1.0" encoding="utf-8"?>
<a:theme xmlns:a="http://schemas.openxmlformats.org/drawingml/2006/main" name="7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ppt/theme/theme8.xml><?xml version="1.0" encoding="utf-8"?>
<a:theme xmlns:a="http://schemas.openxmlformats.org/drawingml/2006/main" name="8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ppt/theme/theme9.xml><?xml version="1.0" encoding="utf-8"?>
<a:theme xmlns:a="http://schemas.openxmlformats.org/drawingml/2006/main" name="9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ENTSO-E Project" ma:contentTypeID="0x010100F3B7EBC15D2A5348BF0A0335B83D169101000A12BD4B21D55E439148BA30D8A34632" ma:contentTypeVersion="51" ma:contentTypeDescription="" ma:contentTypeScope="" ma:versionID="706c6dfd5a51981c5272a03c0b759c21">
  <xsd:schema xmlns:xsd="http://www.w3.org/2001/XMLSchema" xmlns:xs="http://www.w3.org/2001/XMLSchema" xmlns:p="http://schemas.microsoft.com/office/2006/metadata/properties" xmlns:ns2="e3fb2008-9808-4f29-aa32-2f66631018ed" xmlns:ns3="8a3a8253-da26-47a6-9eca-a4c1acf8410b" targetNamespace="http://schemas.microsoft.com/office/2006/metadata/properties" ma:root="true" ma:fieldsID="5052dae479a0d1909e90eef4a3f1fbba" ns2:_="" ns3:_="">
    <xsd:import namespace="e3fb2008-9808-4f29-aa32-2f66631018ed"/>
    <xsd:import namespace="8a3a8253-da26-47a6-9eca-a4c1acf8410b"/>
    <xsd:element name="properties">
      <xsd:complexType>
        <xsd:sequence>
          <xsd:element name="documentManagement">
            <xsd:complexType>
              <xsd:all>
                <xsd:element ref="ns2:Open_x0020_to_x0020_ACER" minOccurs="0"/>
                <xsd:element ref="ns2:Open_x0020_to_x0020_EC" minOccurs="0"/>
                <xsd:element ref="ns3:Document_x0020_Type" minOccurs="0"/>
                <xsd:element ref="ns3:Work_x0020_Area" minOccurs="0"/>
                <xsd:element ref="ns3:Business_x0020_Record" minOccurs="0"/>
                <xsd:element ref="ns3:Project" minOccurs="0"/>
                <xsd:element ref="ns2:Approval_x0020_Level" minOccurs="0"/>
                <xsd:element ref="ns2:TaxCatchAll" minOccurs="0"/>
                <xsd:element ref="ns2:o9b5552cd29f405b8612d2920cb859c4" minOccurs="0"/>
                <xsd:element ref="ns2:TaxCatchAllLabel" minOccurs="0"/>
                <xsd:element ref="ns2:a11881793d4943049370f281afa2b378" minOccurs="0"/>
                <xsd:element ref="ns2:i85e4520245b48aa896a2e6f400e83f6" minOccurs="0"/>
                <xsd:element ref="ns2:Document_x0020_Type" minOccurs="0"/>
                <xsd:element ref="ns2:TaxKeywordTaxHTField" minOccurs="0"/>
                <xsd:element ref="ns2:Work_x0020_Area" minOccurs="0"/>
                <xsd:element ref="ns2:Business_x0020_Record" minOccurs="0"/>
                <xsd:element ref="ns2:Project" minOccurs="0"/>
                <xsd:element ref="ns3:Approval_x0020_Level" minOccurs="0"/>
                <xsd:element ref="ns3:MediaServiceMetadata" minOccurs="0"/>
                <xsd:element ref="ns3:MediaServiceFastMetadata" minOccurs="0"/>
                <xsd:element ref="ns3:MediaServiceSearchProperties" minOccurs="0"/>
                <xsd:element ref="ns3:MediaServiceObjectDetectorVersions" minOccurs="0"/>
                <xsd:element ref="ns3:MYENTSOE_SiteType" minOccurs="0"/>
                <xsd:element ref="ns3:jf8193c454464175a8743ee4b41db47a" minOccurs="0"/>
                <xsd:element ref="ns3:a80e2ed077a64621b1cd65129a6b5334" minOccurs="0"/>
                <xsd:element ref="ns3:fa6c2b4207ed45e2979c1085bc77fc16" minOccurs="0"/>
                <xsd:element ref="ns3:eed7e8a6a5d1498fbeab17b0060fcaff" minOccurs="0"/>
                <xsd:element ref="ns3:p79cf061ba2c48759b107a50515ee151" minOccurs="0"/>
                <xsd:element ref="ns3:k61baba8c9a240719d260805e50d805b" minOccurs="0"/>
                <xsd:element ref="ns3:na8fded0fa304f9982920101537559e4" minOccurs="0"/>
                <xsd:element ref="ns3:hbbcb5eea10a43868106e344c5b669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fb2008-9808-4f29-aa32-2f66631018ed" elementFormDefault="qualified">
    <xsd:import namespace="http://schemas.microsoft.com/office/2006/documentManagement/types"/>
    <xsd:import namespace="http://schemas.microsoft.com/office/infopath/2007/PartnerControls"/>
    <xsd:element name="Open_x0020_to_x0020_ACER" ma:index="2" nillable="true" ma:displayName="Open to ACER" ma:default="0" ma:description="This field should indicate if, from a business point of view, there is acceptance to share the data or document with ACER. In case the data or document is not open to ACER and there is a request from ACER, the legal basis for this request needs to be assessed by ENTSO-E Legal Section." ma:internalName="Open_x0020_to_x0020_ACER" ma:readOnly="false">
      <xsd:simpleType>
        <xsd:restriction base="dms:Boolean"/>
      </xsd:simpleType>
    </xsd:element>
    <xsd:element name="Open_x0020_to_x0020_EC" ma:index="3" nillable="true" ma:displayName="Open to EC" ma:default="0" ma:description="This field should indicate if, from a business point of view, there is acceptance to share the data or document with the EC. In case the data or document is not open to the EC and there is a request from the EC, the legal basis for this request needs to be assessed by ENTSO-E Legal Section." ma:internalName="Open_x0020_to_x0020_EC" ma:readOnly="false">
      <xsd:simpleType>
        <xsd:restriction base="dms:Boolean"/>
      </xsd:simpleType>
    </xsd:element>
    <xsd:element name="Approval_x0020_Level" ma:index="9" nillable="true" ma:displayName="Approval Level" ma:list="{8909c95b-ed43-4921-ad33-50ea4d52e107}" ma:internalName="Approval_x0020_Level" ma:readOnly="false" ma:showField="Title" ma:web="e3fb2008-9808-4f29-aa32-2f66631018ed">
      <xsd:simpleType>
        <xsd:restriction base="dms:Lookup"/>
      </xsd:simpleType>
    </xsd:element>
    <xsd:element name="TaxCatchAll" ma:index="16" nillable="true" ma:displayName="Taxonomy Catch All Column" ma:hidden="true" ma:list="{b9068799-6718-42fd-a0bc-562b01775ae5}" ma:internalName="TaxCatchAll" ma:readOnly="false" ma:showField="CatchAllData" ma:web="e3fb2008-9808-4f29-aa32-2f66631018ed">
      <xsd:complexType>
        <xsd:complexContent>
          <xsd:extension base="dms:MultiChoiceLookup">
            <xsd:sequence>
              <xsd:element name="Value" type="dms:Lookup" maxOccurs="unbounded" minOccurs="0" nillable="true"/>
            </xsd:sequence>
          </xsd:extension>
        </xsd:complexContent>
      </xsd:complexType>
    </xsd:element>
    <xsd:element name="o9b5552cd29f405b8612d2920cb859c4" ma:index="17" nillable="true" ma:displayName="Data Classification_0" ma:hidden="true" ma:internalName="o9b5552cd29f405b8612d2920cb859c4" ma:readOnly="false">
      <xsd:simpleType>
        <xsd:restriction base="dms:Note"/>
      </xsd:simpleType>
    </xsd:element>
    <xsd:element name="TaxCatchAllLabel" ma:index="18" nillable="true" ma:displayName="Taxonomy Catch All Column1" ma:hidden="true" ma:list="{b9068799-6718-42fd-a0bc-562b01775ae5}" ma:internalName="TaxCatchAllLabel" ma:readOnly="true" ma:showField="CatchAllDataLabel" ma:web="e3fb2008-9808-4f29-aa32-2f66631018ed">
      <xsd:complexType>
        <xsd:complexContent>
          <xsd:extension base="dms:MultiChoiceLookup">
            <xsd:sequence>
              <xsd:element name="Value" type="dms:Lookup" maxOccurs="unbounded" minOccurs="0" nillable="true"/>
            </xsd:sequence>
          </xsd:extension>
        </xsd:complexContent>
      </xsd:complexType>
    </xsd:element>
    <xsd:element name="a11881793d4943049370f281afa2b378" ma:index="19" nillable="true" ma:displayName="Data Origin_0" ma:hidden="true" ma:internalName="a11881793d4943049370f281afa2b378" ma:readOnly="false">
      <xsd:simpleType>
        <xsd:restriction base="dms:Note"/>
      </xsd:simpleType>
    </xsd:element>
    <xsd:element name="i85e4520245b48aa896a2e6f400e83f6" ma:index="20" nillable="true" ma:displayName="Level of Disclosure_0" ma:hidden="true" ma:internalName="i85e4520245b48aa896a2e6f400e83f6" ma:readOnly="false">
      <xsd:simpleType>
        <xsd:restriction base="dms:Note"/>
      </xsd:simpleType>
    </xsd:element>
    <xsd:element name="Document_x0020_Type" ma:index="21" nillable="true" ma:displayName="Document Type" ma:list="{e3e17e19-e6b6-4553-8f74-ca9e15b33a3c}" ma:internalName="Document_x0020_Type0" ma:readOnly="false" ma:showField="Title" ma:web="e3fb2008-9808-4f29-aa32-2f66631018ed">
      <xsd:simpleType>
        <xsd:restriction base="dms:Lookup"/>
      </xsd:simpleType>
    </xsd:element>
    <xsd:element name="TaxKeywordTaxHTField" ma:index="22" nillable="true" ma:taxonomy="true" ma:internalName="TaxKeywordTaxHTField" ma:taxonomyFieldName="TaxKeyword" ma:displayName="Document Tags" ma:readOnly="false" ma:fieldId="{23f27201-bee3-471e-b2e7-b64fd8b7ca38}" ma:taxonomyMulti="true" ma:sspId="0cf2b176-d4dc-4d18-8c95-51f9f2dafcd3" ma:termSetId="00000000-0000-0000-0000-000000000000" ma:anchorId="00000000-0000-0000-0000-000000000000" ma:open="true" ma:isKeyword="true">
      <xsd:complexType>
        <xsd:sequence>
          <xsd:element ref="pc:Terms" minOccurs="0" maxOccurs="1"/>
        </xsd:sequence>
      </xsd:complexType>
    </xsd:element>
    <xsd:element name="Work_x0020_Area" ma:index="23" nillable="true" ma:displayName="Work Area" ma:list="{643adee1-82b9-434d-9597-2c319891cfed}" ma:internalName="Work_x0020_Area0" ma:readOnly="false" ma:showField="Title" ma:web="e3fb2008-9808-4f29-aa32-2f66631018ed">
      <xsd:simpleType>
        <xsd:restriction base="dms:Lookup"/>
      </xsd:simpleType>
    </xsd:element>
    <xsd:element name="Business_x0020_Record" ma:index="24" nillable="true" ma:displayName="Business Record" ma:list="{0375c852-37c3-4690-8b30-16721357adfa}" ma:internalName="Business_x0020_Record0" ma:readOnly="false" ma:showField="Title" ma:web="e3fb2008-9808-4f29-aa32-2f66631018ed">
      <xsd:simpleType>
        <xsd:restriction base="dms:Lookup"/>
      </xsd:simpleType>
    </xsd:element>
    <xsd:element name="Project" ma:index="25" nillable="true" ma:displayName="Project" ma:internalName="Project0"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3a8253-da26-47a6-9eca-a4c1acf8410b" elementFormDefault="qualified">
    <xsd:import namespace="http://schemas.microsoft.com/office/2006/documentManagement/types"/>
    <xsd:import namespace="http://schemas.microsoft.com/office/infopath/2007/PartnerControls"/>
    <xsd:element name="Document_x0020_Type" ma:index="4" nillable="true" ma:displayName="Document Type" ma:indexed="true" ma:list="{e3e17e19-e6b6-4553-8f74-ca9e15b33a3c}" ma:internalName="Document_x0020_Type" ma:readOnly="false" ma:showField="Title" ma:web="e3fb2008-9808-4f29-aa32-2f66631018ed">
      <xsd:simpleType>
        <xsd:restriction base="dms:Lookup"/>
      </xsd:simpleType>
    </xsd:element>
    <xsd:element name="Work_x0020_Area" ma:index="6" nillable="true" ma:displayName="Work Area" ma:indexed="true" ma:list="{643adee1-82b9-434d-9597-2c319891cfed}" ma:internalName="Work_x0020_Area" ma:readOnly="false" ma:showField="Title" ma:web="e3fb2008-9808-4f29-aa32-2f66631018ed">
      <xsd:simpleType>
        <xsd:restriction base="dms:Lookup"/>
      </xsd:simpleType>
    </xsd:element>
    <xsd:element name="Business_x0020_Record" ma:index="7" nillable="true" ma:displayName="Business Record" ma:indexed="true" ma:list="{0375c852-37c3-4690-8b30-16721357adfa}" ma:internalName="Business_x0020_Record" ma:readOnly="false" ma:showField="Title" ma:web="e3fb2008-9808-4f29-aa32-2f66631018ed">
      <xsd:simpleType>
        <xsd:restriction base="dms:Lookup"/>
      </xsd:simpleType>
    </xsd:element>
    <xsd:element name="Project" ma:index="8" nillable="true" ma:displayName="Project" ma:internalName="Project" ma:readOnly="false">
      <xsd:simpleType>
        <xsd:restriction base="dms:Text">
          <xsd:maxLength value="255"/>
        </xsd:restriction>
      </xsd:simpleType>
    </xsd:element>
    <xsd:element name="Approval_x0020_Level" ma:index="26" nillable="true" ma:displayName="Approval Level" ma:indexed="true" ma:list="{8909c95b-ed43-4921-ad33-50ea4d52e107}" ma:internalName="Approval_x0020_Level0" ma:readOnly="false" ma:showField="Title" ma:web="e3fb2008-9808-4f29-aa32-2f66631018ed">
      <xsd:simpleType>
        <xsd:restriction base="dms:Lookup"/>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ObjectDetectorVersions" ma:index="30" nillable="true" ma:displayName="MediaServiceObjectDetectorVersions" ma:description="" ma:hidden="true" ma:internalName="MediaServiceObjectDetectorVersions" ma:readOnly="true">
      <xsd:simpleType>
        <xsd:restriction base="dms:Text"/>
      </xsd:simpleType>
    </xsd:element>
    <xsd:element name="MYENTSOE_SiteType" ma:index="31" nillable="true" ma:displayName="Site Type" ma:default="MYENTSOE" ma:internalName="MYENTSOE_SiteType">
      <xsd:simpleType>
        <xsd:restriction base="dms:Text"/>
      </xsd:simpleType>
    </xsd:element>
    <xsd:element name="jf8193c454464175a8743ee4b41db47a" ma:index="33" nillable="true" ma:taxonomy="true" ma:internalName="jf8193c454464175a8743ee4b41db47a" ma:taxonomyFieldName="MYENTSOE_PublicType" ma:displayName="Public Type" ma:readOnly="false" ma:default="-1;#Extranet|922fc1ba-0c8d-4fbf-b30d-83722d0f30f2" ma:fieldId="{3f8193c4-5446-4175-a874-3ee4b41db47a}" ma:sspId="0cf2b176-d4dc-4d18-8c95-51f9f2dafcd3" ma:termSetId="a0d7c562-4a8e-458a-9f8a-6a29e3d3b260" ma:anchorId="00000000-0000-0000-0000-000000000000" ma:open="false" ma:isKeyword="false">
      <xsd:complexType>
        <xsd:sequence>
          <xsd:element ref="pc:Terms" minOccurs="0" maxOccurs="1"/>
        </xsd:sequence>
      </xsd:complexType>
    </xsd:element>
    <xsd:element name="a80e2ed077a64621b1cd65129a6b5334" ma:index="35" nillable="true" ma:taxonomy="true" ma:internalName="a80e2ed077a64621b1cd65129a6b5334" ma:taxonomyFieldName="MYENTSOE_Section" ma:displayName="Section" ma:readOnly="false" ma:default="-1;#MC|7366e961-a820-475f-a3d2-d45454cbc454" ma:fieldId="{a80e2ed0-77a6-4621-b1cd-65129a6b5334}" ma:sspId="0cf2b176-d4dc-4d18-8c95-51f9f2dafcd3" ma:termSetId="ca6f290f-ffad-40e7-8c84-e8889b665443" ma:anchorId="00000000-0000-0000-0000-000000000000" ma:open="false" ma:isKeyword="false">
      <xsd:complexType>
        <xsd:sequence>
          <xsd:element ref="pc:Terms" minOccurs="0" maxOccurs="1"/>
        </xsd:sequence>
      </xsd:complexType>
    </xsd:element>
    <xsd:element name="fa6c2b4207ed45e2979c1085bc77fc16" ma:index="37" nillable="true" ma:taxonomy="true" ma:internalName="fa6c2b4207ed45e2979c1085bc77fc16" ma:taxonomyFieldName="MYENTSOE_Classification1" ma:displayName="Classification 1" ma:readOnly="false" ma:fieldId="{fa6c2b42-07ed-45e2-979c-1085bc77fc16}" ma:sspId="0cf2b176-d4dc-4d18-8c95-51f9f2dafcd3" ma:termSetId="dedbf0d3-7411-4d77-a10b-23d4d399690e" ma:anchorId="00000000-0000-0000-0000-000000000000" ma:open="false" ma:isKeyword="false">
      <xsd:complexType>
        <xsd:sequence>
          <xsd:element ref="pc:Terms" minOccurs="0" maxOccurs="1"/>
        </xsd:sequence>
      </xsd:complexType>
    </xsd:element>
    <xsd:element name="eed7e8a6a5d1498fbeab17b0060fcaff" ma:index="39" nillable="true" ma:taxonomy="true" ma:internalName="eed7e8a6a5d1498fbeab17b0060fcaff" ma:taxonomyFieldName="MYENTSOE_Classification2" ma:displayName="Classification 2" ma:readOnly="false" ma:fieldId="{eed7e8a6-a5d1-498f-beab-17b0060fcaff}" ma:sspId="0cf2b176-d4dc-4d18-8c95-51f9f2dafcd3" ma:termSetId="dedbf0d3-7411-4d77-a10b-23d4d399690e" ma:anchorId="00000000-0000-0000-0000-000000000000" ma:open="false" ma:isKeyword="false">
      <xsd:complexType>
        <xsd:sequence>
          <xsd:element ref="pc:Terms" minOccurs="0" maxOccurs="1"/>
        </xsd:sequence>
      </xsd:complexType>
    </xsd:element>
    <xsd:element name="p79cf061ba2c48759b107a50515ee151" ma:index="41" nillable="true" ma:taxonomy="true" ma:internalName="p79cf061ba2c48759b107a50515ee151" ma:taxonomyFieldName="MYENTSOE_Classification3" ma:displayName="Classification 3" ma:readOnly="false" ma:fieldId="{979cf061-ba2c-4875-9b10-7a50515ee151}" ma:sspId="0cf2b176-d4dc-4d18-8c95-51f9f2dafcd3" ma:termSetId="dedbf0d3-7411-4d77-a10b-23d4d399690e" ma:anchorId="00000000-0000-0000-0000-000000000000" ma:open="false" ma:isKeyword="false">
      <xsd:complexType>
        <xsd:sequence>
          <xsd:element ref="pc:Terms" minOccurs="0" maxOccurs="1"/>
        </xsd:sequence>
      </xsd:complexType>
    </xsd:element>
    <xsd:element name="k61baba8c9a240719d260805e50d805b" ma:index="43" nillable="true" ma:taxonomy="true" ma:internalName="k61baba8c9a240719d260805e50d805b" ma:taxonomyFieldName="MYENTSOE_Classification4" ma:displayName="Classification 4" ma:readOnly="false" ma:fieldId="{461baba8-c9a2-4071-9d26-0805e50d805b}" ma:sspId="0cf2b176-d4dc-4d18-8c95-51f9f2dafcd3" ma:termSetId="dedbf0d3-7411-4d77-a10b-23d4d399690e" ma:anchorId="00000000-0000-0000-0000-000000000000" ma:open="false" ma:isKeyword="false">
      <xsd:complexType>
        <xsd:sequence>
          <xsd:element ref="pc:Terms" minOccurs="0" maxOccurs="1"/>
        </xsd:sequence>
      </xsd:complexType>
    </xsd:element>
    <xsd:element name="na8fded0fa304f9982920101537559e4" ma:index="45" nillable="true" ma:taxonomy="true" ma:internalName="na8fded0fa304f9982920101537559e4" ma:taxonomyFieldName="MYENTSOE_SharingType" ma:displayName="Sharing Type" ma:readOnly="false" ma:default="-1;#Shared|04da8cfa-2b68-4725-9db5-e7b66ab623e6" ma:fieldId="{7a8fded0-fa30-4f99-8292-0101537559e4}" ma:sspId="0cf2b176-d4dc-4d18-8c95-51f9f2dafcd3" ma:termSetId="09b229b3-e0b6-423a-b819-7f93001a6e2a" ma:anchorId="00000000-0000-0000-0000-000000000000" ma:open="false" ma:isKeyword="false">
      <xsd:complexType>
        <xsd:sequence>
          <xsd:element ref="pc:Terms" minOccurs="0" maxOccurs="1"/>
        </xsd:sequence>
      </xsd:complexType>
    </xsd:element>
    <xsd:element name="hbbcb5eea10a43868106e344c5b6690b" ma:index="47" nillable="true" ma:taxonomy="true" ma:internalName="hbbcb5eea10a43868106e344c5b6690b" ma:taxonomyFieldName="Confidentiality" ma:displayName="Confidentiality" ma:readOnly="false" ma:fieldId="{1bbcb5ee-a10a-4386-8106-e344c5b6690b}" ma:sspId="0cf2b176-d4dc-4d18-8c95-51f9f2dafcd3" ma:termSetId="1aeb3a4d-5a56-4fc5-b0c8-230b3cd7bda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fb2008-9808-4f29-aa32-2f66631018ed">
      <Value>42</Value>
      <Value>8</Value>
      <Value>41</Value>
      <Value>40</Value>
      <Value>39</Value>
      <Value>35</Value>
    </TaxCatchAll>
    <MYENTSOE_SiteType xmlns="8a3a8253-da26-47a6-9eca-a4c1acf8410b">MYENTSOE</MYENTSOE_SiteType>
    <Document_x0020_Type xmlns="8a3a8253-da26-47a6-9eca-a4c1acf8410b" xsi:nil="true"/>
    <Project xmlns="e3fb2008-9808-4f29-aa32-2f66631018ed" xsi:nil="true"/>
    <eed7e8a6a5d1498fbeab17b0060fcaff xmlns="8a3a8253-da26-47a6-9eca-a4c1acf8410b">
      <Terms xmlns="http://schemas.microsoft.com/office/infopath/2007/PartnerControls"/>
    </eed7e8a6a5d1498fbeab17b0060fcaff>
    <na8fded0fa304f9982920101537559e4 xmlns="8a3a8253-da26-47a6-9eca-a4c1acf8410b">
      <Terms xmlns="http://schemas.microsoft.com/office/infopath/2007/PartnerControls">
        <TermInfo xmlns="http://schemas.microsoft.com/office/infopath/2007/PartnerControls">
          <TermName xmlns="http://schemas.microsoft.com/office/infopath/2007/PartnerControls">Private</TermName>
          <TermId xmlns="http://schemas.microsoft.com/office/infopath/2007/PartnerControls">dfe2726a-d7c6-4ddf-bdde-4ca133caf27d</TermId>
        </TermInfo>
      </Terms>
    </na8fded0fa304f9982920101537559e4>
    <Open_x0020_to_x0020_ACER xmlns="e3fb2008-9808-4f29-aa32-2f66631018ed">false</Open_x0020_to_x0020_ACER>
    <jf8193c454464175a8743ee4b41db47a xmlns="8a3a8253-da26-47a6-9eca-a4c1acf8410b">
      <Terms xmlns="http://schemas.microsoft.com/office/infopath/2007/PartnerControls">
        <TermInfo xmlns="http://schemas.microsoft.com/office/infopath/2007/PartnerControls">
          <TermName xmlns="http://schemas.microsoft.com/office/infopath/2007/PartnerControls">Extranet</TermName>
          <TermId xmlns="http://schemas.microsoft.com/office/infopath/2007/PartnerControls">922fc1ba-0c8d-4fbf-b30d-83722d0f30f2</TermId>
        </TermInfo>
      </Terms>
    </jf8193c454464175a8743ee4b41db47a>
    <p79cf061ba2c48759b107a50515ee151 xmlns="8a3a8253-da26-47a6-9eca-a4c1acf8410b">
      <Terms xmlns="http://schemas.microsoft.com/office/infopath/2007/PartnerControls"/>
    </p79cf061ba2c48759b107a50515ee151>
    <hbbcb5eea10a43868106e344c5b6690b xmlns="8a3a8253-da26-47a6-9eca-a4c1acf8410b">
      <Terms xmlns="http://schemas.microsoft.com/office/infopath/2007/PartnerControls">
        <TermInfo xmlns="http://schemas.microsoft.com/office/infopath/2007/PartnerControls">
          <TermName xmlns="http://schemas.microsoft.com/office/infopath/2007/PartnerControls">Open within ENTSO-E</TermName>
          <TermId xmlns="http://schemas.microsoft.com/office/infopath/2007/PartnerControls">6a19b609-8ea2-481a-bf1b-4c83b1d5b4b7</TermId>
        </TermInfo>
      </Terms>
    </hbbcb5eea10a43868106e344c5b6690b>
    <o9b5552cd29f405b8612d2920cb859c4 xmlns="e3fb2008-9808-4f29-aa32-2f66631018ed" xsi:nil="true"/>
    <Document_x0020_Type xmlns="e3fb2008-9808-4f29-aa32-2f66631018ed" xsi:nil="true"/>
    <Business_x0020_Record xmlns="8a3a8253-da26-47a6-9eca-a4c1acf8410b" xsi:nil="true"/>
    <i85e4520245b48aa896a2e6f400e83f6 xmlns="e3fb2008-9808-4f29-aa32-2f66631018ed" xsi:nil="true"/>
    <Business_x0020_Record xmlns="e3fb2008-9808-4f29-aa32-2f66631018ed" xsi:nil="true"/>
    <a11881793d4943049370f281afa2b378 xmlns="e3fb2008-9808-4f29-aa32-2f66631018ed" xsi:nil="true"/>
    <Approval_x0020_Level xmlns="8a3a8253-da26-47a6-9eca-a4c1acf8410b" xsi:nil="true"/>
    <Project xmlns="8a3a8253-da26-47a6-9eca-a4c1acf8410b" xsi:nil="true"/>
    <Approval_x0020_Level xmlns="e3fb2008-9808-4f29-aa32-2f66631018ed" xsi:nil="true"/>
    <fa6c2b4207ed45e2979c1085bc77fc16 xmlns="8a3a8253-da26-47a6-9eca-a4c1acf8410b">
      <Terms xmlns="http://schemas.microsoft.com/office/infopath/2007/PartnerControls">
        <TermInfo xmlns="http://schemas.microsoft.com/office/infopath/2007/PartnerControls">
          <TermName xmlns="http://schemas.microsoft.com/office/infopath/2007/PartnerControls">Private</TermName>
          <TermId xmlns="http://schemas.microsoft.com/office/infopath/2007/PartnerControls">d1fc8550-27ce-48c3-bacc-7272c0efa563</TermId>
        </TermInfo>
      </Terms>
    </fa6c2b4207ed45e2979c1085bc77fc16>
    <a80e2ed077a64621b1cd65129a6b5334 xmlns="8a3a8253-da26-47a6-9eca-a4c1acf8410b">
      <Terms xmlns="http://schemas.microsoft.com/office/infopath/2007/PartnerControls">
        <TermInfo xmlns="http://schemas.microsoft.com/office/infopath/2007/PartnerControls">
          <TermName xmlns="http://schemas.microsoft.com/office/infopath/2007/PartnerControls">Board</TermName>
          <TermId xmlns="http://schemas.microsoft.com/office/infopath/2007/PartnerControls">6cf52795-9928-4b7b-a6e8-b4c224a978ea</TermId>
        </TermInfo>
      </Terms>
    </a80e2ed077a64621b1cd65129a6b5334>
    <k61baba8c9a240719d260805e50d805b xmlns="8a3a8253-da26-47a6-9eca-a4c1acf8410b">
      <Terms xmlns="http://schemas.microsoft.com/office/infopath/2007/PartnerControls"/>
    </k61baba8c9a240719d260805e50d805b>
    <Work_x0020_Area xmlns="e3fb2008-9808-4f29-aa32-2f66631018ed" xsi:nil="true"/>
    <Open_x0020_to_x0020_EC xmlns="e3fb2008-9808-4f29-aa32-2f66631018ed">false</Open_x0020_to_x0020_EC>
    <Work_x0020_Area xmlns="8a3a8253-da26-47a6-9eca-a4c1acf8410b" xsi:nil="true"/>
    <TaxKeywordTaxHTField xmlns="e3fb2008-9808-4f29-aa32-2f66631018ed">
      <Terms xmlns="http://schemas.microsoft.com/office/infopath/2007/PartnerControls">
        <TermInfo xmlns="http://schemas.microsoft.com/office/infopath/2007/PartnerControls">
          <TermName xmlns="http://schemas.microsoft.com/office/infopath/2007/PartnerControls">ENTSO-E PowerPoint</TermName>
          <TermId xmlns="http://schemas.microsoft.com/office/infopath/2007/PartnerControls">994f9415-6f7d-44d8-a36e-84b8cc0b8de4</TermId>
        </TermInfo>
      </Terms>
    </TaxKeywordTaxHTField>
  </documentManagement>
</p:properties>
</file>

<file path=customXml/itemProps1.xml><?xml version="1.0" encoding="utf-8"?>
<ds:datastoreItem xmlns:ds="http://schemas.openxmlformats.org/officeDocument/2006/customXml" ds:itemID="{10F6F922-0CC0-4CFE-9F04-7CAB600C58E7}">
  <ds:schemaRefs>
    <ds:schemaRef ds:uri="http://schemas.microsoft.com/sharepoint/v3/contenttype/forms"/>
  </ds:schemaRefs>
</ds:datastoreItem>
</file>

<file path=customXml/itemProps2.xml><?xml version="1.0" encoding="utf-8"?>
<ds:datastoreItem xmlns:ds="http://schemas.openxmlformats.org/officeDocument/2006/customXml" ds:itemID="{10598482-F804-46F8-874E-9C50CFB75389}">
  <ds:schemaRefs>
    <ds:schemaRef ds:uri="8a3a8253-da26-47a6-9eca-a4c1acf8410b"/>
    <ds:schemaRef ds:uri="e3fb2008-9808-4f29-aa32-2f66631018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6A3DC6-D96E-4665-B894-4DDCCA045DA7}">
  <ds:schemaRefs>
    <ds:schemaRef ds:uri="8a3a8253-da26-47a6-9eca-a4c1acf8410b"/>
    <ds:schemaRef ds:uri="e3fb2008-9808-4f29-aa32-2f66631018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entso-e new powerpoint template (2)</Template>
  <TotalTime>604</TotalTime>
  <Words>2975</Words>
  <Application>Microsoft Office PowerPoint</Application>
  <PresentationFormat>Widescreen</PresentationFormat>
  <Paragraphs>336</Paragraphs>
  <Slides>37</Slides>
  <Notes>8</Notes>
  <HiddenSlides>1</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37</vt:i4>
      </vt:variant>
    </vt:vector>
  </HeadingPairs>
  <TitlesOfParts>
    <vt:vector size="61" baseType="lpstr">
      <vt:lpstr>Arial</vt:lpstr>
      <vt:lpstr>Calibri</vt:lpstr>
      <vt:lpstr>Cambria Math</vt:lpstr>
      <vt:lpstr>Segoe UI</vt:lpstr>
      <vt:lpstr>Symbol</vt:lpstr>
      <vt:lpstr>Times New Roman</vt:lpstr>
      <vt:lpstr>Trebuchet MS</vt:lpstr>
      <vt:lpstr>Wingdings</vt:lpstr>
      <vt:lpstr>5_ENTSO-E Cover</vt:lpstr>
      <vt:lpstr>ENTSO-E Cover</vt:lpstr>
      <vt:lpstr>3_ENTSO-E Cover</vt:lpstr>
      <vt:lpstr>2_ENTSO-E Cover</vt:lpstr>
      <vt:lpstr>4_ENTSO-E Cover</vt:lpstr>
      <vt:lpstr>6_ENTSO-E Cover</vt:lpstr>
      <vt:lpstr>7_ENTSO-E Cover</vt:lpstr>
      <vt:lpstr>8_ENTSO-E Cover</vt:lpstr>
      <vt:lpstr>9_ENTSO-E Cover</vt:lpstr>
      <vt:lpstr>10_ENTSO-E Cover</vt:lpstr>
      <vt:lpstr>11_ENTSO-E Cover</vt:lpstr>
      <vt:lpstr>2_ENTSO-E Content</vt:lpstr>
      <vt:lpstr>13_Mission Statement</vt:lpstr>
      <vt:lpstr>14_blank slide</vt:lpstr>
      <vt:lpstr>3_ENTSO-E Content</vt:lpstr>
      <vt:lpstr>Office Theme</vt:lpstr>
      <vt:lpstr>ENTSO-E workshop on 2-way Contracts for Difference</vt:lpstr>
      <vt:lpstr>Agenda</vt:lpstr>
      <vt:lpstr>Introduction</vt:lpstr>
      <vt:lpstr>PowerPoint Presentation</vt:lpstr>
      <vt:lpstr>EU Regulatory Framework for 2-way CfDs </vt:lpstr>
      <vt:lpstr>Contracts for difference  Anne Radermecker – DG ENER Matt Wieckowski   – DG COMP </vt:lpstr>
      <vt:lpstr>Contracts for difference (CfDs)</vt:lpstr>
      <vt:lpstr>CfDs – new design principles </vt:lpstr>
      <vt:lpstr>More CfDs raises questions from a competition perspective</vt:lpstr>
      <vt:lpstr>CfD design questions</vt:lpstr>
      <vt:lpstr>Thank you</vt:lpstr>
      <vt:lpstr>ENTSO-E Position Paper on Sustainable Contracts for Difference Design</vt:lpstr>
      <vt:lpstr>Overview</vt:lpstr>
      <vt:lpstr>Motivation for ENTSO-E policy paper on 2-sided CfDs</vt:lpstr>
      <vt:lpstr>Without subsidy, market prices drive efficient market party behavior</vt:lpstr>
      <vt:lpstr>Support schemes can cause conflicting incentives and inefficient behavior as a result </vt:lpstr>
      <vt:lpstr>Restoring exposure to market prices should ensure system-beneficial behavior and is therefore considered good support scheme design</vt:lpstr>
      <vt:lpstr>System operators already experience issues with excess generation today and expect more in the future with current policies</vt:lpstr>
      <vt:lpstr>What is a two-sided CfD?</vt:lpstr>
      <vt:lpstr>Three main topics of investigation</vt:lpstr>
      <vt:lpstr>Assessment framework for CfD Design Options</vt:lpstr>
      <vt:lpstr>TOPIC 1: CfD Design Towards a least-distortive scheme</vt:lpstr>
      <vt:lpstr>Taxonomy of CfD models</vt:lpstr>
      <vt:lpstr>Production-based CfDs - Different Reference Prices</vt:lpstr>
      <vt:lpstr>Production-based CfDs - Different Reference Prices</vt:lpstr>
      <vt:lpstr>Production-based CfDs - Cap/floor models</vt:lpstr>
      <vt:lpstr>Non-production based CfDs</vt:lpstr>
      <vt:lpstr>Key recommendations of the paper</vt:lpstr>
      <vt:lpstr>TOPIC 2: Cost-Benefit Reallocation Risk of distorting demand side and forward markets</vt:lpstr>
      <vt:lpstr>TOPIC 3: PPA Coexistence Leaving a chance to the market</vt:lpstr>
      <vt:lpstr>Conclusion and key recommendations</vt:lpstr>
      <vt:lpstr>Thank you!</vt:lpstr>
      <vt:lpstr>Panel Discussion 1: Role of 2-way CfDs in electricity markets</vt:lpstr>
      <vt:lpstr>Coffee Break</vt:lpstr>
      <vt:lpstr>Panel Discussion 2: Design principles of 2-way CfDs</vt:lpstr>
      <vt:lpstr>Conclusions</vt:lpstr>
      <vt:lpstr>Thank you for your participation! </vt:lpstr>
    </vt:vector>
  </TitlesOfParts>
  <Company/>
  <LinksUpToDate>false</LinksUpToDate>
  <SharedDoc>false</SharedDoc>
  <HyperlinkBase>https://www.evg-online.org/</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Master</dc:subject>
  <dc:creator>Claire Camus</dc:creator>
  <cp:keywords>ENTSO-E PowerPoint</cp:keywords>
  <cp:lastModifiedBy>Marco Foresti</cp:lastModifiedBy>
  <cp:revision>327</cp:revision>
  <dcterms:created xsi:type="dcterms:W3CDTF">2021-06-08T11:51:26Z</dcterms:created>
  <dcterms:modified xsi:type="dcterms:W3CDTF">2024-05-17T11:52:27Z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0x010100F3B7EBC15D2A5348BF0A0335B83D169101000A12BD4B21D55E439148BA30D8A34632</vt:lpwstr>
  </property>
  <property fmtid="{D5CDD505-2E9C-101B-9397-08002B2CF9AE}" pid="3" name="MYENTSOE_Classification2">
    <vt:lpwstr/>
  </property>
  <property fmtid="{D5CDD505-2E9C-101B-9397-08002B2CF9AE}" pid="4" name="Confidentiality">
    <vt:lpwstr>42;#Open within ENTSO-E|6a19b609-8ea2-481a-bf1b-4c83b1d5b4b7</vt:lpwstr>
  </property>
  <property fmtid="{D5CDD505-2E9C-101B-9397-08002B2CF9AE}" pid="5" name="MYENTSOE_Classification3">
    <vt:lpwstr/>
  </property>
  <property fmtid="{D5CDD505-2E9C-101B-9397-08002B2CF9AE}" pid="6" name="MYENTSOE_PublicType">
    <vt:lpwstr>35;#Extranet|922fc1ba-0c8d-4fbf-b30d-83722d0f30f2</vt:lpwstr>
  </property>
  <property fmtid="{D5CDD505-2E9C-101B-9397-08002B2CF9AE}" pid="7" name="MYENTSOE_SharingType">
    <vt:lpwstr>41;#Private|dfe2726a-d7c6-4ddf-bdde-4ca133caf27d</vt:lpwstr>
  </property>
  <property fmtid="{D5CDD505-2E9C-101B-9397-08002B2CF9AE}" pid="8" name="MYENTSOE_Classification1">
    <vt:lpwstr>40;#Private|d1fc8550-27ce-48c3-bacc-7272c0efa563</vt:lpwstr>
  </property>
  <property fmtid="{D5CDD505-2E9C-101B-9397-08002B2CF9AE}" pid="9" name="MYENTSOE_Section">
    <vt:lpwstr>39;#Board|6cf52795-9928-4b7b-a6e8-b4c224a978ea</vt:lpwstr>
  </property>
  <property fmtid="{D5CDD505-2E9C-101B-9397-08002B2CF9AE}" pid="10" name="MYENTSOE_Classification4">
    <vt:lpwstr/>
  </property>
  <property fmtid="{D5CDD505-2E9C-101B-9397-08002B2CF9AE}" pid="11" name="TaxKeyword">
    <vt:lpwstr>8;#ENTSO-E PowerPoint|994f9415-6f7d-44d8-a36e-84b8cc0b8de4</vt:lpwstr>
  </property>
</Properties>
</file>