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27FF_43A5CA7B.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812_1409154F.xml" ContentType="application/vnd.ms-powerpoint.comments+xml"/>
  <Override PartName="/ppt/notesSlides/notesSlide26.xml" ContentType="application/vnd.openxmlformats-officedocument.presentationml.notesSlide+xml"/>
  <Override PartName="/ppt/comments/modernComment_2813_83959B88.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10231" r:id="rId5"/>
    <p:sldId id="10247" r:id="rId6"/>
    <p:sldId id="10254" r:id="rId7"/>
    <p:sldId id="10246" r:id="rId8"/>
    <p:sldId id="10140" r:id="rId9"/>
    <p:sldId id="10200" r:id="rId10"/>
    <p:sldId id="10147" r:id="rId11"/>
    <p:sldId id="10249" r:id="rId12"/>
    <p:sldId id="10250" r:id="rId13"/>
    <p:sldId id="10233" r:id="rId14"/>
    <p:sldId id="10276" r:id="rId15"/>
    <p:sldId id="10239" r:id="rId16"/>
    <p:sldId id="10277" r:id="rId17"/>
    <p:sldId id="10278" r:id="rId18"/>
    <p:sldId id="10251" r:id="rId19"/>
    <p:sldId id="10252" r:id="rId20"/>
    <p:sldId id="10253" r:id="rId21"/>
    <p:sldId id="10256" r:id="rId22"/>
    <p:sldId id="10206" r:id="rId23"/>
    <p:sldId id="10197" r:id="rId24"/>
    <p:sldId id="10212" r:id="rId25"/>
    <p:sldId id="10215" r:id="rId26"/>
    <p:sldId id="10199" r:id="rId27"/>
    <p:sldId id="10220" r:id="rId28"/>
    <p:sldId id="10257" r:id="rId29"/>
    <p:sldId id="10229" r:id="rId30"/>
    <p:sldId id="10258" r:id="rId31"/>
    <p:sldId id="10259" r:id="rId32"/>
    <p:sldId id="10260" r:id="rId33"/>
    <p:sldId id="10261" r:id="rId34"/>
    <p:sldId id="10217" r:id="rId35"/>
    <p:sldId id="10196" r:id="rId36"/>
    <p:sldId id="10164" r:id="rId37"/>
    <p:sldId id="10167" r:id="rId38"/>
    <p:sldId id="10262" r:id="rId39"/>
    <p:sldId id="10264" r:id="rId40"/>
    <p:sldId id="10265" r:id="rId41"/>
    <p:sldId id="10214" r:id="rId42"/>
    <p:sldId id="10210" r:id="rId43"/>
    <p:sldId id="10270" r:id="rId44"/>
    <p:sldId id="10271" r:id="rId45"/>
    <p:sldId id="10272" r:id="rId46"/>
    <p:sldId id="10223" r:id="rId47"/>
    <p:sldId id="10275" r:id="rId48"/>
    <p:sldId id="10273" r:id="rId49"/>
    <p:sldId id="10263" r:id="rId50"/>
    <p:sldId id="10266" r:id="rId51"/>
    <p:sldId id="10269" r:id="rId52"/>
    <p:sldId id="10268" r:id="rId53"/>
    <p:sldId id="10170" r:id="rId54"/>
    <p:sldId id="1023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5FDC9D3-E5D4-482C-8519-F85DE2A25835}">
          <p14:sldIdLst>
            <p14:sldId id="10231"/>
            <p14:sldId id="10247"/>
          </p14:sldIdLst>
        </p14:section>
        <p14:section name="1. General Background" id="{BA3D2B31-C165-41AB-BDFB-E34F966C25BB}">
          <p14:sldIdLst>
            <p14:sldId id="10254"/>
            <p14:sldId id="10246"/>
            <p14:sldId id="10140"/>
            <p14:sldId id="10200"/>
            <p14:sldId id="10147"/>
            <p14:sldId id="10249"/>
            <p14:sldId id="10250"/>
            <p14:sldId id="10233"/>
            <p14:sldId id="10276"/>
            <p14:sldId id="10239"/>
            <p14:sldId id="10277"/>
            <p14:sldId id="10278"/>
            <p14:sldId id="10251"/>
            <p14:sldId id="10252"/>
            <p14:sldId id="10253"/>
          </p14:sldIdLst>
        </p14:section>
        <p14:section name="2. Risk Assessment Processes" id="{7B15D4BA-16D6-4E3D-B8A4-2DFD140DBFC9}">
          <p14:sldIdLst>
            <p14:sldId id="10256"/>
            <p14:sldId id="10206"/>
            <p14:sldId id="10197"/>
            <p14:sldId id="10212"/>
            <p14:sldId id="10215"/>
            <p14:sldId id="10199"/>
            <p14:sldId id="10220"/>
            <p14:sldId id="10257"/>
            <p14:sldId id="10229"/>
            <p14:sldId id="10258"/>
            <p14:sldId id="10259"/>
          </p14:sldIdLst>
        </p14:section>
        <p14:section name="3. Common Electricity Cybersecurity Framework" id="{D72B841D-A41F-44A6-A66A-58EBDD21E6E3}">
          <p14:sldIdLst>
            <p14:sldId id="10260"/>
            <p14:sldId id="10261"/>
            <p14:sldId id="10217"/>
            <p14:sldId id="10196"/>
            <p14:sldId id="10164"/>
            <p14:sldId id="10167"/>
          </p14:sldIdLst>
        </p14:section>
        <p14:section name="4. Cybersecurity Defense" id="{13D48CD9-F899-45A8-BD85-A225B9071A25}">
          <p14:sldIdLst>
            <p14:sldId id="10262"/>
            <p14:sldId id="10264"/>
            <p14:sldId id="10265"/>
            <p14:sldId id="10214"/>
            <p14:sldId id="10210"/>
            <p14:sldId id="10270"/>
            <p14:sldId id="10271"/>
            <p14:sldId id="10272"/>
            <p14:sldId id="10223"/>
            <p14:sldId id="10275"/>
            <p14:sldId id="10273"/>
          </p14:sldIdLst>
        </p14:section>
        <p14:section name="5. NCCS Supply Chain" id="{2076C792-AE22-4FB3-88B9-1833CE52650E}">
          <p14:sldIdLst>
            <p14:sldId id="10263"/>
            <p14:sldId id="10266"/>
            <p14:sldId id="10269"/>
            <p14:sldId id="10268"/>
            <p14:sldId id="10170"/>
            <p14:sldId id="10232"/>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0FD87D-9071-2508-CF13-0976ED83E582}" name="Arianna Rizzi (FleishmanHillard)" initials="AR" userId="S::arianna.rizzi@fleishmaneurope.com::e36d73e8-3726-48c3-8a30-81c953805d71" providerId="AD"/>
  <p188:author id="{2A978FD4-737D-EF24-E617-3859BD229CCA}" name="Elvira Sanchez Ortiz" initials="ES" userId="S::esanchezortiz1@entsoe.eu::587a592d-f7d4-4f66-bb0c-0515b82868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lvira Sanchez Ortiz" initials="ESO" lastIdx="8" clrIdx="6">
    <p:extLst>
      <p:ext uri="{19B8F6BF-5375-455C-9EA6-DF929625EA0E}">
        <p15:presenceInfo xmlns:p15="http://schemas.microsoft.com/office/powerpoint/2012/main" userId="Elvira Sanchez Ortiz" providerId="None"/>
      </p:ext>
    </p:extLst>
  </p:cmAuthor>
  <p:cmAuthor id="1" name="Melissa Stewart" initials="MS" lastIdx="40" clrIdx="0">
    <p:extLst>
      <p:ext uri="{19B8F6BF-5375-455C-9EA6-DF929625EA0E}">
        <p15:presenceInfo xmlns:p15="http://schemas.microsoft.com/office/powerpoint/2012/main" userId="Melissa Stewart" providerId="None"/>
      </p:ext>
    </p:extLst>
  </p:cmAuthor>
  <p:cmAuthor id="8" name="KELLER Julien" initials="KJ" lastIdx="6" clrIdx="7">
    <p:extLst>
      <p:ext uri="{19B8F6BF-5375-455C-9EA6-DF929625EA0E}">
        <p15:presenceInfo xmlns:p15="http://schemas.microsoft.com/office/powerpoint/2012/main" userId="S::julien.keller@rte-france.com::c2a45c4c-7f4a-4115-ad35-86df36b257dc" providerId="AD"/>
      </p:ext>
    </p:extLst>
  </p:cmAuthor>
  <p:cmAuthor id="2" name="Selhofer Armin" initials="SA" lastIdx="2" clrIdx="1">
    <p:extLst>
      <p:ext uri="{19B8F6BF-5375-455C-9EA6-DF929625EA0E}">
        <p15:presenceInfo xmlns:p15="http://schemas.microsoft.com/office/powerpoint/2012/main" userId="S::a.selhofer_oesterreichsenergie.at#ext#@entsoe00.onmicrosoft.com::576a0e63-dc2b-48e9-8ce1-b18013f9991e" providerId="AD"/>
      </p:ext>
    </p:extLst>
  </p:cmAuthor>
  <p:cmAuthor id="9" name="Elvira Sanchez Ortiz" initials="ESO [2]" lastIdx="6" clrIdx="8">
    <p:extLst>
      <p:ext uri="{19B8F6BF-5375-455C-9EA6-DF929625EA0E}">
        <p15:presenceInfo xmlns:p15="http://schemas.microsoft.com/office/powerpoint/2012/main" userId="S::esanchezortiz1@entsoe.eu::587a592d-f7d4-4f66-bb0c-0515b82868b8" providerId="AD"/>
      </p:ext>
    </p:extLst>
  </p:cmAuthor>
  <p:cmAuthor id="3" name="Kate Winfield (FleishmanHillard)" initials="" lastIdx="23" clrIdx="2">
    <p:extLst>
      <p:ext uri="{19B8F6BF-5375-455C-9EA6-DF929625EA0E}">
        <p15:presenceInfo xmlns:p15="http://schemas.microsoft.com/office/powerpoint/2012/main" userId="S::kate.winfield@fleishmaneurope.com::3c9afef1-c5cf-4827-87f1-b9141c7c88a6" providerId="AD"/>
      </p:ext>
    </p:extLst>
  </p:cmAuthor>
  <p:cmAuthor id="10" name="Kerec Osrajnik Romana" initials="RK" lastIdx="18" clrIdx="9">
    <p:extLst>
      <p:ext uri="{19B8F6BF-5375-455C-9EA6-DF929625EA0E}">
        <p15:presenceInfo xmlns:p15="http://schemas.microsoft.com/office/powerpoint/2012/main" userId="S::Romana.KerecOsrajnik@Eles.si::2ba17ca7-dc1e-45e4-8d8e-2bf9cbdba461" providerId="AD"/>
      </p:ext>
    </p:extLst>
  </p:cmAuthor>
  <p:cmAuthor id="4" name="CLEMENT Olivier" initials="CO [2]" lastIdx="14" clrIdx="3">
    <p:extLst>
      <p:ext uri="{19B8F6BF-5375-455C-9EA6-DF929625EA0E}">
        <p15:presenceInfo xmlns:p15="http://schemas.microsoft.com/office/powerpoint/2012/main" userId="S-1-5-21-2342508745-796755126-3001729504-211660" providerId="AD"/>
      </p:ext>
    </p:extLst>
  </p:cmAuthor>
  <p:cmAuthor id="11" name="Olivier CLEMENT" initials="OC" lastIdx="8" clrIdx="10">
    <p:extLst>
      <p:ext uri="{19B8F6BF-5375-455C-9EA6-DF929625EA0E}">
        <p15:presenceInfo xmlns:p15="http://schemas.microsoft.com/office/powerpoint/2012/main" userId="Olivier CLEMENT" providerId="None"/>
      </p:ext>
    </p:extLst>
  </p:cmAuthor>
  <p:cmAuthor id="5" name="Arianna Rizzi (FleishmanHillard)" initials="AR" lastIdx="40" clrIdx="4">
    <p:extLst>
      <p:ext uri="{19B8F6BF-5375-455C-9EA6-DF929625EA0E}">
        <p15:presenceInfo xmlns:p15="http://schemas.microsoft.com/office/powerpoint/2012/main" userId="S::arianna.rizzi@fleishmaneurope.com::e36d73e8-3726-48c3-8a30-81c953805d71" providerId="AD"/>
      </p:ext>
    </p:extLst>
  </p:cmAuthor>
  <p:cmAuthor id="12" name="Elvira Sanchez Ortiz" initials="ES" lastIdx="6" clrIdx="11">
    <p:extLst>
      <p:ext uri="{19B8F6BF-5375-455C-9EA6-DF929625EA0E}">
        <p15:presenceInfo xmlns:p15="http://schemas.microsoft.com/office/powerpoint/2012/main" userId="S::elvira.sanchezortiz@encs.eu::e86eae9c-1e70-4790-8efa-8948ae393a05" providerId="AD"/>
      </p:ext>
    </p:extLst>
  </p:cmAuthor>
  <p:cmAuthor id="6" name="Giuseppina Zona (Terna)" initials="Terna" lastIdx="25" clrIdx="5">
    <p:extLst>
      <p:ext uri="{19B8F6BF-5375-455C-9EA6-DF929625EA0E}">
        <p15:presenceInfo xmlns:p15="http://schemas.microsoft.com/office/powerpoint/2012/main" userId="Giuseppina Zona (Ter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25CAD2"/>
    <a:srgbClr val="0F218B"/>
    <a:srgbClr val="004A3F"/>
    <a:srgbClr val="5D013F"/>
    <a:srgbClr val="7EA09B"/>
    <a:srgbClr val="E5F4F2"/>
    <a:srgbClr val="CBE4E7"/>
    <a:srgbClr val="E9E7E9"/>
    <a:srgbClr val="E9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791217-B779-9940-B372-B613D9EC6980}" v="1" dt="2024-10-21T09:07:00.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97" autoAdjust="0"/>
    <p:restoredTop sz="94422" autoAdjust="0"/>
  </p:normalViewPr>
  <p:slideViewPr>
    <p:cSldViewPr snapToGrid="0">
      <p:cViewPr varScale="1">
        <p:scale>
          <a:sx n="116" d="100"/>
          <a:sy n="116" d="100"/>
        </p:scale>
        <p:origin x="512" y="192"/>
      </p:cViewPr>
      <p:guideLst>
        <p:guide pos="3840"/>
        <p:guide orient="horz" pos="2160"/>
      </p:guideLst>
    </p:cSldViewPr>
  </p:slideViewPr>
  <p:outlineViewPr>
    <p:cViewPr>
      <p:scale>
        <a:sx n="33" d="100"/>
        <a:sy n="33" d="100"/>
      </p:scale>
      <p:origin x="0" y="-3316"/>
    </p:cViewPr>
  </p:outlineViewPr>
  <p:notesTextViewPr>
    <p:cViewPr>
      <p:scale>
        <a:sx n="1" d="1"/>
        <a:sy n="1" d="1"/>
      </p:scale>
      <p:origin x="0" y="0"/>
    </p:cViewPr>
  </p:notesTextViewPr>
  <p:sorterViewPr>
    <p:cViewPr>
      <p:scale>
        <a:sx n="100" d="100"/>
        <a:sy n="100" d="100"/>
      </p:scale>
      <p:origin x="0" y="-9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27FF_43A5CA7B.xml><?xml version="1.0" encoding="utf-8"?>
<p188:cmLst xmlns:a="http://schemas.openxmlformats.org/drawingml/2006/main" xmlns:r="http://schemas.openxmlformats.org/officeDocument/2006/relationships" xmlns:p188="http://schemas.microsoft.com/office/powerpoint/2018/8/main">
  <p188:cm id="{2C2A1D4B-C1D0-44BF-B5B5-267CEBA6612A}" authorId="{760FD87D-9071-2508-CF13-0976ED83E582}" status="resolved" created="2024-09-19T20:02:56.842" complete="100000">
    <pc:sldMkLst xmlns:pc="http://schemas.microsoft.com/office/powerpoint/2013/main/command">
      <pc:docMk/>
      <pc:sldMk cId="1134938747" sldId="10239"/>
    </pc:sldMkLst>
    <p188:replyLst>
      <p188:reply id="{3EE01403-C6F6-4712-AE5F-373DF83A26EB}" authorId="{2A978FD4-737D-EF24-E617-3859BD229CCA}" created="2024-09-23T12:34:01.645">
        <p188:txBody>
          <a:bodyPr/>
          <a:lstStyle/>
          <a:p>
            <a:r>
              <a:rPr lang="en-GB"/>
              <a:t>I've tried to add everything. It is quite crowded, but I think it is important to include these thing</a:t>
            </a:r>
          </a:p>
        </p188:txBody>
      </p188:reply>
      <p188:reply id="{BE264D63-5FB0-485B-81C2-7170B2CA12C5}" authorId="{760FD87D-9071-2508-CF13-0976ED83E582}" created="2024-09-25T08:42:28.865">
        <p188:txBody>
          <a:bodyPr/>
          <a:lstStyle/>
          <a:p>
            <a:r>
              <a:rPr lang="en-US"/>
              <a:t>Thanks for this, we adjusted the slides with the different European/National and Entity level views of the timeline.</a:t>
            </a:r>
          </a:p>
        </p188:txBody>
      </p188:reply>
    </p188:replyLst>
    <p188:txBody>
      <a:bodyPr/>
      <a:lstStyle/>
      <a:p>
        <a:r>
          <a:rPr lang="en-US"/>
          <a:t>@ENTSO-E team, could you add in the relevant time stamps as per Elvira's comment? As we do not have the full technical information on this, we would take your lead on making the edit. If the design will need further refining, we will take care of it.
**Original comment by Elvira**
I just realized that the cyber attack classification scale methodology, the IS Common tool feasiblility study and the crisis management and response plan were removed from this overview (see original version of this slide). 
For the video it's okay, but here I would include at least the development and approval of CACS methodology and the cyber-attack, threat and vulnerability reporting framework, as removing them is taking away some of the most important part of the network code, which is sharing information on a cyber attack.</a:t>
        </a:r>
      </a:p>
    </p188:txBody>
  </p188:cm>
</p188:cmLst>
</file>

<file path=ppt/comments/modernComment_2812_1409154F.xml><?xml version="1.0" encoding="utf-8"?>
<p188:cmLst xmlns:a="http://schemas.openxmlformats.org/drawingml/2006/main" xmlns:r="http://schemas.openxmlformats.org/officeDocument/2006/relationships" xmlns:p188="http://schemas.microsoft.com/office/powerpoint/2018/8/main">
  <p188:cm id="{977E4FE8-B041-4156-85AC-1B32BCAB4E46}" authorId="{760FD87D-9071-2508-CF13-0976ED83E582}" status="resolved" created="2024-09-19T20:06:38.132" complete="100000">
    <ac:txMkLst xmlns:ac="http://schemas.microsoft.com/office/drawing/2013/main/command">
      <pc:docMk xmlns:pc="http://schemas.microsoft.com/office/powerpoint/2013/main/command"/>
      <pc:sldMk xmlns:pc="http://schemas.microsoft.com/office/powerpoint/2013/main/command" cId="336139599" sldId="10258"/>
      <ac:spMk id="15" creationId="{36526DA8-CB83-2E7B-3A95-1FD7B5C48E82}"/>
      <ac:txMk cp="0" len="7">
        <ac:context len="28" hash="2041664510"/>
      </ac:txMk>
    </ac:txMkLst>
    <p188:pos x="870692" y="313383"/>
    <p188:replyLst>
      <p188:reply id="{7B6BBA8A-6244-4922-BD62-F7922AE06601}" authorId="{2A978FD4-737D-EF24-E617-3859BD229CCA}" created="2024-09-23T12:35:50.323">
        <p188:txBody>
          <a:bodyPr/>
          <a:lstStyle/>
          <a:p>
            <a:r>
              <a:rPr lang="en-GB"/>
              <a:t>The maximum legal deadline is 13 June 2031 (could be earlier, end of 2030, if the notification of high and critical impact entities is earlier) </a:t>
            </a:r>
          </a:p>
        </p188:txBody>
      </p188:reply>
      <p188:reply id="{5D619E2D-80A0-4DAB-BAF3-C10EA2B13799}" authorId="{2A978FD4-737D-EF24-E617-3859BD229CCA}" created="2024-09-23T12:39:39.726">
        <p188:txBody>
          <a:bodyPr/>
          <a:lstStyle/>
          <a:p>
            <a:r>
              <a:rPr lang="en-GB"/>
              <a:t>I suggest having this timeline be 2030/2031</a:t>
            </a:r>
          </a:p>
        </p188:txBody>
      </p188:reply>
    </p188:replyLst>
    <p188:txBody>
      <a:bodyPr/>
      <a:lstStyle/>
      <a:p>
        <a:r>
          <a:rPr lang="en-US"/>
          <a:t>@ENTSO-E team, let us know if this time stamp is correct, or please go ahead and specify by which month in 2030</a:t>
        </a:r>
      </a:p>
    </p188:txBody>
  </p188:cm>
</p188:cmLst>
</file>

<file path=ppt/comments/modernComment_2813_83959B88.xml><?xml version="1.0" encoding="utf-8"?>
<p188:cmLst xmlns:a="http://schemas.openxmlformats.org/drawingml/2006/main" xmlns:r="http://schemas.openxmlformats.org/officeDocument/2006/relationships" xmlns:p188="http://schemas.microsoft.com/office/powerpoint/2018/8/main">
  <p188:cm id="{C188E85F-6348-4FC8-BAFA-12BFDA30C62E}" authorId="{760FD87D-9071-2508-CF13-0976ED83E582}" status="resolved" created="2024-09-19T20:06:46.536" complete="100000">
    <ac:deMkLst xmlns:ac="http://schemas.microsoft.com/office/drawing/2013/main/command">
      <pc:docMk xmlns:pc="http://schemas.microsoft.com/office/powerpoint/2013/main/command"/>
      <pc:sldMk xmlns:pc="http://schemas.microsoft.com/office/powerpoint/2013/main/command" cId="2207619976" sldId="10259"/>
      <ac:spMk id="15" creationId="{36526DA8-CB83-2E7B-3A95-1FD7B5C48E82}"/>
    </ac:deMkLst>
    <p188:replyLst>
      <p188:reply id="{B2AF644A-1810-4201-9F89-6CAD58731724}" authorId="{2A978FD4-737D-EF24-E617-3859BD229CCA}" created="2024-09-23T12:40:15.924">
        <p188:txBody>
          <a:bodyPr/>
          <a:lstStyle/>
          <a:p>
            <a:r>
              <a:rPr lang="en-GB"/>
              <a:t>The maximum date should be around October 2031, but this report will not be delivered in 2030. I suggest just leaving 2031</a:t>
            </a:r>
          </a:p>
        </p188:txBody>
      </p188:reply>
    </p188:replyLst>
    <p188:txBody>
      <a:bodyPr/>
      <a:lstStyle/>
      <a:p>
        <a:r>
          <a:rPr lang="en-US"/>
          <a:t>@ENTSO-E team, let us know if this time stamp is correct, or please go ahead and specify by which month in 2030/2031</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572B4-FEF3-4F27-97DA-D9C41260F5EC}"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US"/>
        </a:p>
      </dgm:t>
    </dgm:pt>
    <dgm:pt modelId="{734A2BA9-7FF7-4666-93A5-B4E0EA74D693}">
      <dgm:prSet/>
      <dgm:spPr/>
      <dgm:t>
        <a:bodyPr/>
        <a:lstStyle/>
        <a:p>
          <a:r>
            <a:rPr lang="en-GB" dirty="0"/>
            <a:t>development of the cross-border electricity cybersecurity risk assessment report </a:t>
          </a:r>
          <a:endParaRPr lang="en-US" dirty="0"/>
        </a:p>
      </dgm:t>
    </dgm:pt>
    <dgm:pt modelId="{2E15FAE1-7CFC-4D94-A6E4-263D73F1D367}" type="sibTrans" cxnId="{C9BDC6AC-26AD-4242-AE38-C6CA5194E9D0}">
      <dgm:prSet/>
      <dgm:spPr/>
      <dgm:t>
        <a:bodyPr/>
        <a:lstStyle/>
        <a:p>
          <a:endParaRPr lang="en-US"/>
        </a:p>
      </dgm:t>
    </dgm:pt>
    <dgm:pt modelId="{3689B667-F75C-47A5-8645-D729FD12D1D3}" type="parTrans" cxnId="{C9BDC6AC-26AD-4242-AE38-C6CA5194E9D0}">
      <dgm:prSet/>
      <dgm:spPr/>
      <dgm:t>
        <a:bodyPr/>
        <a:lstStyle/>
        <a:p>
          <a:endParaRPr lang="en-US"/>
        </a:p>
      </dgm:t>
    </dgm:pt>
    <dgm:pt modelId="{6362AE7B-CFB3-438A-898B-A5CD43A722AA}">
      <dgm:prSet/>
      <dgm:spPr/>
      <dgm:t>
        <a:bodyPr/>
        <a:lstStyle/>
        <a:p>
          <a:r>
            <a:rPr lang="en-GB"/>
            <a:t>development of the common electricity cybersecurity framework </a:t>
          </a:r>
          <a:endParaRPr lang="en-US"/>
        </a:p>
      </dgm:t>
    </dgm:pt>
    <dgm:pt modelId="{AA0AC3FD-D415-43D1-9F65-EB2A6B8DDA6C}" type="sibTrans" cxnId="{A549B551-8886-4B2A-B82C-E336D90BF729}">
      <dgm:prSet/>
      <dgm:spPr/>
      <dgm:t>
        <a:bodyPr/>
        <a:lstStyle/>
        <a:p>
          <a:endParaRPr lang="en-US"/>
        </a:p>
      </dgm:t>
    </dgm:pt>
    <dgm:pt modelId="{FEAE183F-6B64-44CD-A662-EE325A97F3CA}" type="parTrans" cxnId="{A549B551-8886-4B2A-B82C-E336D90BF729}">
      <dgm:prSet/>
      <dgm:spPr/>
      <dgm:t>
        <a:bodyPr/>
        <a:lstStyle/>
        <a:p>
          <a:endParaRPr lang="en-US"/>
        </a:p>
      </dgm:t>
    </dgm:pt>
    <dgm:pt modelId="{16A1E672-4D92-4FE0-B51C-8B1D770163CA}">
      <dgm:prSet/>
      <dgm:spPr/>
      <dgm:t>
        <a:bodyPr/>
        <a:lstStyle/>
        <a:p>
          <a:r>
            <a:rPr lang="en-GB"/>
            <a:t>development of the cybersecurity procurement recommendation </a:t>
          </a:r>
          <a:endParaRPr lang="en-US"/>
        </a:p>
      </dgm:t>
    </dgm:pt>
    <dgm:pt modelId="{1DC36F8D-BC66-4275-B44D-3514EA3CE52F}" type="sibTrans" cxnId="{82641DF4-3EB7-45AB-AD54-8682B8846EFC}">
      <dgm:prSet/>
      <dgm:spPr/>
      <dgm:t>
        <a:bodyPr/>
        <a:lstStyle/>
        <a:p>
          <a:endParaRPr lang="en-US"/>
        </a:p>
      </dgm:t>
    </dgm:pt>
    <dgm:pt modelId="{3C599C5C-9DCF-4212-9F31-26531A247DD1}" type="parTrans" cxnId="{82641DF4-3EB7-45AB-AD54-8682B8846EFC}">
      <dgm:prSet/>
      <dgm:spPr/>
      <dgm:t>
        <a:bodyPr/>
        <a:lstStyle/>
        <a:p>
          <a:endParaRPr lang="en-US"/>
        </a:p>
      </dgm:t>
    </dgm:pt>
    <dgm:pt modelId="{14360E74-DBDC-4421-8D07-4B5C0583994D}">
      <dgm:prSet/>
      <dgm:spPr/>
      <dgm:t>
        <a:bodyPr/>
        <a:lstStyle/>
        <a:p>
          <a:r>
            <a:rPr lang="en-GB"/>
            <a:t>development of the cyber-attacks classification scale methodology </a:t>
          </a:r>
          <a:endParaRPr lang="en-US"/>
        </a:p>
      </dgm:t>
    </dgm:pt>
    <dgm:pt modelId="{9D6752BE-BBF6-42CC-92DE-289CF70785C1}" type="sibTrans" cxnId="{3C3B65C1-1A1E-4587-B223-30101250EFAF}">
      <dgm:prSet/>
      <dgm:spPr/>
      <dgm:t>
        <a:bodyPr/>
        <a:lstStyle/>
        <a:p>
          <a:endParaRPr lang="en-US"/>
        </a:p>
      </dgm:t>
    </dgm:pt>
    <dgm:pt modelId="{27735FB8-6B63-4DEB-AABF-57B317BB3E23}" type="parTrans" cxnId="{3C3B65C1-1A1E-4587-B223-30101250EFAF}">
      <dgm:prSet/>
      <dgm:spPr/>
      <dgm:t>
        <a:bodyPr/>
        <a:lstStyle/>
        <a:p>
          <a:endParaRPr lang="en-US"/>
        </a:p>
      </dgm:t>
    </dgm:pt>
    <dgm:pt modelId="{497B2262-F896-4755-81B3-9AEF1E760502}">
      <dgm:prSet/>
      <dgm:spPr/>
      <dgm:t>
        <a:bodyPr/>
        <a:lstStyle/>
        <a:p>
          <a:r>
            <a:rPr lang="en-GB" dirty="0"/>
            <a:t>development of the cybersecurity risk assessment methodologies</a:t>
          </a:r>
          <a:endParaRPr lang="en-US" b="0" dirty="0"/>
        </a:p>
      </dgm:t>
    </dgm:pt>
    <dgm:pt modelId="{5180AA89-27AF-43DC-B18E-6AD44913D5AE}" type="parTrans" cxnId="{9EA84769-52A8-48EE-BD71-8BACAEDFF14A}">
      <dgm:prSet/>
      <dgm:spPr/>
      <dgm:t>
        <a:bodyPr/>
        <a:lstStyle/>
        <a:p>
          <a:endParaRPr lang="en-GB"/>
        </a:p>
      </dgm:t>
    </dgm:pt>
    <dgm:pt modelId="{8C97F439-A2F2-45F0-80C0-D6EA8005A676}" type="sibTrans" cxnId="{9EA84769-52A8-48EE-BD71-8BACAEDFF14A}">
      <dgm:prSet/>
      <dgm:spPr/>
      <dgm:t>
        <a:bodyPr/>
        <a:lstStyle/>
        <a:p>
          <a:endParaRPr lang="en-GB"/>
        </a:p>
      </dgm:t>
    </dgm:pt>
    <dgm:pt modelId="{ADDB5A84-DE3C-4D70-B4D7-71174967C0F7}">
      <dgm:prSet/>
      <dgm:spPr/>
      <dgm:t>
        <a:bodyPr/>
        <a:lstStyle/>
        <a:p>
          <a:r>
            <a:rPr lang="en-GB"/>
            <a:t>development of guidance on European cybersecurity certification schemes </a:t>
          </a:r>
          <a:endParaRPr lang="en-US" b="0"/>
        </a:p>
      </dgm:t>
    </dgm:pt>
    <dgm:pt modelId="{042288D0-5259-47FB-B7BA-F5A5EDD64347}" type="parTrans" cxnId="{34946AF4-6DCC-45FE-B93D-14071046BC02}">
      <dgm:prSet/>
      <dgm:spPr/>
      <dgm:t>
        <a:bodyPr/>
        <a:lstStyle/>
        <a:p>
          <a:endParaRPr lang="en-GB"/>
        </a:p>
      </dgm:t>
    </dgm:pt>
    <dgm:pt modelId="{5AD77703-700C-4815-9E9F-19740C122D2C}" type="sibTrans" cxnId="{34946AF4-6DCC-45FE-B93D-14071046BC02}">
      <dgm:prSet/>
      <dgm:spPr/>
      <dgm:t>
        <a:bodyPr/>
        <a:lstStyle/>
        <a:p>
          <a:endParaRPr lang="en-GB"/>
        </a:p>
      </dgm:t>
    </dgm:pt>
    <dgm:pt modelId="{1116B427-3FEC-45BB-85F8-7CB3B546683F}">
      <dgm:prSet/>
      <dgm:spPr/>
      <dgm:t>
        <a:bodyPr/>
        <a:lstStyle/>
        <a:p>
          <a:endParaRPr lang="en-GB"/>
        </a:p>
      </dgm:t>
    </dgm:pt>
    <dgm:pt modelId="{1D797F69-D837-4C07-AF2A-0E1C6CD81848}" type="parTrans" cxnId="{C8B3DDA2-2B4B-45EC-9848-13DD2DFF22DB}">
      <dgm:prSet/>
      <dgm:spPr/>
      <dgm:t>
        <a:bodyPr/>
        <a:lstStyle/>
        <a:p>
          <a:endParaRPr lang="en-GB"/>
        </a:p>
      </dgm:t>
    </dgm:pt>
    <dgm:pt modelId="{00D9840B-A7F2-4994-AEF9-83D6AF84E88B}" type="sibTrans" cxnId="{C8B3DDA2-2B4B-45EC-9848-13DD2DFF22DB}">
      <dgm:prSet/>
      <dgm:spPr/>
      <dgm:t>
        <a:bodyPr/>
        <a:lstStyle/>
        <a:p>
          <a:endParaRPr lang="en-GB"/>
        </a:p>
      </dgm:t>
    </dgm:pt>
    <dgm:pt modelId="{A35FEE85-FFF3-4195-93C4-E2A278A8AD81}">
      <dgm:prSet/>
      <dgm:spPr/>
      <dgm:t>
        <a:bodyPr/>
        <a:lstStyle/>
        <a:p>
          <a:endParaRPr lang="en-GB"/>
        </a:p>
      </dgm:t>
    </dgm:pt>
    <dgm:pt modelId="{C26F5F30-452D-4630-BA86-032D173E1718}" type="parTrans" cxnId="{9E10A5E8-D130-499E-95C5-0FE63C77CA2B}">
      <dgm:prSet/>
      <dgm:spPr/>
      <dgm:t>
        <a:bodyPr/>
        <a:lstStyle/>
        <a:p>
          <a:endParaRPr lang="en-GB"/>
        </a:p>
      </dgm:t>
    </dgm:pt>
    <dgm:pt modelId="{82CDD167-6166-415E-A259-07651635BB16}" type="sibTrans" cxnId="{9E10A5E8-D130-499E-95C5-0FE63C77CA2B}">
      <dgm:prSet/>
      <dgm:spPr/>
      <dgm:t>
        <a:bodyPr/>
        <a:lstStyle/>
        <a:p>
          <a:endParaRPr lang="en-GB"/>
        </a:p>
      </dgm:t>
    </dgm:pt>
    <dgm:pt modelId="{A1A9FB32-2604-42F2-9A79-1D1B500C8B95}">
      <dgm:prSet/>
      <dgm:spPr/>
      <dgm:t>
        <a:bodyPr/>
        <a:lstStyle/>
        <a:p>
          <a:endParaRPr lang="en-US"/>
        </a:p>
      </dgm:t>
    </dgm:pt>
    <dgm:pt modelId="{048541DA-ADEE-4BE3-8EED-C1F57F3C8944}" type="parTrans" cxnId="{1775F4E6-C059-4BE5-8E38-23B9BAA2E4DE}">
      <dgm:prSet/>
      <dgm:spPr/>
      <dgm:t>
        <a:bodyPr/>
        <a:lstStyle/>
        <a:p>
          <a:endParaRPr lang="en-GB"/>
        </a:p>
      </dgm:t>
    </dgm:pt>
    <dgm:pt modelId="{A5EFD5F6-62E5-4B58-9A7D-9E8EFB866639}" type="sibTrans" cxnId="{1775F4E6-C059-4BE5-8E38-23B9BAA2E4DE}">
      <dgm:prSet/>
      <dgm:spPr/>
      <dgm:t>
        <a:bodyPr/>
        <a:lstStyle/>
        <a:p>
          <a:endParaRPr lang="en-GB"/>
        </a:p>
      </dgm:t>
    </dgm:pt>
    <dgm:pt modelId="{A4E0CCA9-C43F-4B1C-B3C4-1FAD4B5F4AE7}">
      <dgm:prSet/>
      <dgm:spPr/>
      <dgm:t>
        <a:bodyPr/>
        <a:lstStyle/>
        <a:p>
          <a:r>
            <a:rPr lang="en-GB"/>
            <a:t>performance of the Union-wide/ regional cybersecurity risk assessment</a:t>
          </a:r>
          <a:endParaRPr lang="en-US" b="0"/>
        </a:p>
      </dgm:t>
    </dgm:pt>
    <dgm:pt modelId="{A33B1BDA-60A2-41EC-8D34-45F1A0D5110D}" type="parTrans" cxnId="{D867397F-2B0F-4FA0-9A60-B471010D908F}">
      <dgm:prSet/>
      <dgm:spPr/>
      <dgm:t>
        <a:bodyPr/>
        <a:lstStyle/>
        <a:p>
          <a:endParaRPr lang="en-GB"/>
        </a:p>
      </dgm:t>
    </dgm:pt>
    <dgm:pt modelId="{41ED6AEC-5F59-46D4-B375-CB90CC420DBB}" type="sibTrans" cxnId="{D867397F-2B0F-4FA0-9A60-B471010D908F}">
      <dgm:prSet/>
      <dgm:spPr/>
      <dgm:t>
        <a:bodyPr/>
        <a:lstStyle/>
        <a:p>
          <a:endParaRPr lang="en-GB"/>
        </a:p>
      </dgm:t>
    </dgm:pt>
    <dgm:pt modelId="{6DC69E23-AADA-4688-827A-3838AD868D87}" type="pres">
      <dgm:prSet presAssocID="{4EA572B4-FEF3-4F27-97DA-D9C41260F5EC}" presName="Name0" presStyleCnt="0">
        <dgm:presLayoutVars>
          <dgm:chMax val="7"/>
          <dgm:chPref val="7"/>
          <dgm:dir/>
        </dgm:presLayoutVars>
      </dgm:prSet>
      <dgm:spPr/>
    </dgm:pt>
    <dgm:pt modelId="{838BCBA6-CB5B-49D8-ACA2-C1A945E5761A}" type="pres">
      <dgm:prSet presAssocID="{4EA572B4-FEF3-4F27-97DA-D9C41260F5EC}" presName="Name1" presStyleCnt="0"/>
      <dgm:spPr/>
    </dgm:pt>
    <dgm:pt modelId="{2B33D3CC-A603-4FB3-862B-DC700BB9F6B7}" type="pres">
      <dgm:prSet presAssocID="{4EA572B4-FEF3-4F27-97DA-D9C41260F5EC}" presName="cycle" presStyleCnt="0"/>
      <dgm:spPr/>
    </dgm:pt>
    <dgm:pt modelId="{08BE3331-7EE2-42D3-8660-56069D7F7A87}" type="pres">
      <dgm:prSet presAssocID="{4EA572B4-FEF3-4F27-97DA-D9C41260F5EC}" presName="srcNode" presStyleLbl="node1" presStyleIdx="0" presStyleCnt="7"/>
      <dgm:spPr/>
    </dgm:pt>
    <dgm:pt modelId="{5B8972B5-9A7E-4A0F-9666-8410480D2F2B}" type="pres">
      <dgm:prSet presAssocID="{4EA572B4-FEF3-4F27-97DA-D9C41260F5EC}" presName="conn" presStyleLbl="parChTrans1D2" presStyleIdx="0" presStyleCnt="1"/>
      <dgm:spPr/>
    </dgm:pt>
    <dgm:pt modelId="{AB82688F-0D93-41D8-9D01-781AF3FB4FCC}" type="pres">
      <dgm:prSet presAssocID="{4EA572B4-FEF3-4F27-97DA-D9C41260F5EC}" presName="extraNode" presStyleLbl="node1" presStyleIdx="0" presStyleCnt="7"/>
      <dgm:spPr/>
    </dgm:pt>
    <dgm:pt modelId="{70F83663-77DE-4EFE-B2CF-FDAC872C0B4D}" type="pres">
      <dgm:prSet presAssocID="{4EA572B4-FEF3-4F27-97DA-D9C41260F5EC}" presName="dstNode" presStyleLbl="node1" presStyleIdx="0" presStyleCnt="7"/>
      <dgm:spPr/>
    </dgm:pt>
    <dgm:pt modelId="{218E0D03-47C1-4362-BE9E-E402CB26301E}" type="pres">
      <dgm:prSet presAssocID="{734A2BA9-7FF7-4666-93A5-B4E0EA74D693}" presName="text_1" presStyleLbl="node1" presStyleIdx="0" presStyleCnt="7">
        <dgm:presLayoutVars>
          <dgm:bulletEnabled val="1"/>
        </dgm:presLayoutVars>
      </dgm:prSet>
      <dgm:spPr/>
    </dgm:pt>
    <dgm:pt modelId="{8A71E7CD-4C17-4D1C-80DC-0353EDC0231D}" type="pres">
      <dgm:prSet presAssocID="{734A2BA9-7FF7-4666-93A5-B4E0EA74D693}" presName="accent_1" presStyleCnt="0"/>
      <dgm:spPr/>
    </dgm:pt>
    <dgm:pt modelId="{DCB8DA4B-F9F6-44E1-B370-0D8BA166708F}" type="pres">
      <dgm:prSet presAssocID="{734A2BA9-7FF7-4666-93A5-B4E0EA74D693}" presName="accentRepeatNode" presStyleLbl="solidFgAcc1" presStyleIdx="0" presStyleCnt="7"/>
      <dgm:spPr/>
    </dgm:pt>
    <dgm:pt modelId="{07FA25C6-5553-4F65-A2D2-B7E10ADD018B}" type="pres">
      <dgm:prSet presAssocID="{6362AE7B-CFB3-438A-898B-A5CD43A722AA}" presName="text_2" presStyleLbl="node1" presStyleIdx="1" presStyleCnt="7">
        <dgm:presLayoutVars>
          <dgm:bulletEnabled val="1"/>
        </dgm:presLayoutVars>
      </dgm:prSet>
      <dgm:spPr/>
    </dgm:pt>
    <dgm:pt modelId="{CF650E90-E2B5-44F2-A359-D0ACA642ED5D}" type="pres">
      <dgm:prSet presAssocID="{6362AE7B-CFB3-438A-898B-A5CD43A722AA}" presName="accent_2" presStyleCnt="0"/>
      <dgm:spPr/>
    </dgm:pt>
    <dgm:pt modelId="{D712EA7C-73EB-4526-BCD9-8A244D072248}" type="pres">
      <dgm:prSet presAssocID="{6362AE7B-CFB3-438A-898B-A5CD43A722AA}" presName="accentRepeatNode" presStyleLbl="solidFgAcc1" presStyleIdx="1" presStyleCnt="7"/>
      <dgm:spPr/>
    </dgm:pt>
    <dgm:pt modelId="{78B445F0-94B9-4394-AF44-56C7E7ED44D5}" type="pres">
      <dgm:prSet presAssocID="{16A1E672-4D92-4FE0-B51C-8B1D770163CA}" presName="text_3" presStyleLbl="node1" presStyleIdx="2" presStyleCnt="7">
        <dgm:presLayoutVars>
          <dgm:bulletEnabled val="1"/>
        </dgm:presLayoutVars>
      </dgm:prSet>
      <dgm:spPr/>
    </dgm:pt>
    <dgm:pt modelId="{BDE507C6-F116-4CF9-8C4B-D630BDC944F3}" type="pres">
      <dgm:prSet presAssocID="{16A1E672-4D92-4FE0-B51C-8B1D770163CA}" presName="accent_3" presStyleCnt="0"/>
      <dgm:spPr/>
    </dgm:pt>
    <dgm:pt modelId="{BE48C228-0635-4572-81DC-516BFE9A4ED5}" type="pres">
      <dgm:prSet presAssocID="{16A1E672-4D92-4FE0-B51C-8B1D770163CA}" presName="accentRepeatNode" presStyleLbl="solidFgAcc1" presStyleIdx="2" presStyleCnt="7"/>
      <dgm:spPr/>
    </dgm:pt>
    <dgm:pt modelId="{8A10A8A9-6967-492C-954E-0D69566D216F}" type="pres">
      <dgm:prSet presAssocID="{14360E74-DBDC-4421-8D07-4B5C0583994D}" presName="text_4" presStyleLbl="node1" presStyleIdx="3" presStyleCnt="7">
        <dgm:presLayoutVars>
          <dgm:bulletEnabled val="1"/>
        </dgm:presLayoutVars>
      </dgm:prSet>
      <dgm:spPr/>
    </dgm:pt>
    <dgm:pt modelId="{12602845-E0E6-4842-8CE2-04492E2D81C7}" type="pres">
      <dgm:prSet presAssocID="{14360E74-DBDC-4421-8D07-4B5C0583994D}" presName="accent_4" presStyleCnt="0"/>
      <dgm:spPr/>
    </dgm:pt>
    <dgm:pt modelId="{30A84AB6-A8D9-4297-8347-38B46EDD6CE5}" type="pres">
      <dgm:prSet presAssocID="{14360E74-DBDC-4421-8D07-4B5C0583994D}" presName="accentRepeatNode" presStyleLbl="solidFgAcc1" presStyleIdx="3" presStyleCnt="7"/>
      <dgm:spPr/>
    </dgm:pt>
    <dgm:pt modelId="{9B7B280D-197B-4D84-9289-F81FE94582FE}" type="pres">
      <dgm:prSet presAssocID="{ADDB5A84-DE3C-4D70-B4D7-71174967C0F7}" presName="text_5" presStyleLbl="node1" presStyleIdx="4" presStyleCnt="7">
        <dgm:presLayoutVars>
          <dgm:bulletEnabled val="1"/>
        </dgm:presLayoutVars>
      </dgm:prSet>
      <dgm:spPr/>
    </dgm:pt>
    <dgm:pt modelId="{14895335-D7AE-49DB-8EDD-22EE93A82A1E}" type="pres">
      <dgm:prSet presAssocID="{ADDB5A84-DE3C-4D70-B4D7-71174967C0F7}" presName="accent_5" presStyleCnt="0"/>
      <dgm:spPr/>
    </dgm:pt>
    <dgm:pt modelId="{2978B2E1-871D-4203-8C67-AD873C75855C}" type="pres">
      <dgm:prSet presAssocID="{ADDB5A84-DE3C-4D70-B4D7-71174967C0F7}" presName="accentRepeatNode" presStyleLbl="solidFgAcc1" presStyleIdx="4" presStyleCnt="7"/>
      <dgm:spPr/>
    </dgm:pt>
    <dgm:pt modelId="{C1FE7280-FE9E-4976-8F1B-6B901B357E91}" type="pres">
      <dgm:prSet presAssocID="{497B2262-F896-4755-81B3-9AEF1E760502}" presName="text_6" presStyleLbl="node1" presStyleIdx="5" presStyleCnt="7">
        <dgm:presLayoutVars>
          <dgm:bulletEnabled val="1"/>
        </dgm:presLayoutVars>
      </dgm:prSet>
      <dgm:spPr/>
    </dgm:pt>
    <dgm:pt modelId="{267E7D78-982C-4C96-8C6B-AFBF53E717E6}" type="pres">
      <dgm:prSet presAssocID="{497B2262-F896-4755-81B3-9AEF1E760502}" presName="accent_6" presStyleCnt="0"/>
      <dgm:spPr/>
    </dgm:pt>
    <dgm:pt modelId="{0499DA4C-7E71-476B-B807-E9D225DB4F66}" type="pres">
      <dgm:prSet presAssocID="{497B2262-F896-4755-81B3-9AEF1E760502}" presName="accentRepeatNode" presStyleLbl="solidFgAcc1" presStyleIdx="5" presStyleCnt="7"/>
      <dgm:spPr/>
    </dgm:pt>
    <dgm:pt modelId="{FF92C50B-D6D0-4CA2-B04A-EABE55606A2F}" type="pres">
      <dgm:prSet presAssocID="{A4E0CCA9-C43F-4B1C-B3C4-1FAD4B5F4AE7}" presName="text_7" presStyleLbl="node1" presStyleIdx="6" presStyleCnt="7">
        <dgm:presLayoutVars>
          <dgm:bulletEnabled val="1"/>
        </dgm:presLayoutVars>
      </dgm:prSet>
      <dgm:spPr/>
    </dgm:pt>
    <dgm:pt modelId="{749C0E68-EE08-4D99-8CDB-CC191CCEB10F}" type="pres">
      <dgm:prSet presAssocID="{A4E0CCA9-C43F-4B1C-B3C4-1FAD4B5F4AE7}" presName="accent_7" presStyleCnt="0"/>
      <dgm:spPr/>
    </dgm:pt>
    <dgm:pt modelId="{D5FDE9E4-F6B2-4F2E-8C9D-C39DA7FC08E9}" type="pres">
      <dgm:prSet presAssocID="{A4E0CCA9-C43F-4B1C-B3C4-1FAD4B5F4AE7}" presName="accentRepeatNode" presStyleLbl="solidFgAcc1" presStyleIdx="6" presStyleCnt="7"/>
      <dgm:spPr/>
    </dgm:pt>
  </dgm:ptLst>
  <dgm:cxnLst>
    <dgm:cxn modelId="{2D592618-12A3-4497-9B37-173730E2F33B}" type="presOf" srcId="{14360E74-DBDC-4421-8D07-4B5C0583994D}" destId="{8A10A8A9-6967-492C-954E-0D69566D216F}" srcOrd="0" destOrd="0" presId="urn:microsoft.com/office/officeart/2008/layout/VerticalCurvedList"/>
    <dgm:cxn modelId="{9EA84769-52A8-48EE-BD71-8BACAEDFF14A}" srcId="{4EA572B4-FEF3-4F27-97DA-D9C41260F5EC}" destId="{497B2262-F896-4755-81B3-9AEF1E760502}" srcOrd="5" destOrd="0" parTransId="{5180AA89-27AF-43DC-B18E-6AD44913D5AE}" sibTransId="{8C97F439-A2F2-45F0-80C0-D6EA8005A676}"/>
    <dgm:cxn modelId="{C14A244A-5CA9-4353-8A7D-74FE50B40BC5}" type="presOf" srcId="{ADDB5A84-DE3C-4D70-B4D7-71174967C0F7}" destId="{9B7B280D-197B-4D84-9289-F81FE94582FE}" srcOrd="0" destOrd="0" presId="urn:microsoft.com/office/officeart/2008/layout/VerticalCurvedList"/>
    <dgm:cxn modelId="{E5331571-F55D-4EAB-BDC1-B6FF54DFDF63}" type="presOf" srcId="{4EA572B4-FEF3-4F27-97DA-D9C41260F5EC}" destId="{6DC69E23-AADA-4688-827A-3838AD868D87}" srcOrd="0" destOrd="0" presId="urn:microsoft.com/office/officeart/2008/layout/VerticalCurvedList"/>
    <dgm:cxn modelId="{A549B551-8886-4B2A-B82C-E336D90BF729}" srcId="{4EA572B4-FEF3-4F27-97DA-D9C41260F5EC}" destId="{6362AE7B-CFB3-438A-898B-A5CD43A722AA}" srcOrd="1" destOrd="0" parTransId="{FEAE183F-6B64-44CD-A662-EE325A97F3CA}" sibTransId="{AA0AC3FD-D415-43D1-9F65-EB2A6B8DDA6C}"/>
    <dgm:cxn modelId="{D867397F-2B0F-4FA0-9A60-B471010D908F}" srcId="{4EA572B4-FEF3-4F27-97DA-D9C41260F5EC}" destId="{A4E0CCA9-C43F-4B1C-B3C4-1FAD4B5F4AE7}" srcOrd="6" destOrd="0" parTransId="{A33B1BDA-60A2-41EC-8D34-45F1A0D5110D}" sibTransId="{41ED6AEC-5F59-46D4-B375-CB90CC420DBB}"/>
    <dgm:cxn modelId="{9741DD95-93EF-422C-A5A1-FC2B1919B7BE}" type="presOf" srcId="{734A2BA9-7FF7-4666-93A5-B4E0EA74D693}" destId="{218E0D03-47C1-4362-BE9E-E402CB26301E}" srcOrd="0" destOrd="0" presId="urn:microsoft.com/office/officeart/2008/layout/VerticalCurvedList"/>
    <dgm:cxn modelId="{C8B3DDA2-2B4B-45EC-9848-13DD2DFF22DB}" srcId="{4EA572B4-FEF3-4F27-97DA-D9C41260F5EC}" destId="{1116B427-3FEC-45BB-85F8-7CB3B546683F}" srcOrd="9" destOrd="0" parTransId="{1D797F69-D837-4C07-AF2A-0E1C6CD81848}" sibTransId="{00D9840B-A7F2-4994-AEF9-83D6AF84E88B}"/>
    <dgm:cxn modelId="{E2F67BA3-3EE3-49DE-A4FB-C24A1662D8EA}" type="presOf" srcId="{2E15FAE1-7CFC-4D94-A6E4-263D73F1D367}" destId="{5B8972B5-9A7E-4A0F-9666-8410480D2F2B}" srcOrd="0" destOrd="0" presId="urn:microsoft.com/office/officeart/2008/layout/VerticalCurvedList"/>
    <dgm:cxn modelId="{C9BDC6AC-26AD-4242-AE38-C6CA5194E9D0}" srcId="{4EA572B4-FEF3-4F27-97DA-D9C41260F5EC}" destId="{734A2BA9-7FF7-4666-93A5-B4E0EA74D693}" srcOrd="0" destOrd="0" parTransId="{3689B667-F75C-47A5-8645-D729FD12D1D3}" sibTransId="{2E15FAE1-7CFC-4D94-A6E4-263D73F1D367}"/>
    <dgm:cxn modelId="{4AF234BB-6907-44F7-9845-ED074DE9EAF9}" type="presOf" srcId="{6362AE7B-CFB3-438A-898B-A5CD43A722AA}" destId="{07FA25C6-5553-4F65-A2D2-B7E10ADD018B}" srcOrd="0" destOrd="0" presId="urn:microsoft.com/office/officeart/2008/layout/VerticalCurvedList"/>
    <dgm:cxn modelId="{3C3B65C1-1A1E-4587-B223-30101250EFAF}" srcId="{4EA572B4-FEF3-4F27-97DA-D9C41260F5EC}" destId="{14360E74-DBDC-4421-8D07-4B5C0583994D}" srcOrd="3" destOrd="0" parTransId="{27735FB8-6B63-4DEB-AABF-57B317BB3E23}" sibTransId="{9D6752BE-BBF6-42CC-92DE-289CF70785C1}"/>
    <dgm:cxn modelId="{8D4943C6-23F7-40C9-93DF-058817A3E776}" type="presOf" srcId="{A4E0CCA9-C43F-4B1C-B3C4-1FAD4B5F4AE7}" destId="{FF92C50B-D6D0-4CA2-B04A-EABE55606A2F}" srcOrd="0" destOrd="0" presId="urn:microsoft.com/office/officeart/2008/layout/VerticalCurvedList"/>
    <dgm:cxn modelId="{1775F4E6-C059-4BE5-8E38-23B9BAA2E4DE}" srcId="{4EA572B4-FEF3-4F27-97DA-D9C41260F5EC}" destId="{A1A9FB32-2604-42F2-9A79-1D1B500C8B95}" srcOrd="7" destOrd="0" parTransId="{048541DA-ADEE-4BE3-8EED-C1F57F3C8944}" sibTransId="{A5EFD5F6-62E5-4B58-9A7D-9E8EFB866639}"/>
    <dgm:cxn modelId="{9E10A5E8-D130-499E-95C5-0FE63C77CA2B}" srcId="{4EA572B4-FEF3-4F27-97DA-D9C41260F5EC}" destId="{A35FEE85-FFF3-4195-93C4-E2A278A8AD81}" srcOrd="8" destOrd="0" parTransId="{C26F5F30-452D-4630-BA86-032D173E1718}" sibTransId="{82CDD167-6166-415E-A259-07651635BB16}"/>
    <dgm:cxn modelId="{4B55F1EE-ADCB-42D9-836D-461B293261AB}" type="presOf" srcId="{497B2262-F896-4755-81B3-9AEF1E760502}" destId="{C1FE7280-FE9E-4976-8F1B-6B901B357E91}" srcOrd="0" destOrd="0" presId="urn:microsoft.com/office/officeart/2008/layout/VerticalCurvedList"/>
    <dgm:cxn modelId="{3A4165F2-68E4-4656-9209-2A062C95C940}" type="presOf" srcId="{16A1E672-4D92-4FE0-B51C-8B1D770163CA}" destId="{78B445F0-94B9-4394-AF44-56C7E7ED44D5}" srcOrd="0" destOrd="0" presId="urn:microsoft.com/office/officeart/2008/layout/VerticalCurvedList"/>
    <dgm:cxn modelId="{82641DF4-3EB7-45AB-AD54-8682B8846EFC}" srcId="{4EA572B4-FEF3-4F27-97DA-D9C41260F5EC}" destId="{16A1E672-4D92-4FE0-B51C-8B1D770163CA}" srcOrd="2" destOrd="0" parTransId="{3C599C5C-9DCF-4212-9F31-26531A247DD1}" sibTransId="{1DC36F8D-BC66-4275-B44D-3514EA3CE52F}"/>
    <dgm:cxn modelId="{34946AF4-6DCC-45FE-B93D-14071046BC02}" srcId="{4EA572B4-FEF3-4F27-97DA-D9C41260F5EC}" destId="{ADDB5A84-DE3C-4D70-B4D7-71174967C0F7}" srcOrd="4" destOrd="0" parTransId="{042288D0-5259-47FB-B7BA-F5A5EDD64347}" sibTransId="{5AD77703-700C-4815-9E9F-19740C122D2C}"/>
    <dgm:cxn modelId="{6D9B95F8-E2CF-46C3-9674-6AABF4EAFC79}" type="presParOf" srcId="{6DC69E23-AADA-4688-827A-3838AD868D87}" destId="{838BCBA6-CB5B-49D8-ACA2-C1A945E5761A}" srcOrd="0" destOrd="0" presId="urn:microsoft.com/office/officeart/2008/layout/VerticalCurvedList"/>
    <dgm:cxn modelId="{31B91468-5C6A-4A45-B78A-80B742396E24}" type="presParOf" srcId="{838BCBA6-CB5B-49D8-ACA2-C1A945E5761A}" destId="{2B33D3CC-A603-4FB3-862B-DC700BB9F6B7}" srcOrd="0" destOrd="0" presId="urn:microsoft.com/office/officeart/2008/layout/VerticalCurvedList"/>
    <dgm:cxn modelId="{11687657-5C53-4CDC-970D-37B68508EE11}" type="presParOf" srcId="{2B33D3CC-A603-4FB3-862B-DC700BB9F6B7}" destId="{08BE3331-7EE2-42D3-8660-56069D7F7A87}" srcOrd="0" destOrd="0" presId="urn:microsoft.com/office/officeart/2008/layout/VerticalCurvedList"/>
    <dgm:cxn modelId="{C1B2F0D1-1EEE-435B-B4DC-0C27F9372426}" type="presParOf" srcId="{2B33D3CC-A603-4FB3-862B-DC700BB9F6B7}" destId="{5B8972B5-9A7E-4A0F-9666-8410480D2F2B}" srcOrd="1" destOrd="0" presId="urn:microsoft.com/office/officeart/2008/layout/VerticalCurvedList"/>
    <dgm:cxn modelId="{98180BE6-396E-4F9D-9FD4-8584DF9F595F}" type="presParOf" srcId="{2B33D3CC-A603-4FB3-862B-DC700BB9F6B7}" destId="{AB82688F-0D93-41D8-9D01-781AF3FB4FCC}" srcOrd="2" destOrd="0" presId="urn:microsoft.com/office/officeart/2008/layout/VerticalCurvedList"/>
    <dgm:cxn modelId="{ADECA0C0-D6A3-4C49-B21D-963F29E9013A}" type="presParOf" srcId="{2B33D3CC-A603-4FB3-862B-DC700BB9F6B7}" destId="{70F83663-77DE-4EFE-B2CF-FDAC872C0B4D}" srcOrd="3" destOrd="0" presId="urn:microsoft.com/office/officeart/2008/layout/VerticalCurvedList"/>
    <dgm:cxn modelId="{C00853E1-EA6E-4868-849B-255A6ECE8AFD}" type="presParOf" srcId="{838BCBA6-CB5B-49D8-ACA2-C1A945E5761A}" destId="{218E0D03-47C1-4362-BE9E-E402CB26301E}" srcOrd="1" destOrd="0" presId="urn:microsoft.com/office/officeart/2008/layout/VerticalCurvedList"/>
    <dgm:cxn modelId="{EF23C142-D9B0-4A1B-9729-D23864F53576}" type="presParOf" srcId="{838BCBA6-CB5B-49D8-ACA2-C1A945E5761A}" destId="{8A71E7CD-4C17-4D1C-80DC-0353EDC0231D}" srcOrd="2" destOrd="0" presId="urn:microsoft.com/office/officeart/2008/layout/VerticalCurvedList"/>
    <dgm:cxn modelId="{17C5666E-70FD-4EB6-8CB1-696E632FE4DB}" type="presParOf" srcId="{8A71E7CD-4C17-4D1C-80DC-0353EDC0231D}" destId="{DCB8DA4B-F9F6-44E1-B370-0D8BA166708F}" srcOrd="0" destOrd="0" presId="urn:microsoft.com/office/officeart/2008/layout/VerticalCurvedList"/>
    <dgm:cxn modelId="{116051E4-BAEA-4A0F-AC19-5CB3B11D4617}" type="presParOf" srcId="{838BCBA6-CB5B-49D8-ACA2-C1A945E5761A}" destId="{07FA25C6-5553-4F65-A2D2-B7E10ADD018B}" srcOrd="3" destOrd="0" presId="urn:microsoft.com/office/officeart/2008/layout/VerticalCurvedList"/>
    <dgm:cxn modelId="{1A966982-541F-4059-B561-BED1A6D5BCD9}" type="presParOf" srcId="{838BCBA6-CB5B-49D8-ACA2-C1A945E5761A}" destId="{CF650E90-E2B5-44F2-A359-D0ACA642ED5D}" srcOrd="4" destOrd="0" presId="urn:microsoft.com/office/officeart/2008/layout/VerticalCurvedList"/>
    <dgm:cxn modelId="{22517FF3-1B85-419E-B2EB-4F50F1419129}" type="presParOf" srcId="{CF650E90-E2B5-44F2-A359-D0ACA642ED5D}" destId="{D712EA7C-73EB-4526-BCD9-8A244D072248}" srcOrd="0" destOrd="0" presId="urn:microsoft.com/office/officeart/2008/layout/VerticalCurvedList"/>
    <dgm:cxn modelId="{DDEFC5E6-82E7-4AD9-A139-51CBA64C0C9A}" type="presParOf" srcId="{838BCBA6-CB5B-49D8-ACA2-C1A945E5761A}" destId="{78B445F0-94B9-4394-AF44-56C7E7ED44D5}" srcOrd="5" destOrd="0" presId="urn:microsoft.com/office/officeart/2008/layout/VerticalCurvedList"/>
    <dgm:cxn modelId="{F1556EAA-BBB5-4714-8C04-E0CED1AC37ED}" type="presParOf" srcId="{838BCBA6-CB5B-49D8-ACA2-C1A945E5761A}" destId="{BDE507C6-F116-4CF9-8C4B-D630BDC944F3}" srcOrd="6" destOrd="0" presId="urn:microsoft.com/office/officeart/2008/layout/VerticalCurvedList"/>
    <dgm:cxn modelId="{2D983F27-F35F-46B0-8B98-C0237AFC6A02}" type="presParOf" srcId="{BDE507C6-F116-4CF9-8C4B-D630BDC944F3}" destId="{BE48C228-0635-4572-81DC-516BFE9A4ED5}" srcOrd="0" destOrd="0" presId="urn:microsoft.com/office/officeart/2008/layout/VerticalCurvedList"/>
    <dgm:cxn modelId="{827EAD90-345B-450A-8C15-06A5DA28EC12}" type="presParOf" srcId="{838BCBA6-CB5B-49D8-ACA2-C1A945E5761A}" destId="{8A10A8A9-6967-492C-954E-0D69566D216F}" srcOrd="7" destOrd="0" presId="urn:microsoft.com/office/officeart/2008/layout/VerticalCurvedList"/>
    <dgm:cxn modelId="{744127DF-E83D-4026-850E-2C07CDF047FA}" type="presParOf" srcId="{838BCBA6-CB5B-49D8-ACA2-C1A945E5761A}" destId="{12602845-E0E6-4842-8CE2-04492E2D81C7}" srcOrd="8" destOrd="0" presId="urn:microsoft.com/office/officeart/2008/layout/VerticalCurvedList"/>
    <dgm:cxn modelId="{C39F0E4F-C24F-4DB5-9421-6A566B28F1FD}" type="presParOf" srcId="{12602845-E0E6-4842-8CE2-04492E2D81C7}" destId="{30A84AB6-A8D9-4297-8347-38B46EDD6CE5}" srcOrd="0" destOrd="0" presId="urn:microsoft.com/office/officeart/2008/layout/VerticalCurvedList"/>
    <dgm:cxn modelId="{D54EB2AF-26C4-4312-808B-8328F4C952BF}" type="presParOf" srcId="{838BCBA6-CB5B-49D8-ACA2-C1A945E5761A}" destId="{9B7B280D-197B-4D84-9289-F81FE94582FE}" srcOrd="9" destOrd="0" presId="urn:microsoft.com/office/officeart/2008/layout/VerticalCurvedList"/>
    <dgm:cxn modelId="{F076C91B-3C73-4EE7-8D3F-89E032CA831F}" type="presParOf" srcId="{838BCBA6-CB5B-49D8-ACA2-C1A945E5761A}" destId="{14895335-D7AE-49DB-8EDD-22EE93A82A1E}" srcOrd="10" destOrd="0" presId="urn:microsoft.com/office/officeart/2008/layout/VerticalCurvedList"/>
    <dgm:cxn modelId="{C743C26B-DD20-4028-91D2-0EC78E689FBF}" type="presParOf" srcId="{14895335-D7AE-49DB-8EDD-22EE93A82A1E}" destId="{2978B2E1-871D-4203-8C67-AD873C75855C}" srcOrd="0" destOrd="0" presId="urn:microsoft.com/office/officeart/2008/layout/VerticalCurvedList"/>
    <dgm:cxn modelId="{ABD5A001-E73D-43BB-936B-833B6835D8CD}" type="presParOf" srcId="{838BCBA6-CB5B-49D8-ACA2-C1A945E5761A}" destId="{C1FE7280-FE9E-4976-8F1B-6B901B357E91}" srcOrd="11" destOrd="0" presId="urn:microsoft.com/office/officeart/2008/layout/VerticalCurvedList"/>
    <dgm:cxn modelId="{B1590C85-6829-47E8-ADD0-47D66E45B901}" type="presParOf" srcId="{838BCBA6-CB5B-49D8-ACA2-C1A945E5761A}" destId="{267E7D78-982C-4C96-8C6B-AFBF53E717E6}" srcOrd="12" destOrd="0" presId="urn:microsoft.com/office/officeart/2008/layout/VerticalCurvedList"/>
    <dgm:cxn modelId="{9E289996-E4B4-45CB-B7D1-5A69EA83D183}" type="presParOf" srcId="{267E7D78-982C-4C96-8C6B-AFBF53E717E6}" destId="{0499DA4C-7E71-476B-B807-E9D225DB4F66}" srcOrd="0" destOrd="0" presId="urn:microsoft.com/office/officeart/2008/layout/VerticalCurvedList"/>
    <dgm:cxn modelId="{D5EDDB68-9085-48D0-890C-361CEFECBF08}" type="presParOf" srcId="{838BCBA6-CB5B-49D8-ACA2-C1A945E5761A}" destId="{FF92C50B-D6D0-4CA2-B04A-EABE55606A2F}" srcOrd="13" destOrd="0" presId="urn:microsoft.com/office/officeart/2008/layout/VerticalCurvedList"/>
    <dgm:cxn modelId="{88642E2D-4291-4E22-9856-D7F19E5CC39B}" type="presParOf" srcId="{838BCBA6-CB5B-49D8-ACA2-C1A945E5761A}" destId="{749C0E68-EE08-4D99-8CDB-CC191CCEB10F}" srcOrd="14" destOrd="0" presId="urn:microsoft.com/office/officeart/2008/layout/VerticalCurvedList"/>
    <dgm:cxn modelId="{D3295394-1C22-42F7-B374-1B7E73818767}" type="presParOf" srcId="{749C0E68-EE08-4D99-8CDB-CC191CCEB10F}" destId="{D5FDE9E4-F6B2-4F2E-8C9D-C39DA7FC08E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F63955C-5532-4E0A-ADAE-B18D7947E9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0E49A69-555E-47CD-9374-56750F46CFBE}">
      <dgm:prSet phldrT="[Text]" custT="1"/>
      <dgm:spPr>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dgm:spPr>
      <dgm:t>
        <a:bodyPr/>
        <a:lstStyle/>
        <a:p>
          <a:pPr algn="ctr"/>
          <a:r>
            <a:rPr lang="en-US" sz="1800" b="0" dirty="0">
              <a:latin typeface="+mj-lt"/>
              <a:cs typeface="Arial" panose="020B0604020202020204" pitchFamily="34" charset="0"/>
            </a:rPr>
            <a:t>Cybersecurity risk assessment methodologies</a:t>
          </a:r>
          <a:endParaRPr lang="en-GB" sz="1800" b="0" dirty="0">
            <a:latin typeface="+mj-lt"/>
          </a:endParaRPr>
        </a:p>
      </dgm:t>
    </dgm:pt>
    <dgm:pt modelId="{2DFF6E46-3AC6-4B73-967F-BFEB6F6AE033}" type="parTrans" cxnId="{5374773B-41D0-42C1-B2C3-53DB30C9A225}">
      <dgm:prSet/>
      <dgm:spPr/>
      <dgm:t>
        <a:bodyPr/>
        <a:lstStyle/>
        <a:p>
          <a:endParaRPr lang="en-GB" sz="2400" b="0">
            <a:latin typeface="+mj-lt"/>
          </a:endParaRPr>
        </a:p>
      </dgm:t>
    </dgm:pt>
    <dgm:pt modelId="{9C76A14C-7632-4CAB-B3B5-090AE39793CB}" type="sibTrans" cxnId="{5374773B-41D0-42C1-B2C3-53DB30C9A225}">
      <dgm:prSet/>
      <dgm:spPr/>
      <dgm:t>
        <a:bodyPr/>
        <a:lstStyle/>
        <a:p>
          <a:endParaRPr lang="en-GB" sz="2400" b="0">
            <a:latin typeface="+mj-lt"/>
          </a:endParaRPr>
        </a:p>
      </dgm:t>
    </dgm:pt>
    <dgm:pt modelId="{63D456E9-2178-4EB6-85DF-BC58331B653F}">
      <dgm:prSet custT="1"/>
      <dgm:spPr>
        <a:gradFill flip="none" rotWithShape="1">
          <a:gsLst>
            <a:gs pos="0">
              <a:schemeClr val="tx2">
                <a:lumMod val="60000"/>
                <a:lumOff val="40000"/>
              </a:schemeClr>
            </a:gs>
            <a:gs pos="23000">
              <a:schemeClr val="tx2">
                <a:lumMod val="60000"/>
                <a:lumOff val="40000"/>
              </a:schemeClr>
            </a:gs>
            <a:gs pos="69000">
              <a:schemeClr val="tx2"/>
            </a:gs>
            <a:gs pos="97000">
              <a:schemeClr val="tx2"/>
            </a:gs>
          </a:gsLst>
          <a:path path="circle">
            <a:fillToRect l="50000" t="50000" r="50000" b="50000"/>
          </a:path>
          <a:tileRect/>
        </a:gradFill>
      </dgm:spPr>
      <dgm:t>
        <a:bodyPr/>
        <a:lstStyle/>
        <a:p>
          <a:pPr algn="ctr"/>
          <a:r>
            <a:rPr lang="en-US" sz="1800" b="0">
              <a:latin typeface="+mj-lt"/>
              <a:cs typeface="Arial" panose="020B0604020202020204" pitchFamily="34" charset="0"/>
            </a:rPr>
            <a:t>Comprehensive Cross-border electricity cybersecurity risk assessment report</a:t>
          </a:r>
          <a:endParaRPr lang="en-NL" sz="1800" b="0">
            <a:latin typeface="+mj-lt"/>
            <a:cs typeface="Arial" panose="020B0604020202020204" pitchFamily="34" charset="0"/>
          </a:endParaRPr>
        </a:p>
      </dgm:t>
    </dgm:pt>
    <dgm:pt modelId="{B8B9620E-0977-4233-AFEC-BCAAFA16DB4F}" type="parTrans" cxnId="{820F23D5-4D5D-41E8-99B8-F6AB5D86A74A}">
      <dgm:prSet/>
      <dgm:spPr/>
      <dgm:t>
        <a:bodyPr/>
        <a:lstStyle/>
        <a:p>
          <a:endParaRPr lang="en-NL" sz="2400" b="0">
            <a:latin typeface="+mj-lt"/>
          </a:endParaRPr>
        </a:p>
      </dgm:t>
    </dgm:pt>
    <dgm:pt modelId="{94ED857C-498C-4DCF-88A6-07B0657A438E}" type="sibTrans" cxnId="{820F23D5-4D5D-41E8-99B8-F6AB5D86A74A}">
      <dgm:prSet/>
      <dgm:spPr/>
      <dgm:t>
        <a:bodyPr/>
        <a:lstStyle/>
        <a:p>
          <a:endParaRPr lang="en-NL" sz="2400" b="0">
            <a:latin typeface="+mj-lt"/>
          </a:endParaRPr>
        </a:p>
      </dgm:t>
    </dgm:pt>
    <dgm:pt modelId="{5D49ACC2-DF41-4F1B-956C-0F0ACBF65565}">
      <dgm:prSet custT="1"/>
      <dgm:spPr>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dgm:spPr>
      <dgm:t>
        <a:bodyPr/>
        <a:lstStyle/>
        <a:p>
          <a:pPr algn="ctr"/>
          <a:r>
            <a:rPr lang="en-US" sz="1800" b="0">
              <a:latin typeface="+mj-lt"/>
              <a:cs typeface="Arial" panose="020B0604020202020204" pitchFamily="34" charset="0"/>
            </a:rPr>
            <a:t>Minimum and advanced cybersecurity controls</a:t>
          </a:r>
          <a:endParaRPr lang="en-NL" sz="1800" b="0">
            <a:latin typeface="+mj-lt"/>
            <a:cs typeface="Arial" panose="020B0604020202020204" pitchFamily="34" charset="0"/>
          </a:endParaRPr>
        </a:p>
      </dgm:t>
    </dgm:pt>
    <dgm:pt modelId="{6CFF3C92-92C0-4A82-8596-C8ED2C571C35}" type="parTrans" cxnId="{4C07B33B-2F6A-4009-A4D9-BABD4CE638B3}">
      <dgm:prSet/>
      <dgm:spPr/>
      <dgm:t>
        <a:bodyPr/>
        <a:lstStyle/>
        <a:p>
          <a:endParaRPr lang="en-NL" sz="2400" b="0">
            <a:latin typeface="+mj-lt"/>
          </a:endParaRPr>
        </a:p>
      </dgm:t>
    </dgm:pt>
    <dgm:pt modelId="{29F93548-1A12-4ECB-A5AA-B05C7E33988C}" type="sibTrans" cxnId="{4C07B33B-2F6A-4009-A4D9-BABD4CE638B3}">
      <dgm:prSet/>
      <dgm:spPr/>
      <dgm:t>
        <a:bodyPr/>
        <a:lstStyle/>
        <a:p>
          <a:endParaRPr lang="en-NL" sz="2400" b="0">
            <a:latin typeface="+mj-lt"/>
          </a:endParaRPr>
        </a:p>
      </dgm:t>
    </dgm:pt>
    <dgm:pt modelId="{8E0606E5-3545-46AC-8470-1A8C95313B60}">
      <dgm:prSet custT="1"/>
      <dgm:spPr>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dgm:spPr>
      <dgm:t>
        <a:bodyPr/>
        <a:lstStyle/>
        <a:p>
          <a:pPr algn="ctr"/>
          <a:r>
            <a:rPr lang="en-US" sz="1800" b="0">
              <a:latin typeface="+mj-lt"/>
              <a:cs typeface="Arial" panose="020B0604020202020204" pitchFamily="34" charset="0"/>
            </a:rPr>
            <a:t>Minimum and advanced cybersecurity controls in the supply chain</a:t>
          </a:r>
          <a:endParaRPr lang="en-NL" sz="1800" b="0">
            <a:latin typeface="+mj-lt"/>
            <a:cs typeface="Arial" panose="020B0604020202020204" pitchFamily="34" charset="0"/>
          </a:endParaRPr>
        </a:p>
      </dgm:t>
    </dgm:pt>
    <dgm:pt modelId="{0F007846-8B29-4E94-B519-0303079D392E}" type="parTrans" cxnId="{D664D322-FCFA-494D-B965-39B1F39D9879}">
      <dgm:prSet/>
      <dgm:spPr/>
      <dgm:t>
        <a:bodyPr/>
        <a:lstStyle/>
        <a:p>
          <a:endParaRPr lang="en-NL" sz="2400" b="0">
            <a:latin typeface="+mj-lt"/>
          </a:endParaRPr>
        </a:p>
      </dgm:t>
    </dgm:pt>
    <dgm:pt modelId="{C8BC4F59-B917-414A-923D-4B6CB138F503}" type="sibTrans" cxnId="{D664D322-FCFA-494D-B965-39B1F39D9879}">
      <dgm:prSet/>
      <dgm:spPr/>
      <dgm:t>
        <a:bodyPr/>
        <a:lstStyle/>
        <a:p>
          <a:endParaRPr lang="en-NL" sz="2400" b="0">
            <a:latin typeface="+mj-lt"/>
          </a:endParaRPr>
        </a:p>
      </dgm:t>
    </dgm:pt>
    <dgm:pt modelId="{0DE0D5F4-DA38-417D-BFF3-0F6967A20B46}">
      <dgm:prSet custT="1"/>
      <dgm:spPr>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dgm:spPr>
      <dgm:t>
        <a:bodyPr/>
        <a:lstStyle/>
        <a:p>
          <a:pPr algn="ctr"/>
          <a:r>
            <a:rPr lang="en-GB" sz="1800" b="0">
              <a:latin typeface="+mj-lt"/>
              <a:cs typeface="Arial" panose="020B0604020202020204" pitchFamily="34" charset="0"/>
            </a:rPr>
            <a:t>Cybersecurity procurement recommendations</a:t>
          </a:r>
          <a:endParaRPr lang="en-NL" sz="1800" b="0">
            <a:latin typeface="+mj-lt"/>
            <a:cs typeface="Arial" panose="020B0604020202020204" pitchFamily="34" charset="0"/>
          </a:endParaRPr>
        </a:p>
      </dgm:t>
    </dgm:pt>
    <dgm:pt modelId="{C2BAAC46-D4B0-4BB2-978E-BA35D5AAF0B4}" type="parTrans" cxnId="{6BF9413F-0349-44F7-ACE6-ECD7079556CE}">
      <dgm:prSet/>
      <dgm:spPr/>
      <dgm:t>
        <a:bodyPr/>
        <a:lstStyle/>
        <a:p>
          <a:endParaRPr lang="en-NL" sz="2400" b="0">
            <a:latin typeface="+mj-lt"/>
          </a:endParaRPr>
        </a:p>
      </dgm:t>
    </dgm:pt>
    <dgm:pt modelId="{682D95D2-D85E-42D1-AD88-63AC10679AE4}" type="sibTrans" cxnId="{6BF9413F-0349-44F7-ACE6-ECD7079556CE}">
      <dgm:prSet/>
      <dgm:spPr/>
      <dgm:t>
        <a:bodyPr/>
        <a:lstStyle/>
        <a:p>
          <a:endParaRPr lang="en-NL" sz="2400" b="0">
            <a:latin typeface="+mj-lt"/>
          </a:endParaRPr>
        </a:p>
      </dgm:t>
    </dgm:pt>
    <dgm:pt modelId="{52377FB0-5A5B-4086-9938-733259ECDF4F}">
      <dgm:prSet custT="1"/>
      <dgm:spPr>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dgm:spPr>
      <dgm:t>
        <a:bodyPr/>
        <a:lstStyle/>
        <a:p>
          <a:pPr algn="ctr"/>
          <a:r>
            <a:rPr lang="pt-BR" sz="1800" b="0">
              <a:latin typeface="+mj-lt"/>
              <a:cs typeface="Arial" panose="020B0604020202020204" pitchFamily="34" charset="0"/>
            </a:rPr>
            <a:t>Cyber-attacks classification scale methodology</a:t>
          </a:r>
        </a:p>
      </dgm:t>
    </dgm:pt>
    <dgm:pt modelId="{A90E3CCC-9925-43E6-A28D-FD8E5FF14CE4}" type="parTrans" cxnId="{4A24664F-6A22-4ADC-911D-C27E9D6517FB}">
      <dgm:prSet/>
      <dgm:spPr/>
      <dgm:t>
        <a:bodyPr/>
        <a:lstStyle/>
        <a:p>
          <a:endParaRPr lang="en-NL" sz="2400" b="0">
            <a:latin typeface="+mj-lt"/>
          </a:endParaRPr>
        </a:p>
      </dgm:t>
    </dgm:pt>
    <dgm:pt modelId="{407706CD-987C-4A5C-8D8A-4BFA7D39DB05}" type="sibTrans" cxnId="{4A24664F-6A22-4ADC-911D-C27E9D6517FB}">
      <dgm:prSet/>
      <dgm:spPr/>
      <dgm:t>
        <a:bodyPr/>
        <a:lstStyle/>
        <a:p>
          <a:endParaRPr lang="en-NL" sz="2400" b="0">
            <a:latin typeface="+mj-lt"/>
          </a:endParaRPr>
        </a:p>
      </dgm:t>
    </dgm:pt>
    <dgm:pt modelId="{F234EBD3-BC92-4788-995E-09A1628558B3}" type="pres">
      <dgm:prSet presAssocID="{FF63955C-5532-4E0A-ADAE-B18D7947E93B}" presName="linear" presStyleCnt="0">
        <dgm:presLayoutVars>
          <dgm:animLvl val="lvl"/>
          <dgm:resizeHandles val="exact"/>
        </dgm:presLayoutVars>
      </dgm:prSet>
      <dgm:spPr/>
    </dgm:pt>
    <dgm:pt modelId="{8F79B592-861E-4E50-95E0-7CCD1819DB9B}" type="pres">
      <dgm:prSet presAssocID="{10E49A69-555E-47CD-9374-56750F46CFBE}" presName="parentText" presStyleLbl="node1" presStyleIdx="0" presStyleCnt="6">
        <dgm:presLayoutVars>
          <dgm:chMax val="0"/>
          <dgm:bulletEnabled val="1"/>
        </dgm:presLayoutVars>
      </dgm:prSet>
      <dgm:spPr/>
    </dgm:pt>
    <dgm:pt modelId="{D0401449-9076-45CE-BC8E-E1DA86D890D5}" type="pres">
      <dgm:prSet presAssocID="{9C76A14C-7632-4CAB-B3B5-090AE39793CB}" presName="spacer" presStyleCnt="0"/>
      <dgm:spPr/>
    </dgm:pt>
    <dgm:pt modelId="{A6BD9465-3AC2-49D5-B036-37ADADA899FE}" type="pres">
      <dgm:prSet presAssocID="{63D456E9-2178-4EB6-85DF-BC58331B653F}" presName="parentText" presStyleLbl="node1" presStyleIdx="1" presStyleCnt="6">
        <dgm:presLayoutVars>
          <dgm:chMax val="0"/>
          <dgm:bulletEnabled val="1"/>
        </dgm:presLayoutVars>
      </dgm:prSet>
      <dgm:spPr/>
    </dgm:pt>
    <dgm:pt modelId="{63246ABD-5637-4685-8495-72D7F4BC058C}" type="pres">
      <dgm:prSet presAssocID="{94ED857C-498C-4DCF-88A6-07B0657A438E}" presName="spacer" presStyleCnt="0"/>
      <dgm:spPr/>
    </dgm:pt>
    <dgm:pt modelId="{630B4676-B0BB-4C43-B9A7-65617D3685EA}" type="pres">
      <dgm:prSet presAssocID="{5D49ACC2-DF41-4F1B-956C-0F0ACBF65565}" presName="parentText" presStyleLbl="node1" presStyleIdx="2" presStyleCnt="6">
        <dgm:presLayoutVars>
          <dgm:chMax val="0"/>
          <dgm:bulletEnabled val="1"/>
        </dgm:presLayoutVars>
      </dgm:prSet>
      <dgm:spPr/>
    </dgm:pt>
    <dgm:pt modelId="{74BDC7C9-6BB5-4B0F-9B77-1D128C42847E}" type="pres">
      <dgm:prSet presAssocID="{29F93548-1A12-4ECB-A5AA-B05C7E33988C}" presName="spacer" presStyleCnt="0"/>
      <dgm:spPr/>
    </dgm:pt>
    <dgm:pt modelId="{CC269E33-8671-46FA-9E13-D4D8F77E5F60}" type="pres">
      <dgm:prSet presAssocID="{8E0606E5-3545-46AC-8470-1A8C95313B60}" presName="parentText" presStyleLbl="node1" presStyleIdx="3" presStyleCnt="6">
        <dgm:presLayoutVars>
          <dgm:chMax val="0"/>
          <dgm:bulletEnabled val="1"/>
        </dgm:presLayoutVars>
      </dgm:prSet>
      <dgm:spPr/>
    </dgm:pt>
    <dgm:pt modelId="{BDF7E1E2-FC74-40B2-B448-6936F1352AF5}" type="pres">
      <dgm:prSet presAssocID="{C8BC4F59-B917-414A-923D-4B6CB138F503}" presName="spacer" presStyleCnt="0"/>
      <dgm:spPr/>
    </dgm:pt>
    <dgm:pt modelId="{6EA72525-EA09-4603-AD13-C4D115393CAD}" type="pres">
      <dgm:prSet presAssocID="{0DE0D5F4-DA38-417D-BFF3-0F6967A20B46}" presName="parentText" presStyleLbl="node1" presStyleIdx="4" presStyleCnt="6">
        <dgm:presLayoutVars>
          <dgm:chMax val="0"/>
          <dgm:bulletEnabled val="1"/>
        </dgm:presLayoutVars>
      </dgm:prSet>
      <dgm:spPr/>
    </dgm:pt>
    <dgm:pt modelId="{411D2783-8908-4BED-8203-B0B80A1C3B64}" type="pres">
      <dgm:prSet presAssocID="{682D95D2-D85E-42D1-AD88-63AC10679AE4}" presName="spacer" presStyleCnt="0"/>
      <dgm:spPr/>
    </dgm:pt>
    <dgm:pt modelId="{F11DBD78-C593-468F-B32D-301294F72A2B}" type="pres">
      <dgm:prSet presAssocID="{52377FB0-5A5B-4086-9938-733259ECDF4F}" presName="parentText" presStyleLbl="node1" presStyleIdx="5" presStyleCnt="6">
        <dgm:presLayoutVars>
          <dgm:chMax val="0"/>
          <dgm:bulletEnabled val="1"/>
        </dgm:presLayoutVars>
      </dgm:prSet>
      <dgm:spPr/>
    </dgm:pt>
  </dgm:ptLst>
  <dgm:cxnLst>
    <dgm:cxn modelId="{D664D322-FCFA-494D-B965-39B1F39D9879}" srcId="{FF63955C-5532-4E0A-ADAE-B18D7947E93B}" destId="{8E0606E5-3545-46AC-8470-1A8C95313B60}" srcOrd="3" destOrd="0" parTransId="{0F007846-8B29-4E94-B519-0303079D392E}" sibTransId="{C8BC4F59-B917-414A-923D-4B6CB138F503}"/>
    <dgm:cxn modelId="{5374773B-41D0-42C1-B2C3-53DB30C9A225}" srcId="{FF63955C-5532-4E0A-ADAE-B18D7947E93B}" destId="{10E49A69-555E-47CD-9374-56750F46CFBE}" srcOrd="0" destOrd="0" parTransId="{2DFF6E46-3AC6-4B73-967F-BFEB6F6AE033}" sibTransId="{9C76A14C-7632-4CAB-B3B5-090AE39793CB}"/>
    <dgm:cxn modelId="{4C07B33B-2F6A-4009-A4D9-BABD4CE638B3}" srcId="{FF63955C-5532-4E0A-ADAE-B18D7947E93B}" destId="{5D49ACC2-DF41-4F1B-956C-0F0ACBF65565}" srcOrd="2" destOrd="0" parTransId="{6CFF3C92-92C0-4A82-8596-C8ED2C571C35}" sibTransId="{29F93548-1A12-4ECB-A5AA-B05C7E33988C}"/>
    <dgm:cxn modelId="{6BF9413F-0349-44F7-ACE6-ECD7079556CE}" srcId="{FF63955C-5532-4E0A-ADAE-B18D7947E93B}" destId="{0DE0D5F4-DA38-417D-BFF3-0F6967A20B46}" srcOrd="4" destOrd="0" parTransId="{C2BAAC46-D4B0-4BB2-978E-BA35D5AAF0B4}" sibTransId="{682D95D2-D85E-42D1-AD88-63AC10679AE4}"/>
    <dgm:cxn modelId="{4A24664F-6A22-4ADC-911D-C27E9D6517FB}" srcId="{FF63955C-5532-4E0A-ADAE-B18D7947E93B}" destId="{52377FB0-5A5B-4086-9938-733259ECDF4F}" srcOrd="5" destOrd="0" parTransId="{A90E3CCC-9925-43E6-A28D-FD8E5FF14CE4}" sibTransId="{407706CD-987C-4A5C-8D8A-4BFA7D39DB05}"/>
    <dgm:cxn modelId="{5E08D050-E9E4-4044-842F-50EC98B1AD5B}" type="presOf" srcId="{5D49ACC2-DF41-4F1B-956C-0F0ACBF65565}" destId="{630B4676-B0BB-4C43-B9A7-65617D3685EA}" srcOrd="0" destOrd="0" presId="urn:microsoft.com/office/officeart/2005/8/layout/vList2"/>
    <dgm:cxn modelId="{3052FA53-B60A-4B81-B7B9-629E98590C4A}" type="presOf" srcId="{FF63955C-5532-4E0A-ADAE-B18D7947E93B}" destId="{F234EBD3-BC92-4788-995E-09A1628558B3}" srcOrd="0" destOrd="0" presId="urn:microsoft.com/office/officeart/2005/8/layout/vList2"/>
    <dgm:cxn modelId="{D5566494-BA82-4CFE-A5BE-B497B4DED0E4}" type="presOf" srcId="{0DE0D5F4-DA38-417D-BFF3-0F6967A20B46}" destId="{6EA72525-EA09-4603-AD13-C4D115393CAD}" srcOrd="0" destOrd="0" presId="urn:microsoft.com/office/officeart/2005/8/layout/vList2"/>
    <dgm:cxn modelId="{7969089E-B89D-4982-BCD6-55A1A475352F}" type="presOf" srcId="{63D456E9-2178-4EB6-85DF-BC58331B653F}" destId="{A6BD9465-3AC2-49D5-B036-37ADADA899FE}" srcOrd="0" destOrd="0" presId="urn:microsoft.com/office/officeart/2005/8/layout/vList2"/>
    <dgm:cxn modelId="{820F23D5-4D5D-41E8-99B8-F6AB5D86A74A}" srcId="{FF63955C-5532-4E0A-ADAE-B18D7947E93B}" destId="{63D456E9-2178-4EB6-85DF-BC58331B653F}" srcOrd="1" destOrd="0" parTransId="{B8B9620E-0977-4233-AFEC-BCAAFA16DB4F}" sibTransId="{94ED857C-498C-4DCF-88A6-07B0657A438E}"/>
    <dgm:cxn modelId="{EB84CCDE-7068-414B-8E3C-CBB451CBF106}" type="presOf" srcId="{10E49A69-555E-47CD-9374-56750F46CFBE}" destId="{8F79B592-861E-4E50-95E0-7CCD1819DB9B}" srcOrd="0" destOrd="0" presId="urn:microsoft.com/office/officeart/2005/8/layout/vList2"/>
    <dgm:cxn modelId="{478C0BE8-C4B1-4B25-A0A2-E9EC7FA841AC}" type="presOf" srcId="{8E0606E5-3545-46AC-8470-1A8C95313B60}" destId="{CC269E33-8671-46FA-9E13-D4D8F77E5F60}" srcOrd="0" destOrd="0" presId="urn:microsoft.com/office/officeart/2005/8/layout/vList2"/>
    <dgm:cxn modelId="{F4D638FC-0215-440D-ADCA-69EC590F43CE}" type="presOf" srcId="{52377FB0-5A5B-4086-9938-733259ECDF4F}" destId="{F11DBD78-C593-468F-B32D-301294F72A2B}" srcOrd="0" destOrd="0" presId="urn:microsoft.com/office/officeart/2005/8/layout/vList2"/>
    <dgm:cxn modelId="{7A10B10F-1DD6-4655-A60E-C03C28FB1B80}" type="presParOf" srcId="{F234EBD3-BC92-4788-995E-09A1628558B3}" destId="{8F79B592-861E-4E50-95E0-7CCD1819DB9B}" srcOrd="0" destOrd="0" presId="urn:microsoft.com/office/officeart/2005/8/layout/vList2"/>
    <dgm:cxn modelId="{E4F903F6-4C24-4B54-924D-E1C0F96EF4E5}" type="presParOf" srcId="{F234EBD3-BC92-4788-995E-09A1628558B3}" destId="{D0401449-9076-45CE-BC8E-E1DA86D890D5}" srcOrd="1" destOrd="0" presId="urn:microsoft.com/office/officeart/2005/8/layout/vList2"/>
    <dgm:cxn modelId="{4185E3B2-729F-4660-980F-5576BE8F7D19}" type="presParOf" srcId="{F234EBD3-BC92-4788-995E-09A1628558B3}" destId="{A6BD9465-3AC2-49D5-B036-37ADADA899FE}" srcOrd="2" destOrd="0" presId="urn:microsoft.com/office/officeart/2005/8/layout/vList2"/>
    <dgm:cxn modelId="{6142C1E3-84A2-4F40-8F5C-E1CD0BD02E72}" type="presParOf" srcId="{F234EBD3-BC92-4788-995E-09A1628558B3}" destId="{63246ABD-5637-4685-8495-72D7F4BC058C}" srcOrd="3" destOrd="0" presId="urn:microsoft.com/office/officeart/2005/8/layout/vList2"/>
    <dgm:cxn modelId="{8E2823E2-E613-46B5-B309-F3F2C9C691E3}" type="presParOf" srcId="{F234EBD3-BC92-4788-995E-09A1628558B3}" destId="{630B4676-B0BB-4C43-B9A7-65617D3685EA}" srcOrd="4" destOrd="0" presId="urn:microsoft.com/office/officeart/2005/8/layout/vList2"/>
    <dgm:cxn modelId="{E09E07EE-5012-43A6-BDFD-9EE583A7D944}" type="presParOf" srcId="{F234EBD3-BC92-4788-995E-09A1628558B3}" destId="{74BDC7C9-6BB5-4B0F-9B77-1D128C42847E}" srcOrd="5" destOrd="0" presId="urn:microsoft.com/office/officeart/2005/8/layout/vList2"/>
    <dgm:cxn modelId="{49CDB859-2A58-4737-A779-ACC43EDF7505}" type="presParOf" srcId="{F234EBD3-BC92-4788-995E-09A1628558B3}" destId="{CC269E33-8671-46FA-9E13-D4D8F77E5F60}" srcOrd="6" destOrd="0" presId="urn:microsoft.com/office/officeart/2005/8/layout/vList2"/>
    <dgm:cxn modelId="{12A21693-D3F7-4502-882B-967A9F6B910A}" type="presParOf" srcId="{F234EBD3-BC92-4788-995E-09A1628558B3}" destId="{BDF7E1E2-FC74-40B2-B448-6936F1352AF5}" srcOrd="7" destOrd="0" presId="urn:microsoft.com/office/officeart/2005/8/layout/vList2"/>
    <dgm:cxn modelId="{8056F7EA-673E-4A98-8884-B505F457CE12}" type="presParOf" srcId="{F234EBD3-BC92-4788-995E-09A1628558B3}" destId="{6EA72525-EA09-4603-AD13-C4D115393CAD}" srcOrd="8" destOrd="0" presId="urn:microsoft.com/office/officeart/2005/8/layout/vList2"/>
    <dgm:cxn modelId="{93B19070-03C6-4557-B0EA-5DF057D214BA}" type="presParOf" srcId="{F234EBD3-BC92-4788-995E-09A1628558B3}" destId="{411D2783-8908-4BED-8203-B0B80A1C3B64}" srcOrd="9" destOrd="0" presId="urn:microsoft.com/office/officeart/2005/8/layout/vList2"/>
    <dgm:cxn modelId="{5991B893-4E3E-451E-B046-DD7F8910E7BC}" type="presParOf" srcId="{F234EBD3-BC92-4788-995E-09A1628558B3}" destId="{F11DBD78-C593-468F-B32D-301294F72A2B}" srcOrd="1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7FD507-602D-4D46-BCA9-ED7E64E92D33}" type="doc">
      <dgm:prSet loTypeId="urn:microsoft.com/office/officeart/2005/8/layout/hChevron3" loCatId="process" qsTypeId="urn:microsoft.com/office/officeart/2005/8/quickstyle/simple1" qsCatId="simple" csTypeId="urn:microsoft.com/office/officeart/2005/8/colors/accent3_3" csCatId="accent3" phldr="1"/>
      <dgm:spPr/>
      <dgm:t>
        <a:bodyPr/>
        <a:lstStyle/>
        <a:p>
          <a:endParaRPr lang="en-GB"/>
        </a:p>
      </dgm:t>
    </dgm:pt>
    <dgm:pt modelId="{30502B2A-B41D-4B64-B196-ED100E33E779}">
      <dgm:prSet phldrT="[Text]" custT="1"/>
      <dgm:spPr/>
      <dgm:t>
        <a:bodyPr/>
        <a:lstStyle/>
        <a:p>
          <a:r>
            <a:rPr lang="en-US" sz="1400" b="1" i="0" u="none" dirty="0">
              <a:solidFill>
                <a:schemeClr val="tx1"/>
              </a:solidFill>
            </a:rPr>
            <a:t>Development (Art. 6)</a:t>
          </a:r>
        </a:p>
        <a:p>
          <a:endParaRPr lang="en-GB" sz="1400" b="0" i="0" u="none" dirty="0">
            <a:solidFill>
              <a:schemeClr val="tx1"/>
            </a:solidFill>
          </a:endParaRPr>
        </a:p>
      </dgm:t>
    </dgm:pt>
    <dgm:pt modelId="{92911FC3-2EB9-4EF9-B24E-C15F4B34E492}" type="parTrans" cxnId="{BC065A38-7DD7-4E8F-921E-1EFCA82C69F2}">
      <dgm:prSet/>
      <dgm:spPr/>
      <dgm:t>
        <a:bodyPr/>
        <a:lstStyle/>
        <a:p>
          <a:endParaRPr lang="en-GB" sz="1200">
            <a:solidFill>
              <a:schemeClr val="tx1"/>
            </a:solidFill>
          </a:endParaRPr>
        </a:p>
      </dgm:t>
    </dgm:pt>
    <dgm:pt modelId="{F40B2243-F2EE-45AE-99C7-65277DF8006B}" type="sibTrans" cxnId="{BC065A38-7DD7-4E8F-921E-1EFCA82C69F2}">
      <dgm:prSet/>
      <dgm:spPr/>
      <dgm:t>
        <a:bodyPr/>
        <a:lstStyle/>
        <a:p>
          <a:endParaRPr lang="en-GB" sz="1200">
            <a:solidFill>
              <a:schemeClr val="tx1"/>
            </a:solidFill>
          </a:endParaRPr>
        </a:p>
      </dgm:t>
    </dgm:pt>
    <dgm:pt modelId="{FAA27E44-D287-45B4-B5D7-558E73DF0265}">
      <dgm:prSet phldrT="[Text]" custT="1"/>
      <dgm:spPr/>
      <dgm:t>
        <a:bodyPr/>
        <a:lstStyle/>
        <a:p>
          <a:pPr>
            <a:buNone/>
          </a:pPr>
          <a:r>
            <a:rPr lang="en-US" sz="1400" b="1" i="0" u="none" dirty="0">
              <a:solidFill>
                <a:schemeClr val="tx1"/>
              </a:solidFill>
            </a:rPr>
            <a:t>Consultation (Art. 9)</a:t>
          </a:r>
        </a:p>
        <a:p>
          <a:pPr>
            <a:buNone/>
          </a:pPr>
          <a:endParaRPr lang="en-GB" sz="1400" b="0" i="0" u="none" dirty="0">
            <a:solidFill>
              <a:schemeClr val="tx1"/>
            </a:solidFill>
          </a:endParaRPr>
        </a:p>
      </dgm:t>
    </dgm:pt>
    <dgm:pt modelId="{77ECF7F9-207C-4E4C-9C58-B7948CDCB1A1}" type="parTrans" cxnId="{C9F8E20F-AB38-4F3D-8EBE-8121F2DAF364}">
      <dgm:prSet/>
      <dgm:spPr/>
      <dgm:t>
        <a:bodyPr/>
        <a:lstStyle/>
        <a:p>
          <a:endParaRPr lang="en-GB" sz="1200">
            <a:solidFill>
              <a:schemeClr val="tx1"/>
            </a:solidFill>
          </a:endParaRPr>
        </a:p>
      </dgm:t>
    </dgm:pt>
    <dgm:pt modelId="{828E71C4-3FEC-48D0-AA06-F1C614B98FE0}" type="sibTrans" cxnId="{C9F8E20F-AB38-4F3D-8EBE-8121F2DAF364}">
      <dgm:prSet/>
      <dgm:spPr/>
      <dgm:t>
        <a:bodyPr/>
        <a:lstStyle/>
        <a:p>
          <a:endParaRPr lang="en-GB" sz="1200">
            <a:solidFill>
              <a:schemeClr val="tx1"/>
            </a:solidFill>
          </a:endParaRPr>
        </a:p>
      </dgm:t>
    </dgm:pt>
    <dgm:pt modelId="{B1894950-5E50-497E-B07B-7F2495FFBBA1}">
      <dgm:prSet phldrT="[Text]" custT="1"/>
      <dgm:spPr/>
      <dgm:t>
        <a:bodyPr/>
        <a:lstStyle/>
        <a:p>
          <a:pPr>
            <a:spcAft>
              <a:spcPct val="35000"/>
            </a:spcAft>
          </a:pPr>
          <a:r>
            <a:rPr lang="en-US" sz="1400" b="1" i="0" u="none" dirty="0">
              <a:solidFill>
                <a:schemeClr val="tx1"/>
              </a:solidFill>
            </a:rPr>
            <a:t>Voting (Art. 7)</a:t>
          </a:r>
          <a:endParaRPr lang="en-GB" sz="1400" b="1" i="0" u="none" dirty="0">
            <a:solidFill>
              <a:schemeClr val="tx1"/>
            </a:solidFill>
          </a:endParaRPr>
        </a:p>
      </dgm:t>
    </dgm:pt>
    <dgm:pt modelId="{18EC62DD-F7D8-4410-9D13-526CCFDE31E2}" type="parTrans" cxnId="{B80638EA-860C-4E31-99D3-589FDD49AF3E}">
      <dgm:prSet/>
      <dgm:spPr/>
      <dgm:t>
        <a:bodyPr/>
        <a:lstStyle/>
        <a:p>
          <a:endParaRPr lang="en-GB" sz="1200">
            <a:solidFill>
              <a:schemeClr val="tx1"/>
            </a:solidFill>
          </a:endParaRPr>
        </a:p>
      </dgm:t>
    </dgm:pt>
    <dgm:pt modelId="{34A8A244-1A8D-40DB-A459-C24B121038B2}" type="sibTrans" cxnId="{B80638EA-860C-4E31-99D3-589FDD49AF3E}">
      <dgm:prSet/>
      <dgm:spPr/>
      <dgm:t>
        <a:bodyPr/>
        <a:lstStyle/>
        <a:p>
          <a:endParaRPr lang="en-GB" sz="1200">
            <a:solidFill>
              <a:schemeClr val="tx1"/>
            </a:solidFill>
          </a:endParaRPr>
        </a:p>
      </dgm:t>
    </dgm:pt>
    <dgm:pt modelId="{B6893B58-B98F-462A-877B-2E9B49213822}">
      <dgm:prSet phldrT="[Text]" custT="1"/>
      <dgm:spPr/>
      <dgm:t>
        <a:bodyPr/>
        <a:lstStyle/>
        <a:p>
          <a:pPr>
            <a:spcAft>
              <a:spcPts val="600"/>
            </a:spcAft>
          </a:pPr>
          <a:r>
            <a:rPr lang="en-US" sz="1200" i="0" u="none" dirty="0">
              <a:solidFill>
                <a:schemeClr val="tx1"/>
              </a:solidFill>
            </a:rPr>
            <a:t>TSOs </a:t>
          </a:r>
          <a:r>
            <a:rPr lang="en-US" sz="1200" b="1" i="0" u="none" dirty="0">
              <a:solidFill>
                <a:schemeClr val="tx1"/>
              </a:solidFill>
            </a:rPr>
            <a:t>unanimity,  or qualified majority.</a:t>
          </a:r>
          <a:endParaRPr lang="en-GB" sz="1200" b="1" i="0" u="none" dirty="0">
            <a:solidFill>
              <a:schemeClr val="tx1"/>
            </a:solidFill>
          </a:endParaRPr>
        </a:p>
      </dgm:t>
    </dgm:pt>
    <dgm:pt modelId="{253AD6E1-E829-4F93-897D-9684F1BA4149}" type="parTrans" cxnId="{FDF4C40A-5B22-4B73-ABD1-20E163490A6A}">
      <dgm:prSet/>
      <dgm:spPr/>
      <dgm:t>
        <a:bodyPr/>
        <a:lstStyle/>
        <a:p>
          <a:endParaRPr lang="en-GB" sz="1200">
            <a:solidFill>
              <a:schemeClr val="tx1"/>
            </a:solidFill>
          </a:endParaRPr>
        </a:p>
      </dgm:t>
    </dgm:pt>
    <dgm:pt modelId="{4B506B43-D697-4C54-810B-A74A8BBD4C6F}" type="sibTrans" cxnId="{FDF4C40A-5B22-4B73-ABD1-20E163490A6A}">
      <dgm:prSet/>
      <dgm:spPr/>
      <dgm:t>
        <a:bodyPr/>
        <a:lstStyle/>
        <a:p>
          <a:endParaRPr lang="en-GB" sz="1200">
            <a:solidFill>
              <a:schemeClr val="tx1"/>
            </a:solidFill>
          </a:endParaRPr>
        </a:p>
      </dgm:t>
    </dgm:pt>
    <dgm:pt modelId="{AC0125DF-9363-41F7-B5C3-955163340021}">
      <dgm:prSet custT="1"/>
      <dgm:spPr/>
      <dgm:t>
        <a:bodyPr/>
        <a:lstStyle/>
        <a:p>
          <a:pPr>
            <a:spcAft>
              <a:spcPts val="600"/>
            </a:spcAft>
          </a:pPr>
          <a:r>
            <a:rPr lang="en-US" sz="1200" i="0" u="none" dirty="0">
              <a:solidFill>
                <a:schemeClr val="tx1"/>
              </a:solidFill>
            </a:rPr>
            <a:t>If still no decision – NCCS-NCAs to </a:t>
          </a:r>
          <a:r>
            <a:rPr lang="en-GB" sz="1200" i="0" u="none" dirty="0">
              <a:solidFill>
                <a:schemeClr val="tx1"/>
              </a:solidFill>
            </a:rPr>
            <a:t>take the appropriate steps for the adoption of TCMs.</a:t>
          </a:r>
        </a:p>
      </dgm:t>
    </dgm:pt>
    <dgm:pt modelId="{5C77ECB7-410F-4E47-A8C1-41E65A773955}" type="parTrans" cxnId="{6A266220-3DF1-4686-92F5-7A8A1F471637}">
      <dgm:prSet/>
      <dgm:spPr/>
      <dgm:t>
        <a:bodyPr/>
        <a:lstStyle/>
        <a:p>
          <a:endParaRPr lang="en-GB" sz="1200">
            <a:solidFill>
              <a:schemeClr val="tx1"/>
            </a:solidFill>
          </a:endParaRPr>
        </a:p>
      </dgm:t>
    </dgm:pt>
    <dgm:pt modelId="{415CE048-B15F-4A4D-965B-ABA716D2265A}" type="sibTrans" cxnId="{6A266220-3DF1-4686-92F5-7A8A1F471637}">
      <dgm:prSet/>
      <dgm:spPr/>
      <dgm:t>
        <a:bodyPr/>
        <a:lstStyle/>
        <a:p>
          <a:endParaRPr lang="en-GB" sz="1200">
            <a:solidFill>
              <a:schemeClr val="tx1"/>
            </a:solidFill>
          </a:endParaRPr>
        </a:p>
      </dgm:t>
    </dgm:pt>
    <dgm:pt modelId="{FFC94C92-8D42-4839-A31D-BFA284B3DCF0}">
      <dgm:prSet custT="1"/>
      <dgm:spPr/>
      <dgm:t>
        <a:bodyPr/>
        <a:lstStyle/>
        <a:p>
          <a:r>
            <a:rPr lang="en-US" sz="1200" i="0" u="none" dirty="0">
              <a:solidFill>
                <a:schemeClr val="tx1"/>
              </a:solidFill>
            </a:rPr>
            <a:t>TSOs, with the assistance of ENTSO-E and in cooperation with DSO Entity to </a:t>
          </a:r>
          <a:r>
            <a:rPr lang="en-US" sz="1200" b="1" i="0" u="none" dirty="0">
              <a:solidFill>
                <a:schemeClr val="tx1"/>
              </a:solidFill>
            </a:rPr>
            <a:t>develop proposals for TCM</a:t>
          </a:r>
          <a:endParaRPr lang="en-GB" sz="1200" b="1" i="0" u="none" dirty="0">
            <a:solidFill>
              <a:schemeClr val="tx1"/>
            </a:solidFill>
          </a:endParaRPr>
        </a:p>
      </dgm:t>
    </dgm:pt>
    <dgm:pt modelId="{A6443379-E584-438A-BEC8-439F77519511}" type="parTrans" cxnId="{ACD5B658-1340-4446-AFE6-CE2F889E7A4E}">
      <dgm:prSet/>
      <dgm:spPr/>
      <dgm:t>
        <a:bodyPr/>
        <a:lstStyle/>
        <a:p>
          <a:endParaRPr lang="en-GB" sz="1200">
            <a:solidFill>
              <a:schemeClr val="tx1"/>
            </a:solidFill>
          </a:endParaRPr>
        </a:p>
      </dgm:t>
    </dgm:pt>
    <dgm:pt modelId="{E42EA9FE-9812-4DD7-BD03-68E3398863AC}" type="sibTrans" cxnId="{ACD5B658-1340-4446-AFE6-CE2F889E7A4E}">
      <dgm:prSet/>
      <dgm:spPr/>
      <dgm:t>
        <a:bodyPr/>
        <a:lstStyle/>
        <a:p>
          <a:endParaRPr lang="en-GB" sz="1200">
            <a:solidFill>
              <a:schemeClr val="tx1"/>
            </a:solidFill>
          </a:endParaRPr>
        </a:p>
      </dgm:t>
    </dgm:pt>
    <dgm:pt modelId="{D82D7636-1788-46F0-9458-C5E5B85FD0CF}">
      <dgm:prSet custT="1"/>
      <dgm:spPr/>
      <dgm:t>
        <a:bodyPr/>
        <a:lstStyle/>
        <a:p>
          <a:r>
            <a:rPr lang="en-US" sz="1200" i="0" u="none" dirty="0">
              <a:solidFill>
                <a:schemeClr val="tx1"/>
              </a:solidFill>
            </a:rPr>
            <a:t>NCAs and ACER informed regularly</a:t>
          </a:r>
          <a:endParaRPr lang="en-GB" sz="1200" i="0" u="none" dirty="0">
            <a:solidFill>
              <a:schemeClr val="tx1"/>
            </a:solidFill>
          </a:endParaRPr>
        </a:p>
      </dgm:t>
    </dgm:pt>
    <dgm:pt modelId="{A4216A36-3B8E-4B98-8A9C-BB25D96D87A1}" type="parTrans" cxnId="{9253623B-7A6B-4422-AA70-450C5DED5AE6}">
      <dgm:prSet/>
      <dgm:spPr/>
      <dgm:t>
        <a:bodyPr/>
        <a:lstStyle/>
        <a:p>
          <a:endParaRPr lang="en-GB" sz="1200">
            <a:solidFill>
              <a:schemeClr val="tx1"/>
            </a:solidFill>
          </a:endParaRPr>
        </a:p>
      </dgm:t>
    </dgm:pt>
    <dgm:pt modelId="{F0B6B313-1096-4400-9C1B-D47CEFD3C768}" type="sibTrans" cxnId="{9253623B-7A6B-4422-AA70-450C5DED5AE6}">
      <dgm:prSet/>
      <dgm:spPr/>
      <dgm:t>
        <a:bodyPr/>
        <a:lstStyle/>
        <a:p>
          <a:endParaRPr lang="en-GB" sz="1200">
            <a:solidFill>
              <a:schemeClr val="tx1"/>
            </a:solidFill>
          </a:endParaRPr>
        </a:p>
      </dgm:t>
    </dgm:pt>
    <dgm:pt modelId="{D211B4C7-4BA0-48E0-BB1F-2D5260E8AE56}">
      <dgm:prSet custT="1"/>
      <dgm:spPr/>
      <dgm:t>
        <a:bodyPr/>
        <a:lstStyle/>
        <a:p>
          <a:endParaRPr lang="en-GB" sz="1200" i="0" u="none">
            <a:solidFill>
              <a:schemeClr val="tx1"/>
            </a:solidFill>
          </a:endParaRPr>
        </a:p>
      </dgm:t>
    </dgm:pt>
    <dgm:pt modelId="{217B9A90-3165-4875-9EBC-C42A9B93B06A}" type="parTrans" cxnId="{D3A85A5D-2E1C-4A62-BC8E-164363533E79}">
      <dgm:prSet/>
      <dgm:spPr/>
      <dgm:t>
        <a:bodyPr/>
        <a:lstStyle/>
        <a:p>
          <a:endParaRPr lang="en-GB" sz="1200">
            <a:solidFill>
              <a:schemeClr val="tx1"/>
            </a:solidFill>
          </a:endParaRPr>
        </a:p>
      </dgm:t>
    </dgm:pt>
    <dgm:pt modelId="{50912F13-9183-43A4-9138-5AE3F6DB0FB1}" type="sibTrans" cxnId="{D3A85A5D-2E1C-4A62-BC8E-164363533E79}">
      <dgm:prSet/>
      <dgm:spPr/>
      <dgm:t>
        <a:bodyPr/>
        <a:lstStyle/>
        <a:p>
          <a:endParaRPr lang="en-GB" sz="1200">
            <a:solidFill>
              <a:schemeClr val="tx1"/>
            </a:solidFill>
          </a:endParaRPr>
        </a:p>
      </dgm:t>
    </dgm:pt>
    <dgm:pt modelId="{7CB5016E-7202-4A9A-8897-83299F24C5F9}">
      <dgm:prSet custT="1"/>
      <dgm:spPr/>
      <dgm:t>
        <a:bodyPr/>
        <a:lstStyle/>
        <a:p>
          <a:pPr>
            <a:spcAft>
              <a:spcPct val="35000"/>
            </a:spcAft>
          </a:pPr>
          <a:r>
            <a:rPr lang="en-US" sz="1400" b="1" i="0" u="none" dirty="0">
              <a:solidFill>
                <a:schemeClr val="tx1"/>
              </a:solidFill>
            </a:rPr>
            <a:t>Approval (Art. 8)</a:t>
          </a:r>
        </a:p>
        <a:p>
          <a:pPr>
            <a:spcAft>
              <a:spcPct val="35000"/>
            </a:spcAft>
          </a:pPr>
          <a:endParaRPr lang="en-GB" sz="1400" b="0" i="0" u="none" dirty="0">
            <a:solidFill>
              <a:schemeClr val="tx1"/>
            </a:solidFill>
          </a:endParaRPr>
        </a:p>
      </dgm:t>
    </dgm:pt>
    <dgm:pt modelId="{76DA0C89-88A2-4078-B3D7-909E0DE107B3}" type="parTrans" cxnId="{0D97216E-ED97-401E-9581-0E65B2973EDE}">
      <dgm:prSet/>
      <dgm:spPr/>
      <dgm:t>
        <a:bodyPr/>
        <a:lstStyle/>
        <a:p>
          <a:endParaRPr lang="en-GB" sz="1200">
            <a:solidFill>
              <a:schemeClr val="tx1"/>
            </a:solidFill>
          </a:endParaRPr>
        </a:p>
      </dgm:t>
    </dgm:pt>
    <dgm:pt modelId="{241B9E0B-A2D8-4904-AA31-E7EAE72BC4EA}" type="sibTrans" cxnId="{0D97216E-ED97-401E-9581-0E65B2973EDE}">
      <dgm:prSet/>
      <dgm:spPr/>
      <dgm:t>
        <a:bodyPr/>
        <a:lstStyle/>
        <a:p>
          <a:endParaRPr lang="en-GB" sz="1200">
            <a:solidFill>
              <a:schemeClr val="tx1"/>
            </a:solidFill>
          </a:endParaRPr>
        </a:p>
      </dgm:t>
    </dgm:pt>
    <dgm:pt modelId="{67BFCE1B-AF2B-41C7-BFD8-6BE07AF69CD0}">
      <dgm:prSet custT="1"/>
      <dgm:spPr/>
      <dgm:t>
        <a:bodyPr/>
        <a:lstStyle/>
        <a:p>
          <a:pPr>
            <a:spcAft>
              <a:spcPts val="600"/>
            </a:spcAft>
          </a:pPr>
          <a:r>
            <a:rPr lang="en-US" sz="1200" i="0" u="none" dirty="0">
              <a:solidFill>
                <a:schemeClr val="tx1"/>
              </a:solidFill>
            </a:rPr>
            <a:t>NCCS-NCAs may </a:t>
          </a:r>
          <a:r>
            <a:rPr lang="en-US" sz="1200" b="1" i="0" u="none" dirty="0">
              <a:solidFill>
                <a:schemeClr val="tx1"/>
              </a:solidFill>
            </a:rPr>
            <a:t>prolong deadlines</a:t>
          </a:r>
          <a:endParaRPr lang="en-GB" sz="1200" b="1" i="0" u="none" dirty="0">
            <a:solidFill>
              <a:schemeClr val="tx1"/>
            </a:solidFill>
          </a:endParaRPr>
        </a:p>
      </dgm:t>
    </dgm:pt>
    <dgm:pt modelId="{CF1EE7EB-B472-4B6F-8B48-69EAD0AACB3C}" type="parTrans" cxnId="{37EADDF9-ECB3-4DAD-A161-7978A40C1083}">
      <dgm:prSet/>
      <dgm:spPr/>
      <dgm:t>
        <a:bodyPr/>
        <a:lstStyle/>
        <a:p>
          <a:endParaRPr lang="en-GB" sz="1200">
            <a:solidFill>
              <a:schemeClr val="tx1"/>
            </a:solidFill>
          </a:endParaRPr>
        </a:p>
      </dgm:t>
    </dgm:pt>
    <dgm:pt modelId="{5FB110A5-8F1D-46FE-B15F-0220A7275197}" type="sibTrans" cxnId="{37EADDF9-ECB3-4DAD-A161-7978A40C1083}">
      <dgm:prSet/>
      <dgm:spPr/>
      <dgm:t>
        <a:bodyPr/>
        <a:lstStyle/>
        <a:p>
          <a:endParaRPr lang="en-GB" sz="1200">
            <a:solidFill>
              <a:schemeClr val="tx1"/>
            </a:solidFill>
          </a:endParaRPr>
        </a:p>
      </dgm:t>
    </dgm:pt>
    <dgm:pt modelId="{779FFF97-DF6E-491B-8110-DEA25B649442}">
      <dgm:prSet custT="1"/>
      <dgm:spPr/>
      <dgm:t>
        <a:bodyPr/>
        <a:lstStyle/>
        <a:p>
          <a:pPr>
            <a:spcAft>
              <a:spcPts val="600"/>
            </a:spcAft>
          </a:pPr>
          <a:r>
            <a:rPr lang="en-US" sz="1200" i="0" u="none">
              <a:solidFill>
                <a:schemeClr val="tx1"/>
              </a:solidFill>
            </a:rPr>
            <a:t>TCMs submitted to ACER</a:t>
          </a:r>
          <a:endParaRPr lang="en-GB" sz="1200" i="0" u="none">
            <a:solidFill>
              <a:schemeClr val="tx1"/>
            </a:solidFill>
          </a:endParaRPr>
        </a:p>
      </dgm:t>
    </dgm:pt>
    <dgm:pt modelId="{09BB8036-4B3B-4A51-86C6-C9A2BF0BD18B}" type="parTrans" cxnId="{512858A1-F315-4016-9C6F-6F557147EB8B}">
      <dgm:prSet/>
      <dgm:spPr/>
      <dgm:t>
        <a:bodyPr/>
        <a:lstStyle/>
        <a:p>
          <a:endParaRPr lang="en-GB" sz="1200">
            <a:solidFill>
              <a:schemeClr val="tx1"/>
            </a:solidFill>
          </a:endParaRPr>
        </a:p>
      </dgm:t>
    </dgm:pt>
    <dgm:pt modelId="{2F6A40B1-9A67-4B4C-9B12-484B043C7506}" type="sibTrans" cxnId="{512858A1-F315-4016-9C6F-6F557147EB8B}">
      <dgm:prSet/>
      <dgm:spPr/>
      <dgm:t>
        <a:bodyPr/>
        <a:lstStyle/>
        <a:p>
          <a:endParaRPr lang="en-GB" sz="1200">
            <a:solidFill>
              <a:schemeClr val="tx1"/>
            </a:solidFill>
          </a:endParaRPr>
        </a:p>
      </dgm:t>
    </dgm:pt>
    <dgm:pt modelId="{693D0F88-E0D1-48C0-9824-55AD2F1B1C0E}">
      <dgm:prSet custT="1"/>
      <dgm:spPr/>
      <dgm:t>
        <a:bodyPr/>
        <a:lstStyle/>
        <a:p>
          <a:pPr>
            <a:spcAft>
              <a:spcPts val="600"/>
            </a:spcAft>
          </a:pPr>
          <a:r>
            <a:rPr lang="en-US" sz="1200" i="0" u="none">
              <a:solidFill>
                <a:schemeClr val="tx1"/>
              </a:solidFill>
            </a:rPr>
            <a:t>ACER to </a:t>
          </a:r>
          <a:r>
            <a:rPr lang="en-US" sz="1200" b="0" i="0" u="none">
              <a:solidFill>
                <a:schemeClr val="tx1"/>
              </a:solidFill>
            </a:rPr>
            <a:t>consult with </a:t>
          </a:r>
          <a:r>
            <a:rPr lang="en-US" sz="1200" b="1" i="0" u="none">
              <a:solidFill>
                <a:schemeClr val="tx1"/>
              </a:solidFill>
            </a:rPr>
            <a:t>ENISA</a:t>
          </a:r>
          <a:endParaRPr lang="en-GB" sz="1200" b="1" i="0" u="none">
            <a:solidFill>
              <a:schemeClr val="tx1"/>
            </a:solidFill>
          </a:endParaRPr>
        </a:p>
      </dgm:t>
    </dgm:pt>
    <dgm:pt modelId="{F11C7517-84DB-4DBC-B93F-FECCCC66E74B}" type="parTrans" cxnId="{91877F6C-9583-41B0-A827-22EF11FE6FF2}">
      <dgm:prSet/>
      <dgm:spPr/>
      <dgm:t>
        <a:bodyPr/>
        <a:lstStyle/>
        <a:p>
          <a:endParaRPr lang="en-GB" sz="1200">
            <a:solidFill>
              <a:schemeClr val="tx1"/>
            </a:solidFill>
          </a:endParaRPr>
        </a:p>
      </dgm:t>
    </dgm:pt>
    <dgm:pt modelId="{9587995A-901F-44ED-B678-D309EA50269A}" type="sibTrans" cxnId="{91877F6C-9583-41B0-A827-22EF11FE6FF2}">
      <dgm:prSet/>
      <dgm:spPr/>
      <dgm:t>
        <a:bodyPr/>
        <a:lstStyle/>
        <a:p>
          <a:endParaRPr lang="en-GB" sz="1200">
            <a:solidFill>
              <a:schemeClr val="tx1"/>
            </a:solidFill>
          </a:endParaRPr>
        </a:p>
      </dgm:t>
    </dgm:pt>
    <dgm:pt modelId="{B9C7D845-BBE5-4946-8080-22E1BFA56B2F}">
      <dgm:prSet custT="1"/>
      <dgm:spPr/>
      <dgm:t>
        <a:bodyPr/>
        <a:lstStyle/>
        <a:p>
          <a:pPr>
            <a:spcAft>
              <a:spcPts val="600"/>
            </a:spcAft>
          </a:pPr>
          <a:r>
            <a:rPr lang="en-US" sz="1200" i="0" u="none">
              <a:solidFill>
                <a:schemeClr val="tx1"/>
              </a:solidFill>
            </a:rPr>
            <a:t>NCAs to decide in </a:t>
          </a:r>
          <a:r>
            <a:rPr lang="en-US" sz="1200" b="1" i="0" u="none">
              <a:solidFill>
                <a:schemeClr val="tx1"/>
              </a:solidFill>
            </a:rPr>
            <a:t>6m</a:t>
          </a:r>
          <a:endParaRPr lang="en-GB" sz="1200" b="1" i="0" u="none">
            <a:solidFill>
              <a:schemeClr val="tx1"/>
            </a:solidFill>
          </a:endParaRPr>
        </a:p>
      </dgm:t>
    </dgm:pt>
    <dgm:pt modelId="{64620C12-F114-429C-996A-1AA05EF0A13D}" type="parTrans" cxnId="{B4D8420D-CBEB-46BD-B11B-55FFDEBCBB28}">
      <dgm:prSet/>
      <dgm:spPr/>
      <dgm:t>
        <a:bodyPr/>
        <a:lstStyle/>
        <a:p>
          <a:endParaRPr lang="en-GB" sz="1200">
            <a:solidFill>
              <a:schemeClr val="tx1"/>
            </a:solidFill>
          </a:endParaRPr>
        </a:p>
      </dgm:t>
    </dgm:pt>
    <dgm:pt modelId="{B3E75625-8E68-4836-AED2-E3DA5E0CD1A9}" type="sibTrans" cxnId="{B4D8420D-CBEB-46BD-B11B-55FFDEBCBB28}">
      <dgm:prSet/>
      <dgm:spPr/>
      <dgm:t>
        <a:bodyPr/>
        <a:lstStyle/>
        <a:p>
          <a:endParaRPr lang="en-GB" sz="1200">
            <a:solidFill>
              <a:schemeClr val="tx1"/>
            </a:solidFill>
          </a:endParaRPr>
        </a:p>
      </dgm:t>
    </dgm:pt>
    <dgm:pt modelId="{CAA26392-7AD2-40FC-AC51-E4EF32656F79}">
      <dgm:prSet custT="1"/>
      <dgm:spPr/>
      <dgm:t>
        <a:bodyPr/>
        <a:lstStyle/>
        <a:p>
          <a:pPr>
            <a:spcAft>
              <a:spcPts val="600"/>
            </a:spcAft>
          </a:pPr>
          <a:r>
            <a:rPr lang="en-US" sz="1200" i="0" u="none">
              <a:solidFill>
                <a:schemeClr val="tx1"/>
              </a:solidFill>
            </a:rPr>
            <a:t>May ask TSOs to </a:t>
          </a:r>
          <a:r>
            <a:rPr lang="en-US" sz="1200" b="1" i="0" u="none">
              <a:solidFill>
                <a:schemeClr val="tx1"/>
              </a:solidFill>
            </a:rPr>
            <a:t>amend</a:t>
          </a:r>
          <a:r>
            <a:rPr lang="en-US" sz="1200" i="0" u="none">
              <a:solidFill>
                <a:schemeClr val="tx1"/>
              </a:solidFill>
            </a:rPr>
            <a:t> (+2m)</a:t>
          </a:r>
          <a:endParaRPr lang="en-GB" sz="1200" i="0" u="none">
            <a:solidFill>
              <a:schemeClr val="tx1"/>
            </a:solidFill>
          </a:endParaRPr>
        </a:p>
      </dgm:t>
    </dgm:pt>
    <dgm:pt modelId="{5576163A-741B-4005-9152-70E22F416FD6}" type="parTrans" cxnId="{14FEB10E-42A2-4C7E-AFBD-8559D87F8483}">
      <dgm:prSet/>
      <dgm:spPr/>
      <dgm:t>
        <a:bodyPr/>
        <a:lstStyle/>
        <a:p>
          <a:endParaRPr lang="en-GB" sz="1200">
            <a:solidFill>
              <a:schemeClr val="tx1"/>
            </a:solidFill>
          </a:endParaRPr>
        </a:p>
      </dgm:t>
    </dgm:pt>
    <dgm:pt modelId="{BF85845A-C4ED-4EA0-8D08-468B375D88FF}" type="sibTrans" cxnId="{14FEB10E-42A2-4C7E-AFBD-8559D87F8483}">
      <dgm:prSet/>
      <dgm:spPr/>
      <dgm:t>
        <a:bodyPr/>
        <a:lstStyle/>
        <a:p>
          <a:endParaRPr lang="en-GB" sz="1200">
            <a:solidFill>
              <a:schemeClr val="tx1"/>
            </a:solidFill>
          </a:endParaRPr>
        </a:p>
      </dgm:t>
    </dgm:pt>
    <dgm:pt modelId="{0DFB74FC-39DE-4659-B423-C82416A48290}">
      <dgm:prSet custT="1"/>
      <dgm:spPr/>
      <dgm:t>
        <a:bodyPr/>
        <a:lstStyle/>
        <a:p>
          <a:pPr>
            <a:buFont typeface="Arial" panose="020B0604020202020204" pitchFamily="34" charset="0"/>
            <a:buChar char="•"/>
          </a:pPr>
          <a:r>
            <a:rPr lang="en-US" sz="1200" i="0" u="none" dirty="0">
              <a:solidFill>
                <a:schemeClr val="tx1"/>
              </a:solidFill>
            </a:rPr>
            <a:t>TSOs, DSO entity &amp; ENTSO-E to consult </a:t>
          </a:r>
          <a:r>
            <a:rPr lang="en-US" sz="1200" b="1" i="0" u="none" dirty="0">
              <a:solidFill>
                <a:schemeClr val="tx1"/>
              </a:solidFill>
            </a:rPr>
            <a:t>stakeholders,  ACER &amp; ENISA and NCCS-NCAs</a:t>
          </a:r>
          <a:endParaRPr lang="en-GB" sz="1200" b="1" i="0" u="none" dirty="0">
            <a:solidFill>
              <a:schemeClr val="tx1"/>
            </a:solidFill>
          </a:endParaRPr>
        </a:p>
      </dgm:t>
    </dgm:pt>
    <dgm:pt modelId="{6F64F761-C4F5-4BE6-AADB-C00FC93ACACD}" type="parTrans" cxnId="{73649D66-3CCB-49BB-BBE9-A80B940F2C79}">
      <dgm:prSet/>
      <dgm:spPr/>
      <dgm:t>
        <a:bodyPr/>
        <a:lstStyle/>
        <a:p>
          <a:endParaRPr lang="en-GB" sz="1200">
            <a:solidFill>
              <a:schemeClr val="tx1"/>
            </a:solidFill>
          </a:endParaRPr>
        </a:p>
      </dgm:t>
    </dgm:pt>
    <dgm:pt modelId="{7219384C-BB22-45D1-998A-4C3DF83577A3}" type="sibTrans" cxnId="{73649D66-3CCB-49BB-BBE9-A80B940F2C79}">
      <dgm:prSet/>
      <dgm:spPr/>
      <dgm:t>
        <a:bodyPr/>
        <a:lstStyle/>
        <a:p>
          <a:endParaRPr lang="en-GB" sz="1200">
            <a:solidFill>
              <a:schemeClr val="tx1"/>
            </a:solidFill>
          </a:endParaRPr>
        </a:p>
      </dgm:t>
    </dgm:pt>
    <dgm:pt modelId="{7C0B98A2-BF55-4128-872C-417BC5EB690A}">
      <dgm:prSet custT="1"/>
      <dgm:spPr/>
      <dgm:t>
        <a:bodyPr/>
        <a:lstStyle/>
        <a:p>
          <a:pPr>
            <a:buFont typeface="Arial" panose="020B0604020202020204" pitchFamily="34" charset="0"/>
            <a:buChar char="•"/>
          </a:pPr>
          <a:r>
            <a:rPr lang="en-US" sz="1200" i="0" u="none" dirty="0">
              <a:solidFill>
                <a:schemeClr val="tx1"/>
              </a:solidFill>
            </a:rPr>
            <a:t>Duration of at least one month</a:t>
          </a:r>
          <a:endParaRPr lang="en-GB" sz="1200" i="0" u="none" dirty="0">
            <a:solidFill>
              <a:schemeClr val="tx1"/>
            </a:solidFill>
          </a:endParaRPr>
        </a:p>
      </dgm:t>
    </dgm:pt>
    <dgm:pt modelId="{00768257-CAA9-4829-B436-7C51964C759D}" type="parTrans" cxnId="{D0F2DACF-47C5-4E06-9386-C75D7DB343CE}">
      <dgm:prSet/>
      <dgm:spPr/>
      <dgm:t>
        <a:bodyPr/>
        <a:lstStyle/>
        <a:p>
          <a:endParaRPr lang="en-GB" sz="1200">
            <a:solidFill>
              <a:schemeClr val="tx1"/>
            </a:solidFill>
          </a:endParaRPr>
        </a:p>
      </dgm:t>
    </dgm:pt>
    <dgm:pt modelId="{27DE19FE-4D5A-499F-AA7E-569E107FC2D8}" type="sibTrans" cxnId="{D0F2DACF-47C5-4E06-9386-C75D7DB343CE}">
      <dgm:prSet/>
      <dgm:spPr/>
      <dgm:t>
        <a:bodyPr/>
        <a:lstStyle/>
        <a:p>
          <a:endParaRPr lang="en-GB" sz="1200">
            <a:solidFill>
              <a:schemeClr val="tx1"/>
            </a:solidFill>
          </a:endParaRPr>
        </a:p>
      </dgm:t>
    </dgm:pt>
    <dgm:pt modelId="{5739F9CC-AD95-4B74-9546-A0689F6A3F3A}">
      <dgm:prSet custT="1"/>
      <dgm:spPr/>
      <dgm:t>
        <a:bodyPr/>
        <a:lstStyle/>
        <a:p>
          <a:pPr>
            <a:spcAft>
              <a:spcPts val="600"/>
            </a:spcAft>
          </a:pPr>
          <a:r>
            <a:rPr lang="en-US" sz="1200" b="1" i="0" u="none" dirty="0">
              <a:solidFill>
                <a:schemeClr val="tx1"/>
              </a:solidFill>
            </a:rPr>
            <a:t>DSO Entity </a:t>
          </a:r>
          <a:r>
            <a:rPr lang="en-US" sz="1200" i="0" u="none" dirty="0">
              <a:solidFill>
                <a:schemeClr val="tx1"/>
              </a:solidFill>
            </a:rPr>
            <a:t>to provide reasoned </a:t>
          </a:r>
          <a:r>
            <a:rPr lang="en-US" sz="1200" b="1" i="0" u="none" dirty="0">
              <a:solidFill>
                <a:schemeClr val="tx1"/>
              </a:solidFill>
            </a:rPr>
            <a:t>opinion</a:t>
          </a:r>
          <a:r>
            <a:rPr lang="en-US" sz="1200" i="0" u="none" dirty="0">
              <a:solidFill>
                <a:schemeClr val="tx1"/>
              </a:solidFill>
            </a:rPr>
            <a:t> 3w  before deadline</a:t>
          </a:r>
          <a:endParaRPr lang="en-GB" sz="1200" i="0" u="none" dirty="0">
            <a:solidFill>
              <a:schemeClr val="tx1"/>
            </a:solidFill>
          </a:endParaRPr>
        </a:p>
      </dgm:t>
    </dgm:pt>
    <dgm:pt modelId="{E971D1F4-C1AC-4363-94A3-1764D4C8DBDB}" type="parTrans" cxnId="{4AD7626A-1015-49DC-82A1-42BDDBEC9507}">
      <dgm:prSet/>
      <dgm:spPr/>
      <dgm:t>
        <a:bodyPr/>
        <a:lstStyle/>
        <a:p>
          <a:endParaRPr lang="en-GB" sz="1200">
            <a:solidFill>
              <a:schemeClr val="tx1"/>
            </a:solidFill>
          </a:endParaRPr>
        </a:p>
      </dgm:t>
    </dgm:pt>
    <dgm:pt modelId="{A9B459A4-39A2-4156-88A7-994273B1B60D}" type="sibTrans" cxnId="{4AD7626A-1015-49DC-82A1-42BDDBEC9507}">
      <dgm:prSet/>
      <dgm:spPr/>
      <dgm:t>
        <a:bodyPr/>
        <a:lstStyle/>
        <a:p>
          <a:endParaRPr lang="en-GB" sz="1200">
            <a:solidFill>
              <a:schemeClr val="tx1"/>
            </a:solidFill>
          </a:endParaRPr>
        </a:p>
      </dgm:t>
    </dgm:pt>
    <dgm:pt modelId="{29FF2D79-D44F-4593-B260-317F3B72EB31}">
      <dgm:prSet phldrT="[Text]" custT="1"/>
      <dgm:spPr/>
      <dgm:t>
        <a:bodyPr/>
        <a:lstStyle/>
        <a:p>
          <a:pPr>
            <a:spcAft>
              <a:spcPct val="15000"/>
            </a:spcAft>
          </a:pPr>
          <a:endParaRPr lang="en-GB" sz="1200" i="0" u="none" dirty="0">
            <a:solidFill>
              <a:schemeClr val="tx1"/>
            </a:solidFill>
          </a:endParaRPr>
        </a:p>
      </dgm:t>
    </dgm:pt>
    <dgm:pt modelId="{7640EA4F-7D99-4B8E-B574-ECB5371DE180}" type="parTrans" cxnId="{5D204905-2564-4571-BCDD-6989ADC13C23}">
      <dgm:prSet/>
      <dgm:spPr/>
      <dgm:t>
        <a:bodyPr/>
        <a:lstStyle/>
        <a:p>
          <a:endParaRPr lang="en-NL" sz="1200">
            <a:solidFill>
              <a:schemeClr val="tx1"/>
            </a:solidFill>
          </a:endParaRPr>
        </a:p>
      </dgm:t>
    </dgm:pt>
    <dgm:pt modelId="{695690DC-1E34-433C-8FD3-79227CA1C6CB}" type="sibTrans" cxnId="{5D204905-2564-4571-BCDD-6989ADC13C23}">
      <dgm:prSet/>
      <dgm:spPr/>
      <dgm:t>
        <a:bodyPr/>
        <a:lstStyle/>
        <a:p>
          <a:endParaRPr lang="en-NL" sz="1200">
            <a:solidFill>
              <a:schemeClr val="tx1"/>
            </a:solidFill>
          </a:endParaRPr>
        </a:p>
      </dgm:t>
    </dgm:pt>
    <dgm:pt modelId="{B52EF80A-F6B8-4376-B6E7-83447CDCD311}">
      <dgm:prSet custT="1"/>
      <dgm:spPr/>
      <dgm:t>
        <a:bodyPr/>
        <a:lstStyle/>
        <a:p>
          <a:endParaRPr lang="en-GB" sz="1200" b="1" i="0" u="none" dirty="0">
            <a:solidFill>
              <a:schemeClr val="tx1"/>
            </a:solidFill>
          </a:endParaRPr>
        </a:p>
      </dgm:t>
    </dgm:pt>
    <dgm:pt modelId="{F6361F16-C2EB-4193-8ECE-D6FE3880150F}" type="parTrans" cxnId="{298F41E3-089A-412B-A960-F8C6DF8154E9}">
      <dgm:prSet/>
      <dgm:spPr/>
      <dgm:t>
        <a:bodyPr/>
        <a:lstStyle/>
        <a:p>
          <a:endParaRPr lang="en-NL" sz="1200">
            <a:solidFill>
              <a:schemeClr val="tx1"/>
            </a:solidFill>
          </a:endParaRPr>
        </a:p>
      </dgm:t>
    </dgm:pt>
    <dgm:pt modelId="{4639F64D-8522-406D-8DBB-88DDC239D0EA}" type="sibTrans" cxnId="{298F41E3-089A-412B-A960-F8C6DF8154E9}">
      <dgm:prSet/>
      <dgm:spPr/>
      <dgm:t>
        <a:bodyPr/>
        <a:lstStyle/>
        <a:p>
          <a:endParaRPr lang="en-NL" sz="1200">
            <a:solidFill>
              <a:schemeClr val="tx1"/>
            </a:solidFill>
          </a:endParaRPr>
        </a:p>
      </dgm:t>
    </dgm:pt>
    <dgm:pt modelId="{1CBF2A7D-3E5D-4FF9-8DA4-81E21D4CB278}">
      <dgm:prSet custT="1"/>
      <dgm:spPr/>
      <dgm:t>
        <a:bodyPr/>
        <a:lstStyle/>
        <a:p>
          <a:pPr>
            <a:buFont typeface="Arial" panose="020B0604020202020204" pitchFamily="34" charset="0"/>
            <a:buChar char="•"/>
          </a:pPr>
          <a:endParaRPr lang="en-GB" sz="1200" b="1" i="0" u="none" dirty="0">
            <a:solidFill>
              <a:schemeClr val="tx1"/>
            </a:solidFill>
          </a:endParaRPr>
        </a:p>
      </dgm:t>
    </dgm:pt>
    <dgm:pt modelId="{54832075-A5C7-40EB-BF58-6C5FD09F9DF0}" type="parTrans" cxnId="{3A4959C2-4FFE-4603-9960-29427E355E78}">
      <dgm:prSet/>
      <dgm:spPr/>
      <dgm:t>
        <a:bodyPr/>
        <a:lstStyle/>
        <a:p>
          <a:endParaRPr lang="en-NL" sz="1200">
            <a:solidFill>
              <a:schemeClr val="tx1"/>
            </a:solidFill>
          </a:endParaRPr>
        </a:p>
      </dgm:t>
    </dgm:pt>
    <dgm:pt modelId="{35DB0863-147D-4DF3-91CD-5ED6F92FA9AC}" type="sibTrans" cxnId="{3A4959C2-4FFE-4603-9960-29427E355E78}">
      <dgm:prSet/>
      <dgm:spPr/>
      <dgm:t>
        <a:bodyPr/>
        <a:lstStyle/>
        <a:p>
          <a:endParaRPr lang="en-NL" sz="1200">
            <a:solidFill>
              <a:schemeClr val="tx1"/>
            </a:solidFill>
          </a:endParaRPr>
        </a:p>
      </dgm:t>
    </dgm:pt>
    <dgm:pt modelId="{38933619-818C-4E10-A2E1-08A57264B0C8}">
      <dgm:prSet custT="1"/>
      <dgm:spPr/>
      <dgm:t>
        <a:bodyPr/>
        <a:lstStyle/>
        <a:p>
          <a:pPr>
            <a:spcAft>
              <a:spcPts val="600"/>
            </a:spcAft>
          </a:pPr>
          <a:r>
            <a:rPr lang="en-US" sz="1200" i="0" u="none">
              <a:solidFill>
                <a:schemeClr val="tx1"/>
              </a:solidFill>
            </a:rPr>
            <a:t>NCCS-NCAs may request </a:t>
          </a:r>
          <a:r>
            <a:rPr lang="en-US" sz="1200" b="1" i="0" u="none">
              <a:solidFill>
                <a:schemeClr val="tx1"/>
              </a:solidFill>
            </a:rPr>
            <a:t>ACER’s opinion</a:t>
          </a:r>
          <a:endParaRPr lang="en-GB" sz="1200" b="1" i="0" u="none">
            <a:solidFill>
              <a:schemeClr val="tx1"/>
            </a:solidFill>
          </a:endParaRPr>
        </a:p>
      </dgm:t>
    </dgm:pt>
    <dgm:pt modelId="{1758153D-01A8-4E4C-84EC-04A18C20820F}" type="parTrans" cxnId="{F586666F-89B7-4828-8E5A-2B7C4275A6DA}">
      <dgm:prSet/>
      <dgm:spPr/>
      <dgm:t>
        <a:bodyPr/>
        <a:lstStyle/>
        <a:p>
          <a:endParaRPr lang="en-NL" sz="1200">
            <a:solidFill>
              <a:schemeClr val="tx1"/>
            </a:solidFill>
          </a:endParaRPr>
        </a:p>
      </dgm:t>
    </dgm:pt>
    <dgm:pt modelId="{7159FAF6-23B8-411E-98A2-B9B9E517A462}" type="sibTrans" cxnId="{F586666F-89B7-4828-8E5A-2B7C4275A6DA}">
      <dgm:prSet/>
      <dgm:spPr/>
      <dgm:t>
        <a:bodyPr/>
        <a:lstStyle/>
        <a:p>
          <a:endParaRPr lang="en-NL" sz="1200">
            <a:solidFill>
              <a:schemeClr val="tx1"/>
            </a:solidFill>
          </a:endParaRPr>
        </a:p>
      </dgm:t>
    </dgm:pt>
    <dgm:pt modelId="{55099300-188F-429D-9097-6DF60D42F2C5}" type="pres">
      <dgm:prSet presAssocID="{E67FD507-602D-4D46-BCA9-ED7E64E92D33}" presName="Name0" presStyleCnt="0">
        <dgm:presLayoutVars>
          <dgm:dir/>
          <dgm:resizeHandles val="exact"/>
        </dgm:presLayoutVars>
      </dgm:prSet>
      <dgm:spPr/>
    </dgm:pt>
    <dgm:pt modelId="{1E87B2D2-CA3A-487B-93BD-96C3DD6B68B5}" type="pres">
      <dgm:prSet presAssocID="{30502B2A-B41D-4B64-B196-ED100E33E779}" presName="parAndChTx" presStyleLbl="node1" presStyleIdx="0" presStyleCnt="4" custScaleX="92800">
        <dgm:presLayoutVars>
          <dgm:bulletEnabled val="1"/>
        </dgm:presLayoutVars>
      </dgm:prSet>
      <dgm:spPr/>
    </dgm:pt>
    <dgm:pt modelId="{3D0EBDBF-D15C-45C2-88B1-2C7AC1E1DE6A}" type="pres">
      <dgm:prSet presAssocID="{F40B2243-F2EE-45AE-99C7-65277DF8006B}" presName="parAndChSpace" presStyleCnt="0"/>
      <dgm:spPr/>
    </dgm:pt>
    <dgm:pt modelId="{CF30C777-7F41-4437-B8BF-7B83C5AA766E}" type="pres">
      <dgm:prSet presAssocID="{FAA27E44-D287-45B4-B5D7-558E73DF0265}" presName="parAndChTx" presStyleLbl="node1" presStyleIdx="1" presStyleCnt="4" custScaleX="116676">
        <dgm:presLayoutVars>
          <dgm:bulletEnabled val="1"/>
        </dgm:presLayoutVars>
      </dgm:prSet>
      <dgm:spPr/>
    </dgm:pt>
    <dgm:pt modelId="{B1A19564-7B18-43FB-8690-415DD5097323}" type="pres">
      <dgm:prSet presAssocID="{828E71C4-3FEC-48D0-AA06-F1C614B98FE0}" presName="parAndChSpace" presStyleCnt="0"/>
      <dgm:spPr/>
    </dgm:pt>
    <dgm:pt modelId="{60EC5E52-1D2B-48EC-8FF7-6C753D512358}" type="pres">
      <dgm:prSet presAssocID="{B1894950-5E50-497E-B07B-7F2495FFBBA1}" presName="parAndChTx" presStyleLbl="node1" presStyleIdx="2" presStyleCnt="4" custScaleX="109515">
        <dgm:presLayoutVars>
          <dgm:bulletEnabled val="1"/>
        </dgm:presLayoutVars>
      </dgm:prSet>
      <dgm:spPr/>
    </dgm:pt>
    <dgm:pt modelId="{8698DCD8-F7A6-4AB1-B29E-38BDD6FA6913}" type="pres">
      <dgm:prSet presAssocID="{34A8A244-1A8D-40DB-A459-C24B121038B2}" presName="parAndChSpace" presStyleCnt="0"/>
      <dgm:spPr/>
    </dgm:pt>
    <dgm:pt modelId="{668323B0-83EE-4612-93DD-B8102E5D4FEC}" type="pres">
      <dgm:prSet presAssocID="{7CB5016E-7202-4A9A-8897-83299F24C5F9}" presName="parAndChTx" presStyleLbl="node1" presStyleIdx="3" presStyleCnt="4" custScaleX="119727">
        <dgm:presLayoutVars>
          <dgm:bulletEnabled val="1"/>
        </dgm:presLayoutVars>
      </dgm:prSet>
      <dgm:spPr/>
    </dgm:pt>
  </dgm:ptLst>
  <dgm:cxnLst>
    <dgm:cxn modelId="{5D204905-2564-4571-BCDD-6989ADC13C23}" srcId="{B1894950-5E50-497E-B07B-7F2495FFBBA1}" destId="{29FF2D79-D44F-4593-B260-317F3B72EB31}" srcOrd="0" destOrd="0" parTransId="{7640EA4F-7D99-4B8E-B574-ECB5371DE180}" sibTransId="{695690DC-1E34-433C-8FD3-79227CA1C6CB}"/>
    <dgm:cxn modelId="{FDF4C40A-5B22-4B73-ABD1-20E163490A6A}" srcId="{B1894950-5E50-497E-B07B-7F2495FFBBA1}" destId="{B6893B58-B98F-462A-877B-2E9B49213822}" srcOrd="1" destOrd="0" parTransId="{253AD6E1-E829-4F93-897D-9684F1BA4149}" sibTransId="{4B506B43-D697-4C54-810B-A74A8BBD4C6F}"/>
    <dgm:cxn modelId="{B4D8420D-CBEB-46BD-B11B-55FFDEBCBB28}" srcId="{7CB5016E-7202-4A9A-8897-83299F24C5F9}" destId="{B9C7D845-BBE5-4946-8080-22E1BFA56B2F}" srcOrd="4" destOrd="0" parTransId="{64620C12-F114-429C-996A-1AA05EF0A13D}" sibTransId="{B3E75625-8E68-4836-AED2-E3DA5E0CD1A9}"/>
    <dgm:cxn modelId="{14FEB10E-42A2-4C7E-AFBD-8559D87F8483}" srcId="{7CB5016E-7202-4A9A-8897-83299F24C5F9}" destId="{CAA26392-7AD2-40FC-AC51-E4EF32656F79}" srcOrd="5" destOrd="0" parTransId="{5576163A-741B-4005-9152-70E22F416FD6}" sibTransId="{BF85845A-C4ED-4EA0-8D08-468B375D88FF}"/>
    <dgm:cxn modelId="{AC41D10E-E0D9-48A8-A740-AB4DA908FAB0}" type="presOf" srcId="{B6893B58-B98F-462A-877B-2E9B49213822}" destId="{60EC5E52-1D2B-48EC-8FF7-6C753D512358}" srcOrd="0" destOrd="2" presId="urn:microsoft.com/office/officeart/2005/8/layout/hChevron3"/>
    <dgm:cxn modelId="{C9F8E20F-AB38-4F3D-8EBE-8121F2DAF364}" srcId="{E67FD507-602D-4D46-BCA9-ED7E64E92D33}" destId="{FAA27E44-D287-45B4-B5D7-558E73DF0265}" srcOrd="1" destOrd="0" parTransId="{77ECF7F9-207C-4E4C-9C58-B7948CDCB1A1}" sibTransId="{828E71C4-3FEC-48D0-AA06-F1C614B98FE0}"/>
    <dgm:cxn modelId="{6EF85012-69A6-4771-95A7-E81BCEB02F8A}" type="presOf" srcId="{0DFB74FC-39DE-4659-B423-C82416A48290}" destId="{CF30C777-7F41-4437-B8BF-7B83C5AA766E}" srcOrd="0" destOrd="1" presId="urn:microsoft.com/office/officeart/2005/8/layout/hChevron3"/>
    <dgm:cxn modelId="{D48D1920-F68D-4EFB-8C76-71BDD2A15785}" type="presOf" srcId="{E67FD507-602D-4D46-BCA9-ED7E64E92D33}" destId="{55099300-188F-429D-9097-6DF60D42F2C5}" srcOrd="0" destOrd="0" presId="urn:microsoft.com/office/officeart/2005/8/layout/hChevron3"/>
    <dgm:cxn modelId="{6A266220-3DF1-4686-92F5-7A8A1F471637}" srcId="{B1894950-5E50-497E-B07B-7F2495FFBBA1}" destId="{AC0125DF-9363-41F7-B5C3-955163340021}" srcOrd="2" destOrd="0" parTransId="{5C77ECB7-410F-4E47-A8C1-41E65A773955}" sibTransId="{415CE048-B15F-4A4D-965B-ABA716D2265A}"/>
    <dgm:cxn modelId="{401AF134-9DF0-4A2C-B4E8-79B9A0C5930F}" type="presOf" srcId="{D82D7636-1788-46F0-9458-C5E5B85FD0CF}" destId="{1E87B2D2-CA3A-487B-93BD-96C3DD6B68B5}" srcOrd="0" destOrd="3" presId="urn:microsoft.com/office/officeart/2005/8/layout/hChevron3"/>
    <dgm:cxn modelId="{B8EE1B35-0E7C-41F1-AE6D-6719053F0C21}" type="presOf" srcId="{AC0125DF-9363-41F7-B5C3-955163340021}" destId="{60EC5E52-1D2B-48EC-8FF7-6C753D512358}" srcOrd="0" destOrd="3" presId="urn:microsoft.com/office/officeart/2005/8/layout/hChevron3"/>
    <dgm:cxn modelId="{B6593C35-4CCA-463E-8291-525BB64CE081}" type="presOf" srcId="{67BFCE1B-AF2B-41C7-BFD8-6BE07AF69CD0}" destId="{668323B0-83EE-4612-93DD-B8102E5D4FEC}" srcOrd="0" destOrd="1" presId="urn:microsoft.com/office/officeart/2005/8/layout/hChevron3"/>
    <dgm:cxn modelId="{BC065A38-7DD7-4E8F-921E-1EFCA82C69F2}" srcId="{E67FD507-602D-4D46-BCA9-ED7E64E92D33}" destId="{30502B2A-B41D-4B64-B196-ED100E33E779}" srcOrd="0" destOrd="0" parTransId="{92911FC3-2EB9-4EF9-B24E-C15F4B34E492}" sibTransId="{F40B2243-F2EE-45AE-99C7-65277DF8006B}"/>
    <dgm:cxn modelId="{9253623B-7A6B-4422-AA70-450C5DED5AE6}" srcId="{30502B2A-B41D-4B64-B196-ED100E33E779}" destId="{D82D7636-1788-46F0-9458-C5E5B85FD0CF}" srcOrd="2" destOrd="0" parTransId="{A4216A36-3B8E-4B98-8A9C-BB25D96D87A1}" sibTransId="{F0B6B313-1096-4400-9C1B-D47CEFD3C768}"/>
    <dgm:cxn modelId="{D3A85A5D-2E1C-4A62-BC8E-164363533E79}" srcId="{30502B2A-B41D-4B64-B196-ED100E33E779}" destId="{D211B4C7-4BA0-48E0-BB1F-2D5260E8AE56}" srcOrd="3" destOrd="0" parTransId="{217B9A90-3165-4875-9EBC-C42A9B93B06A}" sibTransId="{50912F13-9183-43A4-9138-5AE3F6DB0FB1}"/>
    <dgm:cxn modelId="{8386FD43-D97E-4782-B43C-712FF22CBAEA}" type="presOf" srcId="{FAA27E44-D287-45B4-B5D7-558E73DF0265}" destId="{CF30C777-7F41-4437-B8BF-7B83C5AA766E}" srcOrd="0" destOrd="0" presId="urn:microsoft.com/office/officeart/2005/8/layout/hChevron3"/>
    <dgm:cxn modelId="{73649D66-3CCB-49BB-BBE9-A80B940F2C79}" srcId="{FAA27E44-D287-45B4-B5D7-558E73DF0265}" destId="{0DFB74FC-39DE-4659-B423-C82416A48290}" srcOrd="0" destOrd="0" parTransId="{6F64F761-C4F5-4BE6-AADB-C00FC93ACACD}" sibTransId="{7219384C-BB22-45D1-998A-4C3DF83577A3}"/>
    <dgm:cxn modelId="{4AD7626A-1015-49DC-82A1-42BDDBEC9507}" srcId="{B1894950-5E50-497E-B07B-7F2495FFBBA1}" destId="{5739F9CC-AD95-4B74-9546-A0689F6A3F3A}" srcOrd="3" destOrd="0" parTransId="{E971D1F4-C1AC-4363-94A3-1764D4C8DBDB}" sibTransId="{A9B459A4-39A2-4156-88A7-994273B1B60D}"/>
    <dgm:cxn modelId="{B001BF4A-D895-43E1-AC42-98D59E230B6A}" type="presOf" srcId="{7C0B98A2-BF55-4128-872C-417BC5EB690A}" destId="{CF30C777-7F41-4437-B8BF-7B83C5AA766E}" srcOrd="0" destOrd="3" presId="urn:microsoft.com/office/officeart/2005/8/layout/hChevron3"/>
    <dgm:cxn modelId="{91877F6C-9583-41B0-A827-22EF11FE6FF2}" srcId="{7CB5016E-7202-4A9A-8897-83299F24C5F9}" destId="{693D0F88-E0D1-48C0-9824-55AD2F1B1C0E}" srcOrd="3" destOrd="0" parTransId="{F11C7517-84DB-4DBC-B93F-FECCCC66E74B}" sibTransId="{9587995A-901F-44ED-B678-D309EA50269A}"/>
    <dgm:cxn modelId="{0D97216E-ED97-401E-9581-0E65B2973EDE}" srcId="{E67FD507-602D-4D46-BCA9-ED7E64E92D33}" destId="{7CB5016E-7202-4A9A-8897-83299F24C5F9}" srcOrd="3" destOrd="0" parTransId="{76DA0C89-88A2-4078-B3D7-909E0DE107B3}" sibTransId="{241B9E0B-A2D8-4904-AA31-E7EAE72BC4EA}"/>
    <dgm:cxn modelId="{F586666F-89B7-4828-8E5A-2B7C4275A6DA}" srcId="{7CB5016E-7202-4A9A-8897-83299F24C5F9}" destId="{38933619-818C-4E10-A2E1-08A57264B0C8}" srcOrd="2" destOrd="0" parTransId="{1758153D-01A8-4E4C-84EC-04A18C20820F}" sibTransId="{7159FAF6-23B8-411E-98A2-B9B9E517A462}"/>
    <dgm:cxn modelId="{5DF4E94F-3627-4320-839D-E536F3A8562D}" type="presOf" srcId="{5739F9CC-AD95-4B74-9546-A0689F6A3F3A}" destId="{60EC5E52-1D2B-48EC-8FF7-6C753D512358}" srcOrd="0" destOrd="4" presId="urn:microsoft.com/office/officeart/2005/8/layout/hChevron3"/>
    <dgm:cxn modelId="{9A374871-5957-461F-9FAA-EA0EC014550A}" type="presOf" srcId="{FFC94C92-8D42-4839-A31D-BFA284B3DCF0}" destId="{1E87B2D2-CA3A-487B-93BD-96C3DD6B68B5}" srcOrd="0" destOrd="1" presId="urn:microsoft.com/office/officeart/2005/8/layout/hChevron3"/>
    <dgm:cxn modelId="{ACD5B658-1340-4446-AFE6-CE2F889E7A4E}" srcId="{30502B2A-B41D-4B64-B196-ED100E33E779}" destId="{FFC94C92-8D42-4839-A31D-BFA284B3DCF0}" srcOrd="0" destOrd="0" parTransId="{A6443379-E584-438A-BEC8-439F77519511}" sibTransId="{E42EA9FE-9812-4DD7-BD03-68E3398863AC}"/>
    <dgm:cxn modelId="{8E6CAA7B-FB67-4529-A6F6-90CE75320E04}" type="presOf" srcId="{B9C7D845-BBE5-4946-8080-22E1BFA56B2F}" destId="{668323B0-83EE-4612-93DD-B8102E5D4FEC}" srcOrd="0" destOrd="5" presId="urn:microsoft.com/office/officeart/2005/8/layout/hChevron3"/>
    <dgm:cxn modelId="{1CD9B884-9198-43C9-B21B-945ABABB385D}" type="presOf" srcId="{1CBF2A7D-3E5D-4FF9-8DA4-81E21D4CB278}" destId="{CF30C777-7F41-4437-B8BF-7B83C5AA766E}" srcOrd="0" destOrd="2" presId="urn:microsoft.com/office/officeart/2005/8/layout/hChevron3"/>
    <dgm:cxn modelId="{435B0B94-63A3-47D0-8B56-6E174896CB3C}" type="presOf" srcId="{CAA26392-7AD2-40FC-AC51-E4EF32656F79}" destId="{668323B0-83EE-4612-93DD-B8102E5D4FEC}" srcOrd="0" destOrd="6" presId="urn:microsoft.com/office/officeart/2005/8/layout/hChevron3"/>
    <dgm:cxn modelId="{E77CA298-3075-4F0A-92C2-8283253CA678}" type="presOf" srcId="{7CB5016E-7202-4A9A-8897-83299F24C5F9}" destId="{668323B0-83EE-4612-93DD-B8102E5D4FEC}" srcOrd="0" destOrd="0" presId="urn:microsoft.com/office/officeart/2005/8/layout/hChevron3"/>
    <dgm:cxn modelId="{512858A1-F315-4016-9C6F-6F557147EB8B}" srcId="{7CB5016E-7202-4A9A-8897-83299F24C5F9}" destId="{779FFF97-DF6E-491B-8110-DEA25B649442}" srcOrd="1" destOrd="0" parTransId="{09BB8036-4B3B-4A51-86C6-C9A2BF0BD18B}" sibTransId="{2F6A40B1-9A67-4B4C-9B12-484B043C7506}"/>
    <dgm:cxn modelId="{FDC23CAD-2D51-41CB-AA22-5CF0D43BD199}" type="presOf" srcId="{693D0F88-E0D1-48C0-9824-55AD2F1B1C0E}" destId="{668323B0-83EE-4612-93DD-B8102E5D4FEC}" srcOrd="0" destOrd="4" presId="urn:microsoft.com/office/officeart/2005/8/layout/hChevron3"/>
    <dgm:cxn modelId="{3636FEB3-BDD6-4887-8700-8940ACCC632D}" type="presOf" srcId="{779FFF97-DF6E-491B-8110-DEA25B649442}" destId="{668323B0-83EE-4612-93DD-B8102E5D4FEC}" srcOrd="0" destOrd="2" presId="urn:microsoft.com/office/officeart/2005/8/layout/hChevron3"/>
    <dgm:cxn modelId="{BE2FE9B7-93F0-4BB4-9D17-9FBB563FB474}" type="presOf" srcId="{29FF2D79-D44F-4593-B260-317F3B72EB31}" destId="{60EC5E52-1D2B-48EC-8FF7-6C753D512358}" srcOrd="0" destOrd="1" presId="urn:microsoft.com/office/officeart/2005/8/layout/hChevron3"/>
    <dgm:cxn modelId="{D8D3A2BB-7930-4A13-B14B-5AC334C91DA2}" type="presOf" srcId="{D211B4C7-4BA0-48E0-BB1F-2D5260E8AE56}" destId="{1E87B2D2-CA3A-487B-93BD-96C3DD6B68B5}" srcOrd="0" destOrd="4" presId="urn:microsoft.com/office/officeart/2005/8/layout/hChevron3"/>
    <dgm:cxn modelId="{3A4959C2-4FFE-4603-9960-29427E355E78}" srcId="{FAA27E44-D287-45B4-B5D7-558E73DF0265}" destId="{1CBF2A7D-3E5D-4FF9-8DA4-81E21D4CB278}" srcOrd="1" destOrd="0" parTransId="{54832075-A5C7-40EB-BF58-6C5FD09F9DF0}" sibTransId="{35DB0863-147D-4DF3-91CD-5ED6F92FA9AC}"/>
    <dgm:cxn modelId="{D0F2DACF-47C5-4E06-9386-C75D7DB343CE}" srcId="{FAA27E44-D287-45B4-B5D7-558E73DF0265}" destId="{7C0B98A2-BF55-4128-872C-417BC5EB690A}" srcOrd="2" destOrd="0" parTransId="{00768257-CAA9-4829-B436-7C51964C759D}" sibTransId="{27DE19FE-4D5A-499F-AA7E-569E107FC2D8}"/>
    <dgm:cxn modelId="{DDC5E4E2-2200-4C42-89A5-6A97DEAAA84C}" type="presOf" srcId="{B1894950-5E50-497E-B07B-7F2495FFBBA1}" destId="{60EC5E52-1D2B-48EC-8FF7-6C753D512358}" srcOrd="0" destOrd="0" presId="urn:microsoft.com/office/officeart/2005/8/layout/hChevron3"/>
    <dgm:cxn modelId="{298F41E3-089A-412B-A960-F8C6DF8154E9}" srcId="{30502B2A-B41D-4B64-B196-ED100E33E779}" destId="{B52EF80A-F6B8-4376-B6E7-83447CDCD311}" srcOrd="1" destOrd="0" parTransId="{F6361F16-C2EB-4193-8ECE-D6FE3880150F}" sibTransId="{4639F64D-8522-406D-8DBB-88DDC239D0EA}"/>
    <dgm:cxn modelId="{950A3CE7-010B-4C15-995B-76D6EBB7D863}" type="presOf" srcId="{38933619-818C-4E10-A2E1-08A57264B0C8}" destId="{668323B0-83EE-4612-93DD-B8102E5D4FEC}" srcOrd="0" destOrd="3" presId="urn:microsoft.com/office/officeart/2005/8/layout/hChevron3"/>
    <dgm:cxn modelId="{B80638EA-860C-4E31-99D3-589FDD49AF3E}" srcId="{E67FD507-602D-4D46-BCA9-ED7E64E92D33}" destId="{B1894950-5E50-497E-B07B-7F2495FFBBA1}" srcOrd="2" destOrd="0" parTransId="{18EC62DD-F7D8-4410-9D13-526CCFDE31E2}" sibTransId="{34A8A244-1A8D-40DB-A459-C24B121038B2}"/>
    <dgm:cxn modelId="{381A2BED-0C1C-4AA6-9A46-5F3848B911D0}" type="presOf" srcId="{B52EF80A-F6B8-4376-B6E7-83447CDCD311}" destId="{1E87B2D2-CA3A-487B-93BD-96C3DD6B68B5}" srcOrd="0" destOrd="2" presId="urn:microsoft.com/office/officeart/2005/8/layout/hChevron3"/>
    <dgm:cxn modelId="{82F306F3-097D-4385-9D35-FD5F0B2B898A}" type="presOf" srcId="{30502B2A-B41D-4B64-B196-ED100E33E779}" destId="{1E87B2D2-CA3A-487B-93BD-96C3DD6B68B5}" srcOrd="0" destOrd="0" presId="urn:microsoft.com/office/officeart/2005/8/layout/hChevron3"/>
    <dgm:cxn modelId="{37EADDF9-ECB3-4DAD-A161-7978A40C1083}" srcId="{7CB5016E-7202-4A9A-8897-83299F24C5F9}" destId="{67BFCE1B-AF2B-41C7-BFD8-6BE07AF69CD0}" srcOrd="0" destOrd="0" parTransId="{CF1EE7EB-B472-4B6F-8B48-69EAD0AACB3C}" sibTransId="{5FB110A5-8F1D-46FE-B15F-0220A7275197}"/>
    <dgm:cxn modelId="{3CFDD81B-3917-45D5-9F46-D66A72CCD7A4}" type="presParOf" srcId="{55099300-188F-429D-9097-6DF60D42F2C5}" destId="{1E87B2D2-CA3A-487B-93BD-96C3DD6B68B5}" srcOrd="0" destOrd="0" presId="urn:microsoft.com/office/officeart/2005/8/layout/hChevron3"/>
    <dgm:cxn modelId="{80FA9E67-1281-4280-9051-D1373FFA39DF}" type="presParOf" srcId="{55099300-188F-429D-9097-6DF60D42F2C5}" destId="{3D0EBDBF-D15C-45C2-88B1-2C7AC1E1DE6A}" srcOrd="1" destOrd="0" presId="urn:microsoft.com/office/officeart/2005/8/layout/hChevron3"/>
    <dgm:cxn modelId="{01C9E5E6-40BD-4F8D-91E4-17CE6A806900}" type="presParOf" srcId="{55099300-188F-429D-9097-6DF60D42F2C5}" destId="{CF30C777-7F41-4437-B8BF-7B83C5AA766E}" srcOrd="2" destOrd="0" presId="urn:microsoft.com/office/officeart/2005/8/layout/hChevron3"/>
    <dgm:cxn modelId="{9E7EA8B0-C9CF-42F7-94F2-D6D72A914C6E}" type="presParOf" srcId="{55099300-188F-429D-9097-6DF60D42F2C5}" destId="{B1A19564-7B18-43FB-8690-415DD5097323}" srcOrd="3" destOrd="0" presId="urn:microsoft.com/office/officeart/2005/8/layout/hChevron3"/>
    <dgm:cxn modelId="{82D8D652-DEED-429B-B1A8-4E4FE0F6FC41}" type="presParOf" srcId="{55099300-188F-429D-9097-6DF60D42F2C5}" destId="{60EC5E52-1D2B-48EC-8FF7-6C753D512358}" srcOrd="4" destOrd="0" presId="urn:microsoft.com/office/officeart/2005/8/layout/hChevron3"/>
    <dgm:cxn modelId="{4A19314C-F38F-41E9-924A-8353109AF102}" type="presParOf" srcId="{55099300-188F-429D-9097-6DF60D42F2C5}" destId="{8698DCD8-F7A6-4AB1-B29E-38BDD6FA6913}" srcOrd="5" destOrd="0" presId="urn:microsoft.com/office/officeart/2005/8/layout/hChevron3"/>
    <dgm:cxn modelId="{5D738C83-2AD1-4E5E-9A4C-AB9EBADE4F1B}" type="presParOf" srcId="{55099300-188F-429D-9097-6DF60D42F2C5}" destId="{668323B0-83EE-4612-93DD-B8102E5D4FEC}"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972B5-9A7E-4A0F-9666-8410480D2F2B}">
      <dsp:nvSpPr>
        <dsp:cNvPr id="0" name=""/>
        <dsp:cNvSpPr/>
      </dsp:nvSpPr>
      <dsp:spPr>
        <a:xfrm>
          <a:off x="-7125865" y="-1090242"/>
          <a:ext cx="8487710" cy="8487710"/>
        </a:xfrm>
        <a:prstGeom prst="blockArc">
          <a:avLst>
            <a:gd name="adj1" fmla="val 18900000"/>
            <a:gd name="adj2" fmla="val 2700000"/>
            <a:gd name="adj3" fmla="val 254"/>
          </a:avLst>
        </a:pr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8E0D03-47C1-4362-BE9E-E402CB26301E}">
      <dsp:nvSpPr>
        <dsp:cNvPr id="0" name=""/>
        <dsp:cNvSpPr/>
      </dsp:nvSpPr>
      <dsp:spPr>
        <a:xfrm>
          <a:off x="442451" y="286726"/>
          <a:ext cx="6585519" cy="573200"/>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978"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development of the cross-border electricity cybersecurity risk assessment report </a:t>
          </a:r>
          <a:endParaRPr lang="en-US" sz="1700" kern="1200" dirty="0"/>
        </a:p>
      </dsp:txBody>
      <dsp:txXfrm>
        <a:off x="442451" y="286726"/>
        <a:ext cx="6585519" cy="573200"/>
      </dsp:txXfrm>
    </dsp:sp>
    <dsp:sp modelId="{DCB8DA4B-F9F6-44E1-B370-0D8BA166708F}">
      <dsp:nvSpPr>
        <dsp:cNvPr id="0" name=""/>
        <dsp:cNvSpPr/>
      </dsp:nvSpPr>
      <dsp:spPr>
        <a:xfrm>
          <a:off x="84201" y="215076"/>
          <a:ext cx="716500" cy="71650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FA25C6-5553-4F65-A2D2-B7E10ADD018B}">
      <dsp:nvSpPr>
        <dsp:cNvPr id="0" name=""/>
        <dsp:cNvSpPr/>
      </dsp:nvSpPr>
      <dsp:spPr>
        <a:xfrm>
          <a:off x="961536" y="1147031"/>
          <a:ext cx="6066435" cy="573200"/>
        </a:xfrm>
        <a:prstGeom prst="rect">
          <a:avLst/>
        </a:prstGeom>
        <a:solidFill>
          <a:schemeClr val="accent1">
            <a:shade val="80000"/>
            <a:hueOff val="-71720"/>
            <a:satOff val="-10366"/>
            <a:lumOff val="72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978"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development of the common electricity cybersecurity framework </a:t>
          </a:r>
          <a:endParaRPr lang="en-US" sz="1700" kern="1200"/>
        </a:p>
      </dsp:txBody>
      <dsp:txXfrm>
        <a:off x="961536" y="1147031"/>
        <a:ext cx="6066435" cy="573200"/>
      </dsp:txXfrm>
    </dsp:sp>
    <dsp:sp modelId="{D712EA7C-73EB-4526-BCD9-8A244D072248}">
      <dsp:nvSpPr>
        <dsp:cNvPr id="0" name=""/>
        <dsp:cNvSpPr/>
      </dsp:nvSpPr>
      <dsp:spPr>
        <a:xfrm>
          <a:off x="603286" y="1075381"/>
          <a:ext cx="716500" cy="716500"/>
        </a:xfrm>
        <a:prstGeom prst="ellipse">
          <a:avLst/>
        </a:prstGeom>
        <a:solidFill>
          <a:schemeClr val="lt1">
            <a:hueOff val="0"/>
            <a:satOff val="0"/>
            <a:lumOff val="0"/>
            <a:alphaOff val="0"/>
          </a:schemeClr>
        </a:solidFill>
        <a:ln w="19050" cap="flat" cmpd="sng" algn="ctr">
          <a:solidFill>
            <a:schemeClr val="accent1">
              <a:shade val="80000"/>
              <a:hueOff val="-71720"/>
              <a:satOff val="-10366"/>
              <a:lumOff val="72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B445F0-94B9-4394-AF44-56C7E7ED44D5}">
      <dsp:nvSpPr>
        <dsp:cNvPr id="0" name=""/>
        <dsp:cNvSpPr/>
      </dsp:nvSpPr>
      <dsp:spPr>
        <a:xfrm>
          <a:off x="1245992" y="2006706"/>
          <a:ext cx="5781979" cy="573200"/>
        </a:xfrm>
        <a:prstGeom prst="rect">
          <a:avLst/>
        </a:prstGeom>
        <a:solidFill>
          <a:schemeClr val="accent1">
            <a:shade val="80000"/>
            <a:hueOff val="-143440"/>
            <a:satOff val="-20733"/>
            <a:lumOff val="144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978"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development of the cybersecurity procurement recommendation </a:t>
          </a:r>
          <a:endParaRPr lang="en-US" sz="1700" kern="1200"/>
        </a:p>
      </dsp:txBody>
      <dsp:txXfrm>
        <a:off x="1245992" y="2006706"/>
        <a:ext cx="5781979" cy="573200"/>
      </dsp:txXfrm>
    </dsp:sp>
    <dsp:sp modelId="{BE48C228-0635-4572-81DC-516BFE9A4ED5}">
      <dsp:nvSpPr>
        <dsp:cNvPr id="0" name=""/>
        <dsp:cNvSpPr/>
      </dsp:nvSpPr>
      <dsp:spPr>
        <a:xfrm>
          <a:off x="887741" y="1935056"/>
          <a:ext cx="716500" cy="716500"/>
        </a:xfrm>
        <a:prstGeom prst="ellipse">
          <a:avLst/>
        </a:prstGeom>
        <a:solidFill>
          <a:schemeClr val="lt1">
            <a:hueOff val="0"/>
            <a:satOff val="0"/>
            <a:lumOff val="0"/>
            <a:alphaOff val="0"/>
          </a:schemeClr>
        </a:solidFill>
        <a:ln w="19050" cap="flat" cmpd="sng" algn="ctr">
          <a:solidFill>
            <a:schemeClr val="accent1">
              <a:shade val="80000"/>
              <a:hueOff val="-143440"/>
              <a:satOff val="-20733"/>
              <a:lumOff val="14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0A8A9-6967-492C-954E-0D69566D216F}">
      <dsp:nvSpPr>
        <dsp:cNvPr id="0" name=""/>
        <dsp:cNvSpPr/>
      </dsp:nvSpPr>
      <dsp:spPr>
        <a:xfrm>
          <a:off x="1336816" y="2867012"/>
          <a:ext cx="5691155" cy="573200"/>
        </a:xfrm>
        <a:prstGeom prst="rect">
          <a:avLst/>
        </a:prstGeom>
        <a:solidFill>
          <a:schemeClr val="accent1">
            <a:shade val="80000"/>
            <a:hueOff val="-215160"/>
            <a:satOff val="-31099"/>
            <a:lumOff val="216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978"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development of the cyber-attacks classification scale methodology </a:t>
          </a:r>
          <a:endParaRPr lang="en-US" sz="1700" kern="1200"/>
        </a:p>
      </dsp:txBody>
      <dsp:txXfrm>
        <a:off x="1336816" y="2867012"/>
        <a:ext cx="5691155" cy="573200"/>
      </dsp:txXfrm>
    </dsp:sp>
    <dsp:sp modelId="{30A84AB6-A8D9-4297-8347-38B46EDD6CE5}">
      <dsp:nvSpPr>
        <dsp:cNvPr id="0" name=""/>
        <dsp:cNvSpPr/>
      </dsp:nvSpPr>
      <dsp:spPr>
        <a:xfrm>
          <a:off x="978565" y="2795362"/>
          <a:ext cx="716500" cy="716500"/>
        </a:xfrm>
        <a:prstGeom prst="ellipse">
          <a:avLst/>
        </a:prstGeom>
        <a:solidFill>
          <a:schemeClr val="lt1">
            <a:hueOff val="0"/>
            <a:satOff val="0"/>
            <a:lumOff val="0"/>
            <a:alphaOff val="0"/>
          </a:schemeClr>
        </a:solidFill>
        <a:ln w="19050" cap="flat" cmpd="sng" algn="ctr">
          <a:solidFill>
            <a:schemeClr val="accent1">
              <a:shade val="80000"/>
              <a:hueOff val="-215160"/>
              <a:satOff val="-31099"/>
              <a:lumOff val="216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B280D-197B-4D84-9289-F81FE94582FE}">
      <dsp:nvSpPr>
        <dsp:cNvPr id="0" name=""/>
        <dsp:cNvSpPr/>
      </dsp:nvSpPr>
      <dsp:spPr>
        <a:xfrm>
          <a:off x="1245992" y="3727317"/>
          <a:ext cx="5781979" cy="573200"/>
        </a:xfrm>
        <a:prstGeom prst="rect">
          <a:avLst/>
        </a:prstGeom>
        <a:solidFill>
          <a:schemeClr val="accent1">
            <a:shade val="80000"/>
            <a:hueOff val="-286880"/>
            <a:satOff val="-41466"/>
            <a:lumOff val="289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978"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development of guidance on European cybersecurity certification schemes </a:t>
          </a:r>
          <a:endParaRPr lang="en-US" sz="1700" b="0" kern="1200"/>
        </a:p>
      </dsp:txBody>
      <dsp:txXfrm>
        <a:off x="1245992" y="3727317"/>
        <a:ext cx="5781979" cy="573200"/>
      </dsp:txXfrm>
    </dsp:sp>
    <dsp:sp modelId="{2978B2E1-871D-4203-8C67-AD873C75855C}">
      <dsp:nvSpPr>
        <dsp:cNvPr id="0" name=""/>
        <dsp:cNvSpPr/>
      </dsp:nvSpPr>
      <dsp:spPr>
        <a:xfrm>
          <a:off x="887741" y="3655667"/>
          <a:ext cx="716500" cy="716500"/>
        </a:xfrm>
        <a:prstGeom prst="ellipse">
          <a:avLst/>
        </a:prstGeom>
        <a:solidFill>
          <a:schemeClr val="lt1">
            <a:hueOff val="0"/>
            <a:satOff val="0"/>
            <a:lumOff val="0"/>
            <a:alphaOff val="0"/>
          </a:schemeClr>
        </a:solidFill>
        <a:ln w="19050" cap="flat" cmpd="sng" algn="ctr">
          <a:solidFill>
            <a:schemeClr val="accent1">
              <a:shade val="80000"/>
              <a:hueOff val="-286880"/>
              <a:satOff val="-41466"/>
              <a:lumOff val="289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FE7280-FE9E-4976-8F1B-6B901B357E91}">
      <dsp:nvSpPr>
        <dsp:cNvPr id="0" name=""/>
        <dsp:cNvSpPr/>
      </dsp:nvSpPr>
      <dsp:spPr>
        <a:xfrm>
          <a:off x="961536" y="4586992"/>
          <a:ext cx="6066435" cy="573200"/>
        </a:xfrm>
        <a:prstGeom prst="rect">
          <a:avLst/>
        </a:prstGeom>
        <a:solidFill>
          <a:schemeClr val="accent1">
            <a:shade val="80000"/>
            <a:hueOff val="-358600"/>
            <a:satOff val="-51832"/>
            <a:lumOff val="3613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978"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development of the cybersecurity risk assessment methodologies</a:t>
          </a:r>
          <a:endParaRPr lang="en-US" sz="1700" b="0" kern="1200" dirty="0"/>
        </a:p>
      </dsp:txBody>
      <dsp:txXfrm>
        <a:off x="961536" y="4586992"/>
        <a:ext cx="6066435" cy="573200"/>
      </dsp:txXfrm>
    </dsp:sp>
    <dsp:sp modelId="{0499DA4C-7E71-476B-B807-E9D225DB4F66}">
      <dsp:nvSpPr>
        <dsp:cNvPr id="0" name=""/>
        <dsp:cNvSpPr/>
      </dsp:nvSpPr>
      <dsp:spPr>
        <a:xfrm>
          <a:off x="603286" y="4515342"/>
          <a:ext cx="716500" cy="716500"/>
        </a:xfrm>
        <a:prstGeom prst="ellipse">
          <a:avLst/>
        </a:prstGeom>
        <a:solidFill>
          <a:schemeClr val="lt1">
            <a:hueOff val="0"/>
            <a:satOff val="0"/>
            <a:lumOff val="0"/>
            <a:alphaOff val="0"/>
          </a:schemeClr>
        </a:solidFill>
        <a:ln w="19050" cap="flat" cmpd="sng" algn="ctr">
          <a:solidFill>
            <a:schemeClr val="accent1">
              <a:shade val="80000"/>
              <a:hueOff val="-358600"/>
              <a:satOff val="-51832"/>
              <a:lumOff val="361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2C50B-D6D0-4CA2-B04A-EABE55606A2F}">
      <dsp:nvSpPr>
        <dsp:cNvPr id="0" name=""/>
        <dsp:cNvSpPr/>
      </dsp:nvSpPr>
      <dsp:spPr>
        <a:xfrm>
          <a:off x="442451" y="5447297"/>
          <a:ext cx="6585519" cy="573200"/>
        </a:xfrm>
        <a:prstGeom prst="rect">
          <a:avLst/>
        </a:prstGeom>
        <a:solidFill>
          <a:schemeClr val="accent1">
            <a:shade val="80000"/>
            <a:hueOff val="-430320"/>
            <a:satOff val="-62199"/>
            <a:lumOff val="4336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978"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a:t>performance of the Union-wide/ regional cybersecurity risk assessment</a:t>
          </a:r>
          <a:endParaRPr lang="en-US" sz="1700" b="0" kern="1200"/>
        </a:p>
      </dsp:txBody>
      <dsp:txXfrm>
        <a:off x="442451" y="5447297"/>
        <a:ext cx="6585519" cy="573200"/>
      </dsp:txXfrm>
    </dsp:sp>
    <dsp:sp modelId="{D5FDE9E4-F6B2-4F2E-8C9D-C39DA7FC08E9}">
      <dsp:nvSpPr>
        <dsp:cNvPr id="0" name=""/>
        <dsp:cNvSpPr/>
      </dsp:nvSpPr>
      <dsp:spPr>
        <a:xfrm>
          <a:off x="84201" y="5375647"/>
          <a:ext cx="716500" cy="716500"/>
        </a:xfrm>
        <a:prstGeom prst="ellipse">
          <a:avLst/>
        </a:prstGeom>
        <a:solidFill>
          <a:schemeClr val="lt1">
            <a:hueOff val="0"/>
            <a:satOff val="0"/>
            <a:lumOff val="0"/>
            <a:alphaOff val="0"/>
          </a:schemeClr>
        </a:solidFill>
        <a:ln w="19050" cap="flat" cmpd="sng" algn="ctr">
          <a:solidFill>
            <a:schemeClr val="accent1">
              <a:shade val="80000"/>
              <a:hueOff val="-430320"/>
              <a:satOff val="-62199"/>
              <a:lumOff val="4336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9B592-861E-4E50-95E0-7CCD1819DB9B}">
      <dsp:nvSpPr>
        <dsp:cNvPr id="0" name=""/>
        <dsp:cNvSpPr/>
      </dsp:nvSpPr>
      <dsp:spPr>
        <a:xfrm>
          <a:off x="0" y="12663"/>
          <a:ext cx="5594947" cy="748800"/>
        </a:xfrm>
        <a:prstGeom prst="roundRect">
          <a:avLst/>
        </a:prstGeom>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mj-lt"/>
              <a:cs typeface="Arial" panose="020B0604020202020204" pitchFamily="34" charset="0"/>
            </a:rPr>
            <a:t>Cybersecurity risk assessment methodologies</a:t>
          </a:r>
          <a:endParaRPr lang="en-GB" sz="1800" b="0" kern="1200" dirty="0">
            <a:latin typeface="+mj-lt"/>
          </a:endParaRPr>
        </a:p>
      </dsp:txBody>
      <dsp:txXfrm>
        <a:off x="36553" y="49216"/>
        <a:ext cx="5521841" cy="675694"/>
      </dsp:txXfrm>
    </dsp:sp>
    <dsp:sp modelId="{A6BD9465-3AC2-49D5-B036-37ADADA899FE}">
      <dsp:nvSpPr>
        <dsp:cNvPr id="0" name=""/>
        <dsp:cNvSpPr/>
      </dsp:nvSpPr>
      <dsp:spPr>
        <a:xfrm>
          <a:off x="0" y="876663"/>
          <a:ext cx="5594947" cy="748800"/>
        </a:xfrm>
        <a:prstGeom prst="roundRect">
          <a:avLst/>
        </a:prstGeom>
        <a:gradFill flip="none" rotWithShape="1">
          <a:gsLst>
            <a:gs pos="0">
              <a:schemeClr val="tx2">
                <a:lumMod val="60000"/>
                <a:lumOff val="40000"/>
              </a:schemeClr>
            </a:gs>
            <a:gs pos="23000">
              <a:schemeClr val="tx2">
                <a:lumMod val="60000"/>
                <a:lumOff val="40000"/>
              </a:schemeClr>
            </a:gs>
            <a:gs pos="69000">
              <a:schemeClr val="tx2"/>
            </a:gs>
            <a:gs pos="97000">
              <a:schemeClr val="tx2"/>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mj-lt"/>
              <a:cs typeface="Arial" panose="020B0604020202020204" pitchFamily="34" charset="0"/>
            </a:rPr>
            <a:t>Comprehensive Cross-border electricity cybersecurity risk assessment report</a:t>
          </a:r>
          <a:endParaRPr lang="en-NL" sz="1800" b="0" kern="1200">
            <a:latin typeface="+mj-lt"/>
            <a:cs typeface="Arial" panose="020B0604020202020204" pitchFamily="34" charset="0"/>
          </a:endParaRPr>
        </a:p>
      </dsp:txBody>
      <dsp:txXfrm>
        <a:off x="36553" y="913216"/>
        <a:ext cx="5521841" cy="675694"/>
      </dsp:txXfrm>
    </dsp:sp>
    <dsp:sp modelId="{630B4676-B0BB-4C43-B9A7-65617D3685EA}">
      <dsp:nvSpPr>
        <dsp:cNvPr id="0" name=""/>
        <dsp:cNvSpPr/>
      </dsp:nvSpPr>
      <dsp:spPr>
        <a:xfrm>
          <a:off x="0" y="1740663"/>
          <a:ext cx="5594947" cy="748800"/>
        </a:xfrm>
        <a:prstGeom prst="roundRect">
          <a:avLst/>
        </a:prstGeom>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mj-lt"/>
              <a:cs typeface="Arial" panose="020B0604020202020204" pitchFamily="34" charset="0"/>
            </a:rPr>
            <a:t>Minimum and advanced cybersecurity controls</a:t>
          </a:r>
          <a:endParaRPr lang="en-NL" sz="1800" b="0" kern="1200">
            <a:latin typeface="+mj-lt"/>
            <a:cs typeface="Arial" panose="020B0604020202020204" pitchFamily="34" charset="0"/>
          </a:endParaRPr>
        </a:p>
      </dsp:txBody>
      <dsp:txXfrm>
        <a:off x="36553" y="1777216"/>
        <a:ext cx="5521841" cy="675694"/>
      </dsp:txXfrm>
    </dsp:sp>
    <dsp:sp modelId="{CC269E33-8671-46FA-9E13-D4D8F77E5F60}">
      <dsp:nvSpPr>
        <dsp:cNvPr id="0" name=""/>
        <dsp:cNvSpPr/>
      </dsp:nvSpPr>
      <dsp:spPr>
        <a:xfrm>
          <a:off x="0" y="2604663"/>
          <a:ext cx="5594947" cy="748800"/>
        </a:xfrm>
        <a:prstGeom prst="roundRect">
          <a:avLst/>
        </a:prstGeom>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mj-lt"/>
              <a:cs typeface="Arial" panose="020B0604020202020204" pitchFamily="34" charset="0"/>
            </a:rPr>
            <a:t>Minimum and advanced cybersecurity controls in the supply chain</a:t>
          </a:r>
          <a:endParaRPr lang="en-NL" sz="1800" b="0" kern="1200">
            <a:latin typeface="+mj-lt"/>
            <a:cs typeface="Arial" panose="020B0604020202020204" pitchFamily="34" charset="0"/>
          </a:endParaRPr>
        </a:p>
      </dsp:txBody>
      <dsp:txXfrm>
        <a:off x="36553" y="2641216"/>
        <a:ext cx="5521841" cy="675694"/>
      </dsp:txXfrm>
    </dsp:sp>
    <dsp:sp modelId="{6EA72525-EA09-4603-AD13-C4D115393CAD}">
      <dsp:nvSpPr>
        <dsp:cNvPr id="0" name=""/>
        <dsp:cNvSpPr/>
      </dsp:nvSpPr>
      <dsp:spPr>
        <a:xfrm>
          <a:off x="0" y="3468664"/>
          <a:ext cx="5594947" cy="748800"/>
        </a:xfrm>
        <a:prstGeom prst="roundRect">
          <a:avLst/>
        </a:prstGeom>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a:latin typeface="+mj-lt"/>
              <a:cs typeface="Arial" panose="020B0604020202020204" pitchFamily="34" charset="0"/>
            </a:rPr>
            <a:t>Cybersecurity procurement recommendations</a:t>
          </a:r>
          <a:endParaRPr lang="en-NL" sz="1800" b="0" kern="1200">
            <a:latin typeface="+mj-lt"/>
            <a:cs typeface="Arial" panose="020B0604020202020204" pitchFamily="34" charset="0"/>
          </a:endParaRPr>
        </a:p>
      </dsp:txBody>
      <dsp:txXfrm>
        <a:off x="36553" y="3505217"/>
        <a:ext cx="5521841" cy="675694"/>
      </dsp:txXfrm>
    </dsp:sp>
    <dsp:sp modelId="{F11DBD78-C593-468F-B32D-301294F72A2B}">
      <dsp:nvSpPr>
        <dsp:cNvPr id="0" name=""/>
        <dsp:cNvSpPr/>
      </dsp:nvSpPr>
      <dsp:spPr>
        <a:xfrm>
          <a:off x="0" y="4332664"/>
          <a:ext cx="5594947" cy="748800"/>
        </a:xfrm>
        <a:prstGeom prst="roundRect">
          <a:avLst/>
        </a:prstGeom>
        <a:gradFill flip="none" rotWithShape="1">
          <a:gsLst>
            <a:gs pos="0">
              <a:schemeClr val="tx2">
                <a:lumMod val="60000"/>
                <a:lumOff val="40000"/>
              </a:schemeClr>
            </a:gs>
            <a:gs pos="9000">
              <a:schemeClr val="tx2">
                <a:lumMod val="60000"/>
                <a:lumOff val="40000"/>
              </a:schemeClr>
            </a:gs>
            <a:gs pos="55000">
              <a:schemeClr val="tx2"/>
            </a:gs>
            <a:gs pos="97000">
              <a:schemeClr val="tx2"/>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0" kern="1200">
              <a:latin typeface="+mj-lt"/>
              <a:cs typeface="Arial" panose="020B0604020202020204" pitchFamily="34" charset="0"/>
            </a:rPr>
            <a:t>Cyber-attacks classification scale methodology</a:t>
          </a:r>
        </a:p>
      </dsp:txBody>
      <dsp:txXfrm>
        <a:off x="36553" y="4369217"/>
        <a:ext cx="5521841" cy="67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7B2D2-CA3A-487B-93BD-96C3DD6B68B5}">
      <dsp:nvSpPr>
        <dsp:cNvPr id="0" name=""/>
        <dsp:cNvSpPr/>
      </dsp:nvSpPr>
      <dsp:spPr>
        <a:xfrm>
          <a:off x="8056" y="1723132"/>
          <a:ext cx="2762596" cy="2381548"/>
        </a:xfrm>
        <a:prstGeom prst="homePlate">
          <a:avLst>
            <a:gd name="adj" fmla="val 25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020" tIns="35560" rIns="420079" bIns="35560" numCol="1" spcCol="1270" anchor="t" anchorCtr="0">
          <a:noAutofit/>
        </a:bodyPr>
        <a:lstStyle/>
        <a:p>
          <a:pPr marL="0" lvl="0" indent="0" algn="l" defTabSz="622300">
            <a:lnSpc>
              <a:spcPct val="90000"/>
            </a:lnSpc>
            <a:spcBef>
              <a:spcPct val="0"/>
            </a:spcBef>
            <a:spcAft>
              <a:spcPct val="35000"/>
            </a:spcAft>
            <a:buNone/>
          </a:pPr>
          <a:r>
            <a:rPr lang="en-US" sz="1400" b="1" i="0" u="none" kern="1200" dirty="0">
              <a:solidFill>
                <a:schemeClr val="tx1"/>
              </a:solidFill>
            </a:rPr>
            <a:t>Development (Art. 6)</a:t>
          </a:r>
        </a:p>
        <a:p>
          <a:pPr marL="0" lvl="0" indent="0" algn="l" defTabSz="622300">
            <a:lnSpc>
              <a:spcPct val="90000"/>
            </a:lnSpc>
            <a:spcBef>
              <a:spcPct val="0"/>
            </a:spcBef>
            <a:spcAft>
              <a:spcPct val="35000"/>
            </a:spcAft>
            <a:buNone/>
          </a:pPr>
          <a:endParaRPr lang="en-GB" sz="1400" b="0" i="0" u="none" kern="1200" dirty="0">
            <a:solidFill>
              <a:schemeClr val="tx1"/>
            </a:solidFill>
          </a:endParaRPr>
        </a:p>
        <a:p>
          <a:pPr marL="114300" lvl="1" indent="-114300" algn="l" defTabSz="533400">
            <a:lnSpc>
              <a:spcPct val="90000"/>
            </a:lnSpc>
            <a:spcBef>
              <a:spcPct val="0"/>
            </a:spcBef>
            <a:spcAft>
              <a:spcPct val="15000"/>
            </a:spcAft>
            <a:buChar char="•"/>
          </a:pPr>
          <a:r>
            <a:rPr lang="en-US" sz="1200" i="0" u="none" kern="1200" dirty="0">
              <a:solidFill>
                <a:schemeClr val="tx1"/>
              </a:solidFill>
            </a:rPr>
            <a:t>TSOs, with the assistance of ENTSO-E and in cooperation with DSO Entity to </a:t>
          </a:r>
          <a:r>
            <a:rPr lang="en-US" sz="1200" b="1" i="0" u="none" kern="1200" dirty="0">
              <a:solidFill>
                <a:schemeClr val="tx1"/>
              </a:solidFill>
            </a:rPr>
            <a:t>develop proposals for TCM</a:t>
          </a:r>
          <a:endParaRPr lang="en-GB" sz="1200" b="1" i="0" u="none" kern="1200" dirty="0">
            <a:solidFill>
              <a:schemeClr val="tx1"/>
            </a:solidFill>
          </a:endParaRPr>
        </a:p>
        <a:p>
          <a:pPr marL="114300" lvl="1" indent="-114300" algn="l" defTabSz="533400">
            <a:lnSpc>
              <a:spcPct val="90000"/>
            </a:lnSpc>
            <a:spcBef>
              <a:spcPct val="0"/>
            </a:spcBef>
            <a:spcAft>
              <a:spcPct val="15000"/>
            </a:spcAft>
            <a:buChar char="•"/>
          </a:pPr>
          <a:endParaRPr lang="en-GB" sz="1200" b="1" i="0" u="none" kern="1200" dirty="0">
            <a:solidFill>
              <a:schemeClr val="tx1"/>
            </a:solidFill>
          </a:endParaRPr>
        </a:p>
        <a:p>
          <a:pPr marL="114300" lvl="1" indent="-114300" algn="l" defTabSz="533400">
            <a:lnSpc>
              <a:spcPct val="90000"/>
            </a:lnSpc>
            <a:spcBef>
              <a:spcPct val="0"/>
            </a:spcBef>
            <a:spcAft>
              <a:spcPct val="15000"/>
            </a:spcAft>
            <a:buChar char="•"/>
          </a:pPr>
          <a:r>
            <a:rPr lang="en-US" sz="1200" i="0" u="none" kern="1200" dirty="0">
              <a:solidFill>
                <a:schemeClr val="tx1"/>
              </a:solidFill>
            </a:rPr>
            <a:t>NCAs and ACER informed regularly</a:t>
          </a:r>
          <a:endParaRPr lang="en-GB" sz="1200" i="0" u="none" kern="1200" dirty="0">
            <a:solidFill>
              <a:schemeClr val="tx1"/>
            </a:solidFill>
          </a:endParaRPr>
        </a:p>
        <a:p>
          <a:pPr marL="114300" lvl="1" indent="-114300" algn="l" defTabSz="533400">
            <a:lnSpc>
              <a:spcPct val="90000"/>
            </a:lnSpc>
            <a:spcBef>
              <a:spcPct val="0"/>
            </a:spcBef>
            <a:spcAft>
              <a:spcPct val="15000"/>
            </a:spcAft>
            <a:buChar char="•"/>
          </a:pPr>
          <a:endParaRPr lang="en-GB" sz="1200" i="0" u="none" kern="1200">
            <a:solidFill>
              <a:schemeClr val="tx1"/>
            </a:solidFill>
          </a:endParaRPr>
        </a:p>
      </dsp:txBody>
      <dsp:txXfrm>
        <a:off x="8056" y="1723132"/>
        <a:ext cx="2464903" cy="2381548"/>
      </dsp:txXfrm>
    </dsp:sp>
    <dsp:sp modelId="{CF30C777-7F41-4437-B8BF-7B83C5AA766E}">
      <dsp:nvSpPr>
        <dsp:cNvPr id="0" name=""/>
        <dsp:cNvSpPr/>
      </dsp:nvSpPr>
      <dsp:spPr>
        <a:xfrm>
          <a:off x="2175265" y="1723132"/>
          <a:ext cx="3473369" cy="2381548"/>
        </a:xfrm>
        <a:prstGeom prst="chevron">
          <a:avLst>
            <a:gd name="adj" fmla="val 25000"/>
          </a:avLst>
        </a:prstGeom>
        <a:solidFill>
          <a:schemeClr val="accent3">
            <a:shade val="80000"/>
            <a:hueOff val="-143740"/>
            <a:satOff val="0"/>
            <a:lumOff val="112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020" tIns="35560" rIns="105020" bIns="35560" numCol="1" spcCol="1270" anchor="t" anchorCtr="0">
          <a:noAutofit/>
        </a:bodyPr>
        <a:lstStyle/>
        <a:p>
          <a:pPr marL="0" lvl="0" indent="0" algn="l" defTabSz="622300">
            <a:lnSpc>
              <a:spcPct val="90000"/>
            </a:lnSpc>
            <a:spcBef>
              <a:spcPct val="0"/>
            </a:spcBef>
            <a:spcAft>
              <a:spcPct val="35000"/>
            </a:spcAft>
            <a:buNone/>
          </a:pPr>
          <a:r>
            <a:rPr lang="en-US" sz="1400" b="1" i="0" u="none" kern="1200" dirty="0">
              <a:solidFill>
                <a:schemeClr val="tx1"/>
              </a:solidFill>
            </a:rPr>
            <a:t>Consultation (Art. 9)</a:t>
          </a:r>
        </a:p>
        <a:p>
          <a:pPr marL="0" lvl="0" indent="0" algn="l" defTabSz="622300">
            <a:lnSpc>
              <a:spcPct val="90000"/>
            </a:lnSpc>
            <a:spcBef>
              <a:spcPct val="0"/>
            </a:spcBef>
            <a:spcAft>
              <a:spcPct val="35000"/>
            </a:spcAft>
            <a:buNone/>
          </a:pPr>
          <a:endParaRPr lang="en-GB" sz="1400" b="0" i="0" u="none" kern="1200" dirty="0">
            <a:solidFill>
              <a:schemeClr val="tx1"/>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i="0" u="none" kern="1200" dirty="0">
              <a:solidFill>
                <a:schemeClr val="tx1"/>
              </a:solidFill>
            </a:rPr>
            <a:t>TSOs, DSO entity &amp; ENTSO-E to consult </a:t>
          </a:r>
          <a:r>
            <a:rPr lang="en-US" sz="1200" b="1" i="0" u="none" kern="1200" dirty="0">
              <a:solidFill>
                <a:schemeClr val="tx1"/>
              </a:solidFill>
            </a:rPr>
            <a:t>stakeholders,  ACER &amp; ENISA and NCCS-NCAs</a:t>
          </a:r>
          <a:endParaRPr lang="en-GB" sz="1200" b="1" i="0" u="none" kern="1200" dirty="0">
            <a:solidFill>
              <a:schemeClr val="tx1"/>
            </a:solidFill>
          </a:endParaRPr>
        </a:p>
        <a:p>
          <a:pPr marL="114300" lvl="1" indent="-114300" algn="l" defTabSz="533400">
            <a:lnSpc>
              <a:spcPct val="90000"/>
            </a:lnSpc>
            <a:spcBef>
              <a:spcPct val="0"/>
            </a:spcBef>
            <a:spcAft>
              <a:spcPct val="15000"/>
            </a:spcAft>
            <a:buFont typeface="Arial" panose="020B0604020202020204" pitchFamily="34" charset="0"/>
            <a:buChar char="•"/>
          </a:pPr>
          <a:endParaRPr lang="en-GB" sz="1200" b="1" i="0" u="none" kern="1200" dirty="0">
            <a:solidFill>
              <a:schemeClr val="tx1"/>
            </a:solidFill>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i="0" u="none" kern="1200" dirty="0">
              <a:solidFill>
                <a:schemeClr val="tx1"/>
              </a:solidFill>
            </a:rPr>
            <a:t>Duration of at least one month</a:t>
          </a:r>
          <a:endParaRPr lang="en-GB" sz="1200" i="0" u="none" kern="1200" dirty="0">
            <a:solidFill>
              <a:schemeClr val="tx1"/>
            </a:solidFill>
          </a:endParaRPr>
        </a:p>
      </dsp:txBody>
      <dsp:txXfrm>
        <a:off x="2770652" y="1723132"/>
        <a:ext cx="2282595" cy="2381548"/>
      </dsp:txXfrm>
    </dsp:sp>
    <dsp:sp modelId="{60EC5E52-1D2B-48EC-8FF7-6C753D512358}">
      <dsp:nvSpPr>
        <dsp:cNvPr id="0" name=""/>
        <dsp:cNvSpPr/>
      </dsp:nvSpPr>
      <dsp:spPr>
        <a:xfrm>
          <a:off x="5053247" y="1723132"/>
          <a:ext cx="3260191" cy="2381548"/>
        </a:xfrm>
        <a:prstGeom prst="chevron">
          <a:avLst>
            <a:gd name="adj" fmla="val 25000"/>
          </a:avLst>
        </a:prstGeom>
        <a:solidFill>
          <a:schemeClr val="accent3">
            <a:shade val="80000"/>
            <a:hueOff val="-287479"/>
            <a:satOff val="0"/>
            <a:lumOff val="225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020" tIns="35560" rIns="105020" bIns="35560" numCol="1" spcCol="1270" anchor="t" anchorCtr="0">
          <a:noAutofit/>
        </a:bodyPr>
        <a:lstStyle/>
        <a:p>
          <a:pPr marL="0" lvl="0" indent="0" algn="l" defTabSz="622300">
            <a:lnSpc>
              <a:spcPct val="90000"/>
            </a:lnSpc>
            <a:spcBef>
              <a:spcPct val="0"/>
            </a:spcBef>
            <a:spcAft>
              <a:spcPct val="35000"/>
            </a:spcAft>
            <a:buNone/>
          </a:pPr>
          <a:r>
            <a:rPr lang="en-US" sz="1400" b="1" i="0" u="none" kern="1200" dirty="0">
              <a:solidFill>
                <a:schemeClr val="tx1"/>
              </a:solidFill>
            </a:rPr>
            <a:t>Voting (Art. 7)</a:t>
          </a:r>
          <a:endParaRPr lang="en-GB" sz="1400" b="1" i="0" u="none" kern="1200" dirty="0">
            <a:solidFill>
              <a:schemeClr val="tx1"/>
            </a:solidFill>
          </a:endParaRPr>
        </a:p>
        <a:p>
          <a:pPr marL="114300" lvl="1" indent="-114300" algn="l" defTabSz="533400">
            <a:lnSpc>
              <a:spcPct val="90000"/>
            </a:lnSpc>
            <a:spcBef>
              <a:spcPct val="0"/>
            </a:spcBef>
            <a:spcAft>
              <a:spcPct val="15000"/>
            </a:spcAft>
            <a:buChar char="•"/>
          </a:pPr>
          <a:endParaRPr lang="en-GB" sz="1200" i="0" u="none" kern="1200" dirty="0">
            <a:solidFill>
              <a:schemeClr val="tx1"/>
            </a:solidFill>
          </a:endParaRPr>
        </a:p>
        <a:p>
          <a:pPr marL="114300" lvl="1" indent="-114300" algn="l" defTabSz="533400">
            <a:lnSpc>
              <a:spcPct val="90000"/>
            </a:lnSpc>
            <a:spcBef>
              <a:spcPct val="0"/>
            </a:spcBef>
            <a:spcAft>
              <a:spcPts val="600"/>
            </a:spcAft>
            <a:buChar char="•"/>
          </a:pPr>
          <a:r>
            <a:rPr lang="en-US" sz="1200" i="0" u="none" kern="1200" dirty="0">
              <a:solidFill>
                <a:schemeClr val="tx1"/>
              </a:solidFill>
            </a:rPr>
            <a:t>TSOs </a:t>
          </a:r>
          <a:r>
            <a:rPr lang="en-US" sz="1200" b="1" i="0" u="none" kern="1200" dirty="0">
              <a:solidFill>
                <a:schemeClr val="tx1"/>
              </a:solidFill>
            </a:rPr>
            <a:t>unanimity,  or qualified majority.</a:t>
          </a:r>
          <a:endParaRPr lang="en-GB" sz="1200" b="1" i="0" u="none" kern="1200" dirty="0">
            <a:solidFill>
              <a:schemeClr val="tx1"/>
            </a:solidFill>
          </a:endParaRPr>
        </a:p>
        <a:p>
          <a:pPr marL="114300" lvl="1" indent="-114300" algn="l" defTabSz="533400">
            <a:lnSpc>
              <a:spcPct val="90000"/>
            </a:lnSpc>
            <a:spcBef>
              <a:spcPct val="0"/>
            </a:spcBef>
            <a:spcAft>
              <a:spcPts val="600"/>
            </a:spcAft>
            <a:buChar char="•"/>
          </a:pPr>
          <a:r>
            <a:rPr lang="en-US" sz="1200" i="0" u="none" kern="1200" dirty="0">
              <a:solidFill>
                <a:schemeClr val="tx1"/>
              </a:solidFill>
            </a:rPr>
            <a:t>If still no decision – NCCS-NCAs to </a:t>
          </a:r>
          <a:r>
            <a:rPr lang="en-GB" sz="1200" i="0" u="none" kern="1200" dirty="0">
              <a:solidFill>
                <a:schemeClr val="tx1"/>
              </a:solidFill>
            </a:rPr>
            <a:t>take the appropriate steps for the adoption of TCMs.</a:t>
          </a:r>
        </a:p>
        <a:p>
          <a:pPr marL="114300" lvl="1" indent="-114300" algn="l" defTabSz="533400">
            <a:lnSpc>
              <a:spcPct val="90000"/>
            </a:lnSpc>
            <a:spcBef>
              <a:spcPct val="0"/>
            </a:spcBef>
            <a:spcAft>
              <a:spcPts val="600"/>
            </a:spcAft>
            <a:buChar char="•"/>
          </a:pPr>
          <a:r>
            <a:rPr lang="en-US" sz="1200" b="1" i="0" u="none" kern="1200" dirty="0">
              <a:solidFill>
                <a:schemeClr val="tx1"/>
              </a:solidFill>
            </a:rPr>
            <a:t>DSO Entity </a:t>
          </a:r>
          <a:r>
            <a:rPr lang="en-US" sz="1200" i="0" u="none" kern="1200" dirty="0">
              <a:solidFill>
                <a:schemeClr val="tx1"/>
              </a:solidFill>
            </a:rPr>
            <a:t>to provide reasoned </a:t>
          </a:r>
          <a:r>
            <a:rPr lang="en-US" sz="1200" b="1" i="0" u="none" kern="1200" dirty="0">
              <a:solidFill>
                <a:schemeClr val="tx1"/>
              </a:solidFill>
            </a:rPr>
            <a:t>opinion</a:t>
          </a:r>
          <a:r>
            <a:rPr lang="en-US" sz="1200" i="0" u="none" kern="1200" dirty="0">
              <a:solidFill>
                <a:schemeClr val="tx1"/>
              </a:solidFill>
            </a:rPr>
            <a:t> 3w  before deadline</a:t>
          </a:r>
          <a:endParaRPr lang="en-GB" sz="1200" i="0" u="none" kern="1200" dirty="0">
            <a:solidFill>
              <a:schemeClr val="tx1"/>
            </a:solidFill>
          </a:endParaRPr>
        </a:p>
      </dsp:txBody>
      <dsp:txXfrm>
        <a:off x="5648634" y="1723132"/>
        <a:ext cx="2069417" cy="2381548"/>
      </dsp:txXfrm>
    </dsp:sp>
    <dsp:sp modelId="{668323B0-83EE-4612-93DD-B8102E5D4FEC}">
      <dsp:nvSpPr>
        <dsp:cNvPr id="0" name=""/>
        <dsp:cNvSpPr/>
      </dsp:nvSpPr>
      <dsp:spPr>
        <a:xfrm>
          <a:off x="7718051" y="1723132"/>
          <a:ext cx="3564195" cy="2381548"/>
        </a:xfrm>
        <a:prstGeom prst="chevron">
          <a:avLst>
            <a:gd name="adj" fmla="val 25000"/>
          </a:avLst>
        </a:prstGeom>
        <a:solidFill>
          <a:schemeClr val="accent3">
            <a:shade val="80000"/>
            <a:hueOff val="-431219"/>
            <a:satOff val="0"/>
            <a:lumOff val="338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020" tIns="35560" rIns="105020" bIns="35560" numCol="1" spcCol="1270" anchor="t" anchorCtr="0">
          <a:noAutofit/>
        </a:bodyPr>
        <a:lstStyle/>
        <a:p>
          <a:pPr marL="0" lvl="0" indent="0" algn="l" defTabSz="622300">
            <a:lnSpc>
              <a:spcPct val="90000"/>
            </a:lnSpc>
            <a:spcBef>
              <a:spcPct val="0"/>
            </a:spcBef>
            <a:spcAft>
              <a:spcPct val="35000"/>
            </a:spcAft>
            <a:buNone/>
          </a:pPr>
          <a:r>
            <a:rPr lang="en-US" sz="1400" b="1" i="0" u="none" kern="1200" dirty="0">
              <a:solidFill>
                <a:schemeClr val="tx1"/>
              </a:solidFill>
            </a:rPr>
            <a:t>Approval (Art. 8)</a:t>
          </a:r>
        </a:p>
        <a:p>
          <a:pPr marL="0" lvl="0" indent="0" algn="l" defTabSz="622300">
            <a:lnSpc>
              <a:spcPct val="90000"/>
            </a:lnSpc>
            <a:spcBef>
              <a:spcPct val="0"/>
            </a:spcBef>
            <a:spcAft>
              <a:spcPct val="35000"/>
            </a:spcAft>
            <a:buNone/>
          </a:pPr>
          <a:endParaRPr lang="en-GB" sz="1400" b="0" i="0" u="none" kern="1200" dirty="0">
            <a:solidFill>
              <a:schemeClr val="tx1"/>
            </a:solidFill>
          </a:endParaRPr>
        </a:p>
        <a:p>
          <a:pPr marL="114300" lvl="1" indent="-114300" algn="l" defTabSz="533400">
            <a:lnSpc>
              <a:spcPct val="90000"/>
            </a:lnSpc>
            <a:spcBef>
              <a:spcPct val="0"/>
            </a:spcBef>
            <a:spcAft>
              <a:spcPts val="600"/>
            </a:spcAft>
            <a:buChar char="•"/>
          </a:pPr>
          <a:r>
            <a:rPr lang="en-US" sz="1200" i="0" u="none" kern="1200" dirty="0">
              <a:solidFill>
                <a:schemeClr val="tx1"/>
              </a:solidFill>
            </a:rPr>
            <a:t>NCCS-NCAs may </a:t>
          </a:r>
          <a:r>
            <a:rPr lang="en-US" sz="1200" b="1" i="0" u="none" kern="1200" dirty="0">
              <a:solidFill>
                <a:schemeClr val="tx1"/>
              </a:solidFill>
            </a:rPr>
            <a:t>prolong deadlines</a:t>
          </a:r>
          <a:endParaRPr lang="en-GB" sz="1200" b="1" i="0" u="none" kern="1200" dirty="0">
            <a:solidFill>
              <a:schemeClr val="tx1"/>
            </a:solidFill>
          </a:endParaRPr>
        </a:p>
        <a:p>
          <a:pPr marL="114300" lvl="1" indent="-114300" algn="l" defTabSz="533400">
            <a:lnSpc>
              <a:spcPct val="90000"/>
            </a:lnSpc>
            <a:spcBef>
              <a:spcPct val="0"/>
            </a:spcBef>
            <a:spcAft>
              <a:spcPts val="600"/>
            </a:spcAft>
            <a:buChar char="•"/>
          </a:pPr>
          <a:r>
            <a:rPr lang="en-US" sz="1200" i="0" u="none" kern="1200">
              <a:solidFill>
                <a:schemeClr val="tx1"/>
              </a:solidFill>
            </a:rPr>
            <a:t>TCMs submitted to ACER</a:t>
          </a:r>
          <a:endParaRPr lang="en-GB" sz="1200" i="0" u="none" kern="1200">
            <a:solidFill>
              <a:schemeClr val="tx1"/>
            </a:solidFill>
          </a:endParaRPr>
        </a:p>
        <a:p>
          <a:pPr marL="114300" lvl="1" indent="-114300" algn="l" defTabSz="533400">
            <a:lnSpc>
              <a:spcPct val="90000"/>
            </a:lnSpc>
            <a:spcBef>
              <a:spcPct val="0"/>
            </a:spcBef>
            <a:spcAft>
              <a:spcPts val="600"/>
            </a:spcAft>
            <a:buChar char="•"/>
          </a:pPr>
          <a:r>
            <a:rPr lang="en-US" sz="1200" i="0" u="none" kern="1200">
              <a:solidFill>
                <a:schemeClr val="tx1"/>
              </a:solidFill>
            </a:rPr>
            <a:t>NCCS-NCAs may request </a:t>
          </a:r>
          <a:r>
            <a:rPr lang="en-US" sz="1200" b="1" i="0" u="none" kern="1200">
              <a:solidFill>
                <a:schemeClr val="tx1"/>
              </a:solidFill>
            </a:rPr>
            <a:t>ACER’s opinion</a:t>
          </a:r>
          <a:endParaRPr lang="en-GB" sz="1200" b="1" i="0" u="none" kern="1200">
            <a:solidFill>
              <a:schemeClr val="tx1"/>
            </a:solidFill>
          </a:endParaRPr>
        </a:p>
        <a:p>
          <a:pPr marL="114300" lvl="1" indent="-114300" algn="l" defTabSz="533400">
            <a:lnSpc>
              <a:spcPct val="90000"/>
            </a:lnSpc>
            <a:spcBef>
              <a:spcPct val="0"/>
            </a:spcBef>
            <a:spcAft>
              <a:spcPts val="600"/>
            </a:spcAft>
            <a:buChar char="•"/>
          </a:pPr>
          <a:r>
            <a:rPr lang="en-US" sz="1200" i="0" u="none" kern="1200">
              <a:solidFill>
                <a:schemeClr val="tx1"/>
              </a:solidFill>
            </a:rPr>
            <a:t>ACER to </a:t>
          </a:r>
          <a:r>
            <a:rPr lang="en-US" sz="1200" b="0" i="0" u="none" kern="1200">
              <a:solidFill>
                <a:schemeClr val="tx1"/>
              </a:solidFill>
            </a:rPr>
            <a:t>consult with </a:t>
          </a:r>
          <a:r>
            <a:rPr lang="en-US" sz="1200" b="1" i="0" u="none" kern="1200">
              <a:solidFill>
                <a:schemeClr val="tx1"/>
              </a:solidFill>
            </a:rPr>
            <a:t>ENISA</a:t>
          </a:r>
          <a:endParaRPr lang="en-GB" sz="1200" b="1" i="0" u="none" kern="1200">
            <a:solidFill>
              <a:schemeClr val="tx1"/>
            </a:solidFill>
          </a:endParaRPr>
        </a:p>
        <a:p>
          <a:pPr marL="114300" lvl="1" indent="-114300" algn="l" defTabSz="533400">
            <a:lnSpc>
              <a:spcPct val="90000"/>
            </a:lnSpc>
            <a:spcBef>
              <a:spcPct val="0"/>
            </a:spcBef>
            <a:spcAft>
              <a:spcPts val="600"/>
            </a:spcAft>
            <a:buChar char="•"/>
          </a:pPr>
          <a:r>
            <a:rPr lang="en-US" sz="1200" i="0" u="none" kern="1200">
              <a:solidFill>
                <a:schemeClr val="tx1"/>
              </a:solidFill>
            </a:rPr>
            <a:t>NCAs to decide in </a:t>
          </a:r>
          <a:r>
            <a:rPr lang="en-US" sz="1200" b="1" i="0" u="none" kern="1200">
              <a:solidFill>
                <a:schemeClr val="tx1"/>
              </a:solidFill>
            </a:rPr>
            <a:t>6m</a:t>
          </a:r>
          <a:endParaRPr lang="en-GB" sz="1200" b="1" i="0" u="none" kern="1200">
            <a:solidFill>
              <a:schemeClr val="tx1"/>
            </a:solidFill>
          </a:endParaRPr>
        </a:p>
        <a:p>
          <a:pPr marL="114300" lvl="1" indent="-114300" algn="l" defTabSz="533400">
            <a:lnSpc>
              <a:spcPct val="90000"/>
            </a:lnSpc>
            <a:spcBef>
              <a:spcPct val="0"/>
            </a:spcBef>
            <a:spcAft>
              <a:spcPts val="600"/>
            </a:spcAft>
            <a:buChar char="•"/>
          </a:pPr>
          <a:r>
            <a:rPr lang="en-US" sz="1200" i="0" u="none" kern="1200">
              <a:solidFill>
                <a:schemeClr val="tx1"/>
              </a:solidFill>
            </a:rPr>
            <a:t>May ask TSOs to </a:t>
          </a:r>
          <a:r>
            <a:rPr lang="en-US" sz="1200" b="1" i="0" u="none" kern="1200">
              <a:solidFill>
                <a:schemeClr val="tx1"/>
              </a:solidFill>
            </a:rPr>
            <a:t>amend</a:t>
          </a:r>
          <a:r>
            <a:rPr lang="en-US" sz="1200" i="0" u="none" kern="1200">
              <a:solidFill>
                <a:schemeClr val="tx1"/>
              </a:solidFill>
            </a:rPr>
            <a:t> (+2m)</a:t>
          </a:r>
          <a:endParaRPr lang="en-GB" sz="1200" i="0" u="none" kern="1200">
            <a:solidFill>
              <a:schemeClr val="tx1"/>
            </a:solidFill>
          </a:endParaRPr>
        </a:p>
      </dsp:txBody>
      <dsp:txXfrm>
        <a:off x="8313438" y="1723132"/>
        <a:ext cx="2373421" cy="238154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2AAC1-DE87-466A-816F-6E5EBD4F166D}" type="datetimeFigureOut">
              <a:rPr lang="en-GB" smtClean="0"/>
              <a:t>21/10/2024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D1248-EAD5-414F-A739-5A9E9798E7BE}" type="slidenum">
              <a:rPr lang="en-GB" smtClean="0"/>
              <a:t>‹#›</a:t>
            </a:fld>
            <a:endParaRPr lang="en-GB"/>
          </a:p>
        </p:txBody>
      </p:sp>
    </p:spTree>
    <p:extLst>
      <p:ext uri="{BB962C8B-B14F-4D97-AF65-F5344CB8AC3E}">
        <p14:creationId xmlns:p14="http://schemas.microsoft.com/office/powerpoint/2010/main" val="3450392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GB" sz="1800" kern="100">
              <a:effectLst/>
              <a:latin typeface="Aptos" panose="020B0004020202020204" pitchFamily="34" charset="0"/>
              <a:ea typeface="Aptos" panose="020B0004020202020204" pitchFamily="34" charset="0"/>
              <a:cs typeface="Calibri (Body)"/>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98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11</a:t>
            </a:fld>
            <a:endParaRPr lang="en-GB"/>
          </a:p>
        </p:txBody>
      </p:sp>
    </p:spTree>
    <p:extLst>
      <p:ext uri="{BB962C8B-B14F-4D97-AF65-F5344CB8AC3E}">
        <p14:creationId xmlns:p14="http://schemas.microsoft.com/office/powerpoint/2010/main" val="1925790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12</a:t>
            </a:fld>
            <a:endParaRPr lang="en-GB"/>
          </a:p>
        </p:txBody>
      </p:sp>
    </p:spTree>
    <p:extLst>
      <p:ext uri="{BB962C8B-B14F-4D97-AF65-F5344CB8AC3E}">
        <p14:creationId xmlns:p14="http://schemas.microsoft.com/office/powerpoint/2010/main" val="2296225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13</a:t>
            </a:fld>
            <a:endParaRPr lang="en-GB"/>
          </a:p>
        </p:txBody>
      </p:sp>
    </p:spTree>
    <p:extLst>
      <p:ext uri="{BB962C8B-B14F-4D97-AF65-F5344CB8AC3E}">
        <p14:creationId xmlns:p14="http://schemas.microsoft.com/office/powerpoint/2010/main" val="3784088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14</a:t>
            </a:fld>
            <a:endParaRPr lang="en-GB"/>
          </a:p>
        </p:txBody>
      </p:sp>
    </p:spTree>
    <p:extLst>
      <p:ext uri="{BB962C8B-B14F-4D97-AF65-F5344CB8AC3E}">
        <p14:creationId xmlns:p14="http://schemas.microsoft.com/office/powerpoint/2010/main" val="2483075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15</a:t>
            </a:fld>
            <a:endParaRPr lang="en-GB"/>
          </a:p>
        </p:txBody>
      </p:sp>
    </p:spTree>
    <p:extLst>
      <p:ext uri="{BB962C8B-B14F-4D97-AF65-F5344CB8AC3E}">
        <p14:creationId xmlns:p14="http://schemas.microsoft.com/office/powerpoint/2010/main" val="3332038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D1248-EAD5-414F-A739-5A9E9798E7BE}" type="slidenum">
              <a:rPr lang="en-GB" smtClean="0"/>
              <a:t>17</a:t>
            </a:fld>
            <a:endParaRPr lang="en-GB"/>
          </a:p>
        </p:txBody>
      </p:sp>
    </p:spTree>
    <p:extLst>
      <p:ext uri="{BB962C8B-B14F-4D97-AF65-F5344CB8AC3E}">
        <p14:creationId xmlns:p14="http://schemas.microsoft.com/office/powerpoint/2010/main" val="391679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fld id="{C6B3AB32-59DF-41F1-9618-EDFBF5049629}" type="slidenum">
              <a:rPr lang="en-US" smtClean="0"/>
              <a:t>18</a:t>
            </a:fld>
            <a:endParaRPr lang="en-US"/>
          </a:p>
        </p:txBody>
      </p:sp>
    </p:spTree>
    <p:extLst>
      <p:ext uri="{BB962C8B-B14F-4D97-AF65-F5344CB8AC3E}">
        <p14:creationId xmlns:p14="http://schemas.microsoft.com/office/powerpoint/2010/main" val="208661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fontAlgn="base"/>
            <a:endParaRPr lang="en-GB" dirty="0"/>
          </a:p>
        </p:txBody>
      </p:sp>
      <p:sp>
        <p:nvSpPr>
          <p:cNvPr id="4" name="Slide Number Placeholder 3"/>
          <p:cNvSpPr>
            <a:spLocks noGrp="1"/>
          </p:cNvSpPr>
          <p:nvPr>
            <p:ph type="sldNum" sz="quarter" idx="5"/>
          </p:nvPr>
        </p:nvSpPr>
        <p:spPr/>
        <p:txBody>
          <a:bodyPr/>
          <a:lstStyle/>
          <a:p>
            <a:fld id="{573102B2-B681-4FF5-8834-F45BAD464C13}" type="slidenum">
              <a:rPr lang="en-GB" smtClean="0"/>
              <a:t>19</a:t>
            </a:fld>
            <a:endParaRPr lang="en-GB"/>
          </a:p>
        </p:txBody>
      </p:sp>
    </p:spTree>
    <p:extLst>
      <p:ext uri="{BB962C8B-B14F-4D97-AF65-F5344CB8AC3E}">
        <p14:creationId xmlns:p14="http://schemas.microsoft.com/office/powerpoint/2010/main" val="3876939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20</a:t>
            </a:fld>
            <a:endParaRPr lang="en-GB"/>
          </a:p>
        </p:txBody>
      </p:sp>
    </p:spTree>
    <p:extLst>
      <p:ext uri="{BB962C8B-B14F-4D97-AF65-F5344CB8AC3E}">
        <p14:creationId xmlns:p14="http://schemas.microsoft.com/office/powerpoint/2010/main" val="2635300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21</a:t>
            </a:fld>
            <a:endParaRPr lang="en-GB"/>
          </a:p>
        </p:txBody>
      </p:sp>
    </p:spTree>
    <p:extLst>
      <p:ext uri="{BB962C8B-B14F-4D97-AF65-F5344CB8AC3E}">
        <p14:creationId xmlns:p14="http://schemas.microsoft.com/office/powerpoint/2010/main" val="69261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1B3D1248-EAD5-414F-A739-5A9E9798E7BE}" type="slidenum">
              <a:rPr lang="en-GB" smtClean="0"/>
              <a:t>2</a:t>
            </a:fld>
            <a:endParaRPr lang="en-GB"/>
          </a:p>
        </p:txBody>
      </p:sp>
    </p:spTree>
    <p:extLst>
      <p:ext uri="{BB962C8B-B14F-4D97-AF65-F5344CB8AC3E}">
        <p14:creationId xmlns:p14="http://schemas.microsoft.com/office/powerpoint/2010/main" val="298835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22</a:t>
            </a:fld>
            <a:endParaRPr lang="en-GB"/>
          </a:p>
        </p:txBody>
      </p:sp>
    </p:spTree>
    <p:extLst>
      <p:ext uri="{BB962C8B-B14F-4D97-AF65-F5344CB8AC3E}">
        <p14:creationId xmlns:p14="http://schemas.microsoft.com/office/powerpoint/2010/main" val="1188210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23</a:t>
            </a:fld>
            <a:endParaRPr lang="en-GB"/>
          </a:p>
        </p:txBody>
      </p:sp>
    </p:spTree>
    <p:extLst>
      <p:ext uri="{BB962C8B-B14F-4D97-AF65-F5344CB8AC3E}">
        <p14:creationId xmlns:p14="http://schemas.microsoft.com/office/powerpoint/2010/main" val="4045668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24</a:t>
            </a:fld>
            <a:endParaRPr lang="en-GB"/>
          </a:p>
        </p:txBody>
      </p:sp>
    </p:spTree>
    <p:extLst>
      <p:ext uri="{BB962C8B-B14F-4D97-AF65-F5344CB8AC3E}">
        <p14:creationId xmlns:p14="http://schemas.microsoft.com/office/powerpoint/2010/main" val="3057536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25</a:t>
            </a:fld>
            <a:endParaRPr lang="en-GB"/>
          </a:p>
        </p:txBody>
      </p:sp>
    </p:spTree>
    <p:extLst>
      <p:ext uri="{BB962C8B-B14F-4D97-AF65-F5344CB8AC3E}">
        <p14:creationId xmlns:p14="http://schemas.microsoft.com/office/powerpoint/2010/main" val="1535968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26</a:t>
            </a:fld>
            <a:endParaRPr lang="en-GB"/>
          </a:p>
        </p:txBody>
      </p:sp>
    </p:spTree>
    <p:extLst>
      <p:ext uri="{BB962C8B-B14F-4D97-AF65-F5344CB8AC3E}">
        <p14:creationId xmlns:p14="http://schemas.microsoft.com/office/powerpoint/2010/main" val="327515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27</a:t>
            </a:fld>
            <a:endParaRPr lang="en-GB"/>
          </a:p>
        </p:txBody>
      </p:sp>
    </p:spTree>
    <p:extLst>
      <p:ext uri="{BB962C8B-B14F-4D97-AF65-F5344CB8AC3E}">
        <p14:creationId xmlns:p14="http://schemas.microsoft.com/office/powerpoint/2010/main" val="531764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28</a:t>
            </a:fld>
            <a:endParaRPr lang="en-GB"/>
          </a:p>
        </p:txBody>
      </p:sp>
    </p:spTree>
    <p:extLst>
      <p:ext uri="{BB962C8B-B14F-4D97-AF65-F5344CB8AC3E}">
        <p14:creationId xmlns:p14="http://schemas.microsoft.com/office/powerpoint/2010/main" val="2919321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fld id="{C6B3AB32-59DF-41F1-9618-EDFBF5049629}" type="slidenum">
              <a:rPr lang="en-US" smtClean="0"/>
              <a:t>29</a:t>
            </a:fld>
            <a:endParaRPr lang="en-US"/>
          </a:p>
        </p:txBody>
      </p:sp>
    </p:spTree>
    <p:extLst>
      <p:ext uri="{BB962C8B-B14F-4D97-AF65-F5344CB8AC3E}">
        <p14:creationId xmlns:p14="http://schemas.microsoft.com/office/powerpoint/2010/main" val="1855663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20"/>
              </a:spcBef>
            </a:pPr>
            <a:endParaRPr lang="en-GB" sz="1800" kern="100" dirty="0">
              <a:effectLst/>
              <a:latin typeface="Aptos" panose="020B0004020202020204" pitchFamily="34" charset="0"/>
              <a:ea typeface="Aptos" panose="020B0004020202020204" pitchFamily="34" charset="0"/>
              <a:cs typeface="Calibri (Body)"/>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30</a:t>
            </a:fld>
            <a:endParaRPr lang="en-GB"/>
          </a:p>
        </p:txBody>
      </p:sp>
    </p:spTree>
    <p:extLst>
      <p:ext uri="{BB962C8B-B14F-4D97-AF65-F5344CB8AC3E}">
        <p14:creationId xmlns:p14="http://schemas.microsoft.com/office/powerpoint/2010/main" val="2677401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20"/>
              </a:spcBef>
            </a:pPr>
            <a:r>
              <a:rPr lang="en-GB" sz="1800" kern="100" dirty="0">
                <a:effectLst/>
                <a:latin typeface="Calibri" panose="020F0502020204030204" pitchFamily="34" charset="0"/>
                <a:ea typeface="Aptos" panose="020B0004020202020204" pitchFamily="34" charset="0"/>
                <a:cs typeface="Calibri (Body)"/>
              </a:rPr>
              <a:t>Now, let’s explain more about minimum and advanced cybersecurity controls…</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US" sz="1800" kern="100" dirty="0">
                <a:effectLst/>
                <a:latin typeface="Calibri" panose="020F0502020204030204" pitchFamily="34" charset="0"/>
                <a:ea typeface="Aptos" panose="020B0004020202020204" pitchFamily="34" charset="0"/>
                <a:cs typeface="Calibri (Body)"/>
              </a:rPr>
              <a:t>&lt;CLICK&gt;</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In January 2027, the TSOs, with the assistance of ENTSO-E and DSO Entity, will develop a proposal for minimum and advanced cybersecurity controls.</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US" sz="1800" kern="100" dirty="0">
                <a:effectLst/>
                <a:latin typeface="Calibri" panose="020F0502020204030204" pitchFamily="34" charset="0"/>
                <a:ea typeface="Aptos" panose="020B0004020202020204" pitchFamily="34" charset="0"/>
                <a:cs typeface="Calibri (Body)"/>
              </a:rPr>
              <a:t>&lt;CLICK&gt;</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The competent authorities then have six months to decide the minimum and advanced cybersecurity controls based on the proposal.</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US" sz="1800" kern="100" dirty="0">
                <a:effectLst/>
                <a:latin typeface="Calibri" panose="020F0502020204030204" pitchFamily="34" charset="0"/>
                <a:ea typeface="Aptos" panose="020B0004020202020204" pitchFamily="34" charset="0"/>
                <a:cs typeface="Calibri (Body)"/>
              </a:rPr>
              <a:t>&lt;CLICK&gt;</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Then, in January 2028, the critical-impact and high-impact entities will apply the minimum cybersecurity controls within the high-impact perimeter and advanced cybersecurity controls within the critical-impact perimeter. </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It’s worth noting that the entities may request the respective competent authority to grant a derogation from their obligation to apply the minimum and advanced cybersecurity controls. </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The competent authority may grant such a derogation if the entity: </a:t>
            </a:r>
            <a:endParaRPr lang="en-GB" sz="1800" kern="100" dirty="0">
              <a:effectLst/>
              <a:latin typeface="Aptos" panose="020B0004020202020204" pitchFamily="34" charset="0"/>
              <a:ea typeface="Aptos" panose="020B0004020202020204" pitchFamily="34" charset="0"/>
              <a:cs typeface="Calibri (Body)"/>
            </a:endParaRPr>
          </a:p>
          <a:p>
            <a:pPr marL="342900" lvl="0" indent="-342900">
              <a:spcBef>
                <a:spcPts val="720"/>
              </a:spcBef>
              <a:buFont typeface="+mj-lt"/>
              <a:buAutoNum type="arabicPeriod"/>
            </a:pPr>
            <a:r>
              <a:rPr lang="en-US" sz="1800" kern="100" dirty="0">
                <a:effectLst/>
                <a:latin typeface="Calibri" panose="020F0502020204030204" pitchFamily="34" charset="0"/>
                <a:ea typeface="Aptos" panose="020B0004020202020204" pitchFamily="34" charset="0"/>
                <a:cs typeface="Calibri (Body)"/>
              </a:rPr>
              <a:t>can demonstrate that the costs of implementing the appropriate cybersecurity controls significantly exceed the benefits; or </a:t>
            </a:r>
            <a:endParaRPr lang="en-GB" sz="1800" kern="100" dirty="0">
              <a:effectLst/>
              <a:latin typeface="Aptos" panose="020B0004020202020204" pitchFamily="34" charset="0"/>
              <a:ea typeface="Aptos" panose="020B0004020202020204" pitchFamily="34" charset="0"/>
              <a:cs typeface="Calibri (Body)"/>
            </a:endParaRPr>
          </a:p>
          <a:p>
            <a:pPr marL="342900" lvl="0" indent="-342900">
              <a:spcBef>
                <a:spcPts val="720"/>
              </a:spcBef>
              <a:buFont typeface="+mj-lt"/>
              <a:buAutoNum type="arabicPeriod"/>
            </a:pPr>
            <a:r>
              <a:rPr lang="en-US" sz="1800" kern="100" dirty="0">
                <a:effectLst/>
                <a:latin typeface="Calibri" panose="020F0502020204030204" pitchFamily="34" charset="0"/>
                <a:ea typeface="Aptos" panose="020B0004020202020204" pitchFamily="34" charset="0"/>
                <a:cs typeface="Calibri (Body)"/>
              </a:rPr>
              <a:t>provides an entity-level risk treatment plan that mitigates the cybersecurity risks using alternative controls to a level which is acceptable with the risk acceptance criteria. </a:t>
            </a:r>
          </a:p>
          <a:p>
            <a:pPr marL="342900" lvl="0" indent="-342900">
              <a:spcBef>
                <a:spcPts val="720"/>
              </a:spcBef>
              <a:buFont typeface="+mj-lt"/>
              <a:buAutoNum type="arabicPeriod"/>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US" sz="1800" kern="100" dirty="0">
                <a:effectLst/>
                <a:latin typeface="Calibri" panose="020F0502020204030204" pitchFamily="34" charset="0"/>
                <a:ea typeface="Aptos" panose="020B0004020202020204" pitchFamily="34" charset="0"/>
                <a:cs typeface="Calibri (Body)"/>
              </a:rPr>
              <a:t>The competent authority then has three months to decide whether a derogation from the minimum and advanced cybersecurity controls can be granted. </a:t>
            </a: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endParaRPr lang="en-US" sz="1800" kern="100" dirty="0">
              <a:effectLst/>
              <a:latin typeface="Calibri" panose="020F0502020204030204" pitchFamily="34" charset="0"/>
              <a:ea typeface="Aptos" panose="020B0004020202020204" pitchFamily="34" charset="0"/>
              <a:cs typeface="Calibri (Body)"/>
            </a:endParaRPr>
          </a:p>
          <a:p>
            <a:pPr>
              <a:spcBef>
                <a:spcPts val="720"/>
              </a:spcBef>
            </a:pPr>
            <a:r>
              <a:rPr lang="en-US" sz="1800" kern="100" dirty="0">
                <a:effectLst/>
                <a:latin typeface="Calibri" panose="020F0502020204030204" pitchFamily="34" charset="0"/>
                <a:ea typeface="Aptos" panose="020B0004020202020204" pitchFamily="34" charset="0"/>
                <a:cs typeface="Calibri (Body)"/>
              </a:rPr>
              <a:t>Derogations will be granted for a maximum of three years, with the possibility of renewal. </a:t>
            </a:r>
            <a:endParaRPr lang="en-GB" sz="1800" kern="100" dirty="0">
              <a:effectLst/>
              <a:latin typeface="Aptos" panose="020B0004020202020204" pitchFamily="34" charset="0"/>
              <a:ea typeface="Aptos" panose="020B0004020202020204" pitchFamily="34" charset="0"/>
              <a:cs typeface="Calibri (Body)"/>
            </a:endParaRPr>
          </a:p>
          <a:p>
            <a:pPr algn="l" rtl="0" fontAlgn="base"/>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provisional list of standards will be published in Q2 2025. Implementation is on a voluntary basis and could prepare entities for the minimum and advanced controls.</a:t>
            </a:r>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31</a:t>
            </a:fld>
            <a:endParaRPr lang="en-GB"/>
          </a:p>
        </p:txBody>
      </p:sp>
    </p:spTree>
    <p:extLst>
      <p:ext uri="{BB962C8B-B14F-4D97-AF65-F5344CB8AC3E}">
        <p14:creationId xmlns:p14="http://schemas.microsoft.com/office/powerpoint/2010/main" val="428109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fld id="{C6B3AB32-59DF-41F1-9618-EDFBF5049629}" type="slidenum">
              <a:rPr lang="en-US" smtClean="0"/>
              <a:t>3</a:t>
            </a:fld>
            <a:endParaRPr lang="en-US"/>
          </a:p>
        </p:txBody>
      </p:sp>
    </p:spTree>
    <p:extLst>
      <p:ext uri="{BB962C8B-B14F-4D97-AF65-F5344CB8AC3E}">
        <p14:creationId xmlns:p14="http://schemas.microsoft.com/office/powerpoint/2010/main" val="2531083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20"/>
              </a:spcBef>
            </a:pPr>
            <a:r>
              <a:rPr lang="en-GB" sz="1800" kern="100" dirty="0">
                <a:effectLst/>
                <a:latin typeface="Calibri" panose="020F0502020204030204" pitchFamily="34" charset="0"/>
                <a:ea typeface="Aptos" panose="020B0004020202020204" pitchFamily="34" charset="0"/>
                <a:cs typeface="Calibri (Body)"/>
              </a:rPr>
              <a:t>In January 2027, the TSOs alongside ENTSO-E and DSO Entity, will develop a proposal for a matrix to map the controls against selected European and international standards, as well as technical specifications. This is known as the ‘mapping matrix’.</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As part of this process, competent authorities may &lt;CLICK&gt; provide a map of controls relating to national legislative or regulatory frameworks, including relevant national standards of Member States. </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If this is provided, it will be integrated into the mapping matrix.</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US" sz="1800" kern="100" dirty="0">
                <a:effectLst/>
                <a:latin typeface="Calibri" panose="020F0502020204030204" pitchFamily="34" charset="0"/>
                <a:ea typeface="Aptos" panose="020B0004020202020204" pitchFamily="34" charset="0"/>
                <a:cs typeface="Calibri (Body)"/>
              </a:rPr>
              <a:t>Within six months of drawing up each regional cybersecurity risk assessment report &lt;CLICK&gt;, the TSOs, ENTSO-E and </a:t>
            </a:r>
            <a:r>
              <a:rPr lang="en-GB" sz="1800" kern="100" dirty="0">
                <a:effectLst/>
                <a:latin typeface="Calibri" panose="020F0502020204030204" pitchFamily="34" charset="0"/>
                <a:ea typeface="Aptos" panose="020B0004020202020204" pitchFamily="34" charset="0"/>
                <a:cs typeface="Calibri (Body)"/>
              </a:rPr>
              <a:t>DSO Entity</a:t>
            </a:r>
            <a:r>
              <a:rPr lang="en-US" sz="1800" kern="100" dirty="0">
                <a:effectLst/>
                <a:latin typeface="Calibri" panose="020F0502020204030204" pitchFamily="34" charset="0"/>
                <a:ea typeface="Aptos" panose="020B0004020202020204" pitchFamily="34" charset="0"/>
                <a:cs typeface="Calibri (Body)"/>
              </a:rPr>
              <a:t>, in consultation with ENISA, will propose an amendment to the competent authority for the mapping matrix. </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US" sz="1800" kern="100" dirty="0">
                <a:effectLst/>
                <a:latin typeface="Calibri" panose="020F0502020204030204" pitchFamily="34" charset="0"/>
                <a:ea typeface="Aptos" panose="020B0004020202020204" pitchFamily="34" charset="0"/>
                <a:cs typeface="Calibri (Body)"/>
              </a:rPr>
              <a:t>The proposal will take into account &lt;CLICK&gt; the risks identified in the regional risk assessment.</a:t>
            </a:r>
            <a:endParaRPr lang="en-GB" sz="1800" kern="100" dirty="0">
              <a:effectLst/>
              <a:latin typeface="Aptos" panose="020B0004020202020204" pitchFamily="34" charset="0"/>
              <a:ea typeface="Aptos" panose="020B0004020202020204" pitchFamily="34" charset="0"/>
              <a:cs typeface="Calibri (Body)"/>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32</a:t>
            </a:fld>
            <a:endParaRPr lang="en-GB"/>
          </a:p>
        </p:txBody>
      </p:sp>
    </p:spTree>
    <p:extLst>
      <p:ext uri="{BB962C8B-B14F-4D97-AF65-F5344CB8AC3E}">
        <p14:creationId xmlns:p14="http://schemas.microsoft.com/office/powerpoint/2010/main" val="1294615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720"/>
              </a:spcBef>
            </a:pPr>
            <a:r>
              <a:rPr lang="en-GB" sz="1800" kern="100" dirty="0">
                <a:effectLst/>
                <a:latin typeface="Calibri" panose="020F0502020204030204" pitchFamily="34" charset="0"/>
                <a:ea typeface="Aptos" panose="020B0004020202020204" pitchFamily="34" charset="0"/>
                <a:cs typeface="Calibri (Body)"/>
              </a:rPr>
              <a:t>Within 24 months of being notified by the competent authority, each high-impact or critical-impact entity should establish a cybersecurity management </a:t>
            </a:r>
            <a:r>
              <a:rPr lang="en-GB" sz="1800" kern="100" dirty="0">
                <a:effectLst/>
                <a:highlight>
                  <a:srgbClr val="FF0000"/>
                </a:highlight>
                <a:latin typeface="Calibri" panose="020F0502020204030204" pitchFamily="34" charset="0"/>
                <a:ea typeface="Aptos" panose="020B0004020202020204" pitchFamily="34" charset="0"/>
                <a:cs typeface="Calibri (Body)"/>
              </a:rPr>
              <a:t>system</a:t>
            </a:r>
            <a:r>
              <a:rPr lang="en-GB" sz="1800" kern="100" dirty="0">
                <a:effectLst/>
                <a:latin typeface="Calibri" panose="020F0502020204030204" pitchFamily="34" charset="0"/>
                <a:ea typeface="Aptos" panose="020B0004020202020204" pitchFamily="34" charset="0"/>
                <a:cs typeface="Calibri (Body)"/>
              </a:rPr>
              <a:t> and review it every three years.</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Its objectives are to: &lt;CLICK&gt;</a:t>
            </a:r>
            <a:endParaRPr lang="en-GB" sz="1800" kern="100" dirty="0">
              <a:effectLst/>
              <a:latin typeface="Aptos" panose="020B0004020202020204" pitchFamily="34" charset="0"/>
              <a:ea typeface="Aptos" panose="020B0004020202020204" pitchFamily="34" charset="0"/>
              <a:cs typeface="Calibri (Body)"/>
            </a:endParaRP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determine the scope of the cybersecurity management system, considering interfaces and dependencies with other entities; &lt;CLICK&gt; </a:t>
            </a:r>
            <a:endParaRPr lang="en-GB" sz="1800" kern="100" dirty="0">
              <a:effectLst/>
              <a:latin typeface="Aptos" panose="020B0004020202020204" pitchFamily="34" charset="0"/>
              <a:ea typeface="Aptos" panose="020B0004020202020204" pitchFamily="34" charset="0"/>
              <a:cs typeface="Calibri (Body)"/>
            </a:endParaRP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ensure all senior management are informed of relevant legal obligations and actively contribute to the implementation of the cybersecurity management system;  &lt;CLICK&gt;</a:t>
            </a:r>
            <a:endParaRPr lang="en-GB" sz="1800" kern="100" dirty="0">
              <a:effectLst/>
              <a:latin typeface="Aptos" panose="020B0004020202020204" pitchFamily="34" charset="0"/>
              <a:ea typeface="Aptos" panose="020B0004020202020204" pitchFamily="34" charset="0"/>
              <a:cs typeface="Calibri (Body)"/>
            </a:endParaRP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ensure the resources needed for the cybersecurity management system are available;  &lt;CLICK&gt;</a:t>
            </a:r>
            <a:endParaRPr lang="en-GB" sz="1800" kern="100" dirty="0">
              <a:effectLst/>
              <a:latin typeface="Aptos" panose="020B0004020202020204" pitchFamily="34" charset="0"/>
              <a:ea typeface="Aptos" panose="020B0004020202020204" pitchFamily="34" charset="0"/>
              <a:cs typeface="Calibri (Body)"/>
            </a:endParaRP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establish a cybersecurity policy which will be documented and communicated within the entity and to parties affected by the security risks;  &lt;CLICK&gt;</a:t>
            </a:r>
            <a:endParaRPr lang="en-GB" sz="1800" kern="100" dirty="0">
              <a:effectLst/>
              <a:latin typeface="Aptos" panose="020B0004020202020204" pitchFamily="34" charset="0"/>
              <a:ea typeface="Aptos" panose="020B0004020202020204" pitchFamily="34" charset="0"/>
              <a:cs typeface="Calibri (Body)"/>
            </a:endParaRP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assign and communicate responsibilities for roles relevant to cybersecurity; &lt;CLICK&gt;</a:t>
            </a:r>
            <a:endParaRPr lang="en-GB" sz="1800" kern="100" dirty="0">
              <a:effectLst/>
              <a:latin typeface="Aptos" panose="020B0004020202020204" pitchFamily="34" charset="0"/>
              <a:ea typeface="Aptos" panose="020B0004020202020204" pitchFamily="34" charset="0"/>
              <a:cs typeface="Calibri (Body)"/>
            </a:endParaRP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perform cybersecurity risk management at entity level; &lt;CLICK&gt;</a:t>
            </a: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determine and provide the resources required for the implementation, maintenance and continual improvement of the cybersecurity management system; &lt;CLICK&gt;</a:t>
            </a: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determine the required internal and external communication on cybersecurity; &lt;CLICK&gt;</a:t>
            </a: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create, update and control the documented information that are part of the cybersecurity management system; &lt;CLICK&gt;</a:t>
            </a: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evaluate the performance and effectiveness of the cybersecurity management system; &lt;CLICK&gt;</a:t>
            </a:r>
          </a:p>
          <a:p>
            <a:pPr marL="342900" marR="0" lvl="0" indent="-342900" algn="l" defTabSz="914400" rtl="0" eaLnBrk="1" fontAlgn="auto" latinLnBrk="0" hangingPunct="1">
              <a:lnSpc>
                <a:spcPct val="100000"/>
              </a:lnSpc>
              <a:spcBef>
                <a:spcPts val="720"/>
              </a:spcBef>
              <a:spcAft>
                <a:spcPts val="0"/>
              </a:spcAft>
              <a:buClrTx/>
              <a:buSzTx/>
              <a:buFont typeface="Symbol" pitchFamily="2" charset="2"/>
              <a:buChar char=""/>
              <a:tabLst/>
              <a:defRPr/>
            </a:pPr>
            <a:r>
              <a:rPr lang="en-GB" sz="1800" kern="100" dirty="0">
                <a:effectLst/>
                <a:latin typeface="Calibri" panose="020F0502020204030204" pitchFamily="34" charset="0"/>
                <a:ea typeface="Aptos" panose="020B0004020202020204" pitchFamily="34" charset="0"/>
                <a:cs typeface="Calibri (Body)"/>
              </a:rPr>
              <a:t>conduct internal cybersecurity audits to ensure compliance to the requirement</a:t>
            </a:r>
            <a:r>
              <a:rPr lang="en-GB" sz="1800" kern="100" dirty="0">
                <a:effectLst/>
                <a:highlight>
                  <a:srgbClr val="FFFF00"/>
                </a:highlight>
                <a:latin typeface="Calibri" panose="020F0502020204030204" pitchFamily="34" charset="0"/>
                <a:ea typeface="Aptos" panose="020B0004020202020204" pitchFamily="34" charset="0"/>
                <a:cs typeface="Calibri (Body)"/>
              </a:rPr>
              <a:t>s</a:t>
            </a:r>
            <a:r>
              <a:rPr lang="en-GB" sz="1800" kern="100" dirty="0">
                <a:effectLst/>
                <a:latin typeface="Calibri" panose="020F0502020204030204" pitchFamily="34" charset="0"/>
                <a:ea typeface="Aptos" panose="020B0004020202020204" pitchFamily="34" charset="0"/>
                <a:cs typeface="Calibri (Body)"/>
              </a:rPr>
              <a:t> defined by the cybersecurity management system; and &lt;CLICK&gt;</a:t>
            </a:r>
          </a:p>
          <a:p>
            <a:pPr marL="342900" lvl="0" indent="-342900">
              <a:spcBef>
                <a:spcPts val="720"/>
              </a:spcBef>
              <a:buFont typeface="Symbol" pitchFamily="2" charset="2"/>
              <a:buChar char=""/>
            </a:pPr>
            <a:r>
              <a:rPr lang="en-GB" sz="1800" kern="100" dirty="0">
                <a:effectLst/>
                <a:latin typeface="Calibri" panose="020F0502020204030204" pitchFamily="34" charset="0"/>
                <a:ea typeface="Aptos" panose="020B0004020202020204" pitchFamily="34" charset="0"/>
                <a:cs typeface="Calibri (Body)"/>
              </a:rPr>
              <a:t>review the implementation at planned intervals to identify possible improvements.</a:t>
            </a:r>
            <a:endParaRPr lang="en-GB" sz="1800" kern="100" dirty="0">
              <a:effectLst/>
              <a:latin typeface="Aptos" panose="020B0004020202020204" pitchFamily="34" charset="0"/>
              <a:ea typeface="Aptos" panose="020B0004020202020204" pitchFamily="34" charset="0"/>
              <a:cs typeface="Calibri (Body)"/>
            </a:endParaRPr>
          </a:p>
          <a:p>
            <a:pPr marL="457200">
              <a:spcBef>
                <a:spcPts val="720"/>
              </a:spcBef>
            </a:pPr>
            <a:r>
              <a:rPr lang="en-GB" sz="1800" kern="100" dirty="0">
                <a:effectLst/>
                <a:latin typeface="Calibri" panose="020F0502020204030204" pitchFamily="34" charset="0"/>
                <a:ea typeface="Aptos" panose="020B0004020202020204" pitchFamily="34" charset="0"/>
                <a:cs typeface="Calibri (Body)"/>
              </a:rPr>
              <a:t> </a:t>
            </a:r>
            <a:endParaRPr lang="en-GB" sz="1800" kern="100" dirty="0">
              <a:effectLst/>
              <a:latin typeface="Aptos" panose="020B0004020202020204" pitchFamily="34" charset="0"/>
              <a:ea typeface="Aptos" panose="020B0004020202020204" pitchFamily="34" charset="0"/>
              <a:cs typeface="Calibri (Body)"/>
            </a:endParaRPr>
          </a:p>
          <a:p>
            <a:pPr>
              <a:spcBef>
                <a:spcPts val="72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scope of the cybersecurity management system should include all assets within the high-impact and critical-impact perimeter of the high-impact and critical-impact entity.  </a:t>
            </a:r>
          </a:p>
          <a:p>
            <a:pPr>
              <a:spcBef>
                <a:spcPts val="720"/>
              </a:spcBef>
            </a:pPr>
            <a:endParaRPr lang="en-GB" sz="1800" kern="100" dirty="0">
              <a:effectLst/>
              <a:latin typeface="Aptos" panose="020B0004020202020204" pitchFamily="34" charset="0"/>
              <a:ea typeface="Aptos" panose="020B0004020202020204" pitchFamily="34" charset="0"/>
              <a:cs typeface="Calibri (Body)"/>
            </a:endParaRPr>
          </a:p>
        </p:txBody>
      </p:sp>
      <p:sp>
        <p:nvSpPr>
          <p:cNvPr id="4" name="Espace réservé du numéro de diapositive 3"/>
          <p:cNvSpPr>
            <a:spLocks noGrp="1"/>
          </p:cNvSpPr>
          <p:nvPr>
            <p:ph type="sldNum" sz="quarter" idx="10"/>
          </p:nvPr>
        </p:nvSpPr>
        <p:spPr/>
        <p:txBody>
          <a:bodyPr/>
          <a:lstStyle/>
          <a:p>
            <a:fld id="{6AC20195-FEFC-4D6C-B458-D86682979CFA}" type="slidenum">
              <a:rPr lang="fr-FR" smtClean="0"/>
              <a:t>33</a:t>
            </a:fld>
            <a:endParaRPr lang="fr-FR"/>
          </a:p>
        </p:txBody>
      </p:sp>
    </p:spTree>
    <p:extLst>
      <p:ext uri="{BB962C8B-B14F-4D97-AF65-F5344CB8AC3E}">
        <p14:creationId xmlns:p14="http://schemas.microsoft.com/office/powerpoint/2010/main" val="596916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72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competent authorities shall encourage the use of European or international standards and specifications related to management systems, and relevant to the security of network and information systems.  </a:t>
            </a:r>
            <a:endParaRPr lang="en-GB" sz="1800" dirty="0">
              <a:effectLst/>
              <a:latin typeface="Times New Roman" panose="02020603050405020304" pitchFamily="18" charset="0"/>
              <a:ea typeface="Times New Roman" panose="02020603050405020304" pitchFamily="18" charset="0"/>
            </a:endParaRPr>
          </a:p>
          <a:p>
            <a:pPr>
              <a:spcBef>
                <a:spcPts val="720"/>
              </a:spcBef>
            </a:pPr>
            <a:r>
              <a:rPr lang="en-GB" sz="1800" kern="100" dirty="0">
                <a:effectLst/>
                <a:latin typeface="Calibri" panose="020F0502020204030204" pitchFamily="34" charset="0"/>
                <a:ea typeface="Aptos" panose="020B0004020202020204" pitchFamily="34" charset="0"/>
                <a:cs typeface="Calibri (Body)"/>
              </a:rPr>
              <a:t> </a:t>
            </a:r>
            <a:endParaRPr lang="en-GB" sz="1800" kern="100" dirty="0">
              <a:effectLst/>
              <a:latin typeface="Aptos" panose="020B0004020202020204" pitchFamily="34" charset="0"/>
              <a:ea typeface="Aptos" panose="020B0004020202020204" pitchFamily="34" charset="0"/>
              <a:cs typeface="Calibri (Body)"/>
            </a:endParaRPr>
          </a:p>
          <a:p>
            <a:endParaRPr lang="en-GB" dirty="0"/>
          </a:p>
        </p:txBody>
      </p:sp>
      <p:sp>
        <p:nvSpPr>
          <p:cNvPr id="4" name="Espace réservé du numéro de diapositive 3"/>
          <p:cNvSpPr>
            <a:spLocks noGrp="1"/>
          </p:cNvSpPr>
          <p:nvPr>
            <p:ph type="sldNum" sz="quarter" idx="10"/>
          </p:nvPr>
        </p:nvSpPr>
        <p:spPr/>
        <p:txBody>
          <a:bodyPr/>
          <a:lstStyle/>
          <a:p>
            <a:fld id="{6AC20195-FEFC-4D6C-B458-D86682979CFA}" type="slidenum">
              <a:rPr lang="fr-FR" smtClean="0"/>
              <a:t>34</a:t>
            </a:fld>
            <a:endParaRPr lang="fr-FR"/>
          </a:p>
        </p:txBody>
      </p:sp>
    </p:spTree>
    <p:extLst>
      <p:ext uri="{BB962C8B-B14F-4D97-AF65-F5344CB8AC3E}">
        <p14:creationId xmlns:p14="http://schemas.microsoft.com/office/powerpoint/2010/main" val="3171614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fld id="{C6B3AB32-59DF-41F1-9618-EDFBF5049629}" type="slidenum">
              <a:rPr lang="en-US" smtClean="0"/>
              <a:t>35</a:t>
            </a:fld>
            <a:endParaRPr lang="en-US"/>
          </a:p>
        </p:txBody>
      </p:sp>
    </p:spTree>
    <p:extLst>
      <p:ext uri="{BB962C8B-B14F-4D97-AF65-F5344CB8AC3E}">
        <p14:creationId xmlns:p14="http://schemas.microsoft.com/office/powerpoint/2010/main" val="3941601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36</a:t>
            </a:fld>
            <a:endParaRPr lang="en-GB"/>
          </a:p>
        </p:txBody>
      </p:sp>
    </p:spTree>
    <p:extLst>
      <p:ext uri="{BB962C8B-B14F-4D97-AF65-F5344CB8AC3E}">
        <p14:creationId xmlns:p14="http://schemas.microsoft.com/office/powerpoint/2010/main" val="674900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D1248-EAD5-414F-A739-5A9E9798E7BE}" type="slidenum">
              <a:rPr lang="en-GB" smtClean="0"/>
              <a:t>37</a:t>
            </a:fld>
            <a:endParaRPr lang="en-GB"/>
          </a:p>
        </p:txBody>
      </p:sp>
    </p:spTree>
    <p:extLst>
      <p:ext uri="{BB962C8B-B14F-4D97-AF65-F5344CB8AC3E}">
        <p14:creationId xmlns:p14="http://schemas.microsoft.com/office/powerpoint/2010/main" val="171627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38</a:t>
            </a:fld>
            <a:endParaRPr lang="en-GB"/>
          </a:p>
        </p:txBody>
      </p:sp>
    </p:spTree>
    <p:extLst>
      <p:ext uri="{BB962C8B-B14F-4D97-AF65-F5344CB8AC3E}">
        <p14:creationId xmlns:p14="http://schemas.microsoft.com/office/powerpoint/2010/main" val="370633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39</a:t>
            </a:fld>
            <a:endParaRPr lang="en-GB"/>
          </a:p>
        </p:txBody>
      </p:sp>
    </p:spTree>
    <p:extLst>
      <p:ext uri="{BB962C8B-B14F-4D97-AF65-F5344CB8AC3E}">
        <p14:creationId xmlns:p14="http://schemas.microsoft.com/office/powerpoint/2010/main" val="2034663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40</a:t>
            </a:fld>
            <a:endParaRPr lang="en-GB"/>
          </a:p>
        </p:txBody>
      </p:sp>
    </p:spTree>
    <p:extLst>
      <p:ext uri="{BB962C8B-B14F-4D97-AF65-F5344CB8AC3E}">
        <p14:creationId xmlns:p14="http://schemas.microsoft.com/office/powerpoint/2010/main" val="2283419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41</a:t>
            </a:fld>
            <a:endParaRPr lang="en-GB"/>
          </a:p>
        </p:txBody>
      </p:sp>
    </p:spTree>
    <p:extLst>
      <p:ext uri="{BB962C8B-B14F-4D97-AF65-F5344CB8AC3E}">
        <p14:creationId xmlns:p14="http://schemas.microsoft.com/office/powerpoint/2010/main" val="256642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597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42</a:t>
            </a:fld>
            <a:endParaRPr lang="en-GB"/>
          </a:p>
        </p:txBody>
      </p:sp>
    </p:spTree>
    <p:extLst>
      <p:ext uri="{BB962C8B-B14F-4D97-AF65-F5344CB8AC3E}">
        <p14:creationId xmlns:p14="http://schemas.microsoft.com/office/powerpoint/2010/main" val="62619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For ‘unpatched actively exploited vulnerabilities’ close to the zero-day vulnerabilities concept, no reporting timeframe obligations are mentioned in the Network Code on Cybersecurity.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However, the CSIRTs will support the entities to get quick, effective and coordinated support from the manufacturer or provider to manage the vulnerability. This measure could be very useful for the electricity sector when combined with the CRA (Cyber </a:t>
            </a:r>
            <a:r>
              <a:rPr lang="en-GB" sz="1800" dirty="0" err="1">
                <a:effectLst/>
                <a:latin typeface="Calibri" panose="020F0502020204030204" pitchFamily="34" charset="0"/>
                <a:ea typeface="Calibri" panose="020F0502020204030204" pitchFamily="34" charset="0"/>
                <a:cs typeface="Calibri" panose="020F0502020204030204" pitchFamily="34" charset="0"/>
              </a:rPr>
              <a:t>Resili</a:t>
            </a:r>
            <a:r>
              <a:rPr lang="sl-SI" sz="1800" dirty="0">
                <a:effectLst/>
                <a:latin typeface="Calibri" panose="020F0502020204030204" pitchFamily="34" charset="0"/>
                <a:ea typeface="Calibri" panose="020F0502020204030204" pitchFamily="34" charset="0"/>
                <a:cs typeface="Calibri" panose="020F0502020204030204" pitchFamily="34" charset="0"/>
              </a:rPr>
              <a:t>e</a:t>
            </a:r>
            <a:r>
              <a:rPr lang="en-GB" sz="1800" dirty="0" err="1">
                <a:effectLst/>
                <a:latin typeface="Calibri" panose="020F0502020204030204" pitchFamily="34" charset="0"/>
                <a:ea typeface="Calibri" panose="020F0502020204030204" pitchFamily="34" charset="0"/>
                <a:cs typeface="Calibri" panose="020F0502020204030204" pitchFamily="34" charset="0"/>
              </a:rPr>
              <a:t>nce</a:t>
            </a:r>
            <a:r>
              <a:rPr lang="en-GB" sz="1800" dirty="0">
                <a:effectLst/>
                <a:latin typeface="Calibri" panose="020F0502020204030204" pitchFamily="34" charset="0"/>
                <a:ea typeface="Calibri" panose="020F0502020204030204" pitchFamily="34" charset="0"/>
                <a:cs typeface="Calibri" panose="020F0502020204030204" pitchFamily="34" charset="0"/>
              </a:rPr>
              <a:t> Act).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When it comes to reportable cyber threats that may have a cross-border effect, the time to report is tighter – the information should be shared in less than one day. However, the Network Code on Cybersecurity does not mention any obligation to correlate threats.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For vulnerabilities and threats, only the National CSIRT is responsible for receiving and sharing information. &lt;CLICK&gt;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43</a:t>
            </a:fld>
            <a:endParaRPr lang="en-GB"/>
          </a:p>
        </p:txBody>
      </p:sp>
    </p:spTree>
    <p:extLst>
      <p:ext uri="{BB962C8B-B14F-4D97-AF65-F5344CB8AC3E}">
        <p14:creationId xmlns:p14="http://schemas.microsoft.com/office/powerpoint/2010/main" val="758825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44</a:t>
            </a:fld>
            <a:endParaRPr lang="en-GB"/>
          </a:p>
        </p:txBody>
      </p:sp>
    </p:spTree>
    <p:extLst>
      <p:ext uri="{BB962C8B-B14F-4D97-AF65-F5344CB8AC3E}">
        <p14:creationId xmlns:p14="http://schemas.microsoft.com/office/powerpoint/2010/main" val="1959332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Articles 43 to 45 of the Network Code on Cybersecurity cover cybersecurity exercises that critical-impact entities must perform.</a:t>
            </a:r>
            <a:r>
              <a:rPr lang="sl-SI"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There are 2 types of exercise which will be organised every 3 years: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first is at national or entity level whereby critical-impact entities must perform an exercise in 2028</a:t>
            </a:r>
            <a:r>
              <a:rPr lang="sl-SI"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Calibri" panose="020F0502020204030204" pitchFamily="34" charset="0"/>
              </a:rPr>
              <a:t>  ENTSO-E and DSO Entity</a:t>
            </a:r>
            <a:r>
              <a:rPr lang="sl-SI"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will provide </a:t>
            </a:r>
            <a:r>
              <a:rPr lang="sl-SI" sz="1800" dirty="0" err="1">
                <a:effectLst/>
                <a:latin typeface="Calibri" panose="020F0502020204030204" pitchFamily="34" charset="0"/>
                <a:ea typeface="Calibri" panose="020F0502020204030204" pitchFamily="34" charset="0"/>
                <a:cs typeface="Calibri" panose="020F0502020204030204" pitchFamily="34" charset="0"/>
              </a:rPr>
              <a:t>excercise</a:t>
            </a:r>
            <a:r>
              <a:rPr lang="sl-SI"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scenarios for support</a:t>
            </a:r>
            <a:r>
              <a:rPr lang="sl-SI"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Calibri" panose="020F0502020204030204" pitchFamily="34" charset="0"/>
              </a:rPr>
              <a:t> by the end of 2026.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As an alternative, each authority at national level can organise a national exercise or join a cybersecurity exercise for the electricity sector.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second type of exercise is at regional or European level.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ENTSO-E and DSO </a:t>
            </a:r>
            <a:r>
              <a:rPr lang="en-GB" sz="1800" dirty="0" err="1">
                <a:effectLst/>
                <a:latin typeface="Calibri" panose="020F0502020204030204" pitchFamily="34" charset="0"/>
                <a:ea typeface="Calibri" panose="020F0502020204030204" pitchFamily="34" charset="0"/>
                <a:cs typeface="Calibri" panose="020F0502020204030204" pitchFamily="34" charset="0"/>
              </a:rPr>
              <a:t>Entit</a:t>
            </a:r>
            <a:r>
              <a:rPr lang="sl-SI" sz="1800" dirty="0">
                <a:effectLst/>
                <a:latin typeface="Calibri" panose="020F0502020204030204" pitchFamily="34" charset="0"/>
                <a:ea typeface="Calibri" panose="020F0502020204030204" pitchFamily="34" charset="0"/>
                <a:cs typeface="Calibri" panose="020F0502020204030204" pitchFamily="34" charset="0"/>
              </a:rPr>
              <a:t>y</a:t>
            </a:r>
            <a:r>
              <a:rPr lang="en-GB" sz="1800" dirty="0">
                <a:effectLst/>
                <a:latin typeface="Calibri" panose="020F0502020204030204" pitchFamily="34" charset="0"/>
                <a:ea typeface="Calibri" panose="020F0502020204030204" pitchFamily="34" charset="0"/>
                <a:cs typeface="Calibri" panose="020F0502020204030204" pitchFamily="34" charset="0"/>
              </a:rPr>
              <a:t> will organise these exercises in 2029 or you can opt to join other cybersecurity exercises proposed in Europe.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73102B2-B681-4FF5-8834-F45BAD464C13}" type="slidenum">
              <a:rPr lang="en-GB" smtClean="0"/>
              <a:t>45</a:t>
            </a:fld>
            <a:endParaRPr lang="en-GB"/>
          </a:p>
        </p:txBody>
      </p:sp>
    </p:spTree>
    <p:extLst>
      <p:ext uri="{BB962C8B-B14F-4D97-AF65-F5344CB8AC3E}">
        <p14:creationId xmlns:p14="http://schemas.microsoft.com/office/powerpoint/2010/main" val="3677083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fld id="{C6B3AB32-59DF-41F1-9618-EDFBF5049629}" type="slidenum">
              <a:rPr lang="en-US" smtClean="0"/>
              <a:t>46</a:t>
            </a:fld>
            <a:endParaRPr lang="en-US"/>
          </a:p>
        </p:txBody>
      </p:sp>
    </p:spTree>
    <p:extLst>
      <p:ext uri="{BB962C8B-B14F-4D97-AF65-F5344CB8AC3E}">
        <p14:creationId xmlns:p14="http://schemas.microsoft.com/office/powerpoint/2010/main" val="288078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TSOs, together with ENTSO-E and EU DSOs, develop minimum and advanced cybersecurity controls in the supply chain, and non-binding cybersecurity procurement recommendations on specific types of ICT products, services and processes.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These controls and recommendations support high-impact and critical-impact entities in ensuring the overall security of the procurement of their ICT products, services and processes.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Whenever a European cybersecurity certification scheme for a specific type of ICT product, service or process used by critical-impact entities is available, TSOs, ENTSO-E and EU DSOs, will cooperate with ENISA to provide sector-specific guidance on using those schemes.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This will then be included in the non-binding cybersecurity procurement recommendations.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This guidance, along with the cybersecurity controls and procurement recommendations, will contribute to the overall security of the ICT procurement process, particularly </a:t>
            </a:r>
            <a:r>
              <a:rPr lang="en-GB" dirty="0">
                <a:solidFill>
                  <a:srgbClr val="000000"/>
                </a:solidFill>
                <a:effectLst/>
                <a:highlight>
                  <a:srgbClr val="FFFF0B"/>
                </a:highlight>
                <a:latin typeface="Helvetica Neue" panose="02000503000000020004" pitchFamily="2" charset="0"/>
              </a:rPr>
              <a:t>in the selection of suppliers, in the definition of contractual requirement and in the provision of supply itself</a:t>
            </a:r>
            <a:r>
              <a:rPr lang="en-GB" sz="1200" dirty="0">
                <a:effectLst/>
                <a:latin typeface="Calibri" panose="020F0502020204030204" pitchFamily="34" charset="0"/>
                <a:ea typeface="Calibri" panose="020F0502020204030204" pitchFamily="34" charset="0"/>
                <a:cs typeface="Arial" panose="020B0604020202020204" pitchFamily="34" charset="0"/>
              </a:rPr>
              <a:t>.</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968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TSOs, together with ENTSO-E and EU DSOs, develop minimum and advanced cybersecurity controls in the supply chain, and non-binding cybersecurity procurement recommendations on specific types of ICT products, services and processes.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These controls and recommendations support high-impact and critical-impact entities in ensuring the overall security of the procurement of their ICT products, services and processes.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Whenever a European cybersecurity certification scheme for a specific type of ICT product, service or process used by critical-impact entities is available, TSOs, ENTSO-E and EU DSOs, will cooperate with ENISA to provide sector-specific guidance on using those schemes.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This will then be included in the non-binding cybersecurity procurement recommendations. &lt;CLICK&gt;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This guidance, along with the cybersecurity controls and procurement recommendations, will contribute to the overall security of the ICT procurement process, particularly </a:t>
            </a:r>
            <a:r>
              <a:rPr lang="en-GB" dirty="0">
                <a:solidFill>
                  <a:srgbClr val="000000"/>
                </a:solidFill>
                <a:effectLst/>
                <a:highlight>
                  <a:srgbClr val="FFFF0B"/>
                </a:highlight>
                <a:latin typeface="Helvetica Neue" panose="02000503000000020004" pitchFamily="2" charset="0"/>
              </a:rPr>
              <a:t>in the selection of suppliers, in the definition of contractual requirement and in the provision of supply itself</a:t>
            </a:r>
            <a:r>
              <a:rPr lang="en-GB" sz="1200" dirty="0">
                <a:effectLst/>
                <a:latin typeface="Calibri" panose="020F0502020204030204" pitchFamily="34" charset="0"/>
                <a:ea typeface="Calibri" panose="020F0502020204030204" pitchFamily="34" charset="0"/>
                <a:cs typeface="Arial" panose="020B0604020202020204" pitchFamily="34" charset="0"/>
              </a:rPr>
              <a:t>.</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372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summary of the "work programme" containing the procurement recommendations will be shared with ACER within 6 months of the adoption of the regional cybersecurity risk assessment report, which means by 13 June 2031 at the latest, and each time it is updated thereafter, which is every three years.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As well as the procurement recommendations, the "work programme" will include:</a:t>
            </a:r>
          </a:p>
          <a:p>
            <a:pPr marL="342900" lvl="0" indent="-342900">
              <a:lnSpc>
                <a:spcPct val="107000"/>
              </a:lnSpc>
              <a:buFont typeface="Symbol"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a description and classification of the types of ICT products, services and processes used by high-impact and critical-impact entities; &lt;CLICK&gt;</a:t>
            </a:r>
          </a:p>
          <a:p>
            <a:pPr marL="342900" lvl="0" indent="-342900">
              <a:lnSpc>
                <a:spcPct val="107000"/>
              </a:lnSpc>
              <a:spcAft>
                <a:spcPts val="800"/>
              </a:spcAft>
              <a:buFont typeface="Symbol"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the types of ICT products, services and processes which define the cybersecurity procurement recommendations. This list is defined according to the priorities of high-impact and critical-impact entities and the relevant regional cybersecurity risk assessment reports.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962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Each high-impact and critical-impact entity identifies potential cybersecurity risks during the cybersecurity risk assessment phase.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Among these cybersecurity risks, entities must consider the cyber threats identified in the latest cross-border electricity cybersecurity risk assessment and potential threats related to the supply chain.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These threats and potential threats must also be considered as inputs to the entity-level risk assessment process.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risk assessment phase is followed by the cybersecurity risk treatment phase.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During this phase, each high-impact and critical-impact entity will establish a risk mitigation plan by selecting risk treatment options appropriate to manage the risks identified during the risk assessment phase, and by identifying the residual risks.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risk mitigation plan will include minimum and advanced cybersecurity controls, including ones relating to the supply chain.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In addition to minimum and advanced cybersecurity controls, the non-binding cybersecurity procurement recommendations may support the identification of appropriate risk treatment options. &lt;CLICK&gt;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These recommendations may include sector-specific guidance on European cybersecurity certification schemes for ICT products, services or processes. &lt;CLICK&gt;</a:t>
            </a:r>
            <a:r>
              <a:rPr lang="en-GB" dirty="0">
                <a:effectLst/>
              </a:rPr>
              <a:t> </a:t>
            </a:r>
            <a:r>
              <a:rPr lang="it-IT" sz="1800" dirty="0">
                <a:effectLst/>
                <a:latin typeface="Calibri" panose="020F0502020204030204" pitchFamily="34" charset="0"/>
                <a:ea typeface="Calibri" panose="020F0502020204030204" pitchFamily="34" charset="0"/>
                <a:cs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E0E9582F-85EA-458E-94FF-328FFDAFC5B1}" type="slidenum">
              <a:rPr lang="it-IT" smtClean="0"/>
              <a:t>50</a:t>
            </a:fld>
            <a:endParaRPr lang="it-IT"/>
          </a:p>
        </p:txBody>
      </p:sp>
    </p:spTree>
    <p:extLst>
      <p:ext uri="{BB962C8B-B14F-4D97-AF65-F5344CB8AC3E}">
        <p14:creationId xmlns:p14="http://schemas.microsoft.com/office/powerpoint/2010/main" val="480940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6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3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sz="1800" kern="100" dirty="0">
              <a:effectLst/>
              <a:latin typeface="Calibri" panose="020F0502020204030204" pitchFamily="34" charset="0"/>
              <a:ea typeface="Aptos" panose="020B0004020202020204" pitchFamily="34" charset="0"/>
              <a:cs typeface="Calibri (Body)"/>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70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pPr>
            <a:endParaRPr lang="en-US" sz="1800" kern="100" dirty="0">
              <a:effectLst/>
              <a:latin typeface="Calibri" panose="020F0502020204030204" pitchFamily="34" charset="0"/>
              <a:ea typeface="Aptos" panose="020B0004020202020204" pitchFamily="34" charset="0"/>
              <a:cs typeface="Calibri (Body)"/>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49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D1248-EAD5-414F-A739-5A9E9798E7BE}" type="slidenum">
              <a:rPr lang="en-GB" smtClean="0"/>
              <a:t>9</a:t>
            </a:fld>
            <a:endParaRPr lang="en-GB"/>
          </a:p>
        </p:txBody>
      </p:sp>
    </p:spTree>
    <p:extLst>
      <p:ext uri="{BB962C8B-B14F-4D97-AF65-F5344CB8AC3E}">
        <p14:creationId xmlns:p14="http://schemas.microsoft.com/office/powerpoint/2010/main" val="505426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55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246BCF2-4D5A-3FB9-3208-C0179EBC9C89}"/>
              </a:ext>
            </a:extLst>
          </p:cNvPr>
          <p:cNvSpPr>
            <a:spLocks noGrp="1"/>
          </p:cNvSpPr>
          <p:nvPr>
            <p:ph type="pic" sz="quarter" idx="13"/>
          </p:nvPr>
        </p:nvSpPr>
        <p:spPr>
          <a:xfrm>
            <a:off x="371475" y="728663"/>
            <a:ext cx="11449050" cy="5422900"/>
          </a:xfrm>
          <a:solidFill>
            <a:schemeClr val="accent2"/>
          </a:solidFill>
        </p:spPr>
        <p:txBody>
          <a:bodyPr/>
          <a:lstStyle/>
          <a:p>
            <a:endParaRPr lang="en-GB"/>
          </a:p>
        </p:txBody>
      </p:sp>
      <p:sp>
        <p:nvSpPr>
          <p:cNvPr id="3" name="Subtitle 2">
            <a:extLst>
              <a:ext uri="{FF2B5EF4-FFF2-40B4-BE49-F238E27FC236}">
                <a16:creationId xmlns:a16="http://schemas.microsoft.com/office/drawing/2014/main" id="{CF075D4C-8E64-F308-EC35-5B6DDBC93A42}"/>
              </a:ext>
            </a:extLst>
          </p:cNvPr>
          <p:cNvSpPr>
            <a:spLocks noGrp="1"/>
          </p:cNvSpPr>
          <p:nvPr>
            <p:ph type="subTitle" idx="1"/>
          </p:nvPr>
        </p:nvSpPr>
        <p:spPr>
          <a:xfrm>
            <a:off x="1724343" y="4439010"/>
            <a:ext cx="651033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2A55A47F-50DE-4C82-7B15-A87F1FC56C21}"/>
              </a:ext>
            </a:extLst>
          </p:cNvPr>
          <p:cNvSpPr/>
          <p:nvPr userDrawn="1"/>
        </p:nvSpPr>
        <p:spPr>
          <a:xfrm>
            <a:off x="371475" y="368299"/>
            <a:ext cx="11449050" cy="180976"/>
          </a:xfrm>
          <a:prstGeom prst="rect">
            <a:avLst/>
          </a:prstGeom>
          <a:gradFill>
            <a:gsLst>
              <a:gs pos="0">
                <a:schemeClr val="accent1"/>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538F45BF-12A8-89BE-D85D-C3E94B59CE4E}"/>
              </a:ext>
            </a:extLst>
          </p:cNvPr>
          <p:cNvSpPr>
            <a:spLocks noGrp="1"/>
          </p:cNvSpPr>
          <p:nvPr>
            <p:ph type="pic" sz="quarter" idx="14" hasCustomPrompt="1"/>
          </p:nvPr>
        </p:nvSpPr>
        <p:spPr>
          <a:xfrm>
            <a:off x="1416694" y="1728430"/>
            <a:ext cx="44450" cy="3423366"/>
          </a:xfrm>
          <a:solidFill>
            <a:schemeClr val="accent5"/>
          </a:solidFill>
        </p:spPr>
        <p:txBody>
          <a:bodyPr/>
          <a:lstStyle/>
          <a:p>
            <a:r>
              <a:rPr lang="en-GB"/>
              <a:t> </a:t>
            </a:r>
          </a:p>
        </p:txBody>
      </p:sp>
      <p:sp>
        <p:nvSpPr>
          <p:cNvPr id="12" name="Title 1">
            <a:extLst>
              <a:ext uri="{FF2B5EF4-FFF2-40B4-BE49-F238E27FC236}">
                <a16:creationId xmlns:a16="http://schemas.microsoft.com/office/drawing/2014/main" id="{EDF4622E-0D17-09EE-EF6F-04AAC102B642}"/>
              </a:ext>
            </a:extLst>
          </p:cNvPr>
          <p:cNvSpPr>
            <a:spLocks noGrp="1"/>
          </p:cNvSpPr>
          <p:nvPr>
            <p:ph type="ctrTitle"/>
          </p:nvPr>
        </p:nvSpPr>
        <p:spPr>
          <a:xfrm>
            <a:off x="1724343" y="1736724"/>
            <a:ext cx="6510338" cy="2388235"/>
          </a:xfrm>
        </p:spPr>
        <p:txBody>
          <a:bodyPr anchor="t"/>
          <a:lstStyle>
            <a:lvl1pPr algn="l">
              <a:defRPr sz="6000">
                <a:solidFill>
                  <a:schemeClr val="bg1"/>
                </a:solidFill>
              </a:defRPr>
            </a:lvl1pPr>
          </a:lstStyle>
          <a:p>
            <a:r>
              <a:rPr lang="en-US"/>
              <a:t>Click to edit Master title style</a:t>
            </a:r>
            <a:endParaRPr lang="en-GB"/>
          </a:p>
        </p:txBody>
      </p:sp>
      <p:sp>
        <p:nvSpPr>
          <p:cNvPr id="10" name="Slide Number Placeholder 9">
            <a:extLst>
              <a:ext uri="{FF2B5EF4-FFF2-40B4-BE49-F238E27FC236}">
                <a16:creationId xmlns:a16="http://schemas.microsoft.com/office/drawing/2014/main" id="{3DB20633-AD12-ED0D-FE3F-18BEE99DC260}"/>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8393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1BBDF8-9248-44AD-F468-9B0CC05D95AA}"/>
              </a:ext>
            </a:extLst>
          </p:cNvPr>
          <p:cNvSpPr>
            <a:spLocks noGrp="1"/>
          </p:cNvSpPr>
          <p:nvPr>
            <p:ph sz="half" idx="1"/>
          </p:nvPr>
        </p:nvSpPr>
        <p:spPr>
          <a:xfrm>
            <a:off x="550863" y="1736725"/>
            <a:ext cx="5468937"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6172202" y="1736725"/>
            <a:ext cx="5468937"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9">
            <a:extLst>
              <a:ext uri="{FF2B5EF4-FFF2-40B4-BE49-F238E27FC236}">
                <a16:creationId xmlns:a16="http://schemas.microsoft.com/office/drawing/2014/main" id="{4AEF7EC2-DDCC-53D3-5368-6B04F7E7206C}"/>
              </a:ext>
            </a:extLst>
          </p:cNvPr>
          <p:cNvSpPr>
            <a:spLocks noGrp="1"/>
          </p:cNvSpPr>
          <p:nvPr>
            <p:ph type="sldNum" sz="quarter" idx="16"/>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4070042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6096000" y="565244"/>
            <a:ext cx="5545138"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6096000" y="1736725"/>
            <a:ext cx="5545139"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0" y="0"/>
            <a:ext cx="5880847" cy="6858000"/>
          </a:xfrm>
          <a:prstGeom prst="rect">
            <a:avLst/>
          </a:prstGeom>
        </p:spPr>
        <p:txBody>
          <a:bodyPr/>
          <a:lstStyle/>
          <a:p>
            <a:endParaRPr lang="en-GB"/>
          </a:p>
        </p:txBody>
      </p:sp>
      <p:sp>
        <p:nvSpPr>
          <p:cNvPr id="10" name="Slide Number Placeholder 9">
            <a:extLst>
              <a:ext uri="{FF2B5EF4-FFF2-40B4-BE49-F238E27FC236}">
                <a16:creationId xmlns:a16="http://schemas.microsoft.com/office/drawing/2014/main" id="{0E83E088-627A-B683-FCD8-508C1B206C0D}"/>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788187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6096000" y="565244"/>
            <a:ext cx="5545138"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6096000" y="1736725"/>
            <a:ext cx="5545139"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0" y="0"/>
            <a:ext cx="5880847" cy="6858000"/>
          </a:xfrm>
          <a:prstGeom prst="flowChartDelay">
            <a:avLst/>
          </a:prstGeom>
        </p:spPr>
        <p:txBody>
          <a:bodyPr/>
          <a:lstStyle/>
          <a:p>
            <a:endParaRPr lang="en-GB"/>
          </a:p>
        </p:txBody>
      </p:sp>
      <p:sp>
        <p:nvSpPr>
          <p:cNvPr id="10" name="Slide Number Placeholder 9">
            <a:extLst>
              <a:ext uri="{FF2B5EF4-FFF2-40B4-BE49-F238E27FC236}">
                <a16:creationId xmlns:a16="http://schemas.microsoft.com/office/drawing/2014/main" id="{0E83E088-627A-B683-FCD8-508C1B206C0D}"/>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92710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3143250" y="565244"/>
            <a:ext cx="8490574"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3143250" y="1736725"/>
            <a:ext cx="8490576"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0" y="0"/>
            <a:ext cx="2851150" cy="6858000"/>
          </a:xfrm>
        </p:spPr>
        <p:txBody>
          <a:bodyPr/>
          <a:lstStyle/>
          <a:p>
            <a:endParaRPr lang="en-GB"/>
          </a:p>
        </p:txBody>
      </p:sp>
      <p:sp>
        <p:nvSpPr>
          <p:cNvPr id="10" name="Slide Number Placeholder 9">
            <a:extLst>
              <a:ext uri="{FF2B5EF4-FFF2-40B4-BE49-F238E27FC236}">
                <a16:creationId xmlns:a16="http://schemas.microsoft.com/office/drawing/2014/main" id="{91B15CAB-0678-2EE5-7A71-A4ED223B262F}"/>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85171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558174" y="565244"/>
            <a:ext cx="5545138"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558174" y="1736725"/>
            <a:ext cx="5545139"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6292850" y="0"/>
            <a:ext cx="5899150" cy="6308725"/>
          </a:xfrm>
        </p:spPr>
        <p:txBody>
          <a:bodyPr/>
          <a:lstStyle/>
          <a:p>
            <a:endParaRPr lang="en-GB"/>
          </a:p>
        </p:txBody>
      </p:sp>
      <p:sp>
        <p:nvSpPr>
          <p:cNvPr id="10" name="Slide Number Placeholder 9">
            <a:extLst>
              <a:ext uri="{FF2B5EF4-FFF2-40B4-BE49-F238E27FC236}">
                <a16:creationId xmlns:a16="http://schemas.microsoft.com/office/drawing/2014/main" id="{BFA87345-C843-6C62-FD73-D47F7367DE96}"/>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926404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558174" y="565244"/>
            <a:ext cx="8490574"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558174" y="1736725"/>
            <a:ext cx="8490576"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9340850" y="0"/>
            <a:ext cx="2851150" cy="6308725"/>
          </a:xfrm>
        </p:spPr>
        <p:txBody>
          <a:bodyPr/>
          <a:lstStyle/>
          <a:p>
            <a:endParaRPr lang="en-GB"/>
          </a:p>
        </p:txBody>
      </p:sp>
      <p:sp>
        <p:nvSpPr>
          <p:cNvPr id="10" name="Slide Number Placeholder 9">
            <a:extLst>
              <a:ext uri="{FF2B5EF4-FFF2-40B4-BE49-F238E27FC236}">
                <a16:creationId xmlns:a16="http://schemas.microsoft.com/office/drawing/2014/main" id="{637ADD7C-F220-1343-6426-52A18259EADD}"/>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81110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1505-775A-FE08-FDFC-766535EF26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430E27-F48C-B47A-3F61-2C75CA24A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B041C-4C93-6816-3DFA-A4887C557D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22370C-67F3-3146-100F-4474BA717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093CA9-A56A-9DAC-E088-F21A04EB4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lide Number Placeholder 11">
            <a:extLst>
              <a:ext uri="{FF2B5EF4-FFF2-40B4-BE49-F238E27FC236}">
                <a16:creationId xmlns:a16="http://schemas.microsoft.com/office/drawing/2014/main" id="{0D6206F9-82B3-4EF4-BFF6-7DEB1859FD81}"/>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393436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650FB845-3E25-18EF-A9E3-DB7101ACC10F}"/>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53782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p:txBody>
          <a:bodyPr/>
          <a:lstStyle/>
          <a:p>
            <a:r>
              <a:rPr lang="en-US"/>
              <a:t>Click to edit Master title style</a:t>
            </a:r>
            <a:endParaRPr lang="en-GB"/>
          </a:p>
        </p:txBody>
      </p:sp>
      <p:graphicFrame>
        <p:nvGraphicFramePr>
          <p:cNvPr id="6" name="Table 5">
            <a:extLst>
              <a:ext uri="{FF2B5EF4-FFF2-40B4-BE49-F238E27FC236}">
                <a16:creationId xmlns:a16="http://schemas.microsoft.com/office/drawing/2014/main" id="{2FABF24F-1F0D-6E81-C488-7F9711B1CB22}"/>
              </a:ext>
            </a:extLst>
          </p:cNvPr>
          <p:cNvGraphicFramePr>
            <a:graphicFrameLocks noGrp="1"/>
          </p:cNvGraphicFramePr>
          <p:nvPr userDrawn="1">
            <p:extLst>
              <p:ext uri="{D42A27DB-BD31-4B8C-83A1-F6EECF244321}">
                <p14:modId xmlns:p14="http://schemas.microsoft.com/office/powerpoint/2010/main" val="543619967"/>
              </p:ext>
            </p:extLst>
          </p:nvPr>
        </p:nvGraphicFramePr>
        <p:xfrm>
          <a:off x="570602" y="1376363"/>
          <a:ext cx="11070540" cy="274320"/>
        </p:xfrm>
        <a:graphic>
          <a:graphicData uri="http://schemas.openxmlformats.org/drawingml/2006/table">
            <a:tbl>
              <a:tblPr firstRow="1" bandRow="1">
                <a:tableStyleId>{5C22544A-7EE6-4342-B048-85BDC9FD1C3A}</a:tableStyleId>
              </a:tblPr>
              <a:tblGrid>
                <a:gridCol w="1107054">
                  <a:extLst>
                    <a:ext uri="{9D8B030D-6E8A-4147-A177-3AD203B41FA5}">
                      <a16:colId xmlns:a16="http://schemas.microsoft.com/office/drawing/2014/main" val="3806129524"/>
                    </a:ext>
                  </a:extLst>
                </a:gridCol>
                <a:gridCol w="1107054">
                  <a:extLst>
                    <a:ext uri="{9D8B030D-6E8A-4147-A177-3AD203B41FA5}">
                      <a16:colId xmlns:a16="http://schemas.microsoft.com/office/drawing/2014/main" val="3687357182"/>
                    </a:ext>
                  </a:extLst>
                </a:gridCol>
                <a:gridCol w="1107054">
                  <a:extLst>
                    <a:ext uri="{9D8B030D-6E8A-4147-A177-3AD203B41FA5}">
                      <a16:colId xmlns:a16="http://schemas.microsoft.com/office/drawing/2014/main" val="2205879223"/>
                    </a:ext>
                  </a:extLst>
                </a:gridCol>
                <a:gridCol w="1107054">
                  <a:extLst>
                    <a:ext uri="{9D8B030D-6E8A-4147-A177-3AD203B41FA5}">
                      <a16:colId xmlns:a16="http://schemas.microsoft.com/office/drawing/2014/main" val="422948769"/>
                    </a:ext>
                  </a:extLst>
                </a:gridCol>
                <a:gridCol w="1107054">
                  <a:extLst>
                    <a:ext uri="{9D8B030D-6E8A-4147-A177-3AD203B41FA5}">
                      <a16:colId xmlns:a16="http://schemas.microsoft.com/office/drawing/2014/main" val="3211481590"/>
                    </a:ext>
                  </a:extLst>
                </a:gridCol>
                <a:gridCol w="1107054">
                  <a:extLst>
                    <a:ext uri="{9D8B030D-6E8A-4147-A177-3AD203B41FA5}">
                      <a16:colId xmlns:a16="http://schemas.microsoft.com/office/drawing/2014/main" val="2890601174"/>
                    </a:ext>
                  </a:extLst>
                </a:gridCol>
                <a:gridCol w="1107054">
                  <a:extLst>
                    <a:ext uri="{9D8B030D-6E8A-4147-A177-3AD203B41FA5}">
                      <a16:colId xmlns:a16="http://schemas.microsoft.com/office/drawing/2014/main" val="929447395"/>
                    </a:ext>
                  </a:extLst>
                </a:gridCol>
                <a:gridCol w="1107054">
                  <a:extLst>
                    <a:ext uri="{9D8B030D-6E8A-4147-A177-3AD203B41FA5}">
                      <a16:colId xmlns:a16="http://schemas.microsoft.com/office/drawing/2014/main" val="3975249407"/>
                    </a:ext>
                  </a:extLst>
                </a:gridCol>
                <a:gridCol w="1107054">
                  <a:extLst>
                    <a:ext uri="{9D8B030D-6E8A-4147-A177-3AD203B41FA5}">
                      <a16:colId xmlns:a16="http://schemas.microsoft.com/office/drawing/2014/main" val="3761257112"/>
                    </a:ext>
                  </a:extLst>
                </a:gridCol>
                <a:gridCol w="1107054">
                  <a:extLst>
                    <a:ext uri="{9D8B030D-6E8A-4147-A177-3AD203B41FA5}">
                      <a16:colId xmlns:a16="http://schemas.microsoft.com/office/drawing/2014/main" val="2651596006"/>
                    </a:ext>
                  </a:extLst>
                </a:gridCol>
              </a:tblGrid>
              <a:tr h="196590">
                <a:tc>
                  <a:txBody>
                    <a:bodyPr/>
                    <a:lstStyle/>
                    <a:p>
                      <a:pPr algn="ctr"/>
                      <a:r>
                        <a:rPr lang="en-GB" sz="1200">
                          <a:solidFill>
                            <a:schemeClr val="tx1"/>
                          </a:solidFill>
                        </a:rPr>
                        <a:t>2024</a:t>
                      </a:r>
                    </a:p>
                  </a:txBody>
                  <a:tcPr>
                    <a:solidFill>
                      <a:schemeClr val="bg2"/>
                    </a:solidFill>
                  </a:tcPr>
                </a:tc>
                <a:tc>
                  <a:txBody>
                    <a:bodyPr/>
                    <a:lstStyle/>
                    <a:p>
                      <a:pPr algn="ctr"/>
                      <a:r>
                        <a:rPr lang="en-GB" sz="1200" dirty="0">
                          <a:solidFill>
                            <a:schemeClr val="tx1"/>
                          </a:solidFill>
                        </a:rPr>
                        <a:t>2025</a:t>
                      </a:r>
                    </a:p>
                  </a:txBody>
                  <a:tcPr>
                    <a:solidFill>
                      <a:schemeClr val="bg2"/>
                    </a:solidFill>
                  </a:tcPr>
                </a:tc>
                <a:tc>
                  <a:txBody>
                    <a:bodyPr/>
                    <a:lstStyle/>
                    <a:p>
                      <a:pPr algn="ctr"/>
                      <a:r>
                        <a:rPr lang="en-GB" sz="1200">
                          <a:solidFill>
                            <a:schemeClr val="tx1"/>
                          </a:solidFill>
                        </a:rPr>
                        <a:t>2026</a:t>
                      </a:r>
                    </a:p>
                  </a:txBody>
                  <a:tcPr>
                    <a:solidFill>
                      <a:schemeClr val="bg2"/>
                    </a:solidFill>
                  </a:tcPr>
                </a:tc>
                <a:tc>
                  <a:txBody>
                    <a:bodyPr/>
                    <a:lstStyle/>
                    <a:p>
                      <a:pPr algn="ctr"/>
                      <a:r>
                        <a:rPr lang="en-GB" sz="1200">
                          <a:solidFill>
                            <a:schemeClr val="tx1"/>
                          </a:solidFill>
                        </a:rPr>
                        <a:t>2027</a:t>
                      </a:r>
                    </a:p>
                  </a:txBody>
                  <a:tcPr>
                    <a:solidFill>
                      <a:schemeClr val="bg2"/>
                    </a:solidFill>
                  </a:tcPr>
                </a:tc>
                <a:tc>
                  <a:txBody>
                    <a:bodyPr/>
                    <a:lstStyle/>
                    <a:p>
                      <a:pPr algn="ctr"/>
                      <a:r>
                        <a:rPr lang="en-GB" sz="1200">
                          <a:solidFill>
                            <a:schemeClr val="tx1"/>
                          </a:solidFill>
                        </a:rPr>
                        <a:t>2028</a:t>
                      </a:r>
                    </a:p>
                  </a:txBody>
                  <a:tcPr>
                    <a:solidFill>
                      <a:schemeClr val="bg2"/>
                    </a:solidFill>
                  </a:tcPr>
                </a:tc>
                <a:tc>
                  <a:txBody>
                    <a:bodyPr/>
                    <a:lstStyle/>
                    <a:p>
                      <a:pPr algn="ctr"/>
                      <a:r>
                        <a:rPr lang="en-GB" sz="1200">
                          <a:solidFill>
                            <a:schemeClr val="tx1"/>
                          </a:solidFill>
                        </a:rPr>
                        <a:t>2029</a:t>
                      </a:r>
                    </a:p>
                  </a:txBody>
                  <a:tcPr>
                    <a:solidFill>
                      <a:schemeClr val="bg2"/>
                    </a:solidFill>
                  </a:tcPr>
                </a:tc>
                <a:tc>
                  <a:txBody>
                    <a:bodyPr/>
                    <a:lstStyle/>
                    <a:p>
                      <a:pPr algn="ctr"/>
                      <a:r>
                        <a:rPr lang="en-GB" sz="1200">
                          <a:solidFill>
                            <a:schemeClr val="tx1"/>
                          </a:solidFill>
                        </a:rPr>
                        <a:t>2030</a:t>
                      </a:r>
                    </a:p>
                  </a:txBody>
                  <a:tcPr>
                    <a:solidFill>
                      <a:schemeClr val="bg2"/>
                    </a:solidFill>
                  </a:tcPr>
                </a:tc>
                <a:tc>
                  <a:txBody>
                    <a:bodyPr/>
                    <a:lstStyle/>
                    <a:p>
                      <a:pPr algn="ctr"/>
                      <a:r>
                        <a:rPr lang="en-GB" sz="1200">
                          <a:solidFill>
                            <a:schemeClr val="tx1"/>
                          </a:solidFill>
                        </a:rPr>
                        <a:t>2031</a:t>
                      </a:r>
                    </a:p>
                  </a:txBody>
                  <a:tcPr>
                    <a:solidFill>
                      <a:schemeClr val="bg2"/>
                    </a:solidFill>
                  </a:tcPr>
                </a:tc>
                <a:tc>
                  <a:txBody>
                    <a:bodyPr/>
                    <a:lstStyle/>
                    <a:p>
                      <a:pPr algn="ctr"/>
                      <a:r>
                        <a:rPr lang="en-GB" sz="1200">
                          <a:solidFill>
                            <a:schemeClr val="tx1"/>
                          </a:solidFill>
                        </a:rPr>
                        <a:t>2032</a:t>
                      </a:r>
                    </a:p>
                  </a:txBody>
                  <a:tcPr>
                    <a:solidFill>
                      <a:schemeClr val="bg2"/>
                    </a:solidFill>
                  </a:tcPr>
                </a:tc>
                <a:tc>
                  <a:txBody>
                    <a:bodyPr/>
                    <a:lstStyle/>
                    <a:p>
                      <a:pPr algn="ctr"/>
                      <a:r>
                        <a:rPr lang="en-GB" sz="1200" dirty="0">
                          <a:solidFill>
                            <a:schemeClr val="tx1"/>
                          </a:solidFill>
                        </a:rPr>
                        <a:t>2033</a:t>
                      </a:r>
                    </a:p>
                  </a:txBody>
                  <a:tcPr>
                    <a:solidFill>
                      <a:schemeClr val="bg2"/>
                    </a:solidFill>
                  </a:tcPr>
                </a:tc>
                <a:extLst>
                  <a:ext uri="{0D108BD9-81ED-4DB2-BD59-A6C34878D82A}">
                    <a16:rowId xmlns:a16="http://schemas.microsoft.com/office/drawing/2014/main" val="290191636"/>
                  </a:ext>
                </a:extLst>
              </a:tr>
            </a:tbl>
          </a:graphicData>
        </a:graphic>
      </p:graphicFrame>
      <p:graphicFrame>
        <p:nvGraphicFramePr>
          <p:cNvPr id="7" name="Table 6">
            <a:extLst>
              <a:ext uri="{FF2B5EF4-FFF2-40B4-BE49-F238E27FC236}">
                <a16:creationId xmlns:a16="http://schemas.microsoft.com/office/drawing/2014/main" id="{23AC43CA-638A-53C1-0F42-849578AC6840}"/>
              </a:ext>
            </a:extLst>
          </p:cNvPr>
          <p:cNvGraphicFramePr>
            <a:graphicFrameLocks noGrp="1"/>
          </p:cNvGraphicFramePr>
          <p:nvPr userDrawn="1">
            <p:extLst>
              <p:ext uri="{D42A27DB-BD31-4B8C-83A1-F6EECF244321}">
                <p14:modId xmlns:p14="http://schemas.microsoft.com/office/powerpoint/2010/main" val="162378545"/>
              </p:ext>
            </p:extLst>
          </p:nvPr>
        </p:nvGraphicFramePr>
        <p:xfrm>
          <a:off x="1124129" y="1650683"/>
          <a:ext cx="9963486" cy="4658042"/>
        </p:xfrm>
        <a:graphic>
          <a:graphicData uri="http://schemas.openxmlformats.org/drawingml/2006/table">
            <a:tbl>
              <a:tblPr firstRow="1" bandRow="1">
                <a:tableStyleId>{5C22544A-7EE6-4342-B048-85BDC9FD1C3A}</a:tableStyleId>
              </a:tblPr>
              <a:tblGrid>
                <a:gridCol w="553527">
                  <a:extLst>
                    <a:ext uri="{9D8B030D-6E8A-4147-A177-3AD203B41FA5}">
                      <a16:colId xmlns:a16="http://schemas.microsoft.com/office/drawing/2014/main" val="3806129524"/>
                    </a:ext>
                  </a:extLst>
                </a:gridCol>
                <a:gridCol w="553527">
                  <a:extLst>
                    <a:ext uri="{9D8B030D-6E8A-4147-A177-3AD203B41FA5}">
                      <a16:colId xmlns:a16="http://schemas.microsoft.com/office/drawing/2014/main" val="1482976683"/>
                    </a:ext>
                  </a:extLst>
                </a:gridCol>
                <a:gridCol w="553527">
                  <a:extLst>
                    <a:ext uri="{9D8B030D-6E8A-4147-A177-3AD203B41FA5}">
                      <a16:colId xmlns:a16="http://schemas.microsoft.com/office/drawing/2014/main" val="3687357182"/>
                    </a:ext>
                  </a:extLst>
                </a:gridCol>
                <a:gridCol w="553527">
                  <a:extLst>
                    <a:ext uri="{9D8B030D-6E8A-4147-A177-3AD203B41FA5}">
                      <a16:colId xmlns:a16="http://schemas.microsoft.com/office/drawing/2014/main" val="2322545987"/>
                    </a:ext>
                  </a:extLst>
                </a:gridCol>
                <a:gridCol w="553527">
                  <a:extLst>
                    <a:ext uri="{9D8B030D-6E8A-4147-A177-3AD203B41FA5}">
                      <a16:colId xmlns:a16="http://schemas.microsoft.com/office/drawing/2014/main" val="2205879223"/>
                    </a:ext>
                  </a:extLst>
                </a:gridCol>
                <a:gridCol w="553527">
                  <a:extLst>
                    <a:ext uri="{9D8B030D-6E8A-4147-A177-3AD203B41FA5}">
                      <a16:colId xmlns:a16="http://schemas.microsoft.com/office/drawing/2014/main" val="3658951281"/>
                    </a:ext>
                  </a:extLst>
                </a:gridCol>
                <a:gridCol w="553527">
                  <a:extLst>
                    <a:ext uri="{9D8B030D-6E8A-4147-A177-3AD203B41FA5}">
                      <a16:colId xmlns:a16="http://schemas.microsoft.com/office/drawing/2014/main" val="422948769"/>
                    </a:ext>
                  </a:extLst>
                </a:gridCol>
                <a:gridCol w="553527">
                  <a:extLst>
                    <a:ext uri="{9D8B030D-6E8A-4147-A177-3AD203B41FA5}">
                      <a16:colId xmlns:a16="http://schemas.microsoft.com/office/drawing/2014/main" val="2728496930"/>
                    </a:ext>
                  </a:extLst>
                </a:gridCol>
                <a:gridCol w="553527">
                  <a:extLst>
                    <a:ext uri="{9D8B030D-6E8A-4147-A177-3AD203B41FA5}">
                      <a16:colId xmlns:a16="http://schemas.microsoft.com/office/drawing/2014/main" val="3211481590"/>
                    </a:ext>
                  </a:extLst>
                </a:gridCol>
                <a:gridCol w="553527">
                  <a:extLst>
                    <a:ext uri="{9D8B030D-6E8A-4147-A177-3AD203B41FA5}">
                      <a16:colId xmlns:a16="http://schemas.microsoft.com/office/drawing/2014/main" val="4255442003"/>
                    </a:ext>
                  </a:extLst>
                </a:gridCol>
                <a:gridCol w="553527">
                  <a:extLst>
                    <a:ext uri="{9D8B030D-6E8A-4147-A177-3AD203B41FA5}">
                      <a16:colId xmlns:a16="http://schemas.microsoft.com/office/drawing/2014/main" val="2890601174"/>
                    </a:ext>
                  </a:extLst>
                </a:gridCol>
                <a:gridCol w="553527">
                  <a:extLst>
                    <a:ext uri="{9D8B030D-6E8A-4147-A177-3AD203B41FA5}">
                      <a16:colId xmlns:a16="http://schemas.microsoft.com/office/drawing/2014/main" val="430635769"/>
                    </a:ext>
                  </a:extLst>
                </a:gridCol>
                <a:gridCol w="553527">
                  <a:extLst>
                    <a:ext uri="{9D8B030D-6E8A-4147-A177-3AD203B41FA5}">
                      <a16:colId xmlns:a16="http://schemas.microsoft.com/office/drawing/2014/main" val="929447395"/>
                    </a:ext>
                  </a:extLst>
                </a:gridCol>
                <a:gridCol w="553527">
                  <a:extLst>
                    <a:ext uri="{9D8B030D-6E8A-4147-A177-3AD203B41FA5}">
                      <a16:colId xmlns:a16="http://schemas.microsoft.com/office/drawing/2014/main" val="1759008970"/>
                    </a:ext>
                  </a:extLst>
                </a:gridCol>
                <a:gridCol w="553527">
                  <a:extLst>
                    <a:ext uri="{9D8B030D-6E8A-4147-A177-3AD203B41FA5}">
                      <a16:colId xmlns:a16="http://schemas.microsoft.com/office/drawing/2014/main" val="3975249407"/>
                    </a:ext>
                  </a:extLst>
                </a:gridCol>
                <a:gridCol w="553527">
                  <a:extLst>
                    <a:ext uri="{9D8B030D-6E8A-4147-A177-3AD203B41FA5}">
                      <a16:colId xmlns:a16="http://schemas.microsoft.com/office/drawing/2014/main" val="1651739576"/>
                    </a:ext>
                  </a:extLst>
                </a:gridCol>
                <a:gridCol w="553527">
                  <a:extLst>
                    <a:ext uri="{9D8B030D-6E8A-4147-A177-3AD203B41FA5}">
                      <a16:colId xmlns:a16="http://schemas.microsoft.com/office/drawing/2014/main" val="3761257112"/>
                    </a:ext>
                  </a:extLst>
                </a:gridCol>
                <a:gridCol w="553527">
                  <a:extLst>
                    <a:ext uri="{9D8B030D-6E8A-4147-A177-3AD203B41FA5}">
                      <a16:colId xmlns:a16="http://schemas.microsoft.com/office/drawing/2014/main" val="493377480"/>
                    </a:ext>
                  </a:extLst>
                </a:gridCol>
              </a:tblGrid>
              <a:tr h="292743">
                <a:tc gridSpan="2">
                  <a:txBody>
                    <a:bodyPr/>
                    <a:lstStyle/>
                    <a:p>
                      <a:pPr algn="ctr"/>
                      <a:r>
                        <a:rPr lang="en-GB" sz="1200">
                          <a:solidFill>
                            <a:schemeClr val="accent2">
                              <a:lumMod val="40000"/>
                              <a:lumOff val="60000"/>
                            </a:schemeClr>
                          </a:solidFill>
                        </a:rPr>
                        <a:t>YEAR 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dirty="0">
                          <a:solidFill>
                            <a:schemeClr val="accent2">
                              <a:lumMod val="40000"/>
                              <a:lumOff val="60000"/>
                            </a:schemeClr>
                          </a:solidFill>
                        </a:rPr>
                        <a:t>YEAR 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9</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90191636"/>
                  </a:ext>
                </a:extLst>
              </a:tr>
              <a:tr h="4365299">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83883532"/>
                  </a:ext>
                </a:extLst>
              </a:tr>
            </a:tbl>
          </a:graphicData>
        </a:graphic>
      </p:graphicFrame>
      <p:cxnSp>
        <p:nvCxnSpPr>
          <p:cNvPr id="8" name="Straight Connector 7">
            <a:extLst>
              <a:ext uri="{FF2B5EF4-FFF2-40B4-BE49-F238E27FC236}">
                <a16:creationId xmlns:a16="http://schemas.microsoft.com/office/drawing/2014/main" id="{FE56D543-3CCF-0159-BEE0-F3A1346AC310}"/>
              </a:ext>
            </a:extLst>
          </p:cNvPr>
          <p:cNvCxnSpPr/>
          <p:nvPr userDrawn="1"/>
        </p:nvCxnSpPr>
        <p:spPr>
          <a:xfrm>
            <a:off x="558174" y="368300"/>
            <a:ext cx="11082964" cy="0"/>
          </a:xfrm>
          <a:prstGeom prst="line">
            <a:avLst/>
          </a:prstGeom>
          <a:ln>
            <a:solidFill>
              <a:schemeClr val="accent6"/>
            </a:solidFill>
          </a:ln>
        </p:spPr>
        <p:style>
          <a:lnRef idx="2">
            <a:schemeClr val="accent3"/>
          </a:lnRef>
          <a:fillRef idx="0">
            <a:schemeClr val="accent3"/>
          </a:fillRef>
          <a:effectRef idx="1">
            <a:schemeClr val="accent3"/>
          </a:effectRef>
          <a:fontRef idx="minor">
            <a:schemeClr val="tx1"/>
          </a:fontRef>
        </p:style>
      </p:cxnSp>
      <p:sp>
        <p:nvSpPr>
          <p:cNvPr id="11" name="Slide Number Placeholder 10">
            <a:extLst>
              <a:ext uri="{FF2B5EF4-FFF2-40B4-BE49-F238E27FC236}">
                <a16:creationId xmlns:a16="http://schemas.microsoft.com/office/drawing/2014/main" id="{AE1B8B05-B8C4-7621-2999-05174A49C9CB}"/>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056729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0863" y="3019892"/>
            <a:ext cx="3621087" cy="818216"/>
          </a:xfrm>
        </p:spPr>
        <p:txBody>
          <a:bodyPr anchor="ct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14C13CA2-C49A-1218-D0A8-2787505D34AB}"/>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75311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246BCF2-4D5A-3FB9-3208-C0179EBC9C89}"/>
              </a:ext>
            </a:extLst>
          </p:cNvPr>
          <p:cNvSpPr>
            <a:spLocks noGrp="1"/>
          </p:cNvSpPr>
          <p:nvPr>
            <p:ph type="pic" sz="quarter" idx="13"/>
          </p:nvPr>
        </p:nvSpPr>
        <p:spPr>
          <a:xfrm>
            <a:off x="371475" y="728663"/>
            <a:ext cx="11449050" cy="5422900"/>
          </a:xfrm>
          <a:solidFill>
            <a:schemeClr val="accent2"/>
          </a:solidFill>
        </p:spPr>
        <p:txBody>
          <a:bodyPr/>
          <a:lstStyle/>
          <a:p>
            <a:endParaRPr lang="en-GB"/>
          </a:p>
        </p:txBody>
      </p:sp>
      <p:sp>
        <p:nvSpPr>
          <p:cNvPr id="2" name="Title 1">
            <a:extLst>
              <a:ext uri="{FF2B5EF4-FFF2-40B4-BE49-F238E27FC236}">
                <a16:creationId xmlns:a16="http://schemas.microsoft.com/office/drawing/2014/main" id="{EC452B61-BA12-47A0-0A8A-D900691846B1}"/>
              </a:ext>
            </a:extLst>
          </p:cNvPr>
          <p:cNvSpPr>
            <a:spLocks noGrp="1"/>
          </p:cNvSpPr>
          <p:nvPr>
            <p:ph type="ctrTitle"/>
          </p:nvPr>
        </p:nvSpPr>
        <p:spPr>
          <a:xfrm>
            <a:off x="1724343" y="1736724"/>
            <a:ext cx="6510338" cy="2388235"/>
          </a:xfrm>
        </p:spPr>
        <p:txBody>
          <a:bodyPr anchor="t"/>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CF075D4C-8E64-F308-EC35-5B6DDBC93A42}"/>
              </a:ext>
            </a:extLst>
          </p:cNvPr>
          <p:cNvSpPr>
            <a:spLocks noGrp="1"/>
          </p:cNvSpPr>
          <p:nvPr>
            <p:ph type="subTitle" idx="1"/>
          </p:nvPr>
        </p:nvSpPr>
        <p:spPr>
          <a:xfrm>
            <a:off x="1724343" y="4439010"/>
            <a:ext cx="651033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2A55A47F-50DE-4C82-7B15-A87F1FC56C21}"/>
              </a:ext>
            </a:extLst>
          </p:cNvPr>
          <p:cNvSpPr/>
          <p:nvPr userDrawn="1"/>
        </p:nvSpPr>
        <p:spPr>
          <a:xfrm>
            <a:off x="371475" y="368299"/>
            <a:ext cx="11449050" cy="180976"/>
          </a:xfrm>
          <a:prstGeom prst="rect">
            <a:avLst/>
          </a:prstGeom>
          <a:gradFill>
            <a:gsLst>
              <a:gs pos="16000">
                <a:schemeClr val="tx2"/>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538F45BF-12A8-89BE-D85D-C3E94B59CE4E}"/>
              </a:ext>
            </a:extLst>
          </p:cNvPr>
          <p:cNvSpPr>
            <a:spLocks noGrp="1"/>
          </p:cNvSpPr>
          <p:nvPr>
            <p:ph type="pic" sz="quarter" idx="14" hasCustomPrompt="1"/>
          </p:nvPr>
        </p:nvSpPr>
        <p:spPr>
          <a:xfrm>
            <a:off x="1416694" y="1728430"/>
            <a:ext cx="44450" cy="3423366"/>
          </a:xfrm>
          <a:solidFill>
            <a:srgbClr val="FCD700"/>
          </a:solidFill>
        </p:spPr>
        <p:txBody>
          <a:bodyPr/>
          <a:lstStyle/>
          <a:p>
            <a:r>
              <a:rPr lang="en-GB"/>
              <a:t> </a:t>
            </a:r>
          </a:p>
        </p:txBody>
      </p:sp>
      <p:sp>
        <p:nvSpPr>
          <p:cNvPr id="12" name="Slide Number Placeholder 11">
            <a:extLst>
              <a:ext uri="{FF2B5EF4-FFF2-40B4-BE49-F238E27FC236}">
                <a16:creationId xmlns:a16="http://schemas.microsoft.com/office/drawing/2014/main" id="{67BDF7B7-C496-C993-3955-9B600292825F}"/>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773843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0863" y="3019892"/>
            <a:ext cx="3335337" cy="818216"/>
          </a:xfrm>
        </p:spPr>
        <p:txBody>
          <a:bodyPr anchor="ct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804819F6-52B0-B8CD-3E87-B10796055642}"/>
              </a:ext>
            </a:extLst>
          </p:cNvPr>
          <p:cNvCxnSpPr/>
          <p:nvPr userDrawn="1"/>
        </p:nvCxnSpPr>
        <p:spPr>
          <a:xfrm>
            <a:off x="3886200" y="0"/>
            <a:ext cx="0" cy="685800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sp>
        <p:nvSpPr>
          <p:cNvPr id="8" name="Picture Placeholder 7">
            <a:extLst>
              <a:ext uri="{FF2B5EF4-FFF2-40B4-BE49-F238E27FC236}">
                <a16:creationId xmlns:a16="http://schemas.microsoft.com/office/drawing/2014/main" id="{AAE11A62-E742-5718-AF98-EF68D1C525A1}"/>
              </a:ext>
            </a:extLst>
          </p:cNvPr>
          <p:cNvSpPr>
            <a:spLocks noGrp="1"/>
          </p:cNvSpPr>
          <p:nvPr>
            <p:ph type="pic" sz="quarter" idx="13"/>
          </p:nvPr>
        </p:nvSpPr>
        <p:spPr>
          <a:xfrm>
            <a:off x="3905250" y="0"/>
            <a:ext cx="8286750" cy="6308725"/>
          </a:xfrm>
        </p:spPr>
        <p:txBody>
          <a:bodyPr/>
          <a:lstStyle/>
          <a:p>
            <a:endParaRPr lang="en-GB"/>
          </a:p>
        </p:txBody>
      </p:sp>
      <p:sp>
        <p:nvSpPr>
          <p:cNvPr id="10" name="Slide Number Placeholder 9">
            <a:extLst>
              <a:ext uri="{FF2B5EF4-FFF2-40B4-BE49-F238E27FC236}">
                <a16:creationId xmlns:a16="http://schemas.microsoft.com/office/drawing/2014/main" id="{53CD67C8-714A-09DC-AF57-C06E4BB24F4D}"/>
              </a:ext>
            </a:extLst>
          </p:cNvPr>
          <p:cNvSpPr>
            <a:spLocks noGrp="1"/>
          </p:cNvSpPr>
          <p:nvPr>
            <p:ph type="sldNum" sz="quarter" idx="16"/>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064184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100000">
              <a:srgbClr val="25CAD2"/>
            </a:gs>
            <a:gs pos="0">
              <a:srgbClr val="AFE8F5"/>
            </a:gs>
          </a:gsLst>
          <a:lin ang="108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EAE8DA-E4E6-1185-E11F-2F0F2371570A}"/>
              </a:ext>
            </a:extLst>
          </p:cNvPr>
          <p:cNvSpPr/>
          <p:nvPr userDrawn="1"/>
        </p:nvSpPr>
        <p:spPr>
          <a:xfrm>
            <a:off x="0" y="0"/>
            <a:ext cx="388619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0863" y="3019892"/>
            <a:ext cx="3335337" cy="818216"/>
          </a:xfrm>
        </p:spPr>
        <p:txBody>
          <a:bodyPr anchor="ct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804819F6-52B0-B8CD-3E87-B10796055642}"/>
              </a:ext>
            </a:extLst>
          </p:cNvPr>
          <p:cNvCxnSpPr>
            <a:cxnSpLocks/>
          </p:cNvCxnSpPr>
          <p:nvPr userDrawn="1"/>
        </p:nvCxnSpPr>
        <p:spPr>
          <a:xfrm>
            <a:off x="3886200" y="-59691"/>
            <a:ext cx="0" cy="6240358"/>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9" name="Slide Number Placeholder 8">
            <a:extLst>
              <a:ext uri="{FF2B5EF4-FFF2-40B4-BE49-F238E27FC236}">
                <a16:creationId xmlns:a16="http://schemas.microsoft.com/office/drawing/2014/main" id="{8DDFBF1F-6611-4265-5222-23AAAE545A1D}"/>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18482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8174" y="3019892"/>
            <a:ext cx="3328026" cy="818216"/>
          </a:xfrm>
        </p:spPr>
        <p:txBody>
          <a:bodyPr anchor="ct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804819F6-52B0-B8CD-3E87-B10796055642}"/>
              </a:ext>
            </a:extLst>
          </p:cNvPr>
          <p:cNvCxnSpPr>
            <a:cxnSpLocks/>
          </p:cNvCxnSpPr>
          <p:nvPr userDrawn="1"/>
        </p:nvCxnSpPr>
        <p:spPr>
          <a:xfrm>
            <a:off x="3886200" y="0"/>
            <a:ext cx="0" cy="6308725"/>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8" name="Picture Placeholder 7">
            <a:extLst>
              <a:ext uri="{FF2B5EF4-FFF2-40B4-BE49-F238E27FC236}">
                <a16:creationId xmlns:a16="http://schemas.microsoft.com/office/drawing/2014/main" id="{AAE11A62-E742-5718-AF98-EF68D1C525A1}"/>
              </a:ext>
            </a:extLst>
          </p:cNvPr>
          <p:cNvSpPr>
            <a:spLocks noGrp="1"/>
          </p:cNvSpPr>
          <p:nvPr>
            <p:ph type="pic" sz="quarter" idx="13"/>
          </p:nvPr>
        </p:nvSpPr>
        <p:spPr>
          <a:xfrm>
            <a:off x="3905250" y="0"/>
            <a:ext cx="1403348" cy="6308725"/>
          </a:xfrm>
        </p:spPr>
        <p:txBody>
          <a:bodyPr/>
          <a:lstStyle/>
          <a:p>
            <a:endParaRPr lang="en-GB"/>
          </a:p>
        </p:txBody>
      </p:sp>
      <p:sp>
        <p:nvSpPr>
          <p:cNvPr id="7" name="Picture Placeholder 7">
            <a:extLst>
              <a:ext uri="{FF2B5EF4-FFF2-40B4-BE49-F238E27FC236}">
                <a16:creationId xmlns:a16="http://schemas.microsoft.com/office/drawing/2014/main" id="{F9F072FB-23DC-735C-9F2E-378D266EB485}"/>
              </a:ext>
            </a:extLst>
          </p:cNvPr>
          <p:cNvSpPr>
            <a:spLocks noGrp="1"/>
          </p:cNvSpPr>
          <p:nvPr>
            <p:ph type="pic" sz="quarter" idx="14"/>
          </p:nvPr>
        </p:nvSpPr>
        <p:spPr>
          <a:xfrm>
            <a:off x="5281930" y="0"/>
            <a:ext cx="1403348" cy="6308725"/>
          </a:xfrm>
        </p:spPr>
        <p:txBody>
          <a:bodyPr/>
          <a:lstStyle/>
          <a:p>
            <a:endParaRPr lang="en-GB"/>
          </a:p>
        </p:txBody>
      </p:sp>
      <p:sp>
        <p:nvSpPr>
          <p:cNvPr id="9" name="Picture Placeholder 7">
            <a:extLst>
              <a:ext uri="{FF2B5EF4-FFF2-40B4-BE49-F238E27FC236}">
                <a16:creationId xmlns:a16="http://schemas.microsoft.com/office/drawing/2014/main" id="{FF9AE2BB-EB48-174B-E5F8-F4667F292DD1}"/>
              </a:ext>
            </a:extLst>
          </p:cNvPr>
          <p:cNvSpPr>
            <a:spLocks noGrp="1"/>
          </p:cNvSpPr>
          <p:nvPr>
            <p:ph type="pic" sz="quarter" idx="15"/>
          </p:nvPr>
        </p:nvSpPr>
        <p:spPr>
          <a:xfrm>
            <a:off x="6658610" y="0"/>
            <a:ext cx="1403348" cy="6308725"/>
          </a:xfrm>
        </p:spPr>
        <p:txBody>
          <a:bodyPr/>
          <a:lstStyle/>
          <a:p>
            <a:endParaRPr lang="en-GB"/>
          </a:p>
        </p:txBody>
      </p:sp>
      <p:sp>
        <p:nvSpPr>
          <p:cNvPr id="10" name="Picture Placeholder 7">
            <a:extLst>
              <a:ext uri="{FF2B5EF4-FFF2-40B4-BE49-F238E27FC236}">
                <a16:creationId xmlns:a16="http://schemas.microsoft.com/office/drawing/2014/main" id="{49AA6D28-5053-398E-72F3-E4FC08A5BBA0}"/>
              </a:ext>
            </a:extLst>
          </p:cNvPr>
          <p:cNvSpPr>
            <a:spLocks noGrp="1"/>
          </p:cNvSpPr>
          <p:nvPr>
            <p:ph type="pic" sz="quarter" idx="16"/>
          </p:nvPr>
        </p:nvSpPr>
        <p:spPr>
          <a:xfrm>
            <a:off x="8035290" y="0"/>
            <a:ext cx="1403348" cy="6308725"/>
          </a:xfrm>
        </p:spPr>
        <p:txBody>
          <a:bodyPr/>
          <a:lstStyle/>
          <a:p>
            <a:endParaRPr lang="en-GB"/>
          </a:p>
        </p:txBody>
      </p:sp>
      <p:sp>
        <p:nvSpPr>
          <p:cNvPr id="13" name="Picture Placeholder 7">
            <a:extLst>
              <a:ext uri="{FF2B5EF4-FFF2-40B4-BE49-F238E27FC236}">
                <a16:creationId xmlns:a16="http://schemas.microsoft.com/office/drawing/2014/main" id="{1F107D6A-1BB9-606B-B6AA-21D9450B28BB}"/>
              </a:ext>
            </a:extLst>
          </p:cNvPr>
          <p:cNvSpPr>
            <a:spLocks noGrp="1"/>
          </p:cNvSpPr>
          <p:nvPr>
            <p:ph type="pic" sz="quarter" idx="17"/>
          </p:nvPr>
        </p:nvSpPr>
        <p:spPr>
          <a:xfrm>
            <a:off x="9411970" y="0"/>
            <a:ext cx="1403348" cy="6308725"/>
          </a:xfrm>
        </p:spPr>
        <p:txBody>
          <a:bodyPr/>
          <a:lstStyle/>
          <a:p>
            <a:endParaRPr lang="en-GB"/>
          </a:p>
        </p:txBody>
      </p:sp>
      <p:sp>
        <p:nvSpPr>
          <p:cNvPr id="14" name="Picture Placeholder 7">
            <a:extLst>
              <a:ext uri="{FF2B5EF4-FFF2-40B4-BE49-F238E27FC236}">
                <a16:creationId xmlns:a16="http://schemas.microsoft.com/office/drawing/2014/main" id="{31D604AA-5F2F-3282-4825-4E147F3B1284}"/>
              </a:ext>
            </a:extLst>
          </p:cNvPr>
          <p:cNvSpPr>
            <a:spLocks noGrp="1"/>
          </p:cNvSpPr>
          <p:nvPr>
            <p:ph type="pic" sz="quarter" idx="18"/>
          </p:nvPr>
        </p:nvSpPr>
        <p:spPr>
          <a:xfrm>
            <a:off x="10788652" y="0"/>
            <a:ext cx="1403348" cy="6308725"/>
          </a:xfrm>
        </p:spPr>
        <p:txBody>
          <a:bodyPr/>
          <a:lstStyle/>
          <a:p>
            <a:endParaRPr lang="en-GB"/>
          </a:p>
        </p:txBody>
      </p:sp>
      <p:sp>
        <p:nvSpPr>
          <p:cNvPr id="15" name="Slide Number Placeholder 14">
            <a:extLst>
              <a:ext uri="{FF2B5EF4-FFF2-40B4-BE49-F238E27FC236}">
                <a16:creationId xmlns:a16="http://schemas.microsoft.com/office/drawing/2014/main" id="{E6EC015E-5CE7-53C3-2576-1E11AA2B6E43}"/>
              </a:ext>
            </a:extLst>
          </p:cNvPr>
          <p:cNvSpPr>
            <a:spLocks noGrp="1"/>
          </p:cNvSpPr>
          <p:nvPr>
            <p:ph type="sldNum" sz="quarter" idx="21"/>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760018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205FABE-A60B-AF07-47BA-44EA0AE65487}"/>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342823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1BBDF8-9248-44AD-F468-9B0CC05D95AA}"/>
              </a:ext>
            </a:extLst>
          </p:cNvPr>
          <p:cNvSpPr>
            <a:spLocks noGrp="1"/>
          </p:cNvSpPr>
          <p:nvPr>
            <p:ph sz="half" idx="1"/>
          </p:nvPr>
        </p:nvSpPr>
        <p:spPr>
          <a:xfrm>
            <a:off x="550863" y="2736849"/>
            <a:ext cx="5468937" cy="3440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6172202" y="2736849"/>
            <a:ext cx="5468937" cy="3440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a:extLst>
              <a:ext uri="{FF2B5EF4-FFF2-40B4-BE49-F238E27FC236}">
                <a16:creationId xmlns:a16="http://schemas.microsoft.com/office/drawing/2014/main" id="{E9AD9D42-A7F8-66AF-7E28-2D3262B734F0}"/>
              </a:ext>
            </a:extLst>
          </p:cNvPr>
          <p:cNvCxnSpPr/>
          <p:nvPr userDrawn="1"/>
        </p:nvCxnSpPr>
        <p:spPr>
          <a:xfrm>
            <a:off x="558174" y="368300"/>
            <a:ext cx="11082964" cy="0"/>
          </a:xfrm>
          <a:prstGeom prst="line">
            <a:avLst/>
          </a:prstGeom>
        </p:spPr>
        <p:style>
          <a:lnRef idx="2">
            <a:schemeClr val="accent3"/>
          </a:lnRef>
          <a:fillRef idx="0">
            <a:schemeClr val="accent3"/>
          </a:fillRef>
          <a:effectRef idx="1">
            <a:schemeClr val="accent3"/>
          </a:effectRef>
          <a:fontRef idx="minor">
            <a:schemeClr val="tx1"/>
          </a:fontRef>
        </p:style>
      </p:cxnSp>
      <p:sp>
        <p:nvSpPr>
          <p:cNvPr id="9" name="Content Placeholder 2">
            <a:extLst>
              <a:ext uri="{FF2B5EF4-FFF2-40B4-BE49-F238E27FC236}">
                <a16:creationId xmlns:a16="http://schemas.microsoft.com/office/drawing/2014/main" id="{6BAEDC04-51D8-D4B2-67B8-FBB2381C27CE}"/>
              </a:ext>
            </a:extLst>
          </p:cNvPr>
          <p:cNvSpPr>
            <a:spLocks noGrp="1"/>
          </p:cNvSpPr>
          <p:nvPr>
            <p:ph sz="half" idx="14"/>
          </p:nvPr>
        </p:nvSpPr>
        <p:spPr>
          <a:xfrm>
            <a:off x="550863" y="1736726"/>
            <a:ext cx="11082963" cy="818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a:extLst>
              <a:ext uri="{FF2B5EF4-FFF2-40B4-BE49-F238E27FC236}">
                <a16:creationId xmlns:a16="http://schemas.microsoft.com/office/drawing/2014/main" id="{A03F9E33-7729-3A46-AC50-CC34BEDA1D7F}"/>
              </a:ext>
            </a:extLst>
          </p:cNvPr>
          <p:cNvSpPr>
            <a:spLocks noGrp="1"/>
          </p:cNvSpPr>
          <p:nvPr>
            <p:ph type="dt" sz="half" idx="15"/>
          </p:nvPr>
        </p:nvSpPr>
        <p:spPr/>
        <p:txBody>
          <a:bodyPr/>
          <a:lstStyle/>
          <a:p>
            <a:fld id="{25E2CFB3-5773-4622-9B23-3A6F52A553B0}" type="datetime1">
              <a:rPr lang="en-GB" smtClean="0"/>
              <a:t>21/10/2024</a:t>
            </a:fld>
            <a:endParaRPr lang="en-GB"/>
          </a:p>
        </p:txBody>
      </p:sp>
      <p:sp>
        <p:nvSpPr>
          <p:cNvPr id="14" name="Footer Placeholder 13">
            <a:extLst>
              <a:ext uri="{FF2B5EF4-FFF2-40B4-BE49-F238E27FC236}">
                <a16:creationId xmlns:a16="http://schemas.microsoft.com/office/drawing/2014/main" id="{77B4871C-A19A-E9C8-B385-495F9A662878}"/>
              </a:ext>
            </a:extLst>
          </p:cNvPr>
          <p:cNvSpPr>
            <a:spLocks noGrp="1"/>
          </p:cNvSpPr>
          <p:nvPr>
            <p:ph type="ftr" sz="quarter" idx="16"/>
          </p:nvPr>
        </p:nvSpPr>
        <p:spPr/>
        <p:txBody>
          <a:bodyPr/>
          <a:lstStyle/>
          <a:p>
            <a:r>
              <a:rPr lang="en-GB"/>
              <a:t>Cybersecurity Defence</a:t>
            </a:r>
          </a:p>
        </p:txBody>
      </p:sp>
      <p:sp>
        <p:nvSpPr>
          <p:cNvPr id="15" name="Slide Number Placeholder 14">
            <a:extLst>
              <a:ext uri="{FF2B5EF4-FFF2-40B4-BE49-F238E27FC236}">
                <a16:creationId xmlns:a16="http://schemas.microsoft.com/office/drawing/2014/main" id="{BE06A076-D9FC-3D2B-88CC-04130D4D3072}"/>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4011289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43000">
              <a:schemeClr val="tx2"/>
            </a:gs>
            <a:gs pos="100000">
              <a:schemeClr val="accent4"/>
            </a:gs>
          </a:gsLst>
          <a:lin ang="0" scaled="0"/>
        </a:gra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1724343" y="1736724"/>
            <a:ext cx="6510338"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1724343" y="4439010"/>
            <a:ext cx="651033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1416694" y="1728430"/>
            <a:ext cx="44450" cy="3423366"/>
          </a:xfrm>
          <a:solidFill>
            <a:srgbClr val="FCD700"/>
          </a:solidFill>
        </p:spPr>
        <p:txBody>
          <a:bodyPr/>
          <a:lstStyle/>
          <a:p>
            <a:r>
              <a:rPr lang="en-GB"/>
              <a:t> </a:t>
            </a:r>
          </a:p>
        </p:txBody>
      </p:sp>
      <p:sp>
        <p:nvSpPr>
          <p:cNvPr id="7" name="Slide Number Placeholder 6">
            <a:extLst>
              <a:ext uri="{FF2B5EF4-FFF2-40B4-BE49-F238E27FC236}">
                <a16:creationId xmlns:a16="http://schemas.microsoft.com/office/drawing/2014/main" id="{9B87F861-465E-E45B-9FB8-303F56AF9A6B}"/>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30385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bg>
      <p:bgPr>
        <a:gradFill>
          <a:gsLst>
            <a:gs pos="0">
              <a:schemeClr val="accent3"/>
            </a:gs>
            <a:gs pos="100000">
              <a:schemeClr val="accent4"/>
            </a:gs>
          </a:gsLst>
          <a:lin ang="0" scaled="0"/>
        </a:gradFill>
        <a:effectLst/>
      </p:bgPr>
    </p:bg>
    <p:spTree>
      <p:nvGrpSpPr>
        <p:cNvPr id="1" name=""/>
        <p:cNvGrpSpPr/>
        <p:nvPr/>
      </p:nvGrpSpPr>
      <p:grpSpPr>
        <a:xfrm>
          <a:off x="0" y="0"/>
          <a:ext cx="0" cy="0"/>
          <a:chOff x="0" y="0"/>
          <a:chExt cx="0" cy="0"/>
        </a:xfrm>
      </p:grpSpPr>
      <p:pic>
        <p:nvPicPr>
          <p:cNvPr id="2" name="AdobeStock_714213494">
            <a:hlinkClick r:id="" action="ppaction://media"/>
            <a:extLst>
              <a:ext uri="{FF2B5EF4-FFF2-40B4-BE49-F238E27FC236}">
                <a16:creationId xmlns:a16="http://schemas.microsoft.com/office/drawing/2014/main" id="{5E665B0E-BC50-DFC6-A3C7-686F9A65C63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13240" t="8741" b="12906"/>
          <a:stretch/>
        </p:blipFill>
        <p:spPr>
          <a:xfrm flipH="1">
            <a:off x="0" y="0"/>
            <a:ext cx="12192000" cy="6193366"/>
          </a:xfrm>
          <a:prstGeom prst="rect">
            <a:avLst/>
          </a:prstGeom>
        </p:spPr>
      </p:pic>
      <p:sp>
        <p:nvSpPr>
          <p:cNvPr id="3" name="Rectangle 2">
            <a:extLst>
              <a:ext uri="{FF2B5EF4-FFF2-40B4-BE49-F238E27FC236}">
                <a16:creationId xmlns:a16="http://schemas.microsoft.com/office/drawing/2014/main" id="{0BC98AD4-BE48-CF59-1A57-60E06CB726ED}"/>
              </a:ext>
            </a:extLst>
          </p:cNvPr>
          <p:cNvSpPr/>
          <p:nvPr userDrawn="1"/>
        </p:nvSpPr>
        <p:spPr>
          <a:xfrm flipH="1">
            <a:off x="-1" y="0"/>
            <a:ext cx="10159253" cy="6193366"/>
          </a:xfrm>
          <a:prstGeom prst="rect">
            <a:avLst/>
          </a:prstGeom>
          <a:gradFill>
            <a:gsLst>
              <a:gs pos="79000">
                <a:srgbClr val="212F52">
                  <a:alpha val="0"/>
                </a:srgbClr>
              </a:gs>
              <a:gs pos="17000">
                <a:srgbClr val="212F52">
                  <a:alpha val="9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1724343" y="1736724"/>
            <a:ext cx="5387658"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1724343" y="4439010"/>
            <a:ext cx="538765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1416694" y="1728430"/>
            <a:ext cx="44450" cy="3423366"/>
          </a:xfrm>
          <a:solidFill>
            <a:srgbClr val="D96B3D"/>
          </a:solidFill>
        </p:spPr>
        <p:txBody>
          <a:bodyPr/>
          <a:lstStyle/>
          <a:p>
            <a:r>
              <a:rPr lang="en-GB"/>
              <a:t> </a:t>
            </a:r>
          </a:p>
        </p:txBody>
      </p:sp>
      <p:sp>
        <p:nvSpPr>
          <p:cNvPr id="9" name="Slide Number Placeholder 8">
            <a:extLst>
              <a:ext uri="{FF2B5EF4-FFF2-40B4-BE49-F238E27FC236}">
                <a16:creationId xmlns:a16="http://schemas.microsoft.com/office/drawing/2014/main" id="{6C260E83-39EB-E81F-C6ED-1FF131918DAB}"/>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995905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Header">
    <p:bg>
      <p:bgPr>
        <a:gradFill>
          <a:gsLst>
            <a:gs pos="0">
              <a:schemeClr val="accent3"/>
            </a:gs>
            <a:gs pos="100000">
              <a:schemeClr val="accent4"/>
            </a:gs>
          </a:gsLst>
          <a:lin ang="0" scaled="0"/>
        </a:gradFill>
        <a:effectLst/>
      </p:bgPr>
    </p:bg>
    <p:spTree>
      <p:nvGrpSpPr>
        <p:cNvPr id="1" name=""/>
        <p:cNvGrpSpPr/>
        <p:nvPr/>
      </p:nvGrpSpPr>
      <p:grpSpPr>
        <a:xfrm>
          <a:off x="0" y="0"/>
          <a:ext cx="0" cy="0"/>
          <a:chOff x="0" y="0"/>
          <a:chExt cx="0" cy="0"/>
        </a:xfrm>
      </p:grpSpPr>
      <p:pic>
        <p:nvPicPr>
          <p:cNvPr id="2" name="AdobeStock_714213494">
            <a:hlinkClick r:id="" action="ppaction://media"/>
            <a:extLst>
              <a:ext uri="{FF2B5EF4-FFF2-40B4-BE49-F238E27FC236}">
                <a16:creationId xmlns:a16="http://schemas.microsoft.com/office/drawing/2014/main" id="{5E665B0E-BC50-DFC6-A3C7-686F9A65C63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13240" t="8741" b="12906"/>
          <a:stretch/>
        </p:blipFill>
        <p:spPr>
          <a:xfrm flipH="1">
            <a:off x="0" y="0"/>
            <a:ext cx="12192000" cy="6193366"/>
          </a:xfrm>
          <a:prstGeom prst="rect">
            <a:avLst/>
          </a:prstGeom>
        </p:spPr>
      </p:pic>
      <p:sp>
        <p:nvSpPr>
          <p:cNvPr id="3" name="Rectangle 2">
            <a:extLst>
              <a:ext uri="{FF2B5EF4-FFF2-40B4-BE49-F238E27FC236}">
                <a16:creationId xmlns:a16="http://schemas.microsoft.com/office/drawing/2014/main" id="{0BC98AD4-BE48-CF59-1A57-60E06CB726ED}"/>
              </a:ext>
            </a:extLst>
          </p:cNvPr>
          <p:cNvSpPr/>
          <p:nvPr userDrawn="1"/>
        </p:nvSpPr>
        <p:spPr>
          <a:xfrm flipH="1">
            <a:off x="0" y="0"/>
            <a:ext cx="10858500" cy="6193366"/>
          </a:xfrm>
          <a:prstGeom prst="rect">
            <a:avLst/>
          </a:prstGeom>
          <a:gradFill>
            <a:gsLst>
              <a:gs pos="79000">
                <a:srgbClr val="212F52">
                  <a:alpha val="0"/>
                </a:srgbClr>
              </a:gs>
              <a:gs pos="17000">
                <a:srgbClr val="212F52">
                  <a:alpha val="9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866468" y="1736724"/>
            <a:ext cx="5387658"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866468" y="4439010"/>
            <a:ext cx="538765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558819" y="1728430"/>
            <a:ext cx="44450" cy="3423366"/>
          </a:xfrm>
          <a:solidFill>
            <a:srgbClr val="D96B3D"/>
          </a:solidFill>
        </p:spPr>
        <p:txBody>
          <a:bodyPr/>
          <a:lstStyle/>
          <a:p>
            <a:r>
              <a:rPr lang="en-GB"/>
              <a:t> </a:t>
            </a:r>
          </a:p>
        </p:txBody>
      </p:sp>
      <p:sp>
        <p:nvSpPr>
          <p:cNvPr id="9" name="Slide Number Placeholder 8">
            <a:extLst>
              <a:ext uri="{FF2B5EF4-FFF2-40B4-BE49-F238E27FC236}">
                <a16:creationId xmlns:a16="http://schemas.microsoft.com/office/drawing/2014/main" id="{2ED0A4FF-0C02-69FB-D3DB-3C3B0F032C7B}"/>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296672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bg>
      <p:bgPr>
        <a:gradFill>
          <a:gsLst>
            <a:gs pos="0">
              <a:schemeClr val="accent3"/>
            </a:gs>
            <a:gs pos="100000">
              <a:schemeClr val="accent4"/>
            </a:gs>
          </a:gsLst>
          <a:lin ang="0" scaled="0"/>
        </a:gradFill>
        <a:effectLst/>
      </p:bgPr>
    </p:bg>
    <p:spTree>
      <p:nvGrpSpPr>
        <p:cNvPr id="1" name=""/>
        <p:cNvGrpSpPr/>
        <p:nvPr/>
      </p:nvGrpSpPr>
      <p:grpSpPr>
        <a:xfrm>
          <a:off x="0" y="0"/>
          <a:ext cx="0" cy="0"/>
          <a:chOff x="0" y="0"/>
          <a:chExt cx="0" cy="0"/>
        </a:xfrm>
      </p:grpSpPr>
      <p:pic>
        <p:nvPicPr>
          <p:cNvPr id="2" name="AdobeStock_714213494">
            <a:hlinkClick r:id="" action="ppaction://media"/>
            <a:extLst>
              <a:ext uri="{FF2B5EF4-FFF2-40B4-BE49-F238E27FC236}">
                <a16:creationId xmlns:a16="http://schemas.microsoft.com/office/drawing/2014/main" id="{5E665B0E-BC50-DFC6-A3C7-686F9A65C63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13240" t="8741" b="12906"/>
          <a:stretch/>
        </p:blipFill>
        <p:spPr>
          <a:xfrm>
            <a:off x="0" y="-1"/>
            <a:ext cx="12192000" cy="6193367"/>
          </a:xfrm>
          <a:prstGeom prst="rect">
            <a:avLst/>
          </a:prstGeom>
        </p:spPr>
      </p:pic>
      <p:sp>
        <p:nvSpPr>
          <p:cNvPr id="3" name="Rectangle 2">
            <a:extLst>
              <a:ext uri="{FF2B5EF4-FFF2-40B4-BE49-F238E27FC236}">
                <a16:creationId xmlns:a16="http://schemas.microsoft.com/office/drawing/2014/main" id="{E61DD913-7718-1E62-CA73-19BB7A56AE47}"/>
              </a:ext>
            </a:extLst>
          </p:cNvPr>
          <p:cNvSpPr/>
          <p:nvPr userDrawn="1"/>
        </p:nvSpPr>
        <p:spPr>
          <a:xfrm>
            <a:off x="1653989" y="0"/>
            <a:ext cx="10538012" cy="6193366"/>
          </a:xfrm>
          <a:prstGeom prst="rect">
            <a:avLst/>
          </a:prstGeom>
          <a:gradFill>
            <a:gsLst>
              <a:gs pos="79000">
                <a:srgbClr val="212F52">
                  <a:alpha val="0"/>
                </a:srgbClr>
              </a:gs>
              <a:gs pos="17000">
                <a:srgbClr val="212F52">
                  <a:alpha val="9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6556693" y="1736724"/>
            <a:ext cx="5077134"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6556693" y="4439010"/>
            <a:ext cx="5077133"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6249044" y="1728430"/>
            <a:ext cx="44450" cy="3423366"/>
          </a:xfrm>
          <a:solidFill>
            <a:srgbClr val="D96B3D"/>
          </a:solidFill>
        </p:spPr>
        <p:txBody>
          <a:bodyPr/>
          <a:lstStyle/>
          <a:p>
            <a:r>
              <a:rPr lang="en-GB"/>
              <a:t> </a:t>
            </a:r>
          </a:p>
        </p:txBody>
      </p:sp>
      <p:sp>
        <p:nvSpPr>
          <p:cNvPr id="9" name="Slide Number Placeholder 8">
            <a:extLst>
              <a:ext uri="{FF2B5EF4-FFF2-40B4-BE49-F238E27FC236}">
                <a16:creationId xmlns:a16="http://schemas.microsoft.com/office/drawing/2014/main" id="{9081063C-7222-550F-B814-F554F3C4F904}"/>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809866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5F0E-5DF6-A800-DF4A-A33C71FA6D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F033D1-B98F-070A-3097-281B9125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1E2D7679-64DF-F568-8610-E7CD70152906}"/>
              </a:ext>
            </a:extLst>
          </p:cNvPr>
          <p:cNvCxnSpPr/>
          <p:nvPr userDrawn="1"/>
        </p:nvCxnSpPr>
        <p:spPr>
          <a:xfrm>
            <a:off x="558174" y="368300"/>
            <a:ext cx="11082964" cy="0"/>
          </a:xfrm>
          <a:prstGeom prst="line">
            <a:avLst/>
          </a:prstGeom>
          <a:ln>
            <a:solidFill>
              <a:schemeClr val="accent6"/>
            </a:solidFill>
          </a:ln>
        </p:spPr>
        <p:style>
          <a:lnRef idx="2">
            <a:schemeClr val="accent3"/>
          </a:lnRef>
          <a:fillRef idx="0">
            <a:schemeClr val="accent3"/>
          </a:fillRef>
          <a:effectRef idx="1">
            <a:schemeClr val="accent3"/>
          </a:effectRef>
          <a:fontRef idx="minor">
            <a:schemeClr val="tx1"/>
          </a:fontRef>
        </p:style>
      </p:cxnSp>
      <p:sp>
        <p:nvSpPr>
          <p:cNvPr id="10" name="Slide Number Placeholder 9">
            <a:extLst>
              <a:ext uri="{FF2B5EF4-FFF2-40B4-BE49-F238E27FC236}">
                <a16:creationId xmlns:a16="http://schemas.microsoft.com/office/drawing/2014/main" id="{7F05BBB5-FFD5-BF89-4CE8-B89EBCF10BA5}"/>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632408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5F0E-5DF6-A800-DF4A-A33C71FA6D5D}"/>
              </a:ext>
            </a:extLst>
          </p:cNvPr>
          <p:cNvSpPr>
            <a:spLocks noGrp="1"/>
          </p:cNvSpPr>
          <p:nvPr>
            <p:ph type="title"/>
          </p:nvPr>
        </p:nvSpPr>
        <p:spPr>
          <a:xfrm>
            <a:off x="550864" y="565244"/>
            <a:ext cx="7920784" cy="818216"/>
          </a:xfrm>
        </p:spPr>
        <p:txBody>
          <a:bodyPr/>
          <a:lstStyle/>
          <a:p>
            <a:r>
              <a:rPr lang="en-US"/>
              <a:t>Click to edit Master title style</a:t>
            </a:r>
            <a:endParaRPr lang="en-GB"/>
          </a:p>
        </p:txBody>
      </p:sp>
      <p:cxnSp>
        <p:nvCxnSpPr>
          <p:cNvPr id="8" name="Straight Connector 7">
            <a:extLst>
              <a:ext uri="{FF2B5EF4-FFF2-40B4-BE49-F238E27FC236}">
                <a16:creationId xmlns:a16="http://schemas.microsoft.com/office/drawing/2014/main" id="{1E2D7679-64DF-F568-8610-E7CD70152906}"/>
              </a:ext>
            </a:extLst>
          </p:cNvPr>
          <p:cNvCxnSpPr>
            <a:cxnSpLocks/>
          </p:cNvCxnSpPr>
          <p:nvPr userDrawn="1"/>
        </p:nvCxnSpPr>
        <p:spPr>
          <a:xfrm>
            <a:off x="558174" y="368300"/>
            <a:ext cx="7913474" cy="0"/>
          </a:xfrm>
          <a:prstGeom prst="line">
            <a:avLst/>
          </a:prstGeom>
          <a:ln>
            <a:solidFill>
              <a:schemeClr val="accent6"/>
            </a:solidFill>
          </a:ln>
        </p:spPr>
        <p:style>
          <a:lnRef idx="2">
            <a:schemeClr val="accent3"/>
          </a:lnRef>
          <a:fillRef idx="0">
            <a:schemeClr val="accent3"/>
          </a:fillRef>
          <a:effectRef idx="1">
            <a:schemeClr val="accent3"/>
          </a:effectRef>
          <a:fontRef idx="minor">
            <a:schemeClr val="tx1"/>
          </a:fontRef>
        </p:style>
      </p:cxnSp>
      <p:sp>
        <p:nvSpPr>
          <p:cNvPr id="10" name="Slide Number Placeholder 9">
            <a:extLst>
              <a:ext uri="{FF2B5EF4-FFF2-40B4-BE49-F238E27FC236}">
                <a16:creationId xmlns:a16="http://schemas.microsoft.com/office/drawing/2014/main" id="{7F05BBB5-FFD5-BF89-4CE8-B89EBCF10BA5}"/>
              </a:ext>
            </a:extLst>
          </p:cNvPr>
          <p:cNvSpPr>
            <a:spLocks noGrp="1"/>
          </p:cNvSpPr>
          <p:nvPr>
            <p:ph type="sldNum" sz="quarter" idx="12"/>
          </p:nvPr>
        </p:nvSpPr>
        <p:spPr/>
        <p:txBody>
          <a:bodyPr/>
          <a:lstStyle/>
          <a:p>
            <a:fld id="{2557C461-8C51-4D9D-8FC8-E809BEA51BC7}" type="slidenum">
              <a:rPr lang="en-GB" smtClean="0"/>
              <a:pPr/>
              <a:t>‹#›</a:t>
            </a:fld>
            <a:endParaRPr lang="en-GB"/>
          </a:p>
        </p:txBody>
      </p:sp>
      <p:sp>
        <p:nvSpPr>
          <p:cNvPr id="4" name="Picture Placeholder 8">
            <a:extLst>
              <a:ext uri="{FF2B5EF4-FFF2-40B4-BE49-F238E27FC236}">
                <a16:creationId xmlns:a16="http://schemas.microsoft.com/office/drawing/2014/main" id="{D0BEA30B-D00F-C2D5-27DD-AC5221646455}"/>
              </a:ext>
            </a:extLst>
          </p:cNvPr>
          <p:cNvSpPr>
            <a:spLocks noGrp="1"/>
          </p:cNvSpPr>
          <p:nvPr>
            <p:ph type="pic" sz="quarter" idx="14"/>
          </p:nvPr>
        </p:nvSpPr>
        <p:spPr>
          <a:xfrm>
            <a:off x="8677834" y="0"/>
            <a:ext cx="3514165" cy="6858000"/>
          </a:xfrm>
        </p:spPr>
        <p:txBody>
          <a:bodyPr/>
          <a:lstStyle/>
          <a:p>
            <a:endParaRPr lang="en-GB"/>
          </a:p>
        </p:txBody>
      </p:sp>
    </p:spTree>
    <p:extLst>
      <p:ext uri="{BB962C8B-B14F-4D97-AF65-F5344CB8AC3E}">
        <p14:creationId xmlns:p14="http://schemas.microsoft.com/office/powerpoint/2010/main" val="1058518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accent6"/>
            </a:gs>
            <a:gs pos="77000">
              <a:schemeClr val="accent1"/>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5F0E-5DF6-A800-DF4A-A33C71FA6D5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F033D1-B98F-070A-3097-281B9125418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28D05EA0-41CE-AA22-457E-5ADD7C45C46F}"/>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688179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A02662A-A929-FF24-E090-E9A0ED8A7F3A}"/>
              </a:ext>
            </a:extLst>
          </p:cNvPr>
          <p:cNvSpPr/>
          <p:nvPr userDrawn="1"/>
        </p:nvSpPr>
        <p:spPr>
          <a:xfrm>
            <a:off x="0" y="6176963"/>
            <a:ext cx="12192000" cy="681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D30AB3A-B1D8-FF40-B449-2EA76D7D39CC}"/>
              </a:ext>
            </a:extLst>
          </p:cNvPr>
          <p:cNvSpPr>
            <a:spLocks noGrp="1"/>
          </p:cNvSpPr>
          <p:nvPr>
            <p:ph type="title"/>
          </p:nvPr>
        </p:nvSpPr>
        <p:spPr>
          <a:xfrm>
            <a:off x="550863" y="565244"/>
            <a:ext cx="11090275" cy="818216"/>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1E3444-3355-E01B-56EF-953C81FBAEBF}"/>
              </a:ext>
            </a:extLst>
          </p:cNvPr>
          <p:cNvSpPr>
            <a:spLocks noGrp="1"/>
          </p:cNvSpPr>
          <p:nvPr>
            <p:ph type="body" idx="1"/>
          </p:nvPr>
        </p:nvSpPr>
        <p:spPr>
          <a:xfrm>
            <a:off x="558174" y="1736725"/>
            <a:ext cx="11082963" cy="44402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endParaRPr lang="en-GB"/>
          </a:p>
        </p:txBody>
      </p:sp>
      <p:sp>
        <p:nvSpPr>
          <p:cNvPr id="6" name="Slide Number Placeholder 5">
            <a:extLst>
              <a:ext uri="{FF2B5EF4-FFF2-40B4-BE49-F238E27FC236}">
                <a16:creationId xmlns:a16="http://schemas.microsoft.com/office/drawing/2014/main" id="{C85891F0-2310-1970-46E5-276746FA37FA}"/>
              </a:ext>
            </a:extLst>
          </p:cNvPr>
          <p:cNvSpPr>
            <a:spLocks noGrp="1"/>
          </p:cNvSpPr>
          <p:nvPr>
            <p:ph type="sldNum" sz="quarter" idx="4"/>
          </p:nvPr>
        </p:nvSpPr>
        <p:spPr>
          <a:xfrm>
            <a:off x="11231223" y="6308769"/>
            <a:ext cx="402603" cy="365125"/>
          </a:xfrm>
          <a:prstGeom prst="rect">
            <a:avLst/>
          </a:prstGeom>
        </p:spPr>
        <p:txBody>
          <a:bodyPr vert="horz" lIns="91440" tIns="45720" rIns="91440" bIns="45720" rtlCol="0" anchor="ctr"/>
          <a:lstStyle>
            <a:lvl1pPr algn="r">
              <a:defRPr lang="en-GB" sz="1400" kern="1200" smtClean="0">
                <a:solidFill>
                  <a:srgbClr val="2C3051"/>
                </a:solidFill>
                <a:latin typeface="Avenir Next LT Pro Demi" panose="020B0704020202020204" pitchFamily="34" charset="0"/>
                <a:ea typeface="+mn-ea"/>
                <a:cs typeface="+mn-cs"/>
              </a:defRPr>
            </a:lvl1pPr>
          </a:lstStyle>
          <a:p>
            <a:fld id="{2557C461-8C51-4D9D-8FC8-E809BEA51BC7}" type="slidenum">
              <a:rPr lang="en-GB" smtClean="0"/>
              <a:pPr/>
              <a:t>‹#›</a:t>
            </a:fld>
            <a:endParaRPr lang="en-GB"/>
          </a:p>
        </p:txBody>
      </p:sp>
      <p:cxnSp>
        <p:nvCxnSpPr>
          <p:cNvPr id="9" name="Straight Connector 8">
            <a:extLst>
              <a:ext uri="{FF2B5EF4-FFF2-40B4-BE49-F238E27FC236}">
                <a16:creationId xmlns:a16="http://schemas.microsoft.com/office/drawing/2014/main" id="{222D727E-CC49-DE0C-D76B-789973CC8D89}"/>
              </a:ext>
            </a:extLst>
          </p:cNvPr>
          <p:cNvCxnSpPr>
            <a:cxnSpLocks/>
          </p:cNvCxnSpPr>
          <p:nvPr userDrawn="1"/>
        </p:nvCxnSpPr>
        <p:spPr>
          <a:xfrm>
            <a:off x="11231224" y="6337443"/>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6FD5BB6-B2AC-B13E-6802-6F90A854C2AB}"/>
              </a:ext>
            </a:extLst>
          </p:cNvPr>
          <p:cNvGrpSpPr/>
          <p:nvPr userDrawn="1"/>
        </p:nvGrpSpPr>
        <p:grpSpPr>
          <a:xfrm>
            <a:off x="9359152" y="6350283"/>
            <a:ext cx="1729260" cy="318805"/>
            <a:chOff x="9616502" y="5436489"/>
            <a:chExt cx="1798909" cy="331645"/>
          </a:xfrm>
        </p:grpSpPr>
        <p:pic>
          <p:nvPicPr>
            <p:cNvPr id="17" name="Graphic 16">
              <a:extLst>
                <a:ext uri="{FF2B5EF4-FFF2-40B4-BE49-F238E27FC236}">
                  <a16:creationId xmlns:a16="http://schemas.microsoft.com/office/drawing/2014/main" id="{FBC83BBA-C4CD-DF59-C59D-9CEF1535399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616502" y="5436489"/>
              <a:ext cx="992460" cy="331645"/>
            </a:xfrm>
            <a:prstGeom prst="rect">
              <a:avLst/>
            </a:prstGeom>
          </p:spPr>
        </p:pic>
        <p:pic>
          <p:nvPicPr>
            <p:cNvPr id="18" name="Picture 17" descr="A logo with text overlay&#10;&#10;Description automatically generated">
              <a:extLst>
                <a:ext uri="{FF2B5EF4-FFF2-40B4-BE49-F238E27FC236}">
                  <a16:creationId xmlns:a16="http://schemas.microsoft.com/office/drawing/2014/main" id="{BCB7CBF6-8E0B-CA02-9A80-8F0042EE1B1B}"/>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794971" y="5436490"/>
              <a:ext cx="620440" cy="331644"/>
            </a:xfrm>
            <a:prstGeom prst="rect">
              <a:avLst/>
            </a:prstGeom>
          </p:spPr>
        </p:pic>
      </p:grpSp>
    </p:spTree>
    <p:extLst>
      <p:ext uri="{BB962C8B-B14F-4D97-AF65-F5344CB8AC3E}">
        <p14:creationId xmlns:p14="http://schemas.microsoft.com/office/powerpoint/2010/main" val="391350098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78" r:id="rId4"/>
    <p:sldLayoutId id="2147483680" r:id="rId5"/>
    <p:sldLayoutId id="2147483667" r:id="rId6"/>
    <p:sldLayoutId id="2147483650" r:id="rId7"/>
    <p:sldLayoutId id="2147483682" r:id="rId8"/>
    <p:sldLayoutId id="2147483668" r:id="rId9"/>
    <p:sldLayoutId id="2147483652" r:id="rId10"/>
    <p:sldLayoutId id="2147483672" r:id="rId11"/>
    <p:sldLayoutId id="2147483681" r:id="rId12"/>
    <p:sldLayoutId id="2147483673" r:id="rId13"/>
    <p:sldLayoutId id="2147483674" r:id="rId14"/>
    <p:sldLayoutId id="2147483675" r:id="rId15"/>
    <p:sldLayoutId id="2147483653" r:id="rId16"/>
    <p:sldLayoutId id="2147483654" r:id="rId17"/>
    <p:sldLayoutId id="2147483677" r:id="rId18"/>
    <p:sldLayoutId id="2147483669" r:id="rId19"/>
    <p:sldLayoutId id="2147483670" r:id="rId20"/>
    <p:sldLayoutId id="2147483676" r:id="rId21"/>
    <p:sldLayoutId id="2147483671" r:id="rId22"/>
    <p:sldLayoutId id="2147483655" r:id="rId23"/>
    <p:sldLayoutId id="2147483683" r:id="rId2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guide id="4" orient="horz" pos="4088" userDrawn="1">
          <p15:clr>
            <a:srgbClr val="F26B43"/>
          </p15:clr>
        </p15:guide>
        <p15:guide id="5" pos="7446" userDrawn="1">
          <p15:clr>
            <a:srgbClr val="F26B43"/>
          </p15:clr>
        </p15:guide>
        <p15:guide id="6" pos="234" userDrawn="1">
          <p15:clr>
            <a:srgbClr val="F26B43"/>
          </p15:clr>
        </p15:guide>
        <p15:guide id="7" orient="horz" pos="3974" userDrawn="1">
          <p15:clr>
            <a:srgbClr val="F26B43"/>
          </p15:clr>
        </p15:guide>
        <p15:guide id="8" orient="horz" pos="4201" userDrawn="1">
          <p15:clr>
            <a:srgbClr val="F26B43"/>
          </p15:clr>
        </p15:guide>
        <p15:guide id="9" orient="horz" pos="346" userDrawn="1">
          <p15:clr>
            <a:srgbClr val="F26B43"/>
          </p15:clr>
        </p15:guide>
        <p15:guide id="10" orient="horz" pos="459" userDrawn="1">
          <p15:clr>
            <a:srgbClr val="F26B43"/>
          </p15:clr>
        </p15:guide>
        <p15:guide id="11" pos="347" userDrawn="1">
          <p15:clr>
            <a:srgbClr val="F26B43"/>
          </p15:clr>
        </p15:guide>
        <p15:guide id="12" pos="7333" userDrawn="1">
          <p15:clr>
            <a:srgbClr val="F26B43"/>
          </p15:clr>
        </p15:guide>
        <p15:guide id="13" orient="horz" pos="867" userDrawn="1">
          <p15:clr>
            <a:srgbClr val="F26B43"/>
          </p15:clr>
        </p15:guide>
        <p15:guide id="14" orient="horz" pos="981" userDrawn="1">
          <p15:clr>
            <a:srgbClr val="F26B43"/>
          </p15:clr>
        </p15:guide>
        <p15:guide id="15"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27FF_43A5CA7B.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 Target="slide3.xml"/><Relationship Id="rId7" Type="http://schemas.openxmlformats.org/officeDocument/2006/relationships/slide" Target="slide46.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35.xml"/><Relationship Id="rId5" Type="http://schemas.openxmlformats.org/officeDocument/2006/relationships/slide" Target="slide29.xml"/><Relationship Id="rId4" Type="http://schemas.openxmlformats.org/officeDocument/2006/relationships/slide" Target="slide18.xml"/></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9.png"/><Relationship Id="rId7" Type="http://schemas.openxmlformats.org/officeDocument/2006/relationships/image" Target="../media/image30.png"/><Relationship Id="rId12" Type="http://schemas.openxmlformats.org/officeDocument/2006/relationships/image" Target="../media/image14.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22.svg"/><Relationship Id="rId4" Type="http://schemas.openxmlformats.org/officeDocument/2006/relationships/image" Target="../media/image10.sv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9.png"/><Relationship Id="rId7" Type="http://schemas.openxmlformats.org/officeDocument/2006/relationships/image" Target="../media/image21.png"/><Relationship Id="rId12" Type="http://schemas.openxmlformats.org/officeDocument/2006/relationships/image" Target="../media/image14.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10.sv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svg"/><Relationship Id="rId3" Type="http://schemas.microsoft.com/office/2018/10/relationships/comments" Target="../comments/modernComment_2812_1409154F.xml"/><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34.svg"/><Relationship Id="rId5" Type="http://schemas.openxmlformats.org/officeDocument/2006/relationships/image" Target="../media/image10.sv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12.sv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svg"/><Relationship Id="rId3" Type="http://schemas.microsoft.com/office/2018/10/relationships/comments" Target="../comments/modernComment_2813_83959B88.xml"/><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34.svg"/><Relationship Id="rId5" Type="http://schemas.openxmlformats.org/officeDocument/2006/relationships/image" Target="../media/image10.sv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1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9.jpeg"/><Relationship Id="rId7" Type="http://schemas.openxmlformats.org/officeDocument/2006/relationships/image" Target="../media/image31.sv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jpeg"/><Relationship Id="rId7" Type="http://schemas.openxmlformats.org/officeDocument/2006/relationships/image" Target="../media/image36.sv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40.jpeg"/><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44.svg"/><Relationship Id="rId5" Type="http://schemas.openxmlformats.org/officeDocument/2006/relationships/image" Target="../media/image12.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42.svg"/><Relationship Id="rId1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3.svg"/><Relationship Id="rId4" Type="http://schemas.openxmlformats.org/officeDocument/2006/relationships/image" Target="../media/image12.sv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27.png"/><Relationship Id="rId12"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7.sv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12.svg"/><Relationship Id="rId9" Type="http://schemas.openxmlformats.org/officeDocument/2006/relationships/image" Target="../media/image5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12.sv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7.png"/><Relationship Id="rId7" Type="http://schemas.openxmlformats.org/officeDocument/2006/relationships/image" Target="../media/image57.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55.sv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image" Target="../media/image55.sv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CD152771-5593-1C68-C3FF-67F2A158AE3C}"/>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1</a:t>
            </a:fld>
            <a:endParaRPr lang="en-GB"/>
          </a:p>
        </p:txBody>
      </p:sp>
      <p:sp>
        <p:nvSpPr>
          <p:cNvPr id="11" name="Title 10">
            <a:extLst>
              <a:ext uri="{FF2B5EF4-FFF2-40B4-BE49-F238E27FC236}">
                <a16:creationId xmlns:a16="http://schemas.microsoft.com/office/drawing/2014/main" id="{EDFF3396-3A80-6126-C165-B17F00CA07BF}"/>
              </a:ext>
            </a:extLst>
          </p:cNvPr>
          <p:cNvSpPr>
            <a:spLocks noGrp="1"/>
          </p:cNvSpPr>
          <p:nvPr>
            <p:ph type="ctrTitle"/>
          </p:nvPr>
        </p:nvSpPr>
        <p:spPr>
          <a:xfrm>
            <a:off x="6556693" y="1736724"/>
            <a:ext cx="5077134" cy="2388235"/>
          </a:xfrm>
        </p:spPr>
        <p:txBody>
          <a:bodyPr/>
          <a:lstStyle/>
          <a:p>
            <a:r>
              <a:rPr lang="en-GB" noProof="0" dirty="0"/>
              <a:t>Network Code on Cybersecurity (NCCS)</a:t>
            </a:r>
          </a:p>
        </p:txBody>
      </p:sp>
      <p:sp>
        <p:nvSpPr>
          <p:cNvPr id="5" name="Picture Placeholder 4">
            <a:extLst>
              <a:ext uri="{FF2B5EF4-FFF2-40B4-BE49-F238E27FC236}">
                <a16:creationId xmlns:a16="http://schemas.microsoft.com/office/drawing/2014/main" id="{0ECF8C50-0336-5557-09BE-10394E850E43}"/>
              </a:ext>
            </a:extLst>
          </p:cNvPr>
          <p:cNvSpPr>
            <a:spLocks noGrp="1"/>
          </p:cNvSpPr>
          <p:nvPr>
            <p:ph type="pic" sz="quarter" idx="14"/>
          </p:nvPr>
        </p:nvSpPr>
        <p:spPr/>
        <p:txBody>
          <a:bodyPr/>
          <a:lstStyle/>
          <a:p>
            <a:endParaRPr lang="en-GB"/>
          </a:p>
        </p:txBody>
      </p:sp>
    </p:spTree>
    <p:extLst>
      <p:ext uri="{BB962C8B-B14F-4D97-AF65-F5344CB8AC3E}">
        <p14:creationId xmlns:p14="http://schemas.microsoft.com/office/powerpoint/2010/main" val="3846820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32000">
              <a:schemeClr val="tx2"/>
            </a:gs>
          </a:gsLst>
          <a:lin ang="0" scaled="0"/>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550863" y="3019892"/>
            <a:ext cx="3335337" cy="818216"/>
          </a:xfrm>
        </p:spPr>
        <p:txBody>
          <a:bodyPr>
            <a:normAutofit fontScale="90000"/>
          </a:bodyPr>
          <a:lstStyle/>
          <a:p>
            <a:r>
              <a:rPr lang="en-GB" noProof="0" dirty="0"/>
              <a:t>Which cybersecurity aspects does the NCCS cover?</a:t>
            </a:r>
          </a:p>
        </p:txBody>
      </p:sp>
      <p:sp>
        <p:nvSpPr>
          <p:cNvPr id="29" name="Slide Number Placeholder 28">
            <a:extLst>
              <a:ext uri="{FF2B5EF4-FFF2-40B4-BE49-F238E27FC236}">
                <a16:creationId xmlns:a16="http://schemas.microsoft.com/office/drawing/2014/main" id="{8A685BDC-6FC1-ECA3-B125-E46AC491000C}"/>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10</a:t>
            </a:fld>
            <a:endParaRPr lang="en-GB"/>
          </a:p>
        </p:txBody>
      </p:sp>
      <p:sp>
        <p:nvSpPr>
          <p:cNvPr id="2" name="Footer Placeholder 1">
            <a:extLst>
              <a:ext uri="{FF2B5EF4-FFF2-40B4-BE49-F238E27FC236}">
                <a16:creationId xmlns:a16="http://schemas.microsoft.com/office/drawing/2014/main" id="{C69E8DF7-0A6C-B560-0D3B-9469D65CA555}"/>
              </a:ext>
            </a:extLst>
          </p:cNvPr>
          <p:cNvSpPr>
            <a:spLocks noGrp="1"/>
          </p:cNvSpPr>
          <p:nvPr>
            <p:ph type="ftr" sz="quarter" idx="4294967295"/>
          </p:nvPr>
        </p:nvSpPr>
        <p:spPr>
          <a:xfrm>
            <a:off x="558175" y="6303966"/>
            <a:ext cx="3899800" cy="365124"/>
          </a:xfrm>
          <a:prstGeom prst="rect">
            <a:avLst/>
          </a:prstGeom>
        </p:spPr>
        <p:txBody>
          <a:bodyPr/>
          <a:lstStyle/>
          <a:p>
            <a:r>
              <a:rPr lang="en-GB"/>
              <a:t>Introduction &amp; General Overview</a:t>
            </a:r>
          </a:p>
        </p:txBody>
      </p:sp>
      <p:grpSp>
        <p:nvGrpSpPr>
          <p:cNvPr id="28" name="Group 27">
            <a:extLst>
              <a:ext uri="{FF2B5EF4-FFF2-40B4-BE49-F238E27FC236}">
                <a16:creationId xmlns:a16="http://schemas.microsoft.com/office/drawing/2014/main" id="{82601C2C-DBB4-5F5A-44CC-84BCB17C91B9}"/>
              </a:ext>
            </a:extLst>
          </p:cNvPr>
          <p:cNvGrpSpPr/>
          <p:nvPr/>
        </p:nvGrpSpPr>
        <p:grpSpPr>
          <a:xfrm>
            <a:off x="3486866" y="3562260"/>
            <a:ext cx="4145409" cy="2331794"/>
            <a:chOff x="3486866" y="3562260"/>
            <a:chExt cx="4145409" cy="2331794"/>
          </a:xfrm>
        </p:grpSpPr>
        <p:grpSp>
          <p:nvGrpSpPr>
            <p:cNvPr id="7" name="Group 6">
              <a:extLst>
                <a:ext uri="{FF2B5EF4-FFF2-40B4-BE49-F238E27FC236}">
                  <a16:creationId xmlns:a16="http://schemas.microsoft.com/office/drawing/2014/main" id="{35474199-BDE3-0278-8BD0-4B3FF2AEE5FD}"/>
                </a:ext>
              </a:extLst>
            </p:cNvPr>
            <p:cNvGrpSpPr/>
            <p:nvPr/>
          </p:nvGrpSpPr>
          <p:grpSpPr>
            <a:xfrm>
              <a:off x="3486866" y="3562260"/>
              <a:ext cx="4145409" cy="2331794"/>
              <a:chOff x="3486866" y="3562260"/>
              <a:chExt cx="4145409" cy="2331794"/>
            </a:xfrm>
          </p:grpSpPr>
          <p:sp>
            <p:nvSpPr>
              <p:cNvPr id="26" name="Rectangle 25">
                <a:extLst>
                  <a:ext uri="{FF2B5EF4-FFF2-40B4-BE49-F238E27FC236}">
                    <a16:creationId xmlns:a16="http://schemas.microsoft.com/office/drawing/2014/main" id="{F3884B3C-617A-8C36-236C-F87CB2E14F04}"/>
                  </a:ext>
                </a:extLst>
              </p:cNvPr>
              <p:cNvSpPr/>
              <p:nvPr/>
            </p:nvSpPr>
            <p:spPr>
              <a:xfrm>
                <a:off x="3746256" y="3631418"/>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black and silver computer&#10;&#10;Description automatically generated">
                <a:extLst>
                  <a:ext uri="{FF2B5EF4-FFF2-40B4-BE49-F238E27FC236}">
                    <a16:creationId xmlns:a16="http://schemas.microsoft.com/office/drawing/2014/main" id="{E99C739C-E9D0-9CA7-E0EC-AEAAC76372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6866" y="3562260"/>
                <a:ext cx="4145409" cy="2331794"/>
              </a:xfrm>
              <a:prstGeom prst="rect">
                <a:avLst/>
              </a:prstGeom>
            </p:spPr>
          </p:pic>
        </p:grpSp>
        <p:sp>
          <p:nvSpPr>
            <p:cNvPr id="11" name="TextBox 10">
              <a:extLst>
                <a:ext uri="{FF2B5EF4-FFF2-40B4-BE49-F238E27FC236}">
                  <a16:creationId xmlns:a16="http://schemas.microsoft.com/office/drawing/2014/main" id="{1C137A5B-0228-EAF6-46C0-12F33D4A6BC5}"/>
                </a:ext>
              </a:extLst>
            </p:cNvPr>
            <p:cNvSpPr txBox="1"/>
            <p:nvPr/>
          </p:nvSpPr>
          <p:spPr>
            <a:xfrm>
              <a:off x="3760648" y="4301646"/>
              <a:ext cx="3596491" cy="646331"/>
            </a:xfrm>
            <a:prstGeom prst="rect">
              <a:avLst/>
            </a:prstGeom>
            <a:noFill/>
          </p:spPr>
          <p:txBody>
            <a:bodyPr wrap="square" rtlCol="0">
              <a:spAutoFit/>
            </a:bodyPr>
            <a:lstStyle/>
            <a:p>
              <a:pPr algn="ctr"/>
              <a:r>
                <a:rPr lang="en-US" b="1" spc="100">
                  <a:solidFill>
                    <a:schemeClr val="accent4"/>
                  </a:solidFill>
                </a:rPr>
                <a:t>Common Electricity Cybersecurity Framework</a:t>
              </a:r>
            </a:p>
          </p:txBody>
        </p:sp>
      </p:grpSp>
      <p:grpSp>
        <p:nvGrpSpPr>
          <p:cNvPr id="27" name="Group 26">
            <a:extLst>
              <a:ext uri="{FF2B5EF4-FFF2-40B4-BE49-F238E27FC236}">
                <a16:creationId xmlns:a16="http://schemas.microsoft.com/office/drawing/2014/main" id="{311AD4AC-BE92-0E8D-090E-19BB730A1B9F}"/>
              </a:ext>
            </a:extLst>
          </p:cNvPr>
          <p:cNvGrpSpPr/>
          <p:nvPr/>
        </p:nvGrpSpPr>
        <p:grpSpPr>
          <a:xfrm>
            <a:off x="7615847" y="963946"/>
            <a:ext cx="4145409" cy="2331794"/>
            <a:chOff x="7615847" y="963946"/>
            <a:chExt cx="4145409" cy="2331794"/>
          </a:xfrm>
        </p:grpSpPr>
        <p:grpSp>
          <p:nvGrpSpPr>
            <p:cNvPr id="8" name="Group 7">
              <a:extLst>
                <a:ext uri="{FF2B5EF4-FFF2-40B4-BE49-F238E27FC236}">
                  <a16:creationId xmlns:a16="http://schemas.microsoft.com/office/drawing/2014/main" id="{FAA47F42-4FF2-0E30-CBF3-F9334885F222}"/>
                </a:ext>
              </a:extLst>
            </p:cNvPr>
            <p:cNvGrpSpPr/>
            <p:nvPr/>
          </p:nvGrpSpPr>
          <p:grpSpPr>
            <a:xfrm>
              <a:off x="7615847" y="963946"/>
              <a:ext cx="4145409" cy="2331794"/>
              <a:chOff x="7615847" y="963946"/>
              <a:chExt cx="4145409" cy="2331794"/>
            </a:xfrm>
          </p:grpSpPr>
          <p:sp>
            <p:nvSpPr>
              <p:cNvPr id="24" name="Rectangle 23">
                <a:extLst>
                  <a:ext uri="{FF2B5EF4-FFF2-40B4-BE49-F238E27FC236}">
                    <a16:creationId xmlns:a16="http://schemas.microsoft.com/office/drawing/2014/main" id="{6514F355-0FC2-7D8A-D48C-3D50146BF87B}"/>
                  </a:ext>
                </a:extLst>
              </p:cNvPr>
              <p:cNvSpPr/>
              <p:nvPr/>
            </p:nvSpPr>
            <p:spPr>
              <a:xfrm>
                <a:off x="7880130" y="1089780"/>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black and silver computer&#10;&#10;Description automatically generated">
                <a:extLst>
                  <a:ext uri="{FF2B5EF4-FFF2-40B4-BE49-F238E27FC236}">
                    <a16:creationId xmlns:a16="http://schemas.microsoft.com/office/drawing/2014/main" id="{C305C960-56AD-5424-B770-ECE13BC9B9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5847" y="963946"/>
                <a:ext cx="4145409" cy="2331794"/>
              </a:xfrm>
              <a:prstGeom prst="rect">
                <a:avLst/>
              </a:prstGeom>
            </p:spPr>
          </p:pic>
        </p:grpSp>
        <p:sp>
          <p:nvSpPr>
            <p:cNvPr id="13" name="TextBox 12">
              <a:extLst>
                <a:ext uri="{FF2B5EF4-FFF2-40B4-BE49-F238E27FC236}">
                  <a16:creationId xmlns:a16="http://schemas.microsoft.com/office/drawing/2014/main" id="{3D42B129-00A3-8C68-E419-530EBEB6F869}"/>
                </a:ext>
              </a:extLst>
            </p:cNvPr>
            <p:cNvSpPr txBox="1"/>
            <p:nvPr/>
          </p:nvSpPr>
          <p:spPr>
            <a:xfrm>
              <a:off x="7905374" y="1898508"/>
              <a:ext cx="3566355" cy="369332"/>
            </a:xfrm>
            <a:prstGeom prst="rect">
              <a:avLst/>
            </a:prstGeom>
            <a:noFill/>
          </p:spPr>
          <p:txBody>
            <a:bodyPr wrap="square" rtlCol="0">
              <a:spAutoFit/>
            </a:bodyPr>
            <a:lstStyle/>
            <a:p>
              <a:pPr algn="ctr"/>
              <a:r>
                <a:rPr lang="en-US" b="1" spc="100">
                  <a:solidFill>
                    <a:schemeClr val="accent4"/>
                  </a:solidFill>
                </a:rPr>
                <a:t>Supply Chain Security</a:t>
              </a:r>
            </a:p>
          </p:txBody>
        </p:sp>
      </p:grpSp>
      <p:grpSp>
        <p:nvGrpSpPr>
          <p:cNvPr id="30" name="Group 29">
            <a:extLst>
              <a:ext uri="{FF2B5EF4-FFF2-40B4-BE49-F238E27FC236}">
                <a16:creationId xmlns:a16="http://schemas.microsoft.com/office/drawing/2014/main" id="{769FCF16-A0EB-47EB-2CBD-ACDD1D76E41C}"/>
              </a:ext>
            </a:extLst>
          </p:cNvPr>
          <p:cNvGrpSpPr/>
          <p:nvPr/>
        </p:nvGrpSpPr>
        <p:grpSpPr>
          <a:xfrm>
            <a:off x="7615846" y="3562260"/>
            <a:ext cx="4145409" cy="2331794"/>
            <a:chOff x="7615846" y="3562260"/>
            <a:chExt cx="4145409" cy="2331794"/>
          </a:xfrm>
        </p:grpSpPr>
        <p:grpSp>
          <p:nvGrpSpPr>
            <p:cNvPr id="9" name="Group 8">
              <a:extLst>
                <a:ext uri="{FF2B5EF4-FFF2-40B4-BE49-F238E27FC236}">
                  <a16:creationId xmlns:a16="http://schemas.microsoft.com/office/drawing/2014/main" id="{772C5DA8-1585-81A1-6818-56701B87EB89}"/>
                </a:ext>
              </a:extLst>
            </p:cNvPr>
            <p:cNvGrpSpPr/>
            <p:nvPr/>
          </p:nvGrpSpPr>
          <p:grpSpPr>
            <a:xfrm>
              <a:off x="7615846" y="3562260"/>
              <a:ext cx="4145409" cy="2331794"/>
              <a:chOff x="7615846" y="3562260"/>
              <a:chExt cx="4145409" cy="2331794"/>
            </a:xfrm>
          </p:grpSpPr>
          <p:sp>
            <p:nvSpPr>
              <p:cNvPr id="25" name="Rectangle 24">
                <a:extLst>
                  <a:ext uri="{FF2B5EF4-FFF2-40B4-BE49-F238E27FC236}">
                    <a16:creationId xmlns:a16="http://schemas.microsoft.com/office/drawing/2014/main" id="{8D0B8DAC-6838-4482-7532-5390AECB334C}"/>
                  </a:ext>
                </a:extLst>
              </p:cNvPr>
              <p:cNvSpPr/>
              <p:nvPr/>
            </p:nvSpPr>
            <p:spPr>
              <a:xfrm>
                <a:off x="7880130" y="3631418"/>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black and silver computer&#10;&#10;Description automatically generated">
                <a:extLst>
                  <a:ext uri="{FF2B5EF4-FFF2-40B4-BE49-F238E27FC236}">
                    <a16:creationId xmlns:a16="http://schemas.microsoft.com/office/drawing/2014/main" id="{6ACB4561-FE44-E08A-E9C2-B5CA4CA7C7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5846" y="3562260"/>
                <a:ext cx="4145409" cy="2331794"/>
              </a:xfrm>
              <a:prstGeom prst="rect">
                <a:avLst/>
              </a:prstGeom>
            </p:spPr>
          </p:pic>
        </p:grpSp>
        <p:sp>
          <p:nvSpPr>
            <p:cNvPr id="15" name="TextBox 14">
              <a:extLst>
                <a:ext uri="{FF2B5EF4-FFF2-40B4-BE49-F238E27FC236}">
                  <a16:creationId xmlns:a16="http://schemas.microsoft.com/office/drawing/2014/main" id="{DD295169-8C51-9560-C8AB-2928F4698652}"/>
                </a:ext>
              </a:extLst>
            </p:cNvPr>
            <p:cNvSpPr txBox="1"/>
            <p:nvPr/>
          </p:nvSpPr>
          <p:spPr>
            <a:xfrm>
              <a:off x="7911889" y="4440145"/>
              <a:ext cx="3566355" cy="369332"/>
            </a:xfrm>
            <a:prstGeom prst="rect">
              <a:avLst/>
            </a:prstGeom>
            <a:noFill/>
          </p:spPr>
          <p:txBody>
            <a:bodyPr wrap="square" rtlCol="0">
              <a:spAutoFit/>
            </a:bodyPr>
            <a:lstStyle/>
            <a:p>
              <a:pPr algn="ctr"/>
              <a:r>
                <a:rPr lang="en-US" b="1" spc="100">
                  <a:solidFill>
                    <a:schemeClr val="tx2"/>
                  </a:solidFill>
                </a:rPr>
                <a:t>Information Sharing</a:t>
              </a:r>
            </a:p>
          </p:txBody>
        </p:sp>
      </p:grpSp>
      <p:grpSp>
        <p:nvGrpSpPr>
          <p:cNvPr id="23" name="Group 22">
            <a:extLst>
              <a:ext uri="{FF2B5EF4-FFF2-40B4-BE49-F238E27FC236}">
                <a16:creationId xmlns:a16="http://schemas.microsoft.com/office/drawing/2014/main" id="{B0A139E8-2E5C-E71B-D4E0-B7E5C4475826}"/>
              </a:ext>
            </a:extLst>
          </p:cNvPr>
          <p:cNvGrpSpPr/>
          <p:nvPr/>
        </p:nvGrpSpPr>
        <p:grpSpPr>
          <a:xfrm>
            <a:off x="3486866" y="978312"/>
            <a:ext cx="4145409" cy="2331794"/>
            <a:chOff x="3486866" y="978312"/>
            <a:chExt cx="4145409" cy="2331794"/>
          </a:xfrm>
        </p:grpSpPr>
        <p:grpSp>
          <p:nvGrpSpPr>
            <p:cNvPr id="4" name="Group 3">
              <a:extLst>
                <a:ext uri="{FF2B5EF4-FFF2-40B4-BE49-F238E27FC236}">
                  <a16:creationId xmlns:a16="http://schemas.microsoft.com/office/drawing/2014/main" id="{3C12803B-5070-2925-3FD3-C8B939AC28B7}"/>
                </a:ext>
              </a:extLst>
            </p:cNvPr>
            <p:cNvGrpSpPr/>
            <p:nvPr/>
          </p:nvGrpSpPr>
          <p:grpSpPr>
            <a:xfrm>
              <a:off x="3486866" y="978312"/>
              <a:ext cx="4145409" cy="2331794"/>
              <a:chOff x="3486866" y="978312"/>
              <a:chExt cx="4145409" cy="2331794"/>
            </a:xfrm>
          </p:grpSpPr>
          <p:sp>
            <p:nvSpPr>
              <p:cNvPr id="21" name="Rectangle 20">
                <a:extLst>
                  <a:ext uri="{FF2B5EF4-FFF2-40B4-BE49-F238E27FC236}">
                    <a16:creationId xmlns:a16="http://schemas.microsoft.com/office/drawing/2014/main" id="{FF9D8A66-31F3-7504-A390-583C8A460506}"/>
                  </a:ext>
                </a:extLst>
              </p:cNvPr>
              <p:cNvSpPr/>
              <p:nvPr/>
            </p:nvSpPr>
            <p:spPr>
              <a:xfrm>
                <a:off x="3717471" y="1089780"/>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silver computer&#10;&#10;Description automatically generated">
                <a:extLst>
                  <a:ext uri="{FF2B5EF4-FFF2-40B4-BE49-F238E27FC236}">
                    <a16:creationId xmlns:a16="http://schemas.microsoft.com/office/drawing/2014/main" id="{268A4D43-4C19-7B75-CDC5-79127AA824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6866" y="978312"/>
                <a:ext cx="4145409" cy="2331794"/>
              </a:xfrm>
              <a:prstGeom prst="rect">
                <a:avLst/>
              </a:prstGeom>
            </p:spPr>
          </p:pic>
        </p:grpSp>
        <p:sp>
          <p:nvSpPr>
            <p:cNvPr id="10" name="TextBox 9">
              <a:extLst>
                <a:ext uri="{FF2B5EF4-FFF2-40B4-BE49-F238E27FC236}">
                  <a16:creationId xmlns:a16="http://schemas.microsoft.com/office/drawing/2014/main" id="{99901A74-65F9-1C70-A463-E591C2279C3C}"/>
                </a:ext>
              </a:extLst>
            </p:cNvPr>
            <p:cNvSpPr txBox="1"/>
            <p:nvPr/>
          </p:nvSpPr>
          <p:spPr>
            <a:xfrm>
              <a:off x="3731863" y="1898508"/>
              <a:ext cx="3596491" cy="369332"/>
            </a:xfrm>
            <a:prstGeom prst="rect">
              <a:avLst/>
            </a:prstGeom>
            <a:noFill/>
          </p:spPr>
          <p:txBody>
            <a:bodyPr wrap="square" rtlCol="0">
              <a:spAutoFit/>
            </a:bodyPr>
            <a:lstStyle/>
            <a:p>
              <a:pPr algn="ctr"/>
              <a:r>
                <a:rPr lang="en-US" b="1" spc="100">
                  <a:solidFill>
                    <a:schemeClr val="tx2"/>
                  </a:solidFill>
                </a:rPr>
                <a:t>Cyber Risk Assessment</a:t>
              </a:r>
            </a:p>
          </p:txBody>
        </p:sp>
      </p:grpSp>
    </p:spTree>
    <p:extLst>
      <p:ext uri="{BB962C8B-B14F-4D97-AF65-F5344CB8AC3E}">
        <p14:creationId xmlns:p14="http://schemas.microsoft.com/office/powerpoint/2010/main" val="2798144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027CCC38-D443-91AC-787F-1429BD13441D}"/>
              </a:ext>
            </a:extLst>
          </p:cNvPr>
          <p:cNvSpPr/>
          <p:nvPr/>
        </p:nvSpPr>
        <p:spPr>
          <a:xfrm>
            <a:off x="4754297" y="5692779"/>
            <a:ext cx="6887542" cy="218532"/>
          </a:xfrm>
          <a:prstGeom prst="rect">
            <a:avLst/>
          </a:prstGeom>
          <a:solidFill>
            <a:schemeClr val="accent3"/>
          </a:solidFill>
          <a:ln>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en-GB" sz="900" b="1" cap="all" dirty="0">
                <a:solidFill>
                  <a:schemeClr val="tx1"/>
                </a:solidFill>
              </a:rPr>
              <a:t>Incident, threat &amp; vulnerability sharing framework -Art.37 &amp; 38</a:t>
            </a:r>
          </a:p>
        </p:txBody>
      </p:sp>
      <p:graphicFrame>
        <p:nvGraphicFramePr>
          <p:cNvPr id="13" name="Table 12">
            <a:extLst>
              <a:ext uri="{FF2B5EF4-FFF2-40B4-BE49-F238E27FC236}">
                <a16:creationId xmlns:a16="http://schemas.microsoft.com/office/drawing/2014/main" id="{82DE5F5A-1024-15B0-554B-A9C0778FEA02}"/>
              </a:ext>
            </a:extLst>
          </p:cNvPr>
          <p:cNvGraphicFramePr>
            <a:graphicFrameLocks noGrp="1"/>
          </p:cNvGraphicFramePr>
          <p:nvPr/>
        </p:nvGraphicFramePr>
        <p:xfrm>
          <a:off x="570602" y="1376363"/>
          <a:ext cx="11070540" cy="274320"/>
        </p:xfrm>
        <a:graphic>
          <a:graphicData uri="http://schemas.openxmlformats.org/drawingml/2006/table">
            <a:tbl>
              <a:tblPr firstRow="1" bandRow="1">
                <a:tableStyleId>{5C22544A-7EE6-4342-B048-85BDC9FD1C3A}</a:tableStyleId>
              </a:tblPr>
              <a:tblGrid>
                <a:gridCol w="1107054">
                  <a:extLst>
                    <a:ext uri="{9D8B030D-6E8A-4147-A177-3AD203B41FA5}">
                      <a16:colId xmlns:a16="http://schemas.microsoft.com/office/drawing/2014/main" val="3806129524"/>
                    </a:ext>
                  </a:extLst>
                </a:gridCol>
                <a:gridCol w="1107054">
                  <a:extLst>
                    <a:ext uri="{9D8B030D-6E8A-4147-A177-3AD203B41FA5}">
                      <a16:colId xmlns:a16="http://schemas.microsoft.com/office/drawing/2014/main" val="3687357182"/>
                    </a:ext>
                  </a:extLst>
                </a:gridCol>
                <a:gridCol w="1107054">
                  <a:extLst>
                    <a:ext uri="{9D8B030D-6E8A-4147-A177-3AD203B41FA5}">
                      <a16:colId xmlns:a16="http://schemas.microsoft.com/office/drawing/2014/main" val="2205879223"/>
                    </a:ext>
                  </a:extLst>
                </a:gridCol>
                <a:gridCol w="1107054">
                  <a:extLst>
                    <a:ext uri="{9D8B030D-6E8A-4147-A177-3AD203B41FA5}">
                      <a16:colId xmlns:a16="http://schemas.microsoft.com/office/drawing/2014/main" val="422948769"/>
                    </a:ext>
                  </a:extLst>
                </a:gridCol>
                <a:gridCol w="1107054">
                  <a:extLst>
                    <a:ext uri="{9D8B030D-6E8A-4147-A177-3AD203B41FA5}">
                      <a16:colId xmlns:a16="http://schemas.microsoft.com/office/drawing/2014/main" val="3211481590"/>
                    </a:ext>
                  </a:extLst>
                </a:gridCol>
                <a:gridCol w="1107054">
                  <a:extLst>
                    <a:ext uri="{9D8B030D-6E8A-4147-A177-3AD203B41FA5}">
                      <a16:colId xmlns:a16="http://schemas.microsoft.com/office/drawing/2014/main" val="2890601174"/>
                    </a:ext>
                  </a:extLst>
                </a:gridCol>
                <a:gridCol w="1107054">
                  <a:extLst>
                    <a:ext uri="{9D8B030D-6E8A-4147-A177-3AD203B41FA5}">
                      <a16:colId xmlns:a16="http://schemas.microsoft.com/office/drawing/2014/main" val="929447395"/>
                    </a:ext>
                  </a:extLst>
                </a:gridCol>
                <a:gridCol w="1107054">
                  <a:extLst>
                    <a:ext uri="{9D8B030D-6E8A-4147-A177-3AD203B41FA5}">
                      <a16:colId xmlns:a16="http://schemas.microsoft.com/office/drawing/2014/main" val="3975249407"/>
                    </a:ext>
                  </a:extLst>
                </a:gridCol>
                <a:gridCol w="1107054">
                  <a:extLst>
                    <a:ext uri="{9D8B030D-6E8A-4147-A177-3AD203B41FA5}">
                      <a16:colId xmlns:a16="http://schemas.microsoft.com/office/drawing/2014/main" val="3761257112"/>
                    </a:ext>
                  </a:extLst>
                </a:gridCol>
                <a:gridCol w="1107054">
                  <a:extLst>
                    <a:ext uri="{9D8B030D-6E8A-4147-A177-3AD203B41FA5}">
                      <a16:colId xmlns:a16="http://schemas.microsoft.com/office/drawing/2014/main" val="2651596006"/>
                    </a:ext>
                  </a:extLst>
                </a:gridCol>
              </a:tblGrid>
              <a:tr h="196590">
                <a:tc>
                  <a:txBody>
                    <a:bodyPr/>
                    <a:lstStyle/>
                    <a:p>
                      <a:pPr algn="ctr"/>
                      <a:r>
                        <a:rPr lang="en-GB" sz="1200">
                          <a:solidFill>
                            <a:schemeClr val="tx1"/>
                          </a:solidFill>
                        </a:rPr>
                        <a:t>2024</a:t>
                      </a:r>
                    </a:p>
                  </a:txBody>
                  <a:tcPr>
                    <a:solidFill>
                      <a:schemeClr val="bg2"/>
                    </a:solidFill>
                  </a:tcPr>
                </a:tc>
                <a:tc>
                  <a:txBody>
                    <a:bodyPr/>
                    <a:lstStyle/>
                    <a:p>
                      <a:pPr algn="ctr"/>
                      <a:r>
                        <a:rPr lang="en-GB" sz="1200" dirty="0">
                          <a:solidFill>
                            <a:schemeClr val="tx1"/>
                          </a:solidFill>
                        </a:rPr>
                        <a:t>2025</a:t>
                      </a:r>
                    </a:p>
                  </a:txBody>
                  <a:tcPr>
                    <a:solidFill>
                      <a:schemeClr val="bg2"/>
                    </a:solidFill>
                  </a:tcPr>
                </a:tc>
                <a:tc>
                  <a:txBody>
                    <a:bodyPr/>
                    <a:lstStyle/>
                    <a:p>
                      <a:pPr algn="ctr"/>
                      <a:r>
                        <a:rPr lang="en-GB" sz="1200">
                          <a:solidFill>
                            <a:schemeClr val="tx1"/>
                          </a:solidFill>
                        </a:rPr>
                        <a:t>2026</a:t>
                      </a:r>
                    </a:p>
                  </a:txBody>
                  <a:tcPr>
                    <a:solidFill>
                      <a:schemeClr val="bg2"/>
                    </a:solidFill>
                  </a:tcPr>
                </a:tc>
                <a:tc>
                  <a:txBody>
                    <a:bodyPr/>
                    <a:lstStyle/>
                    <a:p>
                      <a:pPr algn="ctr"/>
                      <a:r>
                        <a:rPr lang="en-GB" sz="1200">
                          <a:solidFill>
                            <a:schemeClr val="tx1"/>
                          </a:solidFill>
                        </a:rPr>
                        <a:t>2027</a:t>
                      </a:r>
                    </a:p>
                  </a:txBody>
                  <a:tcPr>
                    <a:solidFill>
                      <a:schemeClr val="bg2"/>
                    </a:solidFill>
                  </a:tcPr>
                </a:tc>
                <a:tc>
                  <a:txBody>
                    <a:bodyPr/>
                    <a:lstStyle/>
                    <a:p>
                      <a:pPr algn="ctr"/>
                      <a:r>
                        <a:rPr lang="en-GB" sz="1200">
                          <a:solidFill>
                            <a:schemeClr val="tx1"/>
                          </a:solidFill>
                        </a:rPr>
                        <a:t>2028</a:t>
                      </a:r>
                    </a:p>
                  </a:txBody>
                  <a:tcPr>
                    <a:solidFill>
                      <a:schemeClr val="bg2"/>
                    </a:solidFill>
                  </a:tcPr>
                </a:tc>
                <a:tc>
                  <a:txBody>
                    <a:bodyPr/>
                    <a:lstStyle/>
                    <a:p>
                      <a:pPr algn="ctr"/>
                      <a:r>
                        <a:rPr lang="en-GB" sz="1200">
                          <a:solidFill>
                            <a:schemeClr val="tx1"/>
                          </a:solidFill>
                        </a:rPr>
                        <a:t>2029</a:t>
                      </a:r>
                    </a:p>
                  </a:txBody>
                  <a:tcPr>
                    <a:solidFill>
                      <a:schemeClr val="bg2"/>
                    </a:solidFill>
                  </a:tcPr>
                </a:tc>
                <a:tc>
                  <a:txBody>
                    <a:bodyPr/>
                    <a:lstStyle/>
                    <a:p>
                      <a:pPr algn="ctr"/>
                      <a:r>
                        <a:rPr lang="en-GB" sz="1200">
                          <a:solidFill>
                            <a:schemeClr val="tx1"/>
                          </a:solidFill>
                        </a:rPr>
                        <a:t>2030</a:t>
                      </a:r>
                    </a:p>
                  </a:txBody>
                  <a:tcPr>
                    <a:solidFill>
                      <a:schemeClr val="bg2"/>
                    </a:solidFill>
                  </a:tcPr>
                </a:tc>
                <a:tc>
                  <a:txBody>
                    <a:bodyPr/>
                    <a:lstStyle/>
                    <a:p>
                      <a:pPr algn="ctr"/>
                      <a:r>
                        <a:rPr lang="en-GB" sz="1200">
                          <a:solidFill>
                            <a:schemeClr val="tx1"/>
                          </a:solidFill>
                        </a:rPr>
                        <a:t>2031</a:t>
                      </a:r>
                    </a:p>
                  </a:txBody>
                  <a:tcPr>
                    <a:solidFill>
                      <a:schemeClr val="bg2"/>
                    </a:solidFill>
                  </a:tcPr>
                </a:tc>
                <a:tc>
                  <a:txBody>
                    <a:bodyPr/>
                    <a:lstStyle/>
                    <a:p>
                      <a:pPr algn="ctr"/>
                      <a:r>
                        <a:rPr lang="en-GB" sz="1200">
                          <a:solidFill>
                            <a:schemeClr val="tx1"/>
                          </a:solidFill>
                        </a:rPr>
                        <a:t>2032</a:t>
                      </a:r>
                    </a:p>
                  </a:txBody>
                  <a:tcPr>
                    <a:solidFill>
                      <a:schemeClr val="bg2"/>
                    </a:solidFill>
                  </a:tcPr>
                </a:tc>
                <a:tc>
                  <a:txBody>
                    <a:bodyPr/>
                    <a:lstStyle/>
                    <a:p>
                      <a:pPr algn="ctr"/>
                      <a:r>
                        <a:rPr lang="en-GB" sz="1200" dirty="0">
                          <a:solidFill>
                            <a:schemeClr val="tx1"/>
                          </a:solidFill>
                        </a:rPr>
                        <a:t>2033</a:t>
                      </a:r>
                    </a:p>
                  </a:txBody>
                  <a:tcPr>
                    <a:solidFill>
                      <a:schemeClr val="bg2"/>
                    </a:solidFill>
                  </a:tcPr>
                </a:tc>
                <a:extLst>
                  <a:ext uri="{0D108BD9-81ED-4DB2-BD59-A6C34878D82A}">
                    <a16:rowId xmlns:a16="http://schemas.microsoft.com/office/drawing/2014/main" val="290191636"/>
                  </a:ext>
                </a:extLst>
              </a:tr>
            </a:tbl>
          </a:graphicData>
        </a:graphic>
      </p:graphicFrame>
      <p:graphicFrame>
        <p:nvGraphicFramePr>
          <p:cNvPr id="18" name="Table 17">
            <a:extLst>
              <a:ext uri="{FF2B5EF4-FFF2-40B4-BE49-F238E27FC236}">
                <a16:creationId xmlns:a16="http://schemas.microsoft.com/office/drawing/2014/main" id="{5CDDFBB3-A119-8E6C-4CCA-A22C97A66A37}"/>
              </a:ext>
            </a:extLst>
          </p:cNvPr>
          <p:cNvGraphicFramePr>
            <a:graphicFrameLocks noGrp="1"/>
          </p:cNvGraphicFramePr>
          <p:nvPr/>
        </p:nvGraphicFramePr>
        <p:xfrm>
          <a:off x="1124129" y="1650682"/>
          <a:ext cx="9963486" cy="5023211"/>
        </p:xfrm>
        <a:graphic>
          <a:graphicData uri="http://schemas.openxmlformats.org/drawingml/2006/table">
            <a:tbl>
              <a:tblPr firstRow="1" bandRow="1">
                <a:tableStyleId>{5C22544A-7EE6-4342-B048-85BDC9FD1C3A}</a:tableStyleId>
              </a:tblPr>
              <a:tblGrid>
                <a:gridCol w="553527">
                  <a:extLst>
                    <a:ext uri="{9D8B030D-6E8A-4147-A177-3AD203B41FA5}">
                      <a16:colId xmlns:a16="http://schemas.microsoft.com/office/drawing/2014/main" val="3806129524"/>
                    </a:ext>
                  </a:extLst>
                </a:gridCol>
                <a:gridCol w="553527">
                  <a:extLst>
                    <a:ext uri="{9D8B030D-6E8A-4147-A177-3AD203B41FA5}">
                      <a16:colId xmlns:a16="http://schemas.microsoft.com/office/drawing/2014/main" val="1482976683"/>
                    </a:ext>
                  </a:extLst>
                </a:gridCol>
                <a:gridCol w="553527">
                  <a:extLst>
                    <a:ext uri="{9D8B030D-6E8A-4147-A177-3AD203B41FA5}">
                      <a16:colId xmlns:a16="http://schemas.microsoft.com/office/drawing/2014/main" val="3687357182"/>
                    </a:ext>
                  </a:extLst>
                </a:gridCol>
                <a:gridCol w="553527">
                  <a:extLst>
                    <a:ext uri="{9D8B030D-6E8A-4147-A177-3AD203B41FA5}">
                      <a16:colId xmlns:a16="http://schemas.microsoft.com/office/drawing/2014/main" val="2322545987"/>
                    </a:ext>
                  </a:extLst>
                </a:gridCol>
                <a:gridCol w="553527">
                  <a:extLst>
                    <a:ext uri="{9D8B030D-6E8A-4147-A177-3AD203B41FA5}">
                      <a16:colId xmlns:a16="http://schemas.microsoft.com/office/drawing/2014/main" val="2205879223"/>
                    </a:ext>
                  </a:extLst>
                </a:gridCol>
                <a:gridCol w="553527">
                  <a:extLst>
                    <a:ext uri="{9D8B030D-6E8A-4147-A177-3AD203B41FA5}">
                      <a16:colId xmlns:a16="http://schemas.microsoft.com/office/drawing/2014/main" val="3658951281"/>
                    </a:ext>
                  </a:extLst>
                </a:gridCol>
                <a:gridCol w="553527">
                  <a:extLst>
                    <a:ext uri="{9D8B030D-6E8A-4147-A177-3AD203B41FA5}">
                      <a16:colId xmlns:a16="http://schemas.microsoft.com/office/drawing/2014/main" val="422948769"/>
                    </a:ext>
                  </a:extLst>
                </a:gridCol>
                <a:gridCol w="553527">
                  <a:extLst>
                    <a:ext uri="{9D8B030D-6E8A-4147-A177-3AD203B41FA5}">
                      <a16:colId xmlns:a16="http://schemas.microsoft.com/office/drawing/2014/main" val="2728496930"/>
                    </a:ext>
                  </a:extLst>
                </a:gridCol>
                <a:gridCol w="553527">
                  <a:extLst>
                    <a:ext uri="{9D8B030D-6E8A-4147-A177-3AD203B41FA5}">
                      <a16:colId xmlns:a16="http://schemas.microsoft.com/office/drawing/2014/main" val="3211481590"/>
                    </a:ext>
                  </a:extLst>
                </a:gridCol>
                <a:gridCol w="553527">
                  <a:extLst>
                    <a:ext uri="{9D8B030D-6E8A-4147-A177-3AD203B41FA5}">
                      <a16:colId xmlns:a16="http://schemas.microsoft.com/office/drawing/2014/main" val="4255442003"/>
                    </a:ext>
                  </a:extLst>
                </a:gridCol>
                <a:gridCol w="553527">
                  <a:extLst>
                    <a:ext uri="{9D8B030D-6E8A-4147-A177-3AD203B41FA5}">
                      <a16:colId xmlns:a16="http://schemas.microsoft.com/office/drawing/2014/main" val="2890601174"/>
                    </a:ext>
                  </a:extLst>
                </a:gridCol>
                <a:gridCol w="553527">
                  <a:extLst>
                    <a:ext uri="{9D8B030D-6E8A-4147-A177-3AD203B41FA5}">
                      <a16:colId xmlns:a16="http://schemas.microsoft.com/office/drawing/2014/main" val="430635769"/>
                    </a:ext>
                  </a:extLst>
                </a:gridCol>
                <a:gridCol w="553527">
                  <a:extLst>
                    <a:ext uri="{9D8B030D-6E8A-4147-A177-3AD203B41FA5}">
                      <a16:colId xmlns:a16="http://schemas.microsoft.com/office/drawing/2014/main" val="929447395"/>
                    </a:ext>
                  </a:extLst>
                </a:gridCol>
                <a:gridCol w="553527">
                  <a:extLst>
                    <a:ext uri="{9D8B030D-6E8A-4147-A177-3AD203B41FA5}">
                      <a16:colId xmlns:a16="http://schemas.microsoft.com/office/drawing/2014/main" val="1759008970"/>
                    </a:ext>
                  </a:extLst>
                </a:gridCol>
                <a:gridCol w="553527">
                  <a:extLst>
                    <a:ext uri="{9D8B030D-6E8A-4147-A177-3AD203B41FA5}">
                      <a16:colId xmlns:a16="http://schemas.microsoft.com/office/drawing/2014/main" val="3975249407"/>
                    </a:ext>
                  </a:extLst>
                </a:gridCol>
                <a:gridCol w="553527">
                  <a:extLst>
                    <a:ext uri="{9D8B030D-6E8A-4147-A177-3AD203B41FA5}">
                      <a16:colId xmlns:a16="http://schemas.microsoft.com/office/drawing/2014/main" val="1651739576"/>
                    </a:ext>
                  </a:extLst>
                </a:gridCol>
                <a:gridCol w="553527">
                  <a:extLst>
                    <a:ext uri="{9D8B030D-6E8A-4147-A177-3AD203B41FA5}">
                      <a16:colId xmlns:a16="http://schemas.microsoft.com/office/drawing/2014/main" val="3761257112"/>
                    </a:ext>
                  </a:extLst>
                </a:gridCol>
                <a:gridCol w="553527">
                  <a:extLst>
                    <a:ext uri="{9D8B030D-6E8A-4147-A177-3AD203B41FA5}">
                      <a16:colId xmlns:a16="http://schemas.microsoft.com/office/drawing/2014/main" val="493377480"/>
                    </a:ext>
                  </a:extLst>
                </a:gridCol>
              </a:tblGrid>
              <a:tr h="315693">
                <a:tc gridSpan="2">
                  <a:txBody>
                    <a:bodyPr/>
                    <a:lstStyle/>
                    <a:p>
                      <a:pPr algn="ctr"/>
                      <a:r>
                        <a:rPr lang="en-GB" sz="1200">
                          <a:solidFill>
                            <a:schemeClr val="accent2">
                              <a:lumMod val="40000"/>
                              <a:lumOff val="60000"/>
                            </a:schemeClr>
                          </a:solidFill>
                        </a:rPr>
                        <a:t>YEAR 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dirty="0">
                          <a:solidFill>
                            <a:schemeClr val="accent2">
                              <a:lumMod val="40000"/>
                              <a:lumOff val="60000"/>
                            </a:schemeClr>
                          </a:solidFill>
                        </a:rPr>
                        <a:t>YEAR 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9</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90191636"/>
                  </a:ext>
                </a:extLst>
              </a:tr>
              <a:tr h="4707518">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83883532"/>
                  </a:ext>
                </a:extLst>
              </a:tr>
            </a:tbl>
          </a:graphicData>
        </a:graphic>
      </p:graphicFrame>
      <p:sp>
        <p:nvSpPr>
          <p:cNvPr id="2" name="Title 1">
            <a:extLst>
              <a:ext uri="{FF2B5EF4-FFF2-40B4-BE49-F238E27FC236}">
                <a16:creationId xmlns:a16="http://schemas.microsoft.com/office/drawing/2014/main" id="{CEBF479D-ECA2-0FD5-7881-30748FC7818A}"/>
              </a:ext>
            </a:extLst>
          </p:cNvPr>
          <p:cNvSpPr>
            <a:spLocks noGrp="1"/>
          </p:cNvSpPr>
          <p:nvPr>
            <p:ph type="title"/>
          </p:nvPr>
        </p:nvSpPr>
        <p:spPr/>
        <p:txBody>
          <a:bodyPr/>
          <a:lstStyle/>
          <a:p>
            <a:r>
              <a:rPr lang="en-GB" noProof="0" dirty="0"/>
              <a:t>How and until when will the NCCS be implemented?</a:t>
            </a:r>
          </a:p>
        </p:txBody>
      </p:sp>
      <p:sp>
        <p:nvSpPr>
          <p:cNvPr id="62" name="Slide Number Placeholder 2">
            <a:extLst>
              <a:ext uri="{FF2B5EF4-FFF2-40B4-BE49-F238E27FC236}">
                <a16:creationId xmlns:a16="http://schemas.microsoft.com/office/drawing/2014/main" id="{8D4FCD0E-C2AE-C281-3BAB-B81821FC4BA8}"/>
              </a:ext>
            </a:extLst>
          </p:cNvPr>
          <p:cNvSpPr>
            <a:spLocks noGrp="1"/>
          </p:cNvSpPr>
          <p:nvPr>
            <p:ph type="sldNum" sz="quarter" idx="12"/>
          </p:nvPr>
        </p:nvSpPr>
        <p:spPr/>
        <p:txBody>
          <a:bodyPr/>
          <a:lstStyle/>
          <a:p>
            <a:fld id="{2557C461-8C51-4D9D-8FC8-E809BEA51BC7}" type="slidenum">
              <a:rPr lang="en-GB" smtClean="0"/>
              <a:t>11</a:t>
            </a:fld>
            <a:endParaRPr lang="en-GB"/>
          </a:p>
        </p:txBody>
      </p:sp>
      <p:sp>
        <p:nvSpPr>
          <p:cNvPr id="323" name="Rectangle 322">
            <a:extLst>
              <a:ext uri="{FF2B5EF4-FFF2-40B4-BE49-F238E27FC236}">
                <a16:creationId xmlns:a16="http://schemas.microsoft.com/office/drawing/2014/main" id="{DC1D8CB9-349C-0C5A-CA2F-1E887875A52F}"/>
              </a:ext>
            </a:extLst>
          </p:cNvPr>
          <p:cNvSpPr/>
          <p:nvPr/>
        </p:nvSpPr>
        <p:spPr>
          <a:xfrm>
            <a:off x="259058" y="5649730"/>
            <a:ext cx="1827153" cy="120827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grpSp>
        <p:nvGrpSpPr>
          <p:cNvPr id="39" name="Group 38">
            <a:extLst>
              <a:ext uri="{FF2B5EF4-FFF2-40B4-BE49-F238E27FC236}">
                <a16:creationId xmlns:a16="http://schemas.microsoft.com/office/drawing/2014/main" id="{712CB369-B72E-A693-E192-2BE02ED8CE99}"/>
              </a:ext>
            </a:extLst>
          </p:cNvPr>
          <p:cNvGrpSpPr/>
          <p:nvPr/>
        </p:nvGrpSpPr>
        <p:grpSpPr>
          <a:xfrm>
            <a:off x="373977" y="5756875"/>
            <a:ext cx="1597315" cy="805068"/>
            <a:chOff x="373977" y="5756875"/>
            <a:chExt cx="1597315" cy="805068"/>
          </a:xfrm>
        </p:grpSpPr>
        <p:grpSp>
          <p:nvGrpSpPr>
            <p:cNvPr id="317" name="Group 316">
              <a:extLst>
                <a:ext uri="{FF2B5EF4-FFF2-40B4-BE49-F238E27FC236}">
                  <a16:creationId xmlns:a16="http://schemas.microsoft.com/office/drawing/2014/main" id="{7EEEE942-FE16-70BB-EAE4-7232C65E708E}"/>
                </a:ext>
              </a:extLst>
            </p:cNvPr>
            <p:cNvGrpSpPr/>
            <p:nvPr/>
          </p:nvGrpSpPr>
          <p:grpSpPr>
            <a:xfrm>
              <a:off x="373977" y="5756875"/>
              <a:ext cx="387795" cy="805068"/>
              <a:chOff x="12555017" y="5487688"/>
              <a:chExt cx="1217066" cy="805068"/>
            </a:xfrm>
          </p:grpSpPr>
          <p:sp>
            <p:nvSpPr>
              <p:cNvPr id="136" name="Rectangle 135">
                <a:extLst>
                  <a:ext uri="{FF2B5EF4-FFF2-40B4-BE49-F238E27FC236}">
                    <a16:creationId xmlns:a16="http://schemas.microsoft.com/office/drawing/2014/main" id="{7DD50B11-35DB-C78F-BF35-1650E8BC15A8}"/>
                  </a:ext>
                </a:extLst>
              </p:cNvPr>
              <p:cNvSpPr/>
              <p:nvPr/>
            </p:nvSpPr>
            <p:spPr>
              <a:xfrm>
                <a:off x="12555017" y="5487688"/>
                <a:ext cx="1217066"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fr-FR" sz="900" b="1" cap="all">
                    <a:solidFill>
                      <a:schemeClr val="bg1"/>
                    </a:solidFill>
                  </a:rPr>
                  <a:t>X</a:t>
                </a:r>
              </a:p>
            </p:txBody>
          </p:sp>
          <p:sp>
            <p:nvSpPr>
              <p:cNvPr id="137" name="Rectangle 136">
                <a:extLst>
                  <a:ext uri="{FF2B5EF4-FFF2-40B4-BE49-F238E27FC236}">
                    <a16:creationId xmlns:a16="http://schemas.microsoft.com/office/drawing/2014/main" id="{930D68CD-B682-FD4D-C5A7-1A523E56901C}"/>
                  </a:ext>
                </a:extLst>
              </p:cNvPr>
              <p:cNvSpPr/>
              <p:nvPr/>
            </p:nvSpPr>
            <p:spPr>
              <a:xfrm>
                <a:off x="12555017" y="5780956"/>
                <a:ext cx="1217066"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X</a:t>
                </a:r>
              </a:p>
            </p:txBody>
          </p:sp>
          <p:sp>
            <p:nvSpPr>
              <p:cNvPr id="138" name="Rectangle 137">
                <a:extLst>
                  <a:ext uri="{FF2B5EF4-FFF2-40B4-BE49-F238E27FC236}">
                    <a16:creationId xmlns:a16="http://schemas.microsoft.com/office/drawing/2014/main" id="{B267A394-1E4D-6ACA-33EC-E4F765ECF409}"/>
                  </a:ext>
                </a:extLst>
              </p:cNvPr>
              <p:cNvSpPr/>
              <p:nvPr/>
            </p:nvSpPr>
            <p:spPr>
              <a:xfrm>
                <a:off x="12555017" y="6074224"/>
                <a:ext cx="1217066"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fr-FR" sz="900" b="1" cap="all">
                    <a:solidFill>
                      <a:schemeClr val="tx1"/>
                    </a:solidFill>
                  </a:rPr>
                  <a:t>X</a:t>
                </a:r>
              </a:p>
            </p:txBody>
          </p:sp>
        </p:grpSp>
        <p:grpSp>
          <p:nvGrpSpPr>
            <p:cNvPr id="318" name="Group 317">
              <a:extLst>
                <a:ext uri="{FF2B5EF4-FFF2-40B4-BE49-F238E27FC236}">
                  <a16:creationId xmlns:a16="http://schemas.microsoft.com/office/drawing/2014/main" id="{5AACDEC7-824A-0A3A-5324-DD6C54443AE8}"/>
                </a:ext>
              </a:extLst>
            </p:cNvPr>
            <p:cNvGrpSpPr/>
            <p:nvPr/>
          </p:nvGrpSpPr>
          <p:grpSpPr>
            <a:xfrm>
              <a:off x="754226" y="5756875"/>
              <a:ext cx="1217066" cy="805068"/>
              <a:chOff x="12555017" y="5487688"/>
              <a:chExt cx="1217066" cy="805068"/>
            </a:xfrm>
            <a:noFill/>
          </p:grpSpPr>
          <p:sp>
            <p:nvSpPr>
              <p:cNvPr id="319" name="Rectangle 318">
                <a:extLst>
                  <a:ext uri="{FF2B5EF4-FFF2-40B4-BE49-F238E27FC236}">
                    <a16:creationId xmlns:a16="http://schemas.microsoft.com/office/drawing/2014/main" id="{C3AE56C8-2AB5-087E-6036-AF1A76D178F7}"/>
                  </a:ext>
                </a:extLst>
              </p:cNvPr>
              <p:cNvSpPr/>
              <p:nvPr/>
            </p:nvSpPr>
            <p:spPr>
              <a:xfrm>
                <a:off x="12555017" y="5487688"/>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fr-FR" sz="900" b="1" cap="all" err="1">
                    <a:solidFill>
                      <a:schemeClr val="tx1"/>
                    </a:solidFill>
                  </a:rPr>
                  <a:t>European</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sp>
            <p:nvSpPr>
              <p:cNvPr id="320" name="Rectangle 319">
                <a:extLst>
                  <a:ext uri="{FF2B5EF4-FFF2-40B4-BE49-F238E27FC236}">
                    <a16:creationId xmlns:a16="http://schemas.microsoft.com/office/drawing/2014/main" id="{AD141010-2887-B47B-CB6B-49B9E6464BE3}"/>
                  </a:ext>
                </a:extLst>
              </p:cNvPr>
              <p:cNvSpPr/>
              <p:nvPr/>
            </p:nvSpPr>
            <p:spPr>
              <a:xfrm>
                <a:off x="12555017" y="5780956"/>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b="1" cap="all">
                    <a:solidFill>
                      <a:schemeClr val="tx1"/>
                    </a:solidFill>
                  </a:rPr>
                  <a:t>NATIONAL LEVEL</a:t>
                </a:r>
              </a:p>
            </p:txBody>
          </p:sp>
          <p:sp>
            <p:nvSpPr>
              <p:cNvPr id="321" name="Rectangle 320">
                <a:extLst>
                  <a:ext uri="{FF2B5EF4-FFF2-40B4-BE49-F238E27FC236}">
                    <a16:creationId xmlns:a16="http://schemas.microsoft.com/office/drawing/2014/main" id="{B91F86FB-0958-EC90-68A0-52486065B6DC}"/>
                  </a:ext>
                </a:extLst>
              </p:cNvPr>
              <p:cNvSpPr/>
              <p:nvPr/>
            </p:nvSpPr>
            <p:spPr>
              <a:xfrm>
                <a:off x="12555017" y="6074224"/>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r>
                  <a:rPr lang="fr-FR" sz="900" b="1" cap="all" err="1">
                    <a:solidFill>
                      <a:schemeClr val="tx1"/>
                    </a:solidFill>
                  </a:rPr>
                  <a:t>Entity</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grpSp>
      </p:grpSp>
      <p:sp>
        <p:nvSpPr>
          <p:cNvPr id="3" name="Rectangle 2">
            <a:extLst>
              <a:ext uri="{FF2B5EF4-FFF2-40B4-BE49-F238E27FC236}">
                <a16:creationId xmlns:a16="http://schemas.microsoft.com/office/drawing/2014/main" id="{95327CC0-158C-7EF8-F735-82F6666D1E86}"/>
              </a:ext>
            </a:extLst>
          </p:cNvPr>
          <p:cNvSpPr/>
          <p:nvPr/>
        </p:nvSpPr>
        <p:spPr>
          <a:xfrm>
            <a:off x="6677239" y="3746882"/>
            <a:ext cx="159422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4" name="Rectangle 3">
            <a:extLst>
              <a:ext uri="{FF2B5EF4-FFF2-40B4-BE49-F238E27FC236}">
                <a16:creationId xmlns:a16="http://schemas.microsoft.com/office/drawing/2014/main" id="{50E058C3-AC74-984F-9B6D-F6CF5BB8E5F4}"/>
              </a:ext>
            </a:extLst>
          </p:cNvPr>
          <p:cNvSpPr/>
          <p:nvPr/>
        </p:nvSpPr>
        <p:spPr>
          <a:xfrm>
            <a:off x="1130300" y="216007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6" name="Rectangle 5">
            <a:extLst>
              <a:ext uri="{FF2B5EF4-FFF2-40B4-BE49-F238E27FC236}">
                <a16:creationId xmlns:a16="http://schemas.microsoft.com/office/drawing/2014/main" id="{F7439646-A7D9-1751-9DC6-F3C4B9058043}"/>
              </a:ext>
            </a:extLst>
          </p:cNvPr>
          <p:cNvSpPr/>
          <p:nvPr/>
        </p:nvSpPr>
        <p:spPr>
          <a:xfrm>
            <a:off x="1631413" y="2158496"/>
            <a:ext cx="36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Competent authority designation -Art.4</a:t>
            </a:r>
          </a:p>
        </p:txBody>
      </p:sp>
      <p:sp>
        <p:nvSpPr>
          <p:cNvPr id="7" name="Rectangle 6">
            <a:extLst>
              <a:ext uri="{FF2B5EF4-FFF2-40B4-BE49-F238E27FC236}">
                <a16:creationId xmlns:a16="http://schemas.microsoft.com/office/drawing/2014/main" id="{720ABCA0-2DBB-C768-4B31-F6E121008046}"/>
              </a:ext>
            </a:extLst>
          </p:cNvPr>
          <p:cNvSpPr/>
          <p:nvPr/>
        </p:nvSpPr>
        <p:spPr>
          <a:xfrm>
            <a:off x="1130300" y="2440322"/>
            <a:ext cx="792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8" name="Rectangle 7">
            <a:extLst>
              <a:ext uri="{FF2B5EF4-FFF2-40B4-BE49-F238E27FC236}">
                <a16:creationId xmlns:a16="http://schemas.microsoft.com/office/drawing/2014/main" id="{2F44D86A-58AF-634D-6988-115502462227}"/>
              </a:ext>
            </a:extLst>
          </p:cNvPr>
          <p:cNvSpPr/>
          <p:nvPr/>
        </p:nvSpPr>
        <p:spPr>
          <a:xfrm>
            <a:off x="1944488" y="244032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9" name="Rectangle 8">
            <a:extLst>
              <a:ext uri="{FF2B5EF4-FFF2-40B4-BE49-F238E27FC236}">
                <a16:creationId xmlns:a16="http://schemas.microsoft.com/office/drawing/2014/main" id="{BE8104B1-F7EC-4E96-78A2-9ED3ED47D80D}"/>
              </a:ext>
            </a:extLst>
          </p:cNvPr>
          <p:cNvSpPr/>
          <p:nvPr/>
        </p:nvSpPr>
        <p:spPr>
          <a:xfrm>
            <a:off x="8277013" y="4260512"/>
            <a:ext cx="936043"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0" name="Rectangle 9">
            <a:extLst>
              <a:ext uri="{FF2B5EF4-FFF2-40B4-BE49-F238E27FC236}">
                <a16:creationId xmlns:a16="http://schemas.microsoft.com/office/drawing/2014/main" id="{0E60B3E4-4D64-517C-0472-90A510336155}"/>
              </a:ext>
            </a:extLst>
          </p:cNvPr>
          <p:cNvSpPr/>
          <p:nvPr/>
        </p:nvSpPr>
        <p:spPr>
          <a:xfrm>
            <a:off x="9234917" y="426051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1" name="Rectangle 10">
            <a:extLst>
              <a:ext uri="{FF2B5EF4-FFF2-40B4-BE49-F238E27FC236}">
                <a16:creationId xmlns:a16="http://schemas.microsoft.com/office/drawing/2014/main" id="{0B0D7269-8DF6-F9B2-D497-DF939FFA684A}"/>
              </a:ext>
            </a:extLst>
          </p:cNvPr>
          <p:cNvSpPr/>
          <p:nvPr/>
        </p:nvSpPr>
        <p:spPr>
          <a:xfrm>
            <a:off x="3336868" y="4464312"/>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2" name="Rectangle 11">
            <a:extLst>
              <a:ext uri="{FF2B5EF4-FFF2-40B4-BE49-F238E27FC236}">
                <a16:creationId xmlns:a16="http://schemas.microsoft.com/office/drawing/2014/main" id="{188DEC5B-3CFD-C096-EF32-146C6454200E}"/>
              </a:ext>
            </a:extLst>
          </p:cNvPr>
          <p:cNvSpPr/>
          <p:nvPr/>
        </p:nvSpPr>
        <p:spPr>
          <a:xfrm>
            <a:off x="4203436" y="446431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4" name="Rectangle 13">
            <a:extLst>
              <a:ext uri="{FF2B5EF4-FFF2-40B4-BE49-F238E27FC236}">
                <a16:creationId xmlns:a16="http://schemas.microsoft.com/office/drawing/2014/main" id="{8B3E0AB2-6F6A-DE75-035A-A79D0F59C3C4}"/>
              </a:ext>
            </a:extLst>
          </p:cNvPr>
          <p:cNvSpPr/>
          <p:nvPr/>
        </p:nvSpPr>
        <p:spPr>
          <a:xfrm>
            <a:off x="6653368"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5" name="Rectangle 14">
            <a:extLst>
              <a:ext uri="{FF2B5EF4-FFF2-40B4-BE49-F238E27FC236}">
                <a16:creationId xmlns:a16="http://schemas.microsoft.com/office/drawing/2014/main" id="{E69A7E34-20CE-975F-7A44-82E154651D9D}"/>
              </a:ext>
            </a:extLst>
          </p:cNvPr>
          <p:cNvSpPr/>
          <p:nvPr/>
        </p:nvSpPr>
        <p:spPr>
          <a:xfrm>
            <a:off x="7203880"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6" name="Rectangle 15">
            <a:extLst>
              <a:ext uri="{FF2B5EF4-FFF2-40B4-BE49-F238E27FC236}">
                <a16:creationId xmlns:a16="http://schemas.microsoft.com/office/drawing/2014/main" id="{B9398081-7969-F832-6948-023A2BFE9DC4}"/>
              </a:ext>
            </a:extLst>
          </p:cNvPr>
          <p:cNvSpPr/>
          <p:nvPr/>
        </p:nvSpPr>
        <p:spPr>
          <a:xfrm>
            <a:off x="3336868" y="4725624"/>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7" name="Rectangle 16">
            <a:extLst>
              <a:ext uri="{FF2B5EF4-FFF2-40B4-BE49-F238E27FC236}">
                <a16:creationId xmlns:a16="http://schemas.microsoft.com/office/drawing/2014/main" id="{8521CEC1-CD45-A8A8-163D-8D61479C7B90}"/>
              </a:ext>
            </a:extLst>
          </p:cNvPr>
          <p:cNvSpPr/>
          <p:nvPr/>
        </p:nvSpPr>
        <p:spPr>
          <a:xfrm>
            <a:off x="4203436" y="4725624"/>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9" name="Rectangle 18">
            <a:extLst>
              <a:ext uri="{FF2B5EF4-FFF2-40B4-BE49-F238E27FC236}">
                <a16:creationId xmlns:a16="http://schemas.microsoft.com/office/drawing/2014/main" id="{DD7B71FA-F251-C183-AB8D-E06724F62B6B}"/>
              </a:ext>
            </a:extLst>
          </p:cNvPr>
          <p:cNvSpPr/>
          <p:nvPr/>
        </p:nvSpPr>
        <p:spPr>
          <a:xfrm>
            <a:off x="6670619"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0" name="Rectangle 19">
            <a:extLst>
              <a:ext uri="{FF2B5EF4-FFF2-40B4-BE49-F238E27FC236}">
                <a16:creationId xmlns:a16="http://schemas.microsoft.com/office/drawing/2014/main" id="{BEB84EEF-DE37-A045-065C-F925F516299C}"/>
              </a:ext>
            </a:extLst>
          </p:cNvPr>
          <p:cNvSpPr/>
          <p:nvPr/>
        </p:nvSpPr>
        <p:spPr>
          <a:xfrm>
            <a:off x="7221131"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1" name="Rectangle 20">
            <a:extLst>
              <a:ext uri="{FF2B5EF4-FFF2-40B4-BE49-F238E27FC236}">
                <a16:creationId xmlns:a16="http://schemas.microsoft.com/office/drawing/2014/main" id="{7D195CE0-BB2D-E956-1561-99EB8D2038A7}"/>
              </a:ext>
            </a:extLst>
          </p:cNvPr>
          <p:cNvSpPr/>
          <p:nvPr/>
        </p:nvSpPr>
        <p:spPr>
          <a:xfrm>
            <a:off x="5059137" y="5193307"/>
            <a:ext cx="2679849"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22" name="Rectangle 21">
            <a:extLst>
              <a:ext uri="{FF2B5EF4-FFF2-40B4-BE49-F238E27FC236}">
                <a16:creationId xmlns:a16="http://schemas.microsoft.com/office/drawing/2014/main" id="{0F7BAEA2-03E8-6296-A9EC-3C2D31618860}"/>
              </a:ext>
            </a:extLst>
          </p:cNvPr>
          <p:cNvSpPr/>
          <p:nvPr/>
        </p:nvSpPr>
        <p:spPr>
          <a:xfrm>
            <a:off x="8397670" y="5193307"/>
            <a:ext cx="2009842"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3" name="Rectangle 22">
            <a:extLst>
              <a:ext uri="{FF2B5EF4-FFF2-40B4-BE49-F238E27FC236}">
                <a16:creationId xmlns:a16="http://schemas.microsoft.com/office/drawing/2014/main" id="{8BA3ED51-10DB-7496-9B8A-7EBD6B5130DC}"/>
              </a:ext>
            </a:extLst>
          </p:cNvPr>
          <p:cNvSpPr/>
          <p:nvPr/>
        </p:nvSpPr>
        <p:spPr>
          <a:xfrm>
            <a:off x="4770137" y="4942628"/>
            <a:ext cx="118800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24" name="Rectangle 23">
            <a:extLst>
              <a:ext uri="{FF2B5EF4-FFF2-40B4-BE49-F238E27FC236}">
                <a16:creationId xmlns:a16="http://schemas.microsoft.com/office/drawing/2014/main" id="{E60E097C-7705-3C47-B268-85D7800F47DF}"/>
              </a:ext>
            </a:extLst>
          </p:cNvPr>
          <p:cNvSpPr/>
          <p:nvPr/>
        </p:nvSpPr>
        <p:spPr>
          <a:xfrm>
            <a:off x="8139512" y="4931995"/>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5" name="Rectangle 24">
            <a:extLst>
              <a:ext uri="{FF2B5EF4-FFF2-40B4-BE49-F238E27FC236}">
                <a16:creationId xmlns:a16="http://schemas.microsoft.com/office/drawing/2014/main" id="{40FD28D6-688E-3656-F7A7-511AB191AEFB}"/>
              </a:ext>
            </a:extLst>
          </p:cNvPr>
          <p:cNvSpPr/>
          <p:nvPr/>
        </p:nvSpPr>
        <p:spPr>
          <a:xfrm>
            <a:off x="2484488" y="2701634"/>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26" name="Rectangle 25">
            <a:extLst>
              <a:ext uri="{FF2B5EF4-FFF2-40B4-BE49-F238E27FC236}">
                <a16:creationId xmlns:a16="http://schemas.microsoft.com/office/drawing/2014/main" id="{5AD5A811-D299-1260-C722-96D3B622D365}"/>
              </a:ext>
            </a:extLst>
          </p:cNvPr>
          <p:cNvSpPr/>
          <p:nvPr/>
        </p:nvSpPr>
        <p:spPr>
          <a:xfrm>
            <a:off x="3351056" y="2701634"/>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27" name="Rectangle 26">
            <a:extLst>
              <a:ext uri="{FF2B5EF4-FFF2-40B4-BE49-F238E27FC236}">
                <a16:creationId xmlns:a16="http://schemas.microsoft.com/office/drawing/2014/main" id="{D20AED6F-35BC-1315-AC68-6F6DE9000FFC}"/>
              </a:ext>
            </a:extLst>
          </p:cNvPr>
          <p:cNvSpPr/>
          <p:nvPr/>
        </p:nvSpPr>
        <p:spPr>
          <a:xfrm>
            <a:off x="5773458" y="2701634"/>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8" name="Rectangle 27">
            <a:extLst>
              <a:ext uri="{FF2B5EF4-FFF2-40B4-BE49-F238E27FC236}">
                <a16:creationId xmlns:a16="http://schemas.microsoft.com/office/drawing/2014/main" id="{106F42F0-7349-3747-27B3-7A99157D111A}"/>
              </a:ext>
            </a:extLst>
          </p:cNvPr>
          <p:cNvSpPr/>
          <p:nvPr/>
        </p:nvSpPr>
        <p:spPr>
          <a:xfrm>
            <a:off x="6692691" y="2701634"/>
            <a:ext cx="50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9" name="Rectangle 28">
            <a:extLst>
              <a:ext uri="{FF2B5EF4-FFF2-40B4-BE49-F238E27FC236}">
                <a16:creationId xmlns:a16="http://schemas.microsoft.com/office/drawing/2014/main" id="{76DD7C41-42E9-298F-8591-C62104655518}"/>
              </a:ext>
            </a:extLst>
          </p:cNvPr>
          <p:cNvSpPr/>
          <p:nvPr/>
        </p:nvSpPr>
        <p:spPr>
          <a:xfrm>
            <a:off x="3906137" y="2962946"/>
            <a:ext cx="828001" cy="218532"/>
          </a:xfrm>
          <a:prstGeom prst="rect">
            <a:avLst/>
          </a:prstGeom>
          <a:solidFill>
            <a:srgbClr val="25CAD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0" name="Rectangle 29">
            <a:extLst>
              <a:ext uri="{FF2B5EF4-FFF2-40B4-BE49-F238E27FC236}">
                <a16:creationId xmlns:a16="http://schemas.microsoft.com/office/drawing/2014/main" id="{A8D0B17C-CA65-E797-4D71-62AA3CEDBF1D}"/>
              </a:ext>
            </a:extLst>
          </p:cNvPr>
          <p:cNvSpPr/>
          <p:nvPr/>
        </p:nvSpPr>
        <p:spPr>
          <a:xfrm>
            <a:off x="7235319" y="2962946"/>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1" name="Rectangle 30">
            <a:extLst>
              <a:ext uri="{FF2B5EF4-FFF2-40B4-BE49-F238E27FC236}">
                <a16:creationId xmlns:a16="http://schemas.microsoft.com/office/drawing/2014/main" id="{6B7811BB-D36A-8C3C-BBED-C53B00E67E09}"/>
              </a:ext>
            </a:extLst>
          </p:cNvPr>
          <p:cNvSpPr/>
          <p:nvPr/>
        </p:nvSpPr>
        <p:spPr>
          <a:xfrm>
            <a:off x="4751587" y="3224258"/>
            <a:ext cx="1885871"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32" name="Rectangle 31">
            <a:extLst>
              <a:ext uri="{FF2B5EF4-FFF2-40B4-BE49-F238E27FC236}">
                <a16:creationId xmlns:a16="http://schemas.microsoft.com/office/drawing/2014/main" id="{861A6E7F-29F4-D661-885F-5F6A114D89C9}"/>
              </a:ext>
            </a:extLst>
          </p:cNvPr>
          <p:cNvSpPr/>
          <p:nvPr/>
        </p:nvSpPr>
        <p:spPr>
          <a:xfrm>
            <a:off x="8128829" y="3224258"/>
            <a:ext cx="97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3" name="Rectangle 32">
            <a:extLst>
              <a:ext uri="{FF2B5EF4-FFF2-40B4-BE49-F238E27FC236}">
                <a16:creationId xmlns:a16="http://schemas.microsoft.com/office/drawing/2014/main" id="{C219C595-56B0-9CD8-52E4-3BF2AE504EB3}"/>
              </a:ext>
            </a:extLst>
          </p:cNvPr>
          <p:cNvSpPr/>
          <p:nvPr/>
        </p:nvSpPr>
        <p:spPr>
          <a:xfrm>
            <a:off x="5774386" y="3485570"/>
            <a:ext cx="1690585"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4" name="Rectangle 33">
            <a:extLst>
              <a:ext uri="{FF2B5EF4-FFF2-40B4-BE49-F238E27FC236}">
                <a16:creationId xmlns:a16="http://schemas.microsoft.com/office/drawing/2014/main" id="{2A014A86-04AC-9387-21C3-EF4D3CB327C1}"/>
              </a:ext>
            </a:extLst>
          </p:cNvPr>
          <p:cNvSpPr/>
          <p:nvPr/>
        </p:nvSpPr>
        <p:spPr>
          <a:xfrm>
            <a:off x="9130339" y="3485570"/>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5" name="Rectangle 34">
            <a:extLst>
              <a:ext uri="{FF2B5EF4-FFF2-40B4-BE49-F238E27FC236}">
                <a16:creationId xmlns:a16="http://schemas.microsoft.com/office/drawing/2014/main" id="{0EBAEDBB-447E-AE21-73CD-C15F89753C37}"/>
              </a:ext>
            </a:extLst>
          </p:cNvPr>
          <p:cNvSpPr/>
          <p:nvPr/>
        </p:nvSpPr>
        <p:spPr>
          <a:xfrm>
            <a:off x="9971614" y="3746882"/>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6" name="Rectangle 35">
            <a:extLst>
              <a:ext uri="{FF2B5EF4-FFF2-40B4-BE49-F238E27FC236}">
                <a16:creationId xmlns:a16="http://schemas.microsoft.com/office/drawing/2014/main" id="{F15E01A0-96A9-7497-9CB3-EDA27797AAF1}"/>
              </a:ext>
            </a:extLst>
          </p:cNvPr>
          <p:cNvSpPr/>
          <p:nvPr/>
        </p:nvSpPr>
        <p:spPr>
          <a:xfrm>
            <a:off x="7443463" y="4008194"/>
            <a:ext cx="1395737"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7" name="Rectangle 36">
            <a:extLst>
              <a:ext uri="{FF2B5EF4-FFF2-40B4-BE49-F238E27FC236}">
                <a16:creationId xmlns:a16="http://schemas.microsoft.com/office/drawing/2014/main" id="{14FDB66D-5874-3CBC-6DFD-D22DFE457F1F}"/>
              </a:ext>
            </a:extLst>
          </p:cNvPr>
          <p:cNvSpPr/>
          <p:nvPr/>
        </p:nvSpPr>
        <p:spPr>
          <a:xfrm>
            <a:off x="8862591" y="4009068"/>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38" name="Rectangle 37">
            <a:extLst>
              <a:ext uri="{FF2B5EF4-FFF2-40B4-BE49-F238E27FC236}">
                <a16:creationId xmlns:a16="http://schemas.microsoft.com/office/drawing/2014/main" id="{21BB1AC1-B935-089E-AC23-CCBF28EB6BD2}"/>
              </a:ext>
            </a:extLst>
          </p:cNvPr>
          <p:cNvSpPr/>
          <p:nvPr/>
        </p:nvSpPr>
        <p:spPr>
          <a:xfrm>
            <a:off x="10837836" y="4008194"/>
            <a:ext cx="79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40" name="Rectangle 39">
            <a:extLst>
              <a:ext uri="{FF2B5EF4-FFF2-40B4-BE49-F238E27FC236}">
                <a16:creationId xmlns:a16="http://schemas.microsoft.com/office/drawing/2014/main" id="{16D3BB76-9C76-1BE7-1DA4-59D32F7D6D99}"/>
              </a:ext>
            </a:extLst>
          </p:cNvPr>
          <p:cNvSpPr/>
          <p:nvPr/>
        </p:nvSpPr>
        <p:spPr>
          <a:xfrm>
            <a:off x="2483473" y="2441769"/>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Risk assessment methodologies –Art.18(1)/8</a:t>
            </a:r>
          </a:p>
        </p:txBody>
      </p:sp>
      <p:sp>
        <p:nvSpPr>
          <p:cNvPr id="41" name="Rectangle 40">
            <a:extLst>
              <a:ext uri="{FF2B5EF4-FFF2-40B4-BE49-F238E27FC236}">
                <a16:creationId xmlns:a16="http://schemas.microsoft.com/office/drawing/2014/main" id="{469E3E52-99AF-E7E5-0C87-05B7FCFCF7F0}"/>
              </a:ext>
            </a:extLst>
          </p:cNvPr>
          <p:cNvSpPr/>
          <p:nvPr/>
        </p:nvSpPr>
        <p:spPr>
          <a:xfrm>
            <a:off x="3897670" y="270390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Union-wide risk assessment (including ECII &amp; Thresholds) –Art.19 </a:t>
            </a:r>
          </a:p>
        </p:txBody>
      </p:sp>
      <p:sp>
        <p:nvSpPr>
          <p:cNvPr id="42" name="Rectangle 41">
            <a:extLst>
              <a:ext uri="{FF2B5EF4-FFF2-40B4-BE49-F238E27FC236}">
                <a16:creationId xmlns:a16="http://schemas.microsoft.com/office/drawing/2014/main" id="{504653CD-0697-0AE9-25AF-03E4CC453728}"/>
              </a:ext>
            </a:extLst>
          </p:cNvPr>
          <p:cNvSpPr/>
          <p:nvPr/>
        </p:nvSpPr>
        <p:spPr>
          <a:xfrm>
            <a:off x="5457547" y="296683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HI/CI entities notification –Art.24(6)</a:t>
            </a:r>
          </a:p>
        </p:txBody>
      </p:sp>
      <p:sp>
        <p:nvSpPr>
          <p:cNvPr id="43" name="Rectangle 42">
            <a:extLst>
              <a:ext uri="{FF2B5EF4-FFF2-40B4-BE49-F238E27FC236}">
                <a16:creationId xmlns:a16="http://schemas.microsoft.com/office/drawing/2014/main" id="{BE57BD3E-B469-E431-7B66-B493F43086DF}"/>
              </a:ext>
            </a:extLst>
          </p:cNvPr>
          <p:cNvSpPr/>
          <p:nvPr/>
        </p:nvSpPr>
        <p:spPr>
          <a:xfrm>
            <a:off x="6600031" y="3224258"/>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Entity risk assessment –Art.27(1)</a:t>
            </a:r>
          </a:p>
        </p:txBody>
      </p:sp>
      <p:sp>
        <p:nvSpPr>
          <p:cNvPr id="44" name="Rectangle 43">
            <a:extLst>
              <a:ext uri="{FF2B5EF4-FFF2-40B4-BE49-F238E27FC236}">
                <a16:creationId xmlns:a16="http://schemas.microsoft.com/office/drawing/2014/main" id="{ACB3CC3E-ED2D-B2FB-D797-76FDAB0DD4F4}"/>
              </a:ext>
            </a:extLst>
          </p:cNvPr>
          <p:cNvSpPr/>
          <p:nvPr/>
        </p:nvSpPr>
        <p:spPr>
          <a:xfrm>
            <a:off x="7443463" y="348433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Member State risk assessment –Art.20(2) </a:t>
            </a:r>
          </a:p>
        </p:txBody>
      </p:sp>
      <p:sp>
        <p:nvSpPr>
          <p:cNvPr id="45" name="Rectangle 44">
            <a:extLst>
              <a:ext uri="{FF2B5EF4-FFF2-40B4-BE49-F238E27FC236}">
                <a16:creationId xmlns:a16="http://schemas.microsoft.com/office/drawing/2014/main" id="{DE7581A2-9B4F-911E-2510-40CF70679989}"/>
              </a:ext>
            </a:extLst>
          </p:cNvPr>
          <p:cNvSpPr/>
          <p:nvPr/>
        </p:nvSpPr>
        <p:spPr>
          <a:xfrm>
            <a:off x="8310031" y="3751134"/>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schemeClr val="tx1"/>
                </a:solidFill>
                <a:effectLst/>
                <a:uLnTx/>
                <a:uFillTx/>
                <a:latin typeface="+mj-lt"/>
                <a:ea typeface="+mn-ea"/>
                <a:cs typeface="+mn-cs"/>
              </a:rPr>
              <a:t>Regional risk </a:t>
            </a:r>
            <a:r>
              <a:rPr kumimoji="0" lang="en-GB" sz="1000" b="0" i="0" u="none" strike="noStrike" kern="1200" cap="none" spc="0" normalizeH="0" noProof="0">
                <a:ln>
                  <a:noFill/>
                </a:ln>
                <a:solidFill>
                  <a:prstClr val="black"/>
                </a:solidFill>
                <a:effectLst/>
                <a:uLnTx/>
                <a:uFillTx/>
                <a:latin typeface="+mj-lt"/>
                <a:ea typeface="+mn-ea"/>
                <a:cs typeface="+mn-cs"/>
              </a:rPr>
              <a:t>assessment –Art.21(2)</a:t>
            </a:r>
          </a:p>
        </p:txBody>
      </p:sp>
      <p:sp>
        <p:nvSpPr>
          <p:cNvPr id="46" name="Rectangle 45">
            <a:extLst>
              <a:ext uri="{FF2B5EF4-FFF2-40B4-BE49-F238E27FC236}">
                <a16:creationId xmlns:a16="http://schemas.microsoft.com/office/drawing/2014/main" id="{0A80C46B-5DE7-55BB-ED65-8DD1B81657A4}"/>
              </a:ext>
            </a:extLst>
          </p:cNvPr>
          <p:cNvSpPr/>
          <p:nvPr/>
        </p:nvSpPr>
        <p:spPr>
          <a:xfrm>
            <a:off x="9388272" y="399906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Regional risk mitigation plan –Art.22(1)</a:t>
            </a:r>
          </a:p>
        </p:txBody>
      </p:sp>
      <p:sp>
        <p:nvSpPr>
          <p:cNvPr id="47" name="Rectangle 46">
            <a:extLst>
              <a:ext uri="{FF2B5EF4-FFF2-40B4-BE49-F238E27FC236}">
                <a16:creationId xmlns:a16="http://schemas.microsoft.com/office/drawing/2014/main" id="{C3C3C1B4-E027-888C-2569-54A8E18C81C9}"/>
              </a:ext>
            </a:extLst>
          </p:cNvPr>
          <p:cNvSpPr/>
          <p:nvPr/>
        </p:nvSpPr>
        <p:spPr>
          <a:xfrm>
            <a:off x="4737398" y="446555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Minimum and  advanced cybersecurity controls –Art.29(1)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noProof="0" dirty="0">
                <a:ln>
                  <a:noFill/>
                </a:ln>
                <a:solidFill>
                  <a:prstClr val="black"/>
                </a:solidFill>
                <a:effectLst/>
                <a:uLnTx/>
                <a:uFillTx/>
                <a:latin typeface="+mj-lt"/>
                <a:ea typeface="+mn-ea"/>
                <a:cs typeface="+mn-cs"/>
              </a:rPr>
              <a:t> included supply chain controls –Art.28(4)</a:t>
            </a:r>
          </a:p>
        </p:txBody>
      </p:sp>
      <p:sp>
        <p:nvSpPr>
          <p:cNvPr id="48" name="Rectangle 47">
            <a:extLst>
              <a:ext uri="{FF2B5EF4-FFF2-40B4-BE49-F238E27FC236}">
                <a16:creationId xmlns:a16="http://schemas.microsoft.com/office/drawing/2014/main" id="{ACB67F7D-88E4-76D3-5B1A-64876FBDF0EF}"/>
              </a:ext>
            </a:extLst>
          </p:cNvPr>
          <p:cNvSpPr/>
          <p:nvPr/>
        </p:nvSpPr>
        <p:spPr>
          <a:xfrm>
            <a:off x="4737398" y="4743611"/>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Proposal for the ECSMM  –Art.34(1)</a:t>
            </a:r>
          </a:p>
        </p:txBody>
      </p:sp>
      <p:sp>
        <p:nvSpPr>
          <p:cNvPr id="49" name="Rectangle 48">
            <a:extLst>
              <a:ext uri="{FF2B5EF4-FFF2-40B4-BE49-F238E27FC236}">
                <a16:creationId xmlns:a16="http://schemas.microsoft.com/office/drawing/2014/main" id="{81B2CC9E-3230-A206-80FA-890783A1BAC3}"/>
              </a:ext>
            </a:extLst>
          </p:cNvPr>
          <p:cNvSpPr/>
          <p:nvPr/>
        </p:nvSpPr>
        <p:spPr>
          <a:xfrm>
            <a:off x="5956386" y="493663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Implement minimum and advanced cybersecurity controls  – Art.29(1) + supply chain</a:t>
            </a:r>
          </a:p>
        </p:txBody>
      </p:sp>
      <p:sp>
        <p:nvSpPr>
          <p:cNvPr id="50" name="Rectangle 49">
            <a:extLst>
              <a:ext uri="{FF2B5EF4-FFF2-40B4-BE49-F238E27FC236}">
                <a16:creationId xmlns:a16="http://schemas.microsoft.com/office/drawing/2014/main" id="{8C04C498-60DC-5D7C-C5F9-D1625B4B9EFA}"/>
              </a:ext>
            </a:extLst>
          </p:cNvPr>
          <p:cNvSpPr/>
          <p:nvPr/>
        </p:nvSpPr>
        <p:spPr>
          <a:xfrm>
            <a:off x="7707547" y="519254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Cybersecurity management system – Art.32(1) </a:t>
            </a:r>
          </a:p>
        </p:txBody>
      </p:sp>
      <p:sp>
        <p:nvSpPr>
          <p:cNvPr id="51" name="Rectangle 50">
            <a:extLst>
              <a:ext uri="{FF2B5EF4-FFF2-40B4-BE49-F238E27FC236}">
                <a16:creationId xmlns:a16="http://schemas.microsoft.com/office/drawing/2014/main" id="{26300FCF-4590-4D70-C771-51A01FE05A32}"/>
              </a:ext>
            </a:extLst>
          </p:cNvPr>
          <p:cNvSpPr/>
          <p:nvPr/>
        </p:nvSpPr>
        <p:spPr>
          <a:xfrm>
            <a:off x="5956386" y="5445224"/>
            <a:ext cx="2071311" cy="21321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52" name="Rectangle 51">
            <a:extLst>
              <a:ext uri="{FF2B5EF4-FFF2-40B4-BE49-F238E27FC236}">
                <a16:creationId xmlns:a16="http://schemas.microsoft.com/office/drawing/2014/main" id="{46330FEA-55D0-B41C-2371-994D0EEBE5C1}"/>
              </a:ext>
            </a:extLst>
          </p:cNvPr>
          <p:cNvSpPr/>
          <p:nvPr/>
        </p:nvSpPr>
        <p:spPr>
          <a:xfrm>
            <a:off x="10450272" y="5443986"/>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53" name="Rectangle 52">
            <a:extLst>
              <a:ext uri="{FF2B5EF4-FFF2-40B4-BE49-F238E27FC236}">
                <a16:creationId xmlns:a16="http://schemas.microsoft.com/office/drawing/2014/main" id="{96FAEBA4-23B4-AD0A-89C6-4AD4E0BEA1D7}"/>
              </a:ext>
            </a:extLst>
          </p:cNvPr>
          <p:cNvSpPr/>
          <p:nvPr/>
        </p:nvSpPr>
        <p:spPr>
          <a:xfrm>
            <a:off x="2806622" y="6368595"/>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SCENARIO</a:t>
            </a:r>
          </a:p>
        </p:txBody>
      </p:sp>
      <p:sp>
        <p:nvSpPr>
          <p:cNvPr id="54" name="Rectangle 53">
            <a:extLst>
              <a:ext uri="{FF2B5EF4-FFF2-40B4-BE49-F238E27FC236}">
                <a16:creationId xmlns:a16="http://schemas.microsoft.com/office/drawing/2014/main" id="{B0537761-B859-C6F7-5C96-441D51B5F5C6}"/>
              </a:ext>
            </a:extLst>
          </p:cNvPr>
          <p:cNvSpPr/>
          <p:nvPr/>
        </p:nvSpPr>
        <p:spPr>
          <a:xfrm>
            <a:off x="3917463" y="6368595"/>
            <a:ext cx="104400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en-GB" sz="900" b="1" cap="all" dirty="0">
                <a:solidFill>
                  <a:schemeClr val="tx1"/>
                </a:solidFill>
              </a:rPr>
              <a:t>PREPARATION</a:t>
            </a:r>
          </a:p>
        </p:txBody>
      </p:sp>
      <p:sp>
        <p:nvSpPr>
          <p:cNvPr id="55" name="Rectangle 54">
            <a:extLst>
              <a:ext uri="{FF2B5EF4-FFF2-40B4-BE49-F238E27FC236}">
                <a16:creationId xmlns:a16="http://schemas.microsoft.com/office/drawing/2014/main" id="{3888F6D7-A3C3-729F-88D6-218A3DC60039}"/>
              </a:ext>
            </a:extLst>
          </p:cNvPr>
          <p:cNvSpPr/>
          <p:nvPr/>
        </p:nvSpPr>
        <p:spPr>
          <a:xfrm>
            <a:off x="5028303" y="6380885"/>
            <a:ext cx="1034758" cy="206242"/>
          </a:xfrm>
          <a:prstGeom prst="rect">
            <a:avLst/>
          </a:prstGeom>
          <a:gradFill>
            <a:gsLst>
              <a:gs pos="100000">
                <a:schemeClr val="accent3"/>
              </a:gs>
              <a:gs pos="0">
                <a:srgbClr val="25CAD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6" name="Rectangle 55">
            <a:extLst>
              <a:ext uri="{FF2B5EF4-FFF2-40B4-BE49-F238E27FC236}">
                <a16:creationId xmlns:a16="http://schemas.microsoft.com/office/drawing/2014/main" id="{1FB96E40-3441-D0BF-B1AC-CD0FE109B8A6}"/>
              </a:ext>
            </a:extLst>
          </p:cNvPr>
          <p:cNvSpPr/>
          <p:nvPr/>
        </p:nvSpPr>
        <p:spPr>
          <a:xfrm>
            <a:off x="3915799" y="6629907"/>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SCENARIO</a:t>
            </a:r>
          </a:p>
        </p:txBody>
      </p:sp>
      <p:sp>
        <p:nvSpPr>
          <p:cNvPr id="57" name="Rectangle 56">
            <a:extLst>
              <a:ext uri="{FF2B5EF4-FFF2-40B4-BE49-F238E27FC236}">
                <a16:creationId xmlns:a16="http://schemas.microsoft.com/office/drawing/2014/main" id="{F68672C7-41BC-BBFB-DA20-614288304AEC}"/>
              </a:ext>
            </a:extLst>
          </p:cNvPr>
          <p:cNvSpPr/>
          <p:nvPr/>
        </p:nvSpPr>
        <p:spPr>
          <a:xfrm>
            <a:off x="5026640" y="6629907"/>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PREPARATION</a:t>
            </a:r>
          </a:p>
        </p:txBody>
      </p:sp>
      <p:sp>
        <p:nvSpPr>
          <p:cNvPr id="58" name="Rectangle 57">
            <a:extLst>
              <a:ext uri="{FF2B5EF4-FFF2-40B4-BE49-F238E27FC236}">
                <a16:creationId xmlns:a16="http://schemas.microsoft.com/office/drawing/2014/main" id="{AF20D4E4-1167-7049-9F0C-F083E70650CF}"/>
              </a:ext>
            </a:extLst>
          </p:cNvPr>
          <p:cNvSpPr/>
          <p:nvPr/>
        </p:nvSpPr>
        <p:spPr>
          <a:xfrm>
            <a:off x="6137481" y="6629907"/>
            <a:ext cx="1044000" cy="218532"/>
          </a:xfrm>
          <a:prstGeom prst="rect">
            <a:avLst/>
          </a:prstGeom>
          <a:gradFill>
            <a:gsLst>
              <a:gs pos="100000">
                <a:schemeClr val="accent3"/>
              </a:gs>
              <a:gs pos="0">
                <a:srgbClr val="25CAD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9" name="Rectangle 58">
            <a:extLst>
              <a:ext uri="{FF2B5EF4-FFF2-40B4-BE49-F238E27FC236}">
                <a16:creationId xmlns:a16="http://schemas.microsoft.com/office/drawing/2014/main" id="{64062391-E3F2-9685-0B04-C2028C8302C7}"/>
              </a:ext>
            </a:extLst>
          </p:cNvPr>
          <p:cNvSpPr/>
          <p:nvPr/>
        </p:nvSpPr>
        <p:spPr>
          <a:xfrm>
            <a:off x="8027697" y="543776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Demonstrate compliance – Art.31(1)</a:t>
            </a:r>
          </a:p>
        </p:txBody>
      </p:sp>
      <p:sp>
        <p:nvSpPr>
          <p:cNvPr id="60" name="Rectangle 59">
            <a:extLst>
              <a:ext uri="{FF2B5EF4-FFF2-40B4-BE49-F238E27FC236}">
                <a16:creationId xmlns:a16="http://schemas.microsoft.com/office/drawing/2014/main" id="{17C6E23C-363B-1B80-B600-A574F8295B55}"/>
              </a:ext>
            </a:extLst>
          </p:cNvPr>
          <p:cNvSpPr/>
          <p:nvPr/>
        </p:nvSpPr>
        <p:spPr>
          <a:xfrm>
            <a:off x="7195583" y="638449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Entity or national exercises -Art.43</a:t>
            </a:r>
          </a:p>
        </p:txBody>
      </p:sp>
      <p:sp>
        <p:nvSpPr>
          <p:cNvPr id="61" name="Rectangle 60">
            <a:extLst>
              <a:ext uri="{FF2B5EF4-FFF2-40B4-BE49-F238E27FC236}">
                <a16:creationId xmlns:a16="http://schemas.microsoft.com/office/drawing/2014/main" id="{9A369968-5F0C-1FB3-31BB-4525E042C669}"/>
              </a:ext>
            </a:extLst>
          </p:cNvPr>
          <p:cNvSpPr/>
          <p:nvPr/>
        </p:nvSpPr>
        <p:spPr>
          <a:xfrm>
            <a:off x="7211980" y="6617900"/>
            <a:ext cx="2115532"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Regional or cross-regional exercises -Art.44</a:t>
            </a:r>
          </a:p>
        </p:txBody>
      </p:sp>
      <p:sp>
        <p:nvSpPr>
          <p:cNvPr id="63" name="Rectangle 62">
            <a:extLst>
              <a:ext uri="{FF2B5EF4-FFF2-40B4-BE49-F238E27FC236}">
                <a16:creationId xmlns:a16="http://schemas.microsoft.com/office/drawing/2014/main" id="{B8447095-2DDF-153A-5DDE-4FD2DF09E933}"/>
              </a:ext>
            </a:extLst>
          </p:cNvPr>
          <p:cNvSpPr/>
          <p:nvPr/>
        </p:nvSpPr>
        <p:spPr>
          <a:xfrm>
            <a:off x="9721542" y="4289486"/>
            <a:ext cx="2221921" cy="182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Cross border risk assessment report –Art.23(1)</a:t>
            </a:r>
          </a:p>
        </p:txBody>
      </p:sp>
      <p:sp>
        <p:nvSpPr>
          <p:cNvPr id="128" name="Rectangle 127">
            <a:extLst>
              <a:ext uri="{FF2B5EF4-FFF2-40B4-BE49-F238E27FC236}">
                <a16:creationId xmlns:a16="http://schemas.microsoft.com/office/drawing/2014/main" id="{CAE7BC66-647A-09EB-20B5-86B3D80FCA94}"/>
              </a:ext>
            </a:extLst>
          </p:cNvPr>
          <p:cNvSpPr/>
          <p:nvPr/>
        </p:nvSpPr>
        <p:spPr>
          <a:xfrm>
            <a:off x="4751587" y="2962946"/>
            <a:ext cx="772914" cy="218532"/>
          </a:xfrm>
          <a:prstGeom prst="rect">
            <a:avLst/>
          </a:prstGeom>
          <a:solidFill>
            <a:srgbClr val="25CAD2">
              <a:alpha val="40000"/>
            </a:srgbClr>
          </a:solidFill>
          <a:ln>
            <a:solidFill>
              <a:schemeClr val="accent3">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288" name="Rectangle 4">
            <a:extLst>
              <a:ext uri="{FF2B5EF4-FFF2-40B4-BE49-F238E27FC236}">
                <a16:creationId xmlns:a16="http://schemas.microsoft.com/office/drawing/2014/main" id="{B08E5125-3FBC-7A85-9951-E640E8342C35}"/>
              </a:ext>
            </a:extLst>
          </p:cNvPr>
          <p:cNvSpPr/>
          <p:nvPr/>
        </p:nvSpPr>
        <p:spPr>
          <a:xfrm>
            <a:off x="776634" y="1904172"/>
            <a:ext cx="792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DEVELOP</a:t>
            </a:r>
          </a:p>
        </p:txBody>
      </p:sp>
      <p:sp>
        <p:nvSpPr>
          <p:cNvPr id="289" name="Rectangle 38">
            <a:extLst>
              <a:ext uri="{FF2B5EF4-FFF2-40B4-BE49-F238E27FC236}">
                <a16:creationId xmlns:a16="http://schemas.microsoft.com/office/drawing/2014/main" id="{063FD891-E2C9-B0AF-ADD3-A491A3162EDE}"/>
              </a:ext>
            </a:extLst>
          </p:cNvPr>
          <p:cNvSpPr/>
          <p:nvPr/>
        </p:nvSpPr>
        <p:spPr>
          <a:xfrm>
            <a:off x="1526300" y="190843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Provisional documents </a:t>
            </a:r>
            <a:r>
              <a:rPr kumimoji="0" lang="en-GB" sz="1000" b="0" i="1" u="none" strike="noStrike" kern="1200" cap="none" spc="0" normalizeH="0" noProof="0">
                <a:ln>
                  <a:noFill/>
                </a:ln>
                <a:solidFill>
                  <a:prstClr val="black"/>
                </a:solidFill>
                <a:effectLst/>
                <a:uLnTx/>
                <a:uFillTx/>
                <a:latin typeface="+mj-lt"/>
                <a:ea typeface="+mn-ea"/>
                <a:cs typeface="+mn-cs"/>
              </a:rPr>
              <a:t>(ECII, Processes and standards)</a:t>
            </a:r>
            <a:r>
              <a:rPr kumimoji="0" lang="en-GB" sz="1000" b="0" i="0" u="none" strike="noStrike" kern="1200" cap="none" spc="0" normalizeH="0" noProof="0">
                <a:ln>
                  <a:noFill/>
                </a:ln>
                <a:solidFill>
                  <a:prstClr val="black"/>
                </a:solidFill>
                <a:effectLst/>
                <a:uLnTx/>
                <a:uFillTx/>
                <a:latin typeface="+mj-lt"/>
                <a:ea typeface="+mn-ea"/>
                <a:cs typeface="+mn-cs"/>
              </a:rPr>
              <a:t> –Art. 48</a:t>
            </a:r>
          </a:p>
        </p:txBody>
      </p:sp>
      <p:sp>
        <p:nvSpPr>
          <p:cNvPr id="5" name="Rectangle 4">
            <a:extLst>
              <a:ext uri="{FF2B5EF4-FFF2-40B4-BE49-F238E27FC236}">
                <a16:creationId xmlns:a16="http://schemas.microsoft.com/office/drawing/2014/main" id="{E0292F50-4817-4B52-D12F-ABF737B9C978}"/>
              </a:ext>
            </a:extLst>
          </p:cNvPr>
          <p:cNvSpPr/>
          <p:nvPr/>
        </p:nvSpPr>
        <p:spPr>
          <a:xfrm>
            <a:off x="1119494" y="3514335"/>
            <a:ext cx="221737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29" name="Rectangle 128">
            <a:extLst>
              <a:ext uri="{FF2B5EF4-FFF2-40B4-BE49-F238E27FC236}">
                <a16:creationId xmlns:a16="http://schemas.microsoft.com/office/drawing/2014/main" id="{9E1BEDFF-4B65-9482-CD11-5B4F9C22A1CD}"/>
              </a:ext>
            </a:extLst>
          </p:cNvPr>
          <p:cNvSpPr/>
          <p:nvPr/>
        </p:nvSpPr>
        <p:spPr>
          <a:xfrm>
            <a:off x="1121456" y="3806463"/>
            <a:ext cx="1100466"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30" name="Rectangle 129">
            <a:extLst>
              <a:ext uri="{FF2B5EF4-FFF2-40B4-BE49-F238E27FC236}">
                <a16:creationId xmlns:a16="http://schemas.microsoft.com/office/drawing/2014/main" id="{EEADCC35-C924-DDB1-FF20-EE2308645B34}"/>
              </a:ext>
            </a:extLst>
          </p:cNvPr>
          <p:cNvSpPr/>
          <p:nvPr/>
        </p:nvSpPr>
        <p:spPr>
          <a:xfrm>
            <a:off x="2238459" y="3806463"/>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131" name="Rectangle 130">
            <a:extLst>
              <a:ext uri="{FF2B5EF4-FFF2-40B4-BE49-F238E27FC236}">
                <a16:creationId xmlns:a16="http://schemas.microsoft.com/office/drawing/2014/main" id="{65F84F38-7EAD-B257-11BB-0A7B9B97563A}"/>
              </a:ext>
            </a:extLst>
          </p:cNvPr>
          <p:cNvSpPr/>
          <p:nvPr/>
        </p:nvSpPr>
        <p:spPr>
          <a:xfrm>
            <a:off x="2741615" y="3832561"/>
            <a:ext cx="1803829"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Cyber-attack classification scale methodology –Art.</a:t>
            </a:r>
            <a:r>
              <a:rPr lang="en-GB" sz="1000" dirty="0">
                <a:solidFill>
                  <a:prstClr val="black"/>
                </a:solidFill>
                <a:latin typeface="+mj-lt"/>
              </a:rPr>
              <a:t>37</a:t>
            </a:r>
            <a:r>
              <a:rPr kumimoji="0" lang="en-GB" sz="1000" b="0" i="0" u="none" strike="noStrike" kern="1200" cap="none" spc="0" normalizeH="0" noProof="0" dirty="0">
                <a:ln>
                  <a:noFill/>
                </a:ln>
                <a:solidFill>
                  <a:prstClr val="black"/>
                </a:solidFill>
                <a:effectLst/>
                <a:uLnTx/>
                <a:uFillTx/>
                <a:latin typeface="+mj-lt"/>
                <a:ea typeface="+mn-ea"/>
                <a:cs typeface="+mn-cs"/>
              </a:rPr>
              <a:t>(8)</a:t>
            </a:r>
          </a:p>
        </p:txBody>
      </p:sp>
      <p:sp>
        <p:nvSpPr>
          <p:cNvPr id="132" name="Rectangle 131">
            <a:extLst>
              <a:ext uri="{FF2B5EF4-FFF2-40B4-BE49-F238E27FC236}">
                <a16:creationId xmlns:a16="http://schemas.microsoft.com/office/drawing/2014/main" id="{FEF71BD2-0EBC-4BA0-76C2-296C624910AF}"/>
              </a:ext>
            </a:extLst>
          </p:cNvPr>
          <p:cNvSpPr/>
          <p:nvPr/>
        </p:nvSpPr>
        <p:spPr>
          <a:xfrm>
            <a:off x="3302151" y="3512271"/>
            <a:ext cx="1666538"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mj-lt"/>
              </a:rPr>
              <a:t>IS Common Tool Feasibility study –Art.37(9)</a:t>
            </a:r>
            <a:endParaRPr kumimoji="0" lang="en-GB" sz="1000" b="0" i="0" u="none" strike="noStrike" kern="1200" cap="none" spc="0" normalizeH="0" noProof="0" dirty="0">
              <a:ln>
                <a:noFill/>
              </a:ln>
              <a:solidFill>
                <a:prstClr val="black"/>
              </a:solidFill>
              <a:effectLst/>
              <a:uLnTx/>
              <a:uFillTx/>
              <a:latin typeface="+mj-lt"/>
              <a:ea typeface="+mn-ea"/>
              <a:cs typeface="+mn-cs"/>
            </a:endParaRPr>
          </a:p>
        </p:txBody>
      </p:sp>
      <p:sp>
        <p:nvSpPr>
          <p:cNvPr id="133" name="Rectangle 132">
            <a:extLst>
              <a:ext uri="{FF2B5EF4-FFF2-40B4-BE49-F238E27FC236}">
                <a16:creationId xmlns:a16="http://schemas.microsoft.com/office/drawing/2014/main" id="{915FAE7C-4DC5-A66B-920B-259A29C5FAE1}"/>
              </a:ext>
            </a:extLst>
          </p:cNvPr>
          <p:cNvSpPr/>
          <p:nvPr/>
        </p:nvSpPr>
        <p:spPr>
          <a:xfrm>
            <a:off x="3898137" y="5941758"/>
            <a:ext cx="223934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35" name="Rectangle 134">
            <a:extLst>
              <a:ext uri="{FF2B5EF4-FFF2-40B4-BE49-F238E27FC236}">
                <a16:creationId xmlns:a16="http://schemas.microsoft.com/office/drawing/2014/main" id="{D7624E9F-704D-9A2A-B950-524CDA8CCAD8}"/>
              </a:ext>
            </a:extLst>
          </p:cNvPr>
          <p:cNvSpPr/>
          <p:nvPr/>
        </p:nvSpPr>
        <p:spPr>
          <a:xfrm>
            <a:off x="6164686" y="5941758"/>
            <a:ext cx="1039193"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develop</a:t>
            </a:r>
          </a:p>
        </p:txBody>
      </p:sp>
      <p:sp>
        <p:nvSpPr>
          <p:cNvPr id="139" name="Rectangle 138">
            <a:extLst>
              <a:ext uri="{FF2B5EF4-FFF2-40B4-BE49-F238E27FC236}">
                <a16:creationId xmlns:a16="http://schemas.microsoft.com/office/drawing/2014/main" id="{28664069-DA70-60E6-4D50-822B2A75E6C1}"/>
              </a:ext>
            </a:extLst>
          </p:cNvPr>
          <p:cNvSpPr/>
          <p:nvPr/>
        </p:nvSpPr>
        <p:spPr>
          <a:xfrm>
            <a:off x="4734518" y="6107283"/>
            <a:ext cx="116641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140" name="Rectangle 139">
            <a:extLst>
              <a:ext uri="{FF2B5EF4-FFF2-40B4-BE49-F238E27FC236}">
                <a16:creationId xmlns:a16="http://schemas.microsoft.com/office/drawing/2014/main" id="{BC1CC003-EA2F-AC67-C7D5-78979D8E4E05}"/>
              </a:ext>
            </a:extLst>
          </p:cNvPr>
          <p:cNvSpPr/>
          <p:nvPr/>
        </p:nvSpPr>
        <p:spPr>
          <a:xfrm>
            <a:off x="7145255" y="6061407"/>
            <a:ext cx="2329803"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Crisis management and Response plan -Art.41</a:t>
            </a:r>
          </a:p>
        </p:txBody>
      </p:sp>
    </p:spTree>
    <p:extLst>
      <p:ext uri="{BB962C8B-B14F-4D97-AF65-F5344CB8AC3E}">
        <p14:creationId xmlns:p14="http://schemas.microsoft.com/office/powerpoint/2010/main" val="50013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027CCC38-D443-91AC-787F-1429BD13441D}"/>
              </a:ext>
            </a:extLst>
          </p:cNvPr>
          <p:cNvSpPr/>
          <p:nvPr/>
        </p:nvSpPr>
        <p:spPr>
          <a:xfrm>
            <a:off x="4754297" y="5692779"/>
            <a:ext cx="6887542" cy="218532"/>
          </a:xfrm>
          <a:prstGeom prst="rect">
            <a:avLst/>
          </a:prstGeom>
          <a:solidFill>
            <a:srgbClr val="E8E8E8"/>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Incident, threat &amp; vulnerability sharing framework -Art.37 &amp; 38</a:t>
            </a:r>
          </a:p>
        </p:txBody>
      </p:sp>
      <p:graphicFrame>
        <p:nvGraphicFramePr>
          <p:cNvPr id="13" name="Table 12">
            <a:extLst>
              <a:ext uri="{FF2B5EF4-FFF2-40B4-BE49-F238E27FC236}">
                <a16:creationId xmlns:a16="http://schemas.microsoft.com/office/drawing/2014/main" id="{82DE5F5A-1024-15B0-554B-A9C0778FEA02}"/>
              </a:ext>
            </a:extLst>
          </p:cNvPr>
          <p:cNvGraphicFramePr>
            <a:graphicFrameLocks noGrp="1"/>
          </p:cNvGraphicFramePr>
          <p:nvPr>
            <p:extLst>
              <p:ext uri="{D42A27DB-BD31-4B8C-83A1-F6EECF244321}">
                <p14:modId xmlns:p14="http://schemas.microsoft.com/office/powerpoint/2010/main" val="1795357944"/>
              </p:ext>
            </p:extLst>
          </p:nvPr>
        </p:nvGraphicFramePr>
        <p:xfrm>
          <a:off x="570602" y="1376363"/>
          <a:ext cx="11070540" cy="274320"/>
        </p:xfrm>
        <a:graphic>
          <a:graphicData uri="http://schemas.openxmlformats.org/drawingml/2006/table">
            <a:tbl>
              <a:tblPr firstRow="1" bandRow="1">
                <a:tableStyleId>{5C22544A-7EE6-4342-B048-85BDC9FD1C3A}</a:tableStyleId>
              </a:tblPr>
              <a:tblGrid>
                <a:gridCol w="1107054">
                  <a:extLst>
                    <a:ext uri="{9D8B030D-6E8A-4147-A177-3AD203B41FA5}">
                      <a16:colId xmlns:a16="http://schemas.microsoft.com/office/drawing/2014/main" val="3806129524"/>
                    </a:ext>
                  </a:extLst>
                </a:gridCol>
                <a:gridCol w="1107054">
                  <a:extLst>
                    <a:ext uri="{9D8B030D-6E8A-4147-A177-3AD203B41FA5}">
                      <a16:colId xmlns:a16="http://schemas.microsoft.com/office/drawing/2014/main" val="3687357182"/>
                    </a:ext>
                  </a:extLst>
                </a:gridCol>
                <a:gridCol w="1107054">
                  <a:extLst>
                    <a:ext uri="{9D8B030D-6E8A-4147-A177-3AD203B41FA5}">
                      <a16:colId xmlns:a16="http://schemas.microsoft.com/office/drawing/2014/main" val="2205879223"/>
                    </a:ext>
                  </a:extLst>
                </a:gridCol>
                <a:gridCol w="1107054">
                  <a:extLst>
                    <a:ext uri="{9D8B030D-6E8A-4147-A177-3AD203B41FA5}">
                      <a16:colId xmlns:a16="http://schemas.microsoft.com/office/drawing/2014/main" val="422948769"/>
                    </a:ext>
                  </a:extLst>
                </a:gridCol>
                <a:gridCol w="1107054">
                  <a:extLst>
                    <a:ext uri="{9D8B030D-6E8A-4147-A177-3AD203B41FA5}">
                      <a16:colId xmlns:a16="http://schemas.microsoft.com/office/drawing/2014/main" val="3211481590"/>
                    </a:ext>
                  </a:extLst>
                </a:gridCol>
                <a:gridCol w="1107054">
                  <a:extLst>
                    <a:ext uri="{9D8B030D-6E8A-4147-A177-3AD203B41FA5}">
                      <a16:colId xmlns:a16="http://schemas.microsoft.com/office/drawing/2014/main" val="2890601174"/>
                    </a:ext>
                  </a:extLst>
                </a:gridCol>
                <a:gridCol w="1107054">
                  <a:extLst>
                    <a:ext uri="{9D8B030D-6E8A-4147-A177-3AD203B41FA5}">
                      <a16:colId xmlns:a16="http://schemas.microsoft.com/office/drawing/2014/main" val="929447395"/>
                    </a:ext>
                  </a:extLst>
                </a:gridCol>
                <a:gridCol w="1107054">
                  <a:extLst>
                    <a:ext uri="{9D8B030D-6E8A-4147-A177-3AD203B41FA5}">
                      <a16:colId xmlns:a16="http://schemas.microsoft.com/office/drawing/2014/main" val="3975249407"/>
                    </a:ext>
                  </a:extLst>
                </a:gridCol>
                <a:gridCol w="1107054">
                  <a:extLst>
                    <a:ext uri="{9D8B030D-6E8A-4147-A177-3AD203B41FA5}">
                      <a16:colId xmlns:a16="http://schemas.microsoft.com/office/drawing/2014/main" val="3761257112"/>
                    </a:ext>
                  </a:extLst>
                </a:gridCol>
                <a:gridCol w="1107054">
                  <a:extLst>
                    <a:ext uri="{9D8B030D-6E8A-4147-A177-3AD203B41FA5}">
                      <a16:colId xmlns:a16="http://schemas.microsoft.com/office/drawing/2014/main" val="2651596006"/>
                    </a:ext>
                  </a:extLst>
                </a:gridCol>
              </a:tblGrid>
              <a:tr h="196590">
                <a:tc>
                  <a:txBody>
                    <a:bodyPr/>
                    <a:lstStyle/>
                    <a:p>
                      <a:pPr algn="ctr"/>
                      <a:r>
                        <a:rPr lang="en-GB" sz="1200">
                          <a:solidFill>
                            <a:schemeClr val="tx1"/>
                          </a:solidFill>
                        </a:rPr>
                        <a:t>2024</a:t>
                      </a:r>
                    </a:p>
                  </a:txBody>
                  <a:tcPr>
                    <a:solidFill>
                      <a:schemeClr val="bg2"/>
                    </a:solidFill>
                  </a:tcPr>
                </a:tc>
                <a:tc>
                  <a:txBody>
                    <a:bodyPr/>
                    <a:lstStyle/>
                    <a:p>
                      <a:pPr algn="ctr"/>
                      <a:r>
                        <a:rPr lang="en-GB" sz="1200" dirty="0">
                          <a:solidFill>
                            <a:schemeClr val="tx1"/>
                          </a:solidFill>
                        </a:rPr>
                        <a:t>2025</a:t>
                      </a:r>
                    </a:p>
                  </a:txBody>
                  <a:tcPr>
                    <a:solidFill>
                      <a:schemeClr val="bg2"/>
                    </a:solidFill>
                  </a:tcPr>
                </a:tc>
                <a:tc>
                  <a:txBody>
                    <a:bodyPr/>
                    <a:lstStyle/>
                    <a:p>
                      <a:pPr algn="ctr"/>
                      <a:r>
                        <a:rPr lang="en-GB" sz="1200">
                          <a:solidFill>
                            <a:schemeClr val="tx1"/>
                          </a:solidFill>
                        </a:rPr>
                        <a:t>2026</a:t>
                      </a:r>
                    </a:p>
                  </a:txBody>
                  <a:tcPr>
                    <a:solidFill>
                      <a:schemeClr val="bg2"/>
                    </a:solidFill>
                  </a:tcPr>
                </a:tc>
                <a:tc>
                  <a:txBody>
                    <a:bodyPr/>
                    <a:lstStyle/>
                    <a:p>
                      <a:pPr algn="ctr"/>
                      <a:r>
                        <a:rPr lang="en-GB" sz="1200">
                          <a:solidFill>
                            <a:schemeClr val="tx1"/>
                          </a:solidFill>
                        </a:rPr>
                        <a:t>2027</a:t>
                      </a:r>
                    </a:p>
                  </a:txBody>
                  <a:tcPr>
                    <a:solidFill>
                      <a:schemeClr val="bg2"/>
                    </a:solidFill>
                  </a:tcPr>
                </a:tc>
                <a:tc>
                  <a:txBody>
                    <a:bodyPr/>
                    <a:lstStyle/>
                    <a:p>
                      <a:pPr algn="ctr"/>
                      <a:r>
                        <a:rPr lang="en-GB" sz="1200">
                          <a:solidFill>
                            <a:schemeClr val="tx1"/>
                          </a:solidFill>
                        </a:rPr>
                        <a:t>2028</a:t>
                      </a:r>
                    </a:p>
                  </a:txBody>
                  <a:tcPr>
                    <a:solidFill>
                      <a:schemeClr val="bg2"/>
                    </a:solidFill>
                  </a:tcPr>
                </a:tc>
                <a:tc>
                  <a:txBody>
                    <a:bodyPr/>
                    <a:lstStyle/>
                    <a:p>
                      <a:pPr algn="ctr"/>
                      <a:r>
                        <a:rPr lang="en-GB" sz="1200">
                          <a:solidFill>
                            <a:schemeClr val="tx1"/>
                          </a:solidFill>
                        </a:rPr>
                        <a:t>2029</a:t>
                      </a:r>
                    </a:p>
                  </a:txBody>
                  <a:tcPr>
                    <a:solidFill>
                      <a:schemeClr val="bg2"/>
                    </a:solidFill>
                  </a:tcPr>
                </a:tc>
                <a:tc>
                  <a:txBody>
                    <a:bodyPr/>
                    <a:lstStyle/>
                    <a:p>
                      <a:pPr algn="ctr"/>
                      <a:r>
                        <a:rPr lang="en-GB" sz="1200">
                          <a:solidFill>
                            <a:schemeClr val="tx1"/>
                          </a:solidFill>
                        </a:rPr>
                        <a:t>2030</a:t>
                      </a:r>
                    </a:p>
                  </a:txBody>
                  <a:tcPr>
                    <a:solidFill>
                      <a:schemeClr val="bg2"/>
                    </a:solidFill>
                  </a:tcPr>
                </a:tc>
                <a:tc>
                  <a:txBody>
                    <a:bodyPr/>
                    <a:lstStyle/>
                    <a:p>
                      <a:pPr algn="ctr"/>
                      <a:r>
                        <a:rPr lang="en-GB" sz="1200">
                          <a:solidFill>
                            <a:schemeClr val="tx1"/>
                          </a:solidFill>
                        </a:rPr>
                        <a:t>2031</a:t>
                      </a:r>
                    </a:p>
                  </a:txBody>
                  <a:tcPr>
                    <a:solidFill>
                      <a:schemeClr val="bg2"/>
                    </a:solidFill>
                  </a:tcPr>
                </a:tc>
                <a:tc>
                  <a:txBody>
                    <a:bodyPr/>
                    <a:lstStyle/>
                    <a:p>
                      <a:pPr algn="ctr"/>
                      <a:r>
                        <a:rPr lang="en-GB" sz="1200">
                          <a:solidFill>
                            <a:schemeClr val="tx1"/>
                          </a:solidFill>
                        </a:rPr>
                        <a:t>2032</a:t>
                      </a:r>
                    </a:p>
                  </a:txBody>
                  <a:tcPr>
                    <a:solidFill>
                      <a:schemeClr val="bg2"/>
                    </a:solidFill>
                  </a:tcPr>
                </a:tc>
                <a:tc>
                  <a:txBody>
                    <a:bodyPr/>
                    <a:lstStyle/>
                    <a:p>
                      <a:pPr algn="ctr"/>
                      <a:r>
                        <a:rPr lang="en-GB" sz="1200" dirty="0">
                          <a:solidFill>
                            <a:schemeClr val="tx1"/>
                          </a:solidFill>
                        </a:rPr>
                        <a:t>2033</a:t>
                      </a:r>
                    </a:p>
                  </a:txBody>
                  <a:tcPr>
                    <a:solidFill>
                      <a:schemeClr val="bg2"/>
                    </a:solidFill>
                  </a:tcPr>
                </a:tc>
                <a:extLst>
                  <a:ext uri="{0D108BD9-81ED-4DB2-BD59-A6C34878D82A}">
                    <a16:rowId xmlns:a16="http://schemas.microsoft.com/office/drawing/2014/main" val="290191636"/>
                  </a:ext>
                </a:extLst>
              </a:tr>
            </a:tbl>
          </a:graphicData>
        </a:graphic>
      </p:graphicFrame>
      <p:graphicFrame>
        <p:nvGraphicFramePr>
          <p:cNvPr id="18" name="Table 17">
            <a:extLst>
              <a:ext uri="{FF2B5EF4-FFF2-40B4-BE49-F238E27FC236}">
                <a16:creationId xmlns:a16="http://schemas.microsoft.com/office/drawing/2014/main" id="{5CDDFBB3-A119-8E6C-4CCA-A22C97A66A37}"/>
              </a:ext>
            </a:extLst>
          </p:cNvPr>
          <p:cNvGraphicFramePr>
            <a:graphicFrameLocks noGrp="1"/>
          </p:cNvGraphicFramePr>
          <p:nvPr>
            <p:extLst>
              <p:ext uri="{D42A27DB-BD31-4B8C-83A1-F6EECF244321}">
                <p14:modId xmlns:p14="http://schemas.microsoft.com/office/powerpoint/2010/main" val="2470547430"/>
              </p:ext>
            </p:extLst>
          </p:nvPr>
        </p:nvGraphicFramePr>
        <p:xfrm>
          <a:off x="1124129" y="1650682"/>
          <a:ext cx="9963486" cy="5023211"/>
        </p:xfrm>
        <a:graphic>
          <a:graphicData uri="http://schemas.openxmlformats.org/drawingml/2006/table">
            <a:tbl>
              <a:tblPr firstRow="1" bandRow="1">
                <a:tableStyleId>{5C22544A-7EE6-4342-B048-85BDC9FD1C3A}</a:tableStyleId>
              </a:tblPr>
              <a:tblGrid>
                <a:gridCol w="553527">
                  <a:extLst>
                    <a:ext uri="{9D8B030D-6E8A-4147-A177-3AD203B41FA5}">
                      <a16:colId xmlns:a16="http://schemas.microsoft.com/office/drawing/2014/main" val="3806129524"/>
                    </a:ext>
                  </a:extLst>
                </a:gridCol>
                <a:gridCol w="553527">
                  <a:extLst>
                    <a:ext uri="{9D8B030D-6E8A-4147-A177-3AD203B41FA5}">
                      <a16:colId xmlns:a16="http://schemas.microsoft.com/office/drawing/2014/main" val="1482976683"/>
                    </a:ext>
                  </a:extLst>
                </a:gridCol>
                <a:gridCol w="553527">
                  <a:extLst>
                    <a:ext uri="{9D8B030D-6E8A-4147-A177-3AD203B41FA5}">
                      <a16:colId xmlns:a16="http://schemas.microsoft.com/office/drawing/2014/main" val="3687357182"/>
                    </a:ext>
                  </a:extLst>
                </a:gridCol>
                <a:gridCol w="553527">
                  <a:extLst>
                    <a:ext uri="{9D8B030D-6E8A-4147-A177-3AD203B41FA5}">
                      <a16:colId xmlns:a16="http://schemas.microsoft.com/office/drawing/2014/main" val="2322545987"/>
                    </a:ext>
                  </a:extLst>
                </a:gridCol>
                <a:gridCol w="553527">
                  <a:extLst>
                    <a:ext uri="{9D8B030D-6E8A-4147-A177-3AD203B41FA5}">
                      <a16:colId xmlns:a16="http://schemas.microsoft.com/office/drawing/2014/main" val="2205879223"/>
                    </a:ext>
                  </a:extLst>
                </a:gridCol>
                <a:gridCol w="553527">
                  <a:extLst>
                    <a:ext uri="{9D8B030D-6E8A-4147-A177-3AD203B41FA5}">
                      <a16:colId xmlns:a16="http://schemas.microsoft.com/office/drawing/2014/main" val="3658951281"/>
                    </a:ext>
                  </a:extLst>
                </a:gridCol>
                <a:gridCol w="553527">
                  <a:extLst>
                    <a:ext uri="{9D8B030D-6E8A-4147-A177-3AD203B41FA5}">
                      <a16:colId xmlns:a16="http://schemas.microsoft.com/office/drawing/2014/main" val="422948769"/>
                    </a:ext>
                  </a:extLst>
                </a:gridCol>
                <a:gridCol w="553527">
                  <a:extLst>
                    <a:ext uri="{9D8B030D-6E8A-4147-A177-3AD203B41FA5}">
                      <a16:colId xmlns:a16="http://schemas.microsoft.com/office/drawing/2014/main" val="2728496930"/>
                    </a:ext>
                  </a:extLst>
                </a:gridCol>
                <a:gridCol w="553527">
                  <a:extLst>
                    <a:ext uri="{9D8B030D-6E8A-4147-A177-3AD203B41FA5}">
                      <a16:colId xmlns:a16="http://schemas.microsoft.com/office/drawing/2014/main" val="3211481590"/>
                    </a:ext>
                  </a:extLst>
                </a:gridCol>
                <a:gridCol w="553527">
                  <a:extLst>
                    <a:ext uri="{9D8B030D-6E8A-4147-A177-3AD203B41FA5}">
                      <a16:colId xmlns:a16="http://schemas.microsoft.com/office/drawing/2014/main" val="4255442003"/>
                    </a:ext>
                  </a:extLst>
                </a:gridCol>
                <a:gridCol w="553527">
                  <a:extLst>
                    <a:ext uri="{9D8B030D-6E8A-4147-A177-3AD203B41FA5}">
                      <a16:colId xmlns:a16="http://schemas.microsoft.com/office/drawing/2014/main" val="2890601174"/>
                    </a:ext>
                  </a:extLst>
                </a:gridCol>
                <a:gridCol w="553527">
                  <a:extLst>
                    <a:ext uri="{9D8B030D-6E8A-4147-A177-3AD203B41FA5}">
                      <a16:colId xmlns:a16="http://schemas.microsoft.com/office/drawing/2014/main" val="430635769"/>
                    </a:ext>
                  </a:extLst>
                </a:gridCol>
                <a:gridCol w="553527">
                  <a:extLst>
                    <a:ext uri="{9D8B030D-6E8A-4147-A177-3AD203B41FA5}">
                      <a16:colId xmlns:a16="http://schemas.microsoft.com/office/drawing/2014/main" val="929447395"/>
                    </a:ext>
                  </a:extLst>
                </a:gridCol>
                <a:gridCol w="553527">
                  <a:extLst>
                    <a:ext uri="{9D8B030D-6E8A-4147-A177-3AD203B41FA5}">
                      <a16:colId xmlns:a16="http://schemas.microsoft.com/office/drawing/2014/main" val="1759008970"/>
                    </a:ext>
                  </a:extLst>
                </a:gridCol>
                <a:gridCol w="553527">
                  <a:extLst>
                    <a:ext uri="{9D8B030D-6E8A-4147-A177-3AD203B41FA5}">
                      <a16:colId xmlns:a16="http://schemas.microsoft.com/office/drawing/2014/main" val="3975249407"/>
                    </a:ext>
                  </a:extLst>
                </a:gridCol>
                <a:gridCol w="553527">
                  <a:extLst>
                    <a:ext uri="{9D8B030D-6E8A-4147-A177-3AD203B41FA5}">
                      <a16:colId xmlns:a16="http://schemas.microsoft.com/office/drawing/2014/main" val="1651739576"/>
                    </a:ext>
                  </a:extLst>
                </a:gridCol>
                <a:gridCol w="553527">
                  <a:extLst>
                    <a:ext uri="{9D8B030D-6E8A-4147-A177-3AD203B41FA5}">
                      <a16:colId xmlns:a16="http://schemas.microsoft.com/office/drawing/2014/main" val="3761257112"/>
                    </a:ext>
                  </a:extLst>
                </a:gridCol>
                <a:gridCol w="553527">
                  <a:extLst>
                    <a:ext uri="{9D8B030D-6E8A-4147-A177-3AD203B41FA5}">
                      <a16:colId xmlns:a16="http://schemas.microsoft.com/office/drawing/2014/main" val="493377480"/>
                    </a:ext>
                  </a:extLst>
                </a:gridCol>
              </a:tblGrid>
              <a:tr h="315693">
                <a:tc gridSpan="2">
                  <a:txBody>
                    <a:bodyPr/>
                    <a:lstStyle/>
                    <a:p>
                      <a:pPr algn="ctr"/>
                      <a:r>
                        <a:rPr lang="en-GB" sz="1200">
                          <a:solidFill>
                            <a:schemeClr val="accent2">
                              <a:lumMod val="40000"/>
                              <a:lumOff val="60000"/>
                            </a:schemeClr>
                          </a:solidFill>
                        </a:rPr>
                        <a:t>YEAR 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dirty="0">
                          <a:solidFill>
                            <a:schemeClr val="accent2">
                              <a:lumMod val="40000"/>
                              <a:lumOff val="60000"/>
                            </a:schemeClr>
                          </a:solidFill>
                        </a:rPr>
                        <a:t>YEAR 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9</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90191636"/>
                  </a:ext>
                </a:extLst>
              </a:tr>
              <a:tr h="4707518">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83883532"/>
                  </a:ext>
                </a:extLst>
              </a:tr>
            </a:tbl>
          </a:graphicData>
        </a:graphic>
      </p:graphicFrame>
      <p:sp>
        <p:nvSpPr>
          <p:cNvPr id="2" name="Title 1">
            <a:extLst>
              <a:ext uri="{FF2B5EF4-FFF2-40B4-BE49-F238E27FC236}">
                <a16:creationId xmlns:a16="http://schemas.microsoft.com/office/drawing/2014/main" id="{CEBF479D-ECA2-0FD5-7881-30748FC7818A}"/>
              </a:ext>
            </a:extLst>
          </p:cNvPr>
          <p:cNvSpPr>
            <a:spLocks noGrp="1"/>
          </p:cNvSpPr>
          <p:nvPr>
            <p:ph type="title"/>
          </p:nvPr>
        </p:nvSpPr>
        <p:spPr/>
        <p:txBody>
          <a:bodyPr/>
          <a:lstStyle/>
          <a:p>
            <a:r>
              <a:rPr lang="en-GB" noProof="0" dirty="0"/>
              <a:t>How and until when will the NCCS be implemented?</a:t>
            </a:r>
          </a:p>
        </p:txBody>
      </p:sp>
      <p:sp>
        <p:nvSpPr>
          <p:cNvPr id="62" name="Slide Number Placeholder 2">
            <a:extLst>
              <a:ext uri="{FF2B5EF4-FFF2-40B4-BE49-F238E27FC236}">
                <a16:creationId xmlns:a16="http://schemas.microsoft.com/office/drawing/2014/main" id="{8D4FCD0E-C2AE-C281-3BAB-B81821FC4BA8}"/>
              </a:ext>
            </a:extLst>
          </p:cNvPr>
          <p:cNvSpPr>
            <a:spLocks noGrp="1"/>
          </p:cNvSpPr>
          <p:nvPr>
            <p:ph type="sldNum" sz="quarter" idx="12"/>
          </p:nvPr>
        </p:nvSpPr>
        <p:spPr/>
        <p:txBody>
          <a:bodyPr/>
          <a:lstStyle/>
          <a:p>
            <a:fld id="{2557C461-8C51-4D9D-8FC8-E809BEA51BC7}" type="slidenum">
              <a:rPr lang="en-GB" smtClean="0"/>
              <a:t>12</a:t>
            </a:fld>
            <a:endParaRPr lang="en-GB"/>
          </a:p>
        </p:txBody>
      </p:sp>
      <p:sp>
        <p:nvSpPr>
          <p:cNvPr id="323" name="Rectangle 322">
            <a:extLst>
              <a:ext uri="{FF2B5EF4-FFF2-40B4-BE49-F238E27FC236}">
                <a16:creationId xmlns:a16="http://schemas.microsoft.com/office/drawing/2014/main" id="{DC1D8CB9-349C-0C5A-CA2F-1E887875A52F}"/>
              </a:ext>
            </a:extLst>
          </p:cNvPr>
          <p:cNvSpPr/>
          <p:nvPr/>
        </p:nvSpPr>
        <p:spPr>
          <a:xfrm>
            <a:off x="259058" y="5649730"/>
            <a:ext cx="1827153" cy="120827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grpSp>
        <p:nvGrpSpPr>
          <p:cNvPr id="39" name="Group 38">
            <a:extLst>
              <a:ext uri="{FF2B5EF4-FFF2-40B4-BE49-F238E27FC236}">
                <a16:creationId xmlns:a16="http://schemas.microsoft.com/office/drawing/2014/main" id="{712CB369-B72E-A693-E192-2BE02ED8CE99}"/>
              </a:ext>
            </a:extLst>
          </p:cNvPr>
          <p:cNvGrpSpPr/>
          <p:nvPr/>
        </p:nvGrpSpPr>
        <p:grpSpPr>
          <a:xfrm>
            <a:off x="373977" y="5756875"/>
            <a:ext cx="1597315" cy="805068"/>
            <a:chOff x="373977" y="5756875"/>
            <a:chExt cx="1597315" cy="805068"/>
          </a:xfrm>
        </p:grpSpPr>
        <p:grpSp>
          <p:nvGrpSpPr>
            <p:cNvPr id="317" name="Group 316">
              <a:extLst>
                <a:ext uri="{FF2B5EF4-FFF2-40B4-BE49-F238E27FC236}">
                  <a16:creationId xmlns:a16="http://schemas.microsoft.com/office/drawing/2014/main" id="{7EEEE942-FE16-70BB-EAE4-7232C65E708E}"/>
                </a:ext>
              </a:extLst>
            </p:cNvPr>
            <p:cNvGrpSpPr/>
            <p:nvPr/>
          </p:nvGrpSpPr>
          <p:grpSpPr>
            <a:xfrm>
              <a:off x="373977" y="5756875"/>
              <a:ext cx="387795" cy="805068"/>
              <a:chOff x="12555017" y="5487688"/>
              <a:chExt cx="1217066" cy="805068"/>
            </a:xfrm>
          </p:grpSpPr>
          <p:sp>
            <p:nvSpPr>
              <p:cNvPr id="136" name="Rectangle 135">
                <a:extLst>
                  <a:ext uri="{FF2B5EF4-FFF2-40B4-BE49-F238E27FC236}">
                    <a16:creationId xmlns:a16="http://schemas.microsoft.com/office/drawing/2014/main" id="{7DD50B11-35DB-C78F-BF35-1650E8BC15A8}"/>
                  </a:ext>
                </a:extLst>
              </p:cNvPr>
              <p:cNvSpPr/>
              <p:nvPr/>
            </p:nvSpPr>
            <p:spPr>
              <a:xfrm>
                <a:off x="12555017" y="5487688"/>
                <a:ext cx="1217066"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fr-FR" sz="900" b="1" cap="all">
                    <a:solidFill>
                      <a:schemeClr val="bg1"/>
                    </a:solidFill>
                  </a:rPr>
                  <a:t>X</a:t>
                </a:r>
              </a:p>
            </p:txBody>
          </p:sp>
          <p:sp>
            <p:nvSpPr>
              <p:cNvPr id="137" name="Rectangle 136">
                <a:extLst>
                  <a:ext uri="{FF2B5EF4-FFF2-40B4-BE49-F238E27FC236}">
                    <a16:creationId xmlns:a16="http://schemas.microsoft.com/office/drawing/2014/main" id="{930D68CD-B682-FD4D-C5A7-1A523E56901C}"/>
                  </a:ext>
                </a:extLst>
              </p:cNvPr>
              <p:cNvSpPr/>
              <p:nvPr/>
            </p:nvSpPr>
            <p:spPr>
              <a:xfrm>
                <a:off x="12555017" y="5780956"/>
                <a:ext cx="12170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X</a:t>
                </a:r>
              </a:p>
            </p:txBody>
          </p:sp>
          <p:sp>
            <p:nvSpPr>
              <p:cNvPr id="138" name="Rectangle 137">
                <a:extLst>
                  <a:ext uri="{FF2B5EF4-FFF2-40B4-BE49-F238E27FC236}">
                    <a16:creationId xmlns:a16="http://schemas.microsoft.com/office/drawing/2014/main" id="{B267A394-1E4D-6ACA-33EC-E4F765ECF409}"/>
                  </a:ext>
                </a:extLst>
              </p:cNvPr>
              <p:cNvSpPr/>
              <p:nvPr/>
            </p:nvSpPr>
            <p:spPr>
              <a:xfrm>
                <a:off x="12555017" y="6074224"/>
                <a:ext cx="12170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fr-FR" sz="900" b="1" cap="all" dirty="0">
                    <a:solidFill>
                      <a:schemeClr val="tx1">
                        <a:lumMod val="50000"/>
                        <a:lumOff val="50000"/>
                      </a:schemeClr>
                    </a:solidFill>
                  </a:rPr>
                  <a:t>X</a:t>
                </a:r>
              </a:p>
            </p:txBody>
          </p:sp>
        </p:grpSp>
        <p:grpSp>
          <p:nvGrpSpPr>
            <p:cNvPr id="318" name="Group 317">
              <a:extLst>
                <a:ext uri="{FF2B5EF4-FFF2-40B4-BE49-F238E27FC236}">
                  <a16:creationId xmlns:a16="http://schemas.microsoft.com/office/drawing/2014/main" id="{5AACDEC7-824A-0A3A-5324-DD6C54443AE8}"/>
                </a:ext>
              </a:extLst>
            </p:cNvPr>
            <p:cNvGrpSpPr/>
            <p:nvPr/>
          </p:nvGrpSpPr>
          <p:grpSpPr>
            <a:xfrm>
              <a:off x="754226" y="5756875"/>
              <a:ext cx="1217066" cy="805068"/>
              <a:chOff x="12555017" y="5487688"/>
              <a:chExt cx="1217066" cy="805068"/>
            </a:xfrm>
            <a:noFill/>
          </p:grpSpPr>
          <p:sp>
            <p:nvSpPr>
              <p:cNvPr id="319" name="Rectangle 318">
                <a:extLst>
                  <a:ext uri="{FF2B5EF4-FFF2-40B4-BE49-F238E27FC236}">
                    <a16:creationId xmlns:a16="http://schemas.microsoft.com/office/drawing/2014/main" id="{C3AE56C8-2AB5-087E-6036-AF1A76D178F7}"/>
                  </a:ext>
                </a:extLst>
              </p:cNvPr>
              <p:cNvSpPr/>
              <p:nvPr/>
            </p:nvSpPr>
            <p:spPr>
              <a:xfrm>
                <a:off x="12555017" y="5487688"/>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fr-FR" sz="900" b="1" cap="all" err="1">
                    <a:solidFill>
                      <a:schemeClr val="tx1"/>
                    </a:solidFill>
                  </a:rPr>
                  <a:t>European</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sp>
            <p:nvSpPr>
              <p:cNvPr id="320" name="Rectangle 319">
                <a:extLst>
                  <a:ext uri="{FF2B5EF4-FFF2-40B4-BE49-F238E27FC236}">
                    <a16:creationId xmlns:a16="http://schemas.microsoft.com/office/drawing/2014/main" id="{AD141010-2887-B47B-CB6B-49B9E6464BE3}"/>
                  </a:ext>
                </a:extLst>
              </p:cNvPr>
              <p:cNvSpPr/>
              <p:nvPr/>
            </p:nvSpPr>
            <p:spPr>
              <a:xfrm>
                <a:off x="12555017" y="5780956"/>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b="1" cap="all">
                    <a:solidFill>
                      <a:schemeClr val="tx1"/>
                    </a:solidFill>
                  </a:rPr>
                  <a:t>NATIONAL LEVEL</a:t>
                </a:r>
              </a:p>
            </p:txBody>
          </p:sp>
          <p:sp>
            <p:nvSpPr>
              <p:cNvPr id="321" name="Rectangle 320">
                <a:extLst>
                  <a:ext uri="{FF2B5EF4-FFF2-40B4-BE49-F238E27FC236}">
                    <a16:creationId xmlns:a16="http://schemas.microsoft.com/office/drawing/2014/main" id="{B91F86FB-0958-EC90-68A0-52486065B6DC}"/>
                  </a:ext>
                </a:extLst>
              </p:cNvPr>
              <p:cNvSpPr/>
              <p:nvPr/>
            </p:nvSpPr>
            <p:spPr>
              <a:xfrm>
                <a:off x="12555017" y="6074224"/>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r>
                  <a:rPr lang="fr-FR" sz="900" b="1" cap="all" err="1">
                    <a:solidFill>
                      <a:schemeClr val="tx1"/>
                    </a:solidFill>
                  </a:rPr>
                  <a:t>Entity</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grpSp>
      </p:grpSp>
      <p:sp>
        <p:nvSpPr>
          <p:cNvPr id="3" name="Rectangle 2">
            <a:extLst>
              <a:ext uri="{FF2B5EF4-FFF2-40B4-BE49-F238E27FC236}">
                <a16:creationId xmlns:a16="http://schemas.microsoft.com/office/drawing/2014/main" id="{95327CC0-158C-7EF8-F735-82F6666D1E86}"/>
              </a:ext>
            </a:extLst>
          </p:cNvPr>
          <p:cNvSpPr/>
          <p:nvPr/>
        </p:nvSpPr>
        <p:spPr>
          <a:xfrm>
            <a:off x="6677239" y="3746882"/>
            <a:ext cx="159422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4" name="Rectangle 3">
            <a:extLst>
              <a:ext uri="{FF2B5EF4-FFF2-40B4-BE49-F238E27FC236}">
                <a16:creationId xmlns:a16="http://schemas.microsoft.com/office/drawing/2014/main" id="{50E058C3-AC74-984F-9B6D-F6CF5BB8E5F4}"/>
              </a:ext>
            </a:extLst>
          </p:cNvPr>
          <p:cNvSpPr/>
          <p:nvPr/>
        </p:nvSpPr>
        <p:spPr>
          <a:xfrm>
            <a:off x="1130300" y="216007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6" name="Rectangle 5">
            <a:extLst>
              <a:ext uri="{FF2B5EF4-FFF2-40B4-BE49-F238E27FC236}">
                <a16:creationId xmlns:a16="http://schemas.microsoft.com/office/drawing/2014/main" id="{F7439646-A7D9-1751-9DC6-F3C4B9058043}"/>
              </a:ext>
            </a:extLst>
          </p:cNvPr>
          <p:cNvSpPr/>
          <p:nvPr/>
        </p:nvSpPr>
        <p:spPr>
          <a:xfrm>
            <a:off x="1631413" y="2158496"/>
            <a:ext cx="36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Competent authority designation -Art.4</a:t>
            </a:r>
          </a:p>
        </p:txBody>
      </p:sp>
      <p:sp>
        <p:nvSpPr>
          <p:cNvPr id="7" name="Rectangle 6">
            <a:extLst>
              <a:ext uri="{FF2B5EF4-FFF2-40B4-BE49-F238E27FC236}">
                <a16:creationId xmlns:a16="http://schemas.microsoft.com/office/drawing/2014/main" id="{720ABCA0-2DBB-C768-4B31-F6E121008046}"/>
              </a:ext>
            </a:extLst>
          </p:cNvPr>
          <p:cNvSpPr/>
          <p:nvPr/>
        </p:nvSpPr>
        <p:spPr>
          <a:xfrm>
            <a:off x="1130300" y="2440322"/>
            <a:ext cx="792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8" name="Rectangle 7">
            <a:extLst>
              <a:ext uri="{FF2B5EF4-FFF2-40B4-BE49-F238E27FC236}">
                <a16:creationId xmlns:a16="http://schemas.microsoft.com/office/drawing/2014/main" id="{2F44D86A-58AF-634D-6988-115502462227}"/>
              </a:ext>
            </a:extLst>
          </p:cNvPr>
          <p:cNvSpPr/>
          <p:nvPr/>
        </p:nvSpPr>
        <p:spPr>
          <a:xfrm>
            <a:off x="1944488" y="244032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APPROVE</a:t>
            </a:r>
          </a:p>
        </p:txBody>
      </p:sp>
      <p:sp>
        <p:nvSpPr>
          <p:cNvPr id="9" name="Rectangle 8">
            <a:extLst>
              <a:ext uri="{FF2B5EF4-FFF2-40B4-BE49-F238E27FC236}">
                <a16:creationId xmlns:a16="http://schemas.microsoft.com/office/drawing/2014/main" id="{BE8104B1-F7EC-4E96-78A2-9ED3ED47D80D}"/>
              </a:ext>
            </a:extLst>
          </p:cNvPr>
          <p:cNvSpPr/>
          <p:nvPr/>
        </p:nvSpPr>
        <p:spPr>
          <a:xfrm>
            <a:off x="8277013" y="4260512"/>
            <a:ext cx="936043"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0" name="Rectangle 9">
            <a:extLst>
              <a:ext uri="{FF2B5EF4-FFF2-40B4-BE49-F238E27FC236}">
                <a16:creationId xmlns:a16="http://schemas.microsoft.com/office/drawing/2014/main" id="{0E60B3E4-4D64-517C-0472-90A510336155}"/>
              </a:ext>
            </a:extLst>
          </p:cNvPr>
          <p:cNvSpPr/>
          <p:nvPr/>
        </p:nvSpPr>
        <p:spPr>
          <a:xfrm>
            <a:off x="9234917" y="426051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p>
        </p:txBody>
      </p:sp>
      <p:sp>
        <p:nvSpPr>
          <p:cNvPr id="11" name="Rectangle 10">
            <a:extLst>
              <a:ext uri="{FF2B5EF4-FFF2-40B4-BE49-F238E27FC236}">
                <a16:creationId xmlns:a16="http://schemas.microsoft.com/office/drawing/2014/main" id="{0B0D7269-8DF6-F9B2-D497-DF939FFA684A}"/>
              </a:ext>
            </a:extLst>
          </p:cNvPr>
          <p:cNvSpPr/>
          <p:nvPr/>
        </p:nvSpPr>
        <p:spPr>
          <a:xfrm>
            <a:off x="3336868" y="4464312"/>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2" name="Rectangle 11">
            <a:extLst>
              <a:ext uri="{FF2B5EF4-FFF2-40B4-BE49-F238E27FC236}">
                <a16:creationId xmlns:a16="http://schemas.microsoft.com/office/drawing/2014/main" id="{188DEC5B-3CFD-C096-EF32-146C6454200E}"/>
              </a:ext>
            </a:extLst>
          </p:cNvPr>
          <p:cNvSpPr/>
          <p:nvPr/>
        </p:nvSpPr>
        <p:spPr>
          <a:xfrm>
            <a:off x="4203436" y="446431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p>
        </p:txBody>
      </p:sp>
      <p:sp>
        <p:nvSpPr>
          <p:cNvPr id="14" name="Rectangle 13">
            <a:extLst>
              <a:ext uri="{FF2B5EF4-FFF2-40B4-BE49-F238E27FC236}">
                <a16:creationId xmlns:a16="http://schemas.microsoft.com/office/drawing/2014/main" id="{8B3E0AB2-6F6A-DE75-035A-A79D0F59C3C4}"/>
              </a:ext>
            </a:extLst>
          </p:cNvPr>
          <p:cNvSpPr/>
          <p:nvPr/>
        </p:nvSpPr>
        <p:spPr>
          <a:xfrm>
            <a:off x="6653368"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5" name="Rectangle 14">
            <a:extLst>
              <a:ext uri="{FF2B5EF4-FFF2-40B4-BE49-F238E27FC236}">
                <a16:creationId xmlns:a16="http://schemas.microsoft.com/office/drawing/2014/main" id="{E69A7E34-20CE-975F-7A44-82E154651D9D}"/>
              </a:ext>
            </a:extLst>
          </p:cNvPr>
          <p:cNvSpPr/>
          <p:nvPr/>
        </p:nvSpPr>
        <p:spPr>
          <a:xfrm>
            <a:off x="7203880"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6" name="Rectangle 15">
            <a:extLst>
              <a:ext uri="{FF2B5EF4-FFF2-40B4-BE49-F238E27FC236}">
                <a16:creationId xmlns:a16="http://schemas.microsoft.com/office/drawing/2014/main" id="{B9398081-7969-F832-6948-023A2BFE9DC4}"/>
              </a:ext>
            </a:extLst>
          </p:cNvPr>
          <p:cNvSpPr/>
          <p:nvPr/>
        </p:nvSpPr>
        <p:spPr>
          <a:xfrm>
            <a:off x="3336868" y="4725624"/>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7" name="Rectangle 16">
            <a:extLst>
              <a:ext uri="{FF2B5EF4-FFF2-40B4-BE49-F238E27FC236}">
                <a16:creationId xmlns:a16="http://schemas.microsoft.com/office/drawing/2014/main" id="{8521CEC1-CD45-A8A8-163D-8D61479C7B90}"/>
              </a:ext>
            </a:extLst>
          </p:cNvPr>
          <p:cNvSpPr/>
          <p:nvPr/>
        </p:nvSpPr>
        <p:spPr>
          <a:xfrm>
            <a:off x="4203436" y="4725624"/>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p>
        </p:txBody>
      </p:sp>
      <p:sp>
        <p:nvSpPr>
          <p:cNvPr id="19" name="Rectangle 18">
            <a:extLst>
              <a:ext uri="{FF2B5EF4-FFF2-40B4-BE49-F238E27FC236}">
                <a16:creationId xmlns:a16="http://schemas.microsoft.com/office/drawing/2014/main" id="{DD7B71FA-F251-C183-AB8D-E06724F62B6B}"/>
              </a:ext>
            </a:extLst>
          </p:cNvPr>
          <p:cNvSpPr/>
          <p:nvPr/>
        </p:nvSpPr>
        <p:spPr>
          <a:xfrm>
            <a:off x="6670619"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0" name="Rectangle 19">
            <a:extLst>
              <a:ext uri="{FF2B5EF4-FFF2-40B4-BE49-F238E27FC236}">
                <a16:creationId xmlns:a16="http://schemas.microsoft.com/office/drawing/2014/main" id="{BEB84EEF-DE37-A045-065C-F925F516299C}"/>
              </a:ext>
            </a:extLst>
          </p:cNvPr>
          <p:cNvSpPr/>
          <p:nvPr/>
        </p:nvSpPr>
        <p:spPr>
          <a:xfrm>
            <a:off x="7221131"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1" name="Rectangle 20">
            <a:extLst>
              <a:ext uri="{FF2B5EF4-FFF2-40B4-BE49-F238E27FC236}">
                <a16:creationId xmlns:a16="http://schemas.microsoft.com/office/drawing/2014/main" id="{7D195CE0-BB2D-E956-1561-99EB8D2038A7}"/>
              </a:ext>
            </a:extLst>
          </p:cNvPr>
          <p:cNvSpPr/>
          <p:nvPr/>
        </p:nvSpPr>
        <p:spPr>
          <a:xfrm>
            <a:off x="5059137" y="5193307"/>
            <a:ext cx="2679849"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22" name="Rectangle 21">
            <a:extLst>
              <a:ext uri="{FF2B5EF4-FFF2-40B4-BE49-F238E27FC236}">
                <a16:creationId xmlns:a16="http://schemas.microsoft.com/office/drawing/2014/main" id="{0F7BAEA2-03E8-6296-A9EC-3C2D31618860}"/>
              </a:ext>
            </a:extLst>
          </p:cNvPr>
          <p:cNvSpPr/>
          <p:nvPr/>
        </p:nvSpPr>
        <p:spPr>
          <a:xfrm>
            <a:off x="8397670" y="5193307"/>
            <a:ext cx="2009842"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3" name="Rectangle 22">
            <a:extLst>
              <a:ext uri="{FF2B5EF4-FFF2-40B4-BE49-F238E27FC236}">
                <a16:creationId xmlns:a16="http://schemas.microsoft.com/office/drawing/2014/main" id="{8BA3ED51-10DB-7496-9B8A-7EBD6B5130DC}"/>
              </a:ext>
            </a:extLst>
          </p:cNvPr>
          <p:cNvSpPr/>
          <p:nvPr/>
        </p:nvSpPr>
        <p:spPr>
          <a:xfrm>
            <a:off x="4770137" y="4942628"/>
            <a:ext cx="118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24" name="Rectangle 23">
            <a:extLst>
              <a:ext uri="{FF2B5EF4-FFF2-40B4-BE49-F238E27FC236}">
                <a16:creationId xmlns:a16="http://schemas.microsoft.com/office/drawing/2014/main" id="{E60E097C-7705-3C47-B268-85D7800F47DF}"/>
              </a:ext>
            </a:extLst>
          </p:cNvPr>
          <p:cNvSpPr/>
          <p:nvPr/>
        </p:nvSpPr>
        <p:spPr>
          <a:xfrm>
            <a:off x="8139512" y="4931995"/>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5" name="Rectangle 24">
            <a:extLst>
              <a:ext uri="{FF2B5EF4-FFF2-40B4-BE49-F238E27FC236}">
                <a16:creationId xmlns:a16="http://schemas.microsoft.com/office/drawing/2014/main" id="{40FD28D6-688E-3656-F7A7-511AB191AEFB}"/>
              </a:ext>
            </a:extLst>
          </p:cNvPr>
          <p:cNvSpPr/>
          <p:nvPr/>
        </p:nvSpPr>
        <p:spPr>
          <a:xfrm>
            <a:off x="2484488" y="2701634"/>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26" name="Rectangle 25">
            <a:extLst>
              <a:ext uri="{FF2B5EF4-FFF2-40B4-BE49-F238E27FC236}">
                <a16:creationId xmlns:a16="http://schemas.microsoft.com/office/drawing/2014/main" id="{5AD5A811-D299-1260-C722-96D3B622D365}"/>
              </a:ext>
            </a:extLst>
          </p:cNvPr>
          <p:cNvSpPr/>
          <p:nvPr/>
        </p:nvSpPr>
        <p:spPr>
          <a:xfrm>
            <a:off x="3351056" y="2701634"/>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APPROVE</a:t>
            </a:r>
          </a:p>
        </p:txBody>
      </p:sp>
      <p:sp>
        <p:nvSpPr>
          <p:cNvPr id="27" name="Rectangle 26">
            <a:extLst>
              <a:ext uri="{FF2B5EF4-FFF2-40B4-BE49-F238E27FC236}">
                <a16:creationId xmlns:a16="http://schemas.microsoft.com/office/drawing/2014/main" id="{D20AED6F-35BC-1315-AC68-6F6DE9000FFC}"/>
              </a:ext>
            </a:extLst>
          </p:cNvPr>
          <p:cNvSpPr/>
          <p:nvPr/>
        </p:nvSpPr>
        <p:spPr>
          <a:xfrm>
            <a:off x="5773458" y="2701634"/>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8" name="Rectangle 27">
            <a:extLst>
              <a:ext uri="{FF2B5EF4-FFF2-40B4-BE49-F238E27FC236}">
                <a16:creationId xmlns:a16="http://schemas.microsoft.com/office/drawing/2014/main" id="{106F42F0-7349-3747-27B3-7A99157D111A}"/>
              </a:ext>
            </a:extLst>
          </p:cNvPr>
          <p:cNvSpPr/>
          <p:nvPr/>
        </p:nvSpPr>
        <p:spPr>
          <a:xfrm>
            <a:off x="6692691" y="2701634"/>
            <a:ext cx="50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9" name="Rectangle 28">
            <a:extLst>
              <a:ext uri="{FF2B5EF4-FFF2-40B4-BE49-F238E27FC236}">
                <a16:creationId xmlns:a16="http://schemas.microsoft.com/office/drawing/2014/main" id="{76DD7C41-42E9-298F-8591-C62104655518}"/>
              </a:ext>
            </a:extLst>
          </p:cNvPr>
          <p:cNvSpPr/>
          <p:nvPr/>
        </p:nvSpPr>
        <p:spPr>
          <a:xfrm>
            <a:off x="3906137" y="2962946"/>
            <a:ext cx="828001" cy="218532"/>
          </a:xfrm>
          <a:prstGeom prst="rect">
            <a:avLst/>
          </a:prstGeom>
          <a:solidFill>
            <a:srgbClr val="E8E8E8"/>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30" name="Rectangle 29">
            <a:extLst>
              <a:ext uri="{FF2B5EF4-FFF2-40B4-BE49-F238E27FC236}">
                <a16:creationId xmlns:a16="http://schemas.microsoft.com/office/drawing/2014/main" id="{A8D0B17C-CA65-E797-4D71-62AA3CEDBF1D}"/>
              </a:ext>
            </a:extLst>
          </p:cNvPr>
          <p:cNvSpPr/>
          <p:nvPr/>
        </p:nvSpPr>
        <p:spPr>
          <a:xfrm>
            <a:off x="7235319" y="2962946"/>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1" name="Rectangle 30">
            <a:extLst>
              <a:ext uri="{FF2B5EF4-FFF2-40B4-BE49-F238E27FC236}">
                <a16:creationId xmlns:a16="http://schemas.microsoft.com/office/drawing/2014/main" id="{6B7811BB-D36A-8C3C-BBED-C53B00E67E09}"/>
              </a:ext>
            </a:extLst>
          </p:cNvPr>
          <p:cNvSpPr/>
          <p:nvPr/>
        </p:nvSpPr>
        <p:spPr>
          <a:xfrm>
            <a:off x="4751587" y="3224258"/>
            <a:ext cx="1885871"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32" name="Rectangle 31">
            <a:extLst>
              <a:ext uri="{FF2B5EF4-FFF2-40B4-BE49-F238E27FC236}">
                <a16:creationId xmlns:a16="http://schemas.microsoft.com/office/drawing/2014/main" id="{861A6E7F-29F4-D661-885F-5F6A114D89C9}"/>
              </a:ext>
            </a:extLst>
          </p:cNvPr>
          <p:cNvSpPr/>
          <p:nvPr/>
        </p:nvSpPr>
        <p:spPr>
          <a:xfrm>
            <a:off x="8128829" y="3224258"/>
            <a:ext cx="97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3" name="Rectangle 32">
            <a:extLst>
              <a:ext uri="{FF2B5EF4-FFF2-40B4-BE49-F238E27FC236}">
                <a16:creationId xmlns:a16="http://schemas.microsoft.com/office/drawing/2014/main" id="{C219C595-56B0-9CD8-52E4-3BF2AE504EB3}"/>
              </a:ext>
            </a:extLst>
          </p:cNvPr>
          <p:cNvSpPr/>
          <p:nvPr/>
        </p:nvSpPr>
        <p:spPr>
          <a:xfrm>
            <a:off x="5774386" y="3485570"/>
            <a:ext cx="1690585"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34" name="Rectangle 33">
            <a:extLst>
              <a:ext uri="{FF2B5EF4-FFF2-40B4-BE49-F238E27FC236}">
                <a16:creationId xmlns:a16="http://schemas.microsoft.com/office/drawing/2014/main" id="{2A014A86-04AC-9387-21C3-EF4D3CB327C1}"/>
              </a:ext>
            </a:extLst>
          </p:cNvPr>
          <p:cNvSpPr/>
          <p:nvPr/>
        </p:nvSpPr>
        <p:spPr>
          <a:xfrm>
            <a:off x="9130339" y="3485570"/>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5" name="Rectangle 34">
            <a:extLst>
              <a:ext uri="{FF2B5EF4-FFF2-40B4-BE49-F238E27FC236}">
                <a16:creationId xmlns:a16="http://schemas.microsoft.com/office/drawing/2014/main" id="{0EBAEDBB-447E-AE21-73CD-C15F89753C37}"/>
              </a:ext>
            </a:extLst>
          </p:cNvPr>
          <p:cNvSpPr/>
          <p:nvPr/>
        </p:nvSpPr>
        <p:spPr>
          <a:xfrm>
            <a:off x="9971614" y="3746882"/>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6" name="Rectangle 35">
            <a:extLst>
              <a:ext uri="{FF2B5EF4-FFF2-40B4-BE49-F238E27FC236}">
                <a16:creationId xmlns:a16="http://schemas.microsoft.com/office/drawing/2014/main" id="{F15E01A0-96A9-7497-9CB3-EDA27797AAF1}"/>
              </a:ext>
            </a:extLst>
          </p:cNvPr>
          <p:cNvSpPr/>
          <p:nvPr/>
        </p:nvSpPr>
        <p:spPr>
          <a:xfrm>
            <a:off x="7443463" y="4008194"/>
            <a:ext cx="1395737"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7" name="Rectangle 36">
            <a:extLst>
              <a:ext uri="{FF2B5EF4-FFF2-40B4-BE49-F238E27FC236}">
                <a16:creationId xmlns:a16="http://schemas.microsoft.com/office/drawing/2014/main" id="{14FDB66D-5874-3CBC-6DFD-D22DFE457F1F}"/>
              </a:ext>
            </a:extLst>
          </p:cNvPr>
          <p:cNvSpPr/>
          <p:nvPr/>
        </p:nvSpPr>
        <p:spPr>
          <a:xfrm>
            <a:off x="8862591" y="4009068"/>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p>
        </p:txBody>
      </p:sp>
      <p:sp>
        <p:nvSpPr>
          <p:cNvPr id="38" name="Rectangle 37">
            <a:extLst>
              <a:ext uri="{FF2B5EF4-FFF2-40B4-BE49-F238E27FC236}">
                <a16:creationId xmlns:a16="http://schemas.microsoft.com/office/drawing/2014/main" id="{21BB1AC1-B935-089E-AC23-CCBF28EB6BD2}"/>
              </a:ext>
            </a:extLst>
          </p:cNvPr>
          <p:cNvSpPr/>
          <p:nvPr/>
        </p:nvSpPr>
        <p:spPr>
          <a:xfrm>
            <a:off x="10837836" y="4008194"/>
            <a:ext cx="79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40" name="Rectangle 39">
            <a:extLst>
              <a:ext uri="{FF2B5EF4-FFF2-40B4-BE49-F238E27FC236}">
                <a16:creationId xmlns:a16="http://schemas.microsoft.com/office/drawing/2014/main" id="{16D3BB76-9C76-1BE7-1DA4-59D32F7D6D99}"/>
              </a:ext>
            </a:extLst>
          </p:cNvPr>
          <p:cNvSpPr/>
          <p:nvPr/>
        </p:nvSpPr>
        <p:spPr>
          <a:xfrm>
            <a:off x="2483473" y="2441769"/>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Risk assessment methodologies –Art.18(1)/8</a:t>
            </a:r>
          </a:p>
        </p:txBody>
      </p:sp>
      <p:sp>
        <p:nvSpPr>
          <p:cNvPr id="41" name="Rectangle 40">
            <a:extLst>
              <a:ext uri="{FF2B5EF4-FFF2-40B4-BE49-F238E27FC236}">
                <a16:creationId xmlns:a16="http://schemas.microsoft.com/office/drawing/2014/main" id="{469E3E52-99AF-E7E5-0C87-05B7FCFCF7F0}"/>
              </a:ext>
            </a:extLst>
          </p:cNvPr>
          <p:cNvSpPr/>
          <p:nvPr/>
        </p:nvSpPr>
        <p:spPr>
          <a:xfrm>
            <a:off x="3897670" y="270390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Union-wide risk assessment (including ECII &amp; Thresholds) –Art.19 </a:t>
            </a:r>
          </a:p>
        </p:txBody>
      </p:sp>
      <p:sp>
        <p:nvSpPr>
          <p:cNvPr id="42" name="Rectangle 41">
            <a:extLst>
              <a:ext uri="{FF2B5EF4-FFF2-40B4-BE49-F238E27FC236}">
                <a16:creationId xmlns:a16="http://schemas.microsoft.com/office/drawing/2014/main" id="{504653CD-0697-0AE9-25AF-03E4CC453728}"/>
              </a:ext>
            </a:extLst>
          </p:cNvPr>
          <p:cNvSpPr/>
          <p:nvPr/>
        </p:nvSpPr>
        <p:spPr>
          <a:xfrm>
            <a:off x="5457547" y="296683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HI/CI entities notification –Art.24(6)</a:t>
            </a:r>
          </a:p>
        </p:txBody>
      </p:sp>
      <p:sp>
        <p:nvSpPr>
          <p:cNvPr id="43" name="Rectangle 42">
            <a:extLst>
              <a:ext uri="{FF2B5EF4-FFF2-40B4-BE49-F238E27FC236}">
                <a16:creationId xmlns:a16="http://schemas.microsoft.com/office/drawing/2014/main" id="{BE57BD3E-B469-E431-7B66-B493F43086DF}"/>
              </a:ext>
            </a:extLst>
          </p:cNvPr>
          <p:cNvSpPr/>
          <p:nvPr/>
        </p:nvSpPr>
        <p:spPr>
          <a:xfrm>
            <a:off x="6600031" y="3224258"/>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Entity risk assessment –Art.27(1)</a:t>
            </a:r>
          </a:p>
        </p:txBody>
      </p:sp>
      <p:sp>
        <p:nvSpPr>
          <p:cNvPr id="44" name="Rectangle 43">
            <a:extLst>
              <a:ext uri="{FF2B5EF4-FFF2-40B4-BE49-F238E27FC236}">
                <a16:creationId xmlns:a16="http://schemas.microsoft.com/office/drawing/2014/main" id="{ACB3CC3E-ED2D-B2FB-D797-76FDAB0DD4F4}"/>
              </a:ext>
            </a:extLst>
          </p:cNvPr>
          <p:cNvSpPr/>
          <p:nvPr/>
        </p:nvSpPr>
        <p:spPr>
          <a:xfrm>
            <a:off x="7443463" y="348433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Member State risk assessment –Art.20(2) </a:t>
            </a:r>
          </a:p>
        </p:txBody>
      </p:sp>
      <p:sp>
        <p:nvSpPr>
          <p:cNvPr id="45" name="Rectangle 44">
            <a:extLst>
              <a:ext uri="{FF2B5EF4-FFF2-40B4-BE49-F238E27FC236}">
                <a16:creationId xmlns:a16="http://schemas.microsoft.com/office/drawing/2014/main" id="{DE7581A2-9B4F-911E-2510-40CF70679989}"/>
              </a:ext>
            </a:extLst>
          </p:cNvPr>
          <p:cNvSpPr/>
          <p:nvPr/>
        </p:nvSpPr>
        <p:spPr>
          <a:xfrm>
            <a:off x="8310031" y="3751134"/>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schemeClr val="tx1"/>
                </a:solidFill>
                <a:effectLst/>
                <a:uLnTx/>
                <a:uFillTx/>
                <a:latin typeface="+mj-lt"/>
                <a:ea typeface="+mn-ea"/>
                <a:cs typeface="+mn-cs"/>
              </a:rPr>
              <a:t>Regional risk </a:t>
            </a:r>
            <a:r>
              <a:rPr kumimoji="0" lang="en-GB" sz="1000" b="0" i="0" u="none" strike="noStrike" kern="1200" cap="none" spc="0" normalizeH="0" noProof="0">
                <a:ln>
                  <a:noFill/>
                </a:ln>
                <a:solidFill>
                  <a:prstClr val="black"/>
                </a:solidFill>
                <a:effectLst/>
                <a:uLnTx/>
                <a:uFillTx/>
                <a:latin typeface="+mj-lt"/>
                <a:ea typeface="+mn-ea"/>
                <a:cs typeface="+mn-cs"/>
              </a:rPr>
              <a:t>assessment –Art.21(2)</a:t>
            </a:r>
          </a:p>
        </p:txBody>
      </p:sp>
      <p:sp>
        <p:nvSpPr>
          <p:cNvPr id="46" name="Rectangle 45">
            <a:extLst>
              <a:ext uri="{FF2B5EF4-FFF2-40B4-BE49-F238E27FC236}">
                <a16:creationId xmlns:a16="http://schemas.microsoft.com/office/drawing/2014/main" id="{0A80C46B-5DE7-55BB-ED65-8DD1B81657A4}"/>
              </a:ext>
            </a:extLst>
          </p:cNvPr>
          <p:cNvSpPr/>
          <p:nvPr/>
        </p:nvSpPr>
        <p:spPr>
          <a:xfrm>
            <a:off x="9388272" y="399906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Regional risk mitigation plan –Art.22(1)</a:t>
            </a:r>
          </a:p>
        </p:txBody>
      </p:sp>
      <p:sp>
        <p:nvSpPr>
          <p:cNvPr id="47" name="Rectangle 46">
            <a:extLst>
              <a:ext uri="{FF2B5EF4-FFF2-40B4-BE49-F238E27FC236}">
                <a16:creationId xmlns:a16="http://schemas.microsoft.com/office/drawing/2014/main" id="{C3C3C1B4-E027-888C-2569-54A8E18C81C9}"/>
              </a:ext>
            </a:extLst>
          </p:cNvPr>
          <p:cNvSpPr/>
          <p:nvPr/>
        </p:nvSpPr>
        <p:spPr>
          <a:xfrm>
            <a:off x="4737398" y="446555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Minimum and  advanced cybersecurity controls –Art.29(1)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noProof="0" dirty="0">
                <a:ln>
                  <a:noFill/>
                </a:ln>
                <a:solidFill>
                  <a:prstClr val="black"/>
                </a:solidFill>
                <a:effectLst/>
                <a:uLnTx/>
                <a:uFillTx/>
                <a:latin typeface="+mj-lt"/>
                <a:ea typeface="+mn-ea"/>
                <a:cs typeface="+mn-cs"/>
              </a:rPr>
              <a:t> included supply chain controls –Art.28(4)</a:t>
            </a:r>
          </a:p>
        </p:txBody>
      </p:sp>
      <p:sp>
        <p:nvSpPr>
          <p:cNvPr id="48" name="Rectangle 47">
            <a:extLst>
              <a:ext uri="{FF2B5EF4-FFF2-40B4-BE49-F238E27FC236}">
                <a16:creationId xmlns:a16="http://schemas.microsoft.com/office/drawing/2014/main" id="{ACB67F7D-88E4-76D3-5B1A-64876FBDF0EF}"/>
              </a:ext>
            </a:extLst>
          </p:cNvPr>
          <p:cNvSpPr/>
          <p:nvPr/>
        </p:nvSpPr>
        <p:spPr>
          <a:xfrm>
            <a:off x="4737398" y="4743611"/>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Proposal for the ECSMM  –Art.34(1)</a:t>
            </a:r>
          </a:p>
        </p:txBody>
      </p:sp>
      <p:sp>
        <p:nvSpPr>
          <p:cNvPr id="49" name="Rectangle 48">
            <a:extLst>
              <a:ext uri="{FF2B5EF4-FFF2-40B4-BE49-F238E27FC236}">
                <a16:creationId xmlns:a16="http://schemas.microsoft.com/office/drawing/2014/main" id="{81B2CC9E-3230-A206-80FA-890783A1BAC3}"/>
              </a:ext>
            </a:extLst>
          </p:cNvPr>
          <p:cNvSpPr/>
          <p:nvPr/>
        </p:nvSpPr>
        <p:spPr>
          <a:xfrm>
            <a:off x="5956386" y="493663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Implement minimum and advanced cybersecurity controls  – Art.29(1) + supply chain</a:t>
            </a:r>
          </a:p>
        </p:txBody>
      </p:sp>
      <p:sp>
        <p:nvSpPr>
          <p:cNvPr id="50" name="Rectangle 49">
            <a:extLst>
              <a:ext uri="{FF2B5EF4-FFF2-40B4-BE49-F238E27FC236}">
                <a16:creationId xmlns:a16="http://schemas.microsoft.com/office/drawing/2014/main" id="{8C04C498-60DC-5D7C-C5F9-D1625B4B9EFA}"/>
              </a:ext>
            </a:extLst>
          </p:cNvPr>
          <p:cNvSpPr/>
          <p:nvPr/>
        </p:nvSpPr>
        <p:spPr>
          <a:xfrm>
            <a:off x="7707547" y="519254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Cybersecurity management system – Art.32(1) </a:t>
            </a:r>
          </a:p>
        </p:txBody>
      </p:sp>
      <p:sp>
        <p:nvSpPr>
          <p:cNvPr id="51" name="Rectangle 50">
            <a:extLst>
              <a:ext uri="{FF2B5EF4-FFF2-40B4-BE49-F238E27FC236}">
                <a16:creationId xmlns:a16="http://schemas.microsoft.com/office/drawing/2014/main" id="{26300FCF-4590-4D70-C771-51A01FE05A32}"/>
              </a:ext>
            </a:extLst>
          </p:cNvPr>
          <p:cNvSpPr/>
          <p:nvPr/>
        </p:nvSpPr>
        <p:spPr>
          <a:xfrm>
            <a:off x="5956386" y="5445224"/>
            <a:ext cx="2071311" cy="213213"/>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52" name="Rectangle 51">
            <a:extLst>
              <a:ext uri="{FF2B5EF4-FFF2-40B4-BE49-F238E27FC236}">
                <a16:creationId xmlns:a16="http://schemas.microsoft.com/office/drawing/2014/main" id="{46330FEA-55D0-B41C-2371-994D0EEBE5C1}"/>
              </a:ext>
            </a:extLst>
          </p:cNvPr>
          <p:cNvSpPr/>
          <p:nvPr/>
        </p:nvSpPr>
        <p:spPr>
          <a:xfrm>
            <a:off x="10450272" y="5443986"/>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53" name="Rectangle 52">
            <a:extLst>
              <a:ext uri="{FF2B5EF4-FFF2-40B4-BE49-F238E27FC236}">
                <a16:creationId xmlns:a16="http://schemas.microsoft.com/office/drawing/2014/main" id="{96FAEBA4-23B4-AD0A-89C6-4AD4E0BEA1D7}"/>
              </a:ext>
            </a:extLst>
          </p:cNvPr>
          <p:cNvSpPr/>
          <p:nvPr/>
        </p:nvSpPr>
        <p:spPr>
          <a:xfrm>
            <a:off x="2806622" y="6368595"/>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SCENARIO</a:t>
            </a:r>
          </a:p>
        </p:txBody>
      </p:sp>
      <p:sp>
        <p:nvSpPr>
          <p:cNvPr id="54" name="Rectangle 53">
            <a:extLst>
              <a:ext uri="{FF2B5EF4-FFF2-40B4-BE49-F238E27FC236}">
                <a16:creationId xmlns:a16="http://schemas.microsoft.com/office/drawing/2014/main" id="{B0537761-B859-C6F7-5C96-441D51B5F5C6}"/>
              </a:ext>
            </a:extLst>
          </p:cNvPr>
          <p:cNvSpPr/>
          <p:nvPr/>
        </p:nvSpPr>
        <p:spPr>
          <a:xfrm>
            <a:off x="3917463" y="6368595"/>
            <a:ext cx="1044000" cy="218532"/>
          </a:xfrm>
          <a:prstGeom prst="rect">
            <a:avLst/>
          </a:prstGeom>
          <a:solidFill>
            <a:srgbClr val="E8E8E8"/>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PREPARATION</a:t>
            </a:r>
            <a:endParaRPr lang="en-GB" sz="900" b="1" cap="all" dirty="0">
              <a:solidFill>
                <a:schemeClr val="tx1">
                  <a:lumMod val="50000"/>
                  <a:lumOff val="50000"/>
                </a:schemeClr>
              </a:solidFill>
            </a:endParaRPr>
          </a:p>
        </p:txBody>
      </p:sp>
      <p:sp>
        <p:nvSpPr>
          <p:cNvPr id="55" name="Rectangle 54">
            <a:extLst>
              <a:ext uri="{FF2B5EF4-FFF2-40B4-BE49-F238E27FC236}">
                <a16:creationId xmlns:a16="http://schemas.microsoft.com/office/drawing/2014/main" id="{3888F6D7-A3C3-729F-88D6-218A3DC60039}"/>
              </a:ext>
            </a:extLst>
          </p:cNvPr>
          <p:cNvSpPr/>
          <p:nvPr/>
        </p:nvSpPr>
        <p:spPr>
          <a:xfrm>
            <a:off x="5028303" y="6380885"/>
            <a:ext cx="1034758" cy="206242"/>
          </a:xfrm>
          <a:prstGeom prst="rect">
            <a:avLst/>
          </a:prstGeom>
          <a:solidFill>
            <a:srgbClr val="E8E8E8"/>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EXERCISE</a:t>
            </a:r>
          </a:p>
        </p:txBody>
      </p:sp>
      <p:sp>
        <p:nvSpPr>
          <p:cNvPr id="56" name="Rectangle 55">
            <a:extLst>
              <a:ext uri="{FF2B5EF4-FFF2-40B4-BE49-F238E27FC236}">
                <a16:creationId xmlns:a16="http://schemas.microsoft.com/office/drawing/2014/main" id="{1FB96E40-3441-D0BF-B1AC-CD0FE109B8A6}"/>
              </a:ext>
            </a:extLst>
          </p:cNvPr>
          <p:cNvSpPr/>
          <p:nvPr/>
        </p:nvSpPr>
        <p:spPr>
          <a:xfrm>
            <a:off x="3915799" y="6629907"/>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SCENARIO</a:t>
            </a:r>
          </a:p>
        </p:txBody>
      </p:sp>
      <p:sp>
        <p:nvSpPr>
          <p:cNvPr id="57" name="Rectangle 56">
            <a:extLst>
              <a:ext uri="{FF2B5EF4-FFF2-40B4-BE49-F238E27FC236}">
                <a16:creationId xmlns:a16="http://schemas.microsoft.com/office/drawing/2014/main" id="{F68672C7-41BC-BBFB-DA20-614288304AEC}"/>
              </a:ext>
            </a:extLst>
          </p:cNvPr>
          <p:cNvSpPr/>
          <p:nvPr/>
        </p:nvSpPr>
        <p:spPr>
          <a:xfrm>
            <a:off x="5026640" y="6629907"/>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PREPARATION</a:t>
            </a:r>
          </a:p>
        </p:txBody>
      </p:sp>
      <p:sp>
        <p:nvSpPr>
          <p:cNvPr id="58" name="Rectangle 57">
            <a:extLst>
              <a:ext uri="{FF2B5EF4-FFF2-40B4-BE49-F238E27FC236}">
                <a16:creationId xmlns:a16="http://schemas.microsoft.com/office/drawing/2014/main" id="{AF20D4E4-1167-7049-9F0C-F083E70650CF}"/>
              </a:ext>
            </a:extLst>
          </p:cNvPr>
          <p:cNvSpPr/>
          <p:nvPr/>
        </p:nvSpPr>
        <p:spPr>
          <a:xfrm>
            <a:off x="6137481" y="6629907"/>
            <a:ext cx="1044000" cy="218532"/>
          </a:xfrm>
          <a:prstGeom prst="rect">
            <a:avLst/>
          </a:prstGeom>
          <a:solidFill>
            <a:srgbClr val="E8E8E8"/>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EXERCISE</a:t>
            </a:r>
          </a:p>
        </p:txBody>
      </p:sp>
      <p:sp>
        <p:nvSpPr>
          <p:cNvPr id="59" name="Rectangle 58">
            <a:extLst>
              <a:ext uri="{FF2B5EF4-FFF2-40B4-BE49-F238E27FC236}">
                <a16:creationId xmlns:a16="http://schemas.microsoft.com/office/drawing/2014/main" id="{64062391-E3F2-9685-0B04-C2028C8302C7}"/>
              </a:ext>
            </a:extLst>
          </p:cNvPr>
          <p:cNvSpPr/>
          <p:nvPr/>
        </p:nvSpPr>
        <p:spPr>
          <a:xfrm>
            <a:off x="8027697" y="543776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Demonstrate compliance – Art.31(1)</a:t>
            </a:r>
          </a:p>
        </p:txBody>
      </p:sp>
      <p:sp>
        <p:nvSpPr>
          <p:cNvPr id="60" name="Rectangle 59">
            <a:extLst>
              <a:ext uri="{FF2B5EF4-FFF2-40B4-BE49-F238E27FC236}">
                <a16:creationId xmlns:a16="http://schemas.microsoft.com/office/drawing/2014/main" id="{17C6E23C-363B-1B80-B600-A574F8295B55}"/>
              </a:ext>
            </a:extLst>
          </p:cNvPr>
          <p:cNvSpPr/>
          <p:nvPr/>
        </p:nvSpPr>
        <p:spPr>
          <a:xfrm>
            <a:off x="7195583" y="638449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Entity or national exercises -Art.43</a:t>
            </a:r>
          </a:p>
        </p:txBody>
      </p:sp>
      <p:sp>
        <p:nvSpPr>
          <p:cNvPr id="61" name="Rectangle 60">
            <a:extLst>
              <a:ext uri="{FF2B5EF4-FFF2-40B4-BE49-F238E27FC236}">
                <a16:creationId xmlns:a16="http://schemas.microsoft.com/office/drawing/2014/main" id="{9A369968-5F0C-1FB3-31BB-4525E042C669}"/>
              </a:ext>
            </a:extLst>
          </p:cNvPr>
          <p:cNvSpPr/>
          <p:nvPr/>
        </p:nvSpPr>
        <p:spPr>
          <a:xfrm>
            <a:off x="7211980" y="6617900"/>
            <a:ext cx="2115532"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Regional or cross-regional exercises -Art.44</a:t>
            </a:r>
          </a:p>
        </p:txBody>
      </p:sp>
      <p:sp>
        <p:nvSpPr>
          <p:cNvPr id="63" name="Rectangle 62">
            <a:extLst>
              <a:ext uri="{FF2B5EF4-FFF2-40B4-BE49-F238E27FC236}">
                <a16:creationId xmlns:a16="http://schemas.microsoft.com/office/drawing/2014/main" id="{B8447095-2DDF-153A-5DDE-4FD2DF09E933}"/>
              </a:ext>
            </a:extLst>
          </p:cNvPr>
          <p:cNvSpPr/>
          <p:nvPr/>
        </p:nvSpPr>
        <p:spPr>
          <a:xfrm>
            <a:off x="9721542" y="4289486"/>
            <a:ext cx="2221921" cy="182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Cross border risk assessment report –Art.23(1)</a:t>
            </a:r>
          </a:p>
        </p:txBody>
      </p:sp>
      <p:sp>
        <p:nvSpPr>
          <p:cNvPr id="128" name="Rectangle 127">
            <a:extLst>
              <a:ext uri="{FF2B5EF4-FFF2-40B4-BE49-F238E27FC236}">
                <a16:creationId xmlns:a16="http://schemas.microsoft.com/office/drawing/2014/main" id="{CAE7BC66-647A-09EB-20B5-86B3D80FCA94}"/>
              </a:ext>
            </a:extLst>
          </p:cNvPr>
          <p:cNvSpPr/>
          <p:nvPr/>
        </p:nvSpPr>
        <p:spPr>
          <a:xfrm>
            <a:off x="4751587" y="2962946"/>
            <a:ext cx="772914"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288" name="Rectangle 4">
            <a:extLst>
              <a:ext uri="{FF2B5EF4-FFF2-40B4-BE49-F238E27FC236}">
                <a16:creationId xmlns:a16="http://schemas.microsoft.com/office/drawing/2014/main" id="{B08E5125-3FBC-7A85-9951-E640E8342C35}"/>
              </a:ext>
            </a:extLst>
          </p:cNvPr>
          <p:cNvSpPr/>
          <p:nvPr/>
        </p:nvSpPr>
        <p:spPr>
          <a:xfrm>
            <a:off x="776634" y="1904172"/>
            <a:ext cx="792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DEVELOP</a:t>
            </a:r>
          </a:p>
        </p:txBody>
      </p:sp>
      <p:sp>
        <p:nvSpPr>
          <p:cNvPr id="289" name="Rectangle 38">
            <a:extLst>
              <a:ext uri="{FF2B5EF4-FFF2-40B4-BE49-F238E27FC236}">
                <a16:creationId xmlns:a16="http://schemas.microsoft.com/office/drawing/2014/main" id="{063FD891-E2C9-B0AF-ADD3-A491A3162EDE}"/>
              </a:ext>
            </a:extLst>
          </p:cNvPr>
          <p:cNvSpPr/>
          <p:nvPr/>
        </p:nvSpPr>
        <p:spPr>
          <a:xfrm>
            <a:off x="1526300" y="190843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Provisional documents </a:t>
            </a:r>
            <a:r>
              <a:rPr kumimoji="0" lang="en-GB" sz="1000" b="0" i="1" u="none" strike="noStrike" kern="1200" cap="none" spc="0" normalizeH="0" noProof="0">
                <a:ln>
                  <a:noFill/>
                </a:ln>
                <a:solidFill>
                  <a:prstClr val="black"/>
                </a:solidFill>
                <a:effectLst/>
                <a:uLnTx/>
                <a:uFillTx/>
                <a:latin typeface="+mj-lt"/>
                <a:ea typeface="+mn-ea"/>
                <a:cs typeface="+mn-cs"/>
              </a:rPr>
              <a:t>(ECII, Processes and standards)</a:t>
            </a:r>
            <a:r>
              <a:rPr kumimoji="0" lang="en-GB" sz="1000" b="0" i="0" u="none" strike="noStrike" kern="1200" cap="none" spc="0" normalizeH="0" noProof="0">
                <a:ln>
                  <a:noFill/>
                </a:ln>
                <a:solidFill>
                  <a:prstClr val="black"/>
                </a:solidFill>
                <a:effectLst/>
                <a:uLnTx/>
                <a:uFillTx/>
                <a:latin typeface="+mj-lt"/>
                <a:ea typeface="+mn-ea"/>
                <a:cs typeface="+mn-cs"/>
              </a:rPr>
              <a:t> –Art. 48</a:t>
            </a:r>
          </a:p>
        </p:txBody>
      </p:sp>
      <p:sp>
        <p:nvSpPr>
          <p:cNvPr id="5" name="Rectangle 4">
            <a:extLst>
              <a:ext uri="{FF2B5EF4-FFF2-40B4-BE49-F238E27FC236}">
                <a16:creationId xmlns:a16="http://schemas.microsoft.com/office/drawing/2014/main" id="{E0292F50-4817-4B52-D12F-ABF737B9C978}"/>
              </a:ext>
            </a:extLst>
          </p:cNvPr>
          <p:cNvSpPr/>
          <p:nvPr/>
        </p:nvSpPr>
        <p:spPr>
          <a:xfrm>
            <a:off x="1119494" y="3514335"/>
            <a:ext cx="221737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29" name="Rectangle 128">
            <a:extLst>
              <a:ext uri="{FF2B5EF4-FFF2-40B4-BE49-F238E27FC236}">
                <a16:creationId xmlns:a16="http://schemas.microsoft.com/office/drawing/2014/main" id="{9E1BEDFF-4B65-9482-CD11-5B4F9C22A1CD}"/>
              </a:ext>
            </a:extLst>
          </p:cNvPr>
          <p:cNvSpPr/>
          <p:nvPr/>
        </p:nvSpPr>
        <p:spPr>
          <a:xfrm>
            <a:off x="1121456" y="3806463"/>
            <a:ext cx="1100466"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30" name="Rectangle 129">
            <a:extLst>
              <a:ext uri="{FF2B5EF4-FFF2-40B4-BE49-F238E27FC236}">
                <a16:creationId xmlns:a16="http://schemas.microsoft.com/office/drawing/2014/main" id="{EEADCC35-C924-DDB1-FF20-EE2308645B34}"/>
              </a:ext>
            </a:extLst>
          </p:cNvPr>
          <p:cNvSpPr/>
          <p:nvPr/>
        </p:nvSpPr>
        <p:spPr>
          <a:xfrm>
            <a:off x="2238459" y="3806463"/>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APPROVE</a:t>
            </a:r>
          </a:p>
        </p:txBody>
      </p:sp>
      <p:sp>
        <p:nvSpPr>
          <p:cNvPr id="131" name="Rectangle 130">
            <a:extLst>
              <a:ext uri="{FF2B5EF4-FFF2-40B4-BE49-F238E27FC236}">
                <a16:creationId xmlns:a16="http://schemas.microsoft.com/office/drawing/2014/main" id="{65F84F38-7EAD-B257-11BB-0A7B9B97563A}"/>
              </a:ext>
            </a:extLst>
          </p:cNvPr>
          <p:cNvSpPr/>
          <p:nvPr/>
        </p:nvSpPr>
        <p:spPr>
          <a:xfrm>
            <a:off x="2741615" y="3832561"/>
            <a:ext cx="1803829"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Cyber-attack classification scale methodology –Art.</a:t>
            </a:r>
            <a:r>
              <a:rPr lang="en-GB" sz="1000" dirty="0">
                <a:solidFill>
                  <a:prstClr val="black"/>
                </a:solidFill>
                <a:latin typeface="+mj-lt"/>
              </a:rPr>
              <a:t>37</a:t>
            </a:r>
            <a:r>
              <a:rPr kumimoji="0" lang="en-GB" sz="1000" b="0" i="0" u="none" strike="noStrike" kern="1200" cap="none" spc="0" normalizeH="0" noProof="0" dirty="0">
                <a:ln>
                  <a:noFill/>
                </a:ln>
                <a:solidFill>
                  <a:prstClr val="black"/>
                </a:solidFill>
                <a:effectLst/>
                <a:uLnTx/>
                <a:uFillTx/>
                <a:latin typeface="+mj-lt"/>
                <a:ea typeface="+mn-ea"/>
                <a:cs typeface="+mn-cs"/>
              </a:rPr>
              <a:t>(8)</a:t>
            </a:r>
          </a:p>
        </p:txBody>
      </p:sp>
      <p:sp>
        <p:nvSpPr>
          <p:cNvPr id="132" name="Rectangle 131">
            <a:extLst>
              <a:ext uri="{FF2B5EF4-FFF2-40B4-BE49-F238E27FC236}">
                <a16:creationId xmlns:a16="http://schemas.microsoft.com/office/drawing/2014/main" id="{FEF71BD2-0EBC-4BA0-76C2-296C624910AF}"/>
              </a:ext>
            </a:extLst>
          </p:cNvPr>
          <p:cNvSpPr/>
          <p:nvPr/>
        </p:nvSpPr>
        <p:spPr>
          <a:xfrm>
            <a:off x="3302151" y="3512271"/>
            <a:ext cx="1666538"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mj-lt"/>
              </a:rPr>
              <a:t>IS Common Tool Feasibility study –Art.37(9)</a:t>
            </a:r>
            <a:endParaRPr kumimoji="0" lang="en-GB" sz="1000" b="0" i="0" u="none" strike="noStrike" kern="1200" cap="none" spc="0" normalizeH="0" noProof="0" dirty="0">
              <a:ln>
                <a:noFill/>
              </a:ln>
              <a:solidFill>
                <a:prstClr val="black"/>
              </a:solidFill>
              <a:effectLst/>
              <a:uLnTx/>
              <a:uFillTx/>
              <a:latin typeface="+mj-lt"/>
              <a:ea typeface="+mn-ea"/>
              <a:cs typeface="+mn-cs"/>
            </a:endParaRPr>
          </a:p>
        </p:txBody>
      </p:sp>
      <p:sp>
        <p:nvSpPr>
          <p:cNvPr id="133" name="Rectangle 132">
            <a:extLst>
              <a:ext uri="{FF2B5EF4-FFF2-40B4-BE49-F238E27FC236}">
                <a16:creationId xmlns:a16="http://schemas.microsoft.com/office/drawing/2014/main" id="{915FAE7C-4DC5-A66B-920B-259A29C5FAE1}"/>
              </a:ext>
            </a:extLst>
          </p:cNvPr>
          <p:cNvSpPr/>
          <p:nvPr/>
        </p:nvSpPr>
        <p:spPr>
          <a:xfrm>
            <a:off x="3898137" y="5941758"/>
            <a:ext cx="223934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35" name="Rectangle 134">
            <a:extLst>
              <a:ext uri="{FF2B5EF4-FFF2-40B4-BE49-F238E27FC236}">
                <a16:creationId xmlns:a16="http://schemas.microsoft.com/office/drawing/2014/main" id="{D7624E9F-704D-9A2A-B950-524CDA8CCAD8}"/>
              </a:ext>
            </a:extLst>
          </p:cNvPr>
          <p:cNvSpPr/>
          <p:nvPr/>
        </p:nvSpPr>
        <p:spPr>
          <a:xfrm>
            <a:off x="6164686" y="5941758"/>
            <a:ext cx="1039193" cy="218532"/>
          </a:xfrm>
          <a:prstGeom prst="rect">
            <a:avLst/>
          </a:prstGeom>
          <a:solidFill>
            <a:srgbClr val="E8E8E8"/>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develop</a:t>
            </a:r>
          </a:p>
        </p:txBody>
      </p:sp>
      <p:sp>
        <p:nvSpPr>
          <p:cNvPr id="139" name="Rectangle 138">
            <a:extLst>
              <a:ext uri="{FF2B5EF4-FFF2-40B4-BE49-F238E27FC236}">
                <a16:creationId xmlns:a16="http://schemas.microsoft.com/office/drawing/2014/main" id="{28664069-DA70-60E6-4D50-822B2A75E6C1}"/>
              </a:ext>
            </a:extLst>
          </p:cNvPr>
          <p:cNvSpPr/>
          <p:nvPr/>
        </p:nvSpPr>
        <p:spPr>
          <a:xfrm>
            <a:off x="4734518" y="6107283"/>
            <a:ext cx="1166410" cy="218532"/>
          </a:xfrm>
          <a:prstGeom prst="rect">
            <a:avLst/>
          </a:prstGeom>
          <a:solidFill>
            <a:srgbClr val="E8E8E8"/>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40" name="Rectangle 139">
            <a:extLst>
              <a:ext uri="{FF2B5EF4-FFF2-40B4-BE49-F238E27FC236}">
                <a16:creationId xmlns:a16="http://schemas.microsoft.com/office/drawing/2014/main" id="{BC1CC003-EA2F-AC67-C7D5-78979D8E4E05}"/>
              </a:ext>
            </a:extLst>
          </p:cNvPr>
          <p:cNvSpPr/>
          <p:nvPr/>
        </p:nvSpPr>
        <p:spPr>
          <a:xfrm>
            <a:off x="7145255" y="6061407"/>
            <a:ext cx="2329803"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Crisis management and Response plan -Art.41</a:t>
            </a:r>
          </a:p>
        </p:txBody>
      </p:sp>
    </p:spTree>
    <p:extLst>
      <p:ext uri="{BB962C8B-B14F-4D97-AF65-F5344CB8AC3E}">
        <p14:creationId xmlns:p14="http://schemas.microsoft.com/office/powerpoint/2010/main" val="113493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027CCC38-D443-91AC-787F-1429BD13441D}"/>
              </a:ext>
            </a:extLst>
          </p:cNvPr>
          <p:cNvSpPr/>
          <p:nvPr/>
        </p:nvSpPr>
        <p:spPr>
          <a:xfrm>
            <a:off x="4754297" y="5692779"/>
            <a:ext cx="6887542" cy="218532"/>
          </a:xfrm>
          <a:prstGeom prst="rect">
            <a:avLst/>
          </a:prstGeom>
          <a:solidFill>
            <a:srgbClr val="E8E8E8"/>
          </a:solidFill>
          <a:ln>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en-GB" sz="900" b="1" cap="all" dirty="0">
                <a:solidFill>
                  <a:schemeClr val="tx1"/>
                </a:solidFill>
              </a:rPr>
              <a:t>Incident, threat &amp; vulnerability sharing framework -Art.37 &amp; 38</a:t>
            </a:r>
          </a:p>
        </p:txBody>
      </p:sp>
      <p:graphicFrame>
        <p:nvGraphicFramePr>
          <p:cNvPr id="13" name="Table 12">
            <a:extLst>
              <a:ext uri="{FF2B5EF4-FFF2-40B4-BE49-F238E27FC236}">
                <a16:creationId xmlns:a16="http://schemas.microsoft.com/office/drawing/2014/main" id="{82DE5F5A-1024-15B0-554B-A9C0778FEA02}"/>
              </a:ext>
            </a:extLst>
          </p:cNvPr>
          <p:cNvGraphicFramePr>
            <a:graphicFrameLocks noGrp="1"/>
          </p:cNvGraphicFramePr>
          <p:nvPr/>
        </p:nvGraphicFramePr>
        <p:xfrm>
          <a:off x="570602" y="1376363"/>
          <a:ext cx="11070540" cy="274320"/>
        </p:xfrm>
        <a:graphic>
          <a:graphicData uri="http://schemas.openxmlformats.org/drawingml/2006/table">
            <a:tbl>
              <a:tblPr firstRow="1" bandRow="1">
                <a:tableStyleId>{5C22544A-7EE6-4342-B048-85BDC9FD1C3A}</a:tableStyleId>
              </a:tblPr>
              <a:tblGrid>
                <a:gridCol w="1107054">
                  <a:extLst>
                    <a:ext uri="{9D8B030D-6E8A-4147-A177-3AD203B41FA5}">
                      <a16:colId xmlns:a16="http://schemas.microsoft.com/office/drawing/2014/main" val="3806129524"/>
                    </a:ext>
                  </a:extLst>
                </a:gridCol>
                <a:gridCol w="1107054">
                  <a:extLst>
                    <a:ext uri="{9D8B030D-6E8A-4147-A177-3AD203B41FA5}">
                      <a16:colId xmlns:a16="http://schemas.microsoft.com/office/drawing/2014/main" val="3687357182"/>
                    </a:ext>
                  </a:extLst>
                </a:gridCol>
                <a:gridCol w="1107054">
                  <a:extLst>
                    <a:ext uri="{9D8B030D-6E8A-4147-A177-3AD203B41FA5}">
                      <a16:colId xmlns:a16="http://schemas.microsoft.com/office/drawing/2014/main" val="2205879223"/>
                    </a:ext>
                  </a:extLst>
                </a:gridCol>
                <a:gridCol w="1107054">
                  <a:extLst>
                    <a:ext uri="{9D8B030D-6E8A-4147-A177-3AD203B41FA5}">
                      <a16:colId xmlns:a16="http://schemas.microsoft.com/office/drawing/2014/main" val="422948769"/>
                    </a:ext>
                  </a:extLst>
                </a:gridCol>
                <a:gridCol w="1107054">
                  <a:extLst>
                    <a:ext uri="{9D8B030D-6E8A-4147-A177-3AD203B41FA5}">
                      <a16:colId xmlns:a16="http://schemas.microsoft.com/office/drawing/2014/main" val="3211481590"/>
                    </a:ext>
                  </a:extLst>
                </a:gridCol>
                <a:gridCol w="1107054">
                  <a:extLst>
                    <a:ext uri="{9D8B030D-6E8A-4147-A177-3AD203B41FA5}">
                      <a16:colId xmlns:a16="http://schemas.microsoft.com/office/drawing/2014/main" val="2890601174"/>
                    </a:ext>
                  </a:extLst>
                </a:gridCol>
                <a:gridCol w="1107054">
                  <a:extLst>
                    <a:ext uri="{9D8B030D-6E8A-4147-A177-3AD203B41FA5}">
                      <a16:colId xmlns:a16="http://schemas.microsoft.com/office/drawing/2014/main" val="929447395"/>
                    </a:ext>
                  </a:extLst>
                </a:gridCol>
                <a:gridCol w="1107054">
                  <a:extLst>
                    <a:ext uri="{9D8B030D-6E8A-4147-A177-3AD203B41FA5}">
                      <a16:colId xmlns:a16="http://schemas.microsoft.com/office/drawing/2014/main" val="3975249407"/>
                    </a:ext>
                  </a:extLst>
                </a:gridCol>
                <a:gridCol w="1107054">
                  <a:extLst>
                    <a:ext uri="{9D8B030D-6E8A-4147-A177-3AD203B41FA5}">
                      <a16:colId xmlns:a16="http://schemas.microsoft.com/office/drawing/2014/main" val="3761257112"/>
                    </a:ext>
                  </a:extLst>
                </a:gridCol>
                <a:gridCol w="1107054">
                  <a:extLst>
                    <a:ext uri="{9D8B030D-6E8A-4147-A177-3AD203B41FA5}">
                      <a16:colId xmlns:a16="http://schemas.microsoft.com/office/drawing/2014/main" val="2651596006"/>
                    </a:ext>
                  </a:extLst>
                </a:gridCol>
              </a:tblGrid>
              <a:tr h="196590">
                <a:tc>
                  <a:txBody>
                    <a:bodyPr/>
                    <a:lstStyle/>
                    <a:p>
                      <a:pPr algn="ctr"/>
                      <a:r>
                        <a:rPr lang="en-GB" sz="1200">
                          <a:solidFill>
                            <a:schemeClr val="tx1"/>
                          </a:solidFill>
                        </a:rPr>
                        <a:t>2024</a:t>
                      </a:r>
                    </a:p>
                  </a:txBody>
                  <a:tcPr>
                    <a:solidFill>
                      <a:schemeClr val="bg2"/>
                    </a:solidFill>
                  </a:tcPr>
                </a:tc>
                <a:tc>
                  <a:txBody>
                    <a:bodyPr/>
                    <a:lstStyle/>
                    <a:p>
                      <a:pPr algn="ctr"/>
                      <a:r>
                        <a:rPr lang="en-GB" sz="1200" dirty="0">
                          <a:solidFill>
                            <a:schemeClr val="tx1"/>
                          </a:solidFill>
                        </a:rPr>
                        <a:t>2025</a:t>
                      </a:r>
                    </a:p>
                  </a:txBody>
                  <a:tcPr>
                    <a:solidFill>
                      <a:schemeClr val="bg2"/>
                    </a:solidFill>
                  </a:tcPr>
                </a:tc>
                <a:tc>
                  <a:txBody>
                    <a:bodyPr/>
                    <a:lstStyle/>
                    <a:p>
                      <a:pPr algn="ctr"/>
                      <a:r>
                        <a:rPr lang="en-GB" sz="1200">
                          <a:solidFill>
                            <a:schemeClr val="tx1"/>
                          </a:solidFill>
                        </a:rPr>
                        <a:t>2026</a:t>
                      </a:r>
                    </a:p>
                  </a:txBody>
                  <a:tcPr>
                    <a:solidFill>
                      <a:schemeClr val="bg2"/>
                    </a:solidFill>
                  </a:tcPr>
                </a:tc>
                <a:tc>
                  <a:txBody>
                    <a:bodyPr/>
                    <a:lstStyle/>
                    <a:p>
                      <a:pPr algn="ctr"/>
                      <a:r>
                        <a:rPr lang="en-GB" sz="1200">
                          <a:solidFill>
                            <a:schemeClr val="tx1"/>
                          </a:solidFill>
                        </a:rPr>
                        <a:t>2027</a:t>
                      </a:r>
                    </a:p>
                  </a:txBody>
                  <a:tcPr>
                    <a:solidFill>
                      <a:schemeClr val="bg2"/>
                    </a:solidFill>
                  </a:tcPr>
                </a:tc>
                <a:tc>
                  <a:txBody>
                    <a:bodyPr/>
                    <a:lstStyle/>
                    <a:p>
                      <a:pPr algn="ctr"/>
                      <a:r>
                        <a:rPr lang="en-GB" sz="1200">
                          <a:solidFill>
                            <a:schemeClr val="tx1"/>
                          </a:solidFill>
                        </a:rPr>
                        <a:t>2028</a:t>
                      </a:r>
                    </a:p>
                  </a:txBody>
                  <a:tcPr>
                    <a:solidFill>
                      <a:schemeClr val="bg2"/>
                    </a:solidFill>
                  </a:tcPr>
                </a:tc>
                <a:tc>
                  <a:txBody>
                    <a:bodyPr/>
                    <a:lstStyle/>
                    <a:p>
                      <a:pPr algn="ctr"/>
                      <a:r>
                        <a:rPr lang="en-GB" sz="1200">
                          <a:solidFill>
                            <a:schemeClr val="tx1"/>
                          </a:solidFill>
                        </a:rPr>
                        <a:t>2029</a:t>
                      </a:r>
                    </a:p>
                  </a:txBody>
                  <a:tcPr>
                    <a:solidFill>
                      <a:schemeClr val="bg2"/>
                    </a:solidFill>
                  </a:tcPr>
                </a:tc>
                <a:tc>
                  <a:txBody>
                    <a:bodyPr/>
                    <a:lstStyle/>
                    <a:p>
                      <a:pPr algn="ctr"/>
                      <a:r>
                        <a:rPr lang="en-GB" sz="1200">
                          <a:solidFill>
                            <a:schemeClr val="tx1"/>
                          </a:solidFill>
                        </a:rPr>
                        <a:t>2030</a:t>
                      </a:r>
                    </a:p>
                  </a:txBody>
                  <a:tcPr>
                    <a:solidFill>
                      <a:schemeClr val="bg2"/>
                    </a:solidFill>
                  </a:tcPr>
                </a:tc>
                <a:tc>
                  <a:txBody>
                    <a:bodyPr/>
                    <a:lstStyle/>
                    <a:p>
                      <a:pPr algn="ctr"/>
                      <a:r>
                        <a:rPr lang="en-GB" sz="1200">
                          <a:solidFill>
                            <a:schemeClr val="tx1"/>
                          </a:solidFill>
                        </a:rPr>
                        <a:t>2031</a:t>
                      </a:r>
                    </a:p>
                  </a:txBody>
                  <a:tcPr>
                    <a:solidFill>
                      <a:schemeClr val="bg2"/>
                    </a:solidFill>
                  </a:tcPr>
                </a:tc>
                <a:tc>
                  <a:txBody>
                    <a:bodyPr/>
                    <a:lstStyle/>
                    <a:p>
                      <a:pPr algn="ctr"/>
                      <a:r>
                        <a:rPr lang="en-GB" sz="1200">
                          <a:solidFill>
                            <a:schemeClr val="tx1"/>
                          </a:solidFill>
                        </a:rPr>
                        <a:t>2032</a:t>
                      </a:r>
                    </a:p>
                  </a:txBody>
                  <a:tcPr>
                    <a:solidFill>
                      <a:schemeClr val="bg2"/>
                    </a:solidFill>
                  </a:tcPr>
                </a:tc>
                <a:tc>
                  <a:txBody>
                    <a:bodyPr/>
                    <a:lstStyle/>
                    <a:p>
                      <a:pPr algn="ctr"/>
                      <a:r>
                        <a:rPr lang="en-GB" sz="1200" dirty="0">
                          <a:solidFill>
                            <a:schemeClr val="tx1"/>
                          </a:solidFill>
                        </a:rPr>
                        <a:t>2033</a:t>
                      </a:r>
                    </a:p>
                  </a:txBody>
                  <a:tcPr>
                    <a:solidFill>
                      <a:schemeClr val="bg2"/>
                    </a:solidFill>
                  </a:tcPr>
                </a:tc>
                <a:extLst>
                  <a:ext uri="{0D108BD9-81ED-4DB2-BD59-A6C34878D82A}">
                    <a16:rowId xmlns:a16="http://schemas.microsoft.com/office/drawing/2014/main" val="290191636"/>
                  </a:ext>
                </a:extLst>
              </a:tr>
            </a:tbl>
          </a:graphicData>
        </a:graphic>
      </p:graphicFrame>
      <p:graphicFrame>
        <p:nvGraphicFramePr>
          <p:cNvPr id="18" name="Table 17">
            <a:extLst>
              <a:ext uri="{FF2B5EF4-FFF2-40B4-BE49-F238E27FC236}">
                <a16:creationId xmlns:a16="http://schemas.microsoft.com/office/drawing/2014/main" id="{5CDDFBB3-A119-8E6C-4CCA-A22C97A66A37}"/>
              </a:ext>
            </a:extLst>
          </p:cNvPr>
          <p:cNvGraphicFramePr>
            <a:graphicFrameLocks noGrp="1"/>
          </p:cNvGraphicFramePr>
          <p:nvPr/>
        </p:nvGraphicFramePr>
        <p:xfrm>
          <a:off x="1124129" y="1650682"/>
          <a:ext cx="9963486" cy="5023211"/>
        </p:xfrm>
        <a:graphic>
          <a:graphicData uri="http://schemas.openxmlformats.org/drawingml/2006/table">
            <a:tbl>
              <a:tblPr firstRow="1" bandRow="1">
                <a:tableStyleId>{5C22544A-7EE6-4342-B048-85BDC9FD1C3A}</a:tableStyleId>
              </a:tblPr>
              <a:tblGrid>
                <a:gridCol w="553527">
                  <a:extLst>
                    <a:ext uri="{9D8B030D-6E8A-4147-A177-3AD203B41FA5}">
                      <a16:colId xmlns:a16="http://schemas.microsoft.com/office/drawing/2014/main" val="3806129524"/>
                    </a:ext>
                  </a:extLst>
                </a:gridCol>
                <a:gridCol w="553527">
                  <a:extLst>
                    <a:ext uri="{9D8B030D-6E8A-4147-A177-3AD203B41FA5}">
                      <a16:colId xmlns:a16="http://schemas.microsoft.com/office/drawing/2014/main" val="1482976683"/>
                    </a:ext>
                  </a:extLst>
                </a:gridCol>
                <a:gridCol w="553527">
                  <a:extLst>
                    <a:ext uri="{9D8B030D-6E8A-4147-A177-3AD203B41FA5}">
                      <a16:colId xmlns:a16="http://schemas.microsoft.com/office/drawing/2014/main" val="3687357182"/>
                    </a:ext>
                  </a:extLst>
                </a:gridCol>
                <a:gridCol w="553527">
                  <a:extLst>
                    <a:ext uri="{9D8B030D-6E8A-4147-A177-3AD203B41FA5}">
                      <a16:colId xmlns:a16="http://schemas.microsoft.com/office/drawing/2014/main" val="2322545987"/>
                    </a:ext>
                  </a:extLst>
                </a:gridCol>
                <a:gridCol w="553527">
                  <a:extLst>
                    <a:ext uri="{9D8B030D-6E8A-4147-A177-3AD203B41FA5}">
                      <a16:colId xmlns:a16="http://schemas.microsoft.com/office/drawing/2014/main" val="2205879223"/>
                    </a:ext>
                  </a:extLst>
                </a:gridCol>
                <a:gridCol w="553527">
                  <a:extLst>
                    <a:ext uri="{9D8B030D-6E8A-4147-A177-3AD203B41FA5}">
                      <a16:colId xmlns:a16="http://schemas.microsoft.com/office/drawing/2014/main" val="3658951281"/>
                    </a:ext>
                  </a:extLst>
                </a:gridCol>
                <a:gridCol w="553527">
                  <a:extLst>
                    <a:ext uri="{9D8B030D-6E8A-4147-A177-3AD203B41FA5}">
                      <a16:colId xmlns:a16="http://schemas.microsoft.com/office/drawing/2014/main" val="422948769"/>
                    </a:ext>
                  </a:extLst>
                </a:gridCol>
                <a:gridCol w="553527">
                  <a:extLst>
                    <a:ext uri="{9D8B030D-6E8A-4147-A177-3AD203B41FA5}">
                      <a16:colId xmlns:a16="http://schemas.microsoft.com/office/drawing/2014/main" val="2728496930"/>
                    </a:ext>
                  </a:extLst>
                </a:gridCol>
                <a:gridCol w="553527">
                  <a:extLst>
                    <a:ext uri="{9D8B030D-6E8A-4147-A177-3AD203B41FA5}">
                      <a16:colId xmlns:a16="http://schemas.microsoft.com/office/drawing/2014/main" val="3211481590"/>
                    </a:ext>
                  </a:extLst>
                </a:gridCol>
                <a:gridCol w="553527">
                  <a:extLst>
                    <a:ext uri="{9D8B030D-6E8A-4147-A177-3AD203B41FA5}">
                      <a16:colId xmlns:a16="http://schemas.microsoft.com/office/drawing/2014/main" val="4255442003"/>
                    </a:ext>
                  </a:extLst>
                </a:gridCol>
                <a:gridCol w="553527">
                  <a:extLst>
                    <a:ext uri="{9D8B030D-6E8A-4147-A177-3AD203B41FA5}">
                      <a16:colId xmlns:a16="http://schemas.microsoft.com/office/drawing/2014/main" val="2890601174"/>
                    </a:ext>
                  </a:extLst>
                </a:gridCol>
                <a:gridCol w="553527">
                  <a:extLst>
                    <a:ext uri="{9D8B030D-6E8A-4147-A177-3AD203B41FA5}">
                      <a16:colId xmlns:a16="http://schemas.microsoft.com/office/drawing/2014/main" val="430635769"/>
                    </a:ext>
                  </a:extLst>
                </a:gridCol>
                <a:gridCol w="553527">
                  <a:extLst>
                    <a:ext uri="{9D8B030D-6E8A-4147-A177-3AD203B41FA5}">
                      <a16:colId xmlns:a16="http://schemas.microsoft.com/office/drawing/2014/main" val="929447395"/>
                    </a:ext>
                  </a:extLst>
                </a:gridCol>
                <a:gridCol w="553527">
                  <a:extLst>
                    <a:ext uri="{9D8B030D-6E8A-4147-A177-3AD203B41FA5}">
                      <a16:colId xmlns:a16="http://schemas.microsoft.com/office/drawing/2014/main" val="1759008970"/>
                    </a:ext>
                  </a:extLst>
                </a:gridCol>
                <a:gridCol w="553527">
                  <a:extLst>
                    <a:ext uri="{9D8B030D-6E8A-4147-A177-3AD203B41FA5}">
                      <a16:colId xmlns:a16="http://schemas.microsoft.com/office/drawing/2014/main" val="3975249407"/>
                    </a:ext>
                  </a:extLst>
                </a:gridCol>
                <a:gridCol w="553527">
                  <a:extLst>
                    <a:ext uri="{9D8B030D-6E8A-4147-A177-3AD203B41FA5}">
                      <a16:colId xmlns:a16="http://schemas.microsoft.com/office/drawing/2014/main" val="1651739576"/>
                    </a:ext>
                  </a:extLst>
                </a:gridCol>
                <a:gridCol w="553527">
                  <a:extLst>
                    <a:ext uri="{9D8B030D-6E8A-4147-A177-3AD203B41FA5}">
                      <a16:colId xmlns:a16="http://schemas.microsoft.com/office/drawing/2014/main" val="3761257112"/>
                    </a:ext>
                  </a:extLst>
                </a:gridCol>
                <a:gridCol w="553527">
                  <a:extLst>
                    <a:ext uri="{9D8B030D-6E8A-4147-A177-3AD203B41FA5}">
                      <a16:colId xmlns:a16="http://schemas.microsoft.com/office/drawing/2014/main" val="493377480"/>
                    </a:ext>
                  </a:extLst>
                </a:gridCol>
              </a:tblGrid>
              <a:tr h="315693">
                <a:tc gridSpan="2">
                  <a:txBody>
                    <a:bodyPr/>
                    <a:lstStyle/>
                    <a:p>
                      <a:pPr algn="ctr"/>
                      <a:r>
                        <a:rPr lang="en-GB" sz="1200">
                          <a:solidFill>
                            <a:schemeClr val="accent2">
                              <a:lumMod val="40000"/>
                              <a:lumOff val="60000"/>
                            </a:schemeClr>
                          </a:solidFill>
                        </a:rPr>
                        <a:t>YEAR 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dirty="0">
                          <a:solidFill>
                            <a:schemeClr val="accent2">
                              <a:lumMod val="40000"/>
                              <a:lumOff val="60000"/>
                            </a:schemeClr>
                          </a:solidFill>
                        </a:rPr>
                        <a:t>YEAR 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9</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90191636"/>
                  </a:ext>
                </a:extLst>
              </a:tr>
              <a:tr h="4707518">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83883532"/>
                  </a:ext>
                </a:extLst>
              </a:tr>
            </a:tbl>
          </a:graphicData>
        </a:graphic>
      </p:graphicFrame>
      <p:sp>
        <p:nvSpPr>
          <p:cNvPr id="2" name="Title 1">
            <a:extLst>
              <a:ext uri="{FF2B5EF4-FFF2-40B4-BE49-F238E27FC236}">
                <a16:creationId xmlns:a16="http://schemas.microsoft.com/office/drawing/2014/main" id="{CEBF479D-ECA2-0FD5-7881-30748FC7818A}"/>
              </a:ext>
            </a:extLst>
          </p:cNvPr>
          <p:cNvSpPr>
            <a:spLocks noGrp="1"/>
          </p:cNvSpPr>
          <p:nvPr>
            <p:ph type="title"/>
          </p:nvPr>
        </p:nvSpPr>
        <p:spPr/>
        <p:txBody>
          <a:bodyPr/>
          <a:lstStyle/>
          <a:p>
            <a:r>
              <a:rPr lang="en-GB" noProof="0" dirty="0"/>
              <a:t>How and until when will the NCCS be implemented?</a:t>
            </a:r>
          </a:p>
        </p:txBody>
      </p:sp>
      <p:sp>
        <p:nvSpPr>
          <p:cNvPr id="62" name="Slide Number Placeholder 2">
            <a:extLst>
              <a:ext uri="{FF2B5EF4-FFF2-40B4-BE49-F238E27FC236}">
                <a16:creationId xmlns:a16="http://schemas.microsoft.com/office/drawing/2014/main" id="{8D4FCD0E-C2AE-C281-3BAB-B81821FC4BA8}"/>
              </a:ext>
            </a:extLst>
          </p:cNvPr>
          <p:cNvSpPr>
            <a:spLocks noGrp="1"/>
          </p:cNvSpPr>
          <p:nvPr>
            <p:ph type="sldNum" sz="quarter" idx="12"/>
          </p:nvPr>
        </p:nvSpPr>
        <p:spPr/>
        <p:txBody>
          <a:bodyPr/>
          <a:lstStyle/>
          <a:p>
            <a:fld id="{2557C461-8C51-4D9D-8FC8-E809BEA51BC7}" type="slidenum">
              <a:rPr lang="en-GB" smtClean="0"/>
              <a:t>13</a:t>
            </a:fld>
            <a:endParaRPr lang="en-GB"/>
          </a:p>
        </p:txBody>
      </p:sp>
      <p:sp>
        <p:nvSpPr>
          <p:cNvPr id="323" name="Rectangle 322">
            <a:extLst>
              <a:ext uri="{FF2B5EF4-FFF2-40B4-BE49-F238E27FC236}">
                <a16:creationId xmlns:a16="http://schemas.microsoft.com/office/drawing/2014/main" id="{DC1D8CB9-349C-0C5A-CA2F-1E887875A52F}"/>
              </a:ext>
            </a:extLst>
          </p:cNvPr>
          <p:cNvSpPr/>
          <p:nvPr/>
        </p:nvSpPr>
        <p:spPr>
          <a:xfrm>
            <a:off x="259058" y="5649730"/>
            <a:ext cx="1827153" cy="120827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grpSp>
        <p:nvGrpSpPr>
          <p:cNvPr id="39" name="Group 38">
            <a:extLst>
              <a:ext uri="{FF2B5EF4-FFF2-40B4-BE49-F238E27FC236}">
                <a16:creationId xmlns:a16="http://schemas.microsoft.com/office/drawing/2014/main" id="{712CB369-B72E-A693-E192-2BE02ED8CE99}"/>
              </a:ext>
            </a:extLst>
          </p:cNvPr>
          <p:cNvGrpSpPr/>
          <p:nvPr/>
        </p:nvGrpSpPr>
        <p:grpSpPr>
          <a:xfrm>
            <a:off x="373977" y="5756875"/>
            <a:ext cx="1597315" cy="805068"/>
            <a:chOff x="373977" y="5756875"/>
            <a:chExt cx="1597315" cy="805068"/>
          </a:xfrm>
        </p:grpSpPr>
        <p:grpSp>
          <p:nvGrpSpPr>
            <p:cNvPr id="317" name="Group 316">
              <a:extLst>
                <a:ext uri="{FF2B5EF4-FFF2-40B4-BE49-F238E27FC236}">
                  <a16:creationId xmlns:a16="http://schemas.microsoft.com/office/drawing/2014/main" id="{7EEEE942-FE16-70BB-EAE4-7232C65E708E}"/>
                </a:ext>
              </a:extLst>
            </p:cNvPr>
            <p:cNvGrpSpPr/>
            <p:nvPr/>
          </p:nvGrpSpPr>
          <p:grpSpPr>
            <a:xfrm>
              <a:off x="373977" y="5756875"/>
              <a:ext cx="387795" cy="805068"/>
              <a:chOff x="12555017" y="5487688"/>
              <a:chExt cx="1217066" cy="805068"/>
            </a:xfrm>
          </p:grpSpPr>
          <p:sp>
            <p:nvSpPr>
              <p:cNvPr id="136" name="Rectangle 135">
                <a:extLst>
                  <a:ext uri="{FF2B5EF4-FFF2-40B4-BE49-F238E27FC236}">
                    <a16:creationId xmlns:a16="http://schemas.microsoft.com/office/drawing/2014/main" id="{7DD50B11-35DB-C78F-BF35-1650E8BC15A8}"/>
                  </a:ext>
                </a:extLst>
              </p:cNvPr>
              <p:cNvSpPr/>
              <p:nvPr/>
            </p:nvSpPr>
            <p:spPr>
              <a:xfrm>
                <a:off x="12555017" y="5487688"/>
                <a:ext cx="12170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fr-FR" sz="900" b="1" cap="all" dirty="0">
                    <a:solidFill>
                      <a:schemeClr val="tx1">
                        <a:lumMod val="50000"/>
                        <a:lumOff val="50000"/>
                      </a:schemeClr>
                    </a:solidFill>
                  </a:rPr>
                  <a:t>X</a:t>
                </a:r>
              </a:p>
            </p:txBody>
          </p:sp>
          <p:sp>
            <p:nvSpPr>
              <p:cNvPr id="137" name="Rectangle 136">
                <a:extLst>
                  <a:ext uri="{FF2B5EF4-FFF2-40B4-BE49-F238E27FC236}">
                    <a16:creationId xmlns:a16="http://schemas.microsoft.com/office/drawing/2014/main" id="{930D68CD-B682-FD4D-C5A7-1A523E56901C}"/>
                  </a:ext>
                </a:extLst>
              </p:cNvPr>
              <p:cNvSpPr/>
              <p:nvPr/>
            </p:nvSpPr>
            <p:spPr>
              <a:xfrm>
                <a:off x="12555017" y="5780956"/>
                <a:ext cx="1217066"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X</a:t>
                </a:r>
              </a:p>
            </p:txBody>
          </p:sp>
          <p:sp>
            <p:nvSpPr>
              <p:cNvPr id="138" name="Rectangle 137">
                <a:extLst>
                  <a:ext uri="{FF2B5EF4-FFF2-40B4-BE49-F238E27FC236}">
                    <a16:creationId xmlns:a16="http://schemas.microsoft.com/office/drawing/2014/main" id="{B267A394-1E4D-6ACA-33EC-E4F765ECF409}"/>
                  </a:ext>
                </a:extLst>
              </p:cNvPr>
              <p:cNvSpPr/>
              <p:nvPr/>
            </p:nvSpPr>
            <p:spPr>
              <a:xfrm>
                <a:off x="12555017" y="6074224"/>
                <a:ext cx="12170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fr-FR" sz="900" b="1" cap="all">
                    <a:solidFill>
                      <a:schemeClr val="tx1">
                        <a:lumMod val="50000"/>
                        <a:lumOff val="50000"/>
                      </a:schemeClr>
                    </a:solidFill>
                  </a:rPr>
                  <a:t>X</a:t>
                </a:r>
              </a:p>
            </p:txBody>
          </p:sp>
        </p:grpSp>
        <p:grpSp>
          <p:nvGrpSpPr>
            <p:cNvPr id="318" name="Group 317">
              <a:extLst>
                <a:ext uri="{FF2B5EF4-FFF2-40B4-BE49-F238E27FC236}">
                  <a16:creationId xmlns:a16="http://schemas.microsoft.com/office/drawing/2014/main" id="{5AACDEC7-824A-0A3A-5324-DD6C54443AE8}"/>
                </a:ext>
              </a:extLst>
            </p:cNvPr>
            <p:cNvGrpSpPr/>
            <p:nvPr/>
          </p:nvGrpSpPr>
          <p:grpSpPr>
            <a:xfrm>
              <a:off x="754226" y="5756875"/>
              <a:ext cx="1217066" cy="805068"/>
              <a:chOff x="12555017" y="5487688"/>
              <a:chExt cx="1217066" cy="805068"/>
            </a:xfrm>
            <a:noFill/>
          </p:grpSpPr>
          <p:sp>
            <p:nvSpPr>
              <p:cNvPr id="319" name="Rectangle 318">
                <a:extLst>
                  <a:ext uri="{FF2B5EF4-FFF2-40B4-BE49-F238E27FC236}">
                    <a16:creationId xmlns:a16="http://schemas.microsoft.com/office/drawing/2014/main" id="{C3AE56C8-2AB5-087E-6036-AF1A76D178F7}"/>
                  </a:ext>
                </a:extLst>
              </p:cNvPr>
              <p:cNvSpPr/>
              <p:nvPr/>
            </p:nvSpPr>
            <p:spPr>
              <a:xfrm>
                <a:off x="12555017" y="5487688"/>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fr-FR" sz="900" b="1" cap="all" err="1">
                    <a:solidFill>
                      <a:schemeClr val="tx1"/>
                    </a:solidFill>
                  </a:rPr>
                  <a:t>European</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sp>
            <p:nvSpPr>
              <p:cNvPr id="320" name="Rectangle 319">
                <a:extLst>
                  <a:ext uri="{FF2B5EF4-FFF2-40B4-BE49-F238E27FC236}">
                    <a16:creationId xmlns:a16="http://schemas.microsoft.com/office/drawing/2014/main" id="{AD141010-2887-B47B-CB6B-49B9E6464BE3}"/>
                  </a:ext>
                </a:extLst>
              </p:cNvPr>
              <p:cNvSpPr/>
              <p:nvPr/>
            </p:nvSpPr>
            <p:spPr>
              <a:xfrm>
                <a:off x="12555017" y="5780956"/>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b="1" cap="all">
                    <a:solidFill>
                      <a:schemeClr val="tx1"/>
                    </a:solidFill>
                  </a:rPr>
                  <a:t>NATIONAL LEVEL</a:t>
                </a:r>
              </a:p>
            </p:txBody>
          </p:sp>
          <p:sp>
            <p:nvSpPr>
              <p:cNvPr id="321" name="Rectangle 320">
                <a:extLst>
                  <a:ext uri="{FF2B5EF4-FFF2-40B4-BE49-F238E27FC236}">
                    <a16:creationId xmlns:a16="http://schemas.microsoft.com/office/drawing/2014/main" id="{B91F86FB-0958-EC90-68A0-52486065B6DC}"/>
                  </a:ext>
                </a:extLst>
              </p:cNvPr>
              <p:cNvSpPr/>
              <p:nvPr/>
            </p:nvSpPr>
            <p:spPr>
              <a:xfrm>
                <a:off x="12555017" y="6074224"/>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r>
                  <a:rPr lang="fr-FR" sz="900" b="1" cap="all" err="1">
                    <a:solidFill>
                      <a:schemeClr val="tx1"/>
                    </a:solidFill>
                  </a:rPr>
                  <a:t>Entity</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grpSp>
      </p:grpSp>
      <p:sp>
        <p:nvSpPr>
          <p:cNvPr id="3" name="Rectangle 2">
            <a:extLst>
              <a:ext uri="{FF2B5EF4-FFF2-40B4-BE49-F238E27FC236}">
                <a16:creationId xmlns:a16="http://schemas.microsoft.com/office/drawing/2014/main" id="{95327CC0-158C-7EF8-F735-82F6666D1E86}"/>
              </a:ext>
            </a:extLst>
          </p:cNvPr>
          <p:cNvSpPr/>
          <p:nvPr/>
        </p:nvSpPr>
        <p:spPr>
          <a:xfrm>
            <a:off x="6677239" y="3746882"/>
            <a:ext cx="1594224"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4" name="Rectangle 3">
            <a:extLst>
              <a:ext uri="{FF2B5EF4-FFF2-40B4-BE49-F238E27FC236}">
                <a16:creationId xmlns:a16="http://schemas.microsoft.com/office/drawing/2014/main" id="{50E058C3-AC74-984F-9B6D-F6CF5BB8E5F4}"/>
              </a:ext>
            </a:extLst>
          </p:cNvPr>
          <p:cNvSpPr/>
          <p:nvPr/>
        </p:nvSpPr>
        <p:spPr>
          <a:xfrm>
            <a:off x="1130300" y="216007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6" name="Rectangle 5">
            <a:extLst>
              <a:ext uri="{FF2B5EF4-FFF2-40B4-BE49-F238E27FC236}">
                <a16:creationId xmlns:a16="http://schemas.microsoft.com/office/drawing/2014/main" id="{F7439646-A7D9-1751-9DC6-F3C4B9058043}"/>
              </a:ext>
            </a:extLst>
          </p:cNvPr>
          <p:cNvSpPr/>
          <p:nvPr/>
        </p:nvSpPr>
        <p:spPr>
          <a:xfrm>
            <a:off x="1631413" y="2158496"/>
            <a:ext cx="36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Competent authority designation -Art.4</a:t>
            </a:r>
          </a:p>
        </p:txBody>
      </p:sp>
      <p:sp>
        <p:nvSpPr>
          <p:cNvPr id="7" name="Rectangle 6">
            <a:extLst>
              <a:ext uri="{FF2B5EF4-FFF2-40B4-BE49-F238E27FC236}">
                <a16:creationId xmlns:a16="http://schemas.microsoft.com/office/drawing/2014/main" id="{720ABCA0-2DBB-C768-4B31-F6E121008046}"/>
              </a:ext>
            </a:extLst>
          </p:cNvPr>
          <p:cNvSpPr/>
          <p:nvPr/>
        </p:nvSpPr>
        <p:spPr>
          <a:xfrm>
            <a:off x="1130300" y="2440322"/>
            <a:ext cx="792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DEVELOP</a:t>
            </a:r>
            <a:endParaRPr lang="en-GB" sz="900" b="1" cap="all" dirty="0">
              <a:solidFill>
                <a:schemeClr val="tx1">
                  <a:lumMod val="50000"/>
                  <a:lumOff val="50000"/>
                </a:schemeClr>
              </a:solidFill>
            </a:endParaRPr>
          </a:p>
        </p:txBody>
      </p:sp>
      <p:sp>
        <p:nvSpPr>
          <p:cNvPr id="8" name="Rectangle 7">
            <a:extLst>
              <a:ext uri="{FF2B5EF4-FFF2-40B4-BE49-F238E27FC236}">
                <a16:creationId xmlns:a16="http://schemas.microsoft.com/office/drawing/2014/main" id="{2F44D86A-58AF-634D-6988-115502462227}"/>
              </a:ext>
            </a:extLst>
          </p:cNvPr>
          <p:cNvSpPr/>
          <p:nvPr/>
        </p:nvSpPr>
        <p:spPr>
          <a:xfrm>
            <a:off x="1944488" y="244032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9" name="Rectangle 8">
            <a:extLst>
              <a:ext uri="{FF2B5EF4-FFF2-40B4-BE49-F238E27FC236}">
                <a16:creationId xmlns:a16="http://schemas.microsoft.com/office/drawing/2014/main" id="{BE8104B1-F7EC-4E96-78A2-9ED3ED47D80D}"/>
              </a:ext>
            </a:extLst>
          </p:cNvPr>
          <p:cNvSpPr/>
          <p:nvPr/>
        </p:nvSpPr>
        <p:spPr>
          <a:xfrm>
            <a:off x="8277013" y="4260512"/>
            <a:ext cx="936043"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0" name="Rectangle 9">
            <a:extLst>
              <a:ext uri="{FF2B5EF4-FFF2-40B4-BE49-F238E27FC236}">
                <a16:creationId xmlns:a16="http://schemas.microsoft.com/office/drawing/2014/main" id="{0E60B3E4-4D64-517C-0472-90A510336155}"/>
              </a:ext>
            </a:extLst>
          </p:cNvPr>
          <p:cNvSpPr/>
          <p:nvPr/>
        </p:nvSpPr>
        <p:spPr>
          <a:xfrm>
            <a:off x="9234917" y="426051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1" name="Rectangle 10">
            <a:extLst>
              <a:ext uri="{FF2B5EF4-FFF2-40B4-BE49-F238E27FC236}">
                <a16:creationId xmlns:a16="http://schemas.microsoft.com/office/drawing/2014/main" id="{0B0D7269-8DF6-F9B2-D497-DF939FFA684A}"/>
              </a:ext>
            </a:extLst>
          </p:cNvPr>
          <p:cNvSpPr/>
          <p:nvPr/>
        </p:nvSpPr>
        <p:spPr>
          <a:xfrm>
            <a:off x="3336868" y="4464312"/>
            <a:ext cx="82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2" name="Rectangle 11">
            <a:extLst>
              <a:ext uri="{FF2B5EF4-FFF2-40B4-BE49-F238E27FC236}">
                <a16:creationId xmlns:a16="http://schemas.microsoft.com/office/drawing/2014/main" id="{188DEC5B-3CFD-C096-EF32-146C6454200E}"/>
              </a:ext>
            </a:extLst>
          </p:cNvPr>
          <p:cNvSpPr/>
          <p:nvPr/>
        </p:nvSpPr>
        <p:spPr>
          <a:xfrm>
            <a:off x="4203436" y="446431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4" name="Rectangle 13">
            <a:extLst>
              <a:ext uri="{FF2B5EF4-FFF2-40B4-BE49-F238E27FC236}">
                <a16:creationId xmlns:a16="http://schemas.microsoft.com/office/drawing/2014/main" id="{8B3E0AB2-6F6A-DE75-035A-A79D0F59C3C4}"/>
              </a:ext>
            </a:extLst>
          </p:cNvPr>
          <p:cNvSpPr/>
          <p:nvPr/>
        </p:nvSpPr>
        <p:spPr>
          <a:xfrm>
            <a:off x="6653368"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5" name="Rectangle 14">
            <a:extLst>
              <a:ext uri="{FF2B5EF4-FFF2-40B4-BE49-F238E27FC236}">
                <a16:creationId xmlns:a16="http://schemas.microsoft.com/office/drawing/2014/main" id="{E69A7E34-20CE-975F-7A44-82E154651D9D}"/>
              </a:ext>
            </a:extLst>
          </p:cNvPr>
          <p:cNvSpPr/>
          <p:nvPr/>
        </p:nvSpPr>
        <p:spPr>
          <a:xfrm>
            <a:off x="7203880"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6" name="Rectangle 15">
            <a:extLst>
              <a:ext uri="{FF2B5EF4-FFF2-40B4-BE49-F238E27FC236}">
                <a16:creationId xmlns:a16="http://schemas.microsoft.com/office/drawing/2014/main" id="{B9398081-7969-F832-6948-023A2BFE9DC4}"/>
              </a:ext>
            </a:extLst>
          </p:cNvPr>
          <p:cNvSpPr/>
          <p:nvPr/>
        </p:nvSpPr>
        <p:spPr>
          <a:xfrm>
            <a:off x="3336868" y="4725624"/>
            <a:ext cx="82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7" name="Rectangle 16">
            <a:extLst>
              <a:ext uri="{FF2B5EF4-FFF2-40B4-BE49-F238E27FC236}">
                <a16:creationId xmlns:a16="http://schemas.microsoft.com/office/drawing/2014/main" id="{8521CEC1-CD45-A8A8-163D-8D61479C7B90}"/>
              </a:ext>
            </a:extLst>
          </p:cNvPr>
          <p:cNvSpPr/>
          <p:nvPr/>
        </p:nvSpPr>
        <p:spPr>
          <a:xfrm>
            <a:off x="4203436" y="4725624"/>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9" name="Rectangle 18">
            <a:extLst>
              <a:ext uri="{FF2B5EF4-FFF2-40B4-BE49-F238E27FC236}">
                <a16:creationId xmlns:a16="http://schemas.microsoft.com/office/drawing/2014/main" id="{DD7B71FA-F251-C183-AB8D-E06724F62B6B}"/>
              </a:ext>
            </a:extLst>
          </p:cNvPr>
          <p:cNvSpPr/>
          <p:nvPr/>
        </p:nvSpPr>
        <p:spPr>
          <a:xfrm>
            <a:off x="6670619"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0" name="Rectangle 19">
            <a:extLst>
              <a:ext uri="{FF2B5EF4-FFF2-40B4-BE49-F238E27FC236}">
                <a16:creationId xmlns:a16="http://schemas.microsoft.com/office/drawing/2014/main" id="{BEB84EEF-DE37-A045-065C-F925F516299C}"/>
              </a:ext>
            </a:extLst>
          </p:cNvPr>
          <p:cNvSpPr/>
          <p:nvPr/>
        </p:nvSpPr>
        <p:spPr>
          <a:xfrm>
            <a:off x="7221131"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1" name="Rectangle 20">
            <a:extLst>
              <a:ext uri="{FF2B5EF4-FFF2-40B4-BE49-F238E27FC236}">
                <a16:creationId xmlns:a16="http://schemas.microsoft.com/office/drawing/2014/main" id="{7D195CE0-BB2D-E956-1561-99EB8D2038A7}"/>
              </a:ext>
            </a:extLst>
          </p:cNvPr>
          <p:cNvSpPr/>
          <p:nvPr/>
        </p:nvSpPr>
        <p:spPr>
          <a:xfrm>
            <a:off x="5059137" y="5193307"/>
            <a:ext cx="2679849"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22" name="Rectangle 21">
            <a:extLst>
              <a:ext uri="{FF2B5EF4-FFF2-40B4-BE49-F238E27FC236}">
                <a16:creationId xmlns:a16="http://schemas.microsoft.com/office/drawing/2014/main" id="{0F7BAEA2-03E8-6296-A9EC-3C2D31618860}"/>
              </a:ext>
            </a:extLst>
          </p:cNvPr>
          <p:cNvSpPr/>
          <p:nvPr/>
        </p:nvSpPr>
        <p:spPr>
          <a:xfrm>
            <a:off x="8397670" y="5193307"/>
            <a:ext cx="2009842"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3" name="Rectangle 22">
            <a:extLst>
              <a:ext uri="{FF2B5EF4-FFF2-40B4-BE49-F238E27FC236}">
                <a16:creationId xmlns:a16="http://schemas.microsoft.com/office/drawing/2014/main" id="{8BA3ED51-10DB-7496-9B8A-7EBD6B5130DC}"/>
              </a:ext>
            </a:extLst>
          </p:cNvPr>
          <p:cNvSpPr/>
          <p:nvPr/>
        </p:nvSpPr>
        <p:spPr>
          <a:xfrm>
            <a:off x="4770137" y="4942628"/>
            <a:ext cx="118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24" name="Rectangle 23">
            <a:extLst>
              <a:ext uri="{FF2B5EF4-FFF2-40B4-BE49-F238E27FC236}">
                <a16:creationId xmlns:a16="http://schemas.microsoft.com/office/drawing/2014/main" id="{E60E097C-7705-3C47-B268-85D7800F47DF}"/>
              </a:ext>
            </a:extLst>
          </p:cNvPr>
          <p:cNvSpPr/>
          <p:nvPr/>
        </p:nvSpPr>
        <p:spPr>
          <a:xfrm>
            <a:off x="8139512" y="4931995"/>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5" name="Rectangle 24">
            <a:extLst>
              <a:ext uri="{FF2B5EF4-FFF2-40B4-BE49-F238E27FC236}">
                <a16:creationId xmlns:a16="http://schemas.microsoft.com/office/drawing/2014/main" id="{40FD28D6-688E-3656-F7A7-511AB191AEFB}"/>
              </a:ext>
            </a:extLst>
          </p:cNvPr>
          <p:cNvSpPr/>
          <p:nvPr/>
        </p:nvSpPr>
        <p:spPr>
          <a:xfrm>
            <a:off x="2484488" y="2701634"/>
            <a:ext cx="82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DEVELOP</a:t>
            </a:r>
            <a:endParaRPr lang="en-GB" sz="900" b="1" cap="all" dirty="0">
              <a:solidFill>
                <a:schemeClr val="tx1">
                  <a:lumMod val="50000"/>
                  <a:lumOff val="50000"/>
                </a:schemeClr>
              </a:solidFill>
            </a:endParaRPr>
          </a:p>
        </p:txBody>
      </p:sp>
      <p:sp>
        <p:nvSpPr>
          <p:cNvPr id="26" name="Rectangle 25">
            <a:extLst>
              <a:ext uri="{FF2B5EF4-FFF2-40B4-BE49-F238E27FC236}">
                <a16:creationId xmlns:a16="http://schemas.microsoft.com/office/drawing/2014/main" id="{5AD5A811-D299-1260-C722-96D3B622D365}"/>
              </a:ext>
            </a:extLst>
          </p:cNvPr>
          <p:cNvSpPr/>
          <p:nvPr/>
        </p:nvSpPr>
        <p:spPr>
          <a:xfrm>
            <a:off x="3351056" y="2701634"/>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27" name="Rectangle 26">
            <a:extLst>
              <a:ext uri="{FF2B5EF4-FFF2-40B4-BE49-F238E27FC236}">
                <a16:creationId xmlns:a16="http://schemas.microsoft.com/office/drawing/2014/main" id="{D20AED6F-35BC-1315-AC68-6F6DE9000FFC}"/>
              </a:ext>
            </a:extLst>
          </p:cNvPr>
          <p:cNvSpPr/>
          <p:nvPr/>
        </p:nvSpPr>
        <p:spPr>
          <a:xfrm>
            <a:off x="5773458" y="2701634"/>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8" name="Rectangle 27">
            <a:extLst>
              <a:ext uri="{FF2B5EF4-FFF2-40B4-BE49-F238E27FC236}">
                <a16:creationId xmlns:a16="http://schemas.microsoft.com/office/drawing/2014/main" id="{106F42F0-7349-3747-27B3-7A99157D111A}"/>
              </a:ext>
            </a:extLst>
          </p:cNvPr>
          <p:cNvSpPr/>
          <p:nvPr/>
        </p:nvSpPr>
        <p:spPr>
          <a:xfrm>
            <a:off x="6692691" y="2701634"/>
            <a:ext cx="50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9" name="Rectangle 28">
            <a:extLst>
              <a:ext uri="{FF2B5EF4-FFF2-40B4-BE49-F238E27FC236}">
                <a16:creationId xmlns:a16="http://schemas.microsoft.com/office/drawing/2014/main" id="{76DD7C41-42E9-298F-8591-C62104655518}"/>
              </a:ext>
            </a:extLst>
          </p:cNvPr>
          <p:cNvSpPr/>
          <p:nvPr/>
        </p:nvSpPr>
        <p:spPr>
          <a:xfrm>
            <a:off x="3906137" y="2962946"/>
            <a:ext cx="828001" cy="218532"/>
          </a:xfrm>
          <a:prstGeom prst="rect">
            <a:avLst/>
          </a:prstGeom>
          <a:solidFill>
            <a:srgbClr val="25CAD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0" name="Rectangle 29">
            <a:extLst>
              <a:ext uri="{FF2B5EF4-FFF2-40B4-BE49-F238E27FC236}">
                <a16:creationId xmlns:a16="http://schemas.microsoft.com/office/drawing/2014/main" id="{A8D0B17C-CA65-E797-4D71-62AA3CEDBF1D}"/>
              </a:ext>
            </a:extLst>
          </p:cNvPr>
          <p:cNvSpPr/>
          <p:nvPr/>
        </p:nvSpPr>
        <p:spPr>
          <a:xfrm>
            <a:off x="7235319" y="2962946"/>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1" name="Rectangle 30">
            <a:extLst>
              <a:ext uri="{FF2B5EF4-FFF2-40B4-BE49-F238E27FC236}">
                <a16:creationId xmlns:a16="http://schemas.microsoft.com/office/drawing/2014/main" id="{6B7811BB-D36A-8C3C-BBED-C53B00E67E09}"/>
              </a:ext>
            </a:extLst>
          </p:cNvPr>
          <p:cNvSpPr/>
          <p:nvPr/>
        </p:nvSpPr>
        <p:spPr>
          <a:xfrm>
            <a:off x="4751587" y="3224258"/>
            <a:ext cx="1885871"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32" name="Rectangle 31">
            <a:extLst>
              <a:ext uri="{FF2B5EF4-FFF2-40B4-BE49-F238E27FC236}">
                <a16:creationId xmlns:a16="http://schemas.microsoft.com/office/drawing/2014/main" id="{861A6E7F-29F4-D661-885F-5F6A114D89C9}"/>
              </a:ext>
            </a:extLst>
          </p:cNvPr>
          <p:cNvSpPr/>
          <p:nvPr/>
        </p:nvSpPr>
        <p:spPr>
          <a:xfrm>
            <a:off x="8128829" y="3224258"/>
            <a:ext cx="97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3" name="Rectangle 32">
            <a:extLst>
              <a:ext uri="{FF2B5EF4-FFF2-40B4-BE49-F238E27FC236}">
                <a16:creationId xmlns:a16="http://schemas.microsoft.com/office/drawing/2014/main" id="{C219C595-56B0-9CD8-52E4-3BF2AE504EB3}"/>
              </a:ext>
            </a:extLst>
          </p:cNvPr>
          <p:cNvSpPr/>
          <p:nvPr/>
        </p:nvSpPr>
        <p:spPr>
          <a:xfrm>
            <a:off x="5774386" y="3485570"/>
            <a:ext cx="1690585"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4" name="Rectangle 33">
            <a:extLst>
              <a:ext uri="{FF2B5EF4-FFF2-40B4-BE49-F238E27FC236}">
                <a16:creationId xmlns:a16="http://schemas.microsoft.com/office/drawing/2014/main" id="{2A014A86-04AC-9387-21C3-EF4D3CB327C1}"/>
              </a:ext>
            </a:extLst>
          </p:cNvPr>
          <p:cNvSpPr/>
          <p:nvPr/>
        </p:nvSpPr>
        <p:spPr>
          <a:xfrm>
            <a:off x="9130339" y="3485570"/>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5" name="Rectangle 34">
            <a:extLst>
              <a:ext uri="{FF2B5EF4-FFF2-40B4-BE49-F238E27FC236}">
                <a16:creationId xmlns:a16="http://schemas.microsoft.com/office/drawing/2014/main" id="{0EBAEDBB-447E-AE21-73CD-C15F89753C37}"/>
              </a:ext>
            </a:extLst>
          </p:cNvPr>
          <p:cNvSpPr/>
          <p:nvPr/>
        </p:nvSpPr>
        <p:spPr>
          <a:xfrm>
            <a:off x="9971614" y="3746882"/>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6" name="Rectangle 35">
            <a:extLst>
              <a:ext uri="{FF2B5EF4-FFF2-40B4-BE49-F238E27FC236}">
                <a16:creationId xmlns:a16="http://schemas.microsoft.com/office/drawing/2014/main" id="{F15E01A0-96A9-7497-9CB3-EDA27797AAF1}"/>
              </a:ext>
            </a:extLst>
          </p:cNvPr>
          <p:cNvSpPr/>
          <p:nvPr/>
        </p:nvSpPr>
        <p:spPr>
          <a:xfrm>
            <a:off x="7443463" y="4008194"/>
            <a:ext cx="1395737"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37" name="Rectangle 36">
            <a:extLst>
              <a:ext uri="{FF2B5EF4-FFF2-40B4-BE49-F238E27FC236}">
                <a16:creationId xmlns:a16="http://schemas.microsoft.com/office/drawing/2014/main" id="{14FDB66D-5874-3CBC-6DFD-D22DFE457F1F}"/>
              </a:ext>
            </a:extLst>
          </p:cNvPr>
          <p:cNvSpPr/>
          <p:nvPr/>
        </p:nvSpPr>
        <p:spPr>
          <a:xfrm>
            <a:off x="8862591" y="4009068"/>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38" name="Rectangle 37">
            <a:extLst>
              <a:ext uri="{FF2B5EF4-FFF2-40B4-BE49-F238E27FC236}">
                <a16:creationId xmlns:a16="http://schemas.microsoft.com/office/drawing/2014/main" id="{21BB1AC1-B935-089E-AC23-CCBF28EB6BD2}"/>
              </a:ext>
            </a:extLst>
          </p:cNvPr>
          <p:cNvSpPr/>
          <p:nvPr/>
        </p:nvSpPr>
        <p:spPr>
          <a:xfrm>
            <a:off x="10837836" y="4008194"/>
            <a:ext cx="79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40" name="Rectangle 39">
            <a:extLst>
              <a:ext uri="{FF2B5EF4-FFF2-40B4-BE49-F238E27FC236}">
                <a16:creationId xmlns:a16="http://schemas.microsoft.com/office/drawing/2014/main" id="{16D3BB76-9C76-1BE7-1DA4-59D32F7D6D99}"/>
              </a:ext>
            </a:extLst>
          </p:cNvPr>
          <p:cNvSpPr/>
          <p:nvPr/>
        </p:nvSpPr>
        <p:spPr>
          <a:xfrm>
            <a:off x="2483473" y="2441769"/>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Risk assessment methodologies –Art.18(1)/8</a:t>
            </a:r>
          </a:p>
        </p:txBody>
      </p:sp>
      <p:sp>
        <p:nvSpPr>
          <p:cNvPr id="41" name="Rectangle 40">
            <a:extLst>
              <a:ext uri="{FF2B5EF4-FFF2-40B4-BE49-F238E27FC236}">
                <a16:creationId xmlns:a16="http://schemas.microsoft.com/office/drawing/2014/main" id="{469E3E52-99AF-E7E5-0C87-05B7FCFCF7F0}"/>
              </a:ext>
            </a:extLst>
          </p:cNvPr>
          <p:cNvSpPr/>
          <p:nvPr/>
        </p:nvSpPr>
        <p:spPr>
          <a:xfrm>
            <a:off x="3897670" y="270390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Union-wide risk assessment (including ECII &amp; Thresholds) –Art.19 </a:t>
            </a:r>
          </a:p>
        </p:txBody>
      </p:sp>
      <p:sp>
        <p:nvSpPr>
          <p:cNvPr id="42" name="Rectangle 41">
            <a:extLst>
              <a:ext uri="{FF2B5EF4-FFF2-40B4-BE49-F238E27FC236}">
                <a16:creationId xmlns:a16="http://schemas.microsoft.com/office/drawing/2014/main" id="{504653CD-0697-0AE9-25AF-03E4CC453728}"/>
              </a:ext>
            </a:extLst>
          </p:cNvPr>
          <p:cNvSpPr/>
          <p:nvPr/>
        </p:nvSpPr>
        <p:spPr>
          <a:xfrm>
            <a:off x="5457547" y="296683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HI/CI entities notification –Art.24(6)</a:t>
            </a:r>
          </a:p>
        </p:txBody>
      </p:sp>
      <p:sp>
        <p:nvSpPr>
          <p:cNvPr id="43" name="Rectangle 42">
            <a:extLst>
              <a:ext uri="{FF2B5EF4-FFF2-40B4-BE49-F238E27FC236}">
                <a16:creationId xmlns:a16="http://schemas.microsoft.com/office/drawing/2014/main" id="{BE57BD3E-B469-E431-7B66-B493F43086DF}"/>
              </a:ext>
            </a:extLst>
          </p:cNvPr>
          <p:cNvSpPr/>
          <p:nvPr/>
        </p:nvSpPr>
        <p:spPr>
          <a:xfrm>
            <a:off x="6600031" y="3224258"/>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Entity risk assessment –Art.27(1)</a:t>
            </a:r>
          </a:p>
        </p:txBody>
      </p:sp>
      <p:sp>
        <p:nvSpPr>
          <p:cNvPr id="44" name="Rectangle 43">
            <a:extLst>
              <a:ext uri="{FF2B5EF4-FFF2-40B4-BE49-F238E27FC236}">
                <a16:creationId xmlns:a16="http://schemas.microsoft.com/office/drawing/2014/main" id="{ACB3CC3E-ED2D-B2FB-D797-76FDAB0DD4F4}"/>
              </a:ext>
            </a:extLst>
          </p:cNvPr>
          <p:cNvSpPr/>
          <p:nvPr/>
        </p:nvSpPr>
        <p:spPr>
          <a:xfrm>
            <a:off x="7443463" y="348433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Member State risk assessment –Art.20(2) </a:t>
            </a:r>
          </a:p>
        </p:txBody>
      </p:sp>
      <p:sp>
        <p:nvSpPr>
          <p:cNvPr id="45" name="Rectangle 44">
            <a:extLst>
              <a:ext uri="{FF2B5EF4-FFF2-40B4-BE49-F238E27FC236}">
                <a16:creationId xmlns:a16="http://schemas.microsoft.com/office/drawing/2014/main" id="{DE7581A2-9B4F-911E-2510-40CF70679989}"/>
              </a:ext>
            </a:extLst>
          </p:cNvPr>
          <p:cNvSpPr/>
          <p:nvPr/>
        </p:nvSpPr>
        <p:spPr>
          <a:xfrm>
            <a:off x="8310031" y="3751134"/>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schemeClr val="tx1"/>
                </a:solidFill>
                <a:effectLst/>
                <a:uLnTx/>
                <a:uFillTx/>
                <a:latin typeface="+mj-lt"/>
                <a:ea typeface="+mn-ea"/>
                <a:cs typeface="+mn-cs"/>
              </a:rPr>
              <a:t>Regional risk </a:t>
            </a:r>
            <a:r>
              <a:rPr kumimoji="0" lang="en-GB" sz="1000" b="0" i="0" u="none" strike="noStrike" kern="1200" cap="none" spc="0" normalizeH="0" noProof="0">
                <a:ln>
                  <a:noFill/>
                </a:ln>
                <a:solidFill>
                  <a:prstClr val="black"/>
                </a:solidFill>
                <a:effectLst/>
                <a:uLnTx/>
                <a:uFillTx/>
                <a:latin typeface="+mj-lt"/>
                <a:ea typeface="+mn-ea"/>
                <a:cs typeface="+mn-cs"/>
              </a:rPr>
              <a:t>assessment –Art.21(2)</a:t>
            </a:r>
          </a:p>
        </p:txBody>
      </p:sp>
      <p:sp>
        <p:nvSpPr>
          <p:cNvPr id="46" name="Rectangle 45">
            <a:extLst>
              <a:ext uri="{FF2B5EF4-FFF2-40B4-BE49-F238E27FC236}">
                <a16:creationId xmlns:a16="http://schemas.microsoft.com/office/drawing/2014/main" id="{0A80C46B-5DE7-55BB-ED65-8DD1B81657A4}"/>
              </a:ext>
            </a:extLst>
          </p:cNvPr>
          <p:cNvSpPr/>
          <p:nvPr/>
        </p:nvSpPr>
        <p:spPr>
          <a:xfrm>
            <a:off x="9388272" y="399906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Regional risk mitigation plan –Art.22(1)</a:t>
            </a:r>
          </a:p>
        </p:txBody>
      </p:sp>
      <p:sp>
        <p:nvSpPr>
          <p:cNvPr id="47" name="Rectangle 46">
            <a:extLst>
              <a:ext uri="{FF2B5EF4-FFF2-40B4-BE49-F238E27FC236}">
                <a16:creationId xmlns:a16="http://schemas.microsoft.com/office/drawing/2014/main" id="{C3C3C1B4-E027-888C-2569-54A8E18C81C9}"/>
              </a:ext>
            </a:extLst>
          </p:cNvPr>
          <p:cNvSpPr/>
          <p:nvPr/>
        </p:nvSpPr>
        <p:spPr>
          <a:xfrm>
            <a:off x="4737398" y="446555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Minimum and  advanced cybersecurity controls –Art.29(1)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noProof="0" dirty="0">
                <a:ln>
                  <a:noFill/>
                </a:ln>
                <a:solidFill>
                  <a:prstClr val="black"/>
                </a:solidFill>
                <a:effectLst/>
                <a:uLnTx/>
                <a:uFillTx/>
                <a:latin typeface="+mj-lt"/>
                <a:ea typeface="+mn-ea"/>
                <a:cs typeface="+mn-cs"/>
              </a:rPr>
              <a:t> included supply chain controls –Art.28(4)</a:t>
            </a:r>
          </a:p>
        </p:txBody>
      </p:sp>
      <p:sp>
        <p:nvSpPr>
          <p:cNvPr id="48" name="Rectangle 47">
            <a:extLst>
              <a:ext uri="{FF2B5EF4-FFF2-40B4-BE49-F238E27FC236}">
                <a16:creationId xmlns:a16="http://schemas.microsoft.com/office/drawing/2014/main" id="{ACB67F7D-88E4-76D3-5B1A-64876FBDF0EF}"/>
              </a:ext>
            </a:extLst>
          </p:cNvPr>
          <p:cNvSpPr/>
          <p:nvPr/>
        </p:nvSpPr>
        <p:spPr>
          <a:xfrm>
            <a:off x="4737398" y="4743611"/>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Proposal for the ECSMM  –Art.34(1)</a:t>
            </a:r>
          </a:p>
        </p:txBody>
      </p:sp>
      <p:sp>
        <p:nvSpPr>
          <p:cNvPr id="49" name="Rectangle 48">
            <a:extLst>
              <a:ext uri="{FF2B5EF4-FFF2-40B4-BE49-F238E27FC236}">
                <a16:creationId xmlns:a16="http://schemas.microsoft.com/office/drawing/2014/main" id="{81B2CC9E-3230-A206-80FA-890783A1BAC3}"/>
              </a:ext>
            </a:extLst>
          </p:cNvPr>
          <p:cNvSpPr/>
          <p:nvPr/>
        </p:nvSpPr>
        <p:spPr>
          <a:xfrm>
            <a:off x="5956386" y="493663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Implement minimum and advanced cybersecurity controls  – Art.29(1) + supply chain</a:t>
            </a:r>
          </a:p>
        </p:txBody>
      </p:sp>
      <p:sp>
        <p:nvSpPr>
          <p:cNvPr id="50" name="Rectangle 49">
            <a:extLst>
              <a:ext uri="{FF2B5EF4-FFF2-40B4-BE49-F238E27FC236}">
                <a16:creationId xmlns:a16="http://schemas.microsoft.com/office/drawing/2014/main" id="{8C04C498-60DC-5D7C-C5F9-D1625B4B9EFA}"/>
              </a:ext>
            </a:extLst>
          </p:cNvPr>
          <p:cNvSpPr/>
          <p:nvPr/>
        </p:nvSpPr>
        <p:spPr>
          <a:xfrm>
            <a:off x="7707547" y="519254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Cybersecurity management system – Art.32(1) </a:t>
            </a:r>
          </a:p>
        </p:txBody>
      </p:sp>
      <p:sp>
        <p:nvSpPr>
          <p:cNvPr id="51" name="Rectangle 50">
            <a:extLst>
              <a:ext uri="{FF2B5EF4-FFF2-40B4-BE49-F238E27FC236}">
                <a16:creationId xmlns:a16="http://schemas.microsoft.com/office/drawing/2014/main" id="{26300FCF-4590-4D70-C771-51A01FE05A32}"/>
              </a:ext>
            </a:extLst>
          </p:cNvPr>
          <p:cNvSpPr/>
          <p:nvPr/>
        </p:nvSpPr>
        <p:spPr>
          <a:xfrm>
            <a:off x="5956386" y="5445224"/>
            <a:ext cx="2071311" cy="213213"/>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52" name="Rectangle 51">
            <a:extLst>
              <a:ext uri="{FF2B5EF4-FFF2-40B4-BE49-F238E27FC236}">
                <a16:creationId xmlns:a16="http://schemas.microsoft.com/office/drawing/2014/main" id="{46330FEA-55D0-B41C-2371-994D0EEBE5C1}"/>
              </a:ext>
            </a:extLst>
          </p:cNvPr>
          <p:cNvSpPr/>
          <p:nvPr/>
        </p:nvSpPr>
        <p:spPr>
          <a:xfrm>
            <a:off x="10450272" y="5443986"/>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53" name="Rectangle 52">
            <a:extLst>
              <a:ext uri="{FF2B5EF4-FFF2-40B4-BE49-F238E27FC236}">
                <a16:creationId xmlns:a16="http://schemas.microsoft.com/office/drawing/2014/main" id="{96FAEBA4-23B4-AD0A-89C6-4AD4E0BEA1D7}"/>
              </a:ext>
            </a:extLst>
          </p:cNvPr>
          <p:cNvSpPr/>
          <p:nvPr/>
        </p:nvSpPr>
        <p:spPr>
          <a:xfrm>
            <a:off x="2806622" y="6368595"/>
            <a:ext cx="1044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SCENARIO</a:t>
            </a:r>
          </a:p>
        </p:txBody>
      </p:sp>
      <p:sp>
        <p:nvSpPr>
          <p:cNvPr id="54" name="Rectangle 53">
            <a:extLst>
              <a:ext uri="{FF2B5EF4-FFF2-40B4-BE49-F238E27FC236}">
                <a16:creationId xmlns:a16="http://schemas.microsoft.com/office/drawing/2014/main" id="{B0537761-B859-C6F7-5C96-441D51B5F5C6}"/>
              </a:ext>
            </a:extLst>
          </p:cNvPr>
          <p:cNvSpPr/>
          <p:nvPr/>
        </p:nvSpPr>
        <p:spPr>
          <a:xfrm>
            <a:off x="3917463" y="6368595"/>
            <a:ext cx="1044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PREPARATION</a:t>
            </a:r>
            <a:endParaRPr lang="en-GB" sz="900" b="1" cap="all" dirty="0">
              <a:solidFill>
                <a:schemeClr val="tx1">
                  <a:lumMod val="50000"/>
                  <a:lumOff val="50000"/>
                </a:schemeClr>
              </a:solidFill>
            </a:endParaRPr>
          </a:p>
        </p:txBody>
      </p:sp>
      <p:sp>
        <p:nvSpPr>
          <p:cNvPr id="55" name="Rectangle 54">
            <a:extLst>
              <a:ext uri="{FF2B5EF4-FFF2-40B4-BE49-F238E27FC236}">
                <a16:creationId xmlns:a16="http://schemas.microsoft.com/office/drawing/2014/main" id="{3888F6D7-A3C3-729F-88D6-218A3DC60039}"/>
              </a:ext>
            </a:extLst>
          </p:cNvPr>
          <p:cNvSpPr/>
          <p:nvPr/>
        </p:nvSpPr>
        <p:spPr>
          <a:xfrm>
            <a:off x="5028303" y="6380885"/>
            <a:ext cx="1034758" cy="206242"/>
          </a:xfrm>
          <a:prstGeom prst="rect">
            <a:avLst/>
          </a:prstGeom>
          <a:gradFill>
            <a:gsLst>
              <a:gs pos="100000">
                <a:srgbClr val="E8E8E8"/>
              </a:gs>
              <a:gs pos="0">
                <a:srgbClr val="25CAD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6" name="Rectangle 55">
            <a:extLst>
              <a:ext uri="{FF2B5EF4-FFF2-40B4-BE49-F238E27FC236}">
                <a16:creationId xmlns:a16="http://schemas.microsoft.com/office/drawing/2014/main" id="{1FB96E40-3441-D0BF-B1AC-CD0FE109B8A6}"/>
              </a:ext>
            </a:extLst>
          </p:cNvPr>
          <p:cNvSpPr/>
          <p:nvPr/>
        </p:nvSpPr>
        <p:spPr>
          <a:xfrm>
            <a:off x="3915799" y="6629907"/>
            <a:ext cx="1044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SCENARIO</a:t>
            </a:r>
          </a:p>
        </p:txBody>
      </p:sp>
      <p:sp>
        <p:nvSpPr>
          <p:cNvPr id="57" name="Rectangle 56">
            <a:extLst>
              <a:ext uri="{FF2B5EF4-FFF2-40B4-BE49-F238E27FC236}">
                <a16:creationId xmlns:a16="http://schemas.microsoft.com/office/drawing/2014/main" id="{F68672C7-41BC-BBFB-DA20-614288304AEC}"/>
              </a:ext>
            </a:extLst>
          </p:cNvPr>
          <p:cNvSpPr/>
          <p:nvPr/>
        </p:nvSpPr>
        <p:spPr>
          <a:xfrm>
            <a:off x="5026640" y="6629907"/>
            <a:ext cx="1044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PREPARATION</a:t>
            </a:r>
          </a:p>
        </p:txBody>
      </p:sp>
      <p:sp>
        <p:nvSpPr>
          <p:cNvPr id="58" name="Rectangle 57">
            <a:extLst>
              <a:ext uri="{FF2B5EF4-FFF2-40B4-BE49-F238E27FC236}">
                <a16:creationId xmlns:a16="http://schemas.microsoft.com/office/drawing/2014/main" id="{AF20D4E4-1167-7049-9F0C-F083E70650CF}"/>
              </a:ext>
            </a:extLst>
          </p:cNvPr>
          <p:cNvSpPr/>
          <p:nvPr/>
        </p:nvSpPr>
        <p:spPr>
          <a:xfrm>
            <a:off x="6137481" y="6629907"/>
            <a:ext cx="1044000" cy="218532"/>
          </a:xfrm>
          <a:prstGeom prst="rect">
            <a:avLst/>
          </a:prstGeom>
          <a:gradFill>
            <a:gsLst>
              <a:gs pos="100000">
                <a:srgbClr val="E8E8E8"/>
              </a:gs>
              <a:gs pos="0">
                <a:srgbClr val="25CAD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9" name="Rectangle 58">
            <a:extLst>
              <a:ext uri="{FF2B5EF4-FFF2-40B4-BE49-F238E27FC236}">
                <a16:creationId xmlns:a16="http://schemas.microsoft.com/office/drawing/2014/main" id="{64062391-E3F2-9685-0B04-C2028C8302C7}"/>
              </a:ext>
            </a:extLst>
          </p:cNvPr>
          <p:cNvSpPr/>
          <p:nvPr/>
        </p:nvSpPr>
        <p:spPr>
          <a:xfrm>
            <a:off x="8027697" y="543776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Demonstrate compliance – Art.31(1)</a:t>
            </a:r>
          </a:p>
        </p:txBody>
      </p:sp>
      <p:sp>
        <p:nvSpPr>
          <p:cNvPr id="60" name="Rectangle 59">
            <a:extLst>
              <a:ext uri="{FF2B5EF4-FFF2-40B4-BE49-F238E27FC236}">
                <a16:creationId xmlns:a16="http://schemas.microsoft.com/office/drawing/2014/main" id="{17C6E23C-363B-1B80-B600-A574F8295B55}"/>
              </a:ext>
            </a:extLst>
          </p:cNvPr>
          <p:cNvSpPr/>
          <p:nvPr/>
        </p:nvSpPr>
        <p:spPr>
          <a:xfrm>
            <a:off x="7195583" y="638449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Entity or national exercises -Art.43</a:t>
            </a:r>
          </a:p>
        </p:txBody>
      </p:sp>
      <p:sp>
        <p:nvSpPr>
          <p:cNvPr id="61" name="Rectangle 60">
            <a:extLst>
              <a:ext uri="{FF2B5EF4-FFF2-40B4-BE49-F238E27FC236}">
                <a16:creationId xmlns:a16="http://schemas.microsoft.com/office/drawing/2014/main" id="{9A369968-5F0C-1FB3-31BB-4525E042C669}"/>
              </a:ext>
            </a:extLst>
          </p:cNvPr>
          <p:cNvSpPr/>
          <p:nvPr/>
        </p:nvSpPr>
        <p:spPr>
          <a:xfrm>
            <a:off x="7211980" y="6617900"/>
            <a:ext cx="2115532"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Regional or cross-regional exercises -Art.44</a:t>
            </a:r>
          </a:p>
        </p:txBody>
      </p:sp>
      <p:sp>
        <p:nvSpPr>
          <p:cNvPr id="63" name="Rectangle 62">
            <a:extLst>
              <a:ext uri="{FF2B5EF4-FFF2-40B4-BE49-F238E27FC236}">
                <a16:creationId xmlns:a16="http://schemas.microsoft.com/office/drawing/2014/main" id="{B8447095-2DDF-153A-5DDE-4FD2DF09E933}"/>
              </a:ext>
            </a:extLst>
          </p:cNvPr>
          <p:cNvSpPr/>
          <p:nvPr/>
        </p:nvSpPr>
        <p:spPr>
          <a:xfrm>
            <a:off x="9721542" y="4289486"/>
            <a:ext cx="2221921" cy="182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Cross border risk assessment report –Art.23(1)</a:t>
            </a:r>
          </a:p>
        </p:txBody>
      </p:sp>
      <p:sp>
        <p:nvSpPr>
          <p:cNvPr id="128" name="Rectangle 127">
            <a:extLst>
              <a:ext uri="{FF2B5EF4-FFF2-40B4-BE49-F238E27FC236}">
                <a16:creationId xmlns:a16="http://schemas.microsoft.com/office/drawing/2014/main" id="{CAE7BC66-647A-09EB-20B5-86B3D80FCA94}"/>
              </a:ext>
            </a:extLst>
          </p:cNvPr>
          <p:cNvSpPr/>
          <p:nvPr/>
        </p:nvSpPr>
        <p:spPr>
          <a:xfrm>
            <a:off x="4751587" y="2962946"/>
            <a:ext cx="772914" cy="218532"/>
          </a:xfrm>
          <a:prstGeom prst="rect">
            <a:avLst/>
          </a:prstGeom>
          <a:solidFill>
            <a:srgbClr val="25CAD2">
              <a:alpha val="40000"/>
            </a:srgbClr>
          </a:solidFill>
          <a:ln>
            <a:solidFill>
              <a:schemeClr val="accent3">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288" name="Rectangle 4">
            <a:extLst>
              <a:ext uri="{FF2B5EF4-FFF2-40B4-BE49-F238E27FC236}">
                <a16:creationId xmlns:a16="http://schemas.microsoft.com/office/drawing/2014/main" id="{B08E5125-3FBC-7A85-9951-E640E8342C35}"/>
              </a:ext>
            </a:extLst>
          </p:cNvPr>
          <p:cNvSpPr/>
          <p:nvPr/>
        </p:nvSpPr>
        <p:spPr>
          <a:xfrm>
            <a:off x="776634" y="1904172"/>
            <a:ext cx="792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DEVELOP</a:t>
            </a:r>
            <a:endParaRPr lang="en-GB" sz="900" b="1" cap="all" dirty="0">
              <a:solidFill>
                <a:schemeClr val="tx1">
                  <a:lumMod val="50000"/>
                  <a:lumOff val="50000"/>
                </a:schemeClr>
              </a:solidFill>
            </a:endParaRPr>
          </a:p>
        </p:txBody>
      </p:sp>
      <p:sp>
        <p:nvSpPr>
          <p:cNvPr id="289" name="Rectangle 38">
            <a:extLst>
              <a:ext uri="{FF2B5EF4-FFF2-40B4-BE49-F238E27FC236}">
                <a16:creationId xmlns:a16="http://schemas.microsoft.com/office/drawing/2014/main" id="{063FD891-E2C9-B0AF-ADD3-A491A3162EDE}"/>
              </a:ext>
            </a:extLst>
          </p:cNvPr>
          <p:cNvSpPr/>
          <p:nvPr/>
        </p:nvSpPr>
        <p:spPr>
          <a:xfrm>
            <a:off x="1526300" y="190843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Provisional documents </a:t>
            </a:r>
            <a:r>
              <a:rPr kumimoji="0" lang="en-GB" sz="1000" b="0" i="1" u="none" strike="noStrike" kern="1200" cap="none" spc="0" normalizeH="0" noProof="0">
                <a:ln>
                  <a:noFill/>
                </a:ln>
                <a:solidFill>
                  <a:prstClr val="black"/>
                </a:solidFill>
                <a:effectLst/>
                <a:uLnTx/>
                <a:uFillTx/>
                <a:latin typeface="+mj-lt"/>
                <a:ea typeface="+mn-ea"/>
                <a:cs typeface="+mn-cs"/>
              </a:rPr>
              <a:t>(ECII, Processes and standards)</a:t>
            </a:r>
            <a:r>
              <a:rPr kumimoji="0" lang="en-GB" sz="1000" b="0" i="0" u="none" strike="noStrike" kern="1200" cap="none" spc="0" normalizeH="0" noProof="0">
                <a:ln>
                  <a:noFill/>
                </a:ln>
                <a:solidFill>
                  <a:prstClr val="black"/>
                </a:solidFill>
                <a:effectLst/>
                <a:uLnTx/>
                <a:uFillTx/>
                <a:latin typeface="+mj-lt"/>
                <a:ea typeface="+mn-ea"/>
                <a:cs typeface="+mn-cs"/>
              </a:rPr>
              <a:t> –Art. 48</a:t>
            </a:r>
          </a:p>
        </p:txBody>
      </p:sp>
      <p:sp>
        <p:nvSpPr>
          <p:cNvPr id="5" name="Rectangle 4">
            <a:extLst>
              <a:ext uri="{FF2B5EF4-FFF2-40B4-BE49-F238E27FC236}">
                <a16:creationId xmlns:a16="http://schemas.microsoft.com/office/drawing/2014/main" id="{E0292F50-4817-4B52-D12F-ABF737B9C978}"/>
              </a:ext>
            </a:extLst>
          </p:cNvPr>
          <p:cNvSpPr/>
          <p:nvPr/>
        </p:nvSpPr>
        <p:spPr>
          <a:xfrm>
            <a:off x="1119494" y="3514335"/>
            <a:ext cx="2217374"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Develop</a:t>
            </a:r>
            <a:endParaRPr lang="en-GB" sz="900" b="1" cap="all" dirty="0">
              <a:solidFill>
                <a:schemeClr val="tx1">
                  <a:lumMod val="50000"/>
                  <a:lumOff val="50000"/>
                </a:schemeClr>
              </a:solidFill>
            </a:endParaRPr>
          </a:p>
        </p:txBody>
      </p:sp>
      <p:sp>
        <p:nvSpPr>
          <p:cNvPr id="129" name="Rectangle 128">
            <a:extLst>
              <a:ext uri="{FF2B5EF4-FFF2-40B4-BE49-F238E27FC236}">
                <a16:creationId xmlns:a16="http://schemas.microsoft.com/office/drawing/2014/main" id="{9E1BEDFF-4B65-9482-CD11-5B4F9C22A1CD}"/>
              </a:ext>
            </a:extLst>
          </p:cNvPr>
          <p:cNvSpPr/>
          <p:nvPr/>
        </p:nvSpPr>
        <p:spPr>
          <a:xfrm>
            <a:off x="1121456" y="3806463"/>
            <a:ext cx="11004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DEVELOP</a:t>
            </a:r>
            <a:endParaRPr lang="en-GB" sz="900" b="1" cap="all" dirty="0">
              <a:solidFill>
                <a:schemeClr val="tx1">
                  <a:lumMod val="50000"/>
                  <a:lumOff val="50000"/>
                </a:schemeClr>
              </a:solidFill>
            </a:endParaRPr>
          </a:p>
        </p:txBody>
      </p:sp>
      <p:sp>
        <p:nvSpPr>
          <p:cNvPr id="130" name="Rectangle 129">
            <a:extLst>
              <a:ext uri="{FF2B5EF4-FFF2-40B4-BE49-F238E27FC236}">
                <a16:creationId xmlns:a16="http://schemas.microsoft.com/office/drawing/2014/main" id="{EEADCC35-C924-DDB1-FF20-EE2308645B34}"/>
              </a:ext>
            </a:extLst>
          </p:cNvPr>
          <p:cNvSpPr/>
          <p:nvPr/>
        </p:nvSpPr>
        <p:spPr>
          <a:xfrm>
            <a:off x="2238459" y="3806463"/>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131" name="Rectangle 130">
            <a:extLst>
              <a:ext uri="{FF2B5EF4-FFF2-40B4-BE49-F238E27FC236}">
                <a16:creationId xmlns:a16="http://schemas.microsoft.com/office/drawing/2014/main" id="{65F84F38-7EAD-B257-11BB-0A7B9B97563A}"/>
              </a:ext>
            </a:extLst>
          </p:cNvPr>
          <p:cNvSpPr/>
          <p:nvPr/>
        </p:nvSpPr>
        <p:spPr>
          <a:xfrm>
            <a:off x="2741615" y="3832561"/>
            <a:ext cx="1803829"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Cyber-attack classification scale methodology –Art.</a:t>
            </a:r>
            <a:r>
              <a:rPr lang="en-GB" sz="1000" dirty="0">
                <a:solidFill>
                  <a:prstClr val="black"/>
                </a:solidFill>
                <a:latin typeface="+mj-lt"/>
              </a:rPr>
              <a:t>37</a:t>
            </a:r>
            <a:r>
              <a:rPr kumimoji="0" lang="en-GB" sz="1000" b="0" i="0" u="none" strike="noStrike" kern="1200" cap="none" spc="0" normalizeH="0" noProof="0" dirty="0">
                <a:ln>
                  <a:noFill/>
                </a:ln>
                <a:solidFill>
                  <a:prstClr val="black"/>
                </a:solidFill>
                <a:effectLst/>
                <a:uLnTx/>
                <a:uFillTx/>
                <a:latin typeface="+mj-lt"/>
                <a:ea typeface="+mn-ea"/>
                <a:cs typeface="+mn-cs"/>
              </a:rPr>
              <a:t>(8)</a:t>
            </a:r>
          </a:p>
        </p:txBody>
      </p:sp>
      <p:sp>
        <p:nvSpPr>
          <p:cNvPr id="132" name="Rectangle 131">
            <a:extLst>
              <a:ext uri="{FF2B5EF4-FFF2-40B4-BE49-F238E27FC236}">
                <a16:creationId xmlns:a16="http://schemas.microsoft.com/office/drawing/2014/main" id="{FEF71BD2-0EBC-4BA0-76C2-296C624910AF}"/>
              </a:ext>
            </a:extLst>
          </p:cNvPr>
          <p:cNvSpPr/>
          <p:nvPr/>
        </p:nvSpPr>
        <p:spPr>
          <a:xfrm>
            <a:off x="3302151" y="3512271"/>
            <a:ext cx="1666538"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mj-lt"/>
              </a:rPr>
              <a:t>IS Common Tool Feasibility study –Art.37(9)</a:t>
            </a:r>
            <a:endParaRPr kumimoji="0" lang="en-GB" sz="1000" b="0" i="0" u="none" strike="noStrike" kern="1200" cap="none" spc="0" normalizeH="0" noProof="0" dirty="0">
              <a:ln>
                <a:noFill/>
              </a:ln>
              <a:solidFill>
                <a:prstClr val="black"/>
              </a:solidFill>
              <a:effectLst/>
              <a:uLnTx/>
              <a:uFillTx/>
              <a:latin typeface="+mj-lt"/>
              <a:ea typeface="+mn-ea"/>
              <a:cs typeface="+mn-cs"/>
            </a:endParaRPr>
          </a:p>
        </p:txBody>
      </p:sp>
      <p:sp>
        <p:nvSpPr>
          <p:cNvPr id="133" name="Rectangle 132">
            <a:extLst>
              <a:ext uri="{FF2B5EF4-FFF2-40B4-BE49-F238E27FC236}">
                <a16:creationId xmlns:a16="http://schemas.microsoft.com/office/drawing/2014/main" id="{915FAE7C-4DC5-A66B-920B-259A29C5FAE1}"/>
              </a:ext>
            </a:extLst>
          </p:cNvPr>
          <p:cNvSpPr/>
          <p:nvPr/>
        </p:nvSpPr>
        <p:spPr>
          <a:xfrm>
            <a:off x="3898137" y="5941758"/>
            <a:ext cx="2239344"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Develop</a:t>
            </a:r>
          </a:p>
        </p:txBody>
      </p:sp>
      <p:sp>
        <p:nvSpPr>
          <p:cNvPr id="135" name="Rectangle 134">
            <a:extLst>
              <a:ext uri="{FF2B5EF4-FFF2-40B4-BE49-F238E27FC236}">
                <a16:creationId xmlns:a16="http://schemas.microsoft.com/office/drawing/2014/main" id="{D7624E9F-704D-9A2A-B950-524CDA8CCAD8}"/>
              </a:ext>
            </a:extLst>
          </p:cNvPr>
          <p:cNvSpPr/>
          <p:nvPr/>
        </p:nvSpPr>
        <p:spPr>
          <a:xfrm>
            <a:off x="6164686" y="5941758"/>
            <a:ext cx="1039193"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develop</a:t>
            </a:r>
          </a:p>
        </p:txBody>
      </p:sp>
      <p:sp>
        <p:nvSpPr>
          <p:cNvPr id="139" name="Rectangle 138">
            <a:extLst>
              <a:ext uri="{FF2B5EF4-FFF2-40B4-BE49-F238E27FC236}">
                <a16:creationId xmlns:a16="http://schemas.microsoft.com/office/drawing/2014/main" id="{28664069-DA70-60E6-4D50-822B2A75E6C1}"/>
              </a:ext>
            </a:extLst>
          </p:cNvPr>
          <p:cNvSpPr/>
          <p:nvPr/>
        </p:nvSpPr>
        <p:spPr>
          <a:xfrm>
            <a:off x="4734518" y="6107283"/>
            <a:ext cx="116641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40" name="Rectangle 139">
            <a:extLst>
              <a:ext uri="{FF2B5EF4-FFF2-40B4-BE49-F238E27FC236}">
                <a16:creationId xmlns:a16="http://schemas.microsoft.com/office/drawing/2014/main" id="{BC1CC003-EA2F-AC67-C7D5-78979D8E4E05}"/>
              </a:ext>
            </a:extLst>
          </p:cNvPr>
          <p:cNvSpPr/>
          <p:nvPr/>
        </p:nvSpPr>
        <p:spPr>
          <a:xfrm>
            <a:off x="7145255" y="6061407"/>
            <a:ext cx="2329803"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Crisis management and Response plan -Art.41</a:t>
            </a:r>
          </a:p>
        </p:txBody>
      </p:sp>
    </p:spTree>
    <p:extLst>
      <p:ext uri="{BB962C8B-B14F-4D97-AF65-F5344CB8AC3E}">
        <p14:creationId xmlns:p14="http://schemas.microsoft.com/office/powerpoint/2010/main" val="36510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027CCC38-D443-91AC-787F-1429BD13441D}"/>
              </a:ext>
            </a:extLst>
          </p:cNvPr>
          <p:cNvSpPr/>
          <p:nvPr/>
        </p:nvSpPr>
        <p:spPr>
          <a:xfrm>
            <a:off x="4754297" y="5692779"/>
            <a:ext cx="6887542" cy="218532"/>
          </a:xfrm>
          <a:prstGeom prst="rect">
            <a:avLst/>
          </a:prstGeom>
          <a:solidFill>
            <a:schemeClr val="accent3"/>
          </a:solidFill>
          <a:ln>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en-GB" sz="900" b="1" cap="all" dirty="0">
                <a:solidFill>
                  <a:schemeClr val="tx1"/>
                </a:solidFill>
              </a:rPr>
              <a:t>Incident, threat &amp; vulnerability sharing framework -Art.37 &amp; 38</a:t>
            </a:r>
          </a:p>
        </p:txBody>
      </p:sp>
      <p:graphicFrame>
        <p:nvGraphicFramePr>
          <p:cNvPr id="13" name="Table 12">
            <a:extLst>
              <a:ext uri="{FF2B5EF4-FFF2-40B4-BE49-F238E27FC236}">
                <a16:creationId xmlns:a16="http://schemas.microsoft.com/office/drawing/2014/main" id="{82DE5F5A-1024-15B0-554B-A9C0778FEA02}"/>
              </a:ext>
            </a:extLst>
          </p:cNvPr>
          <p:cNvGraphicFramePr>
            <a:graphicFrameLocks noGrp="1"/>
          </p:cNvGraphicFramePr>
          <p:nvPr/>
        </p:nvGraphicFramePr>
        <p:xfrm>
          <a:off x="570602" y="1376363"/>
          <a:ext cx="11070540" cy="274320"/>
        </p:xfrm>
        <a:graphic>
          <a:graphicData uri="http://schemas.openxmlformats.org/drawingml/2006/table">
            <a:tbl>
              <a:tblPr firstRow="1" bandRow="1">
                <a:tableStyleId>{5C22544A-7EE6-4342-B048-85BDC9FD1C3A}</a:tableStyleId>
              </a:tblPr>
              <a:tblGrid>
                <a:gridCol w="1107054">
                  <a:extLst>
                    <a:ext uri="{9D8B030D-6E8A-4147-A177-3AD203B41FA5}">
                      <a16:colId xmlns:a16="http://schemas.microsoft.com/office/drawing/2014/main" val="3806129524"/>
                    </a:ext>
                  </a:extLst>
                </a:gridCol>
                <a:gridCol w="1107054">
                  <a:extLst>
                    <a:ext uri="{9D8B030D-6E8A-4147-A177-3AD203B41FA5}">
                      <a16:colId xmlns:a16="http://schemas.microsoft.com/office/drawing/2014/main" val="3687357182"/>
                    </a:ext>
                  </a:extLst>
                </a:gridCol>
                <a:gridCol w="1107054">
                  <a:extLst>
                    <a:ext uri="{9D8B030D-6E8A-4147-A177-3AD203B41FA5}">
                      <a16:colId xmlns:a16="http://schemas.microsoft.com/office/drawing/2014/main" val="2205879223"/>
                    </a:ext>
                  </a:extLst>
                </a:gridCol>
                <a:gridCol w="1107054">
                  <a:extLst>
                    <a:ext uri="{9D8B030D-6E8A-4147-A177-3AD203B41FA5}">
                      <a16:colId xmlns:a16="http://schemas.microsoft.com/office/drawing/2014/main" val="422948769"/>
                    </a:ext>
                  </a:extLst>
                </a:gridCol>
                <a:gridCol w="1107054">
                  <a:extLst>
                    <a:ext uri="{9D8B030D-6E8A-4147-A177-3AD203B41FA5}">
                      <a16:colId xmlns:a16="http://schemas.microsoft.com/office/drawing/2014/main" val="3211481590"/>
                    </a:ext>
                  </a:extLst>
                </a:gridCol>
                <a:gridCol w="1107054">
                  <a:extLst>
                    <a:ext uri="{9D8B030D-6E8A-4147-A177-3AD203B41FA5}">
                      <a16:colId xmlns:a16="http://schemas.microsoft.com/office/drawing/2014/main" val="2890601174"/>
                    </a:ext>
                  </a:extLst>
                </a:gridCol>
                <a:gridCol w="1107054">
                  <a:extLst>
                    <a:ext uri="{9D8B030D-6E8A-4147-A177-3AD203B41FA5}">
                      <a16:colId xmlns:a16="http://schemas.microsoft.com/office/drawing/2014/main" val="929447395"/>
                    </a:ext>
                  </a:extLst>
                </a:gridCol>
                <a:gridCol w="1107054">
                  <a:extLst>
                    <a:ext uri="{9D8B030D-6E8A-4147-A177-3AD203B41FA5}">
                      <a16:colId xmlns:a16="http://schemas.microsoft.com/office/drawing/2014/main" val="3975249407"/>
                    </a:ext>
                  </a:extLst>
                </a:gridCol>
                <a:gridCol w="1107054">
                  <a:extLst>
                    <a:ext uri="{9D8B030D-6E8A-4147-A177-3AD203B41FA5}">
                      <a16:colId xmlns:a16="http://schemas.microsoft.com/office/drawing/2014/main" val="3761257112"/>
                    </a:ext>
                  </a:extLst>
                </a:gridCol>
                <a:gridCol w="1107054">
                  <a:extLst>
                    <a:ext uri="{9D8B030D-6E8A-4147-A177-3AD203B41FA5}">
                      <a16:colId xmlns:a16="http://schemas.microsoft.com/office/drawing/2014/main" val="2651596006"/>
                    </a:ext>
                  </a:extLst>
                </a:gridCol>
              </a:tblGrid>
              <a:tr h="196590">
                <a:tc>
                  <a:txBody>
                    <a:bodyPr/>
                    <a:lstStyle/>
                    <a:p>
                      <a:pPr algn="ctr"/>
                      <a:r>
                        <a:rPr lang="en-GB" sz="1200">
                          <a:solidFill>
                            <a:schemeClr val="tx1"/>
                          </a:solidFill>
                        </a:rPr>
                        <a:t>2024</a:t>
                      </a:r>
                    </a:p>
                  </a:txBody>
                  <a:tcPr>
                    <a:solidFill>
                      <a:schemeClr val="bg2"/>
                    </a:solidFill>
                  </a:tcPr>
                </a:tc>
                <a:tc>
                  <a:txBody>
                    <a:bodyPr/>
                    <a:lstStyle/>
                    <a:p>
                      <a:pPr algn="ctr"/>
                      <a:r>
                        <a:rPr lang="en-GB" sz="1200" dirty="0">
                          <a:solidFill>
                            <a:schemeClr val="tx1"/>
                          </a:solidFill>
                        </a:rPr>
                        <a:t>2025</a:t>
                      </a:r>
                    </a:p>
                  </a:txBody>
                  <a:tcPr>
                    <a:solidFill>
                      <a:schemeClr val="bg2"/>
                    </a:solidFill>
                  </a:tcPr>
                </a:tc>
                <a:tc>
                  <a:txBody>
                    <a:bodyPr/>
                    <a:lstStyle/>
                    <a:p>
                      <a:pPr algn="ctr"/>
                      <a:r>
                        <a:rPr lang="en-GB" sz="1200">
                          <a:solidFill>
                            <a:schemeClr val="tx1"/>
                          </a:solidFill>
                        </a:rPr>
                        <a:t>2026</a:t>
                      </a:r>
                    </a:p>
                  </a:txBody>
                  <a:tcPr>
                    <a:solidFill>
                      <a:schemeClr val="bg2"/>
                    </a:solidFill>
                  </a:tcPr>
                </a:tc>
                <a:tc>
                  <a:txBody>
                    <a:bodyPr/>
                    <a:lstStyle/>
                    <a:p>
                      <a:pPr algn="ctr"/>
                      <a:r>
                        <a:rPr lang="en-GB" sz="1200">
                          <a:solidFill>
                            <a:schemeClr val="tx1"/>
                          </a:solidFill>
                        </a:rPr>
                        <a:t>2027</a:t>
                      </a:r>
                    </a:p>
                  </a:txBody>
                  <a:tcPr>
                    <a:solidFill>
                      <a:schemeClr val="bg2"/>
                    </a:solidFill>
                  </a:tcPr>
                </a:tc>
                <a:tc>
                  <a:txBody>
                    <a:bodyPr/>
                    <a:lstStyle/>
                    <a:p>
                      <a:pPr algn="ctr"/>
                      <a:r>
                        <a:rPr lang="en-GB" sz="1200">
                          <a:solidFill>
                            <a:schemeClr val="tx1"/>
                          </a:solidFill>
                        </a:rPr>
                        <a:t>2028</a:t>
                      </a:r>
                    </a:p>
                  </a:txBody>
                  <a:tcPr>
                    <a:solidFill>
                      <a:schemeClr val="bg2"/>
                    </a:solidFill>
                  </a:tcPr>
                </a:tc>
                <a:tc>
                  <a:txBody>
                    <a:bodyPr/>
                    <a:lstStyle/>
                    <a:p>
                      <a:pPr algn="ctr"/>
                      <a:r>
                        <a:rPr lang="en-GB" sz="1200">
                          <a:solidFill>
                            <a:schemeClr val="tx1"/>
                          </a:solidFill>
                        </a:rPr>
                        <a:t>2029</a:t>
                      </a:r>
                    </a:p>
                  </a:txBody>
                  <a:tcPr>
                    <a:solidFill>
                      <a:schemeClr val="bg2"/>
                    </a:solidFill>
                  </a:tcPr>
                </a:tc>
                <a:tc>
                  <a:txBody>
                    <a:bodyPr/>
                    <a:lstStyle/>
                    <a:p>
                      <a:pPr algn="ctr"/>
                      <a:r>
                        <a:rPr lang="en-GB" sz="1200">
                          <a:solidFill>
                            <a:schemeClr val="tx1"/>
                          </a:solidFill>
                        </a:rPr>
                        <a:t>2030</a:t>
                      </a:r>
                    </a:p>
                  </a:txBody>
                  <a:tcPr>
                    <a:solidFill>
                      <a:schemeClr val="bg2"/>
                    </a:solidFill>
                  </a:tcPr>
                </a:tc>
                <a:tc>
                  <a:txBody>
                    <a:bodyPr/>
                    <a:lstStyle/>
                    <a:p>
                      <a:pPr algn="ctr"/>
                      <a:r>
                        <a:rPr lang="en-GB" sz="1200">
                          <a:solidFill>
                            <a:schemeClr val="tx1"/>
                          </a:solidFill>
                        </a:rPr>
                        <a:t>2031</a:t>
                      </a:r>
                    </a:p>
                  </a:txBody>
                  <a:tcPr>
                    <a:solidFill>
                      <a:schemeClr val="bg2"/>
                    </a:solidFill>
                  </a:tcPr>
                </a:tc>
                <a:tc>
                  <a:txBody>
                    <a:bodyPr/>
                    <a:lstStyle/>
                    <a:p>
                      <a:pPr algn="ctr"/>
                      <a:r>
                        <a:rPr lang="en-GB" sz="1200">
                          <a:solidFill>
                            <a:schemeClr val="tx1"/>
                          </a:solidFill>
                        </a:rPr>
                        <a:t>2032</a:t>
                      </a:r>
                    </a:p>
                  </a:txBody>
                  <a:tcPr>
                    <a:solidFill>
                      <a:schemeClr val="bg2"/>
                    </a:solidFill>
                  </a:tcPr>
                </a:tc>
                <a:tc>
                  <a:txBody>
                    <a:bodyPr/>
                    <a:lstStyle/>
                    <a:p>
                      <a:pPr algn="ctr"/>
                      <a:r>
                        <a:rPr lang="en-GB" sz="1200" dirty="0">
                          <a:solidFill>
                            <a:schemeClr val="tx1"/>
                          </a:solidFill>
                        </a:rPr>
                        <a:t>2033</a:t>
                      </a:r>
                    </a:p>
                  </a:txBody>
                  <a:tcPr>
                    <a:solidFill>
                      <a:schemeClr val="bg2"/>
                    </a:solidFill>
                  </a:tcPr>
                </a:tc>
                <a:extLst>
                  <a:ext uri="{0D108BD9-81ED-4DB2-BD59-A6C34878D82A}">
                    <a16:rowId xmlns:a16="http://schemas.microsoft.com/office/drawing/2014/main" val="290191636"/>
                  </a:ext>
                </a:extLst>
              </a:tr>
            </a:tbl>
          </a:graphicData>
        </a:graphic>
      </p:graphicFrame>
      <p:graphicFrame>
        <p:nvGraphicFramePr>
          <p:cNvPr id="18" name="Table 17">
            <a:extLst>
              <a:ext uri="{FF2B5EF4-FFF2-40B4-BE49-F238E27FC236}">
                <a16:creationId xmlns:a16="http://schemas.microsoft.com/office/drawing/2014/main" id="{5CDDFBB3-A119-8E6C-4CCA-A22C97A66A37}"/>
              </a:ext>
            </a:extLst>
          </p:cNvPr>
          <p:cNvGraphicFramePr>
            <a:graphicFrameLocks noGrp="1"/>
          </p:cNvGraphicFramePr>
          <p:nvPr/>
        </p:nvGraphicFramePr>
        <p:xfrm>
          <a:off x="1124129" y="1650682"/>
          <a:ext cx="9963486" cy="5023211"/>
        </p:xfrm>
        <a:graphic>
          <a:graphicData uri="http://schemas.openxmlformats.org/drawingml/2006/table">
            <a:tbl>
              <a:tblPr firstRow="1" bandRow="1">
                <a:tableStyleId>{5C22544A-7EE6-4342-B048-85BDC9FD1C3A}</a:tableStyleId>
              </a:tblPr>
              <a:tblGrid>
                <a:gridCol w="553527">
                  <a:extLst>
                    <a:ext uri="{9D8B030D-6E8A-4147-A177-3AD203B41FA5}">
                      <a16:colId xmlns:a16="http://schemas.microsoft.com/office/drawing/2014/main" val="3806129524"/>
                    </a:ext>
                  </a:extLst>
                </a:gridCol>
                <a:gridCol w="553527">
                  <a:extLst>
                    <a:ext uri="{9D8B030D-6E8A-4147-A177-3AD203B41FA5}">
                      <a16:colId xmlns:a16="http://schemas.microsoft.com/office/drawing/2014/main" val="1482976683"/>
                    </a:ext>
                  </a:extLst>
                </a:gridCol>
                <a:gridCol w="553527">
                  <a:extLst>
                    <a:ext uri="{9D8B030D-6E8A-4147-A177-3AD203B41FA5}">
                      <a16:colId xmlns:a16="http://schemas.microsoft.com/office/drawing/2014/main" val="3687357182"/>
                    </a:ext>
                  </a:extLst>
                </a:gridCol>
                <a:gridCol w="553527">
                  <a:extLst>
                    <a:ext uri="{9D8B030D-6E8A-4147-A177-3AD203B41FA5}">
                      <a16:colId xmlns:a16="http://schemas.microsoft.com/office/drawing/2014/main" val="2322545987"/>
                    </a:ext>
                  </a:extLst>
                </a:gridCol>
                <a:gridCol w="553527">
                  <a:extLst>
                    <a:ext uri="{9D8B030D-6E8A-4147-A177-3AD203B41FA5}">
                      <a16:colId xmlns:a16="http://schemas.microsoft.com/office/drawing/2014/main" val="2205879223"/>
                    </a:ext>
                  </a:extLst>
                </a:gridCol>
                <a:gridCol w="553527">
                  <a:extLst>
                    <a:ext uri="{9D8B030D-6E8A-4147-A177-3AD203B41FA5}">
                      <a16:colId xmlns:a16="http://schemas.microsoft.com/office/drawing/2014/main" val="3658951281"/>
                    </a:ext>
                  </a:extLst>
                </a:gridCol>
                <a:gridCol w="553527">
                  <a:extLst>
                    <a:ext uri="{9D8B030D-6E8A-4147-A177-3AD203B41FA5}">
                      <a16:colId xmlns:a16="http://schemas.microsoft.com/office/drawing/2014/main" val="422948769"/>
                    </a:ext>
                  </a:extLst>
                </a:gridCol>
                <a:gridCol w="553527">
                  <a:extLst>
                    <a:ext uri="{9D8B030D-6E8A-4147-A177-3AD203B41FA5}">
                      <a16:colId xmlns:a16="http://schemas.microsoft.com/office/drawing/2014/main" val="2728496930"/>
                    </a:ext>
                  </a:extLst>
                </a:gridCol>
                <a:gridCol w="553527">
                  <a:extLst>
                    <a:ext uri="{9D8B030D-6E8A-4147-A177-3AD203B41FA5}">
                      <a16:colId xmlns:a16="http://schemas.microsoft.com/office/drawing/2014/main" val="3211481590"/>
                    </a:ext>
                  </a:extLst>
                </a:gridCol>
                <a:gridCol w="553527">
                  <a:extLst>
                    <a:ext uri="{9D8B030D-6E8A-4147-A177-3AD203B41FA5}">
                      <a16:colId xmlns:a16="http://schemas.microsoft.com/office/drawing/2014/main" val="4255442003"/>
                    </a:ext>
                  </a:extLst>
                </a:gridCol>
                <a:gridCol w="553527">
                  <a:extLst>
                    <a:ext uri="{9D8B030D-6E8A-4147-A177-3AD203B41FA5}">
                      <a16:colId xmlns:a16="http://schemas.microsoft.com/office/drawing/2014/main" val="2890601174"/>
                    </a:ext>
                  </a:extLst>
                </a:gridCol>
                <a:gridCol w="553527">
                  <a:extLst>
                    <a:ext uri="{9D8B030D-6E8A-4147-A177-3AD203B41FA5}">
                      <a16:colId xmlns:a16="http://schemas.microsoft.com/office/drawing/2014/main" val="430635769"/>
                    </a:ext>
                  </a:extLst>
                </a:gridCol>
                <a:gridCol w="553527">
                  <a:extLst>
                    <a:ext uri="{9D8B030D-6E8A-4147-A177-3AD203B41FA5}">
                      <a16:colId xmlns:a16="http://schemas.microsoft.com/office/drawing/2014/main" val="929447395"/>
                    </a:ext>
                  </a:extLst>
                </a:gridCol>
                <a:gridCol w="553527">
                  <a:extLst>
                    <a:ext uri="{9D8B030D-6E8A-4147-A177-3AD203B41FA5}">
                      <a16:colId xmlns:a16="http://schemas.microsoft.com/office/drawing/2014/main" val="1759008970"/>
                    </a:ext>
                  </a:extLst>
                </a:gridCol>
                <a:gridCol w="553527">
                  <a:extLst>
                    <a:ext uri="{9D8B030D-6E8A-4147-A177-3AD203B41FA5}">
                      <a16:colId xmlns:a16="http://schemas.microsoft.com/office/drawing/2014/main" val="3975249407"/>
                    </a:ext>
                  </a:extLst>
                </a:gridCol>
                <a:gridCol w="553527">
                  <a:extLst>
                    <a:ext uri="{9D8B030D-6E8A-4147-A177-3AD203B41FA5}">
                      <a16:colId xmlns:a16="http://schemas.microsoft.com/office/drawing/2014/main" val="1651739576"/>
                    </a:ext>
                  </a:extLst>
                </a:gridCol>
                <a:gridCol w="553527">
                  <a:extLst>
                    <a:ext uri="{9D8B030D-6E8A-4147-A177-3AD203B41FA5}">
                      <a16:colId xmlns:a16="http://schemas.microsoft.com/office/drawing/2014/main" val="3761257112"/>
                    </a:ext>
                  </a:extLst>
                </a:gridCol>
                <a:gridCol w="553527">
                  <a:extLst>
                    <a:ext uri="{9D8B030D-6E8A-4147-A177-3AD203B41FA5}">
                      <a16:colId xmlns:a16="http://schemas.microsoft.com/office/drawing/2014/main" val="493377480"/>
                    </a:ext>
                  </a:extLst>
                </a:gridCol>
              </a:tblGrid>
              <a:tr h="315693">
                <a:tc gridSpan="2">
                  <a:txBody>
                    <a:bodyPr/>
                    <a:lstStyle/>
                    <a:p>
                      <a:pPr algn="ctr"/>
                      <a:r>
                        <a:rPr lang="en-GB" sz="1200">
                          <a:solidFill>
                            <a:schemeClr val="accent2">
                              <a:lumMod val="40000"/>
                              <a:lumOff val="60000"/>
                            </a:schemeClr>
                          </a:solidFill>
                        </a:rPr>
                        <a:t>YEAR 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dirty="0">
                          <a:solidFill>
                            <a:schemeClr val="accent2">
                              <a:lumMod val="40000"/>
                              <a:lumOff val="60000"/>
                            </a:schemeClr>
                          </a:solidFill>
                        </a:rPr>
                        <a:t>YEAR 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9</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90191636"/>
                  </a:ext>
                </a:extLst>
              </a:tr>
              <a:tr h="4707518">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83883532"/>
                  </a:ext>
                </a:extLst>
              </a:tr>
            </a:tbl>
          </a:graphicData>
        </a:graphic>
      </p:graphicFrame>
      <p:sp>
        <p:nvSpPr>
          <p:cNvPr id="2" name="Title 1">
            <a:extLst>
              <a:ext uri="{FF2B5EF4-FFF2-40B4-BE49-F238E27FC236}">
                <a16:creationId xmlns:a16="http://schemas.microsoft.com/office/drawing/2014/main" id="{CEBF479D-ECA2-0FD5-7881-30748FC7818A}"/>
              </a:ext>
            </a:extLst>
          </p:cNvPr>
          <p:cNvSpPr>
            <a:spLocks noGrp="1"/>
          </p:cNvSpPr>
          <p:nvPr>
            <p:ph type="title"/>
          </p:nvPr>
        </p:nvSpPr>
        <p:spPr/>
        <p:txBody>
          <a:bodyPr/>
          <a:lstStyle/>
          <a:p>
            <a:r>
              <a:rPr lang="en-GB" noProof="0" dirty="0"/>
              <a:t>How and until when will the NCCS be implemented?</a:t>
            </a:r>
          </a:p>
        </p:txBody>
      </p:sp>
      <p:sp>
        <p:nvSpPr>
          <p:cNvPr id="62" name="Slide Number Placeholder 2">
            <a:extLst>
              <a:ext uri="{FF2B5EF4-FFF2-40B4-BE49-F238E27FC236}">
                <a16:creationId xmlns:a16="http://schemas.microsoft.com/office/drawing/2014/main" id="{8D4FCD0E-C2AE-C281-3BAB-B81821FC4BA8}"/>
              </a:ext>
            </a:extLst>
          </p:cNvPr>
          <p:cNvSpPr>
            <a:spLocks noGrp="1"/>
          </p:cNvSpPr>
          <p:nvPr>
            <p:ph type="sldNum" sz="quarter" idx="12"/>
          </p:nvPr>
        </p:nvSpPr>
        <p:spPr/>
        <p:txBody>
          <a:bodyPr/>
          <a:lstStyle/>
          <a:p>
            <a:fld id="{2557C461-8C51-4D9D-8FC8-E809BEA51BC7}" type="slidenum">
              <a:rPr lang="en-GB" smtClean="0"/>
              <a:t>14</a:t>
            </a:fld>
            <a:endParaRPr lang="en-GB"/>
          </a:p>
        </p:txBody>
      </p:sp>
      <p:sp>
        <p:nvSpPr>
          <p:cNvPr id="323" name="Rectangle 322">
            <a:extLst>
              <a:ext uri="{FF2B5EF4-FFF2-40B4-BE49-F238E27FC236}">
                <a16:creationId xmlns:a16="http://schemas.microsoft.com/office/drawing/2014/main" id="{DC1D8CB9-349C-0C5A-CA2F-1E887875A52F}"/>
              </a:ext>
            </a:extLst>
          </p:cNvPr>
          <p:cNvSpPr/>
          <p:nvPr/>
        </p:nvSpPr>
        <p:spPr>
          <a:xfrm>
            <a:off x="259058" y="5649730"/>
            <a:ext cx="1827153" cy="120827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grpSp>
        <p:nvGrpSpPr>
          <p:cNvPr id="39" name="Group 38">
            <a:extLst>
              <a:ext uri="{FF2B5EF4-FFF2-40B4-BE49-F238E27FC236}">
                <a16:creationId xmlns:a16="http://schemas.microsoft.com/office/drawing/2014/main" id="{712CB369-B72E-A693-E192-2BE02ED8CE99}"/>
              </a:ext>
            </a:extLst>
          </p:cNvPr>
          <p:cNvGrpSpPr/>
          <p:nvPr/>
        </p:nvGrpSpPr>
        <p:grpSpPr>
          <a:xfrm>
            <a:off x="373977" y="5756875"/>
            <a:ext cx="1597315" cy="805068"/>
            <a:chOff x="373977" y="5756875"/>
            <a:chExt cx="1597315" cy="805068"/>
          </a:xfrm>
        </p:grpSpPr>
        <p:grpSp>
          <p:nvGrpSpPr>
            <p:cNvPr id="317" name="Group 316">
              <a:extLst>
                <a:ext uri="{FF2B5EF4-FFF2-40B4-BE49-F238E27FC236}">
                  <a16:creationId xmlns:a16="http://schemas.microsoft.com/office/drawing/2014/main" id="{7EEEE942-FE16-70BB-EAE4-7232C65E708E}"/>
                </a:ext>
              </a:extLst>
            </p:cNvPr>
            <p:cNvGrpSpPr/>
            <p:nvPr/>
          </p:nvGrpSpPr>
          <p:grpSpPr>
            <a:xfrm>
              <a:off x="373977" y="5756875"/>
              <a:ext cx="387795" cy="805068"/>
              <a:chOff x="12555017" y="5487688"/>
              <a:chExt cx="1217066" cy="805068"/>
            </a:xfrm>
          </p:grpSpPr>
          <p:sp>
            <p:nvSpPr>
              <p:cNvPr id="136" name="Rectangle 135">
                <a:extLst>
                  <a:ext uri="{FF2B5EF4-FFF2-40B4-BE49-F238E27FC236}">
                    <a16:creationId xmlns:a16="http://schemas.microsoft.com/office/drawing/2014/main" id="{7DD50B11-35DB-C78F-BF35-1650E8BC15A8}"/>
                  </a:ext>
                </a:extLst>
              </p:cNvPr>
              <p:cNvSpPr/>
              <p:nvPr/>
            </p:nvSpPr>
            <p:spPr>
              <a:xfrm>
                <a:off x="12555017" y="5487688"/>
                <a:ext cx="12170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fr-FR" sz="900" b="1" cap="all">
                    <a:solidFill>
                      <a:schemeClr val="tx1">
                        <a:lumMod val="50000"/>
                        <a:lumOff val="50000"/>
                      </a:schemeClr>
                    </a:solidFill>
                  </a:rPr>
                  <a:t>X</a:t>
                </a:r>
              </a:p>
            </p:txBody>
          </p:sp>
          <p:sp>
            <p:nvSpPr>
              <p:cNvPr id="137" name="Rectangle 136">
                <a:extLst>
                  <a:ext uri="{FF2B5EF4-FFF2-40B4-BE49-F238E27FC236}">
                    <a16:creationId xmlns:a16="http://schemas.microsoft.com/office/drawing/2014/main" id="{930D68CD-B682-FD4D-C5A7-1A523E56901C}"/>
                  </a:ext>
                </a:extLst>
              </p:cNvPr>
              <p:cNvSpPr/>
              <p:nvPr/>
            </p:nvSpPr>
            <p:spPr>
              <a:xfrm>
                <a:off x="12555017" y="5780956"/>
                <a:ext cx="12170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X</a:t>
                </a:r>
              </a:p>
            </p:txBody>
          </p:sp>
          <p:sp>
            <p:nvSpPr>
              <p:cNvPr id="138" name="Rectangle 137">
                <a:extLst>
                  <a:ext uri="{FF2B5EF4-FFF2-40B4-BE49-F238E27FC236}">
                    <a16:creationId xmlns:a16="http://schemas.microsoft.com/office/drawing/2014/main" id="{B267A394-1E4D-6ACA-33EC-E4F765ECF409}"/>
                  </a:ext>
                </a:extLst>
              </p:cNvPr>
              <p:cNvSpPr/>
              <p:nvPr/>
            </p:nvSpPr>
            <p:spPr>
              <a:xfrm>
                <a:off x="12555017" y="6074224"/>
                <a:ext cx="1217066"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fr-FR" sz="900" b="1" cap="all">
                    <a:solidFill>
                      <a:schemeClr val="tx1"/>
                    </a:solidFill>
                  </a:rPr>
                  <a:t>X</a:t>
                </a:r>
              </a:p>
            </p:txBody>
          </p:sp>
        </p:grpSp>
        <p:grpSp>
          <p:nvGrpSpPr>
            <p:cNvPr id="318" name="Group 317">
              <a:extLst>
                <a:ext uri="{FF2B5EF4-FFF2-40B4-BE49-F238E27FC236}">
                  <a16:creationId xmlns:a16="http://schemas.microsoft.com/office/drawing/2014/main" id="{5AACDEC7-824A-0A3A-5324-DD6C54443AE8}"/>
                </a:ext>
              </a:extLst>
            </p:cNvPr>
            <p:cNvGrpSpPr/>
            <p:nvPr/>
          </p:nvGrpSpPr>
          <p:grpSpPr>
            <a:xfrm>
              <a:off x="754226" y="5756875"/>
              <a:ext cx="1217066" cy="805068"/>
              <a:chOff x="12555017" y="5487688"/>
              <a:chExt cx="1217066" cy="805068"/>
            </a:xfrm>
            <a:noFill/>
          </p:grpSpPr>
          <p:sp>
            <p:nvSpPr>
              <p:cNvPr id="319" name="Rectangle 318">
                <a:extLst>
                  <a:ext uri="{FF2B5EF4-FFF2-40B4-BE49-F238E27FC236}">
                    <a16:creationId xmlns:a16="http://schemas.microsoft.com/office/drawing/2014/main" id="{C3AE56C8-2AB5-087E-6036-AF1A76D178F7}"/>
                  </a:ext>
                </a:extLst>
              </p:cNvPr>
              <p:cNvSpPr/>
              <p:nvPr/>
            </p:nvSpPr>
            <p:spPr>
              <a:xfrm>
                <a:off x="12555017" y="5487688"/>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fr-FR" sz="900" b="1" cap="all" err="1">
                    <a:solidFill>
                      <a:schemeClr val="tx1"/>
                    </a:solidFill>
                  </a:rPr>
                  <a:t>European</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sp>
            <p:nvSpPr>
              <p:cNvPr id="320" name="Rectangle 319">
                <a:extLst>
                  <a:ext uri="{FF2B5EF4-FFF2-40B4-BE49-F238E27FC236}">
                    <a16:creationId xmlns:a16="http://schemas.microsoft.com/office/drawing/2014/main" id="{AD141010-2887-B47B-CB6B-49B9E6464BE3}"/>
                  </a:ext>
                </a:extLst>
              </p:cNvPr>
              <p:cNvSpPr/>
              <p:nvPr/>
            </p:nvSpPr>
            <p:spPr>
              <a:xfrm>
                <a:off x="12555017" y="5780956"/>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b="1" cap="all">
                    <a:solidFill>
                      <a:schemeClr val="tx1"/>
                    </a:solidFill>
                  </a:rPr>
                  <a:t>NATIONAL LEVEL</a:t>
                </a:r>
              </a:p>
            </p:txBody>
          </p:sp>
          <p:sp>
            <p:nvSpPr>
              <p:cNvPr id="321" name="Rectangle 320">
                <a:extLst>
                  <a:ext uri="{FF2B5EF4-FFF2-40B4-BE49-F238E27FC236}">
                    <a16:creationId xmlns:a16="http://schemas.microsoft.com/office/drawing/2014/main" id="{B91F86FB-0958-EC90-68A0-52486065B6DC}"/>
                  </a:ext>
                </a:extLst>
              </p:cNvPr>
              <p:cNvSpPr/>
              <p:nvPr/>
            </p:nvSpPr>
            <p:spPr>
              <a:xfrm>
                <a:off x="12555017" y="6074224"/>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r>
                  <a:rPr lang="fr-FR" sz="900" b="1" cap="all" err="1">
                    <a:solidFill>
                      <a:schemeClr val="tx1"/>
                    </a:solidFill>
                  </a:rPr>
                  <a:t>Entity</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grpSp>
      </p:grpSp>
      <p:sp>
        <p:nvSpPr>
          <p:cNvPr id="3" name="Rectangle 2">
            <a:extLst>
              <a:ext uri="{FF2B5EF4-FFF2-40B4-BE49-F238E27FC236}">
                <a16:creationId xmlns:a16="http://schemas.microsoft.com/office/drawing/2014/main" id="{95327CC0-158C-7EF8-F735-82F6666D1E86}"/>
              </a:ext>
            </a:extLst>
          </p:cNvPr>
          <p:cNvSpPr/>
          <p:nvPr/>
        </p:nvSpPr>
        <p:spPr>
          <a:xfrm>
            <a:off x="6677239" y="3746882"/>
            <a:ext cx="1594224"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4" name="Rectangle 3">
            <a:extLst>
              <a:ext uri="{FF2B5EF4-FFF2-40B4-BE49-F238E27FC236}">
                <a16:creationId xmlns:a16="http://schemas.microsoft.com/office/drawing/2014/main" id="{50E058C3-AC74-984F-9B6D-F6CF5BB8E5F4}"/>
              </a:ext>
            </a:extLst>
          </p:cNvPr>
          <p:cNvSpPr/>
          <p:nvPr/>
        </p:nvSpPr>
        <p:spPr>
          <a:xfrm>
            <a:off x="1130300" y="216007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6" name="Rectangle 5">
            <a:extLst>
              <a:ext uri="{FF2B5EF4-FFF2-40B4-BE49-F238E27FC236}">
                <a16:creationId xmlns:a16="http://schemas.microsoft.com/office/drawing/2014/main" id="{F7439646-A7D9-1751-9DC6-F3C4B9058043}"/>
              </a:ext>
            </a:extLst>
          </p:cNvPr>
          <p:cNvSpPr/>
          <p:nvPr/>
        </p:nvSpPr>
        <p:spPr>
          <a:xfrm>
            <a:off x="1631413" y="2158496"/>
            <a:ext cx="36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Competent authority designation -Art.4</a:t>
            </a:r>
          </a:p>
        </p:txBody>
      </p:sp>
      <p:sp>
        <p:nvSpPr>
          <p:cNvPr id="7" name="Rectangle 6">
            <a:extLst>
              <a:ext uri="{FF2B5EF4-FFF2-40B4-BE49-F238E27FC236}">
                <a16:creationId xmlns:a16="http://schemas.microsoft.com/office/drawing/2014/main" id="{720ABCA0-2DBB-C768-4B31-F6E121008046}"/>
              </a:ext>
            </a:extLst>
          </p:cNvPr>
          <p:cNvSpPr/>
          <p:nvPr/>
        </p:nvSpPr>
        <p:spPr>
          <a:xfrm>
            <a:off x="1130300" y="2440322"/>
            <a:ext cx="792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DEVELOP</a:t>
            </a:r>
          </a:p>
        </p:txBody>
      </p:sp>
      <p:sp>
        <p:nvSpPr>
          <p:cNvPr id="8" name="Rectangle 7">
            <a:extLst>
              <a:ext uri="{FF2B5EF4-FFF2-40B4-BE49-F238E27FC236}">
                <a16:creationId xmlns:a16="http://schemas.microsoft.com/office/drawing/2014/main" id="{2F44D86A-58AF-634D-6988-115502462227}"/>
              </a:ext>
            </a:extLst>
          </p:cNvPr>
          <p:cNvSpPr/>
          <p:nvPr/>
        </p:nvSpPr>
        <p:spPr>
          <a:xfrm>
            <a:off x="1944488" y="244032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endParaRPr lang="en-GB" sz="900" b="1" cap="all" dirty="0">
              <a:solidFill>
                <a:schemeClr val="tx1">
                  <a:lumMod val="50000"/>
                  <a:lumOff val="50000"/>
                </a:schemeClr>
              </a:solidFill>
            </a:endParaRPr>
          </a:p>
        </p:txBody>
      </p:sp>
      <p:sp>
        <p:nvSpPr>
          <p:cNvPr id="9" name="Rectangle 8">
            <a:extLst>
              <a:ext uri="{FF2B5EF4-FFF2-40B4-BE49-F238E27FC236}">
                <a16:creationId xmlns:a16="http://schemas.microsoft.com/office/drawing/2014/main" id="{BE8104B1-F7EC-4E96-78A2-9ED3ED47D80D}"/>
              </a:ext>
            </a:extLst>
          </p:cNvPr>
          <p:cNvSpPr/>
          <p:nvPr/>
        </p:nvSpPr>
        <p:spPr>
          <a:xfrm>
            <a:off x="8277013" y="4260512"/>
            <a:ext cx="936043"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0" name="Rectangle 9">
            <a:extLst>
              <a:ext uri="{FF2B5EF4-FFF2-40B4-BE49-F238E27FC236}">
                <a16:creationId xmlns:a16="http://schemas.microsoft.com/office/drawing/2014/main" id="{0E60B3E4-4D64-517C-0472-90A510336155}"/>
              </a:ext>
            </a:extLst>
          </p:cNvPr>
          <p:cNvSpPr/>
          <p:nvPr/>
        </p:nvSpPr>
        <p:spPr>
          <a:xfrm>
            <a:off x="9234917" y="426051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APPROVE</a:t>
            </a:r>
          </a:p>
        </p:txBody>
      </p:sp>
      <p:sp>
        <p:nvSpPr>
          <p:cNvPr id="11" name="Rectangle 10">
            <a:extLst>
              <a:ext uri="{FF2B5EF4-FFF2-40B4-BE49-F238E27FC236}">
                <a16:creationId xmlns:a16="http://schemas.microsoft.com/office/drawing/2014/main" id="{0B0D7269-8DF6-F9B2-D497-DF939FFA684A}"/>
              </a:ext>
            </a:extLst>
          </p:cNvPr>
          <p:cNvSpPr/>
          <p:nvPr/>
        </p:nvSpPr>
        <p:spPr>
          <a:xfrm>
            <a:off x="3336868" y="4464312"/>
            <a:ext cx="82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2" name="Rectangle 11">
            <a:extLst>
              <a:ext uri="{FF2B5EF4-FFF2-40B4-BE49-F238E27FC236}">
                <a16:creationId xmlns:a16="http://schemas.microsoft.com/office/drawing/2014/main" id="{188DEC5B-3CFD-C096-EF32-146C6454200E}"/>
              </a:ext>
            </a:extLst>
          </p:cNvPr>
          <p:cNvSpPr/>
          <p:nvPr/>
        </p:nvSpPr>
        <p:spPr>
          <a:xfrm>
            <a:off x="4203436" y="4464312"/>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p>
        </p:txBody>
      </p:sp>
      <p:sp>
        <p:nvSpPr>
          <p:cNvPr id="14" name="Rectangle 13">
            <a:extLst>
              <a:ext uri="{FF2B5EF4-FFF2-40B4-BE49-F238E27FC236}">
                <a16:creationId xmlns:a16="http://schemas.microsoft.com/office/drawing/2014/main" id="{8B3E0AB2-6F6A-DE75-035A-A79D0F59C3C4}"/>
              </a:ext>
            </a:extLst>
          </p:cNvPr>
          <p:cNvSpPr/>
          <p:nvPr/>
        </p:nvSpPr>
        <p:spPr>
          <a:xfrm>
            <a:off x="6653368"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5" name="Rectangle 14">
            <a:extLst>
              <a:ext uri="{FF2B5EF4-FFF2-40B4-BE49-F238E27FC236}">
                <a16:creationId xmlns:a16="http://schemas.microsoft.com/office/drawing/2014/main" id="{E69A7E34-20CE-975F-7A44-82E154651D9D}"/>
              </a:ext>
            </a:extLst>
          </p:cNvPr>
          <p:cNvSpPr/>
          <p:nvPr/>
        </p:nvSpPr>
        <p:spPr>
          <a:xfrm>
            <a:off x="7203880"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6" name="Rectangle 15">
            <a:extLst>
              <a:ext uri="{FF2B5EF4-FFF2-40B4-BE49-F238E27FC236}">
                <a16:creationId xmlns:a16="http://schemas.microsoft.com/office/drawing/2014/main" id="{B9398081-7969-F832-6948-023A2BFE9DC4}"/>
              </a:ext>
            </a:extLst>
          </p:cNvPr>
          <p:cNvSpPr/>
          <p:nvPr/>
        </p:nvSpPr>
        <p:spPr>
          <a:xfrm>
            <a:off x="3336868" y="4725624"/>
            <a:ext cx="82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17" name="Rectangle 16">
            <a:extLst>
              <a:ext uri="{FF2B5EF4-FFF2-40B4-BE49-F238E27FC236}">
                <a16:creationId xmlns:a16="http://schemas.microsoft.com/office/drawing/2014/main" id="{8521CEC1-CD45-A8A8-163D-8D61479C7B90}"/>
              </a:ext>
            </a:extLst>
          </p:cNvPr>
          <p:cNvSpPr/>
          <p:nvPr/>
        </p:nvSpPr>
        <p:spPr>
          <a:xfrm>
            <a:off x="4203436" y="4725624"/>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APPROVE</a:t>
            </a:r>
          </a:p>
        </p:txBody>
      </p:sp>
      <p:sp>
        <p:nvSpPr>
          <p:cNvPr id="19" name="Rectangle 18">
            <a:extLst>
              <a:ext uri="{FF2B5EF4-FFF2-40B4-BE49-F238E27FC236}">
                <a16:creationId xmlns:a16="http://schemas.microsoft.com/office/drawing/2014/main" id="{DD7B71FA-F251-C183-AB8D-E06724F62B6B}"/>
              </a:ext>
            </a:extLst>
          </p:cNvPr>
          <p:cNvSpPr/>
          <p:nvPr/>
        </p:nvSpPr>
        <p:spPr>
          <a:xfrm>
            <a:off x="6670619"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0" name="Rectangle 19">
            <a:extLst>
              <a:ext uri="{FF2B5EF4-FFF2-40B4-BE49-F238E27FC236}">
                <a16:creationId xmlns:a16="http://schemas.microsoft.com/office/drawing/2014/main" id="{BEB84EEF-DE37-A045-065C-F925F516299C}"/>
              </a:ext>
            </a:extLst>
          </p:cNvPr>
          <p:cNvSpPr/>
          <p:nvPr/>
        </p:nvSpPr>
        <p:spPr>
          <a:xfrm>
            <a:off x="7221131"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1" name="Rectangle 20">
            <a:extLst>
              <a:ext uri="{FF2B5EF4-FFF2-40B4-BE49-F238E27FC236}">
                <a16:creationId xmlns:a16="http://schemas.microsoft.com/office/drawing/2014/main" id="{7D195CE0-BB2D-E956-1561-99EB8D2038A7}"/>
              </a:ext>
            </a:extLst>
          </p:cNvPr>
          <p:cNvSpPr/>
          <p:nvPr/>
        </p:nvSpPr>
        <p:spPr>
          <a:xfrm>
            <a:off x="5059137" y="5193307"/>
            <a:ext cx="2679849"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22" name="Rectangle 21">
            <a:extLst>
              <a:ext uri="{FF2B5EF4-FFF2-40B4-BE49-F238E27FC236}">
                <a16:creationId xmlns:a16="http://schemas.microsoft.com/office/drawing/2014/main" id="{0F7BAEA2-03E8-6296-A9EC-3C2D31618860}"/>
              </a:ext>
            </a:extLst>
          </p:cNvPr>
          <p:cNvSpPr/>
          <p:nvPr/>
        </p:nvSpPr>
        <p:spPr>
          <a:xfrm>
            <a:off x="8397670" y="5193307"/>
            <a:ext cx="2009842"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3" name="Rectangle 22">
            <a:extLst>
              <a:ext uri="{FF2B5EF4-FFF2-40B4-BE49-F238E27FC236}">
                <a16:creationId xmlns:a16="http://schemas.microsoft.com/office/drawing/2014/main" id="{8BA3ED51-10DB-7496-9B8A-7EBD6B5130DC}"/>
              </a:ext>
            </a:extLst>
          </p:cNvPr>
          <p:cNvSpPr/>
          <p:nvPr/>
        </p:nvSpPr>
        <p:spPr>
          <a:xfrm>
            <a:off x="4770137" y="4942628"/>
            <a:ext cx="118800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24" name="Rectangle 23">
            <a:extLst>
              <a:ext uri="{FF2B5EF4-FFF2-40B4-BE49-F238E27FC236}">
                <a16:creationId xmlns:a16="http://schemas.microsoft.com/office/drawing/2014/main" id="{E60E097C-7705-3C47-B268-85D7800F47DF}"/>
              </a:ext>
            </a:extLst>
          </p:cNvPr>
          <p:cNvSpPr/>
          <p:nvPr/>
        </p:nvSpPr>
        <p:spPr>
          <a:xfrm>
            <a:off x="8139512" y="4931995"/>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5" name="Rectangle 24">
            <a:extLst>
              <a:ext uri="{FF2B5EF4-FFF2-40B4-BE49-F238E27FC236}">
                <a16:creationId xmlns:a16="http://schemas.microsoft.com/office/drawing/2014/main" id="{40FD28D6-688E-3656-F7A7-511AB191AEFB}"/>
              </a:ext>
            </a:extLst>
          </p:cNvPr>
          <p:cNvSpPr/>
          <p:nvPr/>
        </p:nvSpPr>
        <p:spPr>
          <a:xfrm>
            <a:off x="2484488" y="2701634"/>
            <a:ext cx="828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DEVELOP</a:t>
            </a:r>
            <a:endParaRPr lang="en-GB" sz="900" b="1" cap="all" dirty="0">
              <a:solidFill>
                <a:schemeClr val="tx1">
                  <a:lumMod val="50000"/>
                  <a:lumOff val="50000"/>
                </a:schemeClr>
              </a:solidFill>
            </a:endParaRPr>
          </a:p>
        </p:txBody>
      </p:sp>
      <p:sp>
        <p:nvSpPr>
          <p:cNvPr id="26" name="Rectangle 25">
            <a:extLst>
              <a:ext uri="{FF2B5EF4-FFF2-40B4-BE49-F238E27FC236}">
                <a16:creationId xmlns:a16="http://schemas.microsoft.com/office/drawing/2014/main" id="{5AD5A811-D299-1260-C722-96D3B622D365}"/>
              </a:ext>
            </a:extLst>
          </p:cNvPr>
          <p:cNvSpPr/>
          <p:nvPr/>
        </p:nvSpPr>
        <p:spPr>
          <a:xfrm>
            <a:off x="3351056" y="2701634"/>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endParaRPr lang="en-GB" sz="900" b="1" cap="all" dirty="0">
              <a:solidFill>
                <a:schemeClr val="tx1">
                  <a:lumMod val="50000"/>
                  <a:lumOff val="50000"/>
                </a:schemeClr>
              </a:solidFill>
            </a:endParaRPr>
          </a:p>
        </p:txBody>
      </p:sp>
      <p:sp>
        <p:nvSpPr>
          <p:cNvPr id="27" name="Rectangle 26">
            <a:extLst>
              <a:ext uri="{FF2B5EF4-FFF2-40B4-BE49-F238E27FC236}">
                <a16:creationId xmlns:a16="http://schemas.microsoft.com/office/drawing/2014/main" id="{D20AED6F-35BC-1315-AC68-6F6DE9000FFC}"/>
              </a:ext>
            </a:extLst>
          </p:cNvPr>
          <p:cNvSpPr/>
          <p:nvPr/>
        </p:nvSpPr>
        <p:spPr>
          <a:xfrm>
            <a:off x="5773458" y="2701634"/>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8" name="Rectangle 27">
            <a:extLst>
              <a:ext uri="{FF2B5EF4-FFF2-40B4-BE49-F238E27FC236}">
                <a16:creationId xmlns:a16="http://schemas.microsoft.com/office/drawing/2014/main" id="{106F42F0-7349-3747-27B3-7A99157D111A}"/>
              </a:ext>
            </a:extLst>
          </p:cNvPr>
          <p:cNvSpPr/>
          <p:nvPr/>
        </p:nvSpPr>
        <p:spPr>
          <a:xfrm>
            <a:off x="6692691" y="2701634"/>
            <a:ext cx="50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9" name="Rectangle 28">
            <a:extLst>
              <a:ext uri="{FF2B5EF4-FFF2-40B4-BE49-F238E27FC236}">
                <a16:creationId xmlns:a16="http://schemas.microsoft.com/office/drawing/2014/main" id="{76DD7C41-42E9-298F-8591-C62104655518}"/>
              </a:ext>
            </a:extLst>
          </p:cNvPr>
          <p:cNvSpPr/>
          <p:nvPr/>
        </p:nvSpPr>
        <p:spPr>
          <a:xfrm>
            <a:off x="3906137" y="2962946"/>
            <a:ext cx="828001" cy="218532"/>
          </a:xfrm>
          <a:prstGeom prst="rect">
            <a:avLst/>
          </a:prstGeom>
          <a:solidFill>
            <a:srgbClr val="E8E8E8"/>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0" name="Rectangle 29">
            <a:extLst>
              <a:ext uri="{FF2B5EF4-FFF2-40B4-BE49-F238E27FC236}">
                <a16:creationId xmlns:a16="http://schemas.microsoft.com/office/drawing/2014/main" id="{A8D0B17C-CA65-E797-4D71-62AA3CEDBF1D}"/>
              </a:ext>
            </a:extLst>
          </p:cNvPr>
          <p:cNvSpPr/>
          <p:nvPr/>
        </p:nvSpPr>
        <p:spPr>
          <a:xfrm>
            <a:off x="7235319" y="2962946"/>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1" name="Rectangle 30">
            <a:extLst>
              <a:ext uri="{FF2B5EF4-FFF2-40B4-BE49-F238E27FC236}">
                <a16:creationId xmlns:a16="http://schemas.microsoft.com/office/drawing/2014/main" id="{6B7811BB-D36A-8C3C-BBED-C53B00E67E09}"/>
              </a:ext>
            </a:extLst>
          </p:cNvPr>
          <p:cNvSpPr/>
          <p:nvPr/>
        </p:nvSpPr>
        <p:spPr>
          <a:xfrm>
            <a:off x="4751587" y="3224258"/>
            <a:ext cx="1885871"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32" name="Rectangle 31">
            <a:extLst>
              <a:ext uri="{FF2B5EF4-FFF2-40B4-BE49-F238E27FC236}">
                <a16:creationId xmlns:a16="http://schemas.microsoft.com/office/drawing/2014/main" id="{861A6E7F-29F4-D661-885F-5F6A114D89C9}"/>
              </a:ext>
            </a:extLst>
          </p:cNvPr>
          <p:cNvSpPr/>
          <p:nvPr/>
        </p:nvSpPr>
        <p:spPr>
          <a:xfrm>
            <a:off x="8128829" y="3224258"/>
            <a:ext cx="97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3" name="Rectangle 32">
            <a:extLst>
              <a:ext uri="{FF2B5EF4-FFF2-40B4-BE49-F238E27FC236}">
                <a16:creationId xmlns:a16="http://schemas.microsoft.com/office/drawing/2014/main" id="{C219C595-56B0-9CD8-52E4-3BF2AE504EB3}"/>
              </a:ext>
            </a:extLst>
          </p:cNvPr>
          <p:cNvSpPr/>
          <p:nvPr/>
        </p:nvSpPr>
        <p:spPr>
          <a:xfrm>
            <a:off x="5774386" y="3485570"/>
            <a:ext cx="1690585"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34" name="Rectangle 33">
            <a:extLst>
              <a:ext uri="{FF2B5EF4-FFF2-40B4-BE49-F238E27FC236}">
                <a16:creationId xmlns:a16="http://schemas.microsoft.com/office/drawing/2014/main" id="{2A014A86-04AC-9387-21C3-EF4D3CB327C1}"/>
              </a:ext>
            </a:extLst>
          </p:cNvPr>
          <p:cNvSpPr/>
          <p:nvPr/>
        </p:nvSpPr>
        <p:spPr>
          <a:xfrm>
            <a:off x="9130339" y="3485570"/>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5" name="Rectangle 34">
            <a:extLst>
              <a:ext uri="{FF2B5EF4-FFF2-40B4-BE49-F238E27FC236}">
                <a16:creationId xmlns:a16="http://schemas.microsoft.com/office/drawing/2014/main" id="{0EBAEDBB-447E-AE21-73CD-C15F89753C37}"/>
              </a:ext>
            </a:extLst>
          </p:cNvPr>
          <p:cNvSpPr/>
          <p:nvPr/>
        </p:nvSpPr>
        <p:spPr>
          <a:xfrm>
            <a:off x="9971614" y="3746882"/>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6" name="Rectangle 35">
            <a:extLst>
              <a:ext uri="{FF2B5EF4-FFF2-40B4-BE49-F238E27FC236}">
                <a16:creationId xmlns:a16="http://schemas.microsoft.com/office/drawing/2014/main" id="{F15E01A0-96A9-7497-9CB3-EDA27797AAF1}"/>
              </a:ext>
            </a:extLst>
          </p:cNvPr>
          <p:cNvSpPr/>
          <p:nvPr/>
        </p:nvSpPr>
        <p:spPr>
          <a:xfrm>
            <a:off x="7443463" y="4008194"/>
            <a:ext cx="1395737"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sz="900" b="1" cap="all">
              <a:solidFill>
                <a:schemeClr val="tx1">
                  <a:lumMod val="50000"/>
                  <a:lumOff val="50000"/>
                </a:schemeClr>
              </a:solidFill>
            </a:endParaRPr>
          </a:p>
        </p:txBody>
      </p:sp>
      <p:sp>
        <p:nvSpPr>
          <p:cNvPr id="37" name="Rectangle 36">
            <a:extLst>
              <a:ext uri="{FF2B5EF4-FFF2-40B4-BE49-F238E27FC236}">
                <a16:creationId xmlns:a16="http://schemas.microsoft.com/office/drawing/2014/main" id="{14FDB66D-5874-3CBC-6DFD-D22DFE457F1F}"/>
              </a:ext>
            </a:extLst>
          </p:cNvPr>
          <p:cNvSpPr/>
          <p:nvPr/>
        </p:nvSpPr>
        <p:spPr>
          <a:xfrm>
            <a:off x="8862591" y="4009068"/>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APPROVE</a:t>
            </a:r>
          </a:p>
        </p:txBody>
      </p:sp>
      <p:sp>
        <p:nvSpPr>
          <p:cNvPr id="38" name="Rectangle 37">
            <a:extLst>
              <a:ext uri="{FF2B5EF4-FFF2-40B4-BE49-F238E27FC236}">
                <a16:creationId xmlns:a16="http://schemas.microsoft.com/office/drawing/2014/main" id="{21BB1AC1-B935-089E-AC23-CCBF28EB6BD2}"/>
              </a:ext>
            </a:extLst>
          </p:cNvPr>
          <p:cNvSpPr/>
          <p:nvPr/>
        </p:nvSpPr>
        <p:spPr>
          <a:xfrm>
            <a:off x="10837836" y="4008194"/>
            <a:ext cx="79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40" name="Rectangle 39">
            <a:extLst>
              <a:ext uri="{FF2B5EF4-FFF2-40B4-BE49-F238E27FC236}">
                <a16:creationId xmlns:a16="http://schemas.microsoft.com/office/drawing/2014/main" id="{16D3BB76-9C76-1BE7-1DA4-59D32F7D6D99}"/>
              </a:ext>
            </a:extLst>
          </p:cNvPr>
          <p:cNvSpPr/>
          <p:nvPr/>
        </p:nvSpPr>
        <p:spPr>
          <a:xfrm>
            <a:off x="2483473" y="2441769"/>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Risk assessment methodologies –Art.18(1)/8</a:t>
            </a:r>
          </a:p>
        </p:txBody>
      </p:sp>
      <p:sp>
        <p:nvSpPr>
          <p:cNvPr id="41" name="Rectangle 40">
            <a:extLst>
              <a:ext uri="{FF2B5EF4-FFF2-40B4-BE49-F238E27FC236}">
                <a16:creationId xmlns:a16="http://schemas.microsoft.com/office/drawing/2014/main" id="{469E3E52-99AF-E7E5-0C87-05B7FCFCF7F0}"/>
              </a:ext>
            </a:extLst>
          </p:cNvPr>
          <p:cNvSpPr/>
          <p:nvPr/>
        </p:nvSpPr>
        <p:spPr>
          <a:xfrm>
            <a:off x="3897670" y="270390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Union-wide risk assessment (including ECII &amp; Thresholds) –Art.19 </a:t>
            </a:r>
          </a:p>
        </p:txBody>
      </p:sp>
      <p:sp>
        <p:nvSpPr>
          <p:cNvPr id="42" name="Rectangle 41">
            <a:extLst>
              <a:ext uri="{FF2B5EF4-FFF2-40B4-BE49-F238E27FC236}">
                <a16:creationId xmlns:a16="http://schemas.microsoft.com/office/drawing/2014/main" id="{504653CD-0697-0AE9-25AF-03E4CC453728}"/>
              </a:ext>
            </a:extLst>
          </p:cNvPr>
          <p:cNvSpPr/>
          <p:nvPr/>
        </p:nvSpPr>
        <p:spPr>
          <a:xfrm>
            <a:off x="5457547" y="296683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HI/CI entities notification –Art.24(6)</a:t>
            </a:r>
          </a:p>
        </p:txBody>
      </p:sp>
      <p:sp>
        <p:nvSpPr>
          <p:cNvPr id="43" name="Rectangle 42">
            <a:extLst>
              <a:ext uri="{FF2B5EF4-FFF2-40B4-BE49-F238E27FC236}">
                <a16:creationId xmlns:a16="http://schemas.microsoft.com/office/drawing/2014/main" id="{BE57BD3E-B469-E431-7B66-B493F43086DF}"/>
              </a:ext>
            </a:extLst>
          </p:cNvPr>
          <p:cNvSpPr/>
          <p:nvPr/>
        </p:nvSpPr>
        <p:spPr>
          <a:xfrm>
            <a:off x="6600031" y="3224258"/>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Entity risk assessment –Art.27(1)</a:t>
            </a:r>
          </a:p>
        </p:txBody>
      </p:sp>
      <p:sp>
        <p:nvSpPr>
          <p:cNvPr id="44" name="Rectangle 43">
            <a:extLst>
              <a:ext uri="{FF2B5EF4-FFF2-40B4-BE49-F238E27FC236}">
                <a16:creationId xmlns:a16="http://schemas.microsoft.com/office/drawing/2014/main" id="{ACB3CC3E-ED2D-B2FB-D797-76FDAB0DD4F4}"/>
              </a:ext>
            </a:extLst>
          </p:cNvPr>
          <p:cNvSpPr/>
          <p:nvPr/>
        </p:nvSpPr>
        <p:spPr>
          <a:xfrm>
            <a:off x="7443463" y="348433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Member State risk assessment –Art.20(2) </a:t>
            </a:r>
          </a:p>
        </p:txBody>
      </p:sp>
      <p:sp>
        <p:nvSpPr>
          <p:cNvPr id="45" name="Rectangle 44">
            <a:extLst>
              <a:ext uri="{FF2B5EF4-FFF2-40B4-BE49-F238E27FC236}">
                <a16:creationId xmlns:a16="http://schemas.microsoft.com/office/drawing/2014/main" id="{DE7581A2-9B4F-911E-2510-40CF70679989}"/>
              </a:ext>
            </a:extLst>
          </p:cNvPr>
          <p:cNvSpPr/>
          <p:nvPr/>
        </p:nvSpPr>
        <p:spPr>
          <a:xfrm>
            <a:off x="8310031" y="3751134"/>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schemeClr val="tx1"/>
                </a:solidFill>
                <a:effectLst/>
                <a:uLnTx/>
                <a:uFillTx/>
                <a:latin typeface="+mj-lt"/>
                <a:ea typeface="+mn-ea"/>
                <a:cs typeface="+mn-cs"/>
              </a:rPr>
              <a:t>Regional risk </a:t>
            </a:r>
            <a:r>
              <a:rPr kumimoji="0" lang="en-GB" sz="1000" b="0" i="0" u="none" strike="noStrike" kern="1200" cap="none" spc="0" normalizeH="0" noProof="0">
                <a:ln>
                  <a:noFill/>
                </a:ln>
                <a:solidFill>
                  <a:prstClr val="black"/>
                </a:solidFill>
                <a:effectLst/>
                <a:uLnTx/>
                <a:uFillTx/>
                <a:latin typeface="+mj-lt"/>
                <a:ea typeface="+mn-ea"/>
                <a:cs typeface="+mn-cs"/>
              </a:rPr>
              <a:t>assessment –Art.21(2)</a:t>
            </a:r>
          </a:p>
        </p:txBody>
      </p:sp>
      <p:sp>
        <p:nvSpPr>
          <p:cNvPr id="46" name="Rectangle 45">
            <a:extLst>
              <a:ext uri="{FF2B5EF4-FFF2-40B4-BE49-F238E27FC236}">
                <a16:creationId xmlns:a16="http://schemas.microsoft.com/office/drawing/2014/main" id="{0A80C46B-5DE7-55BB-ED65-8DD1B81657A4}"/>
              </a:ext>
            </a:extLst>
          </p:cNvPr>
          <p:cNvSpPr/>
          <p:nvPr/>
        </p:nvSpPr>
        <p:spPr>
          <a:xfrm>
            <a:off x="9388272" y="399906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Regional risk mitigation plan –Art.22(1)</a:t>
            </a:r>
          </a:p>
        </p:txBody>
      </p:sp>
      <p:sp>
        <p:nvSpPr>
          <p:cNvPr id="47" name="Rectangle 46">
            <a:extLst>
              <a:ext uri="{FF2B5EF4-FFF2-40B4-BE49-F238E27FC236}">
                <a16:creationId xmlns:a16="http://schemas.microsoft.com/office/drawing/2014/main" id="{C3C3C1B4-E027-888C-2569-54A8E18C81C9}"/>
              </a:ext>
            </a:extLst>
          </p:cNvPr>
          <p:cNvSpPr/>
          <p:nvPr/>
        </p:nvSpPr>
        <p:spPr>
          <a:xfrm>
            <a:off x="4737398" y="446555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Minimum and  advanced cybersecurity controls –Art.29(1)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noProof="0" dirty="0">
                <a:ln>
                  <a:noFill/>
                </a:ln>
                <a:solidFill>
                  <a:prstClr val="black"/>
                </a:solidFill>
                <a:effectLst/>
                <a:uLnTx/>
                <a:uFillTx/>
                <a:latin typeface="+mj-lt"/>
                <a:ea typeface="+mn-ea"/>
                <a:cs typeface="+mn-cs"/>
              </a:rPr>
              <a:t> included supply chain controls –Art.28(4)</a:t>
            </a:r>
          </a:p>
        </p:txBody>
      </p:sp>
      <p:sp>
        <p:nvSpPr>
          <p:cNvPr id="48" name="Rectangle 47">
            <a:extLst>
              <a:ext uri="{FF2B5EF4-FFF2-40B4-BE49-F238E27FC236}">
                <a16:creationId xmlns:a16="http://schemas.microsoft.com/office/drawing/2014/main" id="{ACB67F7D-88E4-76D3-5B1A-64876FBDF0EF}"/>
              </a:ext>
            </a:extLst>
          </p:cNvPr>
          <p:cNvSpPr/>
          <p:nvPr/>
        </p:nvSpPr>
        <p:spPr>
          <a:xfrm>
            <a:off x="4737398" y="4743611"/>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Proposal for the ECSMM  –Art.34(1)</a:t>
            </a:r>
          </a:p>
        </p:txBody>
      </p:sp>
      <p:sp>
        <p:nvSpPr>
          <p:cNvPr id="49" name="Rectangle 48">
            <a:extLst>
              <a:ext uri="{FF2B5EF4-FFF2-40B4-BE49-F238E27FC236}">
                <a16:creationId xmlns:a16="http://schemas.microsoft.com/office/drawing/2014/main" id="{81B2CC9E-3230-A206-80FA-890783A1BAC3}"/>
              </a:ext>
            </a:extLst>
          </p:cNvPr>
          <p:cNvSpPr/>
          <p:nvPr/>
        </p:nvSpPr>
        <p:spPr>
          <a:xfrm>
            <a:off x="5956386" y="493663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Implement minimum and advanced cybersecurity controls  – Art.29(1) + supply chain</a:t>
            </a:r>
          </a:p>
        </p:txBody>
      </p:sp>
      <p:sp>
        <p:nvSpPr>
          <p:cNvPr id="50" name="Rectangle 49">
            <a:extLst>
              <a:ext uri="{FF2B5EF4-FFF2-40B4-BE49-F238E27FC236}">
                <a16:creationId xmlns:a16="http://schemas.microsoft.com/office/drawing/2014/main" id="{8C04C498-60DC-5D7C-C5F9-D1625B4B9EFA}"/>
              </a:ext>
            </a:extLst>
          </p:cNvPr>
          <p:cNvSpPr/>
          <p:nvPr/>
        </p:nvSpPr>
        <p:spPr>
          <a:xfrm>
            <a:off x="7707547" y="519254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Cybersecurity management system – Art.32(1) </a:t>
            </a:r>
          </a:p>
        </p:txBody>
      </p:sp>
      <p:sp>
        <p:nvSpPr>
          <p:cNvPr id="51" name="Rectangle 50">
            <a:extLst>
              <a:ext uri="{FF2B5EF4-FFF2-40B4-BE49-F238E27FC236}">
                <a16:creationId xmlns:a16="http://schemas.microsoft.com/office/drawing/2014/main" id="{26300FCF-4590-4D70-C771-51A01FE05A32}"/>
              </a:ext>
            </a:extLst>
          </p:cNvPr>
          <p:cNvSpPr/>
          <p:nvPr/>
        </p:nvSpPr>
        <p:spPr>
          <a:xfrm>
            <a:off x="5956386" y="5445224"/>
            <a:ext cx="2071311" cy="21321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52" name="Rectangle 51">
            <a:extLst>
              <a:ext uri="{FF2B5EF4-FFF2-40B4-BE49-F238E27FC236}">
                <a16:creationId xmlns:a16="http://schemas.microsoft.com/office/drawing/2014/main" id="{46330FEA-55D0-B41C-2371-994D0EEBE5C1}"/>
              </a:ext>
            </a:extLst>
          </p:cNvPr>
          <p:cNvSpPr/>
          <p:nvPr/>
        </p:nvSpPr>
        <p:spPr>
          <a:xfrm>
            <a:off x="10450272" y="5443986"/>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53" name="Rectangle 52">
            <a:extLst>
              <a:ext uri="{FF2B5EF4-FFF2-40B4-BE49-F238E27FC236}">
                <a16:creationId xmlns:a16="http://schemas.microsoft.com/office/drawing/2014/main" id="{96FAEBA4-23B4-AD0A-89C6-4AD4E0BEA1D7}"/>
              </a:ext>
            </a:extLst>
          </p:cNvPr>
          <p:cNvSpPr/>
          <p:nvPr/>
        </p:nvSpPr>
        <p:spPr>
          <a:xfrm>
            <a:off x="2806622" y="6368595"/>
            <a:ext cx="1044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SCENARIO</a:t>
            </a:r>
          </a:p>
        </p:txBody>
      </p:sp>
      <p:sp>
        <p:nvSpPr>
          <p:cNvPr id="54" name="Rectangle 53">
            <a:extLst>
              <a:ext uri="{FF2B5EF4-FFF2-40B4-BE49-F238E27FC236}">
                <a16:creationId xmlns:a16="http://schemas.microsoft.com/office/drawing/2014/main" id="{B0537761-B859-C6F7-5C96-441D51B5F5C6}"/>
              </a:ext>
            </a:extLst>
          </p:cNvPr>
          <p:cNvSpPr/>
          <p:nvPr/>
        </p:nvSpPr>
        <p:spPr>
          <a:xfrm>
            <a:off x="3917463" y="6368595"/>
            <a:ext cx="104400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en-GB" sz="900" b="1" cap="all" dirty="0">
                <a:solidFill>
                  <a:schemeClr val="tx1"/>
                </a:solidFill>
              </a:rPr>
              <a:t>PREPARATION</a:t>
            </a:r>
          </a:p>
        </p:txBody>
      </p:sp>
      <p:sp>
        <p:nvSpPr>
          <p:cNvPr id="55" name="Rectangle 54">
            <a:extLst>
              <a:ext uri="{FF2B5EF4-FFF2-40B4-BE49-F238E27FC236}">
                <a16:creationId xmlns:a16="http://schemas.microsoft.com/office/drawing/2014/main" id="{3888F6D7-A3C3-729F-88D6-218A3DC60039}"/>
              </a:ext>
            </a:extLst>
          </p:cNvPr>
          <p:cNvSpPr/>
          <p:nvPr/>
        </p:nvSpPr>
        <p:spPr>
          <a:xfrm>
            <a:off x="5028303" y="6380885"/>
            <a:ext cx="1034758" cy="206242"/>
          </a:xfrm>
          <a:prstGeom prst="rect">
            <a:avLst/>
          </a:prstGeom>
          <a:gradFill>
            <a:gsLst>
              <a:gs pos="100000">
                <a:schemeClr val="accent3"/>
              </a:gs>
              <a:gs pos="0">
                <a:srgbClr val="E8E8E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6" name="Rectangle 55">
            <a:extLst>
              <a:ext uri="{FF2B5EF4-FFF2-40B4-BE49-F238E27FC236}">
                <a16:creationId xmlns:a16="http://schemas.microsoft.com/office/drawing/2014/main" id="{1FB96E40-3441-D0BF-B1AC-CD0FE109B8A6}"/>
              </a:ext>
            </a:extLst>
          </p:cNvPr>
          <p:cNvSpPr/>
          <p:nvPr/>
        </p:nvSpPr>
        <p:spPr>
          <a:xfrm>
            <a:off x="3915799" y="6629907"/>
            <a:ext cx="1044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SCENARIO</a:t>
            </a:r>
          </a:p>
        </p:txBody>
      </p:sp>
      <p:sp>
        <p:nvSpPr>
          <p:cNvPr id="57" name="Rectangle 56">
            <a:extLst>
              <a:ext uri="{FF2B5EF4-FFF2-40B4-BE49-F238E27FC236}">
                <a16:creationId xmlns:a16="http://schemas.microsoft.com/office/drawing/2014/main" id="{F68672C7-41BC-BBFB-DA20-614288304AEC}"/>
              </a:ext>
            </a:extLst>
          </p:cNvPr>
          <p:cNvSpPr/>
          <p:nvPr/>
        </p:nvSpPr>
        <p:spPr>
          <a:xfrm>
            <a:off x="5026640" y="6629907"/>
            <a:ext cx="1044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PREPARATION</a:t>
            </a:r>
          </a:p>
        </p:txBody>
      </p:sp>
      <p:sp>
        <p:nvSpPr>
          <p:cNvPr id="58" name="Rectangle 57">
            <a:extLst>
              <a:ext uri="{FF2B5EF4-FFF2-40B4-BE49-F238E27FC236}">
                <a16:creationId xmlns:a16="http://schemas.microsoft.com/office/drawing/2014/main" id="{AF20D4E4-1167-7049-9F0C-F083E70650CF}"/>
              </a:ext>
            </a:extLst>
          </p:cNvPr>
          <p:cNvSpPr/>
          <p:nvPr/>
        </p:nvSpPr>
        <p:spPr>
          <a:xfrm>
            <a:off x="6137481" y="6629907"/>
            <a:ext cx="1044000" cy="218532"/>
          </a:xfrm>
          <a:prstGeom prst="rect">
            <a:avLst/>
          </a:prstGeom>
          <a:gradFill>
            <a:gsLst>
              <a:gs pos="100000">
                <a:schemeClr val="accent3"/>
              </a:gs>
              <a:gs pos="0">
                <a:srgbClr val="E8E8E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9" name="Rectangle 58">
            <a:extLst>
              <a:ext uri="{FF2B5EF4-FFF2-40B4-BE49-F238E27FC236}">
                <a16:creationId xmlns:a16="http://schemas.microsoft.com/office/drawing/2014/main" id="{64062391-E3F2-9685-0B04-C2028C8302C7}"/>
              </a:ext>
            </a:extLst>
          </p:cNvPr>
          <p:cNvSpPr/>
          <p:nvPr/>
        </p:nvSpPr>
        <p:spPr>
          <a:xfrm>
            <a:off x="8027697" y="543776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Demonstrate compliance – Art.31(1)</a:t>
            </a:r>
          </a:p>
        </p:txBody>
      </p:sp>
      <p:sp>
        <p:nvSpPr>
          <p:cNvPr id="60" name="Rectangle 59">
            <a:extLst>
              <a:ext uri="{FF2B5EF4-FFF2-40B4-BE49-F238E27FC236}">
                <a16:creationId xmlns:a16="http://schemas.microsoft.com/office/drawing/2014/main" id="{17C6E23C-363B-1B80-B600-A574F8295B55}"/>
              </a:ext>
            </a:extLst>
          </p:cNvPr>
          <p:cNvSpPr/>
          <p:nvPr/>
        </p:nvSpPr>
        <p:spPr>
          <a:xfrm>
            <a:off x="7195583" y="638449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Entity or national exercises -Art.43</a:t>
            </a:r>
          </a:p>
        </p:txBody>
      </p:sp>
      <p:sp>
        <p:nvSpPr>
          <p:cNvPr id="61" name="Rectangle 60">
            <a:extLst>
              <a:ext uri="{FF2B5EF4-FFF2-40B4-BE49-F238E27FC236}">
                <a16:creationId xmlns:a16="http://schemas.microsoft.com/office/drawing/2014/main" id="{9A369968-5F0C-1FB3-31BB-4525E042C669}"/>
              </a:ext>
            </a:extLst>
          </p:cNvPr>
          <p:cNvSpPr/>
          <p:nvPr/>
        </p:nvSpPr>
        <p:spPr>
          <a:xfrm>
            <a:off x="7211980" y="6617900"/>
            <a:ext cx="2115532"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Regional or cross-regional exercises -Art.44</a:t>
            </a:r>
          </a:p>
        </p:txBody>
      </p:sp>
      <p:sp>
        <p:nvSpPr>
          <p:cNvPr id="63" name="Rectangle 62">
            <a:extLst>
              <a:ext uri="{FF2B5EF4-FFF2-40B4-BE49-F238E27FC236}">
                <a16:creationId xmlns:a16="http://schemas.microsoft.com/office/drawing/2014/main" id="{B8447095-2DDF-153A-5DDE-4FD2DF09E933}"/>
              </a:ext>
            </a:extLst>
          </p:cNvPr>
          <p:cNvSpPr/>
          <p:nvPr/>
        </p:nvSpPr>
        <p:spPr>
          <a:xfrm>
            <a:off x="9721542" y="4289486"/>
            <a:ext cx="2221921" cy="182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Cross border risk assessment report –Art.23(1)</a:t>
            </a:r>
          </a:p>
        </p:txBody>
      </p:sp>
      <p:sp>
        <p:nvSpPr>
          <p:cNvPr id="128" name="Rectangle 127">
            <a:extLst>
              <a:ext uri="{FF2B5EF4-FFF2-40B4-BE49-F238E27FC236}">
                <a16:creationId xmlns:a16="http://schemas.microsoft.com/office/drawing/2014/main" id="{CAE7BC66-647A-09EB-20B5-86B3D80FCA94}"/>
              </a:ext>
            </a:extLst>
          </p:cNvPr>
          <p:cNvSpPr/>
          <p:nvPr/>
        </p:nvSpPr>
        <p:spPr>
          <a:xfrm>
            <a:off x="4751587" y="2962946"/>
            <a:ext cx="772914" cy="218532"/>
          </a:xfrm>
          <a:prstGeom prst="rect">
            <a:avLst/>
          </a:prstGeom>
          <a:solidFill>
            <a:srgbClr val="E8E8E8"/>
          </a:solidFill>
          <a:ln>
            <a:solidFill>
              <a:schemeClr val="accent3">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288" name="Rectangle 4">
            <a:extLst>
              <a:ext uri="{FF2B5EF4-FFF2-40B4-BE49-F238E27FC236}">
                <a16:creationId xmlns:a16="http://schemas.microsoft.com/office/drawing/2014/main" id="{B08E5125-3FBC-7A85-9951-E640E8342C35}"/>
              </a:ext>
            </a:extLst>
          </p:cNvPr>
          <p:cNvSpPr/>
          <p:nvPr/>
        </p:nvSpPr>
        <p:spPr>
          <a:xfrm>
            <a:off x="776634" y="1904172"/>
            <a:ext cx="792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DEVELOP</a:t>
            </a:r>
          </a:p>
        </p:txBody>
      </p:sp>
      <p:sp>
        <p:nvSpPr>
          <p:cNvPr id="289" name="Rectangle 38">
            <a:extLst>
              <a:ext uri="{FF2B5EF4-FFF2-40B4-BE49-F238E27FC236}">
                <a16:creationId xmlns:a16="http://schemas.microsoft.com/office/drawing/2014/main" id="{063FD891-E2C9-B0AF-ADD3-A491A3162EDE}"/>
              </a:ext>
            </a:extLst>
          </p:cNvPr>
          <p:cNvSpPr/>
          <p:nvPr/>
        </p:nvSpPr>
        <p:spPr>
          <a:xfrm>
            <a:off x="1526300" y="190843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Provisional documents </a:t>
            </a:r>
            <a:r>
              <a:rPr kumimoji="0" lang="en-GB" sz="1000" b="0" i="1" u="none" strike="noStrike" kern="1200" cap="none" spc="0" normalizeH="0" noProof="0">
                <a:ln>
                  <a:noFill/>
                </a:ln>
                <a:solidFill>
                  <a:prstClr val="black"/>
                </a:solidFill>
                <a:effectLst/>
                <a:uLnTx/>
                <a:uFillTx/>
                <a:latin typeface="+mj-lt"/>
                <a:ea typeface="+mn-ea"/>
                <a:cs typeface="+mn-cs"/>
              </a:rPr>
              <a:t>(ECII, Processes and standards)</a:t>
            </a:r>
            <a:r>
              <a:rPr kumimoji="0" lang="en-GB" sz="1000" b="0" i="0" u="none" strike="noStrike" kern="1200" cap="none" spc="0" normalizeH="0" noProof="0">
                <a:ln>
                  <a:noFill/>
                </a:ln>
                <a:solidFill>
                  <a:prstClr val="black"/>
                </a:solidFill>
                <a:effectLst/>
                <a:uLnTx/>
                <a:uFillTx/>
                <a:latin typeface="+mj-lt"/>
                <a:ea typeface="+mn-ea"/>
                <a:cs typeface="+mn-cs"/>
              </a:rPr>
              <a:t> –Art. 48</a:t>
            </a:r>
          </a:p>
        </p:txBody>
      </p:sp>
      <p:sp>
        <p:nvSpPr>
          <p:cNvPr id="5" name="Rectangle 4">
            <a:extLst>
              <a:ext uri="{FF2B5EF4-FFF2-40B4-BE49-F238E27FC236}">
                <a16:creationId xmlns:a16="http://schemas.microsoft.com/office/drawing/2014/main" id="{E0292F50-4817-4B52-D12F-ABF737B9C978}"/>
              </a:ext>
            </a:extLst>
          </p:cNvPr>
          <p:cNvSpPr/>
          <p:nvPr/>
        </p:nvSpPr>
        <p:spPr>
          <a:xfrm>
            <a:off x="1119494" y="3514335"/>
            <a:ext cx="2217374"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Develop</a:t>
            </a:r>
          </a:p>
        </p:txBody>
      </p:sp>
      <p:sp>
        <p:nvSpPr>
          <p:cNvPr id="129" name="Rectangle 128">
            <a:extLst>
              <a:ext uri="{FF2B5EF4-FFF2-40B4-BE49-F238E27FC236}">
                <a16:creationId xmlns:a16="http://schemas.microsoft.com/office/drawing/2014/main" id="{9E1BEDFF-4B65-9482-CD11-5B4F9C22A1CD}"/>
              </a:ext>
            </a:extLst>
          </p:cNvPr>
          <p:cNvSpPr/>
          <p:nvPr/>
        </p:nvSpPr>
        <p:spPr>
          <a:xfrm>
            <a:off x="1121456" y="3806463"/>
            <a:ext cx="1100466"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DEVELOP</a:t>
            </a:r>
          </a:p>
        </p:txBody>
      </p:sp>
      <p:sp>
        <p:nvSpPr>
          <p:cNvPr id="130" name="Rectangle 129">
            <a:extLst>
              <a:ext uri="{FF2B5EF4-FFF2-40B4-BE49-F238E27FC236}">
                <a16:creationId xmlns:a16="http://schemas.microsoft.com/office/drawing/2014/main" id="{EEADCC35-C924-DDB1-FF20-EE2308645B34}"/>
              </a:ext>
            </a:extLst>
          </p:cNvPr>
          <p:cNvSpPr/>
          <p:nvPr/>
        </p:nvSpPr>
        <p:spPr>
          <a:xfrm>
            <a:off x="2238459" y="3806463"/>
            <a:ext cx="540000"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lumMod val="50000"/>
                    <a:lumOff val="50000"/>
                  </a:schemeClr>
                </a:solidFill>
              </a:rPr>
              <a:t>APPROVE</a:t>
            </a:r>
            <a:endParaRPr lang="en-GB" sz="900" b="1" cap="all" dirty="0">
              <a:solidFill>
                <a:schemeClr val="tx1">
                  <a:lumMod val="50000"/>
                  <a:lumOff val="50000"/>
                </a:schemeClr>
              </a:solidFill>
            </a:endParaRPr>
          </a:p>
        </p:txBody>
      </p:sp>
      <p:sp>
        <p:nvSpPr>
          <p:cNvPr id="131" name="Rectangle 130">
            <a:extLst>
              <a:ext uri="{FF2B5EF4-FFF2-40B4-BE49-F238E27FC236}">
                <a16:creationId xmlns:a16="http://schemas.microsoft.com/office/drawing/2014/main" id="{65F84F38-7EAD-B257-11BB-0A7B9B97563A}"/>
              </a:ext>
            </a:extLst>
          </p:cNvPr>
          <p:cNvSpPr/>
          <p:nvPr/>
        </p:nvSpPr>
        <p:spPr>
          <a:xfrm>
            <a:off x="2741615" y="3832561"/>
            <a:ext cx="1803829"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Cyber-attack classification scale methodology –Art.</a:t>
            </a:r>
            <a:r>
              <a:rPr lang="en-GB" sz="1000" dirty="0">
                <a:solidFill>
                  <a:prstClr val="black"/>
                </a:solidFill>
                <a:latin typeface="+mj-lt"/>
              </a:rPr>
              <a:t>37</a:t>
            </a:r>
            <a:r>
              <a:rPr kumimoji="0" lang="en-GB" sz="1000" b="0" i="0" u="none" strike="noStrike" kern="1200" cap="none" spc="0" normalizeH="0" noProof="0" dirty="0">
                <a:ln>
                  <a:noFill/>
                </a:ln>
                <a:solidFill>
                  <a:prstClr val="black"/>
                </a:solidFill>
                <a:effectLst/>
                <a:uLnTx/>
                <a:uFillTx/>
                <a:latin typeface="+mj-lt"/>
                <a:ea typeface="+mn-ea"/>
                <a:cs typeface="+mn-cs"/>
              </a:rPr>
              <a:t>(8)</a:t>
            </a:r>
          </a:p>
        </p:txBody>
      </p:sp>
      <p:sp>
        <p:nvSpPr>
          <p:cNvPr id="132" name="Rectangle 131">
            <a:extLst>
              <a:ext uri="{FF2B5EF4-FFF2-40B4-BE49-F238E27FC236}">
                <a16:creationId xmlns:a16="http://schemas.microsoft.com/office/drawing/2014/main" id="{FEF71BD2-0EBC-4BA0-76C2-296C624910AF}"/>
              </a:ext>
            </a:extLst>
          </p:cNvPr>
          <p:cNvSpPr/>
          <p:nvPr/>
        </p:nvSpPr>
        <p:spPr>
          <a:xfrm>
            <a:off x="3302151" y="3512271"/>
            <a:ext cx="1666538"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mj-lt"/>
              </a:rPr>
              <a:t>IS Common Tool Feasibility study –Art.37(9)</a:t>
            </a:r>
            <a:endParaRPr kumimoji="0" lang="en-GB" sz="1000" b="0" i="0" u="none" strike="noStrike" kern="1200" cap="none" spc="0" normalizeH="0" noProof="0" dirty="0">
              <a:ln>
                <a:noFill/>
              </a:ln>
              <a:solidFill>
                <a:prstClr val="black"/>
              </a:solidFill>
              <a:effectLst/>
              <a:uLnTx/>
              <a:uFillTx/>
              <a:latin typeface="+mj-lt"/>
              <a:ea typeface="+mn-ea"/>
              <a:cs typeface="+mn-cs"/>
            </a:endParaRPr>
          </a:p>
        </p:txBody>
      </p:sp>
      <p:sp>
        <p:nvSpPr>
          <p:cNvPr id="133" name="Rectangle 132">
            <a:extLst>
              <a:ext uri="{FF2B5EF4-FFF2-40B4-BE49-F238E27FC236}">
                <a16:creationId xmlns:a16="http://schemas.microsoft.com/office/drawing/2014/main" id="{915FAE7C-4DC5-A66B-920B-259A29C5FAE1}"/>
              </a:ext>
            </a:extLst>
          </p:cNvPr>
          <p:cNvSpPr/>
          <p:nvPr/>
        </p:nvSpPr>
        <p:spPr>
          <a:xfrm>
            <a:off x="3898137" y="5941758"/>
            <a:ext cx="2239344"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Develop</a:t>
            </a:r>
          </a:p>
        </p:txBody>
      </p:sp>
      <p:sp>
        <p:nvSpPr>
          <p:cNvPr id="135" name="Rectangle 134">
            <a:extLst>
              <a:ext uri="{FF2B5EF4-FFF2-40B4-BE49-F238E27FC236}">
                <a16:creationId xmlns:a16="http://schemas.microsoft.com/office/drawing/2014/main" id="{D7624E9F-704D-9A2A-B950-524CDA8CCAD8}"/>
              </a:ext>
            </a:extLst>
          </p:cNvPr>
          <p:cNvSpPr/>
          <p:nvPr/>
        </p:nvSpPr>
        <p:spPr>
          <a:xfrm>
            <a:off x="6164686" y="5941758"/>
            <a:ext cx="1039193" cy="21853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lumMod val="50000"/>
                    <a:lumOff val="50000"/>
                  </a:schemeClr>
                </a:solidFill>
              </a:rPr>
              <a:t>develop</a:t>
            </a:r>
          </a:p>
        </p:txBody>
      </p:sp>
      <p:sp>
        <p:nvSpPr>
          <p:cNvPr id="139" name="Rectangle 138">
            <a:extLst>
              <a:ext uri="{FF2B5EF4-FFF2-40B4-BE49-F238E27FC236}">
                <a16:creationId xmlns:a16="http://schemas.microsoft.com/office/drawing/2014/main" id="{28664069-DA70-60E6-4D50-822B2A75E6C1}"/>
              </a:ext>
            </a:extLst>
          </p:cNvPr>
          <p:cNvSpPr/>
          <p:nvPr/>
        </p:nvSpPr>
        <p:spPr>
          <a:xfrm>
            <a:off x="4734518" y="6107283"/>
            <a:ext cx="116641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140" name="Rectangle 139">
            <a:extLst>
              <a:ext uri="{FF2B5EF4-FFF2-40B4-BE49-F238E27FC236}">
                <a16:creationId xmlns:a16="http://schemas.microsoft.com/office/drawing/2014/main" id="{BC1CC003-EA2F-AC67-C7D5-78979D8E4E05}"/>
              </a:ext>
            </a:extLst>
          </p:cNvPr>
          <p:cNvSpPr/>
          <p:nvPr/>
        </p:nvSpPr>
        <p:spPr>
          <a:xfrm>
            <a:off x="7145255" y="6061407"/>
            <a:ext cx="2329803"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Crisis management and Response plan -Art.41</a:t>
            </a:r>
          </a:p>
        </p:txBody>
      </p:sp>
    </p:spTree>
    <p:extLst>
      <p:ext uri="{BB962C8B-B14F-4D97-AF65-F5344CB8AC3E}">
        <p14:creationId xmlns:p14="http://schemas.microsoft.com/office/powerpoint/2010/main" val="383494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 name="Table 176">
            <a:extLst>
              <a:ext uri="{FF2B5EF4-FFF2-40B4-BE49-F238E27FC236}">
                <a16:creationId xmlns:a16="http://schemas.microsoft.com/office/drawing/2014/main" id="{4A60791A-C77E-F5C4-2E1C-1402FB5E0481}"/>
              </a:ext>
            </a:extLst>
          </p:cNvPr>
          <p:cNvGraphicFramePr>
            <a:graphicFrameLocks noGrp="1"/>
          </p:cNvGraphicFramePr>
          <p:nvPr>
            <p:extLst>
              <p:ext uri="{D42A27DB-BD31-4B8C-83A1-F6EECF244321}">
                <p14:modId xmlns:p14="http://schemas.microsoft.com/office/powerpoint/2010/main" val="632993736"/>
              </p:ext>
            </p:extLst>
          </p:nvPr>
        </p:nvGraphicFramePr>
        <p:xfrm>
          <a:off x="1698247" y="1984197"/>
          <a:ext cx="10033080" cy="3617305"/>
        </p:xfrm>
        <a:graphic>
          <a:graphicData uri="http://schemas.openxmlformats.org/drawingml/2006/table">
            <a:tbl>
              <a:tblPr firstRow="1" bandRow="1">
                <a:tableStyleId>{5C22544A-7EE6-4342-B048-85BDC9FD1C3A}</a:tableStyleId>
              </a:tblPr>
              <a:tblGrid>
                <a:gridCol w="836090">
                  <a:extLst>
                    <a:ext uri="{9D8B030D-6E8A-4147-A177-3AD203B41FA5}">
                      <a16:colId xmlns:a16="http://schemas.microsoft.com/office/drawing/2014/main" val="2398847220"/>
                    </a:ext>
                  </a:extLst>
                </a:gridCol>
                <a:gridCol w="836090">
                  <a:extLst>
                    <a:ext uri="{9D8B030D-6E8A-4147-A177-3AD203B41FA5}">
                      <a16:colId xmlns:a16="http://schemas.microsoft.com/office/drawing/2014/main" val="3331940581"/>
                    </a:ext>
                  </a:extLst>
                </a:gridCol>
                <a:gridCol w="836090">
                  <a:extLst>
                    <a:ext uri="{9D8B030D-6E8A-4147-A177-3AD203B41FA5}">
                      <a16:colId xmlns:a16="http://schemas.microsoft.com/office/drawing/2014/main" val="2060954660"/>
                    </a:ext>
                  </a:extLst>
                </a:gridCol>
                <a:gridCol w="836090">
                  <a:extLst>
                    <a:ext uri="{9D8B030D-6E8A-4147-A177-3AD203B41FA5}">
                      <a16:colId xmlns:a16="http://schemas.microsoft.com/office/drawing/2014/main" val="3312218943"/>
                    </a:ext>
                  </a:extLst>
                </a:gridCol>
                <a:gridCol w="836090">
                  <a:extLst>
                    <a:ext uri="{9D8B030D-6E8A-4147-A177-3AD203B41FA5}">
                      <a16:colId xmlns:a16="http://schemas.microsoft.com/office/drawing/2014/main" val="1450803822"/>
                    </a:ext>
                  </a:extLst>
                </a:gridCol>
                <a:gridCol w="836090">
                  <a:extLst>
                    <a:ext uri="{9D8B030D-6E8A-4147-A177-3AD203B41FA5}">
                      <a16:colId xmlns:a16="http://schemas.microsoft.com/office/drawing/2014/main" val="2230245378"/>
                    </a:ext>
                  </a:extLst>
                </a:gridCol>
                <a:gridCol w="836090">
                  <a:extLst>
                    <a:ext uri="{9D8B030D-6E8A-4147-A177-3AD203B41FA5}">
                      <a16:colId xmlns:a16="http://schemas.microsoft.com/office/drawing/2014/main" val="910097690"/>
                    </a:ext>
                  </a:extLst>
                </a:gridCol>
                <a:gridCol w="836090">
                  <a:extLst>
                    <a:ext uri="{9D8B030D-6E8A-4147-A177-3AD203B41FA5}">
                      <a16:colId xmlns:a16="http://schemas.microsoft.com/office/drawing/2014/main" val="2990311753"/>
                    </a:ext>
                  </a:extLst>
                </a:gridCol>
                <a:gridCol w="836090">
                  <a:extLst>
                    <a:ext uri="{9D8B030D-6E8A-4147-A177-3AD203B41FA5}">
                      <a16:colId xmlns:a16="http://schemas.microsoft.com/office/drawing/2014/main" val="3710120016"/>
                    </a:ext>
                  </a:extLst>
                </a:gridCol>
                <a:gridCol w="836090">
                  <a:extLst>
                    <a:ext uri="{9D8B030D-6E8A-4147-A177-3AD203B41FA5}">
                      <a16:colId xmlns:a16="http://schemas.microsoft.com/office/drawing/2014/main" val="2796011191"/>
                    </a:ext>
                  </a:extLst>
                </a:gridCol>
                <a:gridCol w="836090">
                  <a:extLst>
                    <a:ext uri="{9D8B030D-6E8A-4147-A177-3AD203B41FA5}">
                      <a16:colId xmlns:a16="http://schemas.microsoft.com/office/drawing/2014/main" val="3139078963"/>
                    </a:ext>
                  </a:extLst>
                </a:gridCol>
                <a:gridCol w="836090">
                  <a:extLst>
                    <a:ext uri="{9D8B030D-6E8A-4147-A177-3AD203B41FA5}">
                      <a16:colId xmlns:a16="http://schemas.microsoft.com/office/drawing/2014/main" val="628939177"/>
                    </a:ext>
                  </a:extLst>
                </a:gridCol>
              </a:tblGrid>
              <a:tr h="426179">
                <a:tc>
                  <a:txBody>
                    <a:bodyPr/>
                    <a:lstStyle/>
                    <a:p>
                      <a:pPr algn="ctr"/>
                      <a:r>
                        <a:rPr lang="en-US" sz="1400" b="0" dirty="0"/>
                        <a:t>M1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M11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algn="ctr"/>
                      <a:r>
                        <a:rPr lang="en-US" sz="1400" b="0" dirty="0"/>
                        <a:t>M12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7354131"/>
                  </a:ext>
                </a:extLst>
              </a:tr>
              <a:tr h="3191126">
                <a:tc>
                  <a:txBody>
                    <a:bodyPr/>
                    <a:lstStyle/>
                    <a:p>
                      <a:pPr algn="ctr"/>
                      <a:endParaRPr lang="en-US" dirty="0"/>
                    </a:p>
                  </a:txBody>
                  <a:tcPr>
                    <a:lnL w="12700" cmpd="sng">
                      <a:noFill/>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9050" cap="flat" cmpd="sng" algn="ctr">
                      <a:solidFill>
                        <a:schemeClr val="bg2">
                          <a:lumMod val="90000"/>
                        </a:schemeClr>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lnL w="19050" cap="flat" cmpd="sng" algn="ctr">
                      <a:solidFill>
                        <a:schemeClr val="bg2">
                          <a:lumMod val="90000"/>
                        </a:schemeClr>
                      </a:solidFill>
                      <a:prstDash val="sysDot"/>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8599460"/>
                  </a:ext>
                </a:extLst>
              </a:tr>
            </a:tbl>
          </a:graphicData>
        </a:graphic>
      </p:graphicFrame>
      <p:sp>
        <p:nvSpPr>
          <p:cNvPr id="2" name="Title 1">
            <a:extLst>
              <a:ext uri="{FF2B5EF4-FFF2-40B4-BE49-F238E27FC236}">
                <a16:creationId xmlns:a16="http://schemas.microsoft.com/office/drawing/2014/main" id="{CEBF479D-ECA2-0FD5-7881-30748FC7818A}"/>
              </a:ext>
            </a:extLst>
          </p:cNvPr>
          <p:cNvSpPr>
            <a:spLocks noGrp="1"/>
          </p:cNvSpPr>
          <p:nvPr>
            <p:ph type="title"/>
          </p:nvPr>
        </p:nvSpPr>
        <p:spPr/>
        <p:txBody>
          <a:bodyPr/>
          <a:lstStyle/>
          <a:p>
            <a:r>
              <a:rPr lang="en-GB" noProof="0" dirty="0"/>
              <a:t>What is the timeline for the provisional documents (Art. 48)?</a:t>
            </a:r>
          </a:p>
        </p:txBody>
      </p:sp>
      <p:sp>
        <p:nvSpPr>
          <p:cNvPr id="130" name="Rectangle 129">
            <a:extLst>
              <a:ext uri="{FF2B5EF4-FFF2-40B4-BE49-F238E27FC236}">
                <a16:creationId xmlns:a16="http://schemas.microsoft.com/office/drawing/2014/main" id="{3C722501-FCD7-EC57-A741-AB3AF71D5E2E}"/>
              </a:ext>
            </a:extLst>
          </p:cNvPr>
          <p:cNvSpPr/>
          <p:nvPr/>
        </p:nvSpPr>
        <p:spPr>
          <a:xfrm>
            <a:off x="683907" y="2412965"/>
            <a:ext cx="11079548" cy="318853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cxnSp>
        <p:nvCxnSpPr>
          <p:cNvPr id="132" name="Connector: Elbow 131">
            <a:extLst>
              <a:ext uri="{FF2B5EF4-FFF2-40B4-BE49-F238E27FC236}">
                <a16:creationId xmlns:a16="http://schemas.microsoft.com/office/drawing/2014/main" id="{27D2E24E-71B4-0E11-B165-DFBB5ADBAF08}"/>
              </a:ext>
            </a:extLst>
          </p:cNvPr>
          <p:cNvCxnSpPr>
            <a:cxnSpLocks/>
            <a:stCxn id="168" idx="1"/>
            <a:endCxn id="160" idx="1"/>
          </p:cNvCxnSpPr>
          <p:nvPr/>
        </p:nvCxnSpPr>
        <p:spPr>
          <a:xfrm rot="10800000" flipH="1" flipV="1">
            <a:off x="4891564" y="2684569"/>
            <a:ext cx="134001" cy="2476700"/>
          </a:xfrm>
          <a:prstGeom prst="bentConnector3">
            <a:avLst>
              <a:gd name="adj1" fmla="val -170596"/>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4" name="ZoneTexte 70">
            <a:extLst>
              <a:ext uri="{FF2B5EF4-FFF2-40B4-BE49-F238E27FC236}">
                <a16:creationId xmlns:a16="http://schemas.microsoft.com/office/drawing/2014/main" id="{ECD3F868-A8A6-6566-A0A7-366CF5A20F1C}"/>
              </a:ext>
            </a:extLst>
          </p:cNvPr>
          <p:cNvSpPr txBox="1"/>
          <p:nvPr/>
        </p:nvSpPr>
        <p:spPr>
          <a:xfrm>
            <a:off x="820969" y="1383460"/>
            <a:ext cx="1721105" cy="276999"/>
          </a:xfrm>
          <a:prstGeom prst="rect">
            <a:avLst/>
          </a:prstGeom>
          <a:noFill/>
          <a:ln>
            <a:noFill/>
          </a:ln>
        </p:spPr>
        <p:txBody>
          <a:bodyPr wrap="square" rtlCol="0">
            <a:spAutoFit/>
          </a:bodyPr>
          <a:lstStyle/>
          <a:p>
            <a:pPr algn="ctr"/>
            <a:r>
              <a:rPr lang="en-GB" sz="1200" dirty="0"/>
              <a:t>Entry into force</a:t>
            </a:r>
          </a:p>
        </p:txBody>
      </p:sp>
      <p:sp>
        <p:nvSpPr>
          <p:cNvPr id="155" name="Rectangle 154">
            <a:extLst>
              <a:ext uri="{FF2B5EF4-FFF2-40B4-BE49-F238E27FC236}">
                <a16:creationId xmlns:a16="http://schemas.microsoft.com/office/drawing/2014/main" id="{8E995485-D266-F0D5-5CC0-4974EABEE287}"/>
              </a:ext>
            </a:extLst>
          </p:cNvPr>
          <p:cNvSpPr/>
          <p:nvPr/>
        </p:nvSpPr>
        <p:spPr>
          <a:xfrm>
            <a:off x="1992105" y="2429207"/>
            <a:ext cx="3033460" cy="510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Provisional Electricity Cybersecurity</a:t>
            </a:r>
            <a:br>
              <a:rPr lang="en-GB" sz="1050" dirty="0">
                <a:solidFill>
                  <a:schemeClr val="bg1"/>
                </a:solidFill>
              </a:rPr>
            </a:br>
            <a:r>
              <a:rPr lang="en-GB" sz="1050" dirty="0">
                <a:solidFill>
                  <a:schemeClr val="bg1"/>
                </a:solidFill>
              </a:rPr>
              <a:t>Impact Index (ECII)</a:t>
            </a:r>
          </a:p>
        </p:txBody>
      </p:sp>
      <p:sp>
        <p:nvSpPr>
          <p:cNvPr id="156" name="Rectangle 155">
            <a:extLst>
              <a:ext uri="{FF2B5EF4-FFF2-40B4-BE49-F238E27FC236}">
                <a16:creationId xmlns:a16="http://schemas.microsoft.com/office/drawing/2014/main" id="{A610624E-E84C-7526-59E7-8AF424E33C83}"/>
              </a:ext>
            </a:extLst>
          </p:cNvPr>
          <p:cNvSpPr/>
          <p:nvPr/>
        </p:nvSpPr>
        <p:spPr>
          <a:xfrm>
            <a:off x="372098" y="2426267"/>
            <a:ext cx="1314527" cy="1630651"/>
          </a:xfrm>
          <a:prstGeom prst="rect">
            <a:avLst/>
          </a:prstGeom>
          <a:solidFill>
            <a:srgbClr val="25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ENTSO-E &amp; </a:t>
            </a:r>
          </a:p>
          <a:p>
            <a:pPr algn="ctr"/>
            <a:r>
              <a:rPr lang="fr-FR" sz="1400" b="1" dirty="0"/>
              <a:t>DSO </a:t>
            </a:r>
            <a:r>
              <a:rPr lang="fr-FR" sz="1400" b="1" dirty="0" err="1"/>
              <a:t>Entity</a:t>
            </a:r>
            <a:endParaRPr lang="fr-FR" sz="1400" b="1" dirty="0"/>
          </a:p>
        </p:txBody>
      </p:sp>
      <p:sp>
        <p:nvSpPr>
          <p:cNvPr id="158" name="Rectangle 157">
            <a:extLst>
              <a:ext uri="{FF2B5EF4-FFF2-40B4-BE49-F238E27FC236}">
                <a16:creationId xmlns:a16="http://schemas.microsoft.com/office/drawing/2014/main" id="{F32A3960-8BB6-798B-E01E-8F1B4FBF32B9}"/>
              </a:ext>
            </a:extLst>
          </p:cNvPr>
          <p:cNvSpPr/>
          <p:nvPr/>
        </p:nvSpPr>
        <p:spPr>
          <a:xfrm>
            <a:off x="1992105" y="2986377"/>
            <a:ext cx="4716920" cy="5107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Provisional Union-wide high-impact and critical-impact processes</a:t>
            </a:r>
          </a:p>
        </p:txBody>
      </p:sp>
      <p:sp>
        <p:nvSpPr>
          <p:cNvPr id="159" name="Rectangle 158">
            <a:extLst>
              <a:ext uri="{FF2B5EF4-FFF2-40B4-BE49-F238E27FC236}">
                <a16:creationId xmlns:a16="http://schemas.microsoft.com/office/drawing/2014/main" id="{6B680B0A-2821-F242-8E16-D6A4FCA12829}"/>
              </a:ext>
            </a:extLst>
          </p:cNvPr>
          <p:cNvSpPr/>
          <p:nvPr/>
        </p:nvSpPr>
        <p:spPr>
          <a:xfrm>
            <a:off x="372098" y="4049715"/>
            <a:ext cx="1309424" cy="1551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NCCS-</a:t>
            </a:r>
            <a:r>
              <a:rPr lang="fr-FR" sz="1400" b="1" dirty="0" err="1"/>
              <a:t>NCAs</a:t>
            </a:r>
            <a:endParaRPr lang="fr-FR" sz="1400" b="1" dirty="0"/>
          </a:p>
        </p:txBody>
      </p:sp>
      <p:sp>
        <p:nvSpPr>
          <p:cNvPr id="160" name="Rectangle 159">
            <a:extLst>
              <a:ext uri="{FF2B5EF4-FFF2-40B4-BE49-F238E27FC236}">
                <a16:creationId xmlns:a16="http://schemas.microsoft.com/office/drawing/2014/main" id="{74355AB0-5795-7D19-1257-E5F7B33ACDE0}"/>
              </a:ext>
            </a:extLst>
          </p:cNvPr>
          <p:cNvSpPr/>
          <p:nvPr/>
        </p:nvSpPr>
        <p:spPr>
          <a:xfrm>
            <a:off x="5025566" y="4905907"/>
            <a:ext cx="3316490" cy="5107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rPr>
              <a:t>Identification of candidates for high-impact and critical-impact entities</a:t>
            </a:r>
          </a:p>
        </p:txBody>
      </p:sp>
      <p:sp>
        <p:nvSpPr>
          <p:cNvPr id="161" name="Rectangle 160">
            <a:extLst>
              <a:ext uri="{FF2B5EF4-FFF2-40B4-BE49-F238E27FC236}">
                <a16:creationId xmlns:a16="http://schemas.microsoft.com/office/drawing/2014/main" id="{F8E48C0D-26A5-D542-14EC-75E4A3FA733E}"/>
              </a:ext>
            </a:extLst>
          </p:cNvPr>
          <p:cNvSpPr/>
          <p:nvPr/>
        </p:nvSpPr>
        <p:spPr>
          <a:xfrm>
            <a:off x="1992105" y="4275378"/>
            <a:ext cx="2095168" cy="510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List of relevant</a:t>
            </a:r>
            <a:br>
              <a:rPr lang="en-GB" sz="1100" dirty="0">
                <a:solidFill>
                  <a:schemeClr val="tx1"/>
                </a:solidFill>
              </a:rPr>
            </a:br>
            <a:r>
              <a:rPr lang="en-GB" sz="1100" dirty="0">
                <a:solidFill>
                  <a:schemeClr val="tx1"/>
                </a:solidFill>
              </a:rPr>
              <a:t>national legislation</a:t>
            </a:r>
          </a:p>
        </p:txBody>
      </p:sp>
      <p:sp>
        <p:nvSpPr>
          <p:cNvPr id="166" name="Rectangle 165">
            <a:extLst>
              <a:ext uri="{FF2B5EF4-FFF2-40B4-BE49-F238E27FC236}">
                <a16:creationId xmlns:a16="http://schemas.microsoft.com/office/drawing/2014/main" id="{46384417-36E5-2B2E-A90D-30613A565556}"/>
              </a:ext>
            </a:extLst>
          </p:cNvPr>
          <p:cNvSpPr/>
          <p:nvPr/>
        </p:nvSpPr>
        <p:spPr>
          <a:xfrm>
            <a:off x="4213871" y="3538991"/>
            <a:ext cx="7521223" cy="510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Provisional list of European and international standards and controls</a:t>
            </a:r>
          </a:p>
        </p:txBody>
      </p:sp>
      <p:cxnSp>
        <p:nvCxnSpPr>
          <p:cNvPr id="167" name="Connector: Elbow 166">
            <a:extLst>
              <a:ext uri="{FF2B5EF4-FFF2-40B4-BE49-F238E27FC236}">
                <a16:creationId xmlns:a16="http://schemas.microsoft.com/office/drawing/2014/main" id="{350A2572-9308-6116-AD47-7B0252B10BEB}"/>
              </a:ext>
            </a:extLst>
          </p:cNvPr>
          <p:cNvCxnSpPr>
            <a:cxnSpLocks/>
            <a:stCxn id="171" idx="1"/>
            <a:endCxn id="166" idx="1"/>
          </p:cNvCxnSpPr>
          <p:nvPr/>
        </p:nvCxnSpPr>
        <p:spPr>
          <a:xfrm rot="10800000" flipH="1">
            <a:off x="3945871" y="3794354"/>
            <a:ext cx="267999" cy="736387"/>
          </a:xfrm>
          <a:prstGeom prst="bentConnector3">
            <a:avLst>
              <a:gd name="adj1" fmla="val -85299"/>
            </a:avLst>
          </a:prstGeom>
          <a:ln w="1905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8" name="Diamond 167">
            <a:extLst>
              <a:ext uri="{FF2B5EF4-FFF2-40B4-BE49-F238E27FC236}">
                <a16:creationId xmlns:a16="http://schemas.microsoft.com/office/drawing/2014/main" id="{366A5C62-D4C8-A0D7-A291-2348A7D8AEB6}"/>
              </a:ext>
            </a:extLst>
          </p:cNvPr>
          <p:cNvSpPr/>
          <p:nvPr/>
        </p:nvSpPr>
        <p:spPr>
          <a:xfrm>
            <a:off x="4891565" y="2551369"/>
            <a:ext cx="267999" cy="266400"/>
          </a:xfrm>
          <a:prstGeom prst="diamond">
            <a:avLst/>
          </a:prstGeom>
          <a:solidFill>
            <a:schemeClr val="accent6"/>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9" name="Diamond 168">
            <a:extLst>
              <a:ext uri="{FF2B5EF4-FFF2-40B4-BE49-F238E27FC236}">
                <a16:creationId xmlns:a16="http://schemas.microsoft.com/office/drawing/2014/main" id="{0F88CBA5-8643-0AC3-5CCB-A4CED3678E5E}"/>
              </a:ext>
            </a:extLst>
          </p:cNvPr>
          <p:cNvSpPr/>
          <p:nvPr/>
        </p:nvSpPr>
        <p:spPr>
          <a:xfrm>
            <a:off x="6570197" y="3108539"/>
            <a:ext cx="267999" cy="266400"/>
          </a:xfrm>
          <a:prstGeom prst="diamond">
            <a:avLst/>
          </a:prstGeom>
          <a:solidFill>
            <a:schemeClr val="accent4"/>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0" name="Diamond 169">
            <a:extLst>
              <a:ext uri="{FF2B5EF4-FFF2-40B4-BE49-F238E27FC236}">
                <a16:creationId xmlns:a16="http://schemas.microsoft.com/office/drawing/2014/main" id="{F36AB27B-8E9C-95E3-3BFC-65D8D53A7CE2}"/>
              </a:ext>
            </a:extLst>
          </p:cNvPr>
          <p:cNvSpPr/>
          <p:nvPr/>
        </p:nvSpPr>
        <p:spPr>
          <a:xfrm>
            <a:off x="11601095" y="3649299"/>
            <a:ext cx="267999" cy="266400"/>
          </a:xfrm>
          <a:prstGeom prst="diamond">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1" name="Diamond 170">
            <a:extLst>
              <a:ext uri="{FF2B5EF4-FFF2-40B4-BE49-F238E27FC236}">
                <a16:creationId xmlns:a16="http://schemas.microsoft.com/office/drawing/2014/main" id="{DAC13A0C-B69C-74B9-880C-8218DFC75A19}"/>
              </a:ext>
            </a:extLst>
          </p:cNvPr>
          <p:cNvSpPr/>
          <p:nvPr/>
        </p:nvSpPr>
        <p:spPr>
          <a:xfrm>
            <a:off x="3945872" y="4397540"/>
            <a:ext cx="267999" cy="266400"/>
          </a:xfrm>
          <a:prstGeom prst="diamond">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2" name="Diamond 171">
            <a:extLst>
              <a:ext uri="{FF2B5EF4-FFF2-40B4-BE49-F238E27FC236}">
                <a16:creationId xmlns:a16="http://schemas.microsoft.com/office/drawing/2014/main" id="{5CE6DF3A-0A1F-AC3B-3400-2B4DC1C40615}"/>
              </a:ext>
            </a:extLst>
          </p:cNvPr>
          <p:cNvSpPr/>
          <p:nvPr/>
        </p:nvSpPr>
        <p:spPr>
          <a:xfrm>
            <a:off x="8216215" y="5028069"/>
            <a:ext cx="267999" cy="266400"/>
          </a:xfrm>
          <a:prstGeom prst="diamond">
            <a:avLst/>
          </a:prstGeom>
          <a:solidFill>
            <a:schemeClr val="accent6"/>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73" name="Group 172">
            <a:extLst>
              <a:ext uri="{FF2B5EF4-FFF2-40B4-BE49-F238E27FC236}">
                <a16:creationId xmlns:a16="http://schemas.microsoft.com/office/drawing/2014/main" id="{B5D9F94D-C977-4F55-C143-E2F859049ED0}"/>
              </a:ext>
            </a:extLst>
          </p:cNvPr>
          <p:cNvGrpSpPr/>
          <p:nvPr/>
        </p:nvGrpSpPr>
        <p:grpSpPr>
          <a:xfrm>
            <a:off x="10740033" y="1367884"/>
            <a:ext cx="1990122" cy="308150"/>
            <a:chOff x="9734776" y="1368829"/>
            <a:chExt cx="2097080" cy="276999"/>
          </a:xfrm>
        </p:grpSpPr>
        <p:sp>
          <p:nvSpPr>
            <p:cNvPr id="174" name="Diamond 173">
              <a:extLst>
                <a:ext uri="{FF2B5EF4-FFF2-40B4-BE49-F238E27FC236}">
                  <a16:creationId xmlns:a16="http://schemas.microsoft.com/office/drawing/2014/main" id="{AD0848F6-C5F8-3B3E-F961-AF9B3F816122}"/>
                </a:ext>
              </a:extLst>
            </p:cNvPr>
            <p:cNvSpPr/>
            <p:nvPr/>
          </p:nvSpPr>
          <p:spPr>
            <a:xfrm>
              <a:off x="9734776" y="1372728"/>
              <a:ext cx="282402" cy="239470"/>
            </a:xfrm>
            <a:prstGeom prst="diamond">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5" name="ZoneTexte 70">
              <a:extLst>
                <a:ext uri="{FF2B5EF4-FFF2-40B4-BE49-F238E27FC236}">
                  <a16:creationId xmlns:a16="http://schemas.microsoft.com/office/drawing/2014/main" id="{C00589CA-7F44-E6B2-FC94-BA718C206A09}"/>
                </a:ext>
              </a:extLst>
            </p:cNvPr>
            <p:cNvSpPr txBox="1"/>
            <p:nvPr/>
          </p:nvSpPr>
          <p:spPr>
            <a:xfrm>
              <a:off x="10018251" y="1368829"/>
              <a:ext cx="1813605" cy="276999"/>
            </a:xfrm>
            <a:prstGeom prst="rect">
              <a:avLst/>
            </a:prstGeom>
            <a:noFill/>
            <a:ln>
              <a:noFill/>
            </a:ln>
          </p:spPr>
          <p:txBody>
            <a:bodyPr wrap="square" rtlCol="0">
              <a:spAutoFit/>
            </a:bodyPr>
            <a:lstStyle>
              <a:defPPr>
                <a:defRPr lang="en-US"/>
              </a:defPPr>
              <a:lvl1pPr algn="ctr">
                <a:defRPr sz="1200"/>
              </a:lvl1pPr>
            </a:lstStyle>
            <a:p>
              <a:pPr algn="l"/>
              <a:r>
                <a:rPr lang="en-GB" dirty="0"/>
                <a:t>Deadline</a:t>
              </a:r>
            </a:p>
          </p:txBody>
        </p:sp>
      </p:grpSp>
      <p:cxnSp>
        <p:nvCxnSpPr>
          <p:cNvPr id="181" name="Straight Connector 180">
            <a:extLst>
              <a:ext uri="{FF2B5EF4-FFF2-40B4-BE49-F238E27FC236}">
                <a16:creationId xmlns:a16="http://schemas.microsoft.com/office/drawing/2014/main" id="{F7ECBD3A-7BA1-869D-ED70-5FCA9ED4E578}"/>
              </a:ext>
            </a:extLst>
          </p:cNvPr>
          <p:cNvCxnSpPr>
            <a:cxnSpLocks/>
          </p:cNvCxnSpPr>
          <p:nvPr/>
        </p:nvCxnSpPr>
        <p:spPr>
          <a:xfrm>
            <a:off x="1689220" y="1778510"/>
            <a:ext cx="0" cy="4098308"/>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84" name="Content Placeholder 1">
            <a:extLst>
              <a:ext uri="{FF2B5EF4-FFF2-40B4-BE49-F238E27FC236}">
                <a16:creationId xmlns:a16="http://schemas.microsoft.com/office/drawing/2014/main" id="{9069502E-AB3B-EE35-DB28-C287D0D63F4C}"/>
              </a:ext>
            </a:extLst>
          </p:cNvPr>
          <p:cNvSpPr>
            <a:spLocks noGrp="1"/>
          </p:cNvSpPr>
          <p:nvPr>
            <p:ph idx="1"/>
          </p:nvPr>
        </p:nvSpPr>
        <p:spPr>
          <a:xfrm>
            <a:off x="296787" y="5988202"/>
            <a:ext cx="9042421" cy="666894"/>
          </a:xfrm>
        </p:spPr>
        <p:txBody>
          <a:bodyPr>
            <a:normAutofit/>
          </a:bodyPr>
          <a:lstStyle/>
          <a:p>
            <a:r>
              <a:rPr lang="en-GB" sz="1400" noProof="0" dirty="0"/>
              <a:t>NCCS-NCAs must notify candidates for high-impact and critical-impact entities by month 9 after entry into force.</a:t>
            </a:r>
          </a:p>
          <a:p>
            <a:r>
              <a:rPr lang="en-GB" sz="1400" noProof="0" dirty="0"/>
              <a:t>NCCS obligations are </a:t>
            </a:r>
            <a:r>
              <a:rPr lang="en-GB" sz="1400" b="1" noProof="0" dirty="0"/>
              <a:t>voluntary</a:t>
            </a:r>
            <a:r>
              <a:rPr lang="en-GB" sz="1400" noProof="0" dirty="0"/>
              <a:t> for the candidates for high-impact and critical-impact entities.</a:t>
            </a:r>
          </a:p>
        </p:txBody>
      </p:sp>
    </p:spTree>
    <p:extLst>
      <p:ext uri="{BB962C8B-B14F-4D97-AF65-F5344CB8AC3E}">
        <p14:creationId xmlns:p14="http://schemas.microsoft.com/office/powerpoint/2010/main" val="27747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857C-5FCC-3034-0199-4B0002F09192}"/>
              </a:ext>
            </a:extLst>
          </p:cNvPr>
          <p:cNvSpPr>
            <a:spLocks noGrp="1"/>
          </p:cNvSpPr>
          <p:nvPr>
            <p:ph type="title"/>
          </p:nvPr>
        </p:nvSpPr>
        <p:spPr/>
        <p:txBody>
          <a:bodyPr/>
          <a:lstStyle/>
          <a:p>
            <a:r>
              <a:rPr lang="en-GB" noProof="0" dirty="0"/>
              <a:t>Terms, conditions, and methodologies (TCM</a:t>
            </a:r>
            <a:r>
              <a:rPr lang="en-GB" cap="none" noProof="0" dirty="0"/>
              <a:t>s</a:t>
            </a:r>
            <a:r>
              <a:rPr lang="en-GB" noProof="0" dirty="0"/>
              <a:t>) to be developed</a:t>
            </a:r>
          </a:p>
        </p:txBody>
      </p:sp>
      <p:sp>
        <p:nvSpPr>
          <p:cNvPr id="4" name="Slide Number Placeholder 3">
            <a:extLst>
              <a:ext uri="{FF2B5EF4-FFF2-40B4-BE49-F238E27FC236}">
                <a16:creationId xmlns:a16="http://schemas.microsoft.com/office/drawing/2014/main" id="{C5F5E2F4-2DA0-5B82-6C4F-A9FC9ED28B74}"/>
              </a:ext>
            </a:extLst>
          </p:cNvPr>
          <p:cNvSpPr>
            <a:spLocks noGrp="1"/>
          </p:cNvSpPr>
          <p:nvPr>
            <p:ph type="sldNum" sz="quarter" idx="12"/>
          </p:nvPr>
        </p:nvSpPr>
        <p:spPr/>
        <p:txBody>
          <a:bodyPr/>
          <a:lstStyle/>
          <a:p>
            <a:fld id="{2557C461-8C51-4D9D-8FC8-E809BEA51BC7}" type="slidenum">
              <a:rPr lang="en-GB" smtClean="0"/>
              <a:pPr/>
              <a:t>16</a:t>
            </a:fld>
            <a:endParaRPr lang="en-GB"/>
          </a:p>
        </p:txBody>
      </p:sp>
      <p:graphicFrame>
        <p:nvGraphicFramePr>
          <p:cNvPr id="7" name="Diagram 6">
            <a:extLst>
              <a:ext uri="{FF2B5EF4-FFF2-40B4-BE49-F238E27FC236}">
                <a16:creationId xmlns:a16="http://schemas.microsoft.com/office/drawing/2014/main" id="{70D4B9B3-23E3-A5E4-DE3D-5D1656603C26}"/>
              </a:ext>
            </a:extLst>
          </p:cNvPr>
          <p:cNvGraphicFramePr/>
          <p:nvPr>
            <p:extLst>
              <p:ext uri="{D42A27DB-BD31-4B8C-83A1-F6EECF244321}">
                <p14:modId xmlns:p14="http://schemas.microsoft.com/office/powerpoint/2010/main" val="3936123237"/>
              </p:ext>
            </p:extLst>
          </p:nvPr>
        </p:nvGraphicFramePr>
        <p:xfrm>
          <a:off x="3298526" y="1299051"/>
          <a:ext cx="5594947" cy="5094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6996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857C-5FCC-3034-0199-4B0002F09192}"/>
              </a:ext>
            </a:extLst>
          </p:cNvPr>
          <p:cNvSpPr>
            <a:spLocks noGrp="1"/>
          </p:cNvSpPr>
          <p:nvPr>
            <p:ph type="title"/>
          </p:nvPr>
        </p:nvSpPr>
        <p:spPr/>
        <p:txBody>
          <a:bodyPr/>
          <a:lstStyle/>
          <a:p>
            <a:r>
              <a:rPr lang="en-GB" noProof="0" dirty="0"/>
              <a:t>What is the process behind the development of terms, conditions, and methodologies (TCM</a:t>
            </a:r>
            <a:r>
              <a:rPr lang="en-GB" cap="none" noProof="0" dirty="0"/>
              <a:t>s</a:t>
            </a:r>
            <a:r>
              <a:rPr lang="en-GB" noProof="0" dirty="0"/>
              <a:t>)?</a:t>
            </a:r>
          </a:p>
        </p:txBody>
      </p:sp>
      <p:sp>
        <p:nvSpPr>
          <p:cNvPr id="4" name="Slide Number Placeholder 3">
            <a:extLst>
              <a:ext uri="{FF2B5EF4-FFF2-40B4-BE49-F238E27FC236}">
                <a16:creationId xmlns:a16="http://schemas.microsoft.com/office/drawing/2014/main" id="{C5F5E2F4-2DA0-5B82-6C4F-A9FC9ED28B74}"/>
              </a:ext>
            </a:extLst>
          </p:cNvPr>
          <p:cNvSpPr>
            <a:spLocks noGrp="1"/>
          </p:cNvSpPr>
          <p:nvPr>
            <p:ph type="sldNum" sz="quarter" idx="12"/>
          </p:nvPr>
        </p:nvSpPr>
        <p:spPr/>
        <p:txBody>
          <a:bodyPr/>
          <a:lstStyle/>
          <a:p>
            <a:fld id="{2557C461-8C51-4D9D-8FC8-E809BEA51BC7}" type="slidenum">
              <a:rPr lang="en-GB" smtClean="0"/>
              <a:pPr/>
              <a:t>17</a:t>
            </a:fld>
            <a:endParaRPr lang="en-GB"/>
          </a:p>
        </p:txBody>
      </p:sp>
      <p:sp>
        <p:nvSpPr>
          <p:cNvPr id="3" name="Content Placeholder 1">
            <a:extLst>
              <a:ext uri="{FF2B5EF4-FFF2-40B4-BE49-F238E27FC236}">
                <a16:creationId xmlns:a16="http://schemas.microsoft.com/office/drawing/2014/main" id="{A64FBF90-DC8C-629F-038F-DE515E4B08C1}"/>
              </a:ext>
            </a:extLst>
          </p:cNvPr>
          <p:cNvSpPr>
            <a:spLocks noGrp="1"/>
          </p:cNvSpPr>
          <p:nvPr>
            <p:ph idx="1"/>
          </p:nvPr>
        </p:nvSpPr>
        <p:spPr>
          <a:xfrm>
            <a:off x="550861" y="4445004"/>
            <a:ext cx="9042421" cy="304554"/>
          </a:xfrm>
        </p:spPr>
        <p:txBody>
          <a:bodyPr>
            <a:normAutofit/>
          </a:bodyPr>
          <a:lstStyle/>
          <a:p>
            <a:r>
              <a:rPr lang="en-GB" sz="1400" noProof="0" dirty="0"/>
              <a:t>The process represents EU-level TCM development process. Regional TCMs development process may differ.</a:t>
            </a:r>
          </a:p>
        </p:txBody>
      </p:sp>
      <p:graphicFrame>
        <p:nvGraphicFramePr>
          <p:cNvPr id="15" name="Diagram 14">
            <a:extLst>
              <a:ext uri="{FF2B5EF4-FFF2-40B4-BE49-F238E27FC236}">
                <a16:creationId xmlns:a16="http://schemas.microsoft.com/office/drawing/2014/main" id="{575A32BA-CB13-933F-C5AD-FF5DB7059DD6}"/>
              </a:ext>
            </a:extLst>
          </p:cNvPr>
          <p:cNvGraphicFramePr/>
          <p:nvPr>
            <p:extLst>
              <p:ext uri="{D42A27DB-BD31-4B8C-83A1-F6EECF244321}">
                <p14:modId xmlns:p14="http://schemas.microsoft.com/office/powerpoint/2010/main" val="1544200271"/>
              </p:ext>
            </p:extLst>
          </p:nvPr>
        </p:nvGraphicFramePr>
        <p:xfrm>
          <a:off x="550862" y="0"/>
          <a:ext cx="11290304" cy="5827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ontent Placeholder 1">
            <a:extLst>
              <a:ext uri="{FF2B5EF4-FFF2-40B4-BE49-F238E27FC236}">
                <a16:creationId xmlns:a16="http://schemas.microsoft.com/office/drawing/2014/main" id="{DBA21EED-84E3-181D-33BA-D334E748DCC1}"/>
              </a:ext>
            </a:extLst>
          </p:cNvPr>
          <p:cNvSpPr txBox="1">
            <a:spLocks/>
          </p:cNvSpPr>
          <p:nvPr/>
        </p:nvSpPr>
        <p:spPr>
          <a:xfrm>
            <a:off x="550861" y="4831853"/>
            <a:ext cx="9042421" cy="15612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To </a:t>
            </a:r>
            <a:r>
              <a:rPr lang="en-US" sz="1400" b="1" dirty="0"/>
              <a:t>contribute to the methodologies</a:t>
            </a:r>
            <a:r>
              <a:rPr lang="en-US" sz="1400" dirty="0"/>
              <a:t>:</a:t>
            </a:r>
          </a:p>
          <a:p>
            <a:pPr marL="285750" indent="-285750">
              <a:buFont typeface="Arial" panose="020B0604020202020204" pitchFamily="34" charset="0"/>
              <a:buChar char="•"/>
            </a:pPr>
            <a:r>
              <a:rPr lang="en-US" sz="1400" dirty="0"/>
              <a:t>TSOs and DSOs can be part of working groups through ENTSO-E and EU DSO Entity</a:t>
            </a:r>
          </a:p>
          <a:p>
            <a:pPr marL="285750" indent="-285750">
              <a:buFont typeface="Arial" panose="020B0604020202020204" pitchFamily="34" charset="0"/>
              <a:buChar char="•"/>
            </a:pPr>
            <a:r>
              <a:rPr lang="en-US" sz="1400" dirty="0"/>
              <a:t>Other stakeholders can participate in the consultation round for TCMs</a:t>
            </a:r>
          </a:p>
          <a:p>
            <a:endParaRPr lang="en-US" sz="1400" dirty="0"/>
          </a:p>
          <a:p>
            <a:endParaRPr lang="en-US" sz="1400" dirty="0"/>
          </a:p>
        </p:txBody>
      </p:sp>
    </p:spTree>
    <p:extLst>
      <p:ext uri="{BB962C8B-B14F-4D97-AF65-F5344CB8AC3E}">
        <p14:creationId xmlns:p14="http://schemas.microsoft.com/office/powerpoint/2010/main" val="3015947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81DFE6-C2AC-2FCC-7C68-253EE7CB203D}"/>
              </a:ext>
            </a:extLst>
          </p:cNvPr>
          <p:cNvSpPr>
            <a:spLocks noGrp="1"/>
          </p:cNvSpPr>
          <p:nvPr>
            <p:ph type="ftr" sz="quarter" idx="429496729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4" name="Slide Number Placeholder 3">
            <a:extLst>
              <a:ext uri="{FF2B5EF4-FFF2-40B4-BE49-F238E27FC236}">
                <a16:creationId xmlns:a16="http://schemas.microsoft.com/office/drawing/2014/main" id="{012B0C1B-1E97-86C3-1AD5-7D40A44A3001}"/>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18</a:t>
            </a:fld>
            <a:endParaRPr lang="en-GB"/>
          </a:p>
        </p:txBody>
      </p:sp>
      <p:sp>
        <p:nvSpPr>
          <p:cNvPr id="2" name="Title 1">
            <a:extLst>
              <a:ext uri="{FF2B5EF4-FFF2-40B4-BE49-F238E27FC236}">
                <a16:creationId xmlns:a16="http://schemas.microsoft.com/office/drawing/2014/main" id="{11438BBD-7FF0-6CFD-2192-9F5E18853F27}"/>
              </a:ext>
            </a:extLst>
          </p:cNvPr>
          <p:cNvSpPr>
            <a:spLocks noGrp="1"/>
          </p:cNvSpPr>
          <p:nvPr>
            <p:ph type="ctrTitle"/>
          </p:nvPr>
        </p:nvSpPr>
        <p:spPr>
          <a:xfrm>
            <a:off x="1724343" y="1736724"/>
            <a:ext cx="5387658" cy="3423366"/>
          </a:xfrm>
        </p:spPr>
        <p:txBody>
          <a:bodyPr anchor="t" anchorCtr="0">
            <a:normAutofit/>
          </a:bodyPr>
          <a:lstStyle/>
          <a:p>
            <a:r>
              <a:rPr lang="en-GB" noProof="0" dirty="0"/>
              <a:t>Risk Assessment Processes</a:t>
            </a:r>
          </a:p>
        </p:txBody>
      </p:sp>
      <p:sp>
        <p:nvSpPr>
          <p:cNvPr id="5" name="Picture Placeholder 4">
            <a:extLst>
              <a:ext uri="{FF2B5EF4-FFF2-40B4-BE49-F238E27FC236}">
                <a16:creationId xmlns:a16="http://schemas.microsoft.com/office/drawing/2014/main" id="{146648AE-860C-5E29-D52D-BCB12088CA53}"/>
              </a:ext>
            </a:extLst>
          </p:cNvPr>
          <p:cNvSpPr>
            <a:spLocks noGrp="1"/>
          </p:cNvSpPr>
          <p:nvPr>
            <p:ph type="pic" sz="quarter" idx="14"/>
          </p:nvPr>
        </p:nvSpPr>
        <p:spPr>
          <a:solidFill>
            <a:schemeClr val="accent3"/>
          </a:solidFill>
        </p:spPr>
        <p:txBody>
          <a:bodyPr/>
          <a:lstStyle/>
          <a:p>
            <a:endParaRPr lang="en-GB"/>
          </a:p>
        </p:txBody>
      </p:sp>
      <p:sp>
        <p:nvSpPr>
          <p:cNvPr id="6" name="Title 10">
            <a:extLst>
              <a:ext uri="{FF2B5EF4-FFF2-40B4-BE49-F238E27FC236}">
                <a16:creationId xmlns:a16="http://schemas.microsoft.com/office/drawing/2014/main" id="{B33AE859-B93B-0405-354F-F5D1F92497A9}"/>
              </a:ext>
            </a:extLst>
          </p:cNvPr>
          <p:cNvSpPr txBox="1">
            <a:spLocks/>
          </p:cNvSpPr>
          <p:nvPr/>
        </p:nvSpPr>
        <p:spPr>
          <a:xfrm>
            <a:off x="345533" y="1736724"/>
            <a:ext cx="804461" cy="782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en-US" dirty="0">
                <a:solidFill>
                  <a:schemeClr val="accent3"/>
                </a:solidFill>
              </a:rPr>
              <a:t>2</a:t>
            </a:r>
            <a:endParaRPr lang="en-GB" dirty="0">
              <a:solidFill>
                <a:schemeClr val="accent3"/>
              </a:solidFill>
            </a:endParaRPr>
          </a:p>
        </p:txBody>
      </p:sp>
    </p:spTree>
    <p:extLst>
      <p:ext uri="{BB962C8B-B14F-4D97-AF65-F5344CB8AC3E}">
        <p14:creationId xmlns:p14="http://schemas.microsoft.com/office/powerpoint/2010/main" val="23129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2" name="Straight Arrow Connector 181">
            <a:extLst>
              <a:ext uri="{FF2B5EF4-FFF2-40B4-BE49-F238E27FC236}">
                <a16:creationId xmlns:a16="http://schemas.microsoft.com/office/drawing/2014/main" id="{05386F66-E8D1-33B0-071A-AE7113558257}"/>
              </a:ext>
            </a:extLst>
          </p:cNvPr>
          <p:cNvCxnSpPr>
            <a:cxnSpLocks/>
            <a:endCxn id="83" idx="1"/>
          </p:cNvCxnSpPr>
          <p:nvPr/>
        </p:nvCxnSpPr>
        <p:spPr>
          <a:xfrm>
            <a:off x="9362589" y="3667688"/>
            <a:ext cx="950155" cy="0"/>
          </a:xfrm>
          <a:prstGeom prst="straightConnector1">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sp>
        <p:nvSpPr>
          <p:cNvPr id="171" name="Rectangle 170">
            <a:extLst>
              <a:ext uri="{FF2B5EF4-FFF2-40B4-BE49-F238E27FC236}">
                <a16:creationId xmlns:a16="http://schemas.microsoft.com/office/drawing/2014/main" id="{36F6C9A4-D01A-62ED-AAE5-F1797F1FDB3E}"/>
              </a:ext>
            </a:extLst>
          </p:cNvPr>
          <p:cNvSpPr/>
          <p:nvPr/>
        </p:nvSpPr>
        <p:spPr>
          <a:xfrm>
            <a:off x="6003188" y="5377973"/>
            <a:ext cx="5730997" cy="817563"/>
          </a:xfrm>
          <a:prstGeom prst="rect">
            <a:avLst/>
          </a:prstGeom>
          <a:solidFill>
            <a:schemeClr val="bg1"/>
          </a:solidFill>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8" name="Rectangle 87">
            <a:extLst>
              <a:ext uri="{FF2B5EF4-FFF2-40B4-BE49-F238E27FC236}">
                <a16:creationId xmlns:a16="http://schemas.microsoft.com/office/drawing/2014/main" id="{6AA2ABFE-9556-D577-24B8-13E6BCDD0BC0}"/>
              </a:ext>
            </a:extLst>
          </p:cNvPr>
          <p:cNvSpPr/>
          <p:nvPr/>
        </p:nvSpPr>
        <p:spPr>
          <a:xfrm>
            <a:off x="869950" y="2220890"/>
            <a:ext cx="4546600" cy="817563"/>
          </a:xfrm>
          <a:prstGeom prst="rect">
            <a:avLst/>
          </a:prstGeom>
          <a:solidFill>
            <a:schemeClr val="bg1"/>
          </a:solidFill>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FACB7F4E-70D7-118F-DE1C-2B3C72FCFEB2}"/>
              </a:ext>
            </a:extLst>
          </p:cNvPr>
          <p:cNvSpPr>
            <a:spLocks noGrp="1"/>
          </p:cNvSpPr>
          <p:nvPr>
            <p:ph type="title"/>
          </p:nvPr>
        </p:nvSpPr>
        <p:spPr/>
        <p:txBody>
          <a:bodyPr/>
          <a:lstStyle/>
          <a:p>
            <a:r>
              <a:rPr lang="en-GB"/>
              <a:t>Cybersecurity risk assessment cycle </a:t>
            </a:r>
          </a:p>
        </p:txBody>
      </p:sp>
      <p:sp>
        <p:nvSpPr>
          <p:cNvPr id="3" name="Slide Number Placeholder 2">
            <a:extLst>
              <a:ext uri="{FF2B5EF4-FFF2-40B4-BE49-F238E27FC236}">
                <a16:creationId xmlns:a16="http://schemas.microsoft.com/office/drawing/2014/main" id="{715EE17A-76DB-B173-11F0-7AAC8438BC8D}"/>
              </a:ext>
            </a:extLst>
          </p:cNvPr>
          <p:cNvSpPr>
            <a:spLocks noGrp="1"/>
          </p:cNvSpPr>
          <p:nvPr>
            <p:ph type="sldNum" sz="quarter" idx="12"/>
          </p:nvPr>
        </p:nvSpPr>
        <p:spPr/>
        <p:txBody>
          <a:bodyPr/>
          <a:lstStyle/>
          <a:p>
            <a:fld id="{2557C461-8C51-4D9D-8FC8-E809BEA51BC7}" type="slidenum">
              <a:rPr lang="en-GB" smtClean="0"/>
              <a:t>19</a:t>
            </a:fld>
            <a:endParaRPr lang="en-GB"/>
          </a:p>
        </p:txBody>
      </p:sp>
      <p:sp>
        <p:nvSpPr>
          <p:cNvPr id="69" name="Rettangolo 93">
            <a:extLst>
              <a:ext uri="{FF2B5EF4-FFF2-40B4-BE49-F238E27FC236}">
                <a16:creationId xmlns:a16="http://schemas.microsoft.com/office/drawing/2014/main" id="{3F490061-A693-6E2F-9301-694868241E46}"/>
              </a:ext>
            </a:extLst>
          </p:cNvPr>
          <p:cNvSpPr/>
          <p:nvPr/>
        </p:nvSpPr>
        <p:spPr>
          <a:xfrm>
            <a:off x="2063250" y="1444030"/>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Union-wide cybersecurity risk assessment</a:t>
            </a:r>
          </a:p>
          <a:p>
            <a:r>
              <a:rPr lang="it-IT" sz="1000" dirty="0">
                <a:cs typeface="Times New Roman" panose="02020603050405020304" pitchFamily="18" charset="0"/>
              </a:rPr>
              <a:t>(</a:t>
            </a:r>
            <a:r>
              <a:rPr lang="it-IT" sz="1000" i="1" dirty="0">
                <a:cs typeface="Times New Roman" panose="02020603050405020304" pitchFamily="18" charset="0"/>
              </a:rPr>
              <a:t>Art. 19</a:t>
            </a:r>
            <a:r>
              <a:rPr lang="it-IT" sz="1000" dirty="0">
                <a:cs typeface="Times New Roman" panose="02020603050405020304" pitchFamily="18" charset="0"/>
              </a:rPr>
              <a:t>)</a:t>
            </a:r>
          </a:p>
        </p:txBody>
      </p:sp>
      <p:grpSp>
        <p:nvGrpSpPr>
          <p:cNvPr id="139" name="Group 138">
            <a:extLst>
              <a:ext uri="{FF2B5EF4-FFF2-40B4-BE49-F238E27FC236}">
                <a16:creationId xmlns:a16="http://schemas.microsoft.com/office/drawing/2014/main" id="{D8F82092-4B53-114F-3805-02B7A7F2E4DD}"/>
              </a:ext>
            </a:extLst>
          </p:cNvPr>
          <p:cNvGrpSpPr/>
          <p:nvPr/>
        </p:nvGrpSpPr>
        <p:grpSpPr>
          <a:xfrm>
            <a:off x="942284" y="2413881"/>
            <a:ext cx="4401932" cy="540000"/>
            <a:chOff x="935431" y="2413881"/>
            <a:chExt cx="4401932" cy="540000"/>
          </a:xfrm>
        </p:grpSpPr>
        <p:sp>
          <p:nvSpPr>
            <p:cNvPr id="70" name="Rettangolo 94">
              <a:extLst>
                <a:ext uri="{FF2B5EF4-FFF2-40B4-BE49-F238E27FC236}">
                  <a16:creationId xmlns:a16="http://schemas.microsoft.com/office/drawing/2014/main" id="{7EA58642-1082-DAB6-9EE6-DFDDF982346D}"/>
                </a:ext>
              </a:extLst>
            </p:cNvPr>
            <p:cNvSpPr/>
            <p:nvPr/>
          </p:nvSpPr>
          <p:spPr>
            <a:xfrm>
              <a:off x="935431" y="2413881"/>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ECII and thresholds to identify </a:t>
              </a:r>
              <a:br>
                <a:rPr lang="it-IT" sz="1000" dirty="0">
                  <a:cs typeface="Times New Roman" panose="02020603050405020304" pitchFamily="18" charset="0"/>
                </a:rPr>
              </a:br>
              <a:r>
                <a:rPr lang="it-IT" sz="1000" dirty="0">
                  <a:cs typeface="Times New Roman" panose="02020603050405020304" pitchFamily="18" charset="0"/>
                </a:rPr>
                <a:t>high-impact entities &amp; critical-impact entities</a:t>
              </a:r>
            </a:p>
          </p:txBody>
        </p:sp>
        <p:sp>
          <p:nvSpPr>
            <p:cNvPr id="71" name="Rettangolo 95">
              <a:extLst>
                <a:ext uri="{FF2B5EF4-FFF2-40B4-BE49-F238E27FC236}">
                  <a16:creationId xmlns:a16="http://schemas.microsoft.com/office/drawing/2014/main" id="{CAC02BD8-88F8-943C-56BC-CCFE88E8302F}"/>
                </a:ext>
              </a:extLst>
            </p:cNvPr>
            <p:cNvSpPr/>
            <p:nvPr/>
          </p:nvSpPr>
          <p:spPr>
            <a:xfrm>
              <a:off x="3177363" y="2413881"/>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Union-wide high-impact processes and critical-impact </a:t>
              </a:r>
              <a:r>
                <a:rPr lang="en-GB" sz="1000" dirty="0">
                  <a:cs typeface="Times New Roman" panose="02020603050405020304" pitchFamily="18" charset="0"/>
                </a:rPr>
                <a:t>processes</a:t>
              </a:r>
            </a:p>
          </p:txBody>
        </p:sp>
      </p:grpSp>
      <p:sp>
        <p:nvSpPr>
          <p:cNvPr id="72" name="Rettangolo 155">
            <a:extLst>
              <a:ext uri="{FF2B5EF4-FFF2-40B4-BE49-F238E27FC236}">
                <a16:creationId xmlns:a16="http://schemas.microsoft.com/office/drawing/2014/main" id="{AE7C11BF-3408-DB2C-9109-85BA5699AD97}"/>
              </a:ext>
            </a:extLst>
          </p:cNvPr>
          <p:cNvSpPr/>
          <p:nvPr/>
        </p:nvSpPr>
        <p:spPr>
          <a:xfrm>
            <a:off x="6096000" y="3397688"/>
            <a:ext cx="1388529" cy="540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Regional cybersecurity risk assessment</a:t>
            </a:r>
          </a:p>
          <a:p>
            <a:r>
              <a:rPr lang="it-IT" sz="1000" dirty="0">
                <a:cs typeface="Times New Roman" panose="02020603050405020304" pitchFamily="18" charset="0"/>
              </a:rPr>
              <a:t>(</a:t>
            </a:r>
            <a:r>
              <a:rPr lang="it-IT" sz="1000" i="1" dirty="0">
                <a:cs typeface="Times New Roman" panose="02020603050405020304" pitchFamily="18" charset="0"/>
              </a:rPr>
              <a:t>Art. 21</a:t>
            </a:r>
            <a:r>
              <a:rPr lang="it-IT" sz="1000" dirty="0">
                <a:cs typeface="Times New Roman" panose="02020603050405020304" pitchFamily="18" charset="0"/>
              </a:rPr>
              <a:t>)</a:t>
            </a:r>
          </a:p>
        </p:txBody>
      </p:sp>
      <p:sp>
        <p:nvSpPr>
          <p:cNvPr id="73" name="Rettangolo 207">
            <a:extLst>
              <a:ext uri="{FF2B5EF4-FFF2-40B4-BE49-F238E27FC236}">
                <a16:creationId xmlns:a16="http://schemas.microsoft.com/office/drawing/2014/main" id="{F978F0B1-3FD5-B1DE-A8DD-FC50280D21AC}"/>
              </a:ext>
            </a:extLst>
          </p:cNvPr>
          <p:cNvSpPr/>
          <p:nvPr/>
        </p:nvSpPr>
        <p:spPr>
          <a:xfrm>
            <a:off x="8152744" y="3397688"/>
            <a:ext cx="1597956" cy="540000"/>
          </a:xfrm>
          <a:prstGeom prst="round1Rect">
            <a:avLst>
              <a:gd name="adj" fmla="val 42537"/>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Regional cybersecurity risk assessment report</a:t>
            </a:r>
            <a:endParaRPr lang="it-IT" sz="1000" dirty="0">
              <a:cs typeface="Times New Roman" panose="02020603050405020304" pitchFamily="18" charset="0"/>
            </a:endParaRPr>
          </a:p>
        </p:txBody>
      </p:sp>
      <p:sp>
        <p:nvSpPr>
          <p:cNvPr id="74" name="Rettangolo 211">
            <a:extLst>
              <a:ext uri="{FF2B5EF4-FFF2-40B4-BE49-F238E27FC236}">
                <a16:creationId xmlns:a16="http://schemas.microsoft.com/office/drawing/2014/main" id="{E1E165B4-600D-F1CF-2A00-6BB5407CB042}"/>
              </a:ext>
            </a:extLst>
          </p:cNvPr>
          <p:cNvSpPr/>
          <p:nvPr/>
        </p:nvSpPr>
        <p:spPr>
          <a:xfrm>
            <a:off x="3602249" y="5593315"/>
            <a:ext cx="1729817" cy="540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Cybersecurity risk management at entity level</a:t>
            </a:r>
          </a:p>
          <a:p>
            <a:r>
              <a:rPr lang="it-IT" sz="1000" dirty="0">
                <a:cs typeface="Times New Roman" panose="02020603050405020304" pitchFamily="18" charset="0"/>
              </a:rPr>
              <a:t>(</a:t>
            </a:r>
            <a:r>
              <a:rPr lang="it-IT" sz="1000" i="1" dirty="0">
                <a:cs typeface="Times New Roman" panose="02020603050405020304" pitchFamily="18" charset="0"/>
              </a:rPr>
              <a:t>Art. 26</a:t>
            </a:r>
            <a:r>
              <a:rPr lang="it-IT" sz="1000" dirty="0">
                <a:cs typeface="Times New Roman" panose="02020603050405020304" pitchFamily="18" charset="0"/>
              </a:rPr>
              <a:t>)</a:t>
            </a:r>
          </a:p>
        </p:txBody>
      </p:sp>
      <p:sp>
        <p:nvSpPr>
          <p:cNvPr id="75" name="Rettangolo 119">
            <a:extLst>
              <a:ext uri="{FF2B5EF4-FFF2-40B4-BE49-F238E27FC236}">
                <a16:creationId xmlns:a16="http://schemas.microsoft.com/office/drawing/2014/main" id="{6AF44DA2-33FD-1CE4-0DBA-E8AAA9A177A2}"/>
              </a:ext>
            </a:extLst>
          </p:cNvPr>
          <p:cNvSpPr/>
          <p:nvPr/>
        </p:nvSpPr>
        <p:spPr>
          <a:xfrm>
            <a:off x="7260826" y="4456428"/>
            <a:ext cx="2160000" cy="540000"/>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Member State cybersecurity risk assessment report</a:t>
            </a:r>
          </a:p>
        </p:txBody>
      </p:sp>
      <p:sp>
        <p:nvSpPr>
          <p:cNvPr id="76" name="Rettangolo 189">
            <a:extLst>
              <a:ext uri="{FF2B5EF4-FFF2-40B4-BE49-F238E27FC236}">
                <a16:creationId xmlns:a16="http://schemas.microsoft.com/office/drawing/2014/main" id="{7DC5AFE1-11DA-0ED4-A284-85F162135D62}"/>
              </a:ext>
            </a:extLst>
          </p:cNvPr>
          <p:cNvSpPr/>
          <p:nvPr/>
        </p:nvSpPr>
        <p:spPr>
          <a:xfrm>
            <a:off x="2063250" y="4456428"/>
            <a:ext cx="2160000" cy="540000"/>
          </a:xfrm>
          <a:prstGeom prst="rect">
            <a:avLst/>
          </a:prstGeom>
          <a:solidFill>
            <a:srgbClr val="3D3D3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err="1">
                <a:cs typeface="Times New Roman" panose="02020603050405020304" pitchFamily="18" charset="0"/>
              </a:rPr>
              <a:t>Identification</a:t>
            </a:r>
            <a:r>
              <a:rPr lang="it-IT" sz="1000" dirty="0">
                <a:cs typeface="Times New Roman" panose="02020603050405020304" pitchFamily="18" charset="0"/>
              </a:rPr>
              <a:t> of high-impact </a:t>
            </a:r>
            <a:r>
              <a:rPr lang="it-IT" sz="1000" dirty="0" err="1">
                <a:cs typeface="Times New Roman" panose="02020603050405020304" pitchFamily="18" charset="0"/>
              </a:rPr>
              <a:t>entities</a:t>
            </a:r>
            <a:r>
              <a:rPr lang="it-IT" sz="1000" dirty="0">
                <a:cs typeface="Times New Roman" panose="02020603050405020304" pitchFamily="18" charset="0"/>
              </a:rPr>
              <a:t> and </a:t>
            </a:r>
            <a:r>
              <a:rPr lang="it-IT" sz="1000" dirty="0" err="1">
                <a:cs typeface="Times New Roman" panose="02020603050405020304" pitchFamily="18" charset="0"/>
              </a:rPr>
              <a:t>critical</a:t>
            </a:r>
            <a:r>
              <a:rPr lang="it-IT" sz="1000" dirty="0">
                <a:cs typeface="Times New Roman" panose="02020603050405020304" pitchFamily="18" charset="0"/>
              </a:rPr>
              <a:t>-impact </a:t>
            </a:r>
            <a:r>
              <a:rPr lang="it-IT" sz="1000" dirty="0" err="1">
                <a:cs typeface="Times New Roman" panose="02020603050405020304" pitchFamily="18" charset="0"/>
              </a:rPr>
              <a:t>entities</a:t>
            </a:r>
            <a:endParaRPr lang="it-IT" sz="1000" dirty="0">
              <a:cs typeface="Times New Roman" panose="02020603050405020304" pitchFamily="18" charset="0"/>
            </a:endParaRPr>
          </a:p>
          <a:p>
            <a:r>
              <a:rPr lang="it-IT" sz="1000" dirty="0">
                <a:cs typeface="Times New Roman" panose="02020603050405020304" pitchFamily="18" charset="0"/>
              </a:rPr>
              <a:t>(</a:t>
            </a:r>
            <a:r>
              <a:rPr lang="it-IT" sz="1000" i="1" dirty="0">
                <a:cs typeface="Times New Roman" panose="02020603050405020304" pitchFamily="18" charset="0"/>
              </a:rPr>
              <a:t>Art. 24</a:t>
            </a:r>
            <a:r>
              <a:rPr lang="it-IT" sz="1000" dirty="0">
                <a:cs typeface="Times New Roman" panose="02020603050405020304" pitchFamily="18" charset="0"/>
              </a:rPr>
              <a:t>)</a:t>
            </a:r>
          </a:p>
        </p:txBody>
      </p:sp>
      <p:grpSp>
        <p:nvGrpSpPr>
          <p:cNvPr id="160" name="Group 159">
            <a:extLst>
              <a:ext uri="{FF2B5EF4-FFF2-40B4-BE49-F238E27FC236}">
                <a16:creationId xmlns:a16="http://schemas.microsoft.com/office/drawing/2014/main" id="{4C2C5941-F9A1-A268-A410-65266A7B8521}"/>
              </a:ext>
            </a:extLst>
          </p:cNvPr>
          <p:cNvGrpSpPr/>
          <p:nvPr/>
        </p:nvGrpSpPr>
        <p:grpSpPr>
          <a:xfrm>
            <a:off x="6162255" y="5593315"/>
            <a:ext cx="5497231" cy="540000"/>
            <a:chOff x="5041475" y="5493908"/>
            <a:chExt cx="5497231" cy="540000"/>
          </a:xfrm>
          <a:solidFill>
            <a:schemeClr val="accent4"/>
          </a:solidFill>
        </p:grpSpPr>
        <p:sp>
          <p:nvSpPr>
            <p:cNvPr id="77" name="Rettangolo 212">
              <a:extLst>
                <a:ext uri="{FF2B5EF4-FFF2-40B4-BE49-F238E27FC236}">
                  <a16:creationId xmlns:a16="http://schemas.microsoft.com/office/drawing/2014/main" id="{2B40EDA7-7555-131B-D7BA-2846A9EE649D}"/>
                </a:ext>
              </a:extLst>
            </p:cNvPr>
            <p:cNvSpPr/>
            <p:nvPr/>
          </p:nvSpPr>
          <p:spPr>
            <a:xfrm>
              <a:off x="5041475" y="5493908"/>
              <a:ext cx="1587780" cy="540000"/>
            </a:xfrm>
            <a:prstGeom prst="round1Rect">
              <a:avLst>
                <a:gd name="adj" fmla="val 4606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List of selected controls</a:t>
              </a:r>
            </a:p>
          </p:txBody>
        </p:sp>
        <p:sp>
          <p:nvSpPr>
            <p:cNvPr id="78" name="Rettangolo 213">
              <a:extLst>
                <a:ext uri="{FF2B5EF4-FFF2-40B4-BE49-F238E27FC236}">
                  <a16:creationId xmlns:a16="http://schemas.microsoft.com/office/drawing/2014/main" id="{FC9DBD05-52B4-7390-3559-39CD8D5F7CD1}"/>
                </a:ext>
              </a:extLst>
            </p:cNvPr>
            <p:cNvSpPr/>
            <p:nvPr/>
          </p:nvSpPr>
          <p:spPr>
            <a:xfrm>
              <a:off x="6829484" y="5493908"/>
              <a:ext cx="1921214" cy="540000"/>
            </a:xfrm>
            <a:prstGeom prst="round1Rect">
              <a:avLst>
                <a:gd name="adj" fmla="val 43713"/>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Risk estimate for high-impact and critical-impact processes – risk impact matrix</a:t>
              </a:r>
              <a:endParaRPr lang="it-IT" sz="1000" dirty="0">
                <a:cs typeface="Times New Roman" panose="02020603050405020304" pitchFamily="18" charset="0"/>
              </a:endParaRPr>
            </a:p>
          </p:txBody>
        </p:sp>
        <p:sp>
          <p:nvSpPr>
            <p:cNvPr id="79" name="Rettangolo 214">
              <a:extLst>
                <a:ext uri="{FF2B5EF4-FFF2-40B4-BE49-F238E27FC236}">
                  <a16:creationId xmlns:a16="http://schemas.microsoft.com/office/drawing/2014/main" id="{9AA8A66B-3097-FE77-EA74-1A0CED81AE96}"/>
                </a:ext>
              </a:extLst>
            </p:cNvPr>
            <p:cNvSpPr/>
            <p:nvPr/>
          </p:nvSpPr>
          <p:spPr>
            <a:xfrm>
              <a:off x="8950926" y="5493908"/>
              <a:ext cx="1587780" cy="540000"/>
            </a:xfrm>
            <a:prstGeom prst="round1Rect">
              <a:avLst>
                <a:gd name="adj" fmla="val 3783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List of critical ICT service providers for critical-impact processes</a:t>
              </a:r>
              <a:endParaRPr lang="it-IT" sz="1000" dirty="0">
                <a:cs typeface="Times New Roman" panose="02020603050405020304" pitchFamily="18" charset="0"/>
              </a:endParaRPr>
            </a:p>
          </p:txBody>
        </p:sp>
      </p:grpSp>
      <p:sp>
        <p:nvSpPr>
          <p:cNvPr id="80" name="Rettangolo 95">
            <a:extLst>
              <a:ext uri="{FF2B5EF4-FFF2-40B4-BE49-F238E27FC236}">
                <a16:creationId xmlns:a16="http://schemas.microsoft.com/office/drawing/2014/main" id="{6251588E-0AFC-6530-EC95-30E3900919DB}"/>
              </a:ext>
            </a:extLst>
          </p:cNvPr>
          <p:cNvSpPr/>
          <p:nvPr/>
        </p:nvSpPr>
        <p:spPr>
          <a:xfrm>
            <a:off x="6968866" y="1444030"/>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Definition of minimum and advanced cybersecurity controls (</a:t>
            </a:r>
            <a:r>
              <a:rPr lang="it-IT" sz="1000" i="1" dirty="0">
                <a:cs typeface="Times New Roman" panose="02020603050405020304" pitchFamily="18" charset="0"/>
              </a:rPr>
              <a:t>Art. 29, 33</a:t>
            </a:r>
            <a:r>
              <a:rPr lang="it-IT" sz="1000" dirty="0">
                <a:cs typeface="Times New Roman" panose="02020603050405020304" pitchFamily="18" charset="0"/>
              </a:rPr>
              <a:t>)</a:t>
            </a:r>
          </a:p>
        </p:txBody>
      </p:sp>
      <p:sp>
        <p:nvSpPr>
          <p:cNvPr id="81" name="Rectangle: Single Corner Rounded 80">
            <a:extLst>
              <a:ext uri="{FF2B5EF4-FFF2-40B4-BE49-F238E27FC236}">
                <a16:creationId xmlns:a16="http://schemas.microsoft.com/office/drawing/2014/main" id="{0146E7C7-F33D-2413-9163-97BA39B9ACE0}"/>
              </a:ext>
            </a:extLst>
          </p:cNvPr>
          <p:cNvSpPr/>
          <p:nvPr/>
        </p:nvSpPr>
        <p:spPr>
          <a:xfrm>
            <a:off x="8152744" y="2413881"/>
            <a:ext cx="2160000" cy="540000"/>
          </a:xfrm>
          <a:prstGeom prst="round1Rect">
            <a:avLst>
              <a:gd name="adj" fmla="val 48417"/>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GB" sz="1000" dirty="0"/>
              <a:t>Comprehensive cross-border electricity cyber security risk assessment report (</a:t>
            </a:r>
            <a:r>
              <a:rPr lang="en-GB" sz="1000" i="1" dirty="0"/>
              <a:t>Art. 23</a:t>
            </a:r>
            <a:r>
              <a:rPr lang="en-GB" sz="1000" dirty="0"/>
              <a:t>)</a:t>
            </a:r>
            <a:endParaRPr lang="en-NL" sz="1100" dirty="0"/>
          </a:p>
        </p:txBody>
      </p:sp>
      <p:sp>
        <p:nvSpPr>
          <p:cNvPr id="82" name="Rettangolo 111">
            <a:extLst>
              <a:ext uri="{FF2B5EF4-FFF2-40B4-BE49-F238E27FC236}">
                <a16:creationId xmlns:a16="http://schemas.microsoft.com/office/drawing/2014/main" id="{662DF916-4B7C-6181-F8E6-247FC52DF583}"/>
              </a:ext>
            </a:extLst>
          </p:cNvPr>
          <p:cNvSpPr/>
          <p:nvPr/>
        </p:nvSpPr>
        <p:spPr>
          <a:xfrm>
            <a:off x="4829178" y="4456428"/>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Member State cybersecurity risk assessment </a:t>
            </a:r>
            <a:r>
              <a:rPr lang="en-US" sz="1000" dirty="0">
                <a:cs typeface="Times New Roman" panose="02020603050405020304" pitchFamily="18" charset="0"/>
              </a:rPr>
              <a:t>(</a:t>
            </a:r>
            <a:r>
              <a:rPr lang="en-US" sz="1000" i="1" dirty="0">
                <a:cs typeface="Times New Roman" panose="02020603050405020304" pitchFamily="18" charset="0"/>
              </a:rPr>
              <a:t>Art. 20</a:t>
            </a:r>
            <a:r>
              <a:rPr lang="en-US" sz="1000" dirty="0">
                <a:cs typeface="Times New Roman" panose="02020603050405020304" pitchFamily="18" charset="0"/>
              </a:rPr>
              <a:t>) </a:t>
            </a:r>
            <a:endParaRPr lang="it-IT" sz="1000" dirty="0">
              <a:cs typeface="Times New Roman" panose="02020603050405020304" pitchFamily="18" charset="0"/>
            </a:endParaRPr>
          </a:p>
        </p:txBody>
      </p:sp>
      <p:sp>
        <p:nvSpPr>
          <p:cNvPr id="83" name="Rectangle 82">
            <a:extLst>
              <a:ext uri="{FF2B5EF4-FFF2-40B4-BE49-F238E27FC236}">
                <a16:creationId xmlns:a16="http://schemas.microsoft.com/office/drawing/2014/main" id="{52D9E6B0-A214-EB8F-759F-C3472DD34DBC}"/>
              </a:ext>
            </a:extLst>
          </p:cNvPr>
          <p:cNvSpPr/>
          <p:nvPr/>
        </p:nvSpPr>
        <p:spPr>
          <a:xfrm>
            <a:off x="10312744" y="3397688"/>
            <a:ext cx="1597956" cy="540000"/>
          </a:xfrm>
          <a:prstGeom prst="rect">
            <a:avLst/>
          </a:prstGeom>
          <a:solidFill>
            <a:srgbClr val="757575"/>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GB" sz="1000" dirty="0"/>
              <a:t>Regional cybersecurity mitigation plan (</a:t>
            </a:r>
            <a:r>
              <a:rPr lang="en-GB" sz="1000" i="1" dirty="0"/>
              <a:t>Art. 22</a:t>
            </a:r>
            <a:r>
              <a:rPr lang="en-GB" sz="1000" dirty="0"/>
              <a:t>)</a:t>
            </a:r>
            <a:endParaRPr lang="en-NL" sz="1100" dirty="0"/>
          </a:p>
        </p:txBody>
      </p:sp>
      <p:sp>
        <p:nvSpPr>
          <p:cNvPr id="87" name="TextBox 86">
            <a:extLst>
              <a:ext uri="{FF2B5EF4-FFF2-40B4-BE49-F238E27FC236}">
                <a16:creationId xmlns:a16="http://schemas.microsoft.com/office/drawing/2014/main" id="{E6ADF8A7-CBAD-81F1-5D86-FB23B606F453}"/>
              </a:ext>
            </a:extLst>
          </p:cNvPr>
          <p:cNvSpPr txBox="1"/>
          <p:nvPr/>
        </p:nvSpPr>
        <p:spPr>
          <a:xfrm>
            <a:off x="935589" y="2220890"/>
            <a:ext cx="4415323" cy="152884"/>
          </a:xfrm>
          <a:prstGeom prst="rect">
            <a:avLst/>
          </a:prstGeom>
          <a:noFill/>
        </p:spPr>
        <p:txBody>
          <a:bodyPr wrap="square">
            <a:spAutoFit/>
          </a:bodyPr>
          <a:lstStyle/>
          <a:p>
            <a:pPr algn="ctr"/>
            <a:r>
              <a:rPr lang="en-US" sz="1000" dirty="0">
                <a:cs typeface="Times New Roman" panose="02020603050405020304" pitchFamily="18" charset="0"/>
              </a:rPr>
              <a:t>Union-wide risk assessment report</a:t>
            </a:r>
            <a:endParaRPr lang="it-IT" sz="1000" dirty="0">
              <a:cs typeface="Times New Roman" panose="02020603050405020304" pitchFamily="18" charset="0"/>
            </a:endParaRPr>
          </a:p>
        </p:txBody>
      </p:sp>
      <p:cxnSp>
        <p:nvCxnSpPr>
          <p:cNvPr id="138" name="Straight Arrow Connector 137">
            <a:extLst>
              <a:ext uri="{FF2B5EF4-FFF2-40B4-BE49-F238E27FC236}">
                <a16:creationId xmlns:a16="http://schemas.microsoft.com/office/drawing/2014/main" id="{969FA753-0A1B-0F9C-7CD5-8819D9028823}"/>
              </a:ext>
            </a:extLst>
          </p:cNvPr>
          <p:cNvCxnSpPr>
            <a:cxnSpLocks/>
            <a:stCxn id="69" idx="2"/>
            <a:endCxn id="87" idx="0"/>
          </p:cNvCxnSpPr>
          <p:nvPr/>
        </p:nvCxnSpPr>
        <p:spPr>
          <a:xfrm>
            <a:off x="3143250" y="1984030"/>
            <a:ext cx="1" cy="236860"/>
          </a:xfrm>
          <a:prstGeom prst="straightConnector1">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43" name="Connector: Elbow 142">
            <a:extLst>
              <a:ext uri="{FF2B5EF4-FFF2-40B4-BE49-F238E27FC236}">
                <a16:creationId xmlns:a16="http://schemas.microsoft.com/office/drawing/2014/main" id="{4BFA6345-4244-CB9A-32D4-5D2794D20B57}"/>
              </a:ext>
            </a:extLst>
          </p:cNvPr>
          <p:cNvCxnSpPr>
            <a:cxnSpLocks/>
            <a:stCxn id="88" idx="3"/>
            <a:endCxn id="80" idx="1"/>
          </p:cNvCxnSpPr>
          <p:nvPr/>
        </p:nvCxnSpPr>
        <p:spPr>
          <a:xfrm flipV="1">
            <a:off x="5416550" y="1714030"/>
            <a:ext cx="1552316" cy="915642"/>
          </a:xfrm>
          <a:prstGeom prst="bentConnector3">
            <a:avLst>
              <a:gd name="adj1" fmla="val 22728"/>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45" name="Connector: Elbow 144">
            <a:extLst>
              <a:ext uri="{FF2B5EF4-FFF2-40B4-BE49-F238E27FC236}">
                <a16:creationId xmlns:a16="http://schemas.microsoft.com/office/drawing/2014/main" id="{E3EF90B3-9A4B-40CA-54BF-659370573E97}"/>
              </a:ext>
            </a:extLst>
          </p:cNvPr>
          <p:cNvCxnSpPr>
            <a:cxnSpLocks/>
            <a:stCxn id="88" idx="3"/>
            <a:endCxn id="72" idx="1"/>
          </p:cNvCxnSpPr>
          <p:nvPr/>
        </p:nvCxnSpPr>
        <p:spPr>
          <a:xfrm>
            <a:off x="5416550" y="2629672"/>
            <a:ext cx="679450" cy="1038016"/>
          </a:xfrm>
          <a:prstGeom prst="bentConnector3">
            <a:avLst>
              <a:gd name="adj1" fmla="val 50000"/>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D31F17D2-E3ED-86D9-F73A-1CDC13ECBEA9}"/>
              </a:ext>
            </a:extLst>
          </p:cNvPr>
          <p:cNvCxnSpPr>
            <a:stCxn id="88" idx="2"/>
            <a:endCxn id="76" idx="0"/>
          </p:cNvCxnSpPr>
          <p:nvPr/>
        </p:nvCxnSpPr>
        <p:spPr>
          <a:xfrm>
            <a:off x="3143250" y="3038453"/>
            <a:ext cx="0" cy="1417975"/>
          </a:xfrm>
          <a:prstGeom prst="straightConnector1">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58" name="Connector: Elbow 157">
            <a:extLst>
              <a:ext uri="{FF2B5EF4-FFF2-40B4-BE49-F238E27FC236}">
                <a16:creationId xmlns:a16="http://schemas.microsoft.com/office/drawing/2014/main" id="{96E7F219-C3F3-3FFE-0D9C-92CADE684734}"/>
              </a:ext>
            </a:extLst>
          </p:cNvPr>
          <p:cNvCxnSpPr>
            <a:cxnSpLocks/>
            <a:stCxn id="76" idx="2"/>
            <a:endCxn id="74" idx="1"/>
          </p:cNvCxnSpPr>
          <p:nvPr/>
        </p:nvCxnSpPr>
        <p:spPr>
          <a:xfrm rot="16200000" flipH="1">
            <a:off x="2939306" y="5200371"/>
            <a:ext cx="866887" cy="458999"/>
          </a:xfrm>
          <a:prstGeom prst="bentConnector2">
            <a:avLst/>
          </a:prstGeom>
          <a:ln w="25400" cap="rnd">
            <a:solidFill>
              <a:schemeClr val="accent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63" name="Connector: Elbow 162">
            <a:extLst>
              <a:ext uri="{FF2B5EF4-FFF2-40B4-BE49-F238E27FC236}">
                <a16:creationId xmlns:a16="http://schemas.microsoft.com/office/drawing/2014/main" id="{DAC70456-4F2B-B9D1-8771-1FDCF083140C}"/>
              </a:ext>
            </a:extLst>
          </p:cNvPr>
          <p:cNvCxnSpPr>
            <a:stCxn id="82" idx="0"/>
            <a:endCxn id="81" idx="1"/>
          </p:cNvCxnSpPr>
          <p:nvPr/>
        </p:nvCxnSpPr>
        <p:spPr>
          <a:xfrm rot="5400000" flipH="1" flipV="1">
            <a:off x="6144688" y="2448372"/>
            <a:ext cx="1772547" cy="2243566"/>
          </a:xfrm>
          <a:prstGeom prst="bentConnector2">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8A4DB414-BD8D-E04C-E9C6-7B11B01757C9}"/>
              </a:ext>
            </a:extLst>
          </p:cNvPr>
          <p:cNvCxnSpPr>
            <a:cxnSpLocks/>
          </p:cNvCxnSpPr>
          <p:nvPr/>
        </p:nvCxnSpPr>
        <p:spPr>
          <a:xfrm>
            <a:off x="5332066" y="5863315"/>
            <a:ext cx="671122" cy="1"/>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1A2ED60A-46A6-2B74-5E8A-86CFE790D9AE}"/>
              </a:ext>
            </a:extLst>
          </p:cNvPr>
          <p:cNvCxnSpPr/>
          <p:nvPr/>
        </p:nvCxnSpPr>
        <p:spPr>
          <a:xfrm flipV="1">
            <a:off x="7484529" y="4996427"/>
            <a:ext cx="0" cy="381546"/>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B66B187B-2715-37ED-277F-BBC2FCAD2126}"/>
              </a:ext>
            </a:extLst>
          </p:cNvPr>
          <p:cNvCxnSpPr>
            <a:stCxn id="72" idx="3"/>
            <a:endCxn id="73" idx="1"/>
          </p:cNvCxnSpPr>
          <p:nvPr/>
        </p:nvCxnSpPr>
        <p:spPr>
          <a:xfrm>
            <a:off x="7484529" y="3667688"/>
            <a:ext cx="668215" cy="0"/>
          </a:xfrm>
          <a:prstGeom prst="straightConnector1">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4" name="Connector: Elbow 183">
            <a:extLst>
              <a:ext uri="{FF2B5EF4-FFF2-40B4-BE49-F238E27FC236}">
                <a16:creationId xmlns:a16="http://schemas.microsoft.com/office/drawing/2014/main" id="{0CFA4C9D-D4FC-F1BB-7A25-90ED56F1C751}"/>
              </a:ext>
            </a:extLst>
          </p:cNvPr>
          <p:cNvCxnSpPr>
            <a:stCxn id="73" idx="0"/>
            <a:endCxn id="81" idx="1"/>
          </p:cNvCxnSpPr>
          <p:nvPr/>
        </p:nvCxnSpPr>
        <p:spPr>
          <a:xfrm rot="16200000" flipV="1">
            <a:off x="8195330" y="2641296"/>
            <a:ext cx="713807" cy="798978"/>
          </a:xfrm>
          <a:prstGeom prst="bentConnector4">
            <a:avLst>
              <a:gd name="adj1" fmla="val 31087"/>
              <a:gd name="adj2" fmla="val 145567"/>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7" name="Connector: Elbow 186">
            <a:extLst>
              <a:ext uri="{FF2B5EF4-FFF2-40B4-BE49-F238E27FC236}">
                <a16:creationId xmlns:a16="http://schemas.microsoft.com/office/drawing/2014/main" id="{3B3A77DB-00E7-12C0-FAF5-75058CBB2267}"/>
              </a:ext>
            </a:extLst>
          </p:cNvPr>
          <p:cNvCxnSpPr>
            <a:cxnSpLocks/>
            <a:stCxn id="83" idx="0"/>
            <a:endCxn id="80" idx="3"/>
          </p:cNvCxnSpPr>
          <p:nvPr/>
        </p:nvCxnSpPr>
        <p:spPr>
          <a:xfrm rot="16200000" flipV="1">
            <a:off x="9278465" y="1564431"/>
            <a:ext cx="1683658" cy="1982856"/>
          </a:xfrm>
          <a:prstGeom prst="bentConnector2">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sp>
        <p:nvSpPr>
          <p:cNvPr id="194" name="TextBox 193">
            <a:extLst>
              <a:ext uri="{FF2B5EF4-FFF2-40B4-BE49-F238E27FC236}">
                <a16:creationId xmlns:a16="http://schemas.microsoft.com/office/drawing/2014/main" id="{EF6C9A3C-F07C-2AFF-00A7-F3E5DB5CCB9D}"/>
              </a:ext>
            </a:extLst>
          </p:cNvPr>
          <p:cNvSpPr txBox="1"/>
          <p:nvPr/>
        </p:nvSpPr>
        <p:spPr>
          <a:xfrm>
            <a:off x="6574533" y="5353099"/>
            <a:ext cx="4415323" cy="246221"/>
          </a:xfrm>
          <a:prstGeom prst="rect">
            <a:avLst/>
          </a:prstGeom>
          <a:noFill/>
        </p:spPr>
        <p:txBody>
          <a:bodyPr wrap="square">
            <a:spAutoFit/>
          </a:bodyPr>
          <a:lstStyle/>
          <a:p>
            <a:pPr algn="ctr"/>
            <a:r>
              <a:rPr lang="en-GB" sz="1000" dirty="0">
                <a:cs typeface="Times New Roman" panose="02020603050405020304" pitchFamily="18" charset="0"/>
              </a:rPr>
              <a:t>Entity level risk assessment report</a:t>
            </a:r>
          </a:p>
        </p:txBody>
      </p:sp>
      <p:cxnSp>
        <p:nvCxnSpPr>
          <p:cNvPr id="2" name="Connector: Elbow 1">
            <a:extLst>
              <a:ext uri="{FF2B5EF4-FFF2-40B4-BE49-F238E27FC236}">
                <a16:creationId xmlns:a16="http://schemas.microsoft.com/office/drawing/2014/main" id="{9F7F6D3D-2C27-E69F-9E05-09D1C50FBDD3}"/>
              </a:ext>
            </a:extLst>
          </p:cNvPr>
          <p:cNvCxnSpPr>
            <a:cxnSpLocks/>
          </p:cNvCxnSpPr>
          <p:nvPr/>
        </p:nvCxnSpPr>
        <p:spPr>
          <a:xfrm rot="16200000" flipV="1">
            <a:off x="7306176" y="3421777"/>
            <a:ext cx="518740" cy="1550561"/>
          </a:xfrm>
          <a:prstGeom prst="bentConnector3">
            <a:avLst>
              <a:gd name="adj1" fmla="val 50000"/>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EA8FE3F2-FDC9-164D-6360-60A91E9D5E68}"/>
              </a:ext>
            </a:extLst>
          </p:cNvPr>
          <p:cNvCxnSpPr/>
          <p:nvPr/>
        </p:nvCxnSpPr>
        <p:spPr>
          <a:xfrm flipV="1">
            <a:off x="6282453" y="4971553"/>
            <a:ext cx="0" cy="381546"/>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5D6609A-AB46-D9D1-A4EC-A29689B4073A}"/>
              </a:ext>
            </a:extLst>
          </p:cNvPr>
          <p:cNvCxnSpPr>
            <a:cxnSpLocks/>
          </p:cNvCxnSpPr>
          <p:nvPr/>
        </p:nvCxnSpPr>
        <p:spPr>
          <a:xfrm>
            <a:off x="6989178" y="4726428"/>
            <a:ext cx="271648" cy="0"/>
          </a:xfrm>
          <a:prstGeom prst="straightConnector1">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74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D505D6-EBC7-29A2-44CC-2CBCD3B0A2B4}"/>
              </a:ext>
            </a:extLst>
          </p:cNvPr>
          <p:cNvSpPr>
            <a:spLocks noGrp="1"/>
          </p:cNvSpPr>
          <p:nvPr>
            <p:ph type="title"/>
          </p:nvPr>
        </p:nvSpPr>
        <p:spPr>
          <a:xfrm>
            <a:off x="3143252" y="370035"/>
            <a:ext cx="8490574" cy="818216"/>
          </a:xfrm>
        </p:spPr>
        <p:txBody>
          <a:bodyPr/>
          <a:lstStyle/>
          <a:p>
            <a:r>
              <a:rPr lang="en-GB" sz="4400" noProof="0" dirty="0"/>
              <a:t>Outline</a:t>
            </a:r>
          </a:p>
        </p:txBody>
      </p:sp>
      <p:sp>
        <p:nvSpPr>
          <p:cNvPr id="7" name="Content Placeholder 6">
            <a:extLst>
              <a:ext uri="{FF2B5EF4-FFF2-40B4-BE49-F238E27FC236}">
                <a16:creationId xmlns:a16="http://schemas.microsoft.com/office/drawing/2014/main" id="{941FE0F2-6FAB-8E8C-F869-431BEA668F26}"/>
              </a:ext>
            </a:extLst>
          </p:cNvPr>
          <p:cNvSpPr>
            <a:spLocks noGrp="1"/>
          </p:cNvSpPr>
          <p:nvPr>
            <p:ph sz="half" idx="13"/>
          </p:nvPr>
        </p:nvSpPr>
        <p:spPr>
          <a:xfrm>
            <a:off x="3143250" y="1123055"/>
            <a:ext cx="8490576" cy="4625565"/>
          </a:xfrm>
        </p:spPr>
        <p:txBody>
          <a:bodyPr/>
          <a:lstStyle/>
          <a:p>
            <a:pPr marL="266700" indent="-266700">
              <a:lnSpc>
                <a:spcPct val="100000"/>
              </a:lnSpc>
              <a:spcBef>
                <a:spcPts val="0"/>
              </a:spcBef>
              <a:buClr>
                <a:schemeClr val="tx1"/>
              </a:buClr>
              <a:buFont typeface="+mj-lt"/>
              <a:buAutoNum type="arabicPeriod"/>
            </a:pPr>
            <a:r>
              <a:rPr lang="en-GB" sz="1400" b="1" u="sng" noProof="0" dirty="0">
                <a:solidFill>
                  <a:schemeClr val="tx2"/>
                </a:solidFill>
                <a:effectLst/>
                <a:ea typeface="Calibri" panose="020F0502020204030204" pitchFamily="34" charset="0"/>
                <a:cs typeface="Times New Roman" panose="02020603050405020304" pitchFamily="18" charset="0"/>
                <a:hlinkClick r:id="rId3" action="ppaction://hlinksldjump"/>
              </a:rPr>
              <a:t>General </a:t>
            </a:r>
            <a:r>
              <a:rPr lang="en-GB" sz="1400" b="1" u="sng" dirty="0">
                <a:solidFill>
                  <a:schemeClr val="tx2"/>
                </a:solidFill>
                <a:ea typeface="Calibri" panose="020F0502020204030204" pitchFamily="34" charset="0"/>
                <a:cs typeface="Times New Roman" panose="02020603050405020304" pitchFamily="18" charset="0"/>
                <a:hlinkClick r:id="rId3" action="ppaction://hlinksldjump"/>
              </a:rPr>
              <a:t>B</a:t>
            </a:r>
            <a:r>
              <a:rPr lang="en-GB" sz="1400" b="1" u="sng" noProof="0" dirty="0" err="1">
                <a:solidFill>
                  <a:schemeClr val="tx2"/>
                </a:solidFill>
                <a:effectLst/>
                <a:ea typeface="Calibri" panose="020F0502020204030204" pitchFamily="34" charset="0"/>
                <a:cs typeface="Times New Roman" panose="02020603050405020304" pitchFamily="18" charset="0"/>
                <a:hlinkClick r:id="rId3" action="ppaction://hlinksldjump"/>
              </a:rPr>
              <a:t>ackground</a:t>
            </a:r>
            <a:r>
              <a:rPr lang="en-GB" sz="1400" b="1" noProof="0" dirty="0">
                <a:solidFill>
                  <a:schemeClr val="tx2"/>
                </a:solidFill>
                <a:effectLst/>
                <a:ea typeface="Calibri" panose="020F0502020204030204" pitchFamily="34" charset="0"/>
                <a:cs typeface="Times New Roman" panose="02020603050405020304" pitchFamily="18" charset="0"/>
              </a:rPr>
              <a:t>:</a:t>
            </a:r>
          </a:p>
          <a:p>
            <a:pPr marL="627063" lvl="1" indent="-360363">
              <a:lnSpc>
                <a:spcPct val="100000"/>
              </a:lnSpc>
              <a:spcBef>
                <a:spcPts val="0"/>
              </a:spcBef>
              <a:buClr>
                <a:schemeClr val="tx1"/>
              </a:buClr>
              <a:buFont typeface="+mj-lt"/>
              <a:buAutoNum type="arabicPeriod"/>
            </a:pPr>
            <a:r>
              <a:rPr lang="en-GB" sz="1400" noProof="0" dirty="0">
                <a:effectLst/>
                <a:ea typeface="Calibri" panose="020F0502020204030204" pitchFamily="34" charset="0"/>
                <a:cs typeface="Times New Roman" panose="02020603050405020304" pitchFamily="18" charset="0"/>
              </a:rPr>
              <a:t>Network Code on Cybersecurity</a:t>
            </a:r>
          </a:p>
          <a:p>
            <a:pPr marL="627063" lvl="1" indent="-360363">
              <a:lnSpc>
                <a:spcPct val="100000"/>
              </a:lnSpc>
              <a:spcBef>
                <a:spcPts val="0"/>
              </a:spcBef>
              <a:buClr>
                <a:schemeClr val="tx1"/>
              </a:buClr>
              <a:buFont typeface="+mj-lt"/>
              <a:buAutoNum type="arabicPeriod"/>
            </a:pPr>
            <a:r>
              <a:rPr lang="en-GB" sz="1400" noProof="0" dirty="0">
                <a:ea typeface="Calibri" panose="020F0502020204030204" pitchFamily="34" charset="0"/>
                <a:cs typeface="Times New Roman" panose="02020603050405020304" pitchFamily="18" charset="0"/>
              </a:rPr>
              <a:t>Entities and authorities</a:t>
            </a:r>
            <a:endParaRPr lang="en-GB" sz="1400" noProof="0" dirty="0">
              <a:effectLst/>
              <a:ea typeface="Calibri" panose="020F0502020204030204" pitchFamily="34" charset="0"/>
              <a:cs typeface="Times New Roman" panose="02020603050405020304" pitchFamily="18" charset="0"/>
            </a:endParaRPr>
          </a:p>
          <a:p>
            <a:pPr marL="627063" lvl="1" indent="-360363">
              <a:lnSpc>
                <a:spcPct val="100000"/>
              </a:lnSpc>
              <a:spcBef>
                <a:spcPts val="0"/>
              </a:spcBef>
              <a:buClr>
                <a:schemeClr val="tx1"/>
              </a:buClr>
              <a:buFont typeface="+mj-lt"/>
              <a:buAutoNum type="arabicPeriod"/>
            </a:pPr>
            <a:r>
              <a:rPr lang="en-GB" sz="1400" noProof="0" dirty="0">
                <a:effectLst/>
                <a:ea typeface="Calibri" panose="020F0502020204030204" pitchFamily="34" charset="0"/>
                <a:cs typeface="Times New Roman" panose="02020603050405020304" pitchFamily="18" charset="0"/>
              </a:rPr>
              <a:t>ENTSO-E and EU DSO Entity Cooperation</a:t>
            </a:r>
          </a:p>
          <a:p>
            <a:pPr marL="627063" lvl="1" indent="-360363">
              <a:lnSpc>
                <a:spcPct val="100000"/>
              </a:lnSpc>
              <a:spcBef>
                <a:spcPts val="0"/>
              </a:spcBef>
              <a:buClr>
                <a:schemeClr val="tx1"/>
              </a:buClr>
              <a:buFont typeface="+mj-lt"/>
              <a:buAutoNum type="arabicPeriod"/>
            </a:pPr>
            <a:r>
              <a:rPr lang="en-GB" sz="1400" noProof="0" dirty="0">
                <a:ea typeface="Calibri" panose="020F0502020204030204" pitchFamily="34" charset="0"/>
                <a:cs typeface="Times New Roman" panose="02020603050405020304" pitchFamily="18" charset="0"/>
              </a:rPr>
              <a:t>NCCS timelines and provisional documents</a:t>
            </a:r>
            <a:endParaRPr lang="en-GB" sz="1400" noProof="0" dirty="0">
              <a:effectLst/>
              <a:ea typeface="Calibri" panose="020F0502020204030204" pitchFamily="34" charset="0"/>
              <a:cs typeface="Times New Roman" panose="02020603050405020304" pitchFamily="18" charset="0"/>
            </a:endParaRPr>
          </a:p>
          <a:p>
            <a:pPr marL="627063" lvl="1" indent="-360363">
              <a:lnSpc>
                <a:spcPct val="100000"/>
              </a:lnSpc>
              <a:spcBef>
                <a:spcPts val="0"/>
              </a:spcBef>
              <a:buClr>
                <a:schemeClr val="tx1"/>
              </a:buClr>
              <a:buFont typeface="+mj-lt"/>
              <a:buAutoNum type="arabicPeriod"/>
            </a:pPr>
            <a:r>
              <a:rPr lang="en-GB" sz="1400" noProof="0" dirty="0">
                <a:ea typeface="Calibri" panose="020F0502020204030204" pitchFamily="34" charset="0"/>
                <a:cs typeface="Times New Roman" panose="02020603050405020304" pitchFamily="18" charset="0"/>
              </a:rPr>
              <a:t>Methodology</a:t>
            </a:r>
            <a:endParaRPr lang="en-GB" sz="1400" noProof="0" dirty="0">
              <a:effectLst/>
              <a:ea typeface="Calibri" panose="020F0502020204030204" pitchFamily="34" charset="0"/>
              <a:cs typeface="Times New Roman" panose="02020603050405020304" pitchFamily="18" charset="0"/>
            </a:endParaRPr>
          </a:p>
          <a:p>
            <a:pPr marL="266700" indent="-266700">
              <a:lnSpc>
                <a:spcPct val="100000"/>
              </a:lnSpc>
              <a:spcBef>
                <a:spcPts val="600"/>
              </a:spcBef>
              <a:buClr>
                <a:schemeClr val="tx1"/>
              </a:buClr>
              <a:buFont typeface="+mj-lt"/>
              <a:buAutoNum type="arabicPeriod"/>
            </a:pPr>
            <a:r>
              <a:rPr lang="en-GB" sz="1400" b="1" noProof="0" dirty="0">
                <a:solidFill>
                  <a:schemeClr val="tx2"/>
                </a:solidFill>
                <a:hlinkClick r:id="rId4" action="ppaction://hlinksldjump"/>
              </a:rPr>
              <a:t>Risk Assessment Processes</a:t>
            </a:r>
            <a:r>
              <a:rPr lang="en-GB" sz="1400" b="1" noProof="0" dirty="0">
                <a:solidFill>
                  <a:schemeClr val="tx2"/>
                </a:solidFill>
              </a:rPr>
              <a:t>: </a:t>
            </a:r>
          </a:p>
          <a:p>
            <a:pPr marL="633150" lvl="1" indent="-342900">
              <a:lnSpc>
                <a:spcPct val="100000"/>
              </a:lnSpc>
              <a:spcBef>
                <a:spcPts val="0"/>
              </a:spcBef>
              <a:buClr>
                <a:schemeClr val="tx1"/>
              </a:buClr>
              <a:buFont typeface="+mj-lt"/>
              <a:buAutoNum type="arabicPeriod"/>
            </a:pPr>
            <a:r>
              <a:rPr lang="en-GB" sz="1400" noProof="0" dirty="0"/>
              <a:t>Cybersecurity risk assessment methodologies</a:t>
            </a:r>
          </a:p>
          <a:p>
            <a:pPr marL="633150" lvl="1" indent="-342900">
              <a:lnSpc>
                <a:spcPct val="100000"/>
              </a:lnSpc>
              <a:spcBef>
                <a:spcPts val="0"/>
              </a:spcBef>
              <a:buClr>
                <a:schemeClr val="tx1"/>
              </a:buClr>
              <a:buFont typeface="+mj-lt"/>
              <a:buAutoNum type="arabicPeriod"/>
            </a:pPr>
            <a:r>
              <a:rPr lang="en-GB" sz="1400" noProof="0" dirty="0"/>
              <a:t>Cybersecurity risk assessment cycle </a:t>
            </a:r>
          </a:p>
          <a:p>
            <a:pPr marL="633150" lvl="1" indent="-342900">
              <a:lnSpc>
                <a:spcPct val="100000"/>
              </a:lnSpc>
              <a:spcBef>
                <a:spcPts val="0"/>
              </a:spcBef>
              <a:buClr>
                <a:schemeClr val="tx1"/>
              </a:buClr>
              <a:buFont typeface="+mj-lt"/>
              <a:buAutoNum type="arabicPeriod"/>
            </a:pPr>
            <a:r>
              <a:rPr lang="en-GB" sz="1400" noProof="0" dirty="0"/>
              <a:t>Cross-border electricity cybersecurity risk assessment</a:t>
            </a:r>
          </a:p>
          <a:p>
            <a:pPr marL="266700" indent="-266700">
              <a:lnSpc>
                <a:spcPct val="100000"/>
              </a:lnSpc>
              <a:spcBef>
                <a:spcPts val="600"/>
              </a:spcBef>
              <a:buClr>
                <a:schemeClr val="tx1"/>
              </a:buClr>
              <a:buFont typeface="+mj-lt"/>
              <a:buAutoNum type="arabicPeriod"/>
            </a:pPr>
            <a:r>
              <a:rPr lang="en-GB" sz="1400" b="1" noProof="0" dirty="0">
                <a:solidFill>
                  <a:schemeClr val="tx2"/>
                </a:solidFill>
                <a:hlinkClick r:id="rId5" action="ppaction://hlinksldjump"/>
              </a:rPr>
              <a:t>Common </a:t>
            </a:r>
            <a:r>
              <a:rPr lang="en-GB" sz="1400" b="1" dirty="0">
                <a:solidFill>
                  <a:schemeClr val="tx2"/>
                </a:solidFill>
                <a:hlinkClick r:id="rId5" action="ppaction://hlinksldjump"/>
              </a:rPr>
              <a:t>E</a:t>
            </a:r>
            <a:r>
              <a:rPr lang="en-GB" sz="1400" b="1" noProof="0" dirty="0" err="1">
                <a:solidFill>
                  <a:schemeClr val="tx2"/>
                </a:solidFill>
                <a:hlinkClick r:id="rId5" action="ppaction://hlinksldjump"/>
              </a:rPr>
              <a:t>lectricity</a:t>
            </a:r>
            <a:r>
              <a:rPr lang="en-GB" sz="1400" b="1" noProof="0" dirty="0">
                <a:solidFill>
                  <a:schemeClr val="tx2"/>
                </a:solidFill>
                <a:hlinkClick r:id="rId5" action="ppaction://hlinksldjump"/>
              </a:rPr>
              <a:t> Cybersecurity Framework</a:t>
            </a:r>
            <a:r>
              <a:rPr lang="en-GB" sz="1400" b="1" noProof="0" dirty="0">
                <a:solidFill>
                  <a:schemeClr val="tx2"/>
                </a:solidFill>
              </a:rPr>
              <a:t>:</a:t>
            </a:r>
          </a:p>
          <a:p>
            <a:pPr marL="633150" lvl="1" indent="-342900">
              <a:lnSpc>
                <a:spcPct val="100000"/>
              </a:lnSpc>
              <a:spcBef>
                <a:spcPts val="0"/>
              </a:spcBef>
              <a:buClr>
                <a:schemeClr val="tx1"/>
              </a:buClr>
              <a:buFont typeface="+mj-lt"/>
              <a:buAutoNum type="arabicPeriod"/>
            </a:pPr>
            <a:r>
              <a:rPr lang="en-GB" sz="1400" noProof="0" dirty="0"/>
              <a:t>Minimum and advanced security controls</a:t>
            </a:r>
          </a:p>
          <a:p>
            <a:pPr marL="633150" lvl="1" indent="-342900">
              <a:lnSpc>
                <a:spcPct val="100000"/>
              </a:lnSpc>
              <a:spcBef>
                <a:spcPts val="0"/>
              </a:spcBef>
              <a:buClr>
                <a:schemeClr val="tx1"/>
              </a:buClr>
              <a:buFont typeface="+mj-lt"/>
              <a:buAutoNum type="arabicPeriod"/>
            </a:pPr>
            <a:r>
              <a:rPr lang="en-GB" sz="1400" noProof="0" dirty="0"/>
              <a:t>Mapping matrix</a:t>
            </a:r>
          </a:p>
          <a:p>
            <a:pPr marL="633150" lvl="1" indent="-342900">
              <a:lnSpc>
                <a:spcPct val="100000"/>
              </a:lnSpc>
              <a:spcBef>
                <a:spcPts val="0"/>
              </a:spcBef>
              <a:buClr>
                <a:schemeClr val="tx1"/>
              </a:buClr>
              <a:buFont typeface="+mj-lt"/>
              <a:buAutoNum type="arabicPeriod"/>
            </a:pPr>
            <a:r>
              <a:rPr lang="en-GB" sz="1400" noProof="0" dirty="0"/>
              <a:t>Verification of the common electricity cybersecurity framework</a:t>
            </a:r>
          </a:p>
          <a:p>
            <a:pPr marL="633150" lvl="1" indent="-342900">
              <a:lnSpc>
                <a:spcPct val="100000"/>
              </a:lnSpc>
              <a:spcBef>
                <a:spcPts val="0"/>
              </a:spcBef>
              <a:buClr>
                <a:schemeClr val="tx1"/>
              </a:buClr>
              <a:buFont typeface="+mj-lt"/>
              <a:buAutoNum type="arabicPeriod"/>
            </a:pPr>
            <a:r>
              <a:rPr lang="en-GB" sz="1400" noProof="0" dirty="0"/>
              <a:t>Cybersecurity management system</a:t>
            </a:r>
          </a:p>
          <a:p>
            <a:pPr marL="266700" indent="-266700">
              <a:lnSpc>
                <a:spcPct val="100000"/>
              </a:lnSpc>
              <a:spcBef>
                <a:spcPts val="600"/>
              </a:spcBef>
              <a:buClr>
                <a:schemeClr val="tx1"/>
              </a:buClr>
              <a:buFont typeface="+mj-lt"/>
              <a:buAutoNum type="arabicPeriod"/>
            </a:pPr>
            <a:r>
              <a:rPr lang="en-GB" sz="1400" b="1" noProof="0" dirty="0">
                <a:solidFill>
                  <a:schemeClr val="tx2"/>
                </a:solidFill>
                <a:hlinkClick r:id="rId6" action="ppaction://hlinksldjump"/>
              </a:rPr>
              <a:t>Cybersecurity </a:t>
            </a:r>
            <a:r>
              <a:rPr lang="en-GB" sz="1400" b="1" noProof="0" dirty="0" err="1">
                <a:solidFill>
                  <a:schemeClr val="tx2"/>
                </a:solidFill>
                <a:hlinkClick r:id="rId6" action="ppaction://hlinksldjump"/>
              </a:rPr>
              <a:t>Defense</a:t>
            </a:r>
            <a:r>
              <a:rPr lang="en-GB" sz="1400" b="1" noProof="0" dirty="0">
                <a:solidFill>
                  <a:schemeClr val="tx2"/>
                </a:solidFill>
              </a:rPr>
              <a:t>:</a:t>
            </a:r>
          </a:p>
          <a:p>
            <a:pPr marL="633150" lvl="1" indent="-342900">
              <a:lnSpc>
                <a:spcPct val="100000"/>
              </a:lnSpc>
              <a:spcBef>
                <a:spcPts val="0"/>
              </a:spcBef>
              <a:buClr>
                <a:schemeClr val="tx1"/>
              </a:buClr>
              <a:buFont typeface="+mj-lt"/>
              <a:buAutoNum type="arabicPeriod"/>
            </a:pPr>
            <a:r>
              <a:rPr lang="en-GB" sz="1400" noProof="0" dirty="0"/>
              <a:t>Cyber-attacks</a:t>
            </a:r>
          </a:p>
          <a:p>
            <a:pPr marL="633150" lvl="1" indent="-342900">
              <a:lnSpc>
                <a:spcPct val="100000"/>
              </a:lnSpc>
              <a:spcBef>
                <a:spcPts val="0"/>
              </a:spcBef>
              <a:buClr>
                <a:schemeClr val="tx1"/>
              </a:buClr>
              <a:buFont typeface="+mj-lt"/>
              <a:buAutoNum type="arabicPeriod"/>
            </a:pPr>
            <a:r>
              <a:rPr lang="en-GB" sz="1400" noProof="0" dirty="0"/>
              <a:t>Crisis Management</a:t>
            </a:r>
          </a:p>
          <a:p>
            <a:pPr marL="633150" lvl="1" indent="-342900">
              <a:lnSpc>
                <a:spcPct val="100000"/>
              </a:lnSpc>
              <a:spcBef>
                <a:spcPts val="0"/>
              </a:spcBef>
              <a:buClr>
                <a:schemeClr val="tx1"/>
              </a:buClr>
              <a:buFont typeface="+mj-lt"/>
              <a:buAutoNum type="arabicPeriod"/>
            </a:pPr>
            <a:r>
              <a:rPr lang="en-GB" sz="1400" noProof="0" dirty="0"/>
              <a:t>Cyber threats and unpatched actively exploited vulnerabilities</a:t>
            </a:r>
          </a:p>
          <a:p>
            <a:pPr marL="633150" lvl="1" indent="-342900">
              <a:lnSpc>
                <a:spcPct val="100000"/>
              </a:lnSpc>
              <a:spcBef>
                <a:spcPts val="0"/>
              </a:spcBef>
              <a:buClr>
                <a:schemeClr val="tx1"/>
              </a:buClr>
              <a:buFont typeface="+mj-lt"/>
              <a:buAutoNum type="arabicPeriod"/>
            </a:pPr>
            <a:r>
              <a:rPr lang="en-GB" sz="1400" noProof="0" dirty="0"/>
              <a:t>Exercises</a:t>
            </a:r>
          </a:p>
          <a:p>
            <a:pPr marL="266700" indent="-266700">
              <a:lnSpc>
                <a:spcPct val="100000"/>
              </a:lnSpc>
              <a:spcBef>
                <a:spcPts val="600"/>
              </a:spcBef>
              <a:buClr>
                <a:schemeClr val="tx1"/>
              </a:buClr>
              <a:buFont typeface="+mj-lt"/>
              <a:buAutoNum type="arabicPeriod"/>
            </a:pPr>
            <a:r>
              <a:rPr lang="en-GB" sz="1400" b="1" noProof="0" dirty="0">
                <a:solidFill>
                  <a:schemeClr val="tx2"/>
                </a:solidFill>
                <a:hlinkClick r:id="rId7" action="ppaction://hlinksldjump"/>
              </a:rPr>
              <a:t>NCCS Supply Chain</a:t>
            </a:r>
            <a:r>
              <a:rPr lang="en-GB" sz="1400" b="1" noProof="0" dirty="0">
                <a:solidFill>
                  <a:schemeClr val="tx2"/>
                </a:solidFill>
              </a:rPr>
              <a:t>:</a:t>
            </a:r>
          </a:p>
          <a:p>
            <a:pPr marL="633150" lvl="1" indent="-342900">
              <a:lnSpc>
                <a:spcPct val="100000"/>
              </a:lnSpc>
              <a:spcBef>
                <a:spcPts val="0"/>
              </a:spcBef>
              <a:buClr>
                <a:schemeClr val="tx1"/>
              </a:buClr>
              <a:buFont typeface="+mj-lt"/>
              <a:buAutoNum type="arabicPeriod"/>
            </a:pPr>
            <a:r>
              <a:rPr lang="en-GB" sz="1400" noProof="0" dirty="0"/>
              <a:t>Non-binding cybersecurity procurement recommendations</a:t>
            </a:r>
          </a:p>
          <a:p>
            <a:pPr marL="633150" lvl="1" indent="-342900">
              <a:lnSpc>
                <a:spcPct val="100000"/>
              </a:lnSpc>
              <a:spcBef>
                <a:spcPts val="0"/>
              </a:spcBef>
              <a:buClr>
                <a:schemeClr val="tx1"/>
              </a:buClr>
              <a:buFont typeface="+mj-lt"/>
              <a:buAutoNum type="arabicPeriod"/>
            </a:pPr>
            <a:r>
              <a:rPr lang="en-GB" sz="1400" noProof="0" dirty="0"/>
              <a:t>Supply chain security measures</a:t>
            </a:r>
          </a:p>
          <a:p>
            <a:pPr>
              <a:spcBef>
                <a:spcPts val="0"/>
              </a:spcBef>
            </a:pPr>
            <a:endParaRPr lang="en-GB" noProof="0" dirty="0"/>
          </a:p>
        </p:txBody>
      </p:sp>
      <p:pic>
        <p:nvPicPr>
          <p:cNvPr id="10" name="Picture Placeholder 9" descr="A person with a blurry image of a screen&#10;&#10;Description automatically generated with medium confidence">
            <a:extLst>
              <a:ext uri="{FF2B5EF4-FFF2-40B4-BE49-F238E27FC236}">
                <a16:creationId xmlns:a16="http://schemas.microsoft.com/office/drawing/2014/main" id="{CF901E10-DC48-A953-95FD-CC6D479F1012}"/>
              </a:ext>
            </a:extLst>
          </p:cNvPr>
          <p:cNvPicPr>
            <a:picLocks noGrp="1" noChangeAspect="1"/>
          </p:cNvPicPr>
          <p:nvPr>
            <p:ph type="pic" sz="quarter" idx="14"/>
          </p:nvPr>
        </p:nvPicPr>
        <p:blipFill rotWithShape="1">
          <a:blip r:embed="rId8" cstate="print">
            <a:extLst>
              <a:ext uri="{28A0092B-C50C-407E-A947-70E740481C1C}">
                <a14:useLocalDpi xmlns:a14="http://schemas.microsoft.com/office/drawing/2010/main"/>
              </a:ext>
            </a:extLst>
          </a:blip>
          <a:srcRect t="6297" r="74016"/>
          <a:stretch/>
        </p:blipFill>
        <p:spPr>
          <a:xfrm>
            <a:off x="0" y="0"/>
            <a:ext cx="2851150" cy="6858000"/>
          </a:xfrm>
        </p:spPr>
      </p:pic>
      <p:sp>
        <p:nvSpPr>
          <p:cNvPr id="5" name="Slide Number Placeholder 4">
            <a:extLst>
              <a:ext uri="{FF2B5EF4-FFF2-40B4-BE49-F238E27FC236}">
                <a16:creationId xmlns:a16="http://schemas.microsoft.com/office/drawing/2014/main" id="{8D84E8D5-1263-7E89-8096-ECFEA24E4550}"/>
              </a:ext>
            </a:extLst>
          </p:cNvPr>
          <p:cNvSpPr>
            <a:spLocks noGrp="1"/>
          </p:cNvSpPr>
          <p:nvPr>
            <p:ph type="sldNum" sz="quarter" idx="17"/>
          </p:nvPr>
        </p:nvSpPr>
        <p:spPr/>
        <p:txBody>
          <a:bodyPr/>
          <a:lstStyle/>
          <a:p>
            <a:fld id="{2557C461-8C51-4D9D-8FC8-E809BEA51BC7}" type="slidenum">
              <a:rPr lang="en-GB" smtClean="0"/>
              <a:pPr/>
              <a:t>2</a:t>
            </a:fld>
            <a:endParaRPr lang="en-GB"/>
          </a:p>
        </p:txBody>
      </p:sp>
    </p:spTree>
    <p:extLst>
      <p:ext uri="{BB962C8B-B14F-4D97-AF65-F5344CB8AC3E}">
        <p14:creationId xmlns:p14="http://schemas.microsoft.com/office/powerpoint/2010/main" val="2968310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0473B-E143-8425-5738-32408052C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A5077-D70A-D10A-5EF8-057E4D2A6F1C}"/>
              </a:ext>
            </a:extLst>
          </p:cNvPr>
          <p:cNvSpPr>
            <a:spLocks noGrp="1"/>
          </p:cNvSpPr>
          <p:nvPr>
            <p:ph type="title"/>
          </p:nvPr>
        </p:nvSpPr>
        <p:spPr/>
        <p:txBody>
          <a:bodyPr anchor="t">
            <a:normAutofit/>
          </a:bodyPr>
          <a:lstStyle/>
          <a:p>
            <a:r>
              <a:rPr lang="en-GB" noProof="0" dirty="0"/>
              <a:t>Cybersecurity risk assessment methodologies (Art. 18)</a:t>
            </a:r>
          </a:p>
        </p:txBody>
      </p:sp>
      <p:sp>
        <p:nvSpPr>
          <p:cNvPr id="4" name="Slide Number Placeholder 3">
            <a:extLst>
              <a:ext uri="{FF2B5EF4-FFF2-40B4-BE49-F238E27FC236}">
                <a16:creationId xmlns:a16="http://schemas.microsoft.com/office/drawing/2014/main" id="{E44102BC-1D68-F672-7E4E-D1A183A4D846}"/>
              </a:ext>
            </a:extLst>
          </p:cNvPr>
          <p:cNvSpPr>
            <a:spLocks noGrp="1"/>
          </p:cNvSpPr>
          <p:nvPr>
            <p:ph type="sldNum" sz="quarter" idx="12"/>
          </p:nvPr>
        </p:nvSpPr>
        <p:spPr/>
        <p:txBody>
          <a:bodyPr/>
          <a:lstStyle/>
          <a:p>
            <a:fld id="{2557C461-8C51-4D9D-8FC8-E809BEA51BC7}" type="slidenum">
              <a:rPr lang="en-GB" smtClean="0"/>
              <a:t>20</a:t>
            </a:fld>
            <a:endParaRPr lang="en-GB"/>
          </a:p>
        </p:txBody>
      </p:sp>
      <p:sp>
        <p:nvSpPr>
          <p:cNvPr id="9" name="Rettangolo 80">
            <a:extLst>
              <a:ext uri="{FF2B5EF4-FFF2-40B4-BE49-F238E27FC236}">
                <a16:creationId xmlns:a16="http://schemas.microsoft.com/office/drawing/2014/main" id="{05F07B59-0383-762A-7AE0-058D006C4144}"/>
              </a:ext>
            </a:extLst>
          </p:cNvPr>
          <p:cNvSpPr/>
          <p:nvPr/>
        </p:nvSpPr>
        <p:spPr>
          <a:xfrm>
            <a:off x="3192131" y="2130417"/>
            <a:ext cx="2400148" cy="43952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cap="all" dirty="0">
                <a:solidFill>
                  <a:schemeClr val="bg1"/>
                </a:solidFill>
              </a:rPr>
              <a:t>Union-wide</a:t>
            </a:r>
          </a:p>
        </p:txBody>
      </p:sp>
      <p:grpSp>
        <p:nvGrpSpPr>
          <p:cNvPr id="38" name="Group 37">
            <a:extLst>
              <a:ext uri="{FF2B5EF4-FFF2-40B4-BE49-F238E27FC236}">
                <a16:creationId xmlns:a16="http://schemas.microsoft.com/office/drawing/2014/main" id="{72287896-119D-2FF4-7610-40312E2CE2CB}"/>
              </a:ext>
            </a:extLst>
          </p:cNvPr>
          <p:cNvGrpSpPr/>
          <p:nvPr/>
        </p:nvGrpSpPr>
        <p:grpSpPr>
          <a:xfrm>
            <a:off x="371475" y="1287338"/>
            <a:ext cx="2560483" cy="720000"/>
            <a:chOff x="371475" y="1287338"/>
            <a:chExt cx="2560483" cy="720000"/>
          </a:xfrm>
        </p:grpSpPr>
        <p:sp>
          <p:nvSpPr>
            <p:cNvPr id="5" name="Rectangle 4">
              <a:extLst>
                <a:ext uri="{FF2B5EF4-FFF2-40B4-BE49-F238E27FC236}">
                  <a16:creationId xmlns:a16="http://schemas.microsoft.com/office/drawing/2014/main" id="{22933F10-9D12-9D06-E320-8A1487AE73E2}"/>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12" name="Oval 11">
              <a:extLst>
                <a:ext uri="{FF2B5EF4-FFF2-40B4-BE49-F238E27FC236}">
                  <a16:creationId xmlns:a16="http://schemas.microsoft.com/office/drawing/2014/main" id="{09DA7CF9-316B-B7F3-5E93-5C94DAF6DDE9}"/>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grpSp>
        <p:nvGrpSpPr>
          <p:cNvPr id="37" name="Group 36">
            <a:extLst>
              <a:ext uri="{FF2B5EF4-FFF2-40B4-BE49-F238E27FC236}">
                <a16:creationId xmlns:a16="http://schemas.microsoft.com/office/drawing/2014/main" id="{4C54AE1E-BEC4-8F8C-483E-6547D2EBA4C8}"/>
              </a:ext>
            </a:extLst>
          </p:cNvPr>
          <p:cNvGrpSpPr/>
          <p:nvPr/>
        </p:nvGrpSpPr>
        <p:grpSpPr>
          <a:xfrm>
            <a:off x="2749093" y="1287338"/>
            <a:ext cx="3280979" cy="720000"/>
            <a:chOff x="2425951" y="1287338"/>
            <a:chExt cx="3280979" cy="720000"/>
          </a:xfrm>
        </p:grpSpPr>
        <p:sp>
          <p:nvSpPr>
            <p:cNvPr id="17" name="Rectangle 16">
              <a:extLst>
                <a:ext uri="{FF2B5EF4-FFF2-40B4-BE49-F238E27FC236}">
                  <a16:creationId xmlns:a16="http://schemas.microsoft.com/office/drawing/2014/main" id="{6C231C29-7D0E-26CE-530D-DA164FE9924E}"/>
                </a:ext>
              </a:extLst>
            </p:cNvPr>
            <p:cNvSpPr/>
            <p:nvPr/>
          </p:nvSpPr>
          <p:spPr>
            <a:xfrm>
              <a:off x="3016516" y="1473027"/>
              <a:ext cx="2690414"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Levels</a:t>
              </a:r>
              <a:endParaRPr lang="en-NL" b="1" cap="all" dirty="0">
                <a:solidFill>
                  <a:schemeClr val="bg1"/>
                </a:solidFill>
              </a:endParaRPr>
            </a:p>
          </p:txBody>
        </p:sp>
        <p:sp>
          <p:nvSpPr>
            <p:cNvPr id="13" name="Oval 12">
              <a:extLst>
                <a:ext uri="{FF2B5EF4-FFF2-40B4-BE49-F238E27FC236}">
                  <a16:creationId xmlns:a16="http://schemas.microsoft.com/office/drawing/2014/main" id="{3D607FF9-6011-11DE-F436-589083682BAA}"/>
                </a:ext>
              </a:extLst>
            </p:cNvPr>
            <p:cNvSpPr/>
            <p:nvPr/>
          </p:nvSpPr>
          <p:spPr>
            <a:xfrm>
              <a:off x="2425951"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 name="Straight Connector 39">
            <a:extLst>
              <a:ext uri="{FF2B5EF4-FFF2-40B4-BE49-F238E27FC236}">
                <a16:creationId xmlns:a16="http://schemas.microsoft.com/office/drawing/2014/main" id="{2D35E405-AB8B-EFDA-697F-893E1507C165}"/>
              </a:ext>
            </a:extLst>
          </p:cNvPr>
          <p:cNvCxnSpPr/>
          <p:nvPr/>
        </p:nvCxnSpPr>
        <p:spPr>
          <a:xfrm>
            <a:off x="704681"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89EECB1-1FE7-B894-1573-61D7DAAB8288}"/>
              </a:ext>
            </a:extLst>
          </p:cNvPr>
          <p:cNvCxnSpPr/>
          <p:nvPr/>
        </p:nvCxnSpPr>
        <p:spPr>
          <a:xfrm>
            <a:off x="3100748"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44" name="Graphic 43">
            <a:extLst>
              <a:ext uri="{FF2B5EF4-FFF2-40B4-BE49-F238E27FC236}">
                <a16:creationId xmlns:a16="http://schemas.microsoft.com/office/drawing/2014/main" id="{DC2949A3-8C5D-A200-B972-57DD5AD090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pic>
        <p:nvPicPr>
          <p:cNvPr id="46" name="Graphic 45">
            <a:extLst>
              <a:ext uri="{FF2B5EF4-FFF2-40B4-BE49-F238E27FC236}">
                <a16:creationId xmlns:a16="http://schemas.microsoft.com/office/drawing/2014/main" id="{7F33A4DA-1CD5-4901-6081-ECC9AD5C1A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2516" y="1379681"/>
            <a:ext cx="486301" cy="486301"/>
          </a:xfrm>
          <a:prstGeom prst="rect">
            <a:avLst/>
          </a:prstGeom>
        </p:spPr>
      </p:pic>
      <p:grpSp>
        <p:nvGrpSpPr>
          <p:cNvPr id="55" name="Group 54">
            <a:extLst>
              <a:ext uri="{FF2B5EF4-FFF2-40B4-BE49-F238E27FC236}">
                <a16:creationId xmlns:a16="http://schemas.microsoft.com/office/drawing/2014/main" id="{EDC2CD61-8FA5-95A1-C6DD-E450A0938992}"/>
              </a:ext>
            </a:extLst>
          </p:cNvPr>
          <p:cNvGrpSpPr/>
          <p:nvPr/>
        </p:nvGrpSpPr>
        <p:grpSpPr>
          <a:xfrm>
            <a:off x="5405433" y="1287338"/>
            <a:ext cx="6415092" cy="5005512"/>
            <a:chOff x="5792697" y="1287338"/>
            <a:chExt cx="6415092" cy="5005512"/>
          </a:xfrm>
        </p:grpSpPr>
        <p:grpSp>
          <p:nvGrpSpPr>
            <p:cNvPr id="36" name="Group 35">
              <a:extLst>
                <a:ext uri="{FF2B5EF4-FFF2-40B4-BE49-F238E27FC236}">
                  <a16:creationId xmlns:a16="http://schemas.microsoft.com/office/drawing/2014/main" id="{1E129B6E-75D5-A3AB-7D7C-1DFD03572ABC}"/>
                </a:ext>
              </a:extLst>
            </p:cNvPr>
            <p:cNvGrpSpPr/>
            <p:nvPr/>
          </p:nvGrpSpPr>
          <p:grpSpPr>
            <a:xfrm>
              <a:off x="5792697" y="1287338"/>
              <a:ext cx="6415092" cy="720000"/>
              <a:chOff x="5486518" y="1287338"/>
              <a:chExt cx="6415092" cy="720000"/>
            </a:xfrm>
          </p:grpSpPr>
          <p:sp>
            <p:nvSpPr>
              <p:cNvPr id="20" name="Rectangle 19">
                <a:extLst>
                  <a:ext uri="{FF2B5EF4-FFF2-40B4-BE49-F238E27FC236}">
                    <a16:creationId xmlns:a16="http://schemas.microsoft.com/office/drawing/2014/main" id="{88DD8FB4-1816-8E03-56C6-751282D72A31}"/>
                  </a:ext>
                </a:extLst>
              </p:cNvPr>
              <p:cNvSpPr/>
              <p:nvPr/>
            </p:nvSpPr>
            <p:spPr>
              <a:xfrm>
                <a:off x="6077081" y="1473027"/>
                <a:ext cx="582452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14" name="Oval 13">
                <a:extLst>
                  <a:ext uri="{FF2B5EF4-FFF2-40B4-BE49-F238E27FC236}">
                    <a16:creationId xmlns:a16="http://schemas.microsoft.com/office/drawing/2014/main" id="{9721E351-FF42-0251-E9FA-7FD722DEC366}"/>
                  </a:ext>
                </a:extLst>
              </p:cNvPr>
              <p:cNvSpPr/>
              <p:nvPr/>
            </p:nvSpPr>
            <p:spPr>
              <a:xfrm>
                <a:off x="5486518"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2" name="Straight Connector 41">
              <a:extLst>
                <a:ext uri="{FF2B5EF4-FFF2-40B4-BE49-F238E27FC236}">
                  <a16:creationId xmlns:a16="http://schemas.microsoft.com/office/drawing/2014/main" id="{8C6FC99A-A85E-BBDB-68EA-BF82064C37B4}"/>
                </a:ext>
              </a:extLst>
            </p:cNvPr>
            <p:cNvCxnSpPr/>
            <p:nvPr/>
          </p:nvCxnSpPr>
          <p:spPr>
            <a:xfrm>
              <a:off x="6167537"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48" name="Graphic 47">
              <a:extLst>
                <a:ext uri="{FF2B5EF4-FFF2-40B4-BE49-F238E27FC236}">
                  <a16:creationId xmlns:a16="http://schemas.microsoft.com/office/drawing/2014/main" id="{30F37385-4C3B-886B-7F0D-3BE5AA4E7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6099" y="1382713"/>
              <a:ext cx="486301" cy="486301"/>
            </a:xfrm>
            <a:prstGeom prst="rect">
              <a:avLst/>
            </a:prstGeom>
          </p:spPr>
        </p:pic>
      </p:grpSp>
      <p:sp>
        <p:nvSpPr>
          <p:cNvPr id="49" name="Rettangolo 80">
            <a:extLst>
              <a:ext uri="{FF2B5EF4-FFF2-40B4-BE49-F238E27FC236}">
                <a16:creationId xmlns:a16="http://schemas.microsoft.com/office/drawing/2014/main" id="{A72F6778-A2F4-5511-BC50-BCFC6FA2E55D}"/>
              </a:ext>
            </a:extLst>
          </p:cNvPr>
          <p:cNvSpPr/>
          <p:nvPr/>
        </p:nvSpPr>
        <p:spPr>
          <a:xfrm>
            <a:off x="3192131" y="2718830"/>
            <a:ext cx="2400148" cy="439528"/>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cap="all" dirty="0">
                <a:solidFill>
                  <a:schemeClr val="bg1"/>
                </a:solidFill>
              </a:rPr>
              <a:t>Regional</a:t>
            </a:r>
          </a:p>
        </p:txBody>
      </p:sp>
      <p:sp>
        <p:nvSpPr>
          <p:cNvPr id="50" name="Rettangolo 80">
            <a:extLst>
              <a:ext uri="{FF2B5EF4-FFF2-40B4-BE49-F238E27FC236}">
                <a16:creationId xmlns:a16="http://schemas.microsoft.com/office/drawing/2014/main" id="{F5B1AB01-B74C-55D8-A4EC-9C7A33228D4D}"/>
              </a:ext>
            </a:extLst>
          </p:cNvPr>
          <p:cNvSpPr/>
          <p:nvPr/>
        </p:nvSpPr>
        <p:spPr>
          <a:xfrm>
            <a:off x="3192131" y="3283411"/>
            <a:ext cx="2400148" cy="43952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cap="all" dirty="0">
                <a:solidFill>
                  <a:schemeClr val="bg1"/>
                </a:solidFill>
              </a:rPr>
              <a:t>Member State</a:t>
            </a:r>
          </a:p>
        </p:txBody>
      </p:sp>
      <p:sp>
        <p:nvSpPr>
          <p:cNvPr id="52" name="TextBox 51">
            <a:extLst>
              <a:ext uri="{FF2B5EF4-FFF2-40B4-BE49-F238E27FC236}">
                <a16:creationId xmlns:a16="http://schemas.microsoft.com/office/drawing/2014/main" id="{D3915FF2-1729-00EA-3E8B-B244E8A5B8BB}"/>
              </a:ext>
            </a:extLst>
          </p:cNvPr>
          <p:cNvSpPr txBox="1"/>
          <p:nvPr/>
        </p:nvSpPr>
        <p:spPr>
          <a:xfrm>
            <a:off x="796062" y="2130417"/>
            <a:ext cx="2213305" cy="2308324"/>
          </a:xfrm>
          <a:prstGeom prst="rect">
            <a:avLst/>
          </a:prstGeom>
          <a:noFill/>
        </p:spPr>
        <p:txBody>
          <a:bodyPr wrap="square">
            <a:spAutoFit/>
          </a:bodyPr>
          <a:lstStyle/>
          <a:p>
            <a:r>
              <a:rPr lang="en-GB" sz="1600" b="1" dirty="0"/>
              <a:t>Mid-march 2025</a:t>
            </a:r>
          </a:p>
          <a:p>
            <a:endParaRPr lang="en-GB" sz="1600" dirty="0"/>
          </a:p>
          <a:p>
            <a:r>
              <a:rPr lang="en-GB" sz="1600" dirty="0"/>
              <a:t>ENTSO-E</a:t>
            </a:r>
          </a:p>
          <a:p>
            <a:pPr marL="182563" indent="-182563">
              <a:buFont typeface="Arial" panose="020B0604020202020204" pitchFamily="34" charset="0"/>
              <a:buChar char="•"/>
            </a:pPr>
            <a:r>
              <a:rPr lang="en-GB" sz="1600" dirty="0"/>
              <a:t>in cooperation with DSO Entity</a:t>
            </a:r>
          </a:p>
          <a:p>
            <a:pPr marL="182563" indent="-182563">
              <a:buFont typeface="Arial" panose="020B0604020202020204" pitchFamily="34" charset="0"/>
              <a:buChar char="•"/>
            </a:pPr>
            <a:r>
              <a:rPr lang="en-GB" sz="1600" dirty="0"/>
              <a:t>in consultation with the NIS Cooperation group</a:t>
            </a:r>
          </a:p>
          <a:p>
            <a:endParaRPr lang="en-NL" sz="1600" dirty="0"/>
          </a:p>
        </p:txBody>
      </p:sp>
      <p:sp>
        <p:nvSpPr>
          <p:cNvPr id="53" name="TextBox 52">
            <a:extLst>
              <a:ext uri="{FF2B5EF4-FFF2-40B4-BE49-F238E27FC236}">
                <a16:creationId xmlns:a16="http://schemas.microsoft.com/office/drawing/2014/main" id="{B38C6E72-1D83-6106-E41C-10C9C6DD7EE9}"/>
              </a:ext>
            </a:extLst>
          </p:cNvPr>
          <p:cNvSpPr txBox="1"/>
          <p:nvPr/>
        </p:nvSpPr>
        <p:spPr>
          <a:xfrm>
            <a:off x="5863723" y="2130417"/>
            <a:ext cx="5777415" cy="584775"/>
          </a:xfrm>
          <a:prstGeom prst="rect">
            <a:avLst/>
          </a:prstGeom>
          <a:noFill/>
        </p:spPr>
        <p:txBody>
          <a:bodyPr wrap="square">
            <a:spAutoFit/>
          </a:bodyPr>
          <a:lstStyle/>
          <a:p>
            <a:r>
              <a:rPr lang="en-GB" sz="1600" b="1" dirty="0"/>
              <a:t>Cybersecurity risk assessment methodologies at Union, regional and member state level shall include:</a:t>
            </a:r>
          </a:p>
        </p:txBody>
      </p:sp>
      <p:grpSp>
        <p:nvGrpSpPr>
          <p:cNvPr id="75" name="Group 74">
            <a:extLst>
              <a:ext uri="{FF2B5EF4-FFF2-40B4-BE49-F238E27FC236}">
                <a16:creationId xmlns:a16="http://schemas.microsoft.com/office/drawing/2014/main" id="{B2390E0B-381A-CEB9-33A1-37ABA65A6A3A}"/>
              </a:ext>
            </a:extLst>
          </p:cNvPr>
          <p:cNvGrpSpPr/>
          <p:nvPr/>
        </p:nvGrpSpPr>
        <p:grpSpPr>
          <a:xfrm>
            <a:off x="5951082" y="5784866"/>
            <a:ext cx="5234441" cy="523220"/>
            <a:chOff x="5951082" y="5784866"/>
            <a:chExt cx="5234441" cy="523220"/>
          </a:xfrm>
        </p:grpSpPr>
        <p:pic>
          <p:nvPicPr>
            <p:cNvPr id="31" name="Picture 10">
              <a:extLst>
                <a:ext uri="{FF2B5EF4-FFF2-40B4-BE49-F238E27FC236}">
                  <a16:creationId xmlns:a16="http://schemas.microsoft.com/office/drawing/2014/main" id="{8EF0B81E-E658-7074-AD5B-3C392AB24A2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5951082" y="5831758"/>
              <a:ext cx="327649" cy="304981"/>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1030">
              <a:extLst>
                <a:ext uri="{FF2B5EF4-FFF2-40B4-BE49-F238E27FC236}">
                  <a16:creationId xmlns:a16="http://schemas.microsoft.com/office/drawing/2014/main" id="{86AFCEF5-F20C-0323-616B-A3DC403705BD}"/>
                </a:ext>
              </a:extLst>
            </p:cNvPr>
            <p:cNvSpPr txBox="1"/>
            <p:nvPr/>
          </p:nvSpPr>
          <p:spPr>
            <a:xfrm>
              <a:off x="6557987" y="5784866"/>
              <a:ext cx="4627536" cy="523220"/>
            </a:xfrm>
            <a:prstGeom prst="rect">
              <a:avLst/>
            </a:prstGeom>
            <a:noFill/>
          </p:spPr>
          <p:txBody>
            <a:bodyPr wrap="square" lIns="0">
              <a:spAutoFit/>
            </a:bodyPr>
            <a:lstStyle/>
            <a:p>
              <a:pPr>
                <a:spcBef>
                  <a:spcPts val="600"/>
                </a:spcBef>
                <a:spcAft>
                  <a:spcPts val="600"/>
                </a:spcAft>
                <a:tabLst>
                  <a:tab pos="899795" algn="l"/>
                </a:tabLst>
              </a:pPr>
              <a:r>
                <a:rPr lang="en-GB" sz="1400" dirty="0">
                  <a:ea typeface="Cambria" panose="02040503050406030204" pitchFamily="18" charset="0"/>
                </a:rPr>
                <a:t>A </a:t>
              </a:r>
              <a:r>
                <a:rPr lang="en-GB" sz="1400" b="1" dirty="0">
                  <a:ea typeface="Cambria" panose="02040503050406030204" pitchFamily="18" charset="0"/>
                </a:rPr>
                <a:t>risk impact matrix </a:t>
              </a:r>
              <a:r>
                <a:rPr lang="en-GB" sz="1400" dirty="0">
                  <a:ea typeface="Cambria" panose="02040503050406030204" pitchFamily="18" charset="0"/>
                </a:rPr>
                <a:t>to measure the consequences and likelihood of a cyber-attack</a:t>
              </a:r>
              <a:endParaRPr lang="it-IT" sz="1400" dirty="0">
                <a:ea typeface="Cambria" panose="02040503050406030204" pitchFamily="18" charset="0"/>
              </a:endParaRPr>
            </a:p>
          </p:txBody>
        </p:sp>
      </p:grpSp>
      <p:grpSp>
        <p:nvGrpSpPr>
          <p:cNvPr id="71" name="Group 70">
            <a:extLst>
              <a:ext uri="{FF2B5EF4-FFF2-40B4-BE49-F238E27FC236}">
                <a16:creationId xmlns:a16="http://schemas.microsoft.com/office/drawing/2014/main" id="{097C7ABF-98FE-7CC9-4E5F-AF414B90CA16}"/>
              </a:ext>
            </a:extLst>
          </p:cNvPr>
          <p:cNvGrpSpPr/>
          <p:nvPr/>
        </p:nvGrpSpPr>
        <p:grpSpPr>
          <a:xfrm>
            <a:off x="5883600" y="2796775"/>
            <a:ext cx="5936921" cy="544044"/>
            <a:chOff x="5883600" y="2796775"/>
            <a:chExt cx="5936921" cy="544044"/>
          </a:xfrm>
        </p:grpSpPr>
        <p:pic>
          <p:nvPicPr>
            <p:cNvPr id="23" name="Picture 4" descr="Cyber security - Free security icons">
              <a:extLst>
                <a:ext uri="{FF2B5EF4-FFF2-40B4-BE49-F238E27FC236}">
                  <a16:creationId xmlns:a16="http://schemas.microsoft.com/office/drawing/2014/main" id="{7D372957-0F87-6AC5-635B-F924A85D430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97199" y="2816452"/>
              <a:ext cx="435415" cy="461010"/>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93">
              <a:extLst>
                <a:ext uri="{FF2B5EF4-FFF2-40B4-BE49-F238E27FC236}">
                  <a16:creationId xmlns:a16="http://schemas.microsoft.com/office/drawing/2014/main" id="{9298472A-EEDF-DCB1-065F-65A7DEF3DC7C}"/>
                </a:ext>
              </a:extLst>
            </p:cNvPr>
            <p:cNvSpPr txBox="1"/>
            <p:nvPr/>
          </p:nvSpPr>
          <p:spPr>
            <a:xfrm>
              <a:off x="6557988" y="2796775"/>
              <a:ext cx="4741360" cy="398765"/>
            </a:xfrm>
            <a:prstGeom prst="rect">
              <a:avLst/>
            </a:prstGeom>
            <a:noFill/>
          </p:spPr>
          <p:txBody>
            <a:bodyPr wrap="square" lIns="0">
              <a:spAutoFit/>
            </a:bodyPr>
            <a:lstStyle/>
            <a:p>
              <a:pPr>
                <a:spcBef>
                  <a:spcPts val="600"/>
                </a:spcBef>
                <a:spcAft>
                  <a:spcPts val="600"/>
                </a:spcAft>
                <a:tabLst>
                  <a:tab pos="899795" algn="l"/>
                </a:tabLst>
              </a:pPr>
              <a:r>
                <a:rPr lang="en-GB" sz="1400" dirty="0">
                  <a:ea typeface="Cambria" panose="02040503050406030204" pitchFamily="18" charset="0"/>
                </a:rPr>
                <a:t>A list of </a:t>
              </a:r>
              <a:r>
                <a:rPr lang="en-GB" sz="1400" b="1" dirty="0">
                  <a:ea typeface="Cambria" panose="02040503050406030204" pitchFamily="18" charset="0"/>
                </a:rPr>
                <a:t>cyber threats </a:t>
              </a:r>
              <a:r>
                <a:rPr lang="en-GB" sz="1400" dirty="0">
                  <a:ea typeface="Cambria" panose="02040503050406030204" pitchFamily="18" charset="0"/>
                </a:rPr>
                <a:t>to be considered, including supply chain threats</a:t>
              </a:r>
              <a:endParaRPr lang="it-IT" sz="1400" dirty="0">
                <a:ea typeface="Cambria" panose="02040503050406030204" pitchFamily="18" charset="0"/>
              </a:endParaRPr>
            </a:p>
          </p:txBody>
        </p:sp>
        <p:cxnSp>
          <p:nvCxnSpPr>
            <p:cNvPr id="59" name="Straight Connector 58">
              <a:extLst>
                <a:ext uri="{FF2B5EF4-FFF2-40B4-BE49-F238E27FC236}">
                  <a16:creationId xmlns:a16="http://schemas.microsoft.com/office/drawing/2014/main" id="{0B556076-DB54-8C5E-4F7C-8EB68A40C281}"/>
                </a:ext>
              </a:extLst>
            </p:cNvPr>
            <p:cNvCxnSpPr>
              <a:cxnSpLocks/>
            </p:cNvCxnSpPr>
            <p:nvPr/>
          </p:nvCxnSpPr>
          <p:spPr>
            <a:xfrm flipH="1">
              <a:off x="5883600" y="3340819"/>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grpSp>
        <p:nvGrpSpPr>
          <p:cNvPr id="72" name="Group 71">
            <a:extLst>
              <a:ext uri="{FF2B5EF4-FFF2-40B4-BE49-F238E27FC236}">
                <a16:creationId xmlns:a16="http://schemas.microsoft.com/office/drawing/2014/main" id="{D38052CC-C246-56BD-4B36-2BEFCBB0121D}"/>
              </a:ext>
            </a:extLst>
          </p:cNvPr>
          <p:cNvGrpSpPr/>
          <p:nvPr/>
        </p:nvGrpSpPr>
        <p:grpSpPr>
          <a:xfrm>
            <a:off x="5883600" y="3404176"/>
            <a:ext cx="5936925" cy="586577"/>
            <a:chOff x="5883600" y="3404176"/>
            <a:chExt cx="5936925" cy="586577"/>
          </a:xfrm>
        </p:grpSpPr>
        <p:pic>
          <p:nvPicPr>
            <p:cNvPr id="25" name="Picture 6" descr="Threshold Icons &amp; Symbols">
              <a:extLst>
                <a:ext uri="{FF2B5EF4-FFF2-40B4-BE49-F238E27FC236}">
                  <a16:creationId xmlns:a16="http://schemas.microsoft.com/office/drawing/2014/main" id="{E0D94B38-AE41-DC85-FB9D-7622CD2E35D6}"/>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39779" y="3474986"/>
              <a:ext cx="360414" cy="381600"/>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1024">
              <a:extLst>
                <a:ext uri="{FF2B5EF4-FFF2-40B4-BE49-F238E27FC236}">
                  <a16:creationId xmlns:a16="http://schemas.microsoft.com/office/drawing/2014/main" id="{6ECF2656-BADA-FC1D-7799-13E8EC669DBA}"/>
                </a:ext>
              </a:extLst>
            </p:cNvPr>
            <p:cNvSpPr txBox="1"/>
            <p:nvPr/>
          </p:nvSpPr>
          <p:spPr>
            <a:xfrm>
              <a:off x="6557987" y="3404176"/>
              <a:ext cx="5262538" cy="523220"/>
            </a:xfrm>
            <a:prstGeom prst="rect">
              <a:avLst/>
            </a:prstGeom>
            <a:noFill/>
          </p:spPr>
          <p:txBody>
            <a:bodyPr wrap="square" lIns="0">
              <a:spAutoFit/>
            </a:bodyPr>
            <a:lstStyle/>
            <a:p>
              <a:pPr>
                <a:spcBef>
                  <a:spcPts val="600"/>
                </a:spcBef>
                <a:spcAft>
                  <a:spcPts val="600"/>
                </a:spcAft>
                <a:tabLst>
                  <a:tab pos="899795" algn="l"/>
                </a:tabLst>
              </a:pPr>
              <a:r>
                <a:rPr lang="en-GB" sz="1400" dirty="0">
                  <a:ea typeface="Cambria" panose="02040503050406030204" pitchFamily="18" charset="0"/>
                </a:rPr>
                <a:t>The </a:t>
              </a:r>
              <a:r>
                <a:rPr lang="en-GB" sz="1400" b="1" dirty="0">
                  <a:ea typeface="Cambria" panose="02040503050406030204" pitchFamily="18" charset="0"/>
                </a:rPr>
                <a:t>criteria</a:t>
              </a:r>
              <a:r>
                <a:rPr lang="en-GB" sz="1400" dirty="0">
                  <a:ea typeface="Cambria" panose="02040503050406030204" pitchFamily="18" charset="0"/>
                </a:rPr>
                <a:t> to evaluate the impact of cybersecurity risks as high or critical using defined thresholds for consequences and likelihood</a:t>
              </a:r>
              <a:endParaRPr lang="it-IT" sz="1400" dirty="0">
                <a:ea typeface="Cambria" panose="02040503050406030204" pitchFamily="18" charset="0"/>
              </a:endParaRPr>
            </a:p>
          </p:txBody>
        </p:sp>
        <p:cxnSp>
          <p:nvCxnSpPr>
            <p:cNvPr id="60" name="Straight Connector 59">
              <a:extLst>
                <a:ext uri="{FF2B5EF4-FFF2-40B4-BE49-F238E27FC236}">
                  <a16:creationId xmlns:a16="http://schemas.microsoft.com/office/drawing/2014/main" id="{FAED7928-C8A4-EF22-6C3F-83638278C9FC}"/>
                </a:ext>
              </a:extLst>
            </p:cNvPr>
            <p:cNvCxnSpPr>
              <a:cxnSpLocks/>
            </p:cNvCxnSpPr>
            <p:nvPr/>
          </p:nvCxnSpPr>
          <p:spPr>
            <a:xfrm flipH="1">
              <a:off x="5883600" y="3990753"/>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E90DAA3C-24DD-0A90-1479-5B90FBB028FA}"/>
              </a:ext>
            </a:extLst>
          </p:cNvPr>
          <p:cNvGrpSpPr/>
          <p:nvPr/>
        </p:nvGrpSpPr>
        <p:grpSpPr>
          <a:xfrm>
            <a:off x="5883600" y="4054110"/>
            <a:ext cx="5936921" cy="802021"/>
            <a:chOff x="5883600" y="4054110"/>
            <a:chExt cx="5936921" cy="802021"/>
          </a:xfrm>
        </p:grpSpPr>
        <p:sp>
          <p:nvSpPr>
            <p:cNvPr id="28" name="CasellaDiTesto 1028">
              <a:extLst>
                <a:ext uri="{FF2B5EF4-FFF2-40B4-BE49-F238E27FC236}">
                  <a16:creationId xmlns:a16="http://schemas.microsoft.com/office/drawing/2014/main" id="{A129958C-F49F-A875-42C2-23B23945045F}"/>
                </a:ext>
              </a:extLst>
            </p:cNvPr>
            <p:cNvSpPr txBox="1"/>
            <p:nvPr/>
          </p:nvSpPr>
          <p:spPr>
            <a:xfrm>
              <a:off x="6557987" y="4054110"/>
              <a:ext cx="4970751" cy="738664"/>
            </a:xfrm>
            <a:prstGeom prst="rect">
              <a:avLst/>
            </a:prstGeom>
            <a:noFill/>
          </p:spPr>
          <p:txBody>
            <a:bodyPr wrap="square" lIns="0">
              <a:spAutoFit/>
            </a:bodyPr>
            <a:lstStyle/>
            <a:p>
              <a:pPr>
                <a:spcBef>
                  <a:spcPts val="600"/>
                </a:spcBef>
                <a:spcAft>
                  <a:spcPts val="600"/>
                </a:spcAft>
                <a:tabLst>
                  <a:tab pos="899795" algn="l"/>
                </a:tabLst>
              </a:pPr>
              <a:r>
                <a:rPr lang="en-GB" sz="1400" dirty="0">
                  <a:ea typeface="Cambria" panose="02040503050406030204" pitchFamily="18" charset="0"/>
                </a:rPr>
                <a:t>An </a:t>
              </a:r>
              <a:r>
                <a:rPr lang="en-GB" sz="1400" b="1" dirty="0">
                  <a:ea typeface="Cambria" panose="02040503050406030204" pitchFamily="18" charset="0"/>
                </a:rPr>
                <a:t>approach</a:t>
              </a:r>
              <a:r>
                <a:rPr lang="en-GB" sz="1400" dirty="0">
                  <a:ea typeface="Cambria" panose="02040503050406030204" pitchFamily="18" charset="0"/>
                </a:rPr>
                <a:t> to analyse the cybersecurity risks coming from </a:t>
              </a:r>
              <a:r>
                <a:rPr lang="en-GB" sz="1400" b="1" dirty="0">
                  <a:ea typeface="Cambria" panose="02040503050406030204" pitchFamily="18" charset="0"/>
                </a:rPr>
                <a:t>legacy systems</a:t>
              </a:r>
              <a:r>
                <a:rPr lang="en-GB" sz="1400" dirty="0">
                  <a:ea typeface="Cambria" panose="02040503050406030204" pitchFamily="18" charset="0"/>
                </a:rPr>
                <a:t>, the </a:t>
              </a:r>
              <a:r>
                <a:rPr lang="en-GB" sz="1400" b="1" dirty="0">
                  <a:ea typeface="Cambria" panose="02040503050406030204" pitchFamily="18" charset="0"/>
                </a:rPr>
                <a:t>cascading effects </a:t>
              </a:r>
              <a:r>
                <a:rPr lang="en-GB" sz="1400" dirty="0">
                  <a:ea typeface="Cambria" panose="02040503050406030204" pitchFamily="18" charset="0"/>
                </a:rPr>
                <a:t>of cyber-attacks and the </a:t>
              </a:r>
              <a:r>
                <a:rPr lang="en-GB" sz="1400" b="1" dirty="0">
                  <a:ea typeface="Cambria" panose="02040503050406030204" pitchFamily="18" charset="0"/>
                </a:rPr>
                <a:t>real-time</a:t>
              </a:r>
              <a:r>
                <a:rPr lang="en-GB" sz="1400" dirty="0">
                  <a:ea typeface="Cambria" panose="02040503050406030204" pitchFamily="18" charset="0"/>
                </a:rPr>
                <a:t> nature of systems operating the grid</a:t>
              </a:r>
              <a:endParaRPr lang="it-IT" sz="1400" dirty="0">
                <a:ea typeface="Cambria" panose="02040503050406030204" pitchFamily="18" charset="0"/>
              </a:endParaRPr>
            </a:p>
          </p:txBody>
        </p:sp>
        <p:pic>
          <p:nvPicPr>
            <p:cNvPr id="57" name="Graphic 56">
              <a:extLst>
                <a:ext uri="{FF2B5EF4-FFF2-40B4-BE49-F238E27FC236}">
                  <a16:creationId xmlns:a16="http://schemas.microsoft.com/office/drawing/2014/main" id="{FD1D35D1-6ABF-8A86-23D6-C11E44A7C8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16906" y="4137591"/>
              <a:ext cx="396000" cy="396000"/>
            </a:xfrm>
            <a:prstGeom prst="rect">
              <a:avLst/>
            </a:prstGeom>
          </p:spPr>
        </p:pic>
        <p:cxnSp>
          <p:nvCxnSpPr>
            <p:cNvPr id="61" name="Straight Connector 60">
              <a:extLst>
                <a:ext uri="{FF2B5EF4-FFF2-40B4-BE49-F238E27FC236}">
                  <a16:creationId xmlns:a16="http://schemas.microsoft.com/office/drawing/2014/main" id="{0F8B6890-CA62-D770-ED42-58DB74B423AD}"/>
                </a:ext>
              </a:extLst>
            </p:cNvPr>
            <p:cNvCxnSpPr>
              <a:cxnSpLocks/>
            </p:cNvCxnSpPr>
            <p:nvPr/>
          </p:nvCxnSpPr>
          <p:spPr>
            <a:xfrm flipH="1">
              <a:off x="5883600" y="4856131"/>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737189E4-481D-B218-87AC-8C13701AEB53}"/>
              </a:ext>
            </a:extLst>
          </p:cNvPr>
          <p:cNvGrpSpPr/>
          <p:nvPr/>
        </p:nvGrpSpPr>
        <p:grpSpPr>
          <a:xfrm>
            <a:off x="5883600" y="4919488"/>
            <a:ext cx="5936921" cy="802021"/>
            <a:chOff x="5883600" y="4919488"/>
            <a:chExt cx="5936921" cy="802021"/>
          </a:xfrm>
        </p:grpSpPr>
        <p:pic>
          <p:nvPicPr>
            <p:cNvPr id="29" name="Picture 10" descr="Supply chain - Free business icons">
              <a:extLst>
                <a:ext uri="{FF2B5EF4-FFF2-40B4-BE49-F238E27FC236}">
                  <a16:creationId xmlns:a16="http://schemas.microsoft.com/office/drawing/2014/main" id="{56A6773C-B46D-D0FF-9741-8334504452BC}"/>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34699" y="5010169"/>
              <a:ext cx="360414" cy="381600"/>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1030">
              <a:extLst>
                <a:ext uri="{FF2B5EF4-FFF2-40B4-BE49-F238E27FC236}">
                  <a16:creationId xmlns:a16="http://schemas.microsoft.com/office/drawing/2014/main" id="{09E28CD5-FE63-DA65-621C-362EE25FF33F}"/>
                </a:ext>
              </a:extLst>
            </p:cNvPr>
            <p:cNvSpPr txBox="1"/>
            <p:nvPr/>
          </p:nvSpPr>
          <p:spPr>
            <a:xfrm>
              <a:off x="6557986" y="4919488"/>
              <a:ext cx="4896777" cy="738664"/>
            </a:xfrm>
            <a:prstGeom prst="rect">
              <a:avLst/>
            </a:prstGeom>
            <a:noFill/>
          </p:spPr>
          <p:txBody>
            <a:bodyPr wrap="square" lIns="0">
              <a:spAutoFit/>
            </a:bodyPr>
            <a:lstStyle/>
            <a:p>
              <a:pPr>
                <a:spcBef>
                  <a:spcPts val="600"/>
                </a:spcBef>
                <a:spcAft>
                  <a:spcPts val="600"/>
                </a:spcAft>
                <a:tabLst>
                  <a:tab pos="899795" algn="l"/>
                </a:tabLst>
              </a:pPr>
              <a:r>
                <a:rPr lang="en-GB" sz="1400" dirty="0">
                  <a:ea typeface="Cambria" panose="02040503050406030204" pitchFamily="18" charset="0"/>
                </a:rPr>
                <a:t>An </a:t>
              </a:r>
              <a:r>
                <a:rPr lang="en-GB" sz="1400" b="1" dirty="0">
                  <a:ea typeface="Cambria" panose="02040503050406030204" pitchFamily="18" charset="0"/>
                </a:rPr>
                <a:t>approach</a:t>
              </a:r>
              <a:r>
                <a:rPr lang="en-GB" sz="1400" dirty="0">
                  <a:ea typeface="Cambria" panose="02040503050406030204" pitchFamily="18" charset="0"/>
                </a:rPr>
                <a:t> to analyse the cybersecurity risks coming from the </a:t>
              </a:r>
              <a:r>
                <a:rPr lang="en-GB" sz="1400" b="1" dirty="0">
                  <a:ea typeface="Cambria" panose="02040503050406030204" pitchFamily="18" charset="0"/>
                </a:rPr>
                <a:t>dependency on a single supplier </a:t>
              </a:r>
              <a:r>
                <a:rPr lang="en-GB" sz="1400" dirty="0">
                  <a:ea typeface="Cambria" panose="02040503050406030204" pitchFamily="18" charset="0"/>
                </a:rPr>
                <a:t>of ICT products, ICT services or ICT processes</a:t>
              </a:r>
              <a:endParaRPr lang="it-IT" sz="1400" dirty="0">
                <a:ea typeface="Cambria" panose="02040503050406030204" pitchFamily="18" charset="0"/>
              </a:endParaRPr>
            </a:p>
          </p:txBody>
        </p:sp>
        <p:cxnSp>
          <p:nvCxnSpPr>
            <p:cNvPr id="62" name="Straight Connector 61">
              <a:extLst>
                <a:ext uri="{FF2B5EF4-FFF2-40B4-BE49-F238E27FC236}">
                  <a16:creationId xmlns:a16="http://schemas.microsoft.com/office/drawing/2014/main" id="{EDA310AD-3315-A268-CB4E-40864F9057CB}"/>
                </a:ext>
              </a:extLst>
            </p:cNvPr>
            <p:cNvCxnSpPr>
              <a:cxnSpLocks/>
            </p:cNvCxnSpPr>
            <p:nvPr/>
          </p:nvCxnSpPr>
          <p:spPr>
            <a:xfrm flipH="1">
              <a:off x="5883600" y="5721509"/>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8568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1D865-2FF4-DAC5-838B-EB546638A564}"/>
              </a:ext>
            </a:extLst>
          </p:cNvPr>
          <p:cNvSpPr>
            <a:spLocks noGrp="1"/>
          </p:cNvSpPr>
          <p:nvPr>
            <p:ph type="title"/>
          </p:nvPr>
        </p:nvSpPr>
        <p:spPr/>
        <p:txBody>
          <a:bodyPr>
            <a:normAutofit/>
          </a:bodyPr>
          <a:lstStyle/>
          <a:p>
            <a:r>
              <a:rPr lang="en-GB"/>
              <a:t>Union-wide cybersecurity risk assessment (Art. 19)</a:t>
            </a:r>
            <a:endParaRPr lang="en-NL"/>
          </a:p>
        </p:txBody>
      </p:sp>
      <p:sp>
        <p:nvSpPr>
          <p:cNvPr id="4" name="Slide Number Placeholder 3">
            <a:extLst>
              <a:ext uri="{FF2B5EF4-FFF2-40B4-BE49-F238E27FC236}">
                <a16:creationId xmlns:a16="http://schemas.microsoft.com/office/drawing/2014/main" id="{EDA51111-5CC8-19ED-D031-2FFFEC83FBF4}"/>
              </a:ext>
            </a:extLst>
          </p:cNvPr>
          <p:cNvSpPr>
            <a:spLocks noGrp="1"/>
          </p:cNvSpPr>
          <p:nvPr>
            <p:ph type="sldNum" sz="quarter" idx="12"/>
          </p:nvPr>
        </p:nvSpPr>
        <p:spPr/>
        <p:txBody>
          <a:bodyPr/>
          <a:lstStyle/>
          <a:p>
            <a:fld id="{2557C461-8C51-4D9D-8FC8-E809BEA51BC7}" type="slidenum">
              <a:rPr lang="en-GB" smtClean="0"/>
              <a:t>21</a:t>
            </a:fld>
            <a:endParaRPr lang="en-GB"/>
          </a:p>
        </p:txBody>
      </p:sp>
      <p:grpSp>
        <p:nvGrpSpPr>
          <p:cNvPr id="18" name="Group 17">
            <a:extLst>
              <a:ext uri="{FF2B5EF4-FFF2-40B4-BE49-F238E27FC236}">
                <a16:creationId xmlns:a16="http://schemas.microsoft.com/office/drawing/2014/main" id="{B704B933-ACA5-15AC-BFA8-59D79EF6B277}"/>
              </a:ext>
            </a:extLst>
          </p:cNvPr>
          <p:cNvGrpSpPr/>
          <p:nvPr/>
        </p:nvGrpSpPr>
        <p:grpSpPr>
          <a:xfrm>
            <a:off x="371475" y="1287338"/>
            <a:ext cx="2560483" cy="720000"/>
            <a:chOff x="371475" y="1287338"/>
            <a:chExt cx="2560483" cy="720000"/>
          </a:xfrm>
        </p:grpSpPr>
        <p:sp>
          <p:nvSpPr>
            <p:cNvPr id="20" name="Rectangle 19">
              <a:extLst>
                <a:ext uri="{FF2B5EF4-FFF2-40B4-BE49-F238E27FC236}">
                  <a16:creationId xmlns:a16="http://schemas.microsoft.com/office/drawing/2014/main" id="{DC5A1FB8-6B5C-5C96-7F09-1089AAEBD295}"/>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21" name="Oval 20">
              <a:extLst>
                <a:ext uri="{FF2B5EF4-FFF2-40B4-BE49-F238E27FC236}">
                  <a16:creationId xmlns:a16="http://schemas.microsoft.com/office/drawing/2014/main" id="{992657BF-A89E-06F8-E860-2A5A9093AB0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sp>
        <p:nvSpPr>
          <p:cNvPr id="25" name="Rectangle 24">
            <a:extLst>
              <a:ext uri="{FF2B5EF4-FFF2-40B4-BE49-F238E27FC236}">
                <a16:creationId xmlns:a16="http://schemas.microsoft.com/office/drawing/2014/main" id="{17709E56-00A1-86CE-8446-DFA5DFE59386}"/>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STEPS of the PROCESS</a:t>
            </a:r>
          </a:p>
        </p:txBody>
      </p:sp>
      <p:sp>
        <p:nvSpPr>
          <p:cNvPr id="26" name="Oval 25">
            <a:extLst>
              <a:ext uri="{FF2B5EF4-FFF2-40B4-BE49-F238E27FC236}">
                <a16:creationId xmlns:a16="http://schemas.microsoft.com/office/drawing/2014/main" id="{EE225499-F095-8D35-E15B-4AEBE954740D}"/>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11164B3C-EC34-3C98-7D0D-55CD52622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34" name="Rectangle 33">
            <a:extLst>
              <a:ext uri="{FF2B5EF4-FFF2-40B4-BE49-F238E27FC236}">
                <a16:creationId xmlns:a16="http://schemas.microsoft.com/office/drawing/2014/main" id="{279640E0-0E31-A663-C919-9C0C6BFCF36F}"/>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35" name="Oval 34">
            <a:extLst>
              <a:ext uri="{FF2B5EF4-FFF2-40B4-BE49-F238E27FC236}">
                <a16:creationId xmlns:a16="http://schemas.microsoft.com/office/drawing/2014/main" id="{2D612097-4BAF-EBAD-F9B7-687490BC3FC5}"/>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8BBC0CAB-2557-3D29-A0AE-1210F3E87A7C}"/>
              </a:ext>
            </a:extLst>
          </p:cNvPr>
          <p:cNvCxnSpPr/>
          <p:nvPr/>
        </p:nvCxnSpPr>
        <p:spPr>
          <a:xfrm>
            <a:off x="6812612"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3" name="Graphic 32">
            <a:extLst>
              <a:ext uri="{FF2B5EF4-FFF2-40B4-BE49-F238E27FC236}">
                <a16:creationId xmlns:a16="http://schemas.microsoft.com/office/drawing/2014/main" id="{DA4B6C14-01BD-F5FC-B7A1-4343501676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1174" y="1382713"/>
            <a:ext cx="486301" cy="486301"/>
          </a:xfrm>
          <a:prstGeom prst="rect">
            <a:avLst/>
          </a:prstGeom>
        </p:spPr>
      </p:pic>
      <p:cxnSp>
        <p:nvCxnSpPr>
          <p:cNvPr id="36" name="Straight Connector 35">
            <a:extLst>
              <a:ext uri="{FF2B5EF4-FFF2-40B4-BE49-F238E27FC236}">
                <a16:creationId xmlns:a16="http://schemas.microsoft.com/office/drawing/2014/main" id="{7AC4B10E-27EF-6FAE-8715-44C42E8B29A1}"/>
              </a:ext>
            </a:extLst>
          </p:cNvPr>
          <p:cNvCxnSpPr>
            <a:cxnSpLocks/>
          </p:cNvCxnSpPr>
          <p:nvPr/>
        </p:nvCxnSpPr>
        <p:spPr>
          <a:xfrm>
            <a:off x="3109093"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EA5AE21F-6005-EC2F-DC73-3316B978B054}"/>
              </a:ext>
            </a:extLst>
          </p:cNvPr>
          <p:cNvGrpSpPr/>
          <p:nvPr/>
        </p:nvGrpSpPr>
        <p:grpSpPr>
          <a:xfrm>
            <a:off x="3261373" y="2150101"/>
            <a:ext cx="3404933" cy="3289753"/>
            <a:chOff x="3261373" y="2150101"/>
            <a:chExt cx="3404933" cy="3289753"/>
          </a:xfrm>
        </p:grpSpPr>
        <p:grpSp>
          <p:nvGrpSpPr>
            <p:cNvPr id="54" name="Group 53">
              <a:extLst>
                <a:ext uri="{FF2B5EF4-FFF2-40B4-BE49-F238E27FC236}">
                  <a16:creationId xmlns:a16="http://schemas.microsoft.com/office/drawing/2014/main" id="{A88E6702-F5FB-556E-A1C3-8E51B9915DE3}"/>
                </a:ext>
              </a:extLst>
            </p:cNvPr>
            <p:cNvGrpSpPr/>
            <p:nvPr/>
          </p:nvGrpSpPr>
          <p:grpSpPr>
            <a:xfrm>
              <a:off x="3261373" y="2150101"/>
              <a:ext cx="3404933" cy="3289753"/>
              <a:chOff x="3261373" y="2150101"/>
              <a:chExt cx="3404933" cy="3289753"/>
            </a:xfrm>
          </p:grpSpPr>
          <p:sp>
            <p:nvSpPr>
              <p:cNvPr id="50" name="Rectangle 49">
                <a:extLst>
                  <a:ext uri="{FF2B5EF4-FFF2-40B4-BE49-F238E27FC236}">
                    <a16:creationId xmlns:a16="http://schemas.microsoft.com/office/drawing/2014/main" id="{A02A3EA3-9793-E570-0769-BCCC2500590E}"/>
                  </a:ext>
                </a:extLst>
              </p:cNvPr>
              <p:cNvSpPr/>
              <p:nvPr/>
            </p:nvSpPr>
            <p:spPr>
              <a:xfrm>
                <a:off x="3261373" y="2150101"/>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Font typeface="+mj-lt"/>
                  <a:buNone/>
                </a:pPr>
                <a:r>
                  <a:rPr lang="en-US" sz="1300" b="0" i="0" kern="1200" dirty="0">
                    <a:solidFill>
                      <a:schemeClr val="bg1"/>
                    </a:solidFill>
                    <a:effectLst/>
                    <a:latin typeface="+mj-lt"/>
                  </a:rPr>
                  <a:t>Identify processes that could affect the operational security of the electricity system;  </a:t>
                </a:r>
                <a:endParaRPr lang="fr-FR" sz="1300" kern="1200" dirty="0">
                  <a:solidFill>
                    <a:schemeClr val="bg1"/>
                  </a:solidFill>
                  <a:latin typeface="+mj-lt"/>
                </a:endParaRPr>
              </a:p>
            </p:txBody>
          </p:sp>
          <p:sp>
            <p:nvSpPr>
              <p:cNvPr id="51" name="Rectangle 50">
                <a:extLst>
                  <a:ext uri="{FF2B5EF4-FFF2-40B4-BE49-F238E27FC236}">
                    <a16:creationId xmlns:a16="http://schemas.microsoft.com/office/drawing/2014/main" id="{3CE92AAB-A623-EE36-5012-FDF383618368}"/>
                  </a:ext>
                </a:extLst>
              </p:cNvPr>
              <p:cNvSpPr/>
              <p:nvPr/>
            </p:nvSpPr>
            <p:spPr>
              <a:xfrm>
                <a:off x="3261373" y="3006685"/>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Determine the consequences </a:t>
                </a:r>
                <a:br>
                  <a:rPr lang="en-US" sz="1300" b="0" i="0" kern="1200" dirty="0">
                    <a:solidFill>
                      <a:schemeClr val="bg1"/>
                    </a:solidFill>
                    <a:effectLst/>
                    <a:latin typeface="+mj-lt"/>
                  </a:rPr>
                </a:br>
                <a:r>
                  <a:rPr lang="en-US" sz="1300" b="0" i="0" kern="1200" dirty="0">
                    <a:solidFill>
                      <a:schemeClr val="bg1"/>
                    </a:solidFill>
                    <a:effectLst/>
                    <a:latin typeface="+mj-lt"/>
                  </a:rPr>
                  <a:t>of a cyber-attack </a:t>
                </a:r>
                <a:endParaRPr lang="fr-FR" sz="1300" kern="1200" dirty="0">
                  <a:solidFill>
                    <a:schemeClr val="bg1"/>
                  </a:solidFill>
                  <a:latin typeface="+mj-lt"/>
                </a:endParaRPr>
              </a:p>
            </p:txBody>
          </p:sp>
          <p:sp>
            <p:nvSpPr>
              <p:cNvPr id="52" name="Rectangle 51">
                <a:extLst>
                  <a:ext uri="{FF2B5EF4-FFF2-40B4-BE49-F238E27FC236}">
                    <a16:creationId xmlns:a16="http://schemas.microsoft.com/office/drawing/2014/main" id="{7DD80996-683C-B4FC-FCC2-32C19B6948B3}"/>
                  </a:ext>
                </a:extLst>
              </p:cNvPr>
              <p:cNvSpPr/>
              <p:nvPr/>
            </p:nvSpPr>
            <p:spPr>
              <a:xfrm>
                <a:off x="3261373" y="3863269"/>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Identify the Union-wide </a:t>
                </a:r>
                <a:br>
                  <a:rPr lang="en-US" sz="1300" b="0" i="0" kern="1200" dirty="0">
                    <a:solidFill>
                      <a:schemeClr val="bg1"/>
                    </a:solidFill>
                    <a:effectLst/>
                    <a:latin typeface="+mj-lt"/>
                  </a:rPr>
                </a:br>
                <a:r>
                  <a:rPr lang="en-US" sz="1300" b="0" i="0" kern="1200" dirty="0">
                    <a:solidFill>
                      <a:schemeClr val="bg1"/>
                    </a:solidFill>
                    <a:effectLst/>
                    <a:latin typeface="+mj-lt"/>
                  </a:rPr>
                  <a:t>high-impact and critical-impact processes</a:t>
                </a:r>
                <a:endParaRPr lang="fr-FR" sz="1300" kern="1200" dirty="0">
                  <a:solidFill>
                    <a:schemeClr val="bg1"/>
                  </a:solidFill>
                  <a:latin typeface="+mj-lt"/>
                </a:endParaRPr>
              </a:p>
            </p:txBody>
          </p:sp>
          <p:sp>
            <p:nvSpPr>
              <p:cNvPr id="53" name="Rectangle 52">
                <a:extLst>
                  <a:ext uri="{FF2B5EF4-FFF2-40B4-BE49-F238E27FC236}">
                    <a16:creationId xmlns:a16="http://schemas.microsoft.com/office/drawing/2014/main" id="{FC7E4DAC-116F-C716-C7E8-CD690D7C69E5}"/>
                  </a:ext>
                </a:extLst>
              </p:cNvPr>
              <p:cNvSpPr/>
              <p:nvPr/>
            </p:nvSpPr>
            <p:spPr>
              <a:xfrm>
                <a:off x="3261373" y="4719854"/>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Define the ECII and high-impact and critical-impact thresholds</a:t>
                </a:r>
                <a:endParaRPr lang="fr-FR" sz="1300" kern="1200" dirty="0">
                  <a:solidFill>
                    <a:schemeClr val="bg1"/>
                  </a:solidFill>
                  <a:latin typeface="+mj-lt"/>
                </a:endParaRPr>
              </a:p>
            </p:txBody>
          </p:sp>
        </p:grpSp>
        <p:sp>
          <p:nvSpPr>
            <p:cNvPr id="55" name="Arrow: Down 54">
              <a:extLst>
                <a:ext uri="{FF2B5EF4-FFF2-40B4-BE49-F238E27FC236}">
                  <a16:creationId xmlns:a16="http://schemas.microsoft.com/office/drawing/2014/main" id="{80223EF0-3168-5242-3D82-745A7BB60E5A}"/>
                </a:ext>
              </a:extLst>
            </p:cNvPr>
            <p:cNvSpPr/>
            <p:nvPr/>
          </p:nvSpPr>
          <p:spPr>
            <a:xfrm>
              <a:off x="6124383" y="2150101"/>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Arrow: Down 55">
              <a:extLst>
                <a:ext uri="{FF2B5EF4-FFF2-40B4-BE49-F238E27FC236}">
                  <a16:creationId xmlns:a16="http://schemas.microsoft.com/office/drawing/2014/main" id="{E76DC417-1F23-4244-FDCF-2165B98035E6}"/>
                </a:ext>
              </a:extLst>
            </p:cNvPr>
            <p:cNvSpPr/>
            <p:nvPr/>
          </p:nvSpPr>
          <p:spPr>
            <a:xfrm>
              <a:off x="6124383" y="3007431"/>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rrow: Down 56">
              <a:extLst>
                <a:ext uri="{FF2B5EF4-FFF2-40B4-BE49-F238E27FC236}">
                  <a16:creationId xmlns:a16="http://schemas.microsoft.com/office/drawing/2014/main" id="{4C8A1CE5-5441-301E-FC4F-B62F9DB708B9}"/>
                </a:ext>
              </a:extLst>
            </p:cNvPr>
            <p:cNvSpPr/>
            <p:nvPr/>
          </p:nvSpPr>
          <p:spPr>
            <a:xfrm>
              <a:off x="6124383" y="3861749"/>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rrow: Down 57">
              <a:extLst>
                <a:ext uri="{FF2B5EF4-FFF2-40B4-BE49-F238E27FC236}">
                  <a16:creationId xmlns:a16="http://schemas.microsoft.com/office/drawing/2014/main" id="{548E2196-B07C-803C-7E36-5FB24FA7F38F}"/>
                </a:ext>
              </a:extLst>
            </p:cNvPr>
            <p:cNvSpPr/>
            <p:nvPr/>
          </p:nvSpPr>
          <p:spPr>
            <a:xfrm>
              <a:off x="6124383" y="4720600"/>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a:extLst>
              <a:ext uri="{FF2B5EF4-FFF2-40B4-BE49-F238E27FC236}">
                <a16:creationId xmlns:a16="http://schemas.microsoft.com/office/drawing/2014/main" id="{DF60BDF0-3D26-B7C2-4C10-6F257B253281}"/>
              </a:ext>
            </a:extLst>
          </p:cNvPr>
          <p:cNvSpPr txBox="1"/>
          <p:nvPr/>
        </p:nvSpPr>
        <p:spPr>
          <a:xfrm>
            <a:off x="796062" y="2130417"/>
            <a:ext cx="2213305" cy="830997"/>
          </a:xfrm>
          <a:prstGeom prst="rect">
            <a:avLst/>
          </a:prstGeom>
          <a:noFill/>
        </p:spPr>
        <p:txBody>
          <a:bodyPr wrap="square">
            <a:spAutoFit/>
          </a:bodyPr>
          <a:lstStyle/>
          <a:p>
            <a:r>
              <a:rPr lang="en-GB" sz="1600" b="1" dirty="0"/>
              <a:t>Mid-June 2026</a:t>
            </a:r>
          </a:p>
          <a:p>
            <a:endParaRPr lang="en-GB" sz="1600" b="1" dirty="0"/>
          </a:p>
          <a:p>
            <a:r>
              <a:rPr lang="en-GB" sz="1600" b="1" dirty="0"/>
              <a:t>Every 3 years</a:t>
            </a:r>
          </a:p>
        </p:txBody>
      </p:sp>
      <p:sp>
        <p:nvSpPr>
          <p:cNvPr id="1025" name="TextBox 1024">
            <a:extLst>
              <a:ext uri="{FF2B5EF4-FFF2-40B4-BE49-F238E27FC236}">
                <a16:creationId xmlns:a16="http://schemas.microsoft.com/office/drawing/2014/main" id="{16EA107B-1914-7629-333D-EE0A05AEF8FC}"/>
              </a:ext>
            </a:extLst>
          </p:cNvPr>
          <p:cNvSpPr txBox="1"/>
          <p:nvPr/>
        </p:nvSpPr>
        <p:spPr>
          <a:xfrm>
            <a:off x="6824324" y="2130417"/>
            <a:ext cx="5777415" cy="338554"/>
          </a:xfrm>
          <a:prstGeom prst="rect">
            <a:avLst/>
          </a:prstGeom>
          <a:noFill/>
        </p:spPr>
        <p:txBody>
          <a:bodyPr wrap="square">
            <a:spAutoFit/>
          </a:bodyPr>
          <a:lstStyle/>
          <a:p>
            <a:r>
              <a:rPr lang="en-GB" sz="1600" b="1" dirty="0"/>
              <a:t>Union-wide cybersecurity  risk assessment report:</a:t>
            </a:r>
          </a:p>
        </p:txBody>
      </p:sp>
      <p:sp>
        <p:nvSpPr>
          <p:cNvPr id="1029" name="CasellaDiTesto 93">
            <a:extLst>
              <a:ext uri="{FF2B5EF4-FFF2-40B4-BE49-F238E27FC236}">
                <a16:creationId xmlns:a16="http://schemas.microsoft.com/office/drawing/2014/main" id="{202CF9FF-42B8-AAC3-7D05-5B70B942425D}"/>
              </a:ext>
            </a:extLst>
          </p:cNvPr>
          <p:cNvSpPr txBox="1"/>
          <p:nvPr/>
        </p:nvSpPr>
        <p:spPr>
          <a:xfrm>
            <a:off x="6989427" y="2569087"/>
            <a:ext cx="4741360" cy="2585323"/>
          </a:xfrm>
          <a:prstGeom prst="rect">
            <a:avLst/>
          </a:prstGeom>
          <a:noFill/>
        </p:spPr>
        <p:txBody>
          <a:bodyPr wrap="square" lIns="0">
            <a:spAutoFit/>
          </a:bodyPr>
          <a:lstStyle/>
          <a:p>
            <a:pPr marL="182563" indent="-182563">
              <a:spcBef>
                <a:spcPts val="600"/>
              </a:spcBef>
              <a:spcAft>
                <a:spcPts val="600"/>
              </a:spcAft>
              <a:buFont typeface="Arial" panose="020B0604020202020204" pitchFamily="34" charset="0"/>
              <a:buChar char="•"/>
              <a:tabLst>
                <a:tab pos="899795" algn="l"/>
              </a:tabLst>
            </a:pPr>
            <a:r>
              <a:rPr lang="en-GB" sz="1600" dirty="0"/>
              <a:t>Risk impact matrix</a:t>
            </a:r>
          </a:p>
          <a:p>
            <a:pPr marL="182563" indent="-182563">
              <a:spcBef>
                <a:spcPts val="600"/>
              </a:spcBef>
              <a:spcAft>
                <a:spcPts val="600"/>
              </a:spcAft>
              <a:buFont typeface="Arial" panose="020B0604020202020204" pitchFamily="34" charset="0"/>
              <a:buChar char="•"/>
              <a:tabLst>
                <a:tab pos="899795" algn="l"/>
              </a:tabLst>
            </a:pPr>
            <a:r>
              <a:rPr lang="en-GB" sz="1600" dirty="0"/>
              <a:t>High-impact and critical-impact processes with:</a:t>
            </a:r>
          </a:p>
          <a:p>
            <a:pPr marL="639763" lvl="1" indent="-182563">
              <a:spcBef>
                <a:spcPts val="600"/>
              </a:spcBef>
              <a:spcAft>
                <a:spcPts val="600"/>
              </a:spcAft>
              <a:buFont typeface="Arial" panose="020B0604020202020204" pitchFamily="34" charset="0"/>
              <a:buChar char="•"/>
              <a:tabLst>
                <a:tab pos="899795" algn="l"/>
              </a:tabLst>
            </a:pPr>
            <a:r>
              <a:rPr lang="en-GB" sz="1600" dirty="0"/>
              <a:t>Assessment of consequences of possible cyberattacks</a:t>
            </a:r>
          </a:p>
          <a:p>
            <a:pPr marL="639763" lvl="1" indent="-182563">
              <a:spcBef>
                <a:spcPts val="600"/>
              </a:spcBef>
              <a:spcAft>
                <a:spcPts val="600"/>
              </a:spcAft>
              <a:buFont typeface="Arial" panose="020B0604020202020204" pitchFamily="34" charset="0"/>
              <a:buChar char="•"/>
              <a:tabLst>
                <a:tab pos="899795" algn="l"/>
              </a:tabLst>
            </a:pPr>
            <a:r>
              <a:rPr lang="en-GB" sz="1600" dirty="0"/>
              <a:t>Electricity cybersecurity impact index (ECII)</a:t>
            </a:r>
          </a:p>
          <a:p>
            <a:pPr marL="639763" lvl="1" indent="-182563">
              <a:spcBef>
                <a:spcPts val="600"/>
              </a:spcBef>
              <a:spcAft>
                <a:spcPts val="600"/>
              </a:spcAft>
              <a:buFont typeface="Arial" panose="020B0604020202020204" pitchFamily="34" charset="0"/>
              <a:buChar char="•"/>
              <a:tabLst>
                <a:tab pos="899795" algn="l"/>
              </a:tabLst>
            </a:pPr>
            <a:r>
              <a:rPr lang="en-GB" sz="1600" dirty="0"/>
              <a:t>High-impact and critical-impact thresholds</a:t>
            </a:r>
          </a:p>
          <a:p>
            <a:pPr marL="182563" indent="-182563">
              <a:spcBef>
                <a:spcPts val="600"/>
              </a:spcBef>
              <a:spcAft>
                <a:spcPts val="600"/>
              </a:spcAft>
              <a:buFont typeface="Arial" panose="020B0604020202020204" pitchFamily="34" charset="0"/>
              <a:buChar char="•"/>
              <a:tabLst>
                <a:tab pos="899795" algn="l"/>
              </a:tabLst>
            </a:pPr>
            <a:endParaRPr lang="en-GB" sz="1600" dirty="0"/>
          </a:p>
        </p:txBody>
      </p:sp>
      <p:pic>
        <p:nvPicPr>
          <p:cNvPr id="1032" name="Graphic 1031">
            <a:extLst>
              <a:ext uri="{FF2B5EF4-FFF2-40B4-BE49-F238E27FC236}">
                <a16:creationId xmlns:a16="http://schemas.microsoft.com/office/drawing/2014/main" id="{3619AF52-81F7-9FC7-F996-2F3DBCF998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2265" y="1432806"/>
            <a:ext cx="450109" cy="450109"/>
          </a:xfrm>
          <a:prstGeom prst="rect">
            <a:avLst/>
          </a:prstGeom>
        </p:spPr>
      </p:pic>
      <p:cxnSp>
        <p:nvCxnSpPr>
          <p:cNvPr id="5" name="Straight Connector 4">
            <a:extLst>
              <a:ext uri="{FF2B5EF4-FFF2-40B4-BE49-F238E27FC236}">
                <a16:creationId xmlns:a16="http://schemas.microsoft.com/office/drawing/2014/main" id="{168F4B19-B5DA-C392-8C71-7991D85F0EB9}"/>
              </a:ext>
            </a:extLst>
          </p:cNvPr>
          <p:cNvCxnSpPr>
            <a:cxnSpLocks/>
          </p:cNvCxnSpPr>
          <p:nvPr/>
        </p:nvCxnSpPr>
        <p:spPr>
          <a:xfrm>
            <a:off x="704681"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135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F9549-D7FF-4187-3D55-A3BC5813F1BD}"/>
              </a:ext>
            </a:extLst>
          </p:cNvPr>
          <p:cNvSpPr>
            <a:spLocks noGrp="1"/>
          </p:cNvSpPr>
          <p:nvPr>
            <p:ph type="title"/>
          </p:nvPr>
        </p:nvSpPr>
        <p:spPr/>
        <p:txBody>
          <a:bodyPr>
            <a:normAutofit/>
          </a:bodyPr>
          <a:lstStyle/>
          <a:p>
            <a:r>
              <a:rPr lang="en-GB" dirty="0"/>
              <a:t>Union-wide cybersecurity risk assessment - Consultation </a:t>
            </a:r>
            <a:endParaRPr lang="en-NL" dirty="0"/>
          </a:p>
        </p:txBody>
      </p:sp>
      <p:sp>
        <p:nvSpPr>
          <p:cNvPr id="6" name="Slide Number Placeholder 5">
            <a:extLst>
              <a:ext uri="{FF2B5EF4-FFF2-40B4-BE49-F238E27FC236}">
                <a16:creationId xmlns:a16="http://schemas.microsoft.com/office/drawing/2014/main" id="{15C478FB-0392-6100-E49A-A05E1B2D349F}"/>
              </a:ext>
            </a:extLst>
          </p:cNvPr>
          <p:cNvSpPr>
            <a:spLocks noGrp="1"/>
          </p:cNvSpPr>
          <p:nvPr>
            <p:ph type="sldNum" sz="quarter" idx="12"/>
          </p:nvPr>
        </p:nvSpPr>
        <p:spPr/>
        <p:txBody>
          <a:bodyPr/>
          <a:lstStyle/>
          <a:p>
            <a:fld id="{2557C461-8C51-4D9D-8FC8-E809BEA51BC7}" type="slidenum">
              <a:rPr lang="en-GB" smtClean="0"/>
              <a:pPr/>
              <a:t>22</a:t>
            </a:fld>
            <a:endParaRPr lang="en-GB"/>
          </a:p>
        </p:txBody>
      </p:sp>
      <p:grpSp>
        <p:nvGrpSpPr>
          <p:cNvPr id="17" name="Group 16">
            <a:extLst>
              <a:ext uri="{FF2B5EF4-FFF2-40B4-BE49-F238E27FC236}">
                <a16:creationId xmlns:a16="http://schemas.microsoft.com/office/drawing/2014/main" id="{207D921D-13E3-0F98-5E9B-CEADDCE35B5B}"/>
              </a:ext>
            </a:extLst>
          </p:cNvPr>
          <p:cNvGrpSpPr/>
          <p:nvPr/>
        </p:nvGrpSpPr>
        <p:grpSpPr>
          <a:xfrm>
            <a:off x="845080" y="2085604"/>
            <a:ext cx="2723877" cy="2162019"/>
            <a:chOff x="1478507" y="2096369"/>
            <a:chExt cx="2723877" cy="2162019"/>
          </a:xfrm>
        </p:grpSpPr>
        <p:sp>
          <p:nvSpPr>
            <p:cNvPr id="7" name="Rettangolo 24">
              <a:extLst>
                <a:ext uri="{FF2B5EF4-FFF2-40B4-BE49-F238E27FC236}">
                  <a16:creationId xmlns:a16="http://schemas.microsoft.com/office/drawing/2014/main" id="{95B2BEB5-127E-08AA-30F4-E90D7441315C}"/>
                </a:ext>
              </a:extLst>
            </p:cNvPr>
            <p:cNvSpPr/>
            <p:nvPr/>
          </p:nvSpPr>
          <p:spPr>
            <a:xfrm>
              <a:off x="1478507" y="2096369"/>
              <a:ext cx="2723877" cy="2162019"/>
            </a:xfrm>
            <a:prstGeom prst="rect">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7" descr="ENTSO-E Logo Download">
              <a:extLst>
                <a:ext uri="{FF2B5EF4-FFF2-40B4-BE49-F238E27FC236}">
                  <a16:creationId xmlns:a16="http://schemas.microsoft.com/office/drawing/2014/main" id="{4AE25EB7-4854-4ED2-0C09-5B4A48CBC4B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25818" y="2391672"/>
              <a:ext cx="1629255" cy="5629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Home | EU DSO Entity">
              <a:extLst>
                <a:ext uri="{FF2B5EF4-FFF2-40B4-BE49-F238E27FC236}">
                  <a16:creationId xmlns:a16="http://schemas.microsoft.com/office/drawing/2014/main" id="{390259B7-C424-210D-E1FD-C9A3D5C9D07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97627" y="3429000"/>
              <a:ext cx="1085637" cy="579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3EF1576-5F98-6743-8CFA-CAF8EF9DD40D}"/>
              </a:ext>
            </a:extLst>
          </p:cNvPr>
          <p:cNvGrpSpPr/>
          <p:nvPr/>
        </p:nvGrpSpPr>
        <p:grpSpPr>
          <a:xfrm>
            <a:off x="8035905" y="1516803"/>
            <a:ext cx="2723877" cy="4324350"/>
            <a:chOff x="7989616" y="1736725"/>
            <a:chExt cx="2723877" cy="4324350"/>
          </a:xfrm>
        </p:grpSpPr>
        <p:sp>
          <p:nvSpPr>
            <p:cNvPr id="4" name="Rettangolo 4099">
              <a:extLst>
                <a:ext uri="{FF2B5EF4-FFF2-40B4-BE49-F238E27FC236}">
                  <a16:creationId xmlns:a16="http://schemas.microsoft.com/office/drawing/2014/main" id="{4E62720D-2A33-E151-BDA9-491C3950DF64}"/>
                </a:ext>
              </a:extLst>
            </p:cNvPr>
            <p:cNvSpPr/>
            <p:nvPr/>
          </p:nvSpPr>
          <p:spPr>
            <a:xfrm>
              <a:off x="7989616" y="1736725"/>
              <a:ext cx="2723877" cy="4324350"/>
            </a:xfrm>
            <a:prstGeom prst="rect">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Picture 9">
              <a:extLst>
                <a:ext uri="{FF2B5EF4-FFF2-40B4-BE49-F238E27FC236}">
                  <a16:creationId xmlns:a16="http://schemas.microsoft.com/office/drawing/2014/main" id="{77CA2537-BEFE-681C-326C-0D045DC8042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19797" y="3140030"/>
              <a:ext cx="1463871" cy="4930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EN European Commission Logo PNG vector in SVG, PDF, AI, CDR format">
              <a:extLst>
                <a:ext uri="{FF2B5EF4-FFF2-40B4-BE49-F238E27FC236}">
                  <a16:creationId xmlns:a16="http://schemas.microsoft.com/office/drawing/2014/main" id="{21A216CE-4AD3-AEB3-4D44-5A23895DDE1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t="26835" b="33248"/>
            <a:stretch/>
          </p:blipFill>
          <p:spPr bwMode="auto">
            <a:xfrm>
              <a:off x="8526311" y="3960186"/>
              <a:ext cx="1850843" cy="553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ENISA Logo — ENISA">
              <a:extLst>
                <a:ext uri="{FF2B5EF4-FFF2-40B4-BE49-F238E27FC236}">
                  <a16:creationId xmlns:a16="http://schemas.microsoft.com/office/drawing/2014/main" id="{3C43E211-89A3-0512-27E4-2F84639A077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17144" y="1828217"/>
              <a:ext cx="1031077" cy="1031077"/>
            </a:xfrm>
            <a:prstGeom prst="rect">
              <a:avLst/>
            </a:prstGeom>
            <a:noFill/>
            <a:extLst>
              <a:ext uri="{909E8E84-426E-40DD-AFC4-6F175D3DCCD1}">
                <a14:hiddenFill xmlns:a14="http://schemas.microsoft.com/office/drawing/2010/main">
                  <a:solidFill>
                    <a:srgbClr val="FFFFFF"/>
                  </a:solidFill>
                </a14:hiddenFill>
              </a:ext>
            </a:extLst>
          </p:spPr>
        </p:pic>
        <p:sp>
          <p:nvSpPr>
            <p:cNvPr id="29" name="Rettangolo 4208">
              <a:extLst>
                <a:ext uri="{FF2B5EF4-FFF2-40B4-BE49-F238E27FC236}">
                  <a16:creationId xmlns:a16="http://schemas.microsoft.com/office/drawing/2014/main" id="{D1012C71-4D06-AA3B-821C-9B87B6F20574}"/>
                </a:ext>
              </a:extLst>
            </p:cNvPr>
            <p:cNvSpPr/>
            <p:nvPr/>
          </p:nvSpPr>
          <p:spPr>
            <a:xfrm>
              <a:off x="8384828" y="2911661"/>
              <a:ext cx="2133809" cy="911998"/>
            </a:xfrm>
            <a:prstGeom prst="rect">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p:nvGrpSpPr>
            <p:cNvPr id="32" name="Group 31">
              <a:extLst>
                <a:ext uri="{FF2B5EF4-FFF2-40B4-BE49-F238E27FC236}">
                  <a16:creationId xmlns:a16="http://schemas.microsoft.com/office/drawing/2014/main" id="{0FA21835-7029-DE1B-62CF-0103A2E2C7A4}"/>
                </a:ext>
              </a:extLst>
            </p:cNvPr>
            <p:cNvGrpSpPr/>
            <p:nvPr/>
          </p:nvGrpSpPr>
          <p:grpSpPr>
            <a:xfrm>
              <a:off x="8538478" y="4767328"/>
              <a:ext cx="1807417" cy="947966"/>
              <a:chOff x="8538478" y="4767328"/>
              <a:chExt cx="1807417" cy="947966"/>
            </a:xfrm>
          </p:grpSpPr>
          <p:sp>
            <p:nvSpPr>
              <p:cNvPr id="37" name="TextBox 36">
                <a:extLst>
                  <a:ext uri="{FF2B5EF4-FFF2-40B4-BE49-F238E27FC236}">
                    <a16:creationId xmlns:a16="http://schemas.microsoft.com/office/drawing/2014/main" id="{98200872-DDDA-21C8-B70B-3ADFCCDA5B43}"/>
                  </a:ext>
                </a:extLst>
              </p:cNvPr>
              <p:cNvSpPr txBox="1"/>
              <p:nvPr/>
            </p:nvSpPr>
            <p:spPr>
              <a:xfrm>
                <a:off x="8538478" y="5253629"/>
                <a:ext cx="1807417" cy="461665"/>
              </a:xfrm>
              <a:prstGeom prst="rect">
                <a:avLst/>
              </a:prstGeom>
              <a:noFill/>
            </p:spPr>
            <p:txBody>
              <a:bodyPr wrap="square">
                <a:spAutoFit/>
              </a:bodyPr>
              <a:lstStyle/>
              <a:p>
                <a:pPr algn="ctr">
                  <a:spcBef>
                    <a:spcPts val="400"/>
                  </a:spcBef>
                </a:pPr>
                <a:r>
                  <a:rPr lang="en-US" altLang="it-IT" sz="1200" b="1" cap="all" dirty="0">
                    <a:solidFill>
                      <a:schemeClr val="tx2"/>
                    </a:solidFill>
                    <a:ea typeface="Cambria" panose="02040503050406030204" pitchFamily="18" charset="0"/>
                  </a:rPr>
                  <a:t>Competent Authorities</a:t>
                </a:r>
              </a:p>
            </p:txBody>
          </p:sp>
          <p:pic>
            <p:nvPicPr>
              <p:cNvPr id="16" name="Graphic 15">
                <a:extLst>
                  <a:ext uri="{FF2B5EF4-FFF2-40B4-BE49-F238E27FC236}">
                    <a16:creationId xmlns:a16="http://schemas.microsoft.com/office/drawing/2014/main" id="{5F46C7B9-D63A-4BB9-A2C7-D319BA12BB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8581" y="4767328"/>
                <a:ext cx="486301" cy="486301"/>
              </a:xfrm>
              <a:prstGeom prst="rect">
                <a:avLst/>
              </a:prstGeom>
            </p:spPr>
          </p:pic>
        </p:grpSp>
      </p:grpSp>
      <p:cxnSp>
        <p:nvCxnSpPr>
          <p:cNvPr id="43" name="Straight Arrow Connector 42">
            <a:extLst>
              <a:ext uri="{FF2B5EF4-FFF2-40B4-BE49-F238E27FC236}">
                <a16:creationId xmlns:a16="http://schemas.microsoft.com/office/drawing/2014/main" id="{59D8EBEC-0320-E8E6-3D56-83DC2F2D07F1}"/>
              </a:ext>
            </a:extLst>
          </p:cNvPr>
          <p:cNvCxnSpPr>
            <a:cxnSpLocks/>
          </p:cNvCxnSpPr>
          <p:nvPr/>
        </p:nvCxnSpPr>
        <p:spPr>
          <a:xfrm flipH="1">
            <a:off x="3568957" y="2920108"/>
            <a:ext cx="4862160"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D0984F5-DE25-CB9D-671C-0C1B7131F6E2}"/>
              </a:ext>
            </a:extLst>
          </p:cNvPr>
          <p:cNvCxnSpPr>
            <a:cxnSpLocks/>
          </p:cNvCxnSpPr>
          <p:nvPr/>
        </p:nvCxnSpPr>
        <p:spPr>
          <a:xfrm>
            <a:off x="3568957" y="3413121"/>
            <a:ext cx="4862160"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4940B4A2-79FE-CEFE-5C63-D12CBACD4462}"/>
              </a:ext>
            </a:extLst>
          </p:cNvPr>
          <p:cNvCxnSpPr>
            <a:stCxn id="7" idx="2"/>
            <a:endCxn id="4" idx="2"/>
          </p:cNvCxnSpPr>
          <p:nvPr/>
        </p:nvCxnSpPr>
        <p:spPr>
          <a:xfrm rot="16200000" flipH="1">
            <a:off x="5005666" y="1448975"/>
            <a:ext cx="1593530" cy="7190825"/>
          </a:xfrm>
          <a:prstGeom prst="bentConnector3">
            <a:avLst>
              <a:gd name="adj1" fmla="val 114346"/>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50" name="CasellaDiTesto 76">
            <a:extLst>
              <a:ext uri="{FF2B5EF4-FFF2-40B4-BE49-F238E27FC236}">
                <a16:creationId xmlns:a16="http://schemas.microsoft.com/office/drawing/2014/main" id="{B98502B0-1190-2E43-5F97-61BF2E160A52}"/>
              </a:ext>
            </a:extLst>
          </p:cNvPr>
          <p:cNvSpPr txBox="1"/>
          <p:nvPr/>
        </p:nvSpPr>
        <p:spPr>
          <a:xfrm>
            <a:off x="4416797" y="3550435"/>
            <a:ext cx="2796668" cy="461665"/>
          </a:xfrm>
          <a:prstGeom prst="rect">
            <a:avLst/>
          </a:prstGeom>
          <a:noFill/>
        </p:spPr>
        <p:txBody>
          <a:bodyPr wrap="square">
            <a:spAutoFit/>
          </a:bodyPr>
          <a:lstStyle>
            <a:defPPr>
              <a:defRPr lang="it-IT"/>
            </a:defPPr>
            <a:lvl1pPr>
              <a:spcBef>
                <a:spcPts val="400"/>
              </a:spcBef>
              <a:defRPr sz="1200" b="1">
                <a:solidFill>
                  <a:schemeClr val="accent5">
                    <a:lumMod val="50000"/>
                  </a:schemeClr>
                </a:solidFill>
                <a:latin typeface="Times New Roman" panose="02020603050405020304" pitchFamily="18" charset="0"/>
                <a:ea typeface="Cambria" panose="02040503050406030204" pitchFamily="18" charset="0"/>
                <a:cs typeface="Cambria" panose="02040503050406030204" pitchFamily="18" charset="0"/>
              </a:defRPr>
            </a:lvl1pPr>
          </a:lstStyle>
          <a:p>
            <a:pPr algn="ctr"/>
            <a:r>
              <a:rPr lang="en-GB" b="0" dirty="0">
                <a:solidFill>
                  <a:schemeClr val="tx1"/>
                </a:solidFill>
                <a:latin typeface="+mn-lt"/>
              </a:rPr>
              <a:t>Union-wide cybersecurity risk assessment report (</a:t>
            </a:r>
            <a:r>
              <a:rPr lang="en-GB" b="0" i="1" dirty="0">
                <a:solidFill>
                  <a:schemeClr val="tx1"/>
                </a:solidFill>
                <a:latin typeface="+mn-lt"/>
              </a:rPr>
              <a:t>DRAFT</a:t>
            </a:r>
            <a:r>
              <a:rPr lang="en-GB" b="0" dirty="0">
                <a:solidFill>
                  <a:schemeClr val="tx1"/>
                </a:solidFill>
                <a:latin typeface="+mn-lt"/>
              </a:rPr>
              <a:t>)</a:t>
            </a:r>
            <a:endParaRPr lang="it-IT" b="0" dirty="0">
              <a:solidFill>
                <a:schemeClr val="tx1"/>
              </a:solidFill>
              <a:latin typeface="+mn-lt"/>
            </a:endParaRPr>
          </a:p>
        </p:txBody>
      </p:sp>
      <p:grpSp>
        <p:nvGrpSpPr>
          <p:cNvPr id="51" name="Group 50">
            <a:extLst>
              <a:ext uri="{FF2B5EF4-FFF2-40B4-BE49-F238E27FC236}">
                <a16:creationId xmlns:a16="http://schemas.microsoft.com/office/drawing/2014/main" id="{5907737A-4098-DE52-F2C9-571C77B836BC}"/>
              </a:ext>
            </a:extLst>
          </p:cNvPr>
          <p:cNvGrpSpPr/>
          <p:nvPr/>
        </p:nvGrpSpPr>
        <p:grpSpPr>
          <a:xfrm>
            <a:off x="4738315" y="2104983"/>
            <a:ext cx="2153632" cy="762513"/>
            <a:chOff x="5186168" y="1865392"/>
            <a:chExt cx="2153632" cy="762513"/>
          </a:xfrm>
        </p:grpSpPr>
        <p:sp>
          <p:nvSpPr>
            <p:cNvPr id="52" name="CasellaDiTesto 82">
              <a:extLst>
                <a:ext uri="{FF2B5EF4-FFF2-40B4-BE49-F238E27FC236}">
                  <a16:creationId xmlns:a16="http://schemas.microsoft.com/office/drawing/2014/main" id="{30FEA17F-D6E6-42F6-FF94-A8CEBE716B7C}"/>
                </a:ext>
              </a:extLst>
            </p:cNvPr>
            <p:cNvSpPr txBox="1"/>
            <p:nvPr/>
          </p:nvSpPr>
          <p:spPr>
            <a:xfrm>
              <a:off x="5186168" y="2350906"/>
              <a:ext cx="2153632" cy="276999"/>
            </a:xfrm>
            <a:prstGeom prst="rect">
              <a:avLst/>
            </a:prstGeom>
            <a:noFill/>
          </p:spPr>
          <p:txBody>
            <a:bodyPr wrap="square">
              <a:spAutoFit/>
            </a:bodyPr>
            <a:lstStyle>
              <a:defPPr>
                <a:defRPr lang="en-US"/>
              </a:defPPr>
              <a:lvl1pPr algn="ctr">
                <a:spcBef>
                  <a:spcPts val="400"/>
                </a:spcBef>
                <a:defRPr sz="1200" b="0">
                  <a:ea typeface="Cambria" panose="02040503050406030204" pitchFamily="18" charset="0"/>
                  <a:cs typeface="Cambria" panose="02040503050406030204" pitchFamily="18" charset="0"/>
                </a:defRPr>
              </a:lvl1pPr>
            </a:lstStyle>
            <a:p>
              <a:r>
                <a:rPr lang="en-GB" dirty="0"/>
                <a:t>Opinion on DRAFT report</a:t>
              </a:r>
              <a:endParaRPr lang="it-IT" dirty="0"/>
            </a:p>
          </p:txBody>
        </p:sp>
        <p:sp>
          <p:nvSpPr>
            <p:cNvPr id="53" name="CasellaDiTesto 82">
              <a:extLst>
                <a:ext uri="{FF2B5EF4-FFF2-40B4-BE49-F238E27FC236}">
                  <a16:creationId xmlns:a16="http://schemas.microsoft.com/office/drawing/2014/main" id="{4FD6E1F4-BF7A-C947-7DCF-B209E5EF7AD9}"/>
                </a:ext>
              </a:extLst>
            </p:cNvPr>
            <p:cNvSpPr txBox="1"/>
            <p:nvPr/>
          </p:nvSpPr>
          <p:spPr>
            <a:xfrm>
              <a:off x="5779409" y="2096369"/>
              <a:ext cx="967150" cy="276999"/>
            </a:xfrm>
            <a:prstGeom prst="rect">
              <a:avLst/>
            </a:prstGeom>
          </p:spPr>
          <p:txBody>
            <a:bodyPr wrap="square">
              <a:spAutoFit/>
            </a:bodyPr>
            <a:lstStyle>
              <a:defPPr>
                <a:defRPr lang="it-IT"/>
              </a:defPPr>
              <a:lvl1pPr>
                <a:spcBef>
                  <a:spcPts val="400"/>
                </a:spcBef>
                <a:defRPr sz="1200" b="1">
                  <a:solidFill>
                    <a:schemeClr val="accent5">
                      <a:lumMod val="50000"/>
                    </a:schemeClr>
                  </a:solidFill>
                  <a:latin typeface="Times New Roman" panose="02020603050405020304" pitchFamily="18" charset="0"/>
                  <a:ea typeface="Cambria" panose="02040503050406030204" pitchFamily="18" charset="0"/>
                  <a:cs typeface="Cambria" panose="02040503050406030204" pitchFamily="18" charset="0"/>
                </a:defRPr>
              </a:lvl1pPr>
            </a:lstStyle>
            <a:p>
              <a:pPr algn="ctr"/>
              <a:r>
                <a:rPr lang="en-GB" cap="all" dirty="0">
                  <a:solidFill>
                    <a:schemeClr val="tx2"/>
                  </a:solidFill>
                  <a:latin typeface="+mn-lt"/>
                </a:rPr>
                <a:t>3 months</a:t>
              </a:r>
              <a:endParaRPr lang="it-IT" cap="all" dirty="0">
                <a:solidFill>
                  <a:schemeClr val="tx2"/>
                </a:solidFill>
                <a:latin typeface="+mn-lt"/>
              </a:endParaRPr>
            </a:p>
          </p:txBody>
        </p:sp>
        <p:pic>
          <p:nvPicPr>
            <p:cNvPr id="54" name="Graphic 53">
              <a:extLst>
                <a:ext uri="{FF2B5EF4-FFF2-40B4-BE49-F238E27FC236}">
                  <a16:creationId xmlns:a16="http://schemas.microsoft.com/office/drawing/2014/main" id="{FF31E2C4-764C-AEF3-B0E4-AD6D410AC3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30165" y="1865392"/>
              <a:ext cx="230977" cy="230977"/>
            </a:xfrm>
            <a:prstGeom prst="rect">
              <a:avLst/>
            </a:prstGeom>
          </p:spPr>
        </p:pic>
      </p:grpSp>
      <p:grpSp>
        <p:nvGrpSpPr>
          <p:cNvPr id="55" name="Group 54">
            <a:extLst>
              <a:ext uri="{FF2B5EF4-FFF2-40B4-BE49-F238E27FC236}">
                <a16:creationId xmlns:a16="http://schemas.microsoft.com/office/drawing/2014/main" id="{F3106692-BF7E-AC9C-69C8-AC616A0B0FBF}"/>
              </a:ext>
            </a:extLst>
          </p:cNvPr>
          <p:cNvGrpSpPr/>
          <p:nvPr/>
        </p:nvGrpSpPr>
        <p:grpSpPr>
          <a:xfrm>
            <a:off x="4555527" y="4955656"/>
            <a:ext cx="2519209" cy="974724"/>
            <a:chOff x="5003379" y="4598808"/>
            <a:chExt cx="2519209" cy="974724"/>
          </a:xfrm>
        </p:grpSpPr>
        <p:sp>
          <p:nvSpPr>
            <p:cNvPr id="56" name="CasellaDiTesto 4105">
              <a:extLst>
                <a:ext uri="{FF2B5EF4-FFF2-40B4-BE49-F238E27FC236}">
                  <a16:creationId xmlns:a16="http://schemas.microsoft.com/office/drawing/2014/main" id="{E64988AF-273C-CD29-55C0-171D15B3819F}"/>
                </a:ext>
              </a:extLst>
            </p:cNvPr>
            <p:cNvSpPr txBox="1"/>
            <p:nvPr/>
          </p:nvSpPr>
          <p:spPr>
            <a:xfrm>
              <a:off x="5003379" y="5111867"/>
              <a:ext cx="2519209" cy="461665"/>
            </a:xfrm>
            <a:prstGeom prst="rect">
              <a:avLst/>
            </a:prstGeom>
            <a:noFill/>
          </p:spPr>
          <p:txBody>
            <a:bodyPr wrap="square">
              <a:spAutoFit/>
            </a:bodyPr>
            <a:lstStyle>
              <a:defPPr>
                <a:defRPr lang="en-US"/>
              </a:defPPr>
              <a:lvl1pPr algn="ctr">
                <a:spcBef>
                  <a:spcPts val="400"/>
                </a:spcBef>
                <a:defRPr sz="1200" b="0">
                  <a:ea typeface="Cambria" panose="02040503050406030204" pitchFamily="18" charset="0"/>
                  <a:cs typeface="Cambria" panose="02040503050406030204" pitchFamily="18" charset="0"/>
                </a:defRPr>
              </a:lvl1pPr>
            </a:lstStyle>
            <a:p>
              <a:r>
                <a:rPr lang="en-US" dirty="0"/>
                <a:t>Final Union-wide cybersecurity risk assessment report</a:t>
              </a:r>
              <a:endParaRPr lang="it-IT" dirty="0"/>
            </a:p>
          </p:txBody>
        </p:sp>
        <p:sp>
          <p:nvSpPr>
            <p:cNvPr id="57" name="CasellaDiTesto 82">
              <a:extLst>
                <a:ext uri="{FF2B5EF4-FFF2-40B4-BE49-F238E27FC236}">
                  <a16:creationId xmlns:a16="http://schemas.microsoft.com/office/drawing/2014/main" id="{64013BF5-7FB3-FEAB-0215-75EA8B1C8096}"/>
                </a:ext>
              </a:extLst>
            </p:cNvPr>
            <p:cNvSpPr txBox="1"/>
            <p:nvPr/>
          </p:nvSpPr>
          <p:spPr>
            <a:xfrm>
              <a:off x="5779409" y="4839165"/>
              <a:ext cx="967150" cy="276999"/>
            </a:xfrm>
            <a:prstGeom prst="rect">
              <a:avLst/>
            </a:prstGeom>
          </p:spPr>
          <p:txBody>
            <a:bodyPr wrap="square">
              <a:spAutoFit/>
            </a:bodyPr>
            <a:lstStyle>
              <a:defPPr>
                <a:defRPr lang="it-IT"/>
              </a:defPPr>
              <a:lvl1pPr>
                <a:spcBef>
                  <a:spcPts val="400"/>
                </a:spcBef>
                <a:defRPr sz="1200" b="1">
                  <a:solidFill>
                    <a:schemeClr val="accent5">
                      <a:lumMod val="50000"/>
                    </a:schemeClr>
                  </a:solidFill>
                  <a:latin typeface="Times New Roman" panose="02020603050405020304" pitchFamily="18" charset="0"/>
                  <a:ea typeface="Cambria" panose="02040503050406030204" pitchFamily="18" charset="0"/>
                  <a:cs typeface="Cambria" panose="02040503050406030204" pitchFamily="18" charset="0"/>
                </a:defRPr>
              </a:lvl1pPr>
            </a:lstStyle>
            <a:p>
              <a:pPr algn="ctr"/>
              <a:r>
                <a:rPr lang="en-GB" cap="all" dirty="0">
                  <a:solidFill>
                    <a:schemeClr val="tx2"/>
                  </a:solidFill>
                  <a:latin typeface="+mn-lt"/>
                </a:rPr>
                <a:t>3 months</a:t>
              </a:r>
              <a:endParaRPr lang="it-IT" cap="all" dirty="0">
                <a:solidFill>
                  <a:schemeClr val="tx2"/>
                </a:solidFill>
                <a:latin typeface="+mn-lt"/>
              </a:endParaRPr>
            </a:p>
          </p:txBody>
        </p:sp>
        <p:pic>
          <p:nvPicPr>
            <p:cNvPr id="58" name="Graphic 57">
              <a:extLst>
                <a:ext uri="{FF2B5EF4-FFF2-40B4-BE49-F238E27FC236}">
                  <a16:creationId xmlns:a16="http://schemas.microsoft.com/office/drawing/2014/main" id="{1C7C0B02-9CC9-DDCE-5ECC-01291F165E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30165" y="4598808"/>
              <a:ext cx="230977" cy="230977"/>
            </a:xfrm>
            <a:prstGeom prst="rect">
              <a:avLst/>
            </a:prstGeom>
          </p:spPr>
        </p:pic>
      </p:grpSp>
    </p:spTree>
    <p:extLst>
      <p:ext uri="{BB962C8B-B14F-4D97-AF65-F5344CB8AC3E}">
        <p14:creationId xmlns:p14="http://schemas.microsoft.com/office/powerpoint/2010/main" val="259107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88FD797E-6847-531F-F399-F243E14466A7}"/>
              </a:ext>
            </a:extLst>
          </p:cNvPr>
          <p:cNvSpPr>
            <a:spLocks noGrp="1"/>
          </p:cNvSpPr>
          <p:nvPr>
            <p:ph type="title"/>
          </p:nvPr>
        </p:nvSpPr>
        <p:spPr/>
        <p:txBody>
          <a:bodyPr anchor="t">
            <a:noAutofit/>
          </a:bodyPr>
          <a:lstStyle/>
          <a:p>
            <a:r>
              <a:rPr lang="en-US" dirty="0"/>
              <a:t>Identification of high-impact and critical-impact entities</a:t>
            </a:r>
            <a:endParaRPr lang="en-NL" dirty="0"/>
          </a:p>
        </p:txBody>
      </p:sp>
      <p:sp>
        <p:nvSpPr>
          <p:cNvPr id="3" name="Slide Number Placeholder 2">
            <a:extLst>
              <a:ext uri="{FF2B5EF4-FFF2-40B4-BE49-F238E27FC236}">
                <a16:creationId xmlns:a16="http://schemas.microsoft.com/office/drawing/2014/main" id="{8611396B-B344-43E6-3C4A-B78C85EE82E1}"/>
              </a:ext>
            </a:extLst>
          </p:cNvPr>
          <p:cNvSpPr>
            <a:spLocks noGrp="1"/>
          </p:cNvSpPr>
          <p:nvPr>
            <p:ph type="sldNum" sz="quarter" idx="12"/>
          </p:nvPr>
        </p:nvSpPr>
        <p:spPr/>
        <p:txBody>
          <a:bodyPr/>
          <a:lstStyle/>
          <a:p>
            <a:fld id="{2557C461-8C51-4D9D-8FC8-E809BEA51BC7}" type="slidenum">
              <a:rPr lang="en-GB" smtClean="0"/>
              <a:t>23</a:t>
            </a:fld>
            <a:endParaRPr lang="en-GB"/>
          </a:p>
        </p:txBody>
      </p:sp>
      <p:sp>
        <p:nvSpPr>
          <p:cNvPr id="2" name="Footer Placeholder 1">
            <a:extLst>
              <a:ext uri="{FF2B5EF4-FFF2-40B4-BE49-F238E27FC236}">
                <a16:creationId xmlns:a16="http://schemas.microsoft.com/office/drawing/2014/main" id="{784D1747-014A-3266-B4BE-025127C171EB}"/>
              </a:ext>
            </a:extLst>
          </p:cNvPr>
          <p:cNvSpPr>
            <a:spLocks noGrp="1"/>
          </p:cNvSpPr>
          <p:nvPr>
            <p:ph type="ftr" sz="quarter" idx="4294967295"/>
          </p:nvPr>
        </p:nvSpPr>
        <p:spPr>
          <a:xfrm>
            <a:off x="0" y="6303963"/>
            <a:ext cx="3898900" cy="365125"/>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19" name="Rectangle 18">
            <a:extLst>
              <a:ext uri="{FF2B5EF4-FFF2-40B4-BE49-F238E27FC236}">
                <a16:creationId xmlns:a16="http://schemas.microsoft.com/office/drawing/2014/main" id="{6D546DCE-66BF-19B8-EEDB-341AFB8761AC}"/>
              </a:ext>
            </a:extLst>
          </p:cNvPr>
          <p:cNvSpPr/>
          <p:nvPr/>
        </p:nvSpPr>
        <p:spPr>
          <a:xfrm>
            <a:off x="1074304" y="1705343"/>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latin typeface="+mj-lt"/>
                <a:cs typeface="Arial" panose="020B0604020202020204" pitchFamily="34" charset="0"/>
              </a:rPr>
              <a:t>Producers</a:t>
            </a:r>
            <a:endParaRPr lang="en-GB" sz="1400" b="1" kern="1200" cap="all" dirty="0">
              <a:latin typeface="+mj-lt"/>
            </a:endParaRPr>
          </a:p>
        </p:txBody>
      </p:sp>
      <p:sp>
        <p:nvSpPr>
          <p:cNvPr id="21" name="Rectangle 20">
            <a:extLst>
              <a:ext uri="{FF2B5EF4-FFF2-40B4-BE49-F238E27FC236}">
                <a16:creationId xmlns:a16="http://schemas.microsoft.com/office/drawing/2014/main" id="{8EB05632-BD1B-29FE-27E6-F0A1DAA4F78B}"/>
              </a:ext>
            </a:extLst>
          </p:cNvPr>
          <p:cNvSpPr/>
          <p:nvPr/>
        </p:nvSpPr>
        <p:spPr>
          <a:xfrm>
            <a:off x="1074304" y="1977571"/>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a:latin typeface="+mj-lt"/>
              </a:rPr>
              <a:t>Suppliers</a:t>
            </a:r>
          </a:p>
        </p:txBody>
      </p:sp>
      <p:sp>
        <p:nvSpPr>
          <p:cNvPr id="22" name="Rectangle 21">
            <a:extLst>
              <a:ext uri="{FF2B5EF4-FFF2-40B4-BE49-F238E27FC236}">
                <a16:creationId xmlns:a16="http://schemas.microsoft.com/office/drawing/2014/main" id="{31327277-BE2B-DC43-EA58-493C69152FC0}"/>
              </a:ext>
            </a:extLst>
          </p:cNvPr>
          <p:cNvSpPr/>
          <p:nvPr/>
        </p:nvSpPr>
        <p:spPr>
          <a:xfrm>
            <a:off x="1074304" y="2249798"/>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dirty="0">
                <a:latin typeface="+mj-lt"/>
              </a:rPr>
              <a:t>DSOs</a:t>
            </a:r>
          </a:p>
        </p:txBody>
      </p:sp>
      <p:sp>
        <p:nvSpPr>
          <p:cNvPr id="26" name="Rectangle 25">
            <a:extLst>
              <a:ext uri="{FF2B5EF4-FFF2-40B4-BE49-F238E27FC236}">
                <a16:creationId xmlns:a16="http://schemas.microsoft.com/office/drawing/2014/main" id="{896A08EF-8566-E93D-08A7-4D78A00A45E9}"/>
              </a:ext>
            </a:extLst>
          </p:cNvPr>
          <p:cNvSpPr/>
          <p:nvPr/>
        </p:nvSpPr>
        <p:spPr>
          <a:xfrm>
            <a:off x="1074304" y="2522025"/>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TSOs</a:t>
            </a:r>
            <a:endParaRPr lang="en-GB" sz="1400" b="1" kern="1200" cap="all">
              <a:latin typeface="+mj-lt"/>
            </a:endParaRPr>
          </a:p>
        </p:txBody>
      </p:sp>
      <p:sp>
        <p:nvSpPr>
          <p:cNvPr id="27" name="Rectangle 26">
            <a:extLst>
              <a:ext uri="{FF2B5EF4-FFF2-40B4-BE49-F238E27FC236}">
                <a16:creationId xmlns:a16="http://schemas.microsoft.com/office/drawing/2014/main" id="{C9369D59-2197-1F36-BF79-B3DB76E6CE38}"/>
              </a:ext>
            </a:extLst>
          </p:cNvPr>
          <p:cNvSpPr/>
          <p:nvPr/>
        </p:nvSpPr>
        <p:spPr>
          <a:xfrm>
            <a:off x="1074304" y="2794252"/>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NEMOs</a:t>
            </a:r>
            <a:endParaRPr lang="en-NL" sz="1400" b="1" kern="1200" cap="all" dirty="0">
              <a:latin typeface="+mj-lt"/>
              <a:cs typeface="Arial" panose="020B0604020202020204" pitchFamily="34" charset="0"/>
            </a:endParaRPr>
          </a:p>
        </p:txBody>
      </p:sp>
      <p:sp>
        <p:nvSpPr>
          <p:cNvPr id="29" name="Rectangle 28">
            <a:extLst>
              <a:ext uri="{FF2B5EF4-FFF2-40B4-BE49-F238E27FC236}">
                <a16:creationId xmlns:a16="http://schemas.microsoft.com/office/drawing/2014/main" id="{4EBF0EC5-8D9C-F23D-3D1B-800A63912193}"/>
              </a:ext>
            </a:extLst>
          </p:cNvPr>
          <p:cNvSpPr/>
          <p:nvPr/>
        </p:nvSpPr>
        <p:spPr>
          <a:xfrm>
            <a:off x="1074304" y="3066479"/>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Aggregators</a:t>
            </a:r>
            <a:endParaRPr lang="en-NL" sz="1400" b="1" kern="1200" cap="all" dirty="0">
              <a:latin typeface="+mj-lt"/>
              <a:cs typeface="Arial" panose="020B0604020202020204" pitchFamily="34" charset="0"/>
            </a:endParaRPr>
          </a:p>
        </p:txBody>
      </p:sp>
      <p:sp>
        <p:nvSpPr>
          <p:cNvPr id="30" name="Rectangle 29">
            <a:extLst>
              <a:ext uri="{FF2B5EF4-FFF2-40B4-BE49-F238E27FC236}">
                <a16:creationId xmlns:a16="http://schemas.microsoft.com/office/drawing/2014/main" id="{DA365EF7-34AA-E53A-2E0A-D0CDC896DC20}"/>
              </a:ext>
            </a:extLst>
          </p:cNvPr>
          <p:cNvSpPr/>
          <p:nvPr/>
        </p:nvSpPr>
        <p:spPr>
          <a:xfrm>
            <a:off x="1074304" y="3338707"/>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Demand response providers</a:t>
            </a:r>
            <a:endParaRPr lang="en-NL" sz="1400" b="1" kern="1200" cap="all">
              <a:latin typeface="+mj-lt"/>
              <a:cs typeface="Arial" panose="020B0604020202020204" pitchFamily="34" charset="0"/>
            </a:endParaRPr>
          </a:p>
        </p:txBody>
      </p:sp>
      <p:sp>
        <p:nvSpPr>
          <p:cNvPr id="31" name="Rectangle 30">
            <a:extLst>
              <a:ext uri="{FF2B5EF4-FFF2-40B4-BE49-F238E27FC236}">
                <a16:creationId xmlns:a16="http://schemas.microsoft.com/office/drawing/2014/main" id="{561B3E1D-9003-A70A-4319-164CA8D26780}"/>
              </a:ext>
            </a:extLst>
          </p:cNvPr>
          <p:cNvSpPr/>
          <p:nvPr/>
        </p:nvSpPr>
        <p:spPr>
          <a:xfrm>
            <a:off x="1074304" y="3610934"/>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Storage providers</a:t>
            </a:r>
            <a:endParaRPr lang="en-NL" sz="1400" b="1" kern="1200" cap="all" dirty="0">
              <a:latin typeface="+mj-lt"/>
              <a:cs typeface="Arial" panose="020B0604020202020204" pitchFamily="34" charset="0"/>
            </a:endParaRPr>
          </a:p>
        </p:txBody>
      </p:sp>
      <p:sp>
        <p:nvSpPr>
          <p:cNvPr id="32" name="Rectangle 31">
            <a:extLst>
              <a:ext uri="{FF2B5EF4-FFF2-40B4-BE49-F238E27FC236}">
                <a16:creationId xmlns:a16="http://schemas.microsoft.com/office/drawing/2014/main" id="{7F46B505-8EC0-E9F0-242C-E357BF23C389}"/>
              </a:ext>
            </a:extLst>
          </p:cNvPr>
          <p:cNvSpPr/>
          <p:nvPr/>
        </p:nvSpPr>
        <p:spPr>
          <a:xfrm>
            <a:off x="1074304" y="3883161"/>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Operators of recharging points</a:t>
            </a:r>
            <a:endParaRPr lang="en-NL" sz="1400" b="1" kern="1200" cap="all">
              <a:latin typeface="+mj-lt"/>
              <a:cs typeface="Arial" panose="020B0604020202020204" pitchFamily="34" charset="0"/>
            </a:endParaRPr>
          </a:p>
        </p:txBody>
      </p:sp>
      <p:sp>
        <p:nvSpPr>
          <p:cNvPr id="33" name="Rectangle 32">
            <a:extLst>
              <a:ext uri="{FF2B5EF4-FFF2-40B4-BE49-F238E27FC236}">
                <a16:creationId xmlns:a16="http://schemas.microsoft.com/office/drawing/2014/main" id="{620CB2BB-2E29-C432-916C-A7A2604C4C69}"/>
              </a:ext>
            </a:extLst>
          </p:cNvPr>
          <p:cNvSpPr/>
          <p:nvPr/>
        </p:nvSpPr>
        <p:spPr>
          <a:xfrm>
            <a:off x="1074304" y="4155388"/>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Balancing responsible parties</a:t>
            </a:r>
            <a:endParaRPr lang="en-NL" sz="1400" b="1" kern="1200" cap="all">
              <a:latin typeface="+mj-lt"/>
              <a:cs typeface="Arial" panose="020B0604020202020204" pitchFamily="34" charset="0"/>
            </a:endParaRPr>
          </a:p>
        </p:txBody>
      </p:sp>
      <p:sp>
        <p:nvSpPr>
          <p:cNvPr id="34" name="Rectangle 33">
            <a:extLst>
              <a:ext uri="{FF2B5EF4-FFF2-40B4-BE49-F238E27FC236}">
                <a16:creationId xmlns:a16="http://schemas.microsoft.com/office/drawing/2014/main" id="{F635CF77-9113-FB56-0DBF-3219CC9BC87D}"/>
              </a:ext>
            </a:extLst>
          </p:cNvPr>
          <p:cNvSpPr/>
          <p:nvPr/>
        </p:nvSpPr>
        <p:spPr>
          <a:xfrm>
            <a:off x="1074304" y="4427615"/>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Organized market places</a:t>
            </a:r>
            <a:endParaRPr lang="en-NL" sz="1400" b="1" kern="1200" cap="all">
              <a:latin typeface="+mj-lt"/>
              <a:cs typeface="Arial" panose="020B0604020202020204" pitchFamily="34" charset="0"/>
            </a:endParaRPr>
          </a:p>
        </p:txBody>
      </p:sp>
      <p:sp>
        <p:nvSpPr>
          <p:cNvPr id="35" name="Rectangle 34">
            <a:extLst>
              <a:ext uri="{FF2B5EF4-FFF2-40B4-BE49-F238E27FC236}">
                <a16:creationId xmlns:a16="http://schemas.microsoft.com/office/drawing/2014/main" id="{91B6C7E9-ABFC-859E-2489-DD38079EBAED}"/>
              </a:ext>
            </a:extLst>
          </p:cNvPr>
          <p:cNvSpPr/>
          <p:nvPr/>
        </p:nvSpPr>
        <p:spPr>
          <a:xfrm>
            <a:off x="1074304" y="4698073"/>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ENTSO-E</a:t>
            </a:r>
          </a:p>
        </p:txBody>
      </p:sp>
      <p:sp>
        <p:nvSpPr>
          <p:cNvPr id="36" name="Rectangle 35">
            <a:extLst>
              <a:ext uri="{FF2B5EF4-FFF2-40B4-BE49-F238E27FC236}">
                <a16:creationId xmlns:a16="http://schemas.microsoft.com/office/drawing/2014/main" id="{68D110E5-0721-98E8-7B03-3BE547530868}"/>
              </a:ext>
            </a:extLst>
          </p:cNvPr>
          <p:cNvSpPr/>
          <p:nvPr/>
        </p:nvSpPr>
        <p:spPr>
          <a:xfrm>
            <a:off x="1074304" y="4972069"/>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dirty="0">
                <a:latin typeface="+mj-lt"/>
                <a:cs typeface="Arial" panose="020B0604020202020204" pitchFamily="34" charset="0"/>
              </a:rPr>
              <a:t>DSO entity</a:t>
            </a:r>
          </a:p>
        </p:txBody>
      </p:sp>
      <p:sp>
        <p:nvSpPr>
          <p:cNvPr id="38" name="Rectangle 37">
            <a:extLst>
              <a:ext uri="{FF2B5EF4-FFF2-40B4-BE49-F238E27FC236}">
                <a16:creationId xmlns:a16="http://schemas.microsoft.com/office/drawing/2014/main" id="{95AE0BC8-47F4-DDD6-C892-CE7F4448843F}"/>
              </a:ext>
            </a:extLst>
          </p:cNvPr>
          <p:cNvSpPr/>
          <p:nvPr/>
        </p:nvSpPr>
        <p:spPr>
          <a:xfrm>
            <a:off x="1074304" y="5244297"/>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RCCs</a:t>
            </a:r>
          </a:p>
        </p:txBody>
      </p:sp>
      <p:sp>
        <p:nvSpPr>
          <p:cNvPr id="39" name="Rectangle 38">
            <a:extLst>
              <a:ext uri="{FF2B5EF4-FFF2-40B4-BE49-F238E27FC236}">
                <a16:creationId xmlns:a16="http://schemas.microsoft.com/office/drawing/2014/main" id="{6DAA50D0-1886-CD1C-78C3-BC4972EC95B4}"/>
              </a:ext>
            </a:extLst>
          </p:cNvPr>
          <p:cNvSpPr/>
          <p:nvPr/>
        </p:nvSpPr>
        <p:spPr>
          <a:xfrm>
            <a:off x="1074304" y="5516524"/>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Critical ICT service providers</a:t>
            </a:r>
            <a:endParaRPr lang="pt-BR" sz="1400" b="1" kern="1200" cap="all">
              <a:latin typeface="+mj-lt"/>
              <a:cs typeface="Arial" panose="020B0604020202020204" pitchFamily="34" charset="0"/>
            </a:endParaRPr>
          </a:p>
        </p:txBody>
      </p:sp>
      <p:sp>
        <p:nvSpPr>
          <p:cNvPr id="40" name="Rectangle 39">
            <a:extLst>
              <a:ext uri="{FF2B5EF4-FFF2-40B4-BE49-F238E27FC236}">
                <a16:creationId xmlns:a16="http://schemas.microsoft.com/office/drawing/2014/main" id="{B829156C-E1C0-8663-42F0-3FE3B3FED76C}"/>
              </a:ext>
            </a:extLst>
          </p:cNvPr>
          <p:cNvSpPr/>
          <p:nvPr/>
        </p:nvSpPr>
        <p:spPr>
          <a:xfrm>
            <a:off x="1074304" y="5788751"/>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MSSPs</a:t>
            </a:r>
          </a:p>
        </p:txBody>
      </p:sp>
      <p:sp>
        <p:nvSpPr>
          <p:cNvPr id="42" name="Rectangle 41">
            <a:extLst>
              <a:ext uri="{FF2B5EF4-FFF2-40B4-BE49-F238E27FC236}">
                <a16:creationId xmlns:a16="http://schemas.microsoft.com/office/drawing/2014/main" id="{1CB63C66-2D87-F382-8269-39C41C77CFB9}"/>
              </a:ext>
            </a:extLst>
          </p:cNvPr>
          <p:cNvSpPr/>
          <p:nvPr/>
        </p:nvSpPr>
        <p:spPr>
          <a:xfrm>
            <a:off x="1074304" y="6060978"/>
            <a:ext cx="3332595" cy="258108"/>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dirty="0">
                <a:latin typeface="+mj-lt"/>
                <a:cs typeface="Arial" panose="020B0604020202020204" pitchFamily="34" charset="0"/>
              </a:rPr>
              <a:t>Others through delegation</a:t>
            </a:r>
          </a:p>
        </p:txBody>
      </p:sp>
      <p:sp>
        <p:nvSpPr>
          <p:cNvPr id="43" name="Rectangle 42">
            <a:extLst>
              <a:ext uri="{FF2B5EF4-FFF2-40B4-BE49-F238E27FC236}">
                <a16:creationId xmlns:a16="http://schemas.microsoft.com/office/drawing/2014/main" id="{CE0C77D0-99CF-DEFB-637D-7E555ECB3DBD}"/>
              </a:ext>
            </a:extLst>
          </p:cNvPr>
          <p:cNvSpPr/>
          <p:nvPr/>
        </p:nvSpPr>
        <p:spPr>
          <a:xfrm>
            <a:off x="807199" y="1705343"/>
            <a:ext cx="230936" cy="2435925"/>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accent1"/>
                </a:solidFill>
                <a:latin typeface="+mj-lt"/>
                <a:cs typeface="Arial" panose="020B0604020202020204" pitchFamily="34" charset="0"/>
              </a:rPr>
              <a:t>NIS 2</a:t>
            </a:r>
          </a:p>
        </p:txBody>
      </p:sp>
      <p:sp>
        <p:nvSpPr>
          <p:cNvPr id="44" name="Rectangle 43">
            <a:extLst>
              <a:ext uri="{FF2B5EF4-FFF2-40B4-BE49-F238E27FC236}">
                <a16:creationId xmlns:a16="http://schemas.microsoft.com/office/drawing/2014/main" id="{F6020641-ED6B-7305-E436-87AB2CD9D60D}"/>
              </a:ext>
            </a:extLst>
          </p:cNvPr>
          <p:cNvSpPr/>
          <p:nvPr/>
        </p:nvSpPr>
        <p:spPr>
          <a:xfrm>
            <a:off x="807199" y="4165674"/>
            <a:ext cx="230936" cy="1336731"/>
          </a:xfrm>
          <a:prstGeom prst="rect">
            <a:avLst/>
          </a:pr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accent1"/>
                </a:solidFill>
                <a:latin typeface="+mj-lt"/>
                <a:cs typeface="Arial" panose="020B0604020202020204" pitchFamily="34" charset="0"/>
              </a:rPr>
              <a:t>Electricity</a:t>
            </a:r>
          </a:p>
        </p:txBody>
      </p:sp>
      <p:sp>
        <p:nvSpPr>
          <p:cNvPr id="45" name="Rectangle 44">
            <a:extLst>
              <a:ext uri="{FF2B5EF4-FFF2-40B4-BE49-F238E27FC236}">
                <a16:creationId xmlns:a16="http://schemas.microsoft.com/office/drawing/2014/main" id="{556A8FD5-0C1E-CA85-6563-664C2F8B2875}"/>
              </a:ext>
            </a:extLst>
          </p:cNvPr>
          <p:cNvSpPr/>
          <p:nvPr/>
        </p:nvSpPr>
        <p:spPr>
          <a:xfrm>
            <a:off x="807199" y="5526811"/>
            <a:ext cx="230936" cy="534167"/>
          </a:xfrm>
          <a:prstGeom prst="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accent1"/>
                </a:solidFill>
                <a:latin typeface="+mj-lt"/>
                <a:cs typeface="Arial" panose="020B0604020202020204" pitchFamily="34" charset="0"/>
              </a:rPr>
              <a:t>ICT</a:t>
            </a:r>
          </a:p>
        </p:txBody>
      </p:sp>
      <p:sp>
        <p:nvSpPr>
          <p:cNvPr id="46" name="Rectangle 45">
            <a:extLst>
              <a:ext uri="{FF2B5EF4-FFF2-40B4-BE49-F238E27FC236}">
                <a16:creationId xmlns:a16="http://schemas.microsoft.com/office/drawing/2014/main" id="{A697EBE6-46ED-03D4-45CD-E02747DA08B8}"/>
              </a:ext>
            </a:extLst>
          </p:cNvPr>
          <p:cNvSpPr/>
          <p:nvPr/>
        </p:nvSpPr>
        <p:spPr>
          <a:xfrm>
            <a:off x="540093" y="1705343"/>
            <a:ext cx="230936" cy="4645908"/>
          </a:xfrm>
          <a:prstGeom prst="rect">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tx1"/>
                </a:solidFill>
                <a:latin typeface="+mj-lt"/>
                <a:cs typeface="Arial" panose="020B0604020202020204" pitchFamily="34" charset="0"/>
              </a:rPr>
              <a:t>(Article 2)</a:t>
            </a:r>
          </a:p>
        </p:txBody>
      </p:sp>
      <p:grpSp>
        <p:nvGrpSpPr>
          <p:cNvPr id="60" name="Group 59">
            <a:extLst>
              <a:ext uri="{FF2B5EF4-FFF2-40B4-BE49-F238E27FC236}">
                <a16:creationId xmlns:a16="http://schemas.microsoft.com/office/drawing/2014/main" id="{F870F31A-B0C5-5941-AFC3-844BCE913475}"/>
              </a:ext>
            </a:extLst>
          </p:cNvPr>
          <p:cNvGrpSpPr/>
          <p:nvPr/>
        </p:nvGrpSpPr>
        <p:grpSpPr>
          <a:xfrm>
            <a:off x="4515851" y="1722120"/>
            <a:ext cx="2259660" cy="4582216"/>
            <a:chOff x="4685186" y="1722120"/>
            <a:chExt cx="2259660" cy="4582216"/>
          </a:xfrm>
        </p:grpSpPr>
        <p:sp>
          <p:nvSpPr>
            <p:cNvPr id="48" name="Right Brace 47">
              <a:extLst>
                <a:ext uri="{FF2B5EF4-FFF2-40B4-BE49-F238E27FC236}">
                  <a16:creationId xmlns:a16="http://schemas.microsoft.com/office/drawing/2014/main" id="{36377C51-6B98-8982-7804-85E23E0B8C41}"/>
                </a:ext>
              </a:extLst>
            </p:cNvPr>
            <p:cNvSpPr/>
            <p:nvPr/>
          </p:nvSpPr>
          <p:spPr>
            <a:xfrm>
              <a:off x="4685186" y="1722120"/>
              <a:ext cx="356838" cy="4582216"/>
            </a:xfrm>
            <a:prstGeom prst="rightBrace">
              <a:avLst>
                <a:gd name="adj1" fmla="val 0"/>
                <a:gd name="adj2" fmla="val 50000"/>
              </a:avLst>
            </a:prstGeom>
            <a:ln w="38100">
              <a:solidFill>
                <a:schemeClr val="bg2">
                  <a:lumMod val="9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cxnSp>
          <p:nvCxnSpPr>
            <p:cNvPr id="49" name="Straight Arrow Connector 48">
              <a:extLst>
                <a:ext uri="{FF2B5EF4-FFF2-40B4-BE49-F238E27FC236}">
                  <a16:creationId xmlns:a16="http://schemas.microsoft.com/office/drawing/2014/main" id="{8198CA3F-AA13-F067-ACEF-B49625376E76}"/>
                </a:ext>
              </a:extLst>
            </p:cNvPr>
            <p:cNvCxnSpPr>
              <a:cxnSpLocks/>
            </p:cNvCxnSpPr>
            <p:nvPr/>
          </p:nvCxnSpPr>
          <p:spPr>
            <a:xfrm>
              <a:off x="4956175" y="4012215"/>
              <a:ext cx="1988671"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14C511FF-4069-B64D-0DF3-BF0B9978581F}"/>
              </a:ext>
            </a:extLst>
          </p:cNvPr>
          <p:cNvCxnSpPr>
            <a:cxnSpLocks/>
          </p:cNvCxnSpPr>
          <p:nvPr/>
        </p:nvCxnSpPr>
        <p:spPr>
          <a:xfrm>
            <a:off x="7687733" y="4012215"/>
            <a:ext cx="3280776"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1" name="Right Brace 50">
            <a:extLst>
              <a:ext uri="{FF2B5EF4-FFF2-40B4-BE49-F238E27FC236}">
                <a16:creationId xmlns:a16="http://schemas.microsoft.com/office/drawing/2014/main" id="{A2E065A0-8969-7B34-1866-45DA7A2D58F1}"/>
              </a:ext>
            </a:extLst>
          </p:cNvPr>
          <p:cNvSpPr/>
          <p:nvPr/>
        </p:nvSpPr>
        <p:spPr>
          <a:xfrm flipH="1">
            <a:off x="10363699" y="2499645"/>
            <a:ext cx="604810" cy="3027166"/>
          </a:xfrm>
          <a:prstGeom prst="rightBrace">
            <a:avLst>
              <a:gd name="adj1" fmla="val 0"/>
              <a:gd name="adj2" fmla="val 50000"/>
            </a:avLst>
          </a:prstGeom>
          <a:ln w="38100">
            <a:solidFill>
              <a:schemeClr val="bg2">
                <a:lumMod val="9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2" name="Rechthoek 10">
            <a:extLst>
              <a:ext uri="{FF2B5EF4-FFF2-40B4-BE49-F238E27FC236}">
                <a16:creationId xmlns:a16="http://schemas.microsoft.com/office/drawing/2014/main" id="{B2B3C2A1-17DE-DE3B-59E7-83BA062CB82D}"/>
              </a:ext>
            </a:extLst>
          </p:cNvPr>
          <p:cNvSpPr/>
          <p:nvPr/>
        </p:nvSpPr>
        <p:spPr>
          <a:xfrm>
            <a:off x="6879317" y="3113228"/>
            <a:ext cx="1800000" cy="180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cs typeface="Arial" panose="020B0604020202020204" pitchFamily="34" charset="0"/>
              </a:rPr>
              <a:t>Classification </a:t>
            </a:r>
            <a:br>
              <a:rPr kumimoji="0" lang="en-US" sz="1600" b="0" i="0" u="none" strike="noStrike" kern="1200" cap="none" spc="0" normalizeH="0" baseline="0" noProof="0" dirty="0">
                <a:ln>
                  <a:noFill/>
                </a:ln>
                <a:solidFill>
                  <a:schemeClr val="bg1"/>
                </a:solidFill>
                <a:effectLst/>
                <a:uLnTx/>
                <a:uFillTx/>
                <a:latin typeface="+mj-lt"/>
                <a:cs typeface="Arial" panose="020B0604020202020204" pitchFamily="34" charset="0"/>
              </a:rPr>
            </a:br>
            <a:r>
              <a:rPr kumimoji="0" lang="en-US" sz="1600" b="0" i="0" u="none" strike="noStrike" kern="1200" cap="none" spc="0" normalizeH="0" baseline="0" noProof="0" dirty="0">
                <a:ln>
                  <a:noFill/>
                </a:ln>
                <a:solidFill>
                  <a:schemeClr val="bg1"/>
                </a:solidFill>
                <a:effectLst/>
                <a:uLnTx/>
                <a:uFillTx/>
                <a:latin typeface="+mj-lt"/>
                <a:cs typeface="Arial" panose="020B0604020202020204" pitchFamily="34" charset="0"/>
              </a:rPr>
              <a:t>by </a:t>
            </a:r>
            <a:r>
              <a:rPr kumimoji="0" lang="en-US" sz="1600" b="1" i="0" u="none" strike="noStrike" kern="1200" cap="none" spc="0" normalizeH="0" baseline="0" noProof="0" dirty="0">
                <a:ln>
                  <a:noFill/>
                </a:ln>
                <a:solidFill>
                  <a:schemeClr val="bg1"/>
                </a:solidFill>
                <a:effectLst/>
                <a:uLnTx/>
                <a:uFillTx/>
                <a:latin typeface="+mj-lt"/>
                <a:cs typeface="Arial" panose="020B0604020202020204" pitchFamily="34" charset="0"/>
              </a:rPr>
              <a:t>Competent </a:t>
            </a:r>
            <a:br>
              <a:rPr kumimoji="0" lang="en-US" sz="1600" b="1" i="0" u="none" strike="noStrike" kern="1200" cap="none" spc="0" normalizeH="0" baseline="0" noProof="0" dirty="0">
                <a:ln>
                  <a:noFill/>
                </a:ln>
                <a:solidFill>
                  <a:schemeClr val="bg1"/>
                </a:solidFill>
                <a:effectLst/>
                <a:uLnTx/>
                <a:uFillTx/>
                <a:latin typeface="+mj-lt"/>
                <a:cs typeface="Arial" panose="020B0604020202020204" pitchFamily="34" charset="0"/>
              </a:rPr>
            </a:br>
            <a:r>
              <a:rPr kumimoji="0" lang="en-US" sz="1600" b="1" i="0" u="none" strike="noStrike" kern="1200" cap="none" spc="0" normalizeH="0" baseline="0" noProof="0" dirty="0">
                <a:ln>
                  <a:noFill/>
                </a:ln>
                <a:solidFill>
                  <a:schemeClr val="bg1"/>
                </a:solidFill>
                <a:effectLst/>
                <a:uLnTx/>
                <a:uFillTx/>
                <a:latin typeface="+mj-lt"/>
                <a:cs typeface="Arial" panose="020B0604020202020204" pitchFamily="34" charset="0"/>
              </a:rPr>
              <a:t>Authority</a:t>
            </a:r>
            <a:br>
              <a:rPr kumimoji="0" lang="en-US" b="0" i="0" u="none" strike="noStrike" kern="1200" cap="none" spc="0" normalizeH="0" baseline="0" noProof="0" dirty="0">
                <a:ln>
                  <a:noFill/>
                </a:ln>
                <a:solidFill>
                  <a:schemeClr val="bg1"/>
                </a:solidFill>
                <a:effectLst/>
                <a:uLnTx/>
                <a:uFillTx/>
                <a:latin typeface="+mj-lt"/>
                <a:cs typeface="Arial" panose="020B0604020202020204" pitchFamily="34" charset="0"/>
              </a:rPr>
            </a:br>
            <a:r>
              <a:rPr kumimoji="0" lang="en-US" sz="1100" b="0" i="1" u="none" strike="noStrike" kern="1200" cap="none" spc="0" normalizeH="0" baseline="0" noProof="0" dirty="0">
                <a:ln>
                  <a:noFill/>
                </a:ln>
                <a:solidFill>
                  <a:schemeClr val="bg1"/>
                </a:solidFill>
                <a:effectLst/>
                <a:uLnTx/>
                <a:uFillTx/>
                <a:latin typeface="+mj-lt"/>
                <a:cs typeface="Arial" panose="020B0604020202020204" pitchFamily="34" charset="0"/>
              </a:rPr>
              <a:t>(Article 24)</a:t>
            </a:r>
            <a:endParaRPr kumimoji="0" lang="en-NL" sz="1400" b="0" i="1"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grpSp>
        <p:nvGrpSpPr>
          <p:cNvPr id="53" name="Group 52">
            <a:extLst>
              <a:ext uri="{FF2B5EF4-FFF2-40B4-BE49-F238E27FC236}">
                <a16:creationId xmlns:a16="http://schemas.microsoft.com/office/drawing/2014/main" id="{B82C8BC4-61BE-27C6-5965-6061B37B1B81}"/>
              </a:ext>
            </a:extLst>
          </p:cNvPr>
          <p:cNvGrpSpPr/>
          <p:nvPr/>
        </p:nvGrpSpPr>
        <p:grpSpPr>
          <a:xfrm>
            <a:off x="11079110" y="1867642"/>
            <a:ext cx="614946" cy="4291172"/>
            <a:chOff x="7393289" y="1844816"/>
            <a:chExt cx="614946" cy="4291172"/>
          </a:xfrm>
        </p:grpSpPr>
        <p:sp>
          <p:nvSpPr>
            <p:cNvPr id="54" name="Rectangle 3">
              <a:extLst>
                <a:ext uri="{FF2B5EF4-FFF2-40B4-BE49-F238E27FC236}">
                  <a16:creationId xmlns:a16="http://schemas.microsoft.com/office/drawing/2014/main" id="{69275A2A-5974-1D4A-A653-29D183FC1A8E}"/>
                </a:ext>
              </a:extLst>
            </p:cNvPr>
            <p:cNvSpPr/>
            <p:nvPr/>
          </p:nvSpPr>
          <p:spPr>
            <a:xfrm rot="16200000">
              <a:off x="6994124" y="2243982"/>
              <a:ext cx="1413278" cy="614945"/>
            </a:xfrm>
            <a:prstGeom prst="rect">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No measures</a:t>
              </a:r>
            </a:p>
          </p:txBody>
        </p:sp>
        <p:sp>
          <p:nvSpPr>
            <p:cNvPr id="55" name="Rectangle 4">
              <a:extLst>
                <a:ext uri="{FF2B5EF4-FFF2-40B4-BE49-F238E27FC236}">
                  <a16:creationId xmlns:a16="http://schemas.microsoft.com/office/drawing/2014/main" id="{A52BA120-EA55-8E17-CB87-FC034FEA4C1B}"/>
                </a:ext>
              </a:extLst>
            </p:cNvPr>
            <p:cNvSpPr/>
            <p:nvPr/>
          </p:nvSpPr>
          <p:spPr>
            <a:xfrm rot="16200000">
              <a:off x="6994123" y="3682929"/>
              <a:ext cx="1413278" cy="614945"/>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High-impact entities</a:t>
              </a:r>
              <a:endParaRPr lang="en-NL" sz="1200" b="1" cap="all" dirty="0">
                <a:latin typeface="+mj-lt"/>
                <a:cs typeface="Arial" panose="020B0604020202020204" pitchFamily="34" charset="0"/>
              </a:endParaRPr>
            </a:p>
          </p:txBody>
        </p:sp>
        <p:sp>
          <p:nvSpPr>
            <p:cNvPr id="56" name="Rectangle 5">
              <a:extLst>
                <a:ext uri="{FF2B5EF4-FFF2-40B4-BE49-F238E27FC236}">
                  <a16:creationId xmlns:a16="http://schemas.microsoft.com/office/drawing/2014/main" id="{035397A5-3D51-6BC0-FA8B-07A8892D9E2A}"/>
                </a:ext>
              </a:extLst>
            </p:cNvPr>
            <p:cNvSpPr/>
            <p:nvPr/>
          </p:nvSpPr>
          <p:spPr>
            <a:xfrm rot="16200000">
              <a:off x="6994124" y="5121876"/>
              <a:ext cx="1413278" cy="614945"/>
            </a:xfrm>
            <a:prstGeom prst="rect">
              <a:avLst/>
            </a:prstGeom>
            <a:solidFill>
              <a:srgbClr val="25CAD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Critical-impact entities</a:t>
              </a:r>
              <a:endParaRPr lang="en-NL" sz="1200" b="1" cap="all" dirty="0">
                <a:latin typeface="+mj-lt"/>
                <a:cs typeface="Arial" panose="020B0604020202020204" pitchFamily="34" charset="0"/>
              </a:endParaRPr>
            </a:p>
          </p:txBody>
        </p:sp>
      </p:grpSp>
      <p:sp>
        <p:nvSpPr>
          <p:cNvPr id="62" name="CasellaDiTesto 93">
            <a:extLst>
              <a:ext uri="{FF2B5EF4-FFF2-40B4-BE49-F238E27FC236}">
                <a16:creationId xmlns:a16="http://schemas.microsoft.com/office/drawing/2014/main" id="{1F27C08A-081B-E034-38EB-2CB0E7E380A3}"/>
              </a:ext>
            </a:extLst>
          </p:cNvPr>
          <p:cNvSpPr txBox="1"/>
          <p:nvPr/>
        </p:nvSpPr>
        <p:spPr>
          <a:xfrm>
            <a:off x="5681105" y="1718647"/>
            <a:ext cx="4269829" cy="801996"/>
          </a:xfrm>
          <a:prstGeom prst="rect">
            <a:avLst/>
          </a:prstGeom>
          <a:solidFill>
            <a:schemeClr val="bg2"/>
          </a:solidFill>
        </p:spPr>
        <p:txBody>
          <a:bodyPr wrap="square" lIns="72000" tIns="72000" rIns="72000" bIns="72000">
            <a:spAutoFit/>
          </a:bodyPr>
          <a:lstStyle/>
          <a:p>
            <a:pPr>
              <a:spcBef>
                <a:spcPts val="200"/>
              </a:spcBef>
              <a:spcAft>
                <a:spcPts val="200"/>
              </a:spcAft>
              <a:tabLst>
                <a:tab pos="899795" algn="l"/>
              </a:tabLst>
            </a:pPr>
            <a:r>
              <a:rPr lang="en-GB" sz="1200" b="1" dirty="0"/>
              <a:t>Union wide cybersecurity risk assessment report (Art 19)</a:t>
            </a:r>
          </a:p>
          <a:p>
            <a:pPr marL="182563" indent="-182563">
              <a:spcBef>
                <a:spcPts val="200"/>
              </a:spcBef>
              <a:spcAft>
                <a:spcPts val="200"/>
              </a:spcAft>
              <a:buFont typeface="Arial" panose="020B0604020202020204" pitchFamily="34" charset="0"/>
              <a:buChar char="•"/>
              <a:tabLst>
                <a:tab pos="899795" algn="l"/>
              </a:tabLst>
            </a:pPr>
            <a:r>
              <a:rPr lang="en-GB" sz="1200" dirty="0"/>
              <a:t>Electricity cybersecurity impact index (ECII)</a:t>
            </a:r>
          </a:p>
          <a:p>
            <a:pPr marL="182563" indent="-182563">
              <a:spcBef>
                <a:spcPts val="200"/>
              </a:spcBef>
              <a:spcAft>
                <a:spcPts val="200"/>
              </a:spcAft>
              <a:buFont typeface="Arial" panose="020B0604020202020204" pitchFamily="34" charset="0"/>
              <a:buChar char="•"/>
              <a:tabLst>
                <a:tab pos="899795" algn="l"/>
              </a:tabLst>
            </a:pPr>
            <a:r>
              <a:rPr lang="en-GB" sz="1200" dirty="0"/>
              <a:t>High-impact &amp; Critical-impact thresholds</a:t>
            </a:r>
          </a:p>
        </p:txBody>
      </p:sp>
      <p:sp>
        <p:nvSpPr>
          <p:cNvPr id="63" name="CasellaDiTesto 93">
            <a:extLst>
              <a:ext uri="{FF2B5EF4-FFF2-40B4-BE49-F238E27FC236}">
                <a16:creationId xmlns:a16="http://schemas.microsoft.com/office/drawing/2014/main" id="{4B8C2E04-8C55-E121-B1DB-0FE05890D4E8}"/>
              </a:ext>
            </a:extLst>
          </p:cNvPr>
          <p:cNvSpPr txBox="1"/>
          <p:nvPr/>
        </p:nvSpPr>
        <p:spPr>
          <a:xfrm>
            <a:off x="5681105" y="5175683"/>
            <a:ext cx="4269829" cy="1037958"/>
          </a:xfrm>
          <a:prstGeom prst="rect">
            <a:avLst/>
          </a:prstGeom>
          <a:noFill/>
        </p:spPr>
        <p:txBody>
          <a:bodyPr wrap="square" lIns="72000" tIns="72000" rIns="72000" bIns="72000">
            <a:spAutoFit/>
          </a:bodyPr>
          <a:lstStyle/>
          <a:p>
            <a:pPr>
              <a:spcBef>
                <a:spcPts val="200"/>
              </a:spcBef>
              <a:spcAft>
                <a:spcPts val="200"/>
              </a:spcAft>
              <a:tabLst>
                <a:tab pos="899795" algn="l"/>
              </a:tabLst>
            </a:pPr>
            <a:r>
              <a:rPr lang="en-GB" sz="1200" b="1" dirty="0"/>
              <a:t>High-impact and critical-impact entities can be:</a:t>
            </a:r>
          </a:p>
          <a:p>
            <a:pPr marL="182563" indent="-182563">
              <a:spcBef>
                <a:spcPts val="200"/>
              </a:spcBef>
              <a:spcAft>
                <a:spcPts val="200"/>
              </a:spcAft>
              <a:buFont typeface="Arial" panose="020B0604020202020204" pitchFamily="34" charset="0"/>
              <a:buChar char="•"/>
              <a:tabLst>
                <a:tab pos="899795" algn="l"/>
              </a:tabLst>
            </a:pPr>
            <a:r>
              <a:rPr lang="en-GB" sz="1200" dirty="0"/>
              <a:t>Entities in </a:t>
            </a:r>
            <a:r>
              <a:rPr lang="en-GB" sz="1200" b="1" dirty="0"/>
              <a:t>Member State</a:t>
            </a:r>
          </a:p>
          <a:p>
            <a:pPr marL="182563" indent="-182563">
              <a:spcBef>
                <a:spcPts val="200"/>
              </a:spcBef>
              <a:spcAft>
                <a:spcPts val="200"/>
              </a:spcAft>
              <a:buFont typeface="Arial" panose="020B0604020202020204" pitchFamily="34" charset="0"/>
              <a:buChar char="•"/>
              <a:tabLst>
                <a:tab pos="899795" algn="l"/>
              </a:tabLst>
            </a:pPr>
            <a:r>
              <a:rPr lang="en-GB" sz="1200" b="1" dirty="0"/>
              <a:t>Non-EU</a:t>
            </a:r>
            <a:r>
              <a:rPr lang="en-GB" sz="1200" dirty="0"/>
              <a:t> entities active in Member State</a:t>
            </a:r>
          </a:p>
          <a:p>
            <a:pPr marL="182563" indent="-182563">
              <a:spcBef>
                <a:spcPts val="200"/>
              </a:spcBef>
              <a:spcAft>
                <a:spcPts val="200"/>
              </a:spcAft>
              <a:buFont typeface="Arial" panose="020B0604020202020204" pitchFamily="34" charset="0"/>
              <a:buChar char="•"/>
              <a:tabLst>
                <a:tab pos="899795" algn="l"/>
              </a:tabLst>
            </a:pPr>
            <a:r>
              <a:rPr lang="en-GB" sz="1200" dirty="0"/>
              <a:t>Entities that fall in scope due to </a:t>
            </a:r>
            <a:r>
              <a:rPr lang="en-GB" sz="1200" b="1" dirty="0"/>
              <a:t>aggregated risk</a:t>
            </a:r>
          </a:p>
        </p:txBody>
      </p:sp>
      <p:cxnSp>
        <p:nvCxnSpPr>
          <p:cNvPr id="65" name="Straight Connector 64">
            <a:extLst>
              <a:ext uri="{FF2B5EF4-FFF2-40B4-BE49-F238E27FC236}">
                <a16:creationId xmlns:a16="http://schemas.microsoft.com/office/drawing/2014/main" id="{E849C034-0589-4059-2EBA-8FE86692AA38}"/>
              </a:ext>
            </a:extLst>
          </p:cNvPr>
          <p:cNvCxnSpPr>
            <a:cxnSpLocks/>
          </p:cNvCxnSpPr>
          <p:nvPr/>
        </p:nvCxnSpPr>
        <p:spPr>
          <a:xfrm>
            <a:off x="7779317" y="2499645"/>
            <a:ext cx="0" cy="504002"/>
          </a:xfrm>
          <a:prstGeom prst="line">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27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sp>
        <p:nvSpPr>
          <p:cNvPr id="118" name="Rectangle 117">
            <a:extLst>
              <a:ext uri="{FF2B5EF4-FFF2-40B4-BE49-F238E27FC236}">
                <a16:creationId xmlns:a16="http://schemas.microsoft.com/office/drawing/2014/main" id="{6631EA75-87B2-6952-8522-37B35A0B865F}"/>
              </a:ext>
            </a:extLst>
          </p:cNvPr>
          <p:cNvSpPr/>
          <p:nvPr/>
        </p:nvSpPr>
        <p:spPr>
          <a:xfrm>
            <a:off x="7052858" y="3448542"/>
            <a:ext cx="4854392" cy="65595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84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Deciding whether to accept the residual risk based on risk acceptance criteria</a:t>
            </a:r>
          </a:p>
        </p:txBody>
      </p:sp>
      <p:grpSp>
        <p:nvGrpSpPr>
          <p:cNvPr id="24" name="Group 23">
            <a:extLst>
              <a:ext uri="{FF2B5EF4-FFF2-40B4-BE49-F238E27FC236}">
                <a16:creationId xmlns:a16="http://schemas.microsoft.com/office/drawing/2014/main" id="{6FAA972E-9C76-81A4-8001-2A2F3B108053}"/>
              </a:ext>
            </a:extLst>
          </p:cNvPr>
          <p:cNvGrpSpPr/>
          <p:nvPr/>
        </p:nvGrpSpPr>
        <p:grpSpPr>
          <a:xfrm>
            <a:off x="371475" y="1287338"/>
            <a:ext cx="2637892" cy="2406389"/>
            <a:chOff x="371475" y="1287338"/>
            <a:chExt cx="2637892" cy="2406389"/>
          </a:xfrm>
        </p:grpSpPr>
        <p:grpSp>
          <p:nvGrpSpPr>
            <p:cNvPr id="41" name="Group 40">
              <a:extLst>
                <a:ext uri="{FF2B5EF4-FFF2-40B4-BE49-F238E27FC236}">
                  <a16:creationId xmlns:a16="http://schemas.microsoft.com/office/drawing/2014/main" id="{76CD7406-75AD-CC78-82ED-413012FCB23F}"/>
                </a:ext>
              </a:extLst>
            </p:cNvPr>
            <p:cNvGrpSpPr/>
            <p:nvPr/>
          </p:nvGrpSpPr>
          <p:grpSpPr>
            <a:xfrm>
              <a:off x="371475" y="1287338"/>
              <a:ext cx="2560483" cy="2334702"/>
              <a:chOff x="371475" y="1287338"/>
              <a:chExt cx="2560483" cy="2334702"/>
            </a:xfrm>
          </p:grpSpPr>
          <p:grpSp>
            <p:nvGrpSpPr>
              <p:cNvPr id="73" name="Group 72">
                <a:extLst>
                  <a:ext uri="{FF2B5EF4-FFF2-40B4-BE49-F238E27FC236}">
                    <a16:creationId xmlns:a16="http://schemas.microsoft.com/office/drawing/2014/main" id="{F03D76DE-25C9-DF1B-4D07-53DE10FF40B9}"/>
                  </a:ext>
                </a:extLst>
              </p:cNvPr>
              <p:cNvGrpSpPr/>
              <p:nvPr/>
            </p:nvGrpSpPr>
            <p:grpSpPr>
              <a:xfrm>
                <a:off x="371475" y="1287338"/>
                <a:ext cx="2560483" cy="720000"/>
                <a:chOff x="371475" y="1287338"/>
                <a:chExt cx="2560483" cy="720000"/>
              </a:xfrm>
            </p:grpSpPr>
            <p:sp>
              <p:nvSpPr>
                <p:cNvPr id="79" name="Rectangle 78">
                  <a:extLst>
                    <a:ext uri="{FF2B5EF4-FFF2-40B4-BE49-F238E27FC236}">
                      <a16:creationId xmlns:a16="http://schemas.microsoft.com/office/drawing/2014/main" id="{A0233687-BFD9-4FEA-05A9-493F4A9AF071}"/>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82" name="Oval 81">
                  <a:extLst>
                    <a:ext uri="{FF2B5EF4-FFF2-40B4-BE49-F238E27FC236}">
                      <a16:creationId xmlns:a16="http://schemas.microsoft.com/office/drawing/2014/main" id="{8832BB2C-B0B2-7545-CB49-8BCB3E024891}"/>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cxnSp>
            <p:nvCxnSpPr>
              <p:cNvPr id="78" name="Straight Connector 77">
                <a:extLst>
                  <a:ext uri="{FF2B5EF4-FFF2-40B4-BE49-F238E27FC236}">
                    <a16:creationId xmlns:a16="http://schemas.microsoft.com/office/drawing/2014/main" id="{9A2CB3D2-16E5-66CA-793F-764BDE6704A0}"/>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42" name="Graphic 41">
              <a:extLst>
                <a:ext uri="{FF2B5EF4-FFF2-40B4-BE49-F238E27FC236}">
                  <a16:creationId xmlns:a16="http://schemas.microsoft.com/office/drawing/2014/main" id="{AD56A040-1DFC-D634-F425-B9D2A9B50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62" name="TextBox 61">
              <a:extLst>
                <a:ext uri="{FF2B5EF4-FFF2-40B4-BE49-F238E27FC236}">
                  <a16:creationId xmlns:a16="http://schemas.microsoft.com/office/drawing/2014/main" id="{F98E2A98-F407-FF39-978B-D952B7B3977E}"/>
                </a:ext>
              </a:extLst>
            </p:cNvPr>
            <p:cNvSpPr txBox="1"/>
            <p:nvPr/>
          </p:nvSpPr>
          <p:spPr>
            <a:xfrm>
              <a:off x="796062" y="2124067"/>
              <a:ext cx="2213305" cy="1569660"/>
            </a:xfrm>
            <a:prstGeom prst="rect">
              <a:avLst/>
            </a:prstGeom>
            <a:noFill/>
          </p:spPr>
          <p:txBody>
            <a:bodyPr wrap="square">
              <a:spAutoFit/>
            </a:bodyPr>
            <a:lstStyle/>
            <a:p>
              <a:r>
                <a:rPr lang="en-US" sz="1600" dirty="0"/>
                <a:t>Notification of high and critical-impact entities </a:t>
              </a:r>
              <a:r>
                <a:rPr lang="en-US" sz="1600" b="1" dirty="0"/>
                <a:t>+ 12 months</a:t>
              </a:r>
            </a:p>
            <a:p>
              <a:endParaRPr lang="en-US" sz="1600" b="1" dirty="0"/>
            </a:p>
            <a:p>
              <a:r>
                <a:rPr lang="en-US" sz="1600" b="1" dirty="0"/>
                <a:t>Every 3 years</a:t>
              </a:r>
            </a:p>
            <a:p>
              <a:endParaRPr lang="en-GB" sz="1600" b="1" dirty="0"/>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p:txBody>
          <a:bodyPr anchor="t">
            <a:noAutofit/>
          </a:bodyPr>
          <a:lstStyle/>
          <a:p>
            <a:r>
              <a:rPr lang="en-GB" dirty="0"/>
              <a:t>Entity cybersecurity risk assessment (Art. 26 and 27)</a:t>
            </a:r>
            <a:br>
              <a:rPr lang="en-GB" dirty="0"/>
            </a:br>
            <a:br>
              <a:rPr lang="fr-FR" dirty="0"/>
            </a:br>
            <a:endParaRPr lang="en-NL" dirty="0"/>
          </a:p>
        </p:txBody>
      </p:sp>
      <p:sp>
        <p:nvSpPr>
          <p:cNvPr id="4" name="Slide Number Placeholder 3">
            <a:extLst>
              <a:ext uri="{FF2B5EF4-FFF2-40B4-BE49-F238E27FC236}">
                <a16:creationId xmlns:a16="http://schemas.microsoft.com/office/drawing/2014/main" id="{A12929C2-9ACB-5FBE-ADB7-2FDF38588010}"/>
              </a:ext>
            </a:extLst>
          </p:cNvPr>
          <p:cNvSpPr>
            <a:spLocks noGrp="1"/>
          </p:cNvSpPr>
          <p:nvPr>
            <p:ph type="sldNum" sz="quarter" idx="12"/>
          </p:nvPr>
        </p:nvSpPr>
        <p:spPr/>
        <p:txBody>
          <a:bodyPr/>
          <a:lstStyle/>
          <a:p>
            <a:fld id="{2557C461-8C51-4D9D-8FC8-E809BEA51BC7}" type="slidenum">
              <a:rPr lang="en-GB" smtClean="0"/>
              <a:t>24</a:t>
            </a:fld>
            <a:endParaRPr lang="en-GB"/>
          </a:p>
        </p:txBody>
      </p:sp>
      <p:grpSp>
        <p:nvGrpSpPr>
          <p:cNvPr id="5" name="Group 4">
            <a:extLst>
              <a:ext uri="{FF2B5EF4-FFF2-40B4-BE49-F238E27FC236}">
                <a16:creationId xmlns:a16="http://schemas.microsoft.com/office/drawing/2014/main" id="{C77C0C15-C026-2743-0A6F-7E19BBA4D433}"/>
              </a:ext>
            </a:extLst>
          </p:cNvPr>
          <p:cNvGrpSpPr/>
          <p:nvPr/>
        </p:nvGrpSpPr>
        <p:grpSpPr>
          <a:xfrm>
            <a:off x="371475" y="3729325"/>
            <a:ext cx="2737616" cy="2752224"/>
            <a:chOff x="371475" y="3729325"/>
            <a:chExt cx="2737616" cy="2752224"/>
          </a:xfrm>
        </p:grpSpPr>
        <p:sp>
          <p:nvSpPr>
            <p:cNvPr id="7" name="Rectangle 6">
              <a:extLst>
                <a:ext uri="{FF2B5EF4-FFF2-40B4-BE49-F238E27FC236}">
                  <a16:creationId xmlns:a16="http://schemas.microsoft.com/office/drawing/2014/main" id="{782701F3-3AFE-D98E-758A-37A134321B5D}"/>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responsible</a:t>
              </a:r>
              <a:endParaRPr lang="en-NL" b="1" cap="all" dirty="0">
                <a:solidFill>
                  <a:schemeClr val="bg1"/>
                </a:solidFill>
              </a:endParaRPr>
            </a:p>
          </p:txBody>
        </p:sp>
        <p:sp>
          <p:nvSpPr>
            <p:cNvPr id="8" name="Oval 7">
              <a:extLst>
                <a:ext uri="{FF2B5EF4-FFF2-40B4-BE49-F238E27FC236}">
                  <a16:creationId xmlns:a16="http://schemas.microsoft.com/office/drawing/2014/main" id="{072199A8-A94A-D6BD-6389-CFFA855AFB2F}"/>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77E503E-BDFA-A743-3DF4-45024B3C03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98" y="3821668"/>
              <a:ext cx="486301" cy="486301"/>
            </a:xfrm>
            <a:prstGeom prst="rect">
              <a:avLst/>
            </a:prstGeom>
          </p:spPr>
        </p:pic>
        <p:cxnSp>
          <p:nvCxnSpPr>
            <p:cNvPr id="10" name="Straight Connector 9">
              <a:extLst>
                <a:ext uri="{FF2B5EF4-FFF2-40B4-BE49-F238E27FC236}">
                  <a16:creationId xmlns:a16="http://schemas.microsoft.com/office/drawing/2014/main" id="{BCB42D5D-A939-429F-28E4-A9ECF65C87E3}"/>
                </a:ext>
              </a:extLst>
            </p:cNvPr>
            <p:cNvCxnSpPr>
              <a:cxnSpLocks/>
            </p:cNvCxnSpPr>
            <p:nvPr/>
          </p:nvCxnSpPr>
          <p:spPr>
            <a:xfrm>
              <a:off x="704681" y="4537549"/>
              <a:ext cx="0" cy="19440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8B20279-F444-97A9-CE81-4502CCC18143}"/>
                </a:ext>
              </a:extLst>
            </p:cNvPr>
            <p:cNvSpPr txBox="1"/>
            <p:nvPr/>
          </p:nvSpPr>
          <p:spPr>
            <a:xfrm>
              <a:off x="704681" y="4592140"/>
              <a:ext cx="2404407" cy="692497"/>
            </a:xfrm>
            <a:prstGeom prst="rect">
              <a:avLst/>
            </a:prstGeom>
            <a:noFill/>
          </p:spPr>
          <p:txBody>
            <a:bodyPr wrap="square">
              <a:spAutoFit/>
            </a:bodyPr>
            <a:lstStyle/>
            <a:p>
              <a:pPr marL="285750" indent="-285750">
                <a:buFont typeface="Arial" panose="020B0604020202020204" pitchFamily="34" charset="0"/>
                <a:buChar char="•"/>
              </a:pPr>
              <a:r>
                <a:rPr lang="en-GB" sz="1400" dirty="0"/>
                <a:t>Critical-impact entity</a:t>
              </a:r>
            </a:p>
            <a:p>
              <a:pPr marL="285750" indent="-285750">
                <a:buFont typeface="Arial" panose="020B0604020202020204" pitchFamily="34" charset="0"/>
                <a:buChar char="•"/>
              </a:pPr>
              <a:r>
                <a:rPr lang="en-GB" sz="1400" dirty="0"/>
                <a:t>High-impact entity</a:t>
              </a:r>
            </a:p>
            <a:p>
              <a:endParaRPr lang="en-GB" sz="1100" dirty="0"/>
            </a:p>
          </p:txBody>
        </p:sp>
      </p:grpSp>
      <p:grpSp>
        <p:nvGrpSpPr>
          <p:cNvPr id="93" name="Group 92">
            <a:extLst>
              <a:ext uri="{FF2B5EF4-FFF2-40B4-BE49-F238E27FC236}">
                <a16:creationId xmlns:a16="http://schemas.microsoft.com/office/drawing/2014/main" id="{07AC9AB4-4E04-1D44-7C3D-DE719A36C06F}"/>
              </a:ext>
            </a:extLst>
          </p:cNvPr>
          <p:cNvGrpSpPr/>
          <p:nvPr/>
        </p:nvGrpSpPr>
        <p:grpSpPr>
          <a:xfrm>
            <a:off x="2749093" y="1267359"/>
            <a:ext cx="9158157" cy="5230086"/>
            <a:chOff x="2749093" y="1267359"/>
            <a:chExt cx="9158157" cy="5230086"/>
          </a:xfrm>
        </p:grpSpPr>
        <p:sp>
          <p:nvSpPr>
            <p:cNvPr id="94" name="Rectangle 93">
              <a:extLst>
                <a:ext uri="{FF2B5EF4-FFF2-40B4-BE49-F238E27FC236}">
                  <a16:creationId xmlns:a16="http://schemas.microsoft.com/office/drawing/2014/main" id="{BE4DBCC2-A3E5-C254-6085-3629BD267030}"/>
                </a:ext>
              </a:extLst>
            </p:cNvPr>
            <p:cNvSpPr/>
            <p:nvPr/>
          </p:nvSpPr>
          <p:spPr>
            <a:xfrm>
              <a:off x="3261373" y="2012404"/>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dirty="0">
                  <a:solidFill>
                    <a:schemeClr val="bg1"/>
                  </a:solidFill>
                  <a:latin typeface="+mj-lt"/>
                </a:rPr>
                <a:t>Defining the scope: High-impact processes, critical-impact processes or other processes</a:t>
              </a:r>
            </a:p>
          </p:txBody>
        </p:sp>
        <p:sp>
          <p:nvSpPr>
            <p:cNvPr id="95" name="Arrow: Down 94">
              <a:extLst>
                <a:ext uri="{FF2B5EF4-FFF2-40B4-BE49-F238E27FC236}">
                  <a16:creationId xmlns:a16="http://schemas.microsoft.com/office/drawing/2014/main" id="{B2FC75B0-0107-2EF3-CCBB-11CD19D0ADB0}"/>
                </a:ext>
              </a:extLst>
            </p:cNvPr>
            <p:cNvSpPr/>
            <p:nvPr/>
          </p:nvSpPr>
          <p:spPr>
            <a:xfrm>
              <a:off x="5930948" y="2012404"/>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3AB602B0-45E3-6D72-D1E3-BACCD911355F}"/>
                </a:ext>
              </a:extLst>
            </p:cNvPr>
            <p:cNvSpPr/>
            <p:nvPr/>
          </p:nvSpPr>
          <p:spPr>
            <a:xfrm>
              <a:off x="3261372" y="2792192"/>
              <a:ext cx="3404933" cy="786339"/>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12000" bIns="70985" numCol="1" spcCol="1270" anchor="ctr" anchorCtr="0">
              <a:noAutofit/>
            </a:bodyPr>
            <a:lstStyle/>
            <a:p>
              <a:pPr defTabSz="577850">
                <a:lnSpc>
                  <a:spcPct val="90000"/>
                </a:lnSpc>
                <a:spcBef>
                  <a:spcPct val="0"/>
                </a:spcBef>
                <a:spcAft>
                  <a:spcPct val="35000"/>
                </a:spcAft>
              </a:pPr>
              <a:r>
                <a:rPr lang="en-US" sz="1300" dirty="0">
                  <a:solidFill>
                    <a:schemeClr val="bg1"/>
                  </a:solidFill>
                  <a:latin typeface="+mj-lt"/>
                </a:rPr>
                <a:t>Defining the criteria for risk evaluation and acceptance in accordance with the risk impact matrix (Art. 19)</a:t>
              </a:r>
            </a:p>
          </p:txBody>
        </p:sp>
        <p:sp>
          <p:nvSpPr>
            <p:cNvPr id="97" name="Arrow: Down 96">
              <a:extLst>
                <a:ext uri="{FF2B5EF4-FFF2-40B4-BE49-F238E27FC236}">
                  <a16:creationId xmlns:a16="http://schemas.microsoft.com/office/drawing/2014/main" id="{857CA22F-3C41-462D-5426-0CED435A935C}"/>
                </a:ext>
              </a:extLst>
            </p:cNvPr>
            <p:cNvSpPr/>
            <p:nvPr/>
          </p:nvSpPr>
          <p:spPr>
            <a:xfrm>
              <a:off x="5930948" y="2786376"/>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A3104B46-B651-BADD-F658-FFADC438EF4D}"/>
                </a:ext>
              </a:extLst>
            </p:cNvPr>
            <p:cNvSpPr/>
            <p:nvPr/>
          </p:nvSpPr>
          <p:spPr>
            <a:xfrm>
              <a:off x="3261373" y="3651174"/>
              <a:ext cx="3404933" cy="976584"/>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US" sz="1300" dirty="0">
                  <a:solidFill>
                    <a:schemeClr val="bg1"/>
                  </a:solidFill>
                  <a:latin typeface="+mj-lt"/>
                </a:rPr>
                <a:t>Identify cybersecurity risks by considering cyber threats, vulnerabilities, cyber-attack scenarios, Union-level risk evaluations</a:t>
              </a:r>
            </a:p>
          </p:txBody>
        </p:sp>
        <p:sp>
          <p:nvSpPr>
            <p:cNvPr id="99" name="Arrow: Down 98">
              <a:extLst>
                <a:ext uri="{FF2B5EF4-FFF2-40B4-BE49-F238E27FC236}">
                  <a16:creationId xmlns:a16="http://schemas.microsoft.com/office/drawing/2014/main" id="{0B2114B0-F140-5012-8E19-4F2897FF5460}"/>
                </a:ext>
              </a:extLst>
            </p:cNvPr>
            <p:cNvSpPr/>
            <p:nvPr/>
          </p:nvSpPr>
          <p:spPr>
            <a:xfrm>
              <a:off x="5930948" y="3649656"/>
              <a:ext cx="532225" cy="598640"/>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5C9BDE6D-856C-1528-0551-F83A91ABA660}"/>
                </a:ext>
              </a:extLst>
            </p:cNvPr>
            <p:cNvSpPr/>
            <p:nvPr/>
          </p:nvSpPr>
          <p:spPr>
            <a:xfrm>
              <a:off x="3261373" y="468961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US" sz="1300" dirty="0">
                  <a:solidFill>
                    <a:schemeClr val="bg1"/>
                  </a:solidFill>
                  <a:latin typeface="+mj-lt"/>
                </a:rPr>
                <a:t>Analyzing likelihood and consequences of cybersecurity risks using risk impact matrix</a:t>
              </a:r>
            </a:p>
          </p:txBody>
        </p:sp>
        <p:sp>
          <p:nvSpPr>
            <p:cNvPr id="101" name="Arrow: Down 100">
              <a:extLst>
                <a:ext uri="{FF2B5EF4-FFF2-40B4-BE49-F238E27FC236}">
                  <a16:creationId xmlns:a16="http://schemas.microsoft.com/office/drawing/2014/main" id="{504F1512-727A-5F09-A9BC-ED4D22A7D6CD}"/>
                </a:ext>
              </a:extLst>
            </p:cNvPr>
            <p:cNvSpPr/>
            <p:nvPr/>
          </p:nvSpPr>
          <p:spPr>
            <a:xfrm>
              <a:off x="5930948" y="4690362"/>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 name="Group 101">
              <a:extLst>
                <a:ext uri="{FF2B5EF4-FFF2-40B4-BE49-F238E27FC236}">
                  <a16:creationId xmlns:a16="http://schemas.microsoft.com/office/drawing/2014/main" id="{BBF8623E-67E7-6135-22DE-F65EC3A60E8E}"/>
                </a:ext>
              </a:extLst>
            </p:cNvPr>
            <p:cNvGrpSpPr/>
            <p:nvPr/>
          </p:nvGrpSpPr>
          <p:grpSpPr>
            <a:xfrm>
              <a:off x="2749093" y="1267359"/>
              <a:ext cx="9158157" cy="5230086"/>
              <a:chOff x="2749093" y="2893273"/>
              <a:chExt cx="9158157" cy="5230086"/>
            </a:xfrm>
          </p:grpSpPr>
          <p:grpSp>
            <p:nvGrpSpPr>
              <p:cNvPr id="105" name="Group 104">
                <a:extLst>
                  <a:ext uri="{FF2B5EF4-FFF2-40B4-BE49-F238E27FC236}">
                    <a16:creationId xmlns:a16="http://schemas.microsoft.com/office/drawing/2014/main" id="{A34A8BBA-A791-E745-BD6E-CA7B1F5A69C2}"/>
                  </a:ext>
                </a:extLst>
              </p:cNvPr>
              <p:cNvGrpSpPr/>
              <p:nvPr/>
            </p:nvGrpSpPr>
            <p:grpSpPr>
              <a:xfrm>
                <a:off x="2749093" y="2893273"/>
                <a:ext cx="9158157" cy="720000"/>
                <a:chOff x="2749093" y="1287338"/>
                <a:chExt cx="9158157" cy="720000"/>
              </a:xfrm>
            </p:grpSpPr>
            <p:sp>
              <p:nvSpPr>
                <p:cNvPr id="107" name="Rectangle 106">
                  <a:extLst>
                    <a:ext uri="{FF2B5EF4-FFF2-40B4-BE49-F238E27FC236}">
                      <a16:creationId xmlns:a16="http://schemas.microsoft.com/office/drawing/2014/main" id="{1B74691E-6BC0-A82D-27B2-708E7176274A}"/>
                    </a:ext>
                  </a:extLst>
                </p:cNvPr>
                <p:cNvSpPr/>
                <p:nvPr/>
              </p:nvSpPr>
              <p:spPr>
                <a:xfrm>
                  <a:off x="3339658" y="1492916"/>
                  <a:ext cx="8567592" cy="328732"/>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STEPS of the PROCESS</a:t>
                  </a:r>
                </a:p>
              </p:txBody>
            </p:sp>
            <p:sp>
              <p:nvSpPr>
                <p:cNvPr id="108" name="Oval 107">
                  <a:extLst>
                    <a:ext uri="{FF2B5EF4-FFF2-40B4-BE49-F238E27FC236}">
                      <a16:creationId xmlns:a16="http://schemas.microsoft.com/office/drawing/2014/main" id="{8D51D4B7-8986-125F-EA0F-2BADCB61CC14}"/>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 name="Graphic 108">
                  <a:extLst>
                    <a:ext uri="{FF2B5EF4-FFF2-40B4-BE49-F238E27FC236}">
                      <a16:creationId xmlns:a16="http://schemas.microsoft.com/office/drawing/2014/main" id="{366CE463-A71A-FBC2-5823-A9872E3477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2265" y="1432806"/>
                  <a:ext cx="450109" cy="450109"/>
                </a:xfrm>
                <a:prstGeom prst="rect">
                  <a:avLst/>
                </a:prstGeom>
              </p:spPr>
            </p:pic>
          </p:grpSp>
          <p:cxnSp>
            <p:nvCxnSpPr>
              <p:cNvPr id="106" name="Straight Connector 105">
                <a:extLst>
                  <a:ext uri="{FF2B5EF4-FFF2-40B4-BE49-F238E27FC236}">
                    <a16:creationId xmlns:a16="http://schemas.microsoft.com/office/drawing/2014/main" id="{DB0546CD-E578-23B4-5154-CBDCF2C668C4}"/>
                  </a:ext>
                </a:extLst>
              </p:cNvPr>
              <p:cNvCxnSpPr>
                <a:cxnSpLocks/>
              </p:cNvCxnSpPr>
              <p:nvPr/>
            </p:nvCxnSpPr>
            <p:spPr>
              <a:xfrm>
                <a:off x="3109093" y="3695359"/>
                <a:ext cx="0" cy="44280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103" name="Rectangle 102">
              <a:extLst>
                <a:ext uri="{FF2B5EF4-FFF2-40B4-BE49-F238E27FC236}">
                  <a16:creationId xmlns:a16="http://schemas.microsoft.com/office/drawing/2014/main" id="{F5E6514A-D08E-FEBC-7053-511F54F83432}"/>
                </a:ext>
              </a:extLst>
            </p:cNvPr>
            <p:cNvSpPr/>
            <p:nvPr/>
          </p:nvSpPr>
          <p:spPr>
            <a:xfrm>
              <a:off x="3261373" y="5481977"/>
              <a:ext cx="3404933" cy="915109"/>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48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Classify assets according to consequences of a compromise and determine high-impact and critical-impact perimeter using the ECII</a:t>
              </a:r>
            </a:p>
          </p:txBody>
        </p:sp>
        <p:sp>
          <p:nvSpPr>
            <p:cNvPr id="104" name="Arrow: Down 103">
              <a:extLst>
                <a:ext uri="{FF2B5EF4-FFF2-40B4-BE49-F238E27FC236}">
                  <a16:creationId xmlns:a16="http://schemas.microsoft.com/office/drawing/2014/main" id="{BC5C415E-3B71-DE2C-EB8F-DD9603AD4A1E}"/>
                </a:ext>
              </a:extLst>
            </p:cNvPr>
            <p:cNvSpPr/>
            <p:nvPr/>
          </p:nvSpPr>
          <p:spPr>
            <a:xfrm>
              <a:off x="5930948" y="5482724"/>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1C5D0359-584F-21BC-4D50-CAC36E912560}"/>
              </a:ext>
            </a:extLst>
          </p:cNvPr>
          <p:cNvGrpSpPr/>
          <p:nvPr/>
        </p:nvGrpSpPr>
        <p:grpSpPr>
          <a:xfrm>
            <a:off x="6666306" y="4051224"/>
            <a:ext cx="6163961" cy="2647566"/>
            <a:chOff x="6437772" y="1744536"/>
            <a:chExt cx="6163961" cy="2647566"/>
          </a:xfrm>
        </p:grpSpPr>
        <p:cxnSp>
          <p:nvCxnSpPr>
            <p:cNvPr id="67" name="Straight Connector 66">
              <a:extLst>
                <a:ext uri="{FF2B5EF4-FFF2-40B4-BE49-F238E27FC236}">
                  <a16:creationId xmlns:a16="http://schemas.microsoft.com/office/drawing/2014/main" id="{FBF53EC4-1E38-925D-ECED-A9DFE2AF8830}"/>
                </a:ext>
              </a:extLst>
            </p:cNvPr>
            <p:cNvCxnSpPr>
              <a:cxnSpLocks/>
            </p:cNvCxnSpPr>
            <p:nvPr/>
          </p:nvCxnSpPr>
          <p:spPr>
            <a:xfrm>
              <a:off x="6824324" y="2558357"/>
              <a:ext cx="0" cy="16560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21CF6608-33A7-1AA3-1150-A571D97CF5F2}"/>
                </a:ext>
              </a:extLst>
            </p:cNvPr>
            <p:cNvSpPr txBox="1"/>
            <p:nvPr/>
          </p:nvSpPr>
          <p:spPr>
            <a:xfrm>
              <a:off x="6824318" y="2602962"/>
              <a:ext cx="5777415" cy="338554"/>
            </a:xfrm>
            <a:prstGeom prst="rect">
              <a:avLst/>
            </a:prstGeom>
            <a:noFill/>
          </p:spPr>
          <p:txBody>
            <a:bodyPr wrap="square">
              <a:spAutoFit/>
            </a:bodyPr>
            <a:lstStyle/>
            <a:p>
              <a:r>
                <a:rPr lang="en-GB" sz="1600" b="1" dirty="0">
                  <a:solidFill>
                    <a:srgbClr val="1A3260"/>
                  </a:solidFill>
                </a:rPr>
                <a:t>Entity-level cybersecurity risk assessment report:</a:t>
              </a:r>
            </a:p>
          </p:txBody>
        </p:sp>
        <p:sp>
          <p:nvSpPr>
            <p:cNvPr id="69" name="CasellaDiTesto 93">
              <a:extLst>
                <a:ext uri="{FF2B5EF4-FFF2-40B4-BE49-F238E27FC236}">
                  <a16:creationId xmlns:a16="http://schemas.microsoft.com/office/drawing/2014/main" id="{E5083CE1-9100-BEB6-D550-4E39766BF1A8}"/>
                </a:ext>
              </a:extLst>
            </p:cNvPr>
            <p:cNvSpPr txBox="1"/>
            <p:nvPr/>
          </p:nvSpPr>
          <p:spPr>
            <a:xfrm>
              <a:off x="6989427" y="2914774"/>
              <a:ext cx="4651711" cy="1477328"/>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US" sz="1600" dirty="0"/>
                <a:t>List of controls and status</a:t>
              </a:r>
            </a:p>
            <a:p>
              <a:pPr marL="182563" indent="-182563">
                <a:spcBef>
                  <a:spcPts val="200"/>
                </a:spcBef>
                <a:spcAft>
                  <a:spcPts val="200"/>
                </a:spcAft>
                <a:buFont typeface="Arial" panose="020B0604020202020204" pitchFamily="34" charset="0"/>
                <a:buChar char="•"/>
                <a:tabLst>
                  <a:tab pos="899795" algn="l"/>
                </a:tabLst>
              </a:pPr>
              <a:r>
                <a:rPr lang="en-US" sz="1600" dirty="0"/>
                <a:t>Estimate of the risks according to impact matrix</a:t>
              </a:r>
            </a:p>
            <a:p>
              <a:pPr marL="182563" indent="-182563">
                <a:spcBef>
                  <a:spcPts val="200"/>
                </a:spcBef>
                <a:spcAft>
                  <a:spcPts val="200"/>
                </a:spcAft>
                <a:buFont typeface="Arial" panose="020B0604020202020204" pitchFamily="34" charset="0"/>
                <a:buChar char="•"/>
                <a:tabLst>
                  <a:tab pos="899795" algn="l"/>
                </a:tabLst>
              </a:pPr>
              <a:r>
                <a:rPr lang="en-US" sz="1600" dirty="0"/>
                <a:t>List of critical ICT service providers (for critical-impact processes)</a:t>
              </a:r>
            </a:p>
            <a:p>
              <a:pPr marL="182563" indent="-182563">
                <a:spcBef>
                  <a:spcPts val="200"/>
                </a:spcBef>
                <a:spcAft>
                  <a:spcPts val="200"/>
                </a:spcAft>
                <a:buFont typeface="Arial" panose="020B0604020202020204" pitchFamily="34" charset="0"/>
                <a:buChar char="•"/>
                <a:tabLst>
                  <a:tab pos="899795" algn="l"/>
                </a:tabLst>
              </a:pPr>
              <a:endParaRPr lang="en-GB" sz="1600" dirty="0"/>
            </a:p>
          </p:txBody>
        </p:sp>
        <p:grpSp>
          <p:nvGrpSpPr>
            <p:cNvPr id="84" name="Group 83">
              <a:extLst>
                <a:ext uri="{FF2B5EF4-FFF2-40B4-BE49-F238E27FC236}">
                  <a16:creationId xmlns:a16="http://schemas.microsoft.com/office/drawing/2014/main" id="{F18CE875-B29C-E04F-73FF-D3361C69BC4D}"/>
                </a:ext>
              </a:extLst>
            </p:cNvPr>
            <p:cNvGrpSpPr/>
            <p:nvPr/>
          </p:nvGrpSpPr>
          <p:grpSpPr>
            <a:xfrm>
              <a:off x="6437772" y="1744536"/>
              <a:ext cx="5240944" cy="720000"/>
              <a:chOff x="6437772" y="1744536"/>
              <a:chExt cx="5240944" cy="720000"/>
            </a:xfrm>
          </p:grpSpPr>
          <p:sp>
            <p:nvSpPr>
              <p:cNvPr id="87" name="Rectangle 86">
                <a:extLst>
                  <a:ext uri="{FF2B5EF4-FFF2-40B4-BE49-F238E27FC236}">
                    <a16:creationId xmlns:a16="http://schemas.microsoft.com/office/drawing/2014/main" id="{624E96D1-25E6-47C2-78D4-3707335719EC}"/>
                  </a:ext>
                </a:extLst>
              </p:cNvPr>
              <p:cNvSpPr/>
              <p:nvPr/>
            </p:nvSpPr>
            <p:spPr>
              <a:xfrm>
                <a:off x="7028336" y="1940541"/>
                <a:ext cx="4650380" cy="338305"/>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90" name="Oval 89">
                <a:extLst>
                  <a:ext uri="{FF2B5EF4-FFF2-40B4-BE49-F238E27FC236}">
                    <a16:creationId xmlns:a16="http://schemas.microsoft.com/office/drawing/2014/main" id="{6AC3C6DA-8338-99AF-17EB-42987458E2A6}"/>
                  </a:ext>
                </a:extLst>
              </p:cNvPr>
              <p:cNvSpPr/>
              <p:nvPr/>
            </p:nvSpPr>
            <p:spPr>
              <a:xfrm>
                <a:off x="6437772" y="1744536"/>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Graphic 90">
                <a:extLst>
                  <a:ext uri="{FF2B5EF4-FFF2-40B4-BE49-F238E27FC236}">
                    <a16:creationId xmlns:a16="http://schemas.microsoft.com/office/drawing/2014/main" id="{61805150-3E2F-ADEE-D5B1-33F1431002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1174" y="1851064"/>
                <a:ext cx="486301" cy="486301"/>
              </a:xfrm>
              <a:prstGeom prst="rect">
                <a:avLst/>
              </a:prstGeom>
            </p:spPr>
          </p:pic>
        </p:grpSp>
      </p:grpSp>
      <p:sp>
        <p:nvSpPr>
          <p:cNvPr id="114" name="Rectangle 113">
            <a:extLst>
              <a:ext uri="{FF2B5EF4-FFF2-40B4-BE49-F238E27FC236}">
                <a16:creationId xmlns:a16="http://schemas.microsoft.com/office/drawing/2014/main" id="{ED6DCC5F-8D63-34CF-2232-3BB87B3A0392}"/>
              </a:ext>
            </a:extLst>
          </p:cNvPr>
          <p:cNvSpPr/>
          <p:nvPr/>
        </p:nvSpPr>
        <p:spPr>
          <a:xfrm>
            <a:off x="7052858" y="2007338"/>
            <a:ext cx="4854392" cy="65595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12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Evaluating cybersecurity risks by prioritizing them</a:t>
            </a:r>
          </a:p>
        </p:txBody>
      </p:sp>
      <p:sp>
        <p:nvSpPr>
          <p:cNvPr id="115" name="Arrow: Down 114">
            <a:extLst>
              <a:ext uri="{FF2B5EF4-FFF2-40B4-BE49-F238E27FC236}">
                <a16:creationId xmlns:a16="http://schemas.microsoft.com/office/drawing/2014/main" id="{D0B3FE91-5AE2-C288-7D31-78C38ED866F2}"/>
              </a:ext>
            </a:extLst>
          </p:cNvPr>
          <p:cNvSpPr/>
          <p:nvPr/>
        </p:nvSpPr>
        <p:spPr>
          <a:xfrm>
            <a:off x="11221206" y="2012404"/>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Rectangle 115">
            <a:extLst>
              <a:ext uri="{FF2B5EF4-FFF2-40B4-BE49-F238E27FC236}">
                <a16:creationId xmlns:a16="http://schemas.microsoft.com/office/drawing/2014/main" id="{C25F0E51-C86B-7043-D1CF-F73EE5CA0DA1}"/>
              </a:ext>
            </a:extLst>
          </p:cNvPr>
          <p:cNvSpPr/>
          <p:nvPr/>
        </p:nvSpPr>
        <p:spPr>
          <a:xfrm>
            <a:off x="7052858" y="2727564"/>
            <a:ext cx="4854392" cy="65595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12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Establishing an entity-level risk mitigation plan</a:t>
            </a:r>
          </a:p>
        </p:txBody>
      </p:sp>
      <p:sp>
        <p:nvSpPr>
          <p:cNvPr id="120" name="Arrow: Down 119">
            <a:extLst>
              <a:ext uri="{FF2B5EF4-FFF2-40B4-BE49-F238E27FC236}">
                <a16:creationId xmlns:a16="http://schemas.microsoft.com/office/drawing/2014/main" id="{0E3EC245-7BF3-9EE3-200F-7D92A1E88FC7}"/>
              </a:ext>
            </a:extLst>
          </p:cNvPr>
          <p:cNvSpPr/>
          <p:nvPr/>
        </p:nvSpPr>
        <p:spPr>
          <a:xfrm>
            <a:off x="11220485" y="2733705"/>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Arrow: Down 120">
            <a:extLst>
              <a:ext uri="{FF2B5EF4-FFF2-40B4-BE49-F238E27FC236}">
                <a16:creationId xmlns:a16="http://schemas.microsoft.com/office/drawing/2014/main" id="{2186902A-21CF-0443-E1A9-FB0C36D892E1}"/>
              </a:ext>
            </a:extLst>
          </p:cNvPr>
          <p:cNvSpPr/>
          <p:nvPr/>
        </p:nvSpPr>
        <p:spPr>
          <a:xfrm>
            <a:off x="11220484" y="3445230"/>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613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6FAA972E-9C76-81A4-8001-2A2F3B108053}"/>
              </a:ext>
            </a:extLst>
          </p:cNvPr>
          <p:cNvGrpSpPr/>
          <p:nvPr/>
        </p:nvGrpSpPr>
        <p:grpSpPr>
          <a:xfrm>
            <a:off x="371475" y="1287338"/>
            <a:ext cx="2637892" cy="2334702"/>
            <a:chOff x="371475" y="1287338"/>
            <a:chExt cx="2637892" cy="2334702"/>
          </a:xfrm>
        </p:grpSpPr>
        <p:grpSp>
          <p:nvGrpSpPr>
            <p:cNvPr id="41" name="Group 40">
              <a:extLst>
                <a:ext uri="{FF2B5EF4-FFF2-40B4-BE49-F238E27FC236}">
                  <a16:creationId xmlns:a16="http://schemas.microsoft.com/office/drawing/2014/main" id="{76CD7406-75AD-CC78-82ED-413012FCB23F}"/>
                </a:ext>
              </a:extLst>
            </p:cNvPr>
            <p:cNvGrpSpPr/>
            <p:nvPr/>
          </p:nvGrpSpPr>
          <p:grpSpPr>
            <a:xfrm>
              <a:off x="371475" y="1287338"/>
              <a:ext cx="2560483" cy="2334702"/>
              <a:chOff x="371475" y="1287338"/>
              <a:chExt cx="2560483" cy="2334702"/>
            </a:xfrm>
          </p:grpSpPr>
          <p:grpSp>
            <p:nvGrpSpPr>
              <p:cNvPr id="73" name="Group 72">
                <a:extLst>
                  <a:ext uri="{FF2B5EF4-FFF2-40B4-BE49-F238E27FC236}">
                    <a16:creationId xmlns:a16="http://schemas.microsoft.com/office/drawing/2014/main" id="{F03D76DE-25C9-DF1B-4D07-53DE10FF40B9}"/>
                  </a:ext>
                </a:extLst>
              </p:cNvPr>
              <p:cNvGrpSpPr/>
              <p:nvPr/>
            </p:nvGrpSpPr>
            <p:grpSpPr>
              <a:xfrm>
                <a:off x="371475" y="1287338"/>
                <a:ext cx="2560483" cy="720000"/>
                <a:chOff x="371475" y="1287338"/>
                <a:chExt cx="2560483" cy="720000"/>
              </a:xfrm>
            </p:grpSpPr>
            <p:sp>
              <p:nvSpPr>
                <p:cNvPr id="79" name="Rectangle 78">
                  <a:extLst>
                    <a:ext uri="{FF2B5EF4-FFF2-40B4-BE49-F238E27FC236}">
                      <a16:creationId xmlns:a16="http://schemas.microsoft.com/office/drawing/2014/main" id="{A0233687-BFD9-4FEA-05A9-493F4A9AF071}"/>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82" name="Oval 81">
                  <a:extLst>
                    <a:ext uri="{FF2B5EF4-FFF2-40B4-BE49-F238E27FC236}">
                      <a16:creationId xmlns:a16="http://schemas.microsoft.com/office/drawing/2014/main" id="{8832BB2C-B0B2-7545-CB49-8BCB3E024891}"/>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cxnSp>
            <p:nvCxnSpPr>
              <p:cNvPr id="78" name="Straight Connector 77">
                <a:extLst>
                  <a:ext uri="{FF2B5EF4-FFF2-40B4-BE49-F238E27FC236}">
                    <a16:creationId xmlns:a16="http://schemas.microsoft.com/office/drawing/2014/main" id="{9A2CB3D2-16E5-66CA-793F-764BDE6704A0}"/>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42" name="Graphic 41">
              <a:extLst>
                <a:ext uri="{FF2B5EF4-FFF2-40B4-BE49-F238E27FC236}">
                  <a16:creationId xmlns:a16="http://schemas.microsoft.com/office/drawing/2014/main" id="{AD56A040-1DFC-D634-F425-B9D2A9B50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62" name="TextBox 61">
              <a:extLst>
                <a:ext uri="{FF2B5EF4-FFF2-40B4-BE49-F238E27FC236}">
                  <a16:creationId xmlns:a16="http://schemas.microsoft.com/office/drawing/2014/main" id="{F98E2A98-F407-FF39-978B-D952B7B3977E}"/>
                </a:ext>
              </a:extLst>
            </p:cNvPr>
            <p:cNvSpPr txBox="1"/>
            <p:nvPr/>
          </p:nvSpPr>
          <p:spPr>
            <a:xfrm>
              <a:off x="796062" y="2124067"/>
              <a:ext cx="2213305" cy="1077218"/>
            </a:xfrm>
            <a:prstGeom prst="rect">
              <a:avLst/>
            </a:prstGeom>
            <a:noFill/>
          </p:spPr>
          <p:txBody>
            <a:bodyPr wrap="square">
              <a:spAutoFit/>
            </a:bodyPr>
            <a:lstStyle/>
            <a:p>
              <a:r>
                <a:rPr lang="en-GB" sz="1600" b="1" dirty="0"/>
                <a:t>Mid-March 2030</a:t>
              </a:r>
            </a:p>
            <a:p>
              <a:endParaRPr lang="en-GB" sz="1600" b="1" dirty="0"/>
            </a:p>
            <a:p>
              <a:r>
                <a:rPr lang="en-GB" sz="1600" b="1" dirty="0"/>
                <a:t>Every 3 years</a:t>
              </a:r>
            </a:p>
            <a:p>
              <a:endParaRPr lang="en-GB" sz="1600" b="1" dirty="0"/>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p:txBody>
          <a:bodyPr anchor="t">
            <a:noAutofit/>
          </a:bodyPr>
          <a:lstStyle/>
          <a:p>
            <a:r>
              <a:rPr lang="en-GB" dirty="0"/>
              <a:t>Member State cybersecurity risk assessment (Art. 20)</a:t>
            </a:r>
            <a:br>
              <a:rPr lang="en-GB" dirty="0"/>
            </a:br>
            <a:br>
              <a:rPr lang="fr-FR" dirty="0"/>
            </a:br>
            <a:endParaRPr lang="en-NL" dirty="0"/>
          </a:p>
        </p:txBody>
      </p:sp>
      <p:sp>
        <p:nvSpPr>
          <p:cNvPr id="4" name="Slide Number Placeholder 3">
            <a:extLst>
              <a:ext uri="{FF2B5EF4-FFF2-40B4-BE49-F238E27FC236}">
                <a16:creationId xmlns:a16="http://schemas.microsoft.com/office/drawing/2014/main" id="{A12929C2-9ACB-5FBE-ADB7-2FDF38588010}"/>
              </a:ext>
            </a:extLst>
          </p:cNvPr>
          <p:cNvSpPr>
            <a:spLocks noGrp="1"/>
          </p:cNvSpPr>
          <p:nvPr>
            <p:ph type="sldNum" sz="quarter" idx="12"/>
          </p:nvPr>
        </p:nvSpPr>
        <p:spPr/>
        <p:txBody>
          <a:bodyPr/>
          <a:lstStyle/>
          <a:p>
            <a:fld id="{2557C461-8C51-4D9D-8FC8-E809BEA51BC7}" type="slidenum">
              <a:rPr lang="en-GB" smtClean="0"/>
              <a:t>25</a:t>
            </a:fld>
            <a:endParaRPr lang="en-GB"/>
          </a:p>
        </p:txBody>
      </p:sp>
      <p:grpSp>
        <p:nvGrpSpPr>
          <p:cNvPr id="5" name="Group 4">
            <a:extLst>
              <a:ext uri="{FF2B5EF4-FFF2-40B4-BE49-F238E27FC236}">
                <a16:creationId xmlns:a16="http://schemas.microsoft.com/office/drawing/2014/main" id="{C77C0C15-C026-2743-0A6F-7E19BBA4D433}"/>
              </a:ext>
            </a:extLst>
          </p:cNvPr>
          <p:cNvGrpSpPr/>
          <p:nvPr/>
        </p:nvGrpSpPr>
        <p:grpSpPr>
          <a:xfrm>
            <a:off x="371475" y="3729325"/>
            <a:ext cx="2737616" cy="2579400"/>
            <a:chOff x="371475" y="3729325"/>
            <a:chExt cx="2737616" cy="2579400"/>
          </a:xfrm>
        </p:grpSpPr>
        <p:sp>
          <p:nvSpPr>
            <p:cNvPr id="7" name="Rectangle 6">
              <a:extLst>
                <a:ext uri="{FF2B5EF4-FFF2-40B4-BE49-F238E27FC236}">
                  <a16:creationId xmlns:a16="http://schemas.microsoft.com/office/drawing/2014/main" id="{782701F3-3AFE-D98E-758A-37A134321B5D}"/>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responsible</a:t>
              </a:r>
              <a:endParaRPr lang="en-NL" b="1" cap="all" dirty="0">
                <a:solidFill>
                  <a:schemeClr val="bg1"/>
                </a:solidFill>
              </a:endParaRPr>
            </a:p>
          </p:txBody>
        </p:sp>
        <p:sp>
          <p:nvSpPr>
            <p:cNvPr id="8" name="Oval 7">
              <a:extLst>
                <a:ext uri="{FF2B5EF4-FFF2-40B4-BE49-F238E27FC236}">
                  <a16:creationId xmlns:a16="http://schemas.microsoft.com/office/drawing/2014/main" id="{072199A8-A94A-D6BD-6389-CFFA855AFB2F}"/>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77E503E-BDFA-A743-3DF4-45024B3C03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98" y="3821668"/>
              <a:ext cx="486301" cy="486301"/>
            </a:xfrm>
            <a:prstGeom prst="rect">
              <a:avLst/>
            </a:prstGeom>
          </p:spPr>
        </p:pic>
        <p:cxnSp>
          <p:nvCxnSpPr>
            <p:cNvPr id="10" name="Straight Connector 9">
              <a:extLst>
                <a:ext uri="{FF2B5EF4-FFF2-40B4-BE49-F238E27FC236}">
                  <a16:creationId xmlns:a16="http://schemas.microsoft.com/office/drawing/2014/main" id="{BCB42D5D-A939-429F-28E4-A9ECF65C87E3}"/>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8B20279-F444-97A9-CE81-4502CCC18143}"/>
                </a:ext>
              </a:extLst>
            </p:cNvPr>
            <p:cNvSpPr txBox="1"/>
            <p:nvPr/>
          </p:nvSpPr>
          <p:spPr>
            <a:xfrm>
              <a:off x="704681" y="4592140"/>
              <a:ext cx="2404407" cy="1461939"/>
            </a:xfrm>
            <a:prstGeom prst="rect">
              <a:avLst/>
            </a:prstGeom>
            <a:noFill/>
          </p:spPr>
          <p:txBody>
            <a:bodyPr wrap="square">
              <a:spAutoFit/>
            </a:bodyPr>
            <a:lstStyle/>
            <a:p>
              <a:pPr marL="182563" indent="-182563">
                <a:buFont typeface="Arial" panose="020B0604020202020204" pitchFamily="34" charset="0"/>
                <a:buChar char="•"/>
              </a:pPr>
              <a:r>
                <a:rPr lang="en-GB" sz="1400" dirty="0"/>
                <a:t>Competent Authorities (NCCS-NCAs)</a:t>
              </a:r>
            </a:p>
            <a:p>
              <a:pPr marL="182563" indent="-182563">
                <a:buFont typeface="Arial" panose="020B0604020202020204" pitchFamily="34" charset="0"/>
                <a:buChar char="•"/>
              </a:pPr>
              <a:r>
                <a:rPr lang="en-GB" sz="1400" dirty="0"/>
                <a:t>Competent Authorities for Cybersecurity (CS-NCAs)</a:t>
              </a:r>
            </a:p>
            <a:p>
              <a:endParaRPr lang="en-GB" sz="1100" dirty="0"/>
            </a:p>
            <a:p>
              <a:r>
                <a:rPr lang="en-GB" sz="1100" dirty="0"/>
                <a:t>* ENTSO-E and DSO Entity may request additional information</a:t>
              </a:r>
            </a:p>
          </p:txBody>
        </p:sp>
      </p:grpSp>
      <p:grpSp>
        <p:nvGrpSpPr>
          <p:cNvPr id="2" name="Group 1">
            <a:extLst>
              <a:ext uri="{FF2B5EF4-FFF2-40B4-BE49-F238E27FC236}">
                <a16:creationId xmlns:a16="http://schemas.microsoft.com/office/drawing/2014/main" id="{4D87CA5A-0829-BD96-6A8B-2906663F96A7}"/>
              </a:ext>
            </a:extLst>
          </p:cNvPr>
          <p:cNvGrpSpPr/>
          <p:nvPr/>
        </p:nvGrpSpPr>
        <p:grpSpPr>
          <a:xfrm>
            <a:off x="2749093" y="1286813"/>
            <a:ext cx="3938565" cy="1965768"/>
            <a:chOff x="2749093" y="1286813"/>
            <a:chExt cx="3938565" cy="1965768"/>
          </a:xfrm>
        </p:grpSpPr>
        <p:sp>
          <p:nvSpPr>
            <p:cNvPr id="12" name="CasellaDiTesto 93">
              <a:extLst>
                <a:ext uri="{FF2B5EF4-FFF2-40B4-BE49-F238E27FC236}">
                  <a16:creationId xmlns:a16="http://schemas.microsoft.com/office/drawing/2014/main" id="{5CB4976D-9CF9-AB28-1662-22281D9A90BE}"/>
                </a:ext>
              </a:extLst>
            </p:cNvPr>
            <p:cNvSpPr txBox="1"/>
            <p:nvPr/>
          </p:nvSpPr>
          <p:spPr>
            <a:xfrm>
              <a:off x="3339658" y="2124067"/>
              <a:ext cx="3296139" cy="1128514"/>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GB" sz="1600" dirty="0"/>
                <a:t>High-impact and critical-impact entities’ risk assessment reports </a:t>
              </a:r>
            </a:p>
            <a:p>
              <a:pPr marL="182563" indent="-182563">
                <a:spcBef>
                  <a:spcPts val="200"/>
                </a:spcBef>
                <a:spcAft>
                  <a:spcPts val="200"/>
                </a:spcAft>
                <a:buFont typeface="Arial" panose="020B0604020202020204" pitchFamily="34" charset="0"/>
                <a:buChar char="•"/>
                <a:tabLst>
                  <a:tab pos="899795" algn="l"/>
                </a:tabLst>
              </a:pPr>
              <a:r>
                <a:rPr lang="en-GB" sz="1600" dirty="0"/>
                <a:t>Risk preparedness plan (Art.10 (EU)2019/941)</a:t>
              </a:r>
            </a:p>
          </p:txBody>
        </p:sp>
        <p:grpSp>
          <p:nvGrpSpPr>
            <p:cNvPr id="13" name="Group 12">
              <a:extLst>
                <a:ext uri="{FF2B5EF4-FFF2-40B4-BE49-F238E27FC236}">
                  <a16:creationId xmlns:a16="http://schemas.microsoft.com/office/drawing/2014/main" id="{529D2362-8D63-D4D6-B279-7CFC3CA215D8}"/>
                </a:ext>
              </a:extLst>
            </p:cNvPr>
            <p:cNvGrpSpPr/>
            <p:nvPr/>
          </p:nvGrpSpPr>
          <p:grpSpPr>
            <a:xfrm>
              <a:off x="2749093" y="1286813"/>
              <a:ext cx="3938565" cy="1697687"/>
              <a:chOff x="2749093" y="1286813"/>
              <a:chExt cx="3938565" cy="1697687"/>
            </a:xfrm>
          </p:grpSpPr>
          <p:cxnSp>
            <p:nvCxnSpPr>
              <p:cNvPr id="15" name="Straight Connector 14">
                <a:extLst>
                  <a:ext uri="{FF2B5EF4-FFF2-40B4-BE49-F238E27FC236}">
                    <a16:creationId xmlns:a16="http://schemas.microsoft.com/office/drawing/2014/main" id="{1EFB0757-F952-54BB-095B-CBFF91411EE6}"/>
                  </a:ext>
                </a:extLst>
              </p:cNvPr>
              <p:cNvCxnSpPr>
                <a:cxnSpLocks/>
              </p:cNvCxnSpPr>
              <p:nvPr/>
            </p:nvCxnSpPr>
            <p:spPr>
              <a:xfrm>
                <a:off x="3109093" y="2104901"/>
                <a:ext cx="0" cy="87959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17DAA5BA-0A0F-4E9B-9DC0-499B891432A3}"/>
                  </a:ext>
                </a:extLst>
              </p:cNvPr>
              <p:cNvGrpSpPr/>
              <p:nvPr/>
            </p:nvGrpSpPr>
            <p:grpSpPr>
              <a:xfrm>
                <a:off x="2749093" y="1286813"/>
                <a:ext cx="3938565" cy="720000"/>
                <a:chOff x="2749093" y="1286813"/>
                <a:chExt cx="3938565" cy="720000"/>
              </a:xfrm>
            </p:grpSpPr>
            <p:grpSp>
              <p:nvGrpSpPr>
                <p:cNvPr id="17" name="Group 16">
                  <a:extLst>
                    <a:ext uri="{FF2B5EF4-FFF2-40B4-BE49-F238E27FC236}">
                      <a16:creationId xmlns:a16="http://schemas.microsoft.com/office/drawing/2014/main" id="{652E5D4F-86CB-1CAA-F113-224430DAD112}"/>
                    </a:ext>
                  </a:extLst>
                </p:cNvPr>
                <p:cNvGrpSpPr/>
                <p:nvPr/>
              </p:nvGrpSpPr>
              <p:grpSpPr>
                <a:xfrm>
                  <a:off x="2749093" y="1286813"/>
                  <a:ext cx="3938565" cy="720000"/>
                  <a:chOff x="2749093" y="1287338"/>
                  <a:chExt cx="3938565" cy="720000"/>
                </a:xfrm>
              </p:grpSpPr>
              <p:sp>
                <p:nvSpPr>
                  <p:cNvPr id="19" name="Rectangle 18">
                    <a:extLst>
                      <a:ext uri="{FF2B5EF4-FFF2-40B4-BE49-F238E27FC236}">
                        <a16:creationId xmlns:a16="http://schemas.microsoft.com/office/drawing/2014/main" id="{0A86BFA3-D6E4-C686-AC3F-B4336B568FFB}"/>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input</a:t>
                    </a:r>
                  </a:p>
                </p:txBody>
              </p:sp>
              <p:sp>
                <p:nvSpPr>
                  <p:cNvPr id="20" name="Oval 19">
                    <a:extLst>
                      <a:ext uri="{FF2B5EF4-FFF2-40B4-BE49-F238E27FC236}">
                        <a16:creationId xmlns:a16="http://schemas.microsoft.com/office/drawing/2014/main" id="{2CDD5488-C0A2-4F6A-70AA-158E0104FC34}"/>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Graphic 17">
                  <a:extLst>
                    <a:ext uri="{FF2B5EF4-FFF2-40B4-BE49-F238E27FC236}">
                      <a16:creationId xmlns:a16="http://schemas.microsoft.com/office/drawing/2014/main" id="{55CDD15F-86B0-361C-C0E6-18470877AC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3210" y="1477726"/>
                  <a:ext cx="338174" cy="338174"/>
                </a:xfrm>
                <a:prstGeom prst="rect">
                  <a:avLst/>
                </a:prstGeom>
              </p:spPr>
            </p:pic>
          </p:grpSp>
        </p:grpSp>
      </p:grpSp>
      <p:grpSp>
        <p:nvGrpSpPr>
          <p:cNvPr id="21" name="Group 20">
            <a:extLst>
              <a:ext uri="{FF2B5EF4-FFF2-40B4-BE49-F238E27FC236}">
                <a16:creationId xmlns:a16="http://schemas.microsoft.com/office/drawing/2014/main" id="{249DDB01-ACC5-E153-2DB8-E41DB761EA6C}"/>
              </a:ext>
            </a:extLst>
          </p:cNvPr>
          <p:cNvGrpSpPr/>
          <p:nvPr/>
        </p:nvGrpSpPr>
        <p:grpSpPr>
          <a:xfrm>
            <a:off x="2749093" y="3118624"/>
            <a:ext cx="3938565" cy="3190101"/>
            <a:chOff x="2749093" y="3118624"/>
            <a:chExt cx="3938565" cy="3190101"/>
          </a:xfrm>
        </p:grpSpPr>
        <p:grpSp>
          <p:nvGrpSpPr>
            <p:cNvPr id="23" name="Group 22">
              <a:extLst>
                <a:ext uri="{FF2B5EF4-FFF2-40B4-BE49-F238E27FC236}">
                  <a16:creationId xmlns:a16="http://schemas.microsoft.com/office/drawing/2014/main" id="{098898FC-E811-B564-349E-4407ECF24166}"/>
                </a:ext>
              </a:extLst>
            </p:cNvPr>
            <p:cNvGrpSpPr/>
            <p:nvPr/>
          </p:nvGrpSpPr>
          <p:grpSpPr>
            <a:xfrm>
              <a:off x="3261373" y="3779792"/>
              <a:ext cx="3404933" cy="2517284"/>
              <a:chOff x="3261373" y="3555014"/>
              <a:chExt cx="3404933" cy="2742062"/>
            </a:xfrm>
          </p:grpSpPr>
          <p:grpSp>
            <p:nvGrpSpPr>
              <p:cNvPr id="31" name="Group 30">
                <a:extLst>
                  <a:ext uri="{FF2B5EF4-FFF2-40B4-BE49-F238E27FC236}">
                    <a16:creationId xmlns:a16="http://schemas.microsoft.com/office/drawing/2014/main" id="{90E19081-BF8F-743B-056E-2E0AB14F88C8}"/>
                  </a:ext>
                </a:extLst>
              </p:cNvPr>
              <p:cNvGrpSpPr/>
              <p:nvPr/>
            </p:nvGrpSpPr>
            <p:grpSpPr>
              <a:xfrm>
                <a:off x="3261373" y="3555014"/>
                <a:ext cx="3404933" cy="720000"/>
                <a:chOff x="3261373" y="3003097"/>
                <a:chExt cx="3404933" cy="720000"/>
              </a:xfrm>
            </p:grpSpPr>
            <p:sp>
              <p:nvSpPr>
                <p:cNvPr id="64" name="Rectangle 63">
                  <a:extLst>
                    <a:ext uri="{FF2B5EF4-FFF2-40B4-BE49-F238E27FC236}">
                      <a16:creationId xmlns:a16="http://schemas.microsoft.com/office/drawing/2014/main" id="{8AD7903B-6531-B079-6F50-5EEEC0D99239}"/>
                    </a:ext>
                  </a:extLst>
                </p:cNvPr>
                <p:cNvSpPr/>
                <p:nvPr/>
              </p:nvSpPr>
              <p:spPr>
                <a:xfrm>
                  <a:off x="3261373" y="3003097"/>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540000" bIns="70985" numCol="1" spcCol="1270" anchor="ctr" anchorCtr="0">
                  <a:noAutofit/>
                </a:bodyPr>
                <a:lstStyle/>
                <a:p>
                  <a:pPr marL="0" lvl="0" indent="0" algn="l" defTabSz="577850">
                    <a:lnSpc>
                      <a:spcPct val="90000"/>
                    </a:lnSpc>
                    <a:spcBef>
                      <a:spcPct val="0"/>
                    </a:spcBef>
                    <a:spcAft>
                      <a:spcPct val="35000"/>
                    </a:spcAft>
                    <a:buFont typeface="+mj-lt"/>
                    <a:buNone/>
                  </a:pPr>
                  <a:r>
                    <a:rPr lang="en-GB" sz="1300" b="0" i="0" kern="1200" dirty="0">
                      <a:solidFill>
                        <a:schemeClr val="bg1"/>
                      </a:solidFill>
                      <a:effectLst/>
                      <a:latin typeface="+mj-lt"/>
                    </a:rPr>
                    <a:t>Determining the implementation status of the minimum and advanced cybersecurity controls</a:t>
                  </a:r>
                </a:p>
              </p:txBody>
            </p:sp>
            <p:sp>
              <p:nvSpPr>
                <p:cNvPr id="65" name="Arrow: Down 64">
                  <a:extLst>
                    <a:ext uri="{FF2B5EF4-FFF2-40B4-BE49-F238E27FC236}">
                      <a16:creationId xmlns:a16="http://schemas.microsoft.com/office/drawing/2014/main" id="{B2A0CEF6-9C98-922A-B430-B834344D2EC3}"/>
                    </a:ext>
                  </a:extLst>
                </p:cNvPr>
                <p:cNvSpPr/>
                <p:nvPr/>
              </p:nvSpPr>
              <p:spPr>
                <a:xfrm>
                  <a:off x="6124383" y="3003097"/>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45C74685-FE8E-67C9-847A-2D989F7BC38B}"/>
                  </a:ext>
                </a:extLst>
              </p:cNvPr>
              <p:cNvGrpSpPr/>
              <p:nvPr/>
            </p:nvGrpSpPr>
            <p:grpSpPr>
              <a:xfrm>
                <a:off x="3261373" y="4346341"/>
                <a:ext cx="3404933" cy="595041"/>
                <a:chOff x="3261373" y="3859681"/>
                <a:chExt cx="3404933" cy="720000"/>
              </a:xfrm>
            </p:grpSpPr>
            <p:sp>
              <p:nvSpPr>
                <p:cNvPr id="56" name="Rectangle 55">
                  <a:extLst>
                    <a:ext uri="{FF2B5EF4-FFF2-40B4-BE49-F238E27FC236}">
                      <a16:creationId xmlns:a16="http://schemas.microsoft.com/office/drawing/2014/main" id="{C2A1937D-BBC4-2895-254F-0681DB980E89}"/>
                    </a:ext>
                  </a:extLst>
                </p:cNvPr>
                <p:cNvSpPr/>
                <p:nvPr/>
              </p:nvSpPr>
              <p:spPr>
                <a:xfrm>
                  <a:off x="3261373" y="3859681"/>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432000" bIns="70985" numCol="1" spcCol="1270" anchor="ctr" anchorCtr="0">
                  <a:noAutofit/>
                </a:bodyPr>
                <a:lstStyle/>
                <a:p>
                  <a:pPr defTabSz="577850">
                    <a:lnSpc>
                      <a:spcPct val="90000"/>
                    </a:lnSpc>
                    <a:spcBef>
                      <a:spcPct val="0"/>
                    </a:spcBef>
                    <a:spcAft>
                      <a:spcPct val="35000"/>
                    </a:spcAft>
                  </a:pPr>
                  <a:r>
                    <a:rPr lang="en-GB" sz="1300" dirty="0">
                      <a:solidFill>
                        <a:schemeClr val="bg1"/>
                      </a:solidFill>
                      <a:latin typeface="+mj-lt"/>
                    </a:rPr>
                    <a:t>Aggregating the risk analysis results from the risk assessments at entity level </a:t>
                  </a:r>
                </a:p>
              </p:txBody>
            </p:sp>
            <p:sp>
              <p:nvSpPr>
                <p:cNvPr id="63" name="Arrow: Down 62">
                  <a:extLst>
                    <a:ext uri="{FF2B5EF4-FFF2-40B4-BE49-F238E27FC236}">
                      <a16:creationId xmlns:a16="http://schemas.microsoft.com/office/drawing/2014/main" id="{5610BF79-F898-675F-E6C9-2C149EE85960}"/>
                    </a:ext>
                  </a:extLst>
                </p:cNvPr>
                <p:cNvSpPr/>
                <p:nvPr/>
              </p:nvSpPr>
              <p:spPr>
                <a:xfrm>
                  <a:off x="6124383" y="3860427"/>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0BFF8878-40C3-5942-23AE-6D211059445C}"/>
                  </a:ext>
                </a:extLst>
              </p:cNvPr>
              <p:cNvGrpSpPr/>
              <p:nvPr/>
            </p:nvGrpSpPr>
            <p:grpSpPr>
              <a:xfrm>
                <a:off x="3261373" y="5022608"/>
                <a:ext cx="3404933" cy="596297"/>
                <a:chOff x="3261373" y="4714745"/>
                <a:chExt cx="3404933" cy="721520"/>
              </a:xfrm>
            </p:grpSpPr>
            <p:sp>
              <p:nvSpPr>
                <p:cNvPr id="54" name="Rectangle 53">
                  <a:extLst>
                    <a:ext uri="{FF2B5EF4-FFF2-40B4-BE49-F238E27FC236}">
                      <a16:creationId xmlns:a16="http://schemas.microsoft.com/office/drawing/2014/main" id="{5B33F866-1026-C76E-58F2-176AEAC91CA0}"/>
                    </a:ext>
                  </a:extLst>
                </p:cNvPr>
                <p:cNvSpPr/>
                <p:nvPr/>
              </p:nvSpPr>
              <p:spPr>
                <a:xfrm>
                  <a:off x="3261373" y="4716265"/>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GB" sz="1300" b="0" i="0" kern="1200" dirty="0">
                      <a:solidFill>
                        <a:schemeClr val="bg1"/>
                      </a:solidFill>
                      <a:effectLst/>
                      <a:latin typeface="+mj-lt"/>
                    </a:rPr>
                    <a:t>Summarizing the information on cyberattacks and threats gathered</a:t>
                  </a:r>
                </a:p>
              </p:txBody>
            </p:sp>
            <p:sp>
              <p:nvSpPr>
                <p:cNvPr id="55" name="Arrow: Down 54">
                  <a:extLst>
                    <a:ext uri="{FF2B5EF4-FFF2-40B4-BE49-F238E27FC236}">
                      <a16:creationId xmlns:a16="http://schemas.microsoft.com/office/drawing/2014/main" id="{18F01BE3-A8D8-2E01-309C-F5E86F85E971}"/>
                    </a:ext>
                  </a:extLst>
                </p:cNvPr>
                <p:cNvSpPr/>
                <p:nvPr/>
              </p:nvSpPr>
              <p:spPr>
                <a:xfrm>
                  <a:off x="6124383" y="4714745"/>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8BB990D9-AEFB-110E-F84B-E867B020A046}"/>
                  </a:ext>
                </a:extLst>
              </p:cNvPr>
              <p:cNvGrpSpPr/>
              <p:nvPr/>
            </p:nvGrpSpPr>
            <p:grpSpPr>
              <a:xfrm>
                <a:off x="3261373" y="5702035"/>
                <a:ext cx="3404933" cy="595041"/>
                <a:chOff x="3261373" y="5572850"/>
                <a:chExt cx="3404933" cy="720000"/>
              </a:xfrm>
            </p:grpSpPr>
            <p:sp>
              <p:nvSpPr>
                <p:cNvPr id="52" name="Rectangle 51">
                  <a:extLst>
                    <a:ext uri="{FF2B5EF4-FFF2-40B4-BE49-F238E27FC236}">
                      <a16:creationId xmlns:a16="http://schemas.microsoft.com/office/drawing/2014/main" id="{1818A3C4-2967-9512-64C3-3285FF2267CF}"/>
                    </a:ext>
                  </a:extLst>
                </p:cNvPr>
                <p:cNvSpPr/>
                <p:nvPr/>
              </p:nvSpPr>
              <p:spPr>
                <a:xfrm>
                  <a:off x="3261373" y="5572850"/>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Recommending additional cybersecurity controls</a:t>
                  </a:r>
                </a:p>
              </p:txBody>
            </p:sp>
            <p:sp>
              <p:nvSpPr>
                <p:cNvPr id="53" name="Arrow: Down 52">
                  <a:extLst>
                    <a:ext uri="{FF2B5EF4-FFF2-40B4-BE49-F238E27FC236}">
                      <a16:creationId xmlns:a16="http://schemas.microsoft.com/office/drawing/2014/main" id="{8F045600-37A3-1CB0-699B-56A9AEDD566A}"/>
                    </a:ext>
                  </a:extLst>
                </p:cNvPr>
                <p:cNvSpPr/>
                <p:nvPr/>
              </p:nvSpPr>
              <p:spPr>
                <a:xfrm>
                  <a:off x="6124383" y="5573596"/>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4">
              <a:extLst>
                <a:ext uri="{FF2B5EF4-FFF2-40B4-BE49-F238E27FC236}">
                  <a16:creationId xmlns:a16="http://schemas.microsoft.com/office/drawing/2014/main" id="{A8CB82A2-BF32-47C8-A9A5-B4B78EEFB86C}"/>
                </a:ext>
              </a:extLst>
            </p:cNvPr>
            <p:cNvGrpSpPr/>
            <p:nvPr/>
          </p:nvGrpSpPr>
          <p:grpSpPr>
            <a:xfrm>
              <a:off x="2749093" y="3118624"/>
              <a:ext cx="3938565" cy="3190101"/>
              <a:chOff x="2749093" y="2893273"/>
              <a:chExt cx="3938565" cy="3190101"/>
            </a:xfrm>
          </p:grpSpPr>
          <p:grpSp>
            <p:nvGrpSpPr>
              <p:cNvPr id="26" name="Group 25">
                <a:extLst>
                  <a:ext uri="{FF2B5EF4-FFF2-40B4-BE49-F238E27FC236}">
                    <a16:creationId xmlns:a16="http://schemas.microsoft.com/office/drawing/2014/main" id="{287B35F0-F828-B14D-9B60-3994519D78C3}"/>
                  </a:ext>
                </a:extLst>
              </p:cNvPr>
              <p:cNvGrpSpPr/>
              <p:nvPr/>
            </p:nvGrpSpPr>
            <p:grpSpPr>
              <a:xfrm>
                <a:off x="2749093" y="2893273"/>
                <a:ext cx="3938565" cy="720000"/>
                <a:chOff x="2749093" y="1287338"/>
                <a:chExt cx="3938565" cy="720000"/>
              </a:xfrm>
            </p:grpSpPr>
            <p:sp>
              <p:nvSpPr>
                <p:cNvPr id="28" name="Rectangle 27">
                  <a:extLst>
                    <a:ext uri="{FF2B5EF4-FFF2-40B4-BE49-F238E27FC236}">
                      <a16:creationId xmlns:a16="http://schemas.microsoft.com/office/drawing/2014/main" id="{03BA8258-3C2B-92F7-AA48-E9D9F4AA9E8E}"/>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STEPS of the PROCESS</a:t>
                  </a:r>
                </a:p>
              </p:txBody>
            </p:sp>
            <p:sp>
              <p:nvSpPr>
                <p:cNvPr id="29" name="Oval 28">
                  <a:extLst>
                    <a:ext uri="{FF2B5EF4-FFF2-40B4-BE49-F238E27FC236}">
                      <a16:creationId xmlns:a16="http://schemas.microsoft.com/office/drawing/2014/main" id="{7841EDA2-D3D1-D9B7-6955-973EDB38EF9F}"/>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A781FF25-10E3-48E7-FBB4-57E99EA41C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2265" y="1432806"/>
                  <a:ext cx="450109" cy="450109"/>
                </a:xfrm>
                <a:prstGeom prst="rect">
                  <a:avLst/>
                </a:prstGeom>
              </p:spPr>
            </p:pic>
          </p:grpSp>
          <p:cxnSp>
            <p:nvCxnSpPr>
              <p:cNvPr id="27" name="Straight Connector 26">
                <a:extLst>
                  <a:ext uri="{FF2B5EF4-FFF2-40B4-BE49-F238E27FC236}">
                    <a16:creationId xmlns:a16="http://schemas.microsoft.com/office/drawing/2014/main" id="{7335EDA0-42BB-E2E2-E98B-213F7040EBD3}"/>
                  </a:ext>
                </a:extLst>
              </p:cNvPr>
              <p:cNvCxnSpPr>
                <a:cxnSpLocks/>
              </p:cNvCxnSpPr>
              <p:nvPr/>
            </p:nvCxnSpPr>
            <p:spPr>
              <a:xfrm>
                <a:off x="3109093" y="3695359"/>
                <a:ext cx="0" cy="2388015"/>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grpSp>
      <p:grpSp>
        <p:nvGrpSpPr>
          <p:cNvPr id="66" name="Group 65">
            <a:extLst>
              <a:ext uri="{FF2B5EF4-FFF2-40B4-BE49-F238E27FC236}">
                <a16:creationId xmlns:a16="http://schemas.microsoft.com/office/drawing/2014/main" id="{1C5D0359-584F-21BC-4D50-CAC36E912560}"/>
              </a:ext>
            </a:extLst>
          </p:cNvPr>
          <p:cNvGrpSpPr/>
          <p:nvPr/>
        </p:nvGrpSpPr>
        <p:grpSpPr>
          <a:xfrm>
            <a:off x="6437772" y="1287338"/>
            <a:ext cx="6163967" cy="5005512"/>
            <a:chOff x="6437772" y="1287338"/>
            <a:chExt cx="6163967" cy="5005512"/>
          </a:xfrm>
        </p:grpSpPr>
        <p:cxnSp>
          <p:nvCxnSpPr>
            <p:cNvPr id="67" name="Straight Connector 66">
              <a:extLst>
                <a:ext uri="{FF2B5EF4-FFF2-40B4-BE49-F238E27FC236}">
                  <a16:creationId xmlns:a16="http://schemas.microsoft.com/office/drawing/2014/main" id="{FBF53EC4-1E38-925D-ECED-A9DFE2AF8830}"/>
                </a:ext>
              </a:extLst>
            </p:cNvPr>
            <p:cNvCxnSpPr/>
            <p:nvPr/>
          </p:nvCxnSpPr>
          <p:spPr>
            <a:xfrm>
              <a:off x="6812612"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21CF6608-33A7-1AA3-1150-A571D97CF5F2}"/>
                </a:ext>
              </a:extLst>
            </p:cNvPr>
            <p:cNvSpPr txBox="1"/>
            <p:nvPr/>
          </p:nvSpPr>
          <p:spPr>
            <a:xfrm>
              <a:off x="6824324" y="2124067"/>
              <a:ext cx="5777415" cy="338554"/>
            </a:xfrm>
            <a:prstGeom prst="rect">
              <a:avLst/>
            </a:prstGeom>
            <a:noFill/>
          </p:spPr>
          <p:txBody>
            <a:bodyPr wrap="square">
              <a:spAutoFit/>
            </a:bodyPr>
            <a:lstStyle/>
            <a:p>
              <a:r>
                <a:rPr lang="en-GB" sz="1600" b="1" dirty="0"/>
                <a:t>Member state cybersecurity risk assessment report:</a:t>
              </a:r>
            </a:p>
          </p:txBody>
        </p:sp>
        <p:sp>
          <p:nvSpPr>
            <p:cNvPr id="69" name="CasellaDiTesto 93">
              <a:extLst>
                <a:ext uri="{FF2B5EF4-FFF2-40B4-BE49-F238E27FC236}">
                  <a16:creationId xmlns:a16="http://schemas.microsoft.com/office/drawing/2014/main" id="{E5083CE1-9100-BEB6-D550-4E39766BF1A8}"/>
                </a:ext>
              </a:extLst>
            </p:cNvPr>
            <p:cNvSpPr txBox="1"/>
            <p:nvPr/>
          </p:nvSpPr>
          <p:spPr>
            <a:xfrm>
              <a:off x="6989427" y="2569087"/>
              <a:ext cx="4651711" cy="3354765"/>
            </a:xfrm>
            <a:prstGeom prst="rect">
              <a:avLst/>
            </a:prstGeom>
            <a:noFill/>
          </p:spPr>
          <p:txBody>
            <a:bodyPr wrap="square" lIns="0">
              <a:spAutoFit/>
            </a:bodyPr>
            <a:lstStyle/>
            <a:p>
              <a:pPr>
                <a:spcBef>
                  <a:spcPts val="200"/>
                </a:spcBef>
                <a:spcAft>
                  <a:spcPts val="200"/>
                </a:spcAft>
                <a:tabLst>
                  <a:tab pos="899795" algn="l"/>
                </a:tabLst>
              </a:pPr>
              <a:r>
                <a:rPr lang="en-GB" sz="1600" dirty="0"/>
                <a:t>For each high-impact and critical-impact business process:</a:t>
              </a:r>
            </a:p>
            <a:p>
              <a:pPr marL="182563" indent="-182563">
                <a:spcBef>
                  <a:spcPts val="200"/>
                </a:spcBef>
                <a:spcAft>
                  <a:spcPts val="200"/>
                </a:spcAft>
                <a:buFont typeface="Arial" panose="020B0604020202020204" pitchFamily="34" charset="0"/>
                <a:buChar char="•"/>
                <a:tabLst>
                  <a:tab pos="899795" algn="l"/>
                </a:tabLst>
              </a:pPr>
              <a:r>
                <a:rPr lang="en-GB" sz="1600" b="1" dirty="0"/>
                <a:t>Implementation status </a:t>
              </a:r>
              <a:r>
                <a:rPr lang="en-GB" sz="1600" dirty="0"/>
                <a:t>of minimum and advanced cybersecurity controls</a:t>
              </a:r>
            </a:p>
            <a:p>
              <a:pPr marL="182563" indent="-182563">
                <a:spcBef>
                  <a:spcPts val="200"/>
                </a:spcBef>
                <a:spcAft>
                  <a:spcPts val="200"/>
                </a:spcAft>
                <a:buFont typeface="Arial" panose="020B0604020202020204" pitchFamily="34" charset="0"/>
                <a:buChar char="•"/>
                <a:tabLst>
                  <a:tab pos="899795" algn="l"/>
                </a:tabLst>
              </a:pPr>
              <a:r>
                <a:rPr lang="en-GB" sz="1600" b="1" dirty="0"/>
                <a:t>Cyberattacks</a:t>
              </a:r>
              <a:r>
                <a:rPr lang="en-GB" sz="1600" dirty="0"/>
                <a:t> reported in the previous three years</a:t>
              </a:r>
            </a:p>
            <a:p>
              <a:pPr marL="182563" indent="-182563">
                <a:spcBef>
                  <a:spcPts val="200"/>
                </a:spcBef>
                <a:spcAft>
                  <a:spcPts val="200"/>
                </a:spcAft>
                <a:buFont typeface="Arial" panose="020B0604020202020204" pitchFamily="34" charset="0"/>
                <a:buChar char="•"/>
                <a:tabLst>
                  <a:tab pos="899795" algn="l"/>
                </a:tabLst>
              </a:pPr>
              <a:r>
                <a:rPr lang="en-GB" sz="1600" dirty="0"/>
                <a:t>Summary of the </a:t>
              </a:r>
              <a:r>
                <a:rPr lang="en-GB" sz="1600" b="1" dirty="0"/>
                <a:t>cyber threat </a:t>
              </a:r>
              <a:r>
                <a:rPr lang="en-GB" sz="1600" dirty="0"/>
                <a:t>information</a:t>
              </a:r>
            </a:p>
            <a:p>
              <a:pPr marL="182563" indent="-182563">
                <a:spcBef>
                  <a:spcPts val="200"/>
                </a:spcBef>
                <a:spcAft>
                  <a:spcPts val="200"/>
                </a:spcAft>
                <a:buFont typeface="Arial" panose="020B0604020202020204" pitchFamily="34" charset="0"/>
                <a:buChar char="•"/>
                <a:tabLst>
                  <a:tab pos="899795" algn="l"/>
                </a:tabLst>
              </a:pPr>
              <a:r>
                <a:rPr lang="en-GB" sz="1600" b="1" dirty="0"/>
                <a:t>Estimate of the risks </a:t>
              </a:r>
              <a:r>
                <a:rPr lang="en-GB" sz="1600" dirty="0"/>
                <a:t>of a compromise of the confidentiality, integrity and availability for information and relevant assets</a:t>
              </a:r>
            </a:p>
            <a:p>
              <a:pPr marL="182563" indent="-182563">
                <a:spcBef>
                  <a:spcPts val="200"/>
                </a:spcBef>
                <a:spcAft>
                  <a:spcPts val="200"/>
                </a:spcAft>
                <a:buFont typeface="Arial" panose="020B0604020202020204" pitchFamily="34" charset="0"/>
                <a:buChar char="•"/>
                <a:tabLst>
                  <a:tab pos="899795" algn="l"/>
                </a:tabLst>
              </a:pPr>
              <a:r>
                <a:rPr lang="en-GB" sz="1600" b="1" dirty="0"/>
                <a:t>Additional entities </a:t>
              </a:r>
              <a:r>
                <a:rPr lang="en-GB" sz="1600" dirty="0"/>
                <a:t>identified as high-impact or critical-impact</a:t>
              </a:r>
            </a:p>
            <a:p>
              <a:pPr marL="182563" indent="-182563">
                <a:spcBef>
                  <a:spcPts val="200"/>
                </a:spcBef>
                <a:spcAft>
                  <a:spcPts val="200"/>
                </a:spcAft>
                <a:buFont typeface="Arial" panose="020B0604020202020204" pitchFamily="34" charset="0"/>
                <a:buChar char="•"/>
                <a:tabLst>
                  <a:tab pos="899795" algn="l"/>
                </a:tabLst>
              </a:pPr>
              <a:endParaRPr lang="en-GB" sz="1600" dirty="0"/>
            </a:p>
          </p:txBody>
        </p:sp>
        <p:grpSp>
          <p:nvGrpSpPr>
            <p:cNvPr id="84" name="Group 83">
              <a:extLst>
                <a:ext uri="{FF2B5EF4-FFF2-40B4-BE49-F238E27FC236}">
                  <a16:creationId xmlns:a16="http://schemas.microsoft.com/office/drawing/2014/main" id="{F18CE875-B29C-E04F-73FF-D3361C69BC4D}"/>
                </a:ext>
              </a:extLst>
            </p:cNvPr>
            <p:cNvGrpSpPr/>
            <p:nvPr/>
          </p:nvGrpSpPr>
          <p:grpSpPr>
            <a:xfrm>
              <a:off x="6437772" y="1287338"/>
              <a:ext cx="5382754" cy="720000"/>
              <a:chOff x="6437772" y="1287338"/>
              <a:chExt cx="5382754" cy="720000"/>
            </a:xfrm>
          </p:grpSpPr>
          <p:sp>
            <p:nvSpPr>
              <p:cNvPr id="87" name="Rectangle 86">
                <a:extLst>
                  <a:ext uri="{FF2B5EF4-FFF2-40B4-BE49-F238E27FC236}">
                    <a16:creationId xmlns:a16="http://schemas.microsoft.com/office/drawing/2014/main" id="{624E96D1-25E6-47C2-78D4-3707335719EC}"/>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90" name="Oval 89">
                <a:extLst>
                  <a:ext uri="{FF2B5EF4-FFF2-40B4-BE49-F238E27FC236}">
                    <a16:creationId xmlns:a16="http://schemas.microsoft.com/office/drawing/2014/main" id="{6AC3C6DA-8338-99AF-17EB-42987458E2A6}"/>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Graphic 90">
                <a:extLst>
                  <a:ext uri="{FF2B5EF4-FFF2-40B4-BE49-F238E27FC236}">
                    <a16:creationId xmlns:a16="http://schemas.microsoft.com/office/drawing/2014/main" id="{61805150-3E2F-ADEE-D5B1-33F1431002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1174" y="1382713"/>
                <a:ext cx="486301" cy="486301"/>
              </a:xfrm>
              <a:prstGeom prst="rect">
                <a:avLst/>
              </a:prstGeom>
            </p:spPr>
          </p:pic>
        </p:grpSp>
      </p:grpSp>
    </p:spTree>
    <p:extLst>
      <p:ext uri="{BB962C8B-B14F-4D97-AF65-F5344CB8AC3E}">
        <p14:creationId xmlns:p14="http://schemas.microsoft.com/office/powerpoint/2010/main" val="76895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1ADD0B5-66B1-9FFA-7546-22E33ED2E25F}"/>
              </a:ext>
            </a:extLst>
          </p:cNvPr>
          <p:cNvGrpSpPr/>
          <p:nvPr/>
        </p:nvGrpSpPr>
        <p:grpSpPr>
          <a:xfrm>
            <a:off x="371475" y="1287338"/>
            <a:ext cx="2637892" cy="2334702"/>
            <a:chOff x="371475" y="1287338"/>
            <a:chExt cx="2637892" cy="2334702"/>
          </a:xfrm>
        </p:grpSpPr>
        <p:grpSp>
          <p:nvGrpSpPr>
            <p:cNvPr id="13" name="Group 12">
              <a:extLst>
                <a:ext uri="{FF2B5EF4-FFF2-40B4-BE49-F238E27FC236}">
                  <a16:creationId xmlns:a16="http://schemas.microsoft.com/office/drawing/2014/main" id="{999E626F-6A60-D0AC-7A34-1F0FC70EF7A4}"/>
                </a:ext>
              </a:extLst>
            </p:cNvPr>
            <p:cNvGrpSpPr/>
            <p:nvPr/>
          </p:nvGrpSpPr>
          <p:grpSpPr>
            <a:xfrm>
              <a:off x="371475" y="1287338"/>
              <a:ext cx="2560483" cy="2334702"/>
              <a:chOff x="371475" y="1287338"/>
              <a:chExt cx="2560483" cy="2334702"/>
            </a:xfrm>
          </p:grpSpPr>
          <p:grpSp>
            <p:nvGrpSpPr>
              <p:cNvPr id="19" name="Group 18">
                <a:extLst>
                  <a:ext uri="{FF2B5EF4-FFF2-40B4-BE49-F238E27FC236}">
                    <a16:creationId xmlns:a16="http://schemas.microsoft.com/office/drawing/2014/main" id="{64D44E77-BC9A-829B-99CF-E14408C23AD8}"/>
                  </a:ext>
                </a:extLst>
              </p:cNvPr>
              <p:cNvGrpSpPr/>
              <p:nvPr/>
            </p:nvGrpSpPr>
            <p:grpSpPr>
              <a:xfrm>
                <a:off x="371475" y="1287338"/>
                <a:ext cx="2560483" cy="720000"/>
                <a:chOff x="371475" y="1287338"/>
                <a:chExt cx="2560483" cy="720000"/>
              </a:xfrm>
            </p:grpSpPr>
            <p:sp>
              <p:nvSpPr>
                <p:cNvPr id="21" name="Rectangle 20">
                  <a:extLst>
                    <a:ext uri="{FF2B5EF4-FFF2-40B4-BE49-F238E27FC236}">
                      <a16:creationId xmlns:a16="http://schemas.microsoft.com/office/drawing/2014/main" id="{B19D176A-AF63-D0B9-D623-A22AC39F75B7}"/>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22" name="Oval 21">
                  <a:extLst>
                    <a:ext uri="{FF2B5EF4-FFF2-40B4-BE49-F238E27FC236}">
                      <a16:creationId xmlns:a16="http://schemas.microsoft.com/office/drawing/2014/main" id="{E2BB693D-E7A8-7F01-A284-96E86FBA2B8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cxnSp>
            <p:nvCxnSpPr>
              <p:cNvPr id="20" name="Straight Connector 19">
                <a:extLst>
                  <a:ext uri="{FF2B5EF4-FFF2-40B4-BE49-F238E27FC236}">
                    <a16:creationId xmlns:a16="http://schemas.microsoft.com/office/drawing/2014/main" id="{B20C7B56-2BC1-AD05-ED8D-3CAD2D61C355}"/>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14" name="Graphic 13">
              <a:extLst>
                <a:ext uri="{FF2B5EF4-FFF2-40B4-BE49-F238E27FC236}">
                  <a16:creationId xmlns:a16="http://schemas.microsoft.com/office/drawing/2014/main" id="{DF256344-07DC-A013-E9BC-D021C4C15F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15" name="TextBox 14">
              <a:extLst>
                <a:ext uri="{FF2B5EF4-FFF2-40B4-BE49-F238E27FC236}">
                  <a16:creationId xmlns:a16="http://schemas.microsoft.com/office/drawing/2014/main" id="{36526DA8-CB83-2E7B-3A95-1FD7B5C48E82}"/>
                </a:ext>
              </a:extLst>
            </p:cNvPr>
            <p:cNvSpPr txBox="1"/>
            <p:nvPr/>
          </p:nvSpPr>
          <p:spPr>
            <a:xfrm>
              <a:off x="796062" y="2124067"/>
              <a:ext cx="2213305" cy="830997"/>
            </a:xfrm>
            <a:prstGeom prst="rect">
              <a:avLst/>
            </a:prstGeom>
            <a:noFill/>
          </p:spPr>
          <p:txBody>
            <a:bodyPr wrap="square">
              <a:spAutoFit/>
            </a:bodyPr>
            <a:lstStyle/>
            <a:p>
              <a:r>
                <a:rPr lang="en-GB" sz="1600" b="1" dirty="0"/>
                <a:t>Mid-December 2030</a:t>
              </a:r>
            </a:p>
            <a:p>
              <a:r>
                <a:rPr lang="en-GB" sz="1600" b="1" dirty="0"/>
                <a:t> </a:t>
              </a:r>
            </a:p>
            <a:p>
              <a:r>
                <a:rPr lang="en-GB" sz="1600" b="1" dirty="0"/>
                <a:t>Every 3 years</a:t>
              </a:r>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p:txBody>
          <a:bodyPr anchor="t">
            <a:noAutofit/>
          </a:bodyPr>
          <a:lstStyle/>
          <a:p>
            <a:r>
              <a:rPr lang="en-GB" dirty="0"/>
              <a:t>Regional cybersecurity risk assessment (Art. 21)</a:t>
            </a:r>
            <a:endParaRPr lang="en-NL" dirty="0"/>
          </a:p>
        </p:txBody>
      </p:sp>
      <p:sp>
        <p:nvSpPr>
          <p:cNvPr id="3" name="Slide Number Placeholder 2">
            <a:extLst>
              <a:ext uri="{FF2B5EF4-FFF2-40B4-BE49-F238E27FC236}">
                <a16:creationId xmlns:a16="http://schemas.microsoft.com/office/drawing/2014/main" id="{198B6C38-0A36-8C43-4C83-A84A29A59788}"/>
              </a:ext>
            </a:extLst>
          </p:cNvPr>
          <p:cNvSpPr>
            <a:spLocks noGrp="1"/>
          </p:cNvSpPr>
          <p:nvPr>
            <p:ph type="sldNum" sz="quarter" idx="12"/>
          </p:nvPr>
        </p:nvSpPr>
        <p:spPr/>
        <p:txBody>
          <a:bodyPr/>
          <a:lstStyle/>
          <a:p>
            <a:fld id="{2557C461-8C51-4D9D-8FC8-E809BEA51BC7}" type="slidenum">
              <a:rPr lang="en-GB" smtClean="0"/>
              <a:t>26</a:t>
            </a:fld>
            <a:endParaRPr lang="en-GB"/>
          </a:p>
        </p:txBody>
      </p:sp>
      <p:grpSp>
        <p:nvGrpSpPr>
          <p:cNvPr id="4" name="Group 3">
            <a:extLst>
              <a:ext uri="{FF2B5EF4-FFF2-40B4-BE49-F238E27FC236}">
                <a16:creationId xmlns:a16="http://schemas.microsoft.com/office/drawing/2014/main" id="{D86076B8-12DD-B500-8D66-C85DE666A40A}"/>
              </a:ext>
            </a:extLst>
          </p:cNvPr>
          <p:cNvGrpSpPr/>
          <p:nvPr/>
        </p:nvGrpSpPr>
        <p:grpSpPr>
          <a:xfrm>
            <a:off x="371475" y="3729325"/>
            <a:ext cx="2737616" cy="2579400"/>
            <a:chOff x="371475" y="3729325"/>
            <a:chExt cx="2737616" cy="2579400"/>
          </a:xfrm>
        </p:grpSpPr>
        <p:sp>
          <p:nvSpPr>
            <p:cNvPr id="5" name="Rectangle 4">
              <a:extLst>
                <a:ext uri="{FF2B5EF4-FFF2-40B4-BE49-F238E27FC236}">
                  <a16:creationId xmlns:a16="http://schemas.microsoft.com/office/drawing/2014/main" id="{D4808252-D10B-64AD-8DCB-AF6F840E3A85}"/>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responsible</a:t>
              </a:r>
              <a:endParaRPr lang="en-NL" b="1" cap="all" dirty="0">
                <a:solidFill>
                  <a:schemeClr val="bg1"/>
                </a:solidFill>
              </a:endParaRPr>
            </a:p>
          </p:txBody>
        </p:sp>
        <p:sp>
          <p:nvSpPr>
            <p:cNvPr id="7" name="Oval 6">
              <a:extLst>
                <a:ext uri="{FF2B5EF4-FFF2-40B4-BE49-F238E27FC236}">
                  <a16:creationId xmlns:a16="http://schemas.microsoft.com/office/drawing/2014/main" id="{0F6D63BB-BAEB-0537-16EA-574BCB696B0B}"/>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B018F277-66B2-1509-4CC5-8E18B13448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98" y="3821668"/>
              <a:ext cx="486301" cy="486301"/>
            </a:xfrm>
            <a:prstGeom prst="rect">
              <a:avLst/>
            </a:prstGeom>
          </p:spPr>
        </p:pic>
        <p:cxnSp>
          <p:nvCxnSpPr>
            <p:cNvPr id="9" name="Straight Connector 8">
              <a:extLst>
                <a:ext uri="{FF2B5EF4-FFF2-40B4-BE49-F238E27FC236}">
                  <a16:creationId xmlns:a16="http://schemas.microsoft.com/office/drawing/2014/main" id="{92F6D470-CB02-E263-02F1-2E8B2B41AC62}"/>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9BA0F6-73FC-70C9-3430-D9B768D01C3F}"/>
                </a:ext>
              </a:extLst>
            </p:cNvPr>
            <p:cNvSpPr txBox="1"/>
            <p:nvPr/>
          </p:nvSpPr>
          <p:spPr>
            <a:xfrm>
              <a:off x="704681" y="4592140"/>
              <a:ext cx="2404407" cy="1384995"/>
            </a:xfrm>
            <a:prstGeom prst="rect">
              <a:avLst/>
            </a:prstGeom>
            <a:noFill/>
          </p:spPr>
          <p:txBody>
            <a:bodyPr wrap="square">
              <a:spAutoFit/>
            </a:bodyPr>
            <a:lstStyle/>
            <a:p>
              <a:pPr marL="182563" indent="-182563">
                <a:buFont typeface="Arial" panose="020B0604020202020204" pitchFamily="34" charset="0"/>
                <a:buChar char="•"/>
              </a:pPr>
              <a:r>
                <a:rPr lang="en-GB" sz="1400" dirty="0"/>
                <a:t>TSOs (with ENTSO-E)</a:t>
              </a:r>
            </a:p>
            <a:p>
              <a:pPr marL="182563" indent="-182563">
                <a:buFont typeface="Arial" panose="020B0604020202020204" pitchFamily="34" charset="0"/>
                <a:buChar char="•"/>
              </a:pPr>
              <a:r>
                <a:rPr lang="en-GB" sz="1400" dirty="0"/>
                <a:t>in cooperation with DSO Entity </a:t>
              </a:r>
            </a:p>
            <a:p>
              <a:pPr marL="182563" indent="-182563">
                <a:buFont typeface="Arial" panose="020B0604020202020204" pitchFamily="34" charset="0"/>
                <a:buChar char="•"/>
              </a:pPr>
              <a:r>
                <a:rPr lang="en-GB" sz="1400" dirty="0"/>
                <a:t>in consultation with relevant Regional Coordination Centre</a:t>
              </a:r>
            </a:p>
          </p:txBody>
        </p:sp>
      </p:grpSp>
      <p:grpSp>
        <p:nvGrpSpPr>
          <p:cNvPr id="11" name="Group 10">
            <a:extLst>
              <a:ext uri="{FF2B5EF4-FFF2-40B4-BE49-F238E27FC236}">
                <a16:creationId xmlns:a16="http://schemas.microsoft.com/office/drawing/2014/main" id="{31BA0AD7-C386-E029-EEA8-D84249510FF1}"/>
              </a:ext>
            </a:extLst>
          </p:cNvPr>
          <p:cNvGrpSpPr/>
          <p:nvPr/>
        </p:nvGrpSpPr>
        <p:grpSpPr>
          <a:xfrm>
            <a:off x="2749093" y="1267359"/>
            <a:ext cx="3938565" cy="5041366"/>
            <a:chOff x="2749093" y="1267359"/>
            <a:chExt cx="3938565" cy="5041366"/>
          </a:xfrm>
        </p:grpSpPr>
        <p:sp>
          <p:nvSpPr>
            <p:cNvPr id="17" name="Rectangle 16">
              <a:extLst>
                <a:ext uri="{FF2B5EF4-FFF2-40B4-BE49-F238E27FC236}">
                  <a16:creationId xmlns:a16="http://schemas.microsoft.com/office/drawing/2014/main" id="{86387AEF-52AF-6F95-E42D-B7AE89A4FB30}"/>
                </a:ext>
              </a:extLst>
            </p:cNvPr>
            <p:cNvSpPr/>
            <p:nvPr/>
          </p:nvSpPr>
          <p:spPr>
            <a:xfrm>
              <a:off x="3261373" y="213410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dirty="0">
                  <a:solidFill>
                    <a:schemeClr val="bg1"/>
                  </a:solidFill>
                  <a:latin typeface="+mj-lt"/>
                </a:rPr>
                <a:t>Aggregating the risk analysis derived from the member state RCA</a:t>
              </a:r>
            </a:p>
          </p:txBody>
        </p:sp>
        <p:sp>
          <p:nvSpPr>
            <p:cNvPr id="18" name="Arrow: Down 17">
              <a:extLst>
                <a:ext uri="{FF2B5EF4-FFF2-40B4-BE49-F238E27FC236}">
                  <a16:creationId xmlns:a16="http://schemas.microsoft.com/office/drawing/2014/main" id="{EC3A6E14-1E74-6675-B043-29FA56D956B3}"/>
                </a:ext>
              </a:extLst>
            </p:cNvPr>
            <p:cNvSpPr/>
            <p:nvPr/>
          </p:nvSpPr>
          <p:spPr>
            <a:xfrm>
              <a:off x="5930948" y="2134106"/>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0070676-CCA9-9692-E73C-E1C8DDD36174}"/>
                </a:ext>
              </a:extLst>
            </p:cNvPr>
            <p:cNvSpPr/>
            <p:nvPr/>
          </p:nvSpPr>
          <p:spPr>
            <a:xfrm>
              <a:off x="3261373" y="299337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dirty="0">
                  <a:solidFill>
                    <a:schemeClr val="bg1"/>
                  </a:solidFill>
                  <a:latin typeface="+mj-lt"/>
                </a:rPr>
                <a:t>Evaluating these risks analysed in the previous step</a:t>
              </a:r>
            </a:p>
          </p:txBody>
        </p:sp>
        <p:sp>
          <p:nvSpPr>
            <p:cNvPr id="24" name="Arrow: Down 23">
              <a:extLst>
                <a:ext uri="{FF2B5EF4-FFF2-40B4-BE49-F238E27FC236}">
                  <a16:creationId xmlns:a16="http://schemas.microsoft.com/office/drawing/2014/main" id="{65B0DDC6-8274-D5B0-94A8-285933421D0D}"/>
                </a:ext>
              </a:extLst>
            </p:cNvPr>
            <p:cNvSpPr/>
            <p:nvPr/>
          </p:nvSpPr>
          <p:spPr>
            <a:xfrm>
              <a:off x="5930948" y="2994122"/>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7D8E602-801F-C3D3-51AF-DA961471436A}"/>
                </a:ext>
              </a:extLst>
            </p:cNvPr>
            <p:cNvSpPr/>
            <p:nvPr/>
          </p:nvSpPr>
          <p:spPr>
            <a:xfrm>
              <a:off x="3261373" y="3854163"/>
              <a:ext cx="3404933" cy="71848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dirty="0">
                  <a:solidFill>
                    <a:schemeClr val="bg1"/>
                  </a:solidFill>
                  <a:latin typeface="+mj-lt"/>
                </a:rPr>
                <a:t>Determining the cybersecurity threats that lead to high and critical risks;</a:t>
              </a:r>
            </a:p>
          </p:txBody>
        </p:sp>
        <p:sp>
          <p:nvSpPr>
            <p:cNvPr id="26" name="Arrow: Down 25">
              <a:extLst>
                <a:ext uri="{FF2B5EF4-FFF2-40B4-BE49-F238E27FC236}">
                  <a16:creationId xmlns:a16="http://schemas.microsoft.com/office/drawing/2014/main" id="{EA59E558-CFD4-4F1C-6A8D-0BC51CE38B7E}"/>
                </a:ext>
              </a:extLst>
            </p:cNvPr>
            <p:cNvSpPr/>
            <p:nvPr/>
          </p:nvSpPr>
          <p:spPr>
            <a:xfrm>
              <a:off x="5930948" y="3852646"/>
              <a:ext cx="532225" cy="598640"/>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9A758EA-43C0-0BBE-276D-B4D4FC721173}"/>
                </a:ext>
              </a:extLst>
            </p:cNvPr>
            <p:cNvSpPr/>
            <p:nvPr/>
          </p:nvSpPr>
          <p:spPr>
            <a:xfrm>
              <a:off x="3261373" y="471191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dirty="0">
                  <a:solidFill>
                    <a:schemeClr val="bg1"/>
                  </a:solidFill>
                  <a:latin typeface="+mj-lt"/>
                </a:rPr>
                <a:t>Determining minimum and advanced cybersecurity controls to mitigate the risks;</a:t>
              </a:r>
            </a:p>
          </p:txBody>
        </p:sp>
        <p:sp>
          <p:nvSpPr>
            <p:cNvPr id="28" name="Arrow: Down 27">
              <a:extLst>
                <a:ext uri="{FF2B5EF4-FFF2-40B4-BE49-F238E27FC236}">
                  <a16:creationId xmlns:a16="http://schemas.microsoft.com/office/drawing/2014/main" id="{35C9788E-45F2-2B7F-1644-2E8B18E5CA2D}"/>
                </a:ext>
              </a:extLst>
            </p:cNvPr>
            <p:cNvSpPr/>
            <p:nvPr/>
          </p:nvSpPr>
          <p:spPr>
            <a:xfrm>
              <a:off x="5930948" y="4712662"/>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F8DBC946-15A7-1FD3-D83F-D64B9850911C}"/>
                </a:ext>
              </a:extLst>
            </p:cNvPr>
            <p:cNvGrpSpPr/>
            <p:nvPr/>
          </p:nvGrpSpPr>
          <p:grpSpPr>
            <a:xfrm>
              <a:off x="2749093" y="1267359"/>
              <a:ext cx="3938565" cy="5041366"/>
              <a:chOff x="2749093" y="2893273"/>
              <a:chExt cx="3938565" cy="5041366"/>
            </a:xfrm>
          </p:grpSpPr>
          <p:grpSp>
            <p:nvGrpSpPr>
              <p:cNvPr id="40" name="Group 39">
                <a:extLst>
                  <a:ext uri="{FF2B5EF4-FFF2-40B4-BE49-F238E27FC236}">
                    <a16:creationId xmlns:a16="http://schemas.microsoft.com/office/drawing/2014/main" id="{EB315DC6-2094-77B5-91A4-0AE3A5D8DD14}"/>
                  </a:ext>
                </a:extLst>
              </p:cNvPr>
              <p:cNvGrpSpPr/>
              <p:nvPr/>
            </p:nvGrpSpPr>
            <p:grpSpPr>
              <a:xfrm>
                <a:off x="2749093" y="2893273"/>
                <a:ext cx="3938565" cy="720000"/>
                <a:chOff x="2749093" y="1287338"/>
                <a:chExt cx="3938565" cy="720000"/>
              </a:xfrm>
            </p:grpSpPr>
            <p:sp>
              <p:nvSpPr>
                <p:cNvPr id="42" name="Rectangle 41">
                  <a:extLst>
                    <a:ext uri="{FF2B5EF4-FFF2-40B4-BE49-F238E27FC236}">
                      <a16:creationId xmlns:a16="http://schemas.microsoft.com/office/drawing/2014/main" id="{DFD7ADFA-4BE3-24EE-8F86-F9DD6823DF02}"/>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STEPS of the PROCESS</a:t>
                  </a:r>
                </a:p>
              </p:txBody>
            </p:sp>
            <p:sp>
              <p:nvSpPr>
                <p:cNvPr id="43" name="Oval 42">
                  <a:extLst>
                    <a:ext uri="{FF2B5EF4-FFF2-40B4-BE49-F238E27FC236}">
                      <a16:creationId xmlns:a16="http://schemas.microsoft.com/office/drawing/2014/main" id="{66FA8345-FE18-E343-6D4F-C997BD149D50}"/>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phic 43">
                  <a:extLst>
                    <a:ext uri="{FF2B5EF4-FFF2-40B4-BE49-F238E27FC236}">
                      <a16:creationId xmlns:a16="http://schemas.microsoft.com/office/drawing/2014/main" id="{1E6AB99B-3C41-579F-84BC-70B4C52A8A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2265" y="1432806"/>
                  <a:ext cx="450109" cy="450109"/>
                </a:xfrm>
                <a:prstGeom prst="rect">
                  <a:avLst/>
                </a:prstGeom>
              </p:spPr>
            </p:pic>
          </p:grpSp>
          <p:cxnSp>
            <p:nvCxnSpPr>
              <p:cNvPr id="41" name="Straight Connector 40">
                <a:extLst>
                  <a:ext uri="{FF2B5EF4-FFF2-40B4-BE49-F238E27FC236}">
                    <a16:creationId xmlns:a16="http://schemas.microsoft.com/office/drawing/2014/main" id="{A6117CD1-C48E-8963-4CE0-8E2940902428}"/>
                  </a:ext>
                </a:extLst>
              </p:cNvPr>
              <p:cNvCxnSpPr>
                <a:cxnSpLocks/>
              </p:cNvCxnSpPr>
              <p:nvPr/>
            </p:nvCxnSpPr>
            <p:spPr>
              <a:xfrm>
                <a:off x="3109093" y="3695359"/>
                <a:ext cx="0" cy="423928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0" name="Rectangle 29">
              <a:extLst>
                <a:ext uri="{FF2B5EF4-FFF2-40B4-BE49-F238E27FC236}">
                  <a16:creationId xmlns:a16="http://schemas.microsoft.com/office/drawing/2014/main" id="{DB22EBB6-F4F1-E111-1B46-F38DB33621D1}"/>
                </a:ext>
              </a:extLst>
            </p:cNvPr>
            <p:cNvSpPr/>
            <p:nvPr/>
          </p:nvSpPr>
          <p:spPr>
            <a:xfrm>
              <a:off x="3261373" y="5571187"/>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marL="0" lvl="0" indent="0" algn="l" defTabSz="577850">
                <a:lnSpc>
                  <a:spcPct val="90000"/>
                </a:lnSpc>
                <a:spcBef>
                  <a:spcPct val="0"/>
                </a:spcBef>
                <a:spcAft>
                  <a:spcPct val="35000"/>
                </a:spcAft>
                <a:buNone/>
              </a:pPr>
              <a:r>
                <a:rPr lang="en-GB" sz="1300" b="0" i="0" kern="1200" dirty="0">
                  <a:solidFill>
                    <a:schemeClr val="bg1"/>
                  </a:solidFill>
                  <a:effectLst/>
                  <a:latin typeface="+mj-lt"/>
                </a:rPr>
                <a:t>Determining the applicability of the min. and adv. cybersecurity controls to SOR</a:t>
              </a:r>
            </a:p>
          </p:txBody>
        </p:sp>
        <p:sp>
          <p:nvSpPr>
            <p:cNvPr id="38" name="Arrow: Down 37">
              <a:extLst>
                <a:ext uri="{FF2B5EF4-FFF2-40B4-BE49-F238E27FC236}">
                  <a16:creationId xmlns:a16="http://schemas.microsoft.com/office/drawing/2014/main" id="{81E6ACC0-4137-11A9-D052-04ECB96CE4ED}"/>
                </a:ext>
              </a:extLst>
            </p:cNvPr>
            <p:cNvSpPr/>
            <p:nvPr/>
          </p:nvSpPr>
          <p:spPr>
            <a:xfrm>
              <a:off x="5930948" y="5571933"/>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AF5CCD93-CB9F-9C91-3C68-28EE6226C248}"/>
              </a:ext>
            </a:extLst>
          </p:cNvPr>
          <p:cNvGrpSpPr/>
          <p:nvPr/>
        </p:nvGrpSpPr>
        <p:grpSpPr>
          <a:xfrm>
            <a:off x="6463173" y="1286813"/>
            <a:ext cx="5357351" cy="2335227"/>
            <a:chOff x="2749093" y="1286813"/>
            <a:chExt cx="5357351" cy="2335227"/>
          </a:xfrm>
        </p:grpSpPr>
        <p:grpSp>
          <p:nvGrpSpPr>
            <p:cNvPr id="54" name="Group 53">
              <a:extLst>
                <a:ext uri="{FF2B5EF4-FFF2-40B4-BE49-F238E27FC236}">
                  <a16:creationId xmlns:a16="http://schemas.microsoft.com/office/drawing/2014/main" id="{1604BEA1-79A8-18E9-F52C-9CAECF3144CD}"/>
                </a:ext>
              </a:extLst>
            </p:cNvPr>
            <p:cNvGrpSpPr/>
            <p:nvPr/>
          </p:nvGrpSpPr>
          <p:grpSpPr>
            <a:xfrm>
              <a:off x="2749093" y="1286813"/>
              <a:ext cx="5357351" cy="2335227"/>
              <a:chOff x="2749093" y="1286813"/>
              <a:chExt cx="5357351" cy="2335227"/>
            </a:xfrm>
          </p:grpSpPr>
          <p:cxnSp>
            <p:nvCxnSpPr>
              <p:cNvPr id="56" name="Straight Connector 55">
                <a:extLst>
                  <a:ext uri="{FF2B5EF4-FFF2-40B4-BE49-F238E27FC236}">
                    <a16:creationId xmlns:a16="http://schemas.microsoft.com/office/drawing/2014/main" id="{C0D2D54C-8E38-5785-4B78-DD985C187F96}"/>
                  </a:ext>
                </a:extLst>
              </p:cNvPr>
              <p:cNvCxnSpPr>
                <a:cxnSpLocks/>
              </p:cNvCxnSpPr>
              <p:nvPr/>
            </p:nvCxnSpPr>
            <p:spPr>
              <a:xfrm>
                <a:off x="3109093"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15727006-F79D-26B0-D3F4-B4E877F271FD}"/>
                  </a:ext>
                </a:extLst>
              </p:cNvPr>
              <p:cNvGrpSpPr/>
              <p:nvPr/>
            </p:nvGrpSpPr>
            <p:grpSpPr>
              <a:xfrm>
                <a:off x="2749093" y="1286813"/>
                <a:ext cx="5357351" cy="720000"/>
                <a:chOff x="2749093" y="1286813"/>
                <a:chExt cx="5357351" cy="720000"/>
              </a:xfrm>
            </p:grpSpPr>
            <p:grpSp>
              <p:nvGrpSpPr>
                <p:cNvPr id="58" name="Group 57">
                  <a:extLst>
                    <a:ext uri="{FF2B5EF4-FFF2-40B4-BE49-F238E27FC236}">
                      <a16:creationId xmlns:a16="http://schemas.microsoft.com/office/drawing/2014/main" id="{4791B61C-D859-836A-B7F7-81A1FE82A79E}"/>
                    </a:ext>
                  </a:extLst>
                </p:cNvPr>
                <p:cNvGrpSpPr/>
                <p:nvPr/>
              </p:nvGrpSpPr>
              <p:grpSpPr>
                <a:xfrm>
                  <a:off x="2749093" y="1286813"/>
                  <a:ext cx="5357351" cy="720000"/>
                  <a:chOff x="2749093" y="1287338"/>
                  <a:chExt cx="5357351" cy="720000"/>
                </a:xfrm>
              </p:grpSpPr>
              <p:sp>
                <p:nvSpPr>
                  <p:cNvPr id="73" name="Rectangle 72">
                    <a:extLst>
                      <a:ext uri="{FF2B5EF4-FFF2-40B4-BE49-F238E27FC236}">
                        <a16:creationId xmlns:a16="http://schemas.microsoft.com/office/drawing/2014/main" id="{CA47476C-9909-6C9A-8105-53FA0C639D7F}"/>
                      </a:ext>
                    </a:extLst>
                  </p:cNvPr>
                  <p:cNvSpPr/>
                  <p:nvPr/>
                </p:nvSpPr>
                <p:spPr>
                  <a:xfrm>
                    <a:off x="3339657" y="1473027"/>
                    <a:ext cx="4766787"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input</a:t>
                    </a:r>
                  </a:p>
                </p:txBody>
              </p:sp>
              <p:sp>
                <p:nvSpPr>
                  <p:cNvPr id="74" name="Oval 73">
                    <a:extLst>
                      <a:ext uri="{FF2B5EF4-FFF2-40B4-BE49-F238E27FC236}">
                        <a16:creationId xmlns:a16="http://schemas.microsoft.com/office/drawing/2014/main" id="{B22EBFC7-C56E-FC4C-7075-52B08161A8B2}"/>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9" name="Graphic 58">
                  <a:extLst>
                    <a:ext uri="{FF2B5EF4-FFF2-40B4-BE49-F238E27FC236}">
                      <a16:creationId xmlns:a16="http://schemas.microsoft.com/office/drawing/2014/main" id="{7A64DA27-F4A9-E6B1-B7C2-7B55606A18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3210" y="1477726"/>
                  <a:ext cx="338174" cy="338174"/>
                </a:xfrm>
                <a:prstGeom prst="rect">
                  <a:avLst/>
                </a:prstGeom>
              </p:spPr>
            </p:pic>
          </p:grpSp>
        </p:grpSp>
        <p:sp>
          <p:nvSpPr>
            <p:cNvPr id="55" name="CasellaDiTesto 93">
              <a:extLst>
                <a:ext uri="{FF2B5EF4-FFF2-40B4-BE49-F238E27FC236}">
                  <a16:creationId xmlns:a16="http://schemas.microsoft.com/office/drawing/2014/main" id="{1F6DB5D4-3962-EC7E-1A63-EF8738855137}"/>
                </a:ext>
              </a:extLst>
            </p:cNvPr>
            <p:cNvSpPr txBox="1"/>
            <p:nvPr/>
          </p:nvSpPr>
          <p:spPr>
            <a:xfrm>
              <a:off x="3339658" y="2124067"/>
              <a:ext cx="4766786" cy="1426031"/>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GB" sz="1600" dirty="0"/>
                <a:t>Union-wide cybersecurity risk assessment reports</a:t>
              </a:r>
            </a:p>
            <a:p>
              <a:pPr marL="182563" indent="-182563">
                <a:spcBef>
                  <a:spcPts val="200"/>
                </a:spcBef>
                <a:spcAft>
                  <a:spcPts val="200"/>
                </a:spcAft>
                <a:buFont typeface="Arial" panose="020B0604020202020204" pitchFamily="34" charset="0"/>
                <a:buChar char="•"/>
                <a:tabLst>
                  <a:tab pos="899795" algn="l"/>
                </a:tabLst>
              </a:pPr>
              <a:r>
                <a:rPr lang="en-GB" sz="1600" dirty="0"/>
                <a:t>Member State cybersecurity risk assessment reports</a:t>
              </a:r>
            </a:p>
            <a:p>
              <a:pPr marL="182563" indent="-182563">
                <a:spcBef>
                  <a:spcPts val="200"/>
                </a:spcBef>
                <a:spcAft>
                  <a:spcPts val="200"/>
                </a:spcAft>
                <a:buFont typeface="Arial" panose="020B0604020202020204" pitchFamily="34" charset="0"/>
                <a:buChar char="•"/>
                <a:tabLst>
                  <a:tab pos="899795" algn="l"/>
                </a:tabLst>
              </a:pPr>
              <a:r>
                <a:rPr lang="en-GB" sz="1600" dirty="0"/>
                <a:t>Regional electricity crisis scenarios (Art. 6 (EU)2019/941)</a:t>
              </a:r>
            </a:p>
          </p:txBody>
        </p:sp>
      </p:grpSp>
      <p:grpSp>
        <p:nvGrpSpPr>
          <p:cNvPr id="75" name="Group 74">
            <a:extLst>
              <a:ext uri="{FF2B5EF4-FFF2-40B4-BE49-F238E27FC236}">
                <a16:creationId xmlns:a16="http://schemas.microsoft.com/office/drawing/2014/main" id="{EE05BBB6-A0B6-D64D-A4FC-20794D0CF52F}"/>
              </a:ext>
            </a:extLst>
          </p:cNvPr>
          <p:cNvGrpSpPr/>
          <p:nvPr/>
        </p:nvGrpSpPr>
        <p:grpSpPr>
          <a:xfrm>
            <a:off x="6437772" y="3729325"/>
            <a:ext cx="5382754" cy="2563525"/>
            <a:chOff x="6437772" y="3729325"/>
            <a:chExt cx="5382754" cy="2563525"/>
          </a:xfrm>
        </p:grpSpPr>
        <p:cxnSp>
          <p:nvCxnSpPr>
            <p:cNvPr id="76" name="Straight Connector 75">
              <a:extLst>
                <a:ext uri="{FF2B5EF4-FFF2-40B4-BE49-F238E27FC236}">
                  <a16:creationId xmlns:a16="http://schemas.microsoft.com/office/drawing/2014/main" id="{BFE3635F-2AB9-E2C2-0B48-8DDE9DA8B587}"/>
                </a:ext>
              </a:extLst>
            </p:cNvPr>
            <p:cNvCxnSpPr>
              <a:cxnSpLocks/>
            </p:cNvCxnSpPr>
            <p:nvPr/>
          </p:nvCxnSpPr>
          <p:spPr>
            <a:xfrm>
              <a:off x="6812612" y="4592140"/>
              <a:ext cx="0" cy="170071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77" name="CasellaDiTesto 93">
              <a:extLst>
                <a:ext uri="{FF2B5EF4-FFF2-40B4-BE49-F238E27FC236}">
                  <a16:creationId xmlns:a16="http://schemas.microsoft.com/office/drawing/2014/main" id="{F90384C7-115D-8E51-095D-725A83A72415}"/>
                </a:ext>
              </a:extLst>
            </p:cNvPr>
            <p:cNvSpPr txBox="1"/>
            <p:nvPr/>
          </p:nvSpPr>
          <p:spPr>
            <a:xfrm>
              <a:off x="6989427" y="4592140"/>
              <a:ext cx="4651711" cy="1620957"/>
            </a:xfrm>
            <a:prstGeom prst="rect">
              <a:avLst/>
            </a:prstGeom>
            <a:noFill/>
          </p:spPr>
          <p:txBody>
            <a:bodyPr wrap="square" lIns="0">
              <a:spAutoFit/>
            </a:bodyPr>
            <a:lstStyle/>
            <a:p>
              <a:pPr>
                <a:spcBef>
                  <a:spcPts val="200"/>
                </a:spcBef>
                <a:spcAft>
                  <a:spcPts val="200"/>
                </a:spcAft>
                <a:tabLst>
                  <a:tab pos="899795" algn="l"/>
                </a:tabLst>
              </a:pPr>
              <a:r>
                <a:rPr lang="en-GB" sz="1600" b="1" dirty="0"/>
                <a:t>Regional cybersecurity risk assessment report </a:t>
              </a:r>
              <a:r>
                <a:rPr lang="en-GB" sz="1600" dirty="0"/>
                <a:t>(for each system operation region):</a:t>
              </a:r>
            </a:p>
            <a:p>
              <a:pPr marL="182563" indent="-182563">
                <a:spcBef>
                  <a:spcPts val="200"/>
                </a:spcBef>
                <a:spcAft>
                  <a:spcPts val="200"/>
                </a:spcAft>
                <a:buFont typeface="Arial" panose="020B0604020202020204" pitchFamily="34" charset="0"/>
                <a:buChar char="•"/>
                <a:tabLst>
                  <a:tab pos="899795" algn="l"/>
                </a:tabLst>
              </a:pPr>
              <a:r>
                <a:rPr lang="en-GB" sz="1600" dirty="0"/>
                <a:t>Identify, analyse, and evaluate the risk of cyber-attacks affecting the operational security of the electricity system and disrupting cross-border electricity flows</a:t>
              </a:r>
            </a:p>
          </p:txBody>
        </p:sp>
        <p:grpSp>
          <p:nvGrpSpPr>
            <p:cNvPr id="78" name="Group 77">
              <a:extLst>
                <a:ext uri="{FF2B5EF4-FFF2-40B4-BE49-F238E27FC236}">
                  <a16:creationId xmlns:a16="http://schemas.microsoft.com/office/drawing/2014/main" id="{0D949F69-423C-A267-E857-14E0CF1D0FBA}"/>
                </a:ext>
              </a:extLst>
            </p:cNvPr>
            <p:cNvGrpSpPr/>
            <p:nvPr/>
          </p:nvGrpSpPr>
          <p:grpSpPr>
            <a:xfrm>
              <a:off x="6437772" y="3729325"/>
              <a:ext cx="5382754" cy="720000"/>
              <a:chOff x="6437772" y="1287338"/>
              <a:chExt cx="5382754" cy="720000"/>
            </a:xfrm>
          </p:grpSpPr>
          <p:sp>
            <p:nvSpPr>
              <p:cNvPr id="79" name="Rectangle 78">
                <a:extLst>
                  <a:ext uri="{FF2B5EF4-FFF2-40B4-BE49-F238E27FC236}">
                    <a16:creationId xmlns:a16="http://schemas.microsoft.com/office/drawing/2014/main" id="{CE62DD6D-C861-9E77-F797-7CAC93C352A0}"/>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80" name="Oval 79">
                <a:extLst>
                  <a:ext uri="{FF2B5EF4-FFF2-40B4-BE49-F238E27FC236}">
                    <a16:creationId xmlns:a16="http://schemas.microsoft.com/office/drawing/2014/main" id="{0A727819-BE76-2FF8-CC85-05D12593D5C2}"/>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raphic 80">
                <a:extLst>
                  <a:ext uri="{FF2B5EF4-FFF2-40B4-BE49-F238E27FC236}">
                    <a16:creationId xmlns:a16="http://schemas.microsoft.com/office/drawing/2014/main" id="{4CBAEEB0-9CAA-429E-A4AB-61E117D636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1174" y="1382713"/>
                <a:ext cx="486301" cy="486301"/>
              </a:xfrm>
              <a:prstGeom prst="rect">
                <a:avLst/>
              </a:prstGeom>
            </p:spPr>
          </p:pic>
        </p:grpSp>
      </p:grpSp>
    </p:spTree>
    <p:extLst>
      <p:ext uri="{BB962C8B-B14F-4D97-AF65-F5344CB8AC3E}">
        <p14:creationId xmlns:p14="http://schemas.microsoft.com/office/powerpoint/2010/main" val="25497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1ADD0B5-66B1-9FFA-7546-22E33ED2E25F}"/>
              </a:ext>
            </a:extLst>
          </p:cNvPr>
          <p:cNvGrpSpPr/>
          <p:nvPr/>
        </p:nvGrpSpPr>
        <p:grpSpPr>
          <a:xfrm>
            <a:off x="371475" y="1523640"/>
            <a:ext cx="2803869" cy="2334702"/>
            <a:chOff x="371475" y="1287338"/>
            <a:chExt cx="2803869" cy="2334702"/>
          </a:xfrm>
        </p:grpSpPr>
        <p:grpSp>
          <p:nvGrpSpPr>
            <p:cNvPr id="13" name="Group 12">
              <a:extLst>
                <a:ext uri="{FF2B5EF4-FFF2-40B4-BE49-F238E27FC236}">
                  <a16:creationId xmlns:a16="http://schemas.microsoft.com/office/drawing/2014/main" id="{999E626F-6A60-D0AC-7A34-1F0FC70EF7A4}"/>
                </a:ext>
              </a:extLst>
            </p:cNvPr>
            <p:cNvGrpSpPr/>
            <p:nvPr/>
          </p:nvGrpSpPr>
          <p:grpSpPr>
            <a:xfrm>
              <a:off x="371475" y="1287338"/>
              <a:ext cx="2803869" cy="2334702"/>
              <a:chOff x="371475" y="1287338"/>
              <a:chExt cx="2803869" cy="2334702"/>
            </a:xfrm>
          </p:grpSpPr>
          <p:grpSp>
            <p:nvGrpSpPr>
              <p:cNvPr id="19" name="Group 18">
                <a:extLst>
                  <a:ext uri="{FF2B5EF4-FFF2-40B4-BE49-F238E27FC236}">
                    <a16:creationId xmlns:a16="http://schemas.microsoft.com/office/drawing/2014/main" id="{64D44E77-BC9A-829B-99CF-E14408C23AD8}"/>
                  </a:ext>
                </a:extLst>
              </p:cNvPr>
              <p:cNvGrpSpPr/>
              <p:nvPr/>
            </p:nvGrpSpPr>
            <p:grpSpPr>
              <a:xfrm>
                <a:off x="371475" y="1287338"/>
                <a:ext cx="2803869" cy="720000"/>
                <a:chOff x="371475" y="1287338"/>
                <a:chExt cx="2803869" cy="720000"/>
              </a:xfrm>
            </p:grpSpPr>
            <p:sp>
              <p:nvSpPr>
                <p:cNvPr id="21" name="Rectangle 20">
                  <a:extLst>
                    <a:ext uri="{FF2B5EF4-FFF2-40B4-BE49-F238E27FC236}">
                      <a16:creationId xmlns:a16="http://schemas.microsoft.com/office/drawing/2014/main" id="{B19D176A-AF63-D0B9-D623-A22AC39F75B7}"/>
                    </a:ext>
                  </a:extLst>
                </p:cNvPr>
                <p:cNvSpPr/>
                <p:nvPr/>
              </p:nvSpPr>
              <p:spPr>
                <a:xfrm>
                  <a:off x="962039" y="1473029"/>
                  <a:ext cx="2213305" cy="322533"/>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22" name="Oval 21">
                  <a:extLst>
                    <a:ext uri="{FF2B5EF4-FFF2-40B4-BE49-F238E27FC236}">
                      <a16:creationId xmlns:a16="http://schemas.microsoft.com/office/drawing/2014/main" id="{E2BB693D-E7A8-7F01-A284-96E86FBA2B8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cxnSp>
            <p:nvCxnSpPr>
              <p:cNvPr id="20" name="Straight Connector 19">
                <a:extLst>
                  <a:ext uri="{FF2B5EF4-FFF2-40B4-BE49-F238E27FC236}">
                    <a16:creationId xmlns:a16="http://schemas.microsoft.com/office/drawing/2014/main" id="{B20C7B56-2BC1-AD05-ED8D-3CAD2D61C355}"/>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14" name="Graphic 13">
              <a:extLst>
                <a:ext uri="{FF2B5EF4-FFF2-40B4-BE49-F238E27FC236}">
                  <a16:creationId xmlns:a16="http://schemas.microsoft.com/office/drawing/2014/main" id="{DF256344-07DC-A013-E9BC-D021C4C15F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963" y="1423866"/>
              <a:ext cx="442092" cy="442092"/>
            </a:xfrm>
            <a:prstGeom prst="rect">
              <a:avLst/>
            </a:prstGeom>
          </p:spPr>
        </p:pic>
        <p:sp>
          <p:nvSpPr>
            <p:cNvPr id="15" name="TextBox 14">
              <a:extLst>
                <a:ext uri="{FF2B5EF4-FFF2-40B4-BE49-F238E27FC236}">
                  <a16:creationId xmlns:a16="http://schemas.microsoft.com/office/drawing/2014/main" id="{36526DA8-CB83-2E7B-3A95-1FD7B5C48E82}"/>
                </a:ext>
              </a:extLst>
            </p:cNvPr>
            <p:cNvSpPr txBox="1"/>
            <p:nvPr/>
          </p:nvSpPr>
          <p:spPr>
            <a:xfrm>
              <a:off x="796062" y="2124067"/>
              <a:ext cx="2213305" cy="830997"/>
            </a:xfrm>
            <a:prstGeom prst="rect">
              <a:avLst/>
            </a:prstGeom>
            <a:noFill/>
          </p:spPr>
          <p:txBody>
            <a:bodyPr wrap="square">
              <a:spAutoFit/>
            </a:bodyPr>
            <a:lstStyle/>
            <a:p>
              <a:r>
                <a:rPr lang="en-US" sz="1600" b="1" dirty="0"/>
                <a:t>By 2030/2031</a:t>
              </a:r>
            </a:p>
            <a:p>
              <a:endParaRPr lang="en-US" sz="1600" b="1" dirty="0"/>
            </a:p>
            <a:p>
              <a:r>
                <a:rPr lang="en-US" sz="1600" b="1" dirty="0"/>
                <a:t>Every 3 years</a:t>
              </a:r>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a:xfrm>
            <a:off x="550864" y="565244"/>
            <a:ext cx="7360238" cy="818216"/>
          </a:xfrm>
        </p:spPr>
        <p:txBody>
          <a:bodyPr anchor="t">
            <a:noAutofit/>
          </a:bodyPr>
          <a:lstStyle/>
          <a:p>
            <a:r>
              <a:rPr lang="en-GB" dirty="0"/>
              <a:t>Regional cybersecurity risk mitigation plans (Art. 22)</a:t>
            </a:r>
            <a:endParaRPr lang="en-NL" dirty="0"/>
          </a:p>
        </p:txBody>
      </p:sp>
      <p:sp>
        <p:nvSpPr>
          <p:cNvPr id="3" name="Slide Number Placeholder 2">
            <a:extLst>
              <a:ext uri="{FF2B5EF4-FFF2-40B4-BE49-F238E27FC236}">
                <a16:creationId xmlns:a16="http://schemas.microsoft.com/office/drawing/2014/main" id="{198B6C38-0A36-8C43-4C83-A84A29A59788}"/>
              </a:ext>
            </a:extLst>
          </p:cNvPr>
          <p:cNvSpPr>
            <a:spLocks noGrp="1"/>
          </p:cNvSpPr>
          <p:nvPr>
            <p:ph type="sldNum" sz="quarter" idx="12"/>
          </p:nvPr>
        </p:nvSpPr>
        <p:spPr/>
        <p:txBody>
          <a:bodyPr/>
          <a:lstStyle/>
          <a:p>
            <a:fld id="{2557C461-8C51-4D9D-8FC8-E809BEA51BC7}" type="slidenum">
              <a:rPr lang="en-GB" smtClean="0"/>
              <a:t>27</a:t>
            </a:fld>
            <a:endParaRPr lang="en-GB"/>
          </a:p>
        </p:txBody>
      </p:sp>
      <p:pic>
        <p:nvPicPr>
          <p:cNvPr id="32" name="Picture Placeholder 31" descr="Red lights in the dark&#10;&#10;Description automatically generated">
            <a:extLst>
              <a:ext uri="{FF2B5EF4-FFF2-40B4-BE49-F238E27FC236}">
                <a16:creationId xmlns:a16="http://schemas.microsoft.com/office/drawing/2014/main" id="{D3B9724F-D1AD-CB82-4D7B-30BB7704CE3F}"/>
              </a:ext>
            </a:extLst>
          </p:cNvPr>
          <p:cNvPicPr>
            <a:picLocks noGrp="1" noChangeAspect="1"/>
          </p:cNvPicPr>
          <p:nvPr>
            <p:ph type="pic" sz="quarter" idx="14"/>
          </p:nvPr>
        </p:nvPicPr>
        <p:blipFill>
          <a:blip r:embed="rId6" cstate="print">
            <a:extLst>
              <a:ext uri="{BEBA8EAE-BF5A-486C-A8C5-ECC9F3942E4B}">
                <a14:imgProps xmlns:a14="http://schemas.microsoft.com/office/drawing/2010/main">
                  <a14:imgLayer r:embed="rId7">
                    <a14:imgEffect>
                      <a14:colorTemperature colorTemp="6803"/>
                    </a14:imgEffect>
                  </a14:imgLayer>
                </a14:imgProps>
              </a:ext>
              <a:ext uri="{28A0092B-C50C-407E-A947-70E740481C1C}">
                <a14:useLocalDpi xmlns:a14="http://schemas.microsoft.com/office/drawing/2010/main"/>
              </a:ext>
            </a:extLst>
          </a:blip>
          <a:srcRect l="32894" r="32894"/>
          <a:stretch>
            <a:fillRect/>
          </a:stretch>
        </p:blipFill>
        <p:spPr/>
      </p:pic>
      <p:grpSp>
        <p:nvGrpSpPr>
          <p:cNvPr id="4" name="Group 3">
            <a:extLst>
              <a:ext uri="{FF2B5EF4-FFF2-40B4-BE49-F238E27FC236}">
                <a16:creationId xmlns:a16="http://schemas.microsoft.com/office/drawing/2014/main" id="{D86076B8-12DD-B500-8D66-C85DE666A40A}"/>
              </a:ext>
            </a:extLst>
          </p:cNvPr>
          <p:cNvGrpSpPr/>
          <p:nvPr/>
        </p:nvGrpSpPr>
        <p:grpSpPr>
          <a:xfrm>
            <a:off x="371475" y="3965627"/>
            <a:ext cx="2737616" cy="2579400"/>
            <a:chOff x="371475" y="3729325"/>
            <a:chExt cx="2737616" cy="2579400"/>
          </a:xfrm>
        </p:grpSpPr>
        <p:sp>
          <p:nvSpPr>
            <p:cNvPr id="5" name="Rectangle 4">
              <a:extLst>
                <a:ext uri="{FF2B5EF4-FFF2-40B4-BE49-F238E27FC236}">
                  <a16:creationId xmlns:a16="http://schemas.microsoft.com/office/drawing/2014/main" id="{D4808252-D10B-64AD-8DCB-AF6F840E3A85}"/>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responsible</a:t>
              </a:r>
              <a:endParaRPr lang="en-NL" b="1" cap="all" dirty="0">
                <a:solidFill>
                  <a:schemeClr val="bg1"/>
                </a:solidFill>
              </a:endParaRPr>
            </a:p>
          </p:txBody>
        </p:sp>
        <p:sp>
          <p:nvSpPr>
            <p:cNvPr id="7" name="Oval 6">
              <a:extLst>
                <a:ext uri="{FF2B5EF4-FFF2-40B4-BE49-F238E27FC236}">
                  <a16:creationId xmlns:a16="http://schemas.microsoft.com/office/drawing/2014/main" id="{0F6D63BB-BAEB-0537-16EA-574BCB696B0B}"/>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B018F277-66B2-1509-4CC5-8E18B13448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98" y="3821668"/>
              <a:ext cx="486301" cy="486301"/>
            </a:xfrm>
            <a:prstGeom prst="rect">
              <a:avLst/>
            </a:prstGeom>
          </p:spPr>
        </p:pic>
        <p:cxnSp>
          <p:nvCxnSpPr>
            <p:cNvPr id="9" name="Straight Connector 8">
              <a:extLst>
                <a:ext uri="{FF2B5EF4-FFF2-40B4-BE49-F238E27FC236}">
                  <a16:creationId xmlns:a16="http://schemas.microsoft.com/office/drawing/2014/main" id="{92F6D470-CB02-E263-02F1-2E8B2B41AC62}"/>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9BA0F6-73FC-70C9-3430-D9B768D01C3F}"/>
                </a:ext>
              </a:extLst>
            </p:cNvPr>
            <p:cNvSpPr txBox="1"/>
            <p:nvPr/>
          </p:nvSpPr>
          <p:spPr>
            <a:xfrm>
              <a:off x="704681" y="4592140"/>
              <a:ext cx="2404407" cy="1600438"/>
            </a:xfrm>
            <a:prstGeom prst="rect">
              <a:avLst/>
            </a:prstGeom>
            <a:noFill/>
          </p:spPr>
          <p:txBody>
            <a:bodyPr wrap="square">
              <a:spAutoFit/>
            </a:bodyPr>
            <a:lstStyle/>
            <a:p>
              <a:pPr marL="182563" indent="-182563">
                <a:buFont typeface="Arial" panose="020B0604020202020204" pitchFamily="34" charset="0"/>
                <a:buChar char="•"/>
              </a:pPr>
              <a:r>
                <a:rPr lang="en-US" sz="1400" dirty="0"/>
                <a:t>TSOs (with ENTSO-E)</a:t>
              </a:r>
            </a:p>
            <a:p>
              <a:pPr marL="182563" indent="-182563">
                <a:buFont typeface="Arial" panose="020B0604020202020204" pitchFamily="34" charset="0"/>
                <a:buChar char="•"/>
              </a:pPr>
              <a:r>
                <a:rPr lang="en-US" sz="1400" dirty="0"/>
                <a:t>in cooperation with EU DSO entity </a:t>
              </a:r>
            </a:p>
            <a:p>
              <a:pPr marL="182563" indent="-182563">
                <a:buFont typeface="Arial" panose="020B0604020202020204" pitchFamily="34" charset="0"/>
                <a:buChar char="•"/>
              </a:pPr>
              <a:r>
                <a:rPr lang="en-US" sz="1400" dirty="0"/>
                <a:t>in consultation with Regional Coordination </a:t>
              </a:r>
              <a:r>
                <a:rPr lang="en-US" sz="1400" dirty="0" err="1"/>
                <a:t>Centres</a:t>
              </a:r>
              <a:r>
                <a:rPr lang="en-US" sz="1400" dirty="0"/>
                <a:t> and the NIS Cooperation Group</a:t>
              </a:r>
            </a:p>
          </p:txBody>
        </p:sp>
      </p:grpSp>
      <p:grpSp>
        <p:nvGrpSpPr>
          <p:cNvPr id="53" name="Group 52">
            <a:extLst>
              <a:ext uri="{FF2B5EF4-FFF2-40B4-BE49-F238E27FC236}">
                <a16:creationId xmlns:a16="http://schemas.microsoft.com/office/drawing/2014/main" id="{AF5CCD93-CB9F-9C91-3C68-28EE6226C248}"/>
              </a:ext>
            </a:extLst>
          </p:cNvPr>
          <p:cNvGrpSpPr/>
          <p:nvPr/>
        </p:nvGrpSpPr>
        <p:grpSpPr>
          <a:xfrm>
            <a:off x="3062427" y="1523115"/>
            <a:ext cx="5357351" cy="2335227"/>
            <a:chOff x="2749093" y="1286813"/>
            <a:chExt cx="5357351" cy="2335227"/>
          </a:xfrm>
        </p:grpSpPr>
        <p:grpSp>
          <p:nvGrpSpPr>
            <p:cNvPr id="54" name="Group 53">
              <a:extLst>
                <a:ext uri="{FF2B5EF4-FFF2-40B4-BE49-F238E27FC236}">
                  <a16:creationId xmlns:a16="http://schemas.microsoft.com/office/drawing/2014/main" id="{1604BEA1-79A8-18E9-F52C-9CAECF3144CD}"/>
                </a:ext>
              </a:extLst>
            </p:cNvPr>
            <p:cNvGrpSpPr/>
            <p:nvPr/>
          </p:nvGrpSpPr>
          <p:grpSpPr>
            <a:xfrm>
              <a:off x="2749093" y="1286813"/>
              <a:ext cx="5357351" cy="2335227"/>
              <a:chOff x="2749093" y="1286813"/>
              <a:chExt cx="5357351" cy="2335227"/>
            </a:xfrm>
          </p:grpSpPr>
          <p:cxnSp>
            <p:nvCxnSpPr>
              <p:cNvPr id="56" name="Straight Connector 55">
                <a:extLst>
                  <a:ext uri="{FF2B5EF4-FFF2-40B4-BE49-F238E27FC236}">
                    <a16:creationId xmlns:a16="http://schemas.microsoft.com/office/drawing/2014/main" id="{C0D2D54C-8E38-5785-4B78-DD985C187F96}"/>
                  </a:ext>
                </a:extLst>
              </p:cNvPr>
              <p:cNvCxnSpPr>
                <a:cxnSpLocks/>
              </p:cNvCxnSpPr>
              <p:nvPr/>
            </p:nvCxnSpPr>
            <p:spPr>
              <a:xfrm>
                <a:off x="3109093"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15727006-F79D-26B0-D3F4-B4E877F271FD}"/>
                  </a:ext>
                </a:extLst>
              </p:cNvPr>
              <p:cNvGrpSpPr/>
              <p:nvPr/>
            </p:nvGrpSpPr>
            <p:grpSpPr>
              <a:xfrm>
                <a:off x="2749093" y="1286813"/>
                <a:ext cx="5357351" cy="720000"/>
                <a:chOff x="2749093" y="1286813"/>
                <a:chExt cx="5357351" cy="720000"/>
              </a:xfrm>
            </p:grpSpPr>
            <p:grpSp>
              <p:nvGrpSpPr>
                <p:cNvPr id="58" name="Group 57">
                  <a:extLst>
                    <a:ext uri="{FF2B5EF4-FFF2-40B4-BE49-F238E27FC236}">
                      <a16:creationId xmlns:a16="http://schemas.microsoft.com/office/drawing/2014/main" id="{4791B61C-D859-836A-B7F7-81A1FE82A79E}"/>
                    </a:ext>
                  </a:extLst>
                </p:cNvPr>
                <p:cNvGrpSpPr/>
                <p:nvPr/>
              </p:nvGrpSpPr>
              <p:grpSpPr>
                <a:xfrm>
                  <a:off x="2749093" y="1286813"/>
                  <a:ext cx="5357351" cy="720000"/>
                  <a:chOff x="2749093" y="1287338"/>
                  <a:chExt cx="5357351" cy="720000"/>
                </a:xfrm>
              </p:grpSpPr>
              <p:sp>
                <p:nvSpPr>
                  <p:cNvPr id="73" name="Rectangle 72">
                    <a:extLst>
                      <a:ext uri="{FF2B5EF4-FFF2-40B4-BE49-F238E27FC236}">
                        <a16:creationId xmlns:a16="http://schemas.microsoft.com/office/drawing/2014/main" id="{CA47476C-9909-6C9A-8105-53FA0C639D7F}"/>
                      </a:ext>
                    </a:extLst>
                  </p:cNvPr>
                  <p:cNvSpPr/>
                  <p:nvPr/>
                </p:nvSpPr>
                <p:spPr>
                  <a:xfrm>
                    <a:off x="3339657" y="1473027"/>
                    <a:ext cx="4766787"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SUBMITTED TO</a:t>
                    </a:r>
                  </a:p>
                </p:txBody>
              </p:sp>
              <p:sp>
                <p:nvSpPr>
                  <p:cNvPr id="74" name="Oval 73">
                    <a:extLst>
                      <a:ext uri="{FF2B5EF4-FFF2-40B4-BE49-F238E27FC236}">
                        <a16:creationId xmlns:a16="http://schemas.microsoft.com/office/drawing/2014/main" id="{B22EBFC7-C56E-FC4C-7075-52B08161A8B2}"/>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9" name="Graphic 58" descr="Open envelope outline">
                  <a:extLst>
                    <a:ext uri="{FF2B5EF4-FFF2-40B4-BE49-F238E27FC236}">
                      <a16:creationId xmlns:a16="http://schemas.microsoft.com/office/drawing/2014/main" id="{7A64DA27-F4A9-E6B1-B7C2-7B55606A189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836851" y="1344345"/>
                  <a:ext cx="557640" cy="557640"/>
                </a:xfrm>
                <a:prstGeom prst="rect">
                  <a:avLst/>
                </a:prstGeom>
              </p:spPr>
            </p:pic>
          </p:grpSp>
        </p:grpSp>
        <p:sp>
          <p:nvSpPr>
            <p:cNvPr id="55" name="CasellaDiTesto 93">
              <a:extLst>
                <a:ext uri="{FF2B5EF4-FFF2-40B4-BE49-F238E27FC236}">
                  <a16:creationId xmlns:a16="http://schemas.microsoft.com/office/drawing/2014/main" id="{1F6DB5D4-3962-EC7E-1A63-EF8738855137}"/>
                </a:ext>
              </a:extLst>
            </p:cNvPr>
            <p:cNvSpPr txBox="1"/>
            <p:nvPr/>
          </p:nvSpPr>
          <p:spPr>
            <a:xfrm>
              <a:off x="3339658" y="2124067"/>
              <a:ext cx="4766786" cy="1477328"/>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US" sz="1600" dirty="0"/>
                <a:t>TSOs </a:t>
              </a:r>
            </a:p>
            <a:p>
              <a:pPr marL="182563" indent="-182563">
                <a:spcBef>
                  <a:spcPts val="200"/>
                </a:spcBef>
                <a:spcAft>
                  <a:spcPts val="200"/>
                </a:spcAft>
                <a:buFont typeface="Arial" panose="020B0604020202020204" pitchFamily="34" charset="0"/>
                <a:buChar char="•"/>
                <a:tabLst>
                  <a:tab pos="899795" algn="l"/>
                </a:tabLst>
              </a:pPr>
              <a:r>
                <a:rPr lang="en-US" sz="1600" dirty="0"/>
                <a:t>National competent authorities</a:t>
              </a:r>
            </a:p>
            <a:p>
              <a:pPr marL="182563" indent="-182563">
                <a:spcBef>
                  <a:spcPts val="200"/>
                </a:spcBef>
                <a:spcAft>
                  <a:spcPts val="200"/>
                </a:spcAft>
                <a:buFont typeface="Arial" panose="020B0604020202020204" pitchFamily="34" charset="0"/>
                <a:buChar char="•"/>
                <a:tabLst>
                  <a:tab pos="899795" algn="l"/>
                </a:tabLst>
              </a:pPr>
              <a:r>
                <a:rPr lang="en-US" sz="1600" dirty="0"/>
                <a:t>Electricity Coordination Group (can propose amendments)</a:t>
              </a:r>
            </a:p>
            <a:p>
              <a:pPr marL="182563" indent="-182563">
                <a:spcBef>
                  <a:spcPts val="200"/>
                </a:spcBef>
                <a:spcAft>
                  <a:spcPts val="200"/>
                </a:spcAft>
                <a:buFont typeface="Arial" panose="020B0604020202020204" pitchFamily="34" charset="0"/>
                <a:buChar char="•"/>
                <a:tabLst>
                  <a:tab pos="899795" algn="l"/>
                </a:tabLst>
              </a:pPr>
              <a:endParaRPr lang="en-US" sz="1600" dirty="0"/>
            </a:p>
          </p:txBody>
        </p:sp>
      </p:grpSp>
      <p:grpSp>
        <p:nvGrpSpPr>
          <p:cNvPr id="75" name="Group 74">
            <a:extLst>
              <a:ext uri="{FF2B5EF4-FFF2-40B4-BE49-F238E27FC236}">
                <a16:creationId xmlns:a16="http://schemas.microsoft.com/office/drawing/2014/main" id="{EE05BBB6-A0B6-D64D-A4FC-20794D0CF52F}"/>
              </a:ext>
            </a:extLst>
          </p:cNvPr>
          <p:cNvGrpSpPr/>
          <p:nvPr/>
        </p:nvGrpSpPr>
        <p:grpSpPr>
          <a:xfrm>
            <a:off x="3037026" y="3965627"/>
            <a:ext cx="5382754" cy="2563525"/>
            <a:chOff x="6437772" y="3729325"/>
            <a:chExt cx="5382754" cy="2563525"/>
          </a:xfrm>
        </p:grpSpPr>
        <p:cxnSp>
          <p:nvCxnSpPr>
            <p:cNvPr id="76" name="Straight Connector 75">
              <a:extLst>
                <a:ext uri="{FF2B5EF4-FFF2-40B4-BE49-F238E27FC236}">
                  <a16:creationId xmlns:a16="http://schemas.microsoft.com/office/drawing/2014/main" id="{BFE3635F-2AB9-E2C2-0B48-8DDE9DA8B587}"/>
                </a:ext>
              </a:extLst>
            </p:cNvPr>
            <p:cNvCxnSpPr>
              <a:cxnSpLocks/>
            </p:cNvCxnSpPr>
            <p:nvPr/>
          </p:nvCxnSpPr>
          <p:spPr>
            <a:xfrm>
              <a:off x="6812612" y="4592140"/>
              <a:ext cx="0" cy="170071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77" name="CasellaDiTesto 93">
              <a:extLst>
                <a:ext uri="{FF2B5EF4-FFF2-40B4-BE49-F238E27FC236}">
                  <a16:creationId xmlns:a16="http://schemas.microsoft.com/office/drawing/2014/main" id="{F90384C7-115D-8E51-095D-725A83A72415}"/>
                </a:ext>
              </a:extLst>
            </p:cNvPr>
            <p:cNvSpPr txBox="1"/>
            <p:nvPr/>
          </p:nvSpPr>
          <p:spPr>
            <a:xfrm>
              <a:off x="6989427" y="4592140"/>
              <a:ext cx="4651711" cy="1620957"/>
            </a:xfrm>
            <a:prstGeom prst="rect">
              <a:avLst/>
            </a:prstGeom>
            <a:noFill/>
          </p:spPr>
          <p:txBody>
            <a:bodyPr wrap="square" lIns="0">
              <a:spAutoFit/>
            </a:bodyPr>
            <a:lstStyle/>
            <a:p>
              <a:pPr>
                <a:spcBef>
                  <a:spcPts val="200"/>
                </a:spcBef>
                <a:spcAft>
                  <a:spcPts val="200"/>
                </a:spcAft>
                <a:tabLst>
                  <a:tab pos="899795" algn="l"/>
                </a:tabLst>
              </a:pPr>
              <a:r>
                <a:rPr lang="en-US" sz="1600" b="1" dirty="0"/>
                <a:t>Regional cybersecurity risk mitigation plan (for each system operation region):</a:t>
              </a:r>
            </a:p>
            <a:p>
              <a:pPr marL="182563" indent="-182563">
                <a:spcBef>
                  <a:spcPts val="200"/>
                </a:spcBef>
                <a:spcAft>
                  <a:spcPts val="200"/>
                </a:spcAft>
                <a:buFont typeface="Arial" panose="020B0604020202020204" pitchFamily="34" charset="0"/>
                <a:buChar char="•"/>
                <a:tabLst>
                  <a:tab pos="899795" algn="l"/>
                </a:tabLst>
              </a:pPr>
              <a:r>
                <a:rPr lang="en-GB" sz="1600" dirty="0"/>
                <a:t>Identify, analyse, and evaluate the risk of cyber-attacks affecting the operational security of the electricity system and disrupting cross-border electricity flows</a:t>
              </a:r>
            </a:p>
          </p:txBody>
        </p:sp>
        <p:grpSp>
          <p:nvGrpSpPr>
            <p:cNvPr id="78" name="Group 77">
              <a:extLst>
                <a:ext uri="{FF2B5EF4-FFF2-40B4-BE49-F238E27FC236}">
                  <a16:creationId xmlns:a16="http://schemas.microsoft.com/office/drawing/2014/main" id="{0D949F69-423C-A267-E857-14E0CF1D0FBA}"/>
                </a:ext>
              </a:extLst>
            </p:cNvPr>
            <p:cNvGrpSpPr/>
            <p:nvPr/>
          </p:nvGrpSpPr>
          <p:grpSpPr>
            <a:xfrm>
              <a:off x="6437772" y="3729325"/>
              <a:ext cx="5382754" cy="720000"/>
              <a:chOff x="6437772" y="1287338"/>
              <a:chExt cx="5382754" cy="720000"/>
            </a:xfrm>
          </p:grpSpPr>
          <p:sp>
            <p:nvSpPr>
              <p:cNvPr id="79" name="Rectangle 78">
                <a:extLst>
                  <a:ext uri="{FF2B5EF4-FFF2-40B4-BE49-F238E27FC236}">
                    <a16:creationId xmlns:a16="http://schemas.microsoft.com/office/drawing/2014/main" id="{CE62DD6D-C861-9E77-F797-7CAC93C352A0}"/>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80" name="Oval 79">
                <a:extLst>
                  <a:ext uri="{FF2B5EF4-FFF2-40B4-BE49-F238E27FC236}">
                    <a16:creationId xmlns:a16="http://schemas.microsoft.com/office/drawing/2014/main" id="{0A727819-BE76-2FF8-CC85-05D12593D5C2}"/>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raphic 80">
                <a:extLst>
                  <a:ext uri="{FF2B5EF4-FFF2-40B4-BE49-F238E27FC236}">
                    <a16:creationId xmlns:a16="http://schemas.microsoft.com/office/drawing/2014/main" id="{4CBAEEB0-9CAA-429E-A4AB-61E117D636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1174" y="1382713"/>
                <a:ext cx="486301" cy="486301"/>
              </a:xfrm>
              <a:prstGeom prst="rect">
                <a:avLst/>
              </a:prstGeom>
            </p:spPr>
          </p:pic>
        </p:grpSp>
      </p:grpSp>
    </p:spTree>
    <p:extLst>
      <p:ext uri="{BB962C8B-B14F-4D97-AF65-F5344CB8AC3E}">
        <p14:creationId xmlns:p14="http://schemas.microsoft.com/office/powerpoint/2010/main" val="33613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1ADD0B5-66B1-9FFA-7546-22E33ED2E25F}"/>
              </a:ext>
            </a:extLst>
          </p:cNvPr>
          <p:cNvGrpSpPr/>
          <p:nvPr/>
        </p:nvGrpSpPr>
        <p:grpSpPr>
          <a:xfrm>
            <a:off x="371475" y="1523640"/>
            <a:ext cx="2803869" cy="2334702"/>
            <a:chOff x="371475" y="1287338"/>
            <a:chExt cx="2803869" cy="2334702"/>
          </a:xfrm>
        </p:grpSpPr>
        <p:grpSp>
          <p:nvGrpSpPr>
            <p:cNvPr id="13" name="Group 12">
              <a:extLst>
                <a:ext uri="{FF2B5EF4-FFF2-40B4-BE49-F238E27FC236}">
                  <a16:creationId xmlns:a16="http://schemas.microsoft.com/office/drawing/2014/main" id="{999E626F-6A60-D0AC-7A34-1F0FC70EF7A4}"/>
                </a:ext>
              </a:extLst>
            </p:cNvPr>
            <p:cNvGrpSpPr/>
            <p:nvPr/>
          </p:nvGrpSpPr>
          <p:grpSpPr>
            <a:xfrm>
              <a:off x="371475" y="1287338"/>
              <a:ext cx="2803869" cy="2334702"/>
              <a:chOff x="371475" y="1287338"/>
              <a:chExt cx="2803869" cy="2334702"/>
            </a:xfrm>
          </p:grpSpPr>
          <p:grpSp>
            <p:nvGrpSpPr>
              <p:cNvPr id="19" name="Group 18">
                <a:extLst>
                  <a:ext uri="{FF2B5EF4-FFF2-40B4-BE49-F238E27FC236}">
                    <a16:creationId xmlns:a16="http://schemas.microsoft.com/office/drawing/2014/main" id="{64D44E77-BC9A-829B-99CF-E14408C23AD8}"/>
                  </a:ext>
                </a:extLst>
              </p:cNvPr>
              <p:cNvGrpSpPr/>
              <p:nvPr/>
            </p:nvGrpSpPr>
            <p:grpSpPr>
              <a:xfrm>
                <a:off x="371475" y="1287338"/>
                <a:ext cx="2803869" cy="720000"/>
                <a:chOff x="371475" y="1287338"/>
                <a:chExt cx="2803869" cy="720000"/>
              </a:xfrm>
            </p:grpSpPr>
            <p:sp>
              <p:nvSpPr>
                <p:cNvPr id="21" name="Rectangle 20">
                  <a:extLst>
                    <a:ext uri="{FF2B5EF4-FFF2-40B4-BE49-F238E27FC236}">
                      <a16:creationId xmlns:a16="http://schemas.microsoft.com/office/drawing/2014/main" id="{B19D176A-AF63-D0B9-D623-A22AC39F75B7}"/>
                    </a:ext>
                  </a:extLst>
                </p:cNvPr>
                <p:cNvSpPr/>
                <p:nvPr/>
              </p:nvSpPr>
              <p:spPr>
                <a:xfrm>
                  <a:off x="962039" y="1473029"/>
                  <a:ext cx="2213305" cy="322533"/>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22" name="Oval 21">
                  <a:extLst>
                    <a:ext uri="{FF2B5EF4-FFF2-40B4-BE49-F238E27FC236}">
                      <a16:creationId xmlns:a16="http://schemas.microsoft.com/office/drawing/2014/main" id="{E2BB693D-E7A8-7F01-A284-96E86FBA2B8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cxnSp>
            <p:nvCxnSpPr>
              <p:cNvPr id="20" name="Straight Connector 19">
                <a:extLst>
                  <a:ext uri="{FF2B5EF4-FFF2-40B4-BE49-F238E27FC236}">
                    <a16:creationId xmlns:a16="http://schemas.microsoft.com/office/drawing/2014/main" id="{B20C7B56-2BC1-AD05-ED8D-3CAD2D61C355}"/>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14" name="Graphic 13">
              <a:extLst>
                <a:ext uri="{FF2B5EF4-FFF2-40B4-BE49-F238E27FC236}">
                  <a16:creationId xmlns:a16="http://schemas.microsoft.com/office/drawing/2014/main" id="{DF256344-07DC-A013-E9BC-D021C4C15F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963" y="1423866"/>
              <a:ext cx="442092" cy="442092"/>
            </a:xfrm>
            <a:prstGeom prst="rect">
              <a:avLst/>
            </a:prstGeom>
          </p:spPr>
        </p:pic>
        <p:sp>
          <p:nvSpPr>
            <p:cNvPr id="15" name="TextBox 14">
              <a:extLst>
                <a:ext uri="{FF2B5EF4-FFF2-40B4-BE49-F238E27FC236}">
                  <a16:creationId xmlns:a16="http://schemas.microsoft.com/office/drawing/2014/main" id="{36526DA8-CB83-2E7B-3A95-1FD7B5C48E82}"/>
                </a:ext>
              </a:extLst>
            </p:cNvPr>
            <p:cNvSpPr txBox="1"/>
            <p:nvPr/>
          </p:nvSpPr>
          <p:spPr>
            <a:xfrm>
              <a:off x="796062" y="2124067"/>
              <a:ext cx="2213305" cy="830997"/>
            </a:xfrm>
            <a:prstGeom prst="rect">
              <a:avLst/>
            </a:prstGeom>
            <a:noFill/>
          </p:spPr>
          <p:txBody>
            <a:bodyPr wrap="square">
              <a:spAutoFit/>
            </a:bodyPr>
            <a:lstStyle/>
            <a:p>
              <a:r>
                <a:rPr lang="en-US" sz="1600" b="1" dirty="0"/>
                <a:t>By 2031</a:t>
              </a:r>
            </a:p>
            <a:p>
              <a:endParaRPr lang="en-US" sz="1600" b="1" dirty="0"/>
            </a:p>
            <a:p>
              <a:r>
                <a:rPr lang="en-US" sz="1600" b="1" dirty="0"/>
                <a:t>Every 3 years</a:t>
              </a:r>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a:xfrm>
            <a:off x="550864" y="565244"/>
            <a:ext cx="8126970" cy="818216"/>
          </a:xfrm>
        </p:spPr>
        <p:txBody>
          <a:bodyPr anchor="t">
            <a:noAutofit/>
          </a:bodyPr>
          <a:lstStyle/>
          <a:p>
            <a:r>
              <a:rPr lang="en-US" dirty="0"/>
              <a:t>Comprehensive cross-border electricity cybersecurity risk assessment report </a:t>
            </a:r>
            <a:r>
              <a:rPr lang="en-GB" dirty="0"/>
              <a:t>(Art. 23)</a:t>
            </a:r>
            <a:endParaRPr lang="en-NL" dirty="0"/>
          </a:p>
        </p:txBody>
      </p:sp>
      <p:sp>
        <p:nvSpPr>
          <p:cNvPr id="3" name="Slide Number Placeholder 2">
            <a:extLst>
              <a:ext uri="{FF2B5EF4-FFF2-40B4-BE49-F238E27FC236}">
                <a16:creationId xmlns:a16="http://schemas.microsoft.com/office/drawing/2014/main" id="{198B6C38-0A36-8C43-4C83-A84A29A59788}"/>
              </a:ext>
            </a:extLst>
          </p:cNvPr>
          <p:cNvSpPr>
            <a:spLocks noGrp="1"/>
          </p:cNvSpPr>
          <p:nvPr>
            <p:ph type="sldNum" sz="quarter" idx="12"/>
          </p:nvPr>
        </p:nvSpPr>
        <p:spPr/>
        <p:txBody>
          <a:bodyPr/>
          <a:lstStyle/>
          <a:p>
            <a:fld id="{2557C461-8C51-4D9D-8FC8-E809BEA51BC7}" type="slidenum">
              <a:rPr lang="en-GB" smtClean="0"/>
              <a:t>28</a:t>
            </a:fld>
            <a:endParaRPr lang="en-GB"/>
          </a:p>
        </p:txBody>
      </p:sp>
      <p:pic>
        <p:nvPicPr>
          <p:cNvPr id="32" name="Picture Placeholder 31" descr="Red lights in the dark&#10;&#10;Description automatically generated">
            <a:extLst>
              <a:ext uri="{FF2B5EF4-FFF2-40B4-BE49-F238E27FC236}">
                <a16:creationId xmlns:a16="http://schemas.microsoft.com/office/drawing/2014/main" id="{D3B9724F-D1AD-CB82-4D7B-30BB7704CE3F}"/>
              </a:ext>
            </a:extLst>
          </p:cNvPr>
          <p:cNvPicPr>
            <a:picLocks noGrp="1" noChangeAspect="1"/>
          </p:cNvPicPr>
          <p:nvPr>
            <p:ph type="pic" sz="quarter" idx="14"/>
          </p:nvPr>
        </p:nvPicPr>
        <p:blipFill rotWithShape="1">
          <a:blip r:embed="rId6" cstate="print">
            <a:extLst>
              <a:ext uri="{BEBA8EAE-BF5A-486C-A8C5-ECC9F3942E4B}">
                <a14:imgProps xmlns:a14="http://schemas.microsoft.com/office/drawing/2010/main">
                  <a14:imgLayer r:embed="rId7">
                    <a14:imgEffect>
                      <a14:colorTemperature colorTemp="6803"/>
                    </a14:imgEffect>
                  </a14:imgLayer>
                </a14:imgProps>
              </a:ext>
              <a:ext uri="{28A0092B-C50C-407E-A947-70E740481C1C}">
                <a14:useLocalDpi xmlns:a14="http://schemas.microsoft.com/office/drawing/2010/main"/>
              </a:ext>
            </a:extLst>
          </a:blip>
          <a:srcRect l="16710" t="-382" r="49078" b="382"/>
          <a:stretch/>
        </p:blipFill>
        <p:spPr>
          <a:xfrm>
            <a:off x="8677834" y="0"/>
            <a:ext cx="3514165" cy="6858000"/>
          </a:xfrm>
        </p:spPr>
      </p:pic>
      <p:grpSp>
        <p:nvGrpSpPr>
          <p:cNvPr id="4" name="Group 3">
            <a:extLst>
              <a:ext uri="{FF2B5EF4-FFF2-40B4-BE49-F238E27FC236}">
                <a16:creationId xmlns:a16="http://schemas.microsoft.com/office/drawing/2014/main" id="{D86076B8-12DD-B500-8D66-C85DE666A40A}"/>
              </a:ext>
            </a:extLst>
          </p:cNvPr>
          <p:cNvGrpSpPr/>
          <p:nvPr/>
        </p:nvGrpSpPr>
        <p:grpSpPr>
          <a:xfrm>
            <a:off x="371475" y="3965627"/>
            <a:ext cx="3038564" cy="2579400"/>
            <a:chOff x="371475" y="3729325"/>
            <a:chExt cx="3038564" cy="2579400"/>
          </a:xfrm>
        </p:grpSpPr>
        <p:sp>
          <p:nvSpPr>
            <p:cNvPr id="5" name="Rectangle 4">
              <a:extLst>
                <a:ext uri="{FF2B5EF4-FFF2-40B4-BE49-F238E27FC236}">
                  <a16:creationId xmlns:a16="http://schemas.microsoft.com/office/drawing/2014/main" id="{D4808252-D10B-64AD-8DCB-AF6F840E3A85}"/>
                </a:ext>
              </a:extLst>
            </p:cNvPr>
            <p:cNvSpPr/>
            <p:nvPr/>
          </p:nvSpPr>
          <p:spPr>
            <a:xfrm>
              <a:off x="962039" y="3915014"/>
              <a:ext cx="24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responsible</a:t>
              </a:r>
              <a:endParaRPr lang="en-NL" b="1" cap="all" dirty="0">
                <a:solidFill>
                  <a:schemeClr val="bg1"/>
                </a:solidFill>
              </a:endParaRPr>
            </a:p>
          </p:txBody>
        </p:sp>
        <p:sp>
          <p:nvSpPr>
            <p:cNvPr id="7" name="Oval 6">
              <a:extLst>
                <a:ext uri="{FF2B5EF4-FFF2-40B4-BE49-F238E27FC236}">
                  <a16:creationId xmlns:a16="http://schemas.microsoft.com/office/drawing/2014/main" id="{0F6D63BB-BAEB-0537-16EA-574BCB696B0B}"/>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B018F277-66B2-1509-4CC5-8E18B13448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98" y="3821668"/>
              <a:ext cx="486301" cy="486301"/>
            </a:xfrm>
            <a:prstGeom prst="rect">
              <a:avLst/>
            </a:prstGeom>
          </p:spPr>
        </p:pic>
        <p:cxnSp>
          <p:nvCxnSpPr>
            <p:cNvPr id="9" name="Straight Connector 8">
              <a:extLst>
                <a:ext uri="{FF2B5EF4-FFF2-40B4-BE49-F238E27FC236}">
                  <a16:creationId xmlns:a16="http://schemas.microsoft.com/office/drawing/2014/main" id="{92F6D470-CB02-E263-02F1-2E8B2B41AC62}"/>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9BA0F6-73FC-70C9-3430-D9B768D01C3F}"/>
                </a:ext>
              </a:extLst>
            </p:cNvPr>
            <p:cNvSpPr txBox="1"/>
            <p:nvPr/>
          </p:nvSpPr>
          <p:spPr>
            <a:xfrm>
              <a:off x="704681" y="4592140"/>
              <a:ext cx="2404407" cy="1600438"/>
            </a:xfrm>
            <a:prstGeom prst="rect">
              <a:avLst/>
            </a:prstGeom>
            <a:noFill/>
          </p:spPr>
          <p:txBody>
            <a:bodyPr wrap="square">
              <a:spAutoFit/>
            </a:bodyPr>
            <a:lstStyle/>
            <a:p>
              <a:pPr marL="182563" indent="-182563">
                <a:buFont typeface="Arial" panose="020B0604020202020204" pitchFamily="34" charset="0"/>
                <a:buChar char="•"/>
              </a:pPr>
              <a:r>
                <a:rPr lang="en-US" sz="1400" dirty="0"/>
                <a:t>TSOs (with ENTSO-E)</a:t>
              </a:r>
            </a:p>
            <a:p>
              <a:pPr marL="182563" indent="-182563">
                <a:buFont typeface="Arial" panose="020B0604020202020204" pitchFamily="34" charset="0"/>
                <a:buChar char="•"/>
              </a:pPr>
              <a:r>
                <a:rPr lang="en-US" sz="1400" dirty="0"/>
                <a:t>In cooperation with EU DSO entity </a:t>
              </a:r>
            </a:p>
            <a:p>
              <a:pPr marL="182563" indent="-182563">
                <a:buFont typeface="Arial" panose="020B0604020202020204" pitchFamily="34" charset="0"/>
                <a:buChar char="•"/>
              </a:pPr>
              <a:r>
                <a:rPr lang="en-US" sz="1400" dirty="0"/>
                <a:t>in consultation with the NIS Cooperation Group</a:t>
              </a:r>
            </a:p>
            <a:p>
              <a:pPr marL="182563" indent="-182563">
                <a:buFont typeface="Arial" panose="020B0604020202020204" pitchFamily="34" charset="0"/>
                <a:buChar char="•"/>
              </a:pPr>
              <a:r>
                <a:rPr lang="en-US" sz="1400" dirty="0"/>
                <a:t>in consultation with entities in scope of NCCS</a:t>
              </a:r>
            </a:p>
          </p:txBody>
        </p:sp>
      </p:grpSp>
      <p:grpSp>
        <p:nvGrpSpPr>
          <p:cNvPr id="53" name="Group 52">
            <a:extLst>
              <a:ext uri="{FF2B5EF4-FFF2-40B4-BE49-F238E27FC236}">
                <a16:creationId xmlns:a16="http://schemas.microsoft.com/office/drawing/2014/main" id="{AF5CCD93-CB9F-9C91-3C68-28EE6226C248}"/>
              </a:ext>
            </a:extLst>
          </p:cNvPr>
          <p:cNvGrpSpPr/>
          <p:nvPr/>
        </p:nvGrpSpPr>
        <p:grpSpPr>
          <a:xfrm>
            <a:off x="3062427" y="1523115"/>
            <a:ext cx="5357351" cy="1384472"/>
            <a:chOff x="2749093" y="1286813"/>
            <a:chExt cx="5357351" cy="1384472"/>
          </a:xfrm>
        </p:grpSpPr>
        <p:grpSp>
          <p:nvGrpSpPr>
            <p:cNvPr id="54" name="Group 53">
              <a:extLst>
                <a:ext uri="{FF2B5EF4-FFF2-40B4-BE49-F238E27FC236}">
                  <a16:creationId xmlns:a16="http://schemas.microsoft.com/office/drawing/2014/main" id="{1604BEA1-79A8-18E9-F52C-9CAECF3144CD}"/>
                </a:ext>
              </a:extLst>
            </p:cNvPr>
            <p:cNvGrpSpPr/>
            <p:nvPr/>
          </p:nvGrpSpPr>
          <p:grpSpPr>
            <a:xfrm>
              <a:off x="2749093" y="1286813"/>
              <a:ext cx="5357351" cy="1384472"/>
              <a:chOff x="2749093" y="1286813"/>
              <a:chExt cx="5357351" cy="1384472"/>
            </a:xfrm>
          </p:grpSpPr>
          <p:cxnSp>
            <p:nvCxnSpPr>
              <p:cNvPr id="56" name="Straight Connector 55">
                <a:extLst>
                  <a:ext uri="{FF2B5EF4-FFF2-40B4-BE49-F238E27FC236}">
                    <a16:creationId xmlns:a16="http://schemas.microsoft.com/office/drawing/2014/main" id="{C0D2D54C-8E38-5785-4B78-DD985C187F96}"/>
                  </a:ext>
                </a:extLst>
              </p:cNvPr>
              <p:cNvCxnSpPr>
                <a:cxnSpLocks/>
              </p:cNvCxnSpPr>
              <p:nvPr/>
            </p:nvCxnSpPr>
            <p:spPr>
              <a:xfrm>
                <a:off x="3109093" y="2104901"/>
                <a:ext cx="0" cy="566384"/>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15727006-F79D-26B0-D3F4-B4E877F271FD}"/>
                  </a:ext>
                </a:extLst>
              </p:cNvPr>
              <p:cNvGrpSpPr/>
              <p:nvPr/>
            </p:nvGrpSpPr>
            <p:grpSpPr>
              <a:xfrm>
                <a:off x="2749093" y="1286813"/>
                <a:ext cx="5357351" cy="720000"/>
                <a:chOff x="2749093" y="1286813"/>
                <a:chExt cx="5357351" cy="720000"/>
              </a:xfrm>
            </p:grpSpPr>
            <p:grpSp>
              <p:nvGrpSpPr>
                <p:cNvPr id="58" name="Group 57">
                  <a:extLst>
                    <a:ext uri="{FF2B5EF4-FFF2-40B4-BE49-F238E27FC236}">
                      <a16:creationId xmlns:a16="http://schemas.microsoft.com/office/drawing/2014/main" id="{4791B61C-D859-836A-B7F7-81A1FE82A79E}"/>
                    </a:ext>
                  </a:extLst>
                </p:cNvPr>
                <p:cNvGrpSpPr/>
                <p:nvPr/>
              </p:nvGrpSpPr>
              <p:grpSpPr>
                <a:xfrm>
                  <a:off x="2749093" y="1286813"/>
                  <a:ext cx="5357351" cy="720000"/>
                  <a:chOff x="2749093" y="1287338"/>
                  <a:chExt cx="5357351" cy="720000"/>
                </a:xfrm>
              </p:grpSpPr>
              <p:sp>
                <p:nvSpPr>
                  <p:cNvPr id="73" name="Rectangle 72">
                    <a:extLst>
                      <a:ext uri="{FF2B5EF4-FFF2-40B4-BE49-F238E27FC236}">
                        <a16:creationId xmlns:a16="http://schemas.microsoft.com/office/drawing/2014/main" id="{CA47476C-9909-6C9A-8105-53FA0C639D7F}"/>
                      </a:ext>
                    </a:extLst>
                  </p:cNvPr>
                  <p:cNvSpPr/>
                  <p:nvPr/>
                </p:nvSpPr>
                <p:spPr>
                  <a:xfrm>
                    <a:off x="3339657" y="1473027"/>
                    <a:ext cx="4766787"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SUBMITTED TO</a:t>
                    </a:r>
                  </a:p>
                </p:txBody>
              </p:sp>
              <p:sp>
                <p:nvSpPr>
                  <p:cNvPr id="74" name="Oval 73">
                    <a:extLst>
                      <a:ext uri="{FF2B5EF4-FFF2-40B4-BE49-F238E27FC236}">
                        <a16:creationId xmlns:a16="http://schemas.microsoft.com/office/drawing/2014/main" id="{B22EBFC7-C56E-FC4C-7075-52B08161A8B2}"/>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9" name="Graphic 58" descr="Open envelope outline">
                  <a:extLst>
                    <a:ext uri="{FF2B5EF4-FFF2-40B4-BE49-F238E27FC236}">
                      <a16:creationId xmlns:a16="http://schemas.microsoft.com/office/drawing/2014/main" id="{7A64DA27-F4A9-E6B1-B7C2-7B55606A189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836851" y="1344345"/>
                  <a:ext cx="557640" cy="557640"/>
                </a:xfrm>
                <a:prstGeom prst="rect">
                  <a:avLst/>
                </a:prstGeom>
              </p:spPr>
            </p:pic>
          </p:grpSp>
        </p:grpSp>
        <p:sp>
          <p:nvSpPr>
            <p:cNvPr id="55" name="CasellaDiTesto 93">
              <a:extLst>
                <a:ext uri="{FF2B5EF4-FFF2-40B4-BE49-F238E27FC236}">
                  <a16:creationId xmlns:a16="http://schemas.microsoft.com/office/drawing/2014/main" id="{1F6DB5D4-3962-EC7E-1A63-EF8738855137}"/>
                </a:ext>
              </a:extLst>
            </p:cNvPr>
            <p:cNvSpPr txBox="1"/>
            <p:nvPr/>
          </p:nvSpPr>
          <p:spPr>
            <a:xfrm>
              <a:off x="3339658" y="2124067"/>
              <a:ext cx="4766786" cy="338554"/>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US" sz="1600" dirty="0"/>
                <a:t>Electricity Coordination Group</a:t>
              </a:r>
            </a:p>
          </p:txBody>
        </p:sp>
      </p:grpSp>
      <p:grpSp>
        <p:nvGrpSpPr>
          <p:cNvPr id="75" name="Group 74">
            <a:extLst>
              <a:ext uri="{FF2B5EF4-FFF2-40B4-BE49-F238E27FC236}">
                <a16:creationId xmlns:a16="http://schemas.microsoft.com/office/drawing/2014/main" id="{EE05BBB6-A0B6-D64D-A4FC-20794D0CF52F}"/>
              </a:ext>
            </a:extLst>
          </p:cNvPr>
          <p:cNvGrpSpPr/>
          <p:nvPr/>
        </p:nvGrpSpPr>
        <p:grpSpPr>
          <a:xfrm>
            <a:off x="3037026" y="2979310"/>
            <a:ext cx="5382754" cy="3663493"/>
            <a:chOff x="6437772" y="2743008"/>
            <a:chExt cx="5382754" cy="3663493"/>
          </a:xfrm>
        </p:grpSpPr>
        <p:cxnSp>
          <p:nvCxnSpPr>
            <p:cNvPr id="76" name="Straight Connector 75">
              <a:extLst>
                <a:ext uri="{FF2B5EF4-FFF2-40B4-BE49-F238E27FC236}">
                  <a16:creationId xmlns:a16="http://schemas.microsoft.com/office/drawing/2014/main" id="{BFE3635F-2AB9-E2C2-0B48-8DDE9DA8B587}"/>
                </a:ext>
              </a:extLst>
            </p:cNvPr>
            <p:cNvCxnSpPr>
              <a:cxnSpLocks/>
            </p:cNvCxnSpPr>
            <p:nvPr/>
          </p:nvCxnSpPr>
          <p:spPr>
            <a:xfrm>
              <a:off x="6812612" y="3544179"/>
              <a:ext cx="0" cy="276454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77" name="CasellaDiTesto 93">
              <a:extLst>
                <a:ext uri="{FF2B5EF4-FFF2-40B4-BE49-F238E27FC236}">
                  <a16:creationId xmlns:a16="http://schemas.microsoft.com/office/drawing/2014/main" id="{F90384C7-115D-8E51-095D-725A83A72415}"/>
                </a:ext>
              </a:extLst>
            </p:cNvPr>
            <p:cNvSpPr txBox="1"/>
            <p:nvPr/>
          </p:nvSpPr>
          <p:spPr>
            <a:xfrm>
              <a:off x="6989427" y="3544179"/>
              <a:ext cx="4831097" cy="2862322"/>
            </a:xfrm>
            <a:prstGeom prst="rect">
              <a:avLst/>
            </a:prstGeom>
            <a:noFill/>
          </p:spPr>
          <p:txBody>
            <a:bodyPr wrap="square" lIns="0">
              <a:spAutoFit/>
            </a:bodyPr>
            <a:lstStyle/>
            <a:p>
              <a:pPr>
                <a:spcBef>
                  <a:spcPts val="200"/>
                </a:spcBef>
                <a:spcAft>
                  <a:spcPts val="200"/>
                </a:spcAft>
                <a:tabLst>
                  <a:tab pos="899795" algn="l"/>
                </a:tabLst>
              </a:pPr>
              <a:r>
                <a:rPr lang="en-US" sz="1600" b="1" dirty="0"/>
                <a:t>Regional cybersecurity risk mitigation plan (for each system operation region):</a:t>
              </a:r>
            </a:p>
            <a:p>
              <a:pPr marL="182563" indent="-182563">
                <a:spcBef>
                  <a:spcPts val="200"/>
                </a:spcBef>
                <a:spcAft>
                  <a:spcPts val="200"/>
                </a:spcAft>
                <a:buFont typeface="Arial" panose="020B0604020202020204" pitchFamily="34" charset="0"/>
                <a:buChar char="•"/>
                <a:tabLst>
                  <a:tab pos="899795" algn="l"/>
                </a:tabLst>
              </a:pPr>
              <a:r>
                <a:rPr lang="en-US" sz="1600" dirty="0"/>
                <a:t>Union-wide high-impact and critical-impact processes</a:t>
              </a:r>
            </a:p>
            <a:p>
              <a:pPr marL="182563" indent="-182563">
                <a:spcBef>
                  <a:spcPts val="200"/>
                </a:spcBef>
                <a:spcAft>
                  <a:spcPts val="200"/>
                </a:spcAft>
                <a:buFont typeface="Arial" panose="020B0604020202020204" pitchFamily="34" charset="0"/>
                <a:buChar char="•"/>
                <a:tabLst>
                  <a:tab pos="899795" algn="l"/>
                </a:tabLst>
              </a:pPr>
              <a:r>
                <a:rPr lang="en-US" sz="1600" dirty="0"/>
                <a:t>Current cyber-threats</a:t>
              </a:r>
            </a:p>
            <a:p>
              <a:pPr marL="182563" indent="-182563">
                <a:spcBef>
                  <a:spcPts val="200"/>
                </a:spcBef>
                <a:spcAft>
                  <a:spcPts val="200"/>
                </a:spcAft>
                <a:buFont typeface="Arial" panose="020B0604020202020204" pitchFamily="34" charset="0"/>
                <a:buChar char="•"/>
                <a:tabLst>
                  <a:tab pos="899795" algn="l"/>
                </a:tabLst>
              </a:pPr>
              <a:r>
                <a:rPr lang="en-US" sz="1600" dirty="0"/>
                <a:t>Cyber-attacks at union level</a:t>
              </a:r>
            </a:p>
            <a:p>
              <a:pPr marL="182563" indent="-182563">
                <a:spcBef>
                  <a:spcPts val="200"/>
                </a:spcBef>
                <a:spcAft>
                  <a:spcPts val="200"/>
                </a:spcAft>
                <a:buFont typeface="Arial" panose="020B0604020202020204" pitchFamily="34" charset="0"/>
                <a:buChar char="•"/>
                <a:tabLst>
                  <a:tab pos="899795" algn="l"/>
                </a:tabLst>
              </a:pPr>
              <a:r>
                <a:rPr lang="en-US" sz="1600" dirty="0"/>
                <a:t>Implementation status of cybersecurity measures and information flows</a:t>
              </a:r>
            </a:p>
            <a:p>
              <a:pPr marL="182563" indent="-182563">
                <a:spcBef>
                  <a:spcPts val="200"/>
                </a:spcBef>
                <a:spcAft>
                  <a:spcPts val="200"/>
                </a:spcAft>
                <a:buFont typeface="Arial" panose="020B0604020202020204" pitchFamily="34" charset="0"/>
                <a:buChar char="•"/>
                <a:tabLst>
                  <a:tab pos="899795" algn="l"/>
                </a:tabLst>
              </a:pPr>
              <a:r>
                <a:rPr lang="en-US" sz="1600" dirty="0"/>
                <a:t>Supply chain risks</a:t>
              </a:r>
            </a:p>
            <a:p>
              <a:pPr marL="182563" indent="-182563">
                <a:spcBef>
                  <a:spcPts val="200"/>
                </a:spcBef>
                <a:spcAft>
                  <a:spcPts val="200"/>
                </a:spcAft>
                <a:buFont typeface="Arial" panose="020B0604020202020204" pitchFamily="34" charset="0"/>
                <a:buChar char="•"/>
                <a:tabLst>
                  <a:tab pos="899795" algn="l"/>
                </a:tabLst>
              </a:pPr>
              <a:r>
                <a:rPr lang="en-US" sz="1600" dirty="0"/>
                <a:t>Results from regional and cross-regional exercises</a:t>
              </a:r>
            </a:p>
          </p:txBody>
        </p:sp>
        <p:grpSp>
          <p:nvGrpSpPr>
            <p:cNvPr id="78" name="Group 77">
              <a:extLst>
                <a:ext uri="{FF2B5EF4-FFF2-40B4-BE49-F238E27FC236}">
                  <a16:creationId xmlns:a16="http://schemas.microsoft.com/office/drawing/2014/main" id="{0D949F69-423C-A267-E857-14E0CF1D0FBA}"/>
                </a:ext>
              </a:extLst>
            </p:cNvPr>
            <p:cNvGrpSpPr/>
            <p:nvPr/>
          </p:nvGrpSpPr>
          <p:grpSpPr>
            <a:xfrm>
              <a:off x="6437772" y="2743008"/>
              <a:ext cx="5382754" cy="720000"/>
              <a:chOff x="6437772" y="301021"/>
              <a:chExt cx="5382754" cy="720000"/>
            </a:xfrm>
          </p:grpSpPr>
          <p:sp>
            <p:nvSpPr>
              <p:cNvPr id="79" name="Rectangle 78">
                <a:extLst>
                  <a:ext uri="{FF2B5EF4-FFF2-40B4-BE49-F238E27FC236}">
                    <a16:creationId xmlns:a16="http://schemas.microsoft.com/office/drawing/2014/main" id="{CE62DD6D-C861-9E77-F797-7CAC93C352A0}"/>
                  </a:ext>
                </a:extLst>
              </p:cNvPr>
              <p:cNvSpPr/>
              <p:nvPr/>
            </p:nvSpPr>
            <p:spPr>
              <a:xfrm>
                <a:off x="7028336" y="486710"/>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80" name="Oval 79">
                <a:extLst>
                  <a:ext uri="{FF2B5EF4-FFF2-40B4-BE49-F238E27FC236}">
                    <a16:creationId xmlns:a16="http://schemas.microsoft.com/office/drawing/2014/main" id="{0A727819-BE76-2FF8-CC85-05D12593D5C2}"/>
                  </a:ext>
                </a:extLst>
              </p:cNvPr>
              <p:cNvSpPr/>
              <p:nvPr/>
            </p:nvSpPr>
            <p:spPr>
              <a:xfrm>
                <a:off x="6437772" y="301021"/>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raphic 80">
                <a:extLst>
                  <a:ext uri="{FF2B5EF4-FFF2-40B4-BE49-F238E27FC236}">
                    <a16:creationId xmlns:a16="http://schemas.microsoft.com/office/drawing/2014/main" id="{4CBAEEB0-9CAA-429E-A4AB-61E117D636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1174" y="396396"/>
                <a:ext cx="486301" cy="486301"/>
              </a:xfrm>
              <a:prstGeom prst="rect">
                <a:avLst/>
              </a:prstGeom>
            </p:spPr>
          </p:pic>
        </p:grpSp>
      </p:grpSp>
    </p:spTree>
    <p:extLst>
      <p:ext uri="{BB962C8B-B14F-4D97-AF65-F5344CB8AC3E}">
        <p14:creationId xmlns:p14="http://schemas.microsoft.com/office/powerpoint/2010/main" val="220761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81DFE6-C2AC-2FCC-7C68-253EE7CB203D}"/>
              </a:ext>
            </a:extLst>
          </p:cNvPr>
          <p:cNvSpPr>
            <a:spLocks noGrp="1"/>
          </p:cNvSpPr>
          <p:nvPr>
            <p:ph type="ftr" sz="quarter" idx="429496729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4" name="Slide Number Placeholder 3">
            <a:extLst>
              <a:ext uri="{FF2B5EF4-FFF2-40B4-BE49-F238E27FC236}">
                <a16:creationId xmlns:a16="http://schemas.microsoft.com/office/drawing/2014/main" id="{012B0C1B-1E97-86C3-1AD5-7D40A44A3001}"/>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29</a:t>
            </a:fld>
            <a:endParaRPr lang="en-GB"/>
          </a:p>
        </p:txBody>
      </p:sp>
      <p:sp>
        <p:nvSpPr>
          <p:cNvPr id="2" name="Title 1">
            <a:extLst>
              <a:ext uri="{FF2B5EF4-FFF2-40B4-BE49-F238E27FC236}">
                <a16:creationId xmlns:a16="http://schemas.microsoft.com/office/drawing/2014/main" id="{11438BBD-7FF0-6CFD-2192-9F5E18853F27}"/>
              </a:ext>
            </a:extLst>
          </p:cNvPr>
          <p:cNvSpPr>
            <a:spLocks noGrp="1"/>
          </p:cNvSpPr>
          <p:nvPr>
            <p:ph type="ctrTitle"/>
          </p:nvPr>
        </p:nvSpPr>
        <p:spPr>
          <a:xfrm>
            <a:off x="1724343" y="1736724"/>
            <a:ext cx="5387658" cy="3423366"/>
          </a:xfrm>
        </p:spPr>
        <p:txBody>
          <a:bodyPr anchor="t" anchorCtr="0">
            <a:normAutofit/>
          </a:bodyPr>
          <a:lstStyle/>
          <a:p>
            <a:r>
              <a:rPr lang="en-GB" noProof="0" dirty="0"/>
              <a:t>Common Electricity Cybersecurity Framework</a:t>
            </a:r>
          </a:p>
        </p:txBody>
      </p:sp>
      <p:sp>
        <p:nvSpPr>
          <p:cNvPr id="5" name="Picture Placeholder 4">
            <a:extLst>
              <a:ext uri="{FF2B5EF4-FFF2-40B4-BE49-F238E27FC236}">
                <a16:creationId xmlns:a16="http://schemas.microsoft.com/office/drawing/2014/main" id="{146648AE-860C-5E29-D52D-BCB12088CA53}"/>
              </a:ext>
            </a:extLst>
          </p:cNvPr>
          <p:cNvSpPr>
            <a:spLocks noGrp="1"/>
          </p:cNvSpPr>
          <p:nvPr>
            <p:ph type="pic" sz="quarter" idx="14"/>
          </p:nvPr>
        </p:nvSpPr>
        <p:spPr>
          <a:solidFill>
            <a:schemeClr val="accent3"/>
          </a:solidFill>
        </p:spPr>
        <p:txBody>
          <a:bodyPr/>
          <a:lstStyle/>
          <a:p>
            <a:endParaRPr lang="en-GB"/>
          </a:p>
        </p:txBody>
      </p:sp>
      <p:sp>
        <p:nvSpPr>
          <p:cNvPr id="6" name="Title 10">
            <a:extLst>
              <a:ext uri="{FF2B5EF4-FFF2-40B4-BE49-F238E27FC236}">
                <a16:creationId xmlns:a16="http://schemas.microsoft.com/office/drawing/2014/main" id="{B33AE859-B93B-0405-354F-F5D1F92497A9}"/>
              </a:ext>
            </a:extLst>
          </p:cNvPr>
          <p:cNvSpPr txBox="1">
            <a:spLocks/>
          </p:cNvSpPr>
          <p:nvPr/>
        </p:nvSpPr>
        <p:spPr>
          <a:xfrm>
            <a:off x="345533" y="1736724"/>
            <a:ext cx="804461" cy="782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en-US" dirty="0">
                <a:solidFill>
                  <a:schemeClr val="accent3"/>
                </a:solidFill>
              </a:rPr>
              <a:t>3</a:t>
            </a:r>
            <a:endParaRPr lang="en-GB" dirty="0">
              <a:solidFill>
                <a:schemeClr val="accent3"/>
              </a:solidFill>
            </a:endParaRPr>
          </a:p>
        </p:txBody>
      </p:sp>
    </p:spTree>
    <p:extLst>
      <p:ext uri="{BB962C8B-B14F-4D97-AF65-F5344CB8AC3E}">
        <p14:creationId xmlns:p14="http://schemas.microsoft.com/office/powerpoint/2010/main" val="241273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81DFE6-C2AC-2FCC-7C68-253EE7CB203D}"/>
              </a:ext>
            </a:extLst>
          </p:cNvPr>
          <p:cNvSpPr>
            <a:spLocks noGrp="1"/>
          </p:cNvSpPr>
          <p:nvPr>
            <p:ph type="ftr" sz="quarter" idx="429496729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4" name="Slide Number Placeholder 3">
            <a:extLst>
              <a:ext uri="{FF2B5EF4-FFF2-40B4-BE49-F238E27FC236}">
                <a16:creationId xmlns:a16="http://schemas.microsoft.com/office/drawing/2014/main" id="{012B0C1B-1E97-86C3-1AD5-7D40A44A3001}"/>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3</a:t>
            </a:fld>
            <a:endParaRPr lang="en-GB"/>
          </a:p>
        </p:txBody>
      </p:sp>
      <p:sp>
        <p:nvSpPr>
          <p:cNvPr id="2" name="Title 1">
            <a:extLst>
              <a:ext uri="{FF2B5EF4-FFF2-40B4-BE49-F238E27FC236}">
                <a16:creationId xmlns:a16="http://schemas.microsoft.com/office/drawing/2014/main" id="{11438BBD-7FF0-6CFD-2192-9F5E18853F27}"/>
              </a:ext>
            </a:extLst>
          </p:cNvPr>
          <p:cNvSpPr>
            <a:spLocks noGrp="1"/>
          </p:cNvSpPr>
          <p:nvPr>
            <p:ph type="ctrTitle"/>
          </p:nvPr>
        </p:nvSpPr>
        <p:spPr>
          <a:xfrm>
            <a:off x="1724343" y="1736724"/>
            <a:ext cx="5387658" cy="3423366"/>
          </a:xfrm>
        </p:spPr>
        <p:txBody>
          <a:bodyPr anchor="t" anchorCtr="0">
            <a:normAutofit/>
          </a:bodyPr>
          <a:lstStyle/>
          <a:p>
            <a:r>
              <a:rPr lang="en-GB" noProof="0" dirty="0"/>
              <a:t>General Background</a:t>
            </a:r>
          </a:p>
        </p:txBody>
      </p:sp>
      <p:sp>
        <p:nvSpPr>
          <p:cNvPr id="5" name="Picture Placeholder 4">
            <a:extLst>
              <a:ext uri="{FF2B5EF4-FFF2-40B4-BE49-F238E27FC236}">
                <a16:creationId xmlns:a16="http://schemas.microsoft.com/office/drawing/2014/main" id="{146648AE-860C-5E29-D52D-BCB12088CA53}"/>
              </a:ext>
            </a:extLst>
          </p:cNvPr>
          <p:cNvSpPr>
            <a:spLocks noGrp="1"/>
          </p:cNvSpPr>
          <p:nvPr>
            <p:ph type="pic" sz="quarter" idx="14"/>
          </p:nvPr>
        </p:nvSpPr>
        <p:spPr>
          <a:solidFill>
            <a:schemeClr val="accent3"/>
          </a:solidFill>
        </p:spPr>
        <p:txBody>
          <a:bodyPr/>
          <a:lstStyle/>
          <a:p>
            <a:endParaRPr lang="en-GB"/>
          </a:p>
        </p:txBody>
      </p:sp>
      <p:sp>
        <p:nvSpPr>
          <p:cNvPr id="6" name="Title 10">
            <a:extLst>
              <a:ext uri="{FF2B5EF4-FFF2-40B4-BE49-F238E27FC236}">
                <a16:creationId xmlns:a16="http://schemas.microsoft.com/office/drawing/2014/main" id="{B33AE859-B93B-0405-354F-F5D1F92497A9}"/>
              </a:ext>
            </a:extLst>
          </p:cNvPr>
          <p:cNvSpPr txBox="1">
            <a:spLocks/>
          </p:cNvSpPr>
          <p:nvPr/>
        </p:nvSpPr>
        <p:spPr>
          <a:xfrm>
            <a:off x="345533" y="1736724"/>
            <a:ext cx="804461" cy="782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en-US" dirty="0">
                <a:solidFill>
                  <a:schemeClr val="accent3"/>
                </a:solidFill>
              </a:rPr>
              <a:t>1</a:t>
            </a:r>
            <a:endParaRPr lang="en-GB" dirty="0">
              <a:solidFill>
                <a:schemeClr val="accent3"/>
              </a:solidFill>
            </a:endParaRPr>
          </a:p>
        </p:txBody>
      </p:sp>
    </p:spTree>
    <p:extLst>
      <p:ext uri="{BB962C8B-B14F-4D97-AF65-F5344CB8AC3E}">
        <p14:creationId xmlns:p14="http://schemas.microsoft.com/office/powerpoint/2010/main" val="26848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C325-9C6E-BE3B-7362-3267E1A5CF27}"/>
              </a:ext>
            </a:extLst>
          </p:cNvPr>
          <p:cNvSpPr>
            <a:spLocks noGrp="1"/>
          </p:cNvSpPr>
          <p:nvPr>
            <p:ph type="title"/>
          </p:nvPr>
        </p:nvSpPr>
        <p:spPr/>
        <p:txBody>
          <a:bodyPr anchor="t">
            <a:normAutofit/>
          </a:bodyPr>
          <a:lstStyle/>
          <a:p>
            <a:r>
              <a:rPr lang="en-GB"/>
              <a:t>Common electricity cybersecurity framework</a:t>
            </a:r>
            <a:endParaRPr lang="en-NL"/>
          </a:p>
        </p:txBody>
      </p:sp>
      <p:sp>
        <p:nvSpPr>
          <p:cNvPr id="20" name="Slide Number Placeholder 19">
            <a:extLst>
              <a:ext uri="{FF2B5EF4-FFF2-40B4-BE49-F238E27FC236}">
                <a16:creationId xmlns:a16="http://schemas.microsoft.com/office/drawing/2014/main" id="{3D4091D4-33E7-AD1F-D2F7-5E8F645C6AF2}"/>
              </a:ext>
            </a:extLst>
          </p:cNvPr>
          <p:cNvSpPr>
            <a:spLocks noGrp="1"/>
          </p:cNvSpPr>
          <p:nvPr>
            <p:ph type="sldNum" sz="quarter" idx="12"/>
          </p:nvPr>
        </p:nvSpPr>
        <p:spPr/>
        <p:txBody>
          <a:bodyPr/>
          <a:lstStyle/>
          <a:p>
            <a:fld id="{2557C461-8C51-4D9D-8FC8-E809BEA51BC7}" type="slidenum">
              <a:rPr lang="en-GB" smtClean="0"/>
              <a:t>30</a:t>
            </a:fld>
            <a:endParaRPr lang="en-GB"/>
          </a:p>
        </p:txBody>
      </p:sp>
      <p:sp>
        <p:nvSpPr>
          <p:cNvPr id="21" name="Rectangle 20">
            <a:extLst>
              <a:ext uri="{FF2B5EF4-FFF2-40B4-BE49-F238E27FC236}">
                <a16:creationId xmlns:a16="http://schemas.microsoft.com/office/drawing/2014/main" id="{904246B0-8C8A-A40C-7D05-21AC3665B519}"/>
              </a:ext>
            </a:extLst>
          </p:cNvPr>
          <p:cNvSpPr/>
          <p:nvPr/>
        </p:nvSpPr>
        <p:spPr>
          <a:xfrm>
            <a:off x="491068" y="6400799"/>
            <a:ext cx="4246364" cy="385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7837C551-4269-BAA8-A624-3A654609602A}"/>
              </a:ext>
            </a:extLst>
          </p:cNvPr>
          <p:cNvGrpSpPr/>
          <p:nvPr/>
        </p:nvGrpSpPr>
        <p:grpSpPr>
          <a:xfrm>
            <a:off x="5646117" y="1557337"/>
            <a:ext cx="6134859" cy="4566869"/>
            <a:chOff x="5646117" y="1557337"/>
            <a:chExt cx="6134859" cy="4566869"/>
          </a:xfrm>
        </p:grpSpPr>
        <p:sp>
          <p:nvSpPr>
            <p:cNvPr id="17" name="Freeform: Shape 16">
              <a:extLst>
                <a:ext uri="{FF2B5EF4-FFF2-40B4-BE49-F238E27FC236}">
                  <a16:creationId xmlns:a16="http://schemas.microsoft.com/office/drawing/2014/main" id="{21F1D63A-EFED-D708-EC82-2BE559448757}"/>
                </a:ext>
              </a:extLst>
            </p:cNvPr>
            <p:cNvSpPr/>
            <p:nvPr/>
          </p:nvSpPr>
          <p:spPr>
            <a:xfrm>
              <a:off x="5646117" y="1557337"/>
              <a:ext cx="6134859" cy="4566869"/>
            </a:xfrm>
            <a:custGeom>
              <a:avLst/>
              <a:gdLst>
                <a:gd name="connsiteX0" fmla="*/ 2999138 w 5817571"/>
                <a:gd name="connsiteY0" fmla="*/ 0 h 4566869"/>
                <a:gd name="connsiteX1" fmla="*/ 5817571 w 5817571"/>
                <a:gd name="connsiteY1" fmla="*/ 0 h 4566869"/>
                <a:gd name="connsiteX2" fmla="*/ 5817571 w 5817571"/>
                <a:gd name="connsiteY2" fmla="*/ 4566869 h 4566869"/>
                <a:gd name="connsiteX3" fmla="*/ 2999138 w 5817571"/>
                <a:gd name="connsiteY3" fmla="*/ 4566869 h 4566869"/>
                <a:gd name="connsiteX4" fmla="*/ 2999138 w 5817571"/>
                <a:gd name="connsiteY4" fmla="*/ 2416169 h 4566869"/>
                <a:gd name="connsiteX5" fmla="*/ 0 w 5817571"/>
                <a:gd name="connsiteY5" fmla="*/ 2416169 h 4566869"/>
                <a:gd name="connsiteX6" fmla="*/ 0 w 5817571"/>
                <a:gd name="connsiteY6" fmla="*/ 1274763 h 4566869"/>
                <a:gd name="connsiteX7" fmla="*/ 2999138 w 5817571"/>
                <a:gd name="connsiteY7" fmla="*/ 1274763 h 456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7571" h="4566869">
                  <a:moveTo>
                    <a:pt x="2999138" y="0"/>
                  </a:moveTo>
                  <a:lnTo>
                    <a:pt x="5817571" y="0"/>
                  </a:lnTo>
                  <a:lnTo>
                    <a:pt x="5817571" y="4566869"/>
                  </a:lnTo>
                  <a:lnTo>
                    <a:pt x="2999138" y="4566869"/>
                  </a:lnTo>
                  <a:lnTo>
                    <a:pt x="2999138" y="2416169"/>
                  </a:lnTo>
                  <a:lnTo>
                    <a:pt x="0" y="2416169"/>
                  </a:lnTo>
                  <a:lnTo>
                    <a:pt x="0" y="1274763"/>
                  </a:lnTo>
                  <a:lnTo>
                    <a:pt x="2999138" y="1274763"/>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ZoneTexte 67">
              <a:extLst>
                <a:ext uri="{FF2B5EF4-FFF2-40B4-BE49-F238E27FC236}">
                  <a16:creationId xmlns:a16="http://schemas.microsoft.com/office/drawing/2014/main" id="{C59FF959-8064-7B7C-FAD6-195839232193}"/>
                </a:ext>
              </a:extLst>
            </p:cNvPr>
            <p:cNvSpPr txBox="1"/>
            <p:nvPr/>
          </p:nvSpPr>
          <p:spPr>
            <a:xfrm>
              <a:off x="8995691" y="1765372"/>
              <a:ext cx="2570651" cy="954107"/>
            </a:xfrm>
            <a:prstGeom prst="rect">
              <a:avLst/>
            </a:prstGeom>
            <a:noFill/>
          </p:spPr>
          <p:txBody>
            <a:bodyPr wrap="square" rtlCol="0">
              <a:spAutoFit/>
            </a:bodyPr>
            <a:lstStyle/>
            <a:p>
              <a:pPr algn="ctr"/>
              <a:r>
                <a:rPr lang="en-GB" sz="1400" b="1" dirty="0"/>
                <a:t>COMMON ELECTRICITY CYBERSECURITY FRAMEWORK</a:t>
              </a:r>
            </a:p>
            <a:p>
              <a:pPr algn="ctr"/>
              <a:r>
                <a:rPr lang="en-GB" sz="1400" dirty="0"/>
                <a:t>(Art. 28)</a:t>
              </a:r>
            </a:p>
          </p:txBody>
        </p:sp>
      </p:grpSp>
      <p:grpSp>
        <p:nvGrpSpPr>
          <p:cNvPr id="9" name="Group 8">
            <a:extLst>
              <a:ext uri="{FF2B5EF4-FFF2-40B4-BE49-F238E27FC236}">
                <a16:creationId xmlns:a16="http://schemas.microsoft.com/office/drawing/2014/main" id="{5356667C-8C3C-174D-2A81-2330F5AD65B2}"/>
              </a:ext>
            </a:extLst>
          </p:cNvPr>
          <p:cNvGrpSpPr/>
          <p:nvPr/>
        </p:nvGrpSpPr>
        <p:grpSpPr>
          <a:xfrm>
            <a:off x="635000" y="2330450"/>
            <a:ext cx="4349750" cy="3843353"/>
            <a:chOff x="635000" y="2330450"/>
            <a:chExt cx="4349750" cy="3843353"/>
          </a:xfrm>
        </p:grpSpPr>
        <p:sp>
          <p:nvSpPr>
            <p:cNvPr id="10" name="Rectangle 9">
              <a:extLst>
                <a:ext uri="{FF2B5EF4-FFF2-40B4-BE49-F238E27FC236}">
                  <a16:creationId xmlns:a16="http://schemas.microsoft.com/office/drawing/2014/main" id="{73528A41-92FA-71A2-1EA9-9876165C43B4}"/>
                </a:ext>
              </a:extLst>
            </p:cNvPr>
            <p:cNvSpPr/>
            <p:nvPr/>
          </p:nvSpPr>
          <p:spPr>
            <a:xfrm>
              <a:off x="635000" y="2330450"/>
              <a:ext cx="4349750" cy="3676757"/>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5A604B2-3713-5547-BE89-933F8D9F3B5D}"/>
                </a:ext>
              </a:extLst>
            </p:cNvPr>
            <p:cNvSpPr txBox="1"/>
            <p:nvPr/>
          </p:nvSpPr>
          <p:spPr>
            <a:xfrm>
              <a:off x="1832901" y="5872285"/>
              <a:ext cx="1907775" cy="301518"/>
            </a:xfrm>
            <a:prstGeom prst="roundRect">
              <a:avLst>
                <a:gd name="adj" fmla="val 50000"/>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solidFill>
                    <a:schemeClr val="accent6"/>
                  </a:solidFill>
                </a:rPr>
                <a:t>High-impact perimeter</a:t>
              </a:r>
            </a:p>
          </p:txBody>
        </p:sp>
      </p:grpSp>
      <p:grpSp>
        <p:nvGrpSpPr>
          <p:cNvPr id="12" name="Group 11">
            <a:extLst>
              <a:ext uri="{FF2B5EF4-FFF2-40B4-BE49-F238E27FC236}">
                <a16:creationId xmlns:a16="http://schemas.microsoft.com/office/drawing/2014/main" id="{A0787891-C63C-DEC1-8659-A7448EECA41A}"/>
              </a:ext>
            </a:extLst>
          </p:cNvPr>
          <p:cNvGrpSpPr/>
          <p:nvPr/>
        </p:nvGrpSpPr>
        <p:grpSpPr>
          <a:xfrm>
            <a:off x="4984750" y="2932310"/>
            <a:ext cx="6572250" cy="873531"/>
            <a:chOff x="4984750" y="2932310"/>
            <a:chExt cx="6572250" cy="873531"/>
          </a:xfrm>
        </p:grpSpPr>
        <p:cxnSp>
          <p:nvCxnSpPr>
            <p:cNvPr id="13" name="Straight Connector 12">
              <a:extLst>
                <a:ext uri="{FF2B5EF4-FFF2-40B4-BE49-F238E27FC236}">
                  <a16:creationId xmlns:a16="http://schemas.microsoft.com/office/drawing/2014/main" id="{56A4DB6D-3DEE-D8D0-BEC0-A4755C2E59E3}"/>
                </a:ext>
              </a:extLst>
            </p:cNvPr>
            <p:cNvCxnSpPr/>
            <p:nvPr/>
          </p:nvCxnSpPr>
          <p:spPr>
            <a:xfrm flipH="1">
              <a:off x="4984750" y="3382316"/>
              <a:ext cx="5949950" cy="0"/>
            </a:xfrm>
            <a:prstGeom prst="lin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1837A5A3-4253-6240-87CF-CFE446DE0350}"/>
                </a:ext>
              </a:extLst>
            </p:cNvPr>
            <p:cNvSpPr/>
            <p:nvPr/>
          </p:nvSpPr>
          <p:spPr>
            <a:xfrm>
              <a:off x="5765596" y="2932310"/>
              <a:ext cx="2570652" cy="873531"/>
            </a:xfrm>
            <a:prstGeom prst="rect">
              <a:avLst/>
            </a:prstGeom>
            <a:solidFill>
              <a:schemeClr val="accent6"/>
            </a:solidFill>
            <a:ln>
              <a:noFill/>
            </a:ln>
          </p:spPr>
          <p:style>
            <a:lnRef idx="2">
              <a:schemeClr val="accent5">
                <a:shade val="15000"/>
              </a:schemeClr>
            </a:lnRef>
            <a:fillRef idx="1">
              <a:schemeClr val="accent5"/>
            </a:fillRef>
            <a:effectRef idx="0">
              <a:schemeClr val="accent5"/>
            </a:effectRef>
            <a:fontRef idx="minor">
              <a:schemeClr val="lt1"/>
            </a:fontRef>
          </p:style>
          <p:txBody>
            <a:bodyPr lIns="0" tIns="0" rIns="0" bIns="0" rtlCol="0" anchor="ctr" anchorCtr="0"/>
            <a:lstStyle/>
            <a:p>
              <a:pPr algn="ctr">
                <a:lnSpc>
                  <a:spcPct val="90000"/>
                </a:lnSpc>
              </a:pPr>
              <a:r>
                <a:rPr lang="en-GB" b="1" dirty="0"/>
                <a:t>Cybersecurity management system </a:t>
              </a:r>
              <a:r>
                <a:rPr lang="en-GB" dirty="0"/>
                <a:t>(Art. 32)</a:t>
              </a:r>
              <a:endParaRPr lang="en-NL" dirty="0"/>
            </a:p>
          </p:txBody>
        </p:sp>
        <p:sp>
          <p:nvSpPr>
            <p:cNvPr id="15" name="Rectangle 14">
              <a:extLst>
                <a:ext uri="{FF2B5EF4-FFF2-40B4-BE49-F238E27FC236}">
                  <a16:creationId xmlns:a16="http://schemas.microsoft.com/office/drawing/2014/main" id="{87053D6B-B8EA-B516-F184-152527187D85}"/>
                </a:ext>
              </a:extLst>
            </p:cNvPr>
            <p:cNvSpPr/>
            <p:nvPr/>
          </p:nvSpPr>
          <p:spPr>
            <a:xfrm>
              <a:off x="8986348" y="2932310"/>
              <a:ext cx="2570652" cy="873531"/>
            </a:xfrm>
            <a:prstGeom prst="rect">
              <a:avLst/>
            </a:prstGeom>
            <a:solidFill>
              <a:schemeClr val="accent6"/>
            </a:solidFill>
            <a:ln>
              <a:noFill/>
            </a:ln>
          </p:spPr>
          <p:style>
            <a:lnRef idx="2">
              <a:schemeClr val="accent5">
                <a:shade val="15000"/>
              </a:schemeClr>
            </a:lnRef>
            <a:fillRef idx="1">
              <a:schemeClr val="accent5"/>
            </a:fillRef>
            <a:effectRef idx="0">
              <a:schemeClr val="accent5"/>
            </a:effectRef>
            <a:fontRef idx="minor">
              <a:schemeClr val="lt1"/>
            </a:fontRef>
          </p:style>
          <p:txBody>
            <a:bodyPr lIns="0" tIns="0" rIns="0" bIns="0" rtlCol="0" anchor="ctr" anchorCtr="0"/>
            <a:lstStyle/>
            <a:p>
              <a:pPr algn="ctr">
                <a:lnSpc>
                  <a:spcPct val="90000"/>
                </a:lnSpc>
              </a:pPr>
              <a:r>
                <a:rPr lang="en-GB" b="1" dirty="0"/>
                <a:t>Minimum cybersecurity controls </a:t>
              </a:r>
              <a:r>
                <a:rPr lang="en-GB" dirty="0"/>
                <a:t>(Art. 29)</a:t>
              </a:r>
            </a:p>
          </p:txBody>
        </p:sp>
      </p:grpSp>
      <p:sp>
        <p:nvSpPr>
          <p:cNvPr id="67" name="Rectangle 66">
            <a:extLst>
              <a:ext uri="{FF2B5EF4-FFF2-40B4-BE49-F238E27FC236}">
                <a16:creationId xmlns:a16="http://schemas.microsoft.com/office/drawing/2014/main" id="{595F9037-2826-6E78-9A91-86E50A974FD7}"/>
              </a:ext>
            </a:extLst>
          </p:cNvPr>
          <p:cNvSpPr/>
          <p:nvPr/>
        </p:nvSpPr>
        <p:spPr>
          <a:xfrm>
            <a:off x="5765596" y="1845948"/>
            <a:ext cx="2570652" cy="8735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r>
              <a:rPr lang="en-GB" b="1" dirty="0"/>
              <a:t>Risk assessment</a:t>
            </a:r>
            <a:br>
              <a:rPr lang="en-GB" b="1" dirty="0"/>
            </a:br>
            <a:r>
              <a:rPr lang="en-GB" dirty="0"/>
              <a:t>(Art. 26)</a:t>
            </a:r>
            <a:endParaRPr lang="en-NL" dirty="0"/>
          </a:p>
        </p:txBody>
      </p:sp>
      <p:grpSp>
        <p:nvGrpSpPr>
          <p:cNvPr id="86" name="Group 85">
            <a:extLst>
              <a:ext uri="{FF2B5EF4-FFF2-40B4-BE49-F238E27FC236}">
                <a16:creationId xmlns:a16="http://schemas.microsoft.com/office/drawing/2014/main" id="{DFA7591C-C342-8B28-BC1B-DF9A8E71E514}"/>
              </a:ext>
            </a:extLst>
          </p:cNvPr>
          <p:cNvGrpSpPr/>
          <p:nvPr/>
        </p:nvGrpSpPr>
        <p:grpSpPr>
          <a:xfrm>
            <a:off x="550863" y="1219200"/>
            <a:ext cx="5214733" cy="5426670"/>
            <a:chOff x="550863" y="1219200"/>
            <a:chExt cx="5214733" cy="5426670"/>
          </a:xfrm>
        </p:grpSpPr>
        <p:grpSp>
          <p:nvGrpSpPr>
            <p:cNvPr id="83" name="Group 82">
              <a:extLst>
                <a:ext uri="{FF2B5EF4-FFF2-40B4-BE49-F238E27FC236}">
                  <a16:creationId xmlns:a16="http://schemas.microsoft.com/office/drawing/2014/main" id="{E03CBD7C-45B3-250E-0A31-CB9929BCF548}"/>
                </a:ext>
              </a:extLst>
            </p:cNvPr>
            <p:cNvGrpSpPr/>
            <p:nvPr/>
          </p:nvGrpSpPr>
          <p:grpSpPr>
            <a:xfrm>
              <a:off x="550863" y="1219200"/>
              <a:ext cx="5214733" cy="5270500"/>
              <a:chOff x="550863" y="1219200"/>
              <a:chExt cx="5214733" cy="5270500"/>
            </a:xfrm>
          </p:grpSpPr>
          <p:sp>
            <p:nvSpPr>
              <p:cNvPr id="77" name="Rectangle 76">
                <a:extLst>
                  <a:ext uri="{FF2B5EF4-FFF2-40B4-BE49-F238E27FC236}">
                    <a16:creationId xmlns:a16="http://schemas.microsoft.com/office/drawing/2014/main" id="{194F63B4-8268-40CE-2A5F-ACAFF6E8E4F4}"/>
                  </a:ext>
                </a:extLst>
              </p:cNvPr>
              <p:cNvSpPr/>
              <p:nvPr/>
            </p:nvSpPr>
            <p:spPr>
              <a:xfrm>
                <a:off x="550863" y="1219200"/>
                <a:ext cx="4630737" cy="52705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Arrow Connector 78">
                <a:extLst>
                  <a:ext uri="{FF2B5EF4-FFF2-40B4-BE49-F238E27FC236}">
                    <a16:creationId xmlns:a16="http://schemas.microsoft.com/office/drawing/2014/main" id="{B6CC849B-F5D2-2203-D3A3-75B35DF7DD0C}"/>
                  </a:ext>
                </a:extLst>
              </p:cNvPr>
              <p:cNvCxnSpPr>
                <a:cxnSpLocks/>
                <a:endCxn id="67" idx="1"/>
              </p:cNvCxnSpPr>
              <p:nvPr/>
            </p:nvCxnSpPr>
            <p:spPr>
              <a:xfrm>
                <a:off x="5181600" y="2282713"/>
                <a:ext cx="583996" cy="1"/>
              </a:xfrm>
              <a:prstGeom prst="straightConnector1">
                <a:avLst/>
              </a:prstGeom>
              <a:ln w="38100">
                <a:solidFill>
                  <a:schemeClr val="tx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85" name="TextBox 84">
              <a:extLst>
                <a:ext uri="{FF2B5EF4-FFF2-40B4-BE49-F238E27FC236}">
                  <a16:creationId xmlns:a16="http://schemas.microsoft.com/office/drawing/2014/main" id="{24EB99F0-3BB0-BD1E-9121-62F29A6CE828}"/>
                </a:ext>
              </a:extLst>
            </p:cNvPr>
            <p:cNvSpPr txBox="1"/>
            <p:nvPr/>
          </p:nvSpPr>
          <p:spPr>
            <a:xfrm>
              <a:off x="1390201" y="6344352"/>
              <a:ext cx="2793174" cy="301518"/>
            </a:xfrm>
            <a:prstGeom prst="roundRect">
              <a:avLst>
                <a:gd name="adj" fmla="val 50000"/>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solidFill>
                    <a:schemeClr val="tx2"/>
                  </a:solidFill>
                </a:rPr>
                <a:t>Electricity cybersecurity perimeter</a:t>
              </a:r>
            </a:p>
          </p:txBody>
        </p:sp>
      </p:grpSp>
      <p:grpSp>
        <p:nvGrpSpPr>
          <p:cNvPr id="64" name="Group 63">
            <a:extLst>
              <a:ext uri="{FF2B5EF4-FFF2-40B4-BE49-F238E27FC236}">
                <a16:creationId xmlns:a16="http://schemas.microsoft.com/office/drawing/2014/main" id="{605321E7-B2B2-C6D6-ACF9-7D70F24FFCB3}"/>
              </a:ext>
            </a:extLst>
          </p:cNvPr>
          <p:cNvGrpSpPr/>
          <p:nvPr/>
        </p:nvGrpSpPr>
        <p:grpSpPr>
          <a:xfrm>
            <a:off x="1034806" y="1487502"/>
            <a:ext cx="1590422" cy="1590422"/>
            <a:chOff x="1430893" y="1493950"/>
            <a:chExt cx="1800000" cy="1800000"/>
          </a:xfrm>
        </p:grpSpPr>
        <p:sp>
          <p:nvSpPr>
            <p:cNvPr id="28" name="Rectangle 27">
              <a:extLst>
                <a:ext uri="{FF2B5EF4-FFF2-40B4-BE49-F238E27FC236}">
                  <a16:creationId xmlns:a16="http://schemas.microsoft.com/office/drawing/2014/main" id="{816870E9-95CA-7AFF-9506-06C0250FD621}"/>
                </a:ext>
              </a:extLst>
            </p:cNvPr>
            <p:cNvSpPr/>
            <p:nvPr/>
          </p:nvSpPr>
          <p:spPr>
            <a:xfrm>
              <a:off x="1430893" y="1493950"/>
              <a:ext cx="1800000" cy="18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Process A</a:t>
              </a:r>
              <a:endParaRPr kumimoji="0" lang="en-GB" sz="18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ptos"/>
                  <a:ea typeface="+mn-ea"/>
                  <a:cs typeface="+mn-cs"/>
                </a:rPr>
                <a:t>Assets A</a:t>
              </a:r>
              <a:endParaRPr lang="en-NL" b="1" dirty="0"/>
            </a:p>
          </p:txBody>
        </p:sp>
        <p:grpSp>
          <p:nvGrpSpPr>
            <p:cNvPr id="51" name="Group 50">
              <a:extLst>
                <a:ext uri="{FF2B5EF4-FFF2-40B4-BE49-F238E27FC236}">
                  <a16:creationId xmlns:a16="http://schemas.microsoft.com/office/drawing/2014/main" id="{C983173B-192B-F640-FEFE-87DFF3EF5A07}"/>
                </a:ext>
              </a:extLst>
            </p:cNvPr>
            <p:cNvGrpSpPr/>
            <p:nvPr/>
          </p:nvGrpSpPr>
          <p:grpSpPr>
            <a:xfrm>
              <a:off x="1871991" y="1962894"/>
              <a:ext cx="917803" cy="963712"/>
              <a:chOff x="4142911" y="2965507"/>
              <a:chExt cx="834366" cy="916939"/>
            </a:xfrm>
            <a:solidFill>
              <a:srgbClr val="25CAD2"/>
            </a:solidFill>
          </p:grpSpPr>
          <p:sp>
            <p:nvSpPr>
              <p:cNvPr id="52" name="Hexagon 51">
                <a:extLst>
                  <a:ext uri="{FF2B5EF4-FFF2-40B4-BE49-F238E27FC236}">
                    <a16:creationId xmlns:a16="http://schemas.microsoft.com/office/drawing/2014/main" id="{E75CDFB6-ECC9-9F4D-8F27-F592507CF4E0}"/>
                  </a:ext>
                </a:extLst>
              </p:cNvPr>
              <p:cNvSpPr/>
              <p:nvPr/>
            </p:nvSpPr>
            <p:spPr>
              <a:xfrm>
                <a:off x="4153687" y="3529539"/>
                <a:ext cx="396000" cy="352907"/>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53" name="Hexagon 52">
                <a:extLst>
                  <a:ext uri="{FF2B5EF4-FFF2-40B4-BE49-F238E27FC236}">
                    <a16:creationId xmlns:a16="http://schemas.microsoft.com/office/drawing/2014/main" id="{CB20DCFE-2704-E369-4734-BFC76297A244}"/>
                  </a:ext>
                </a:extLst>
              </p:cNvPr>
              <p:cNvSpPr/>
              <p:nvPr/>
            </p:nvSpPr>
            <p:spPr>
              <a:xfrm>
                <a:off x="4142911" y="2965507"/>
                <a:ext cx="396000" cy="352907"/>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54" name="Hexagon 53">
                <a:extLst>
                  <a:ext uri="{FF2B5EF4-FFF2-40B4-BE49-F238E27FC236}">
                    <a16:creationId xmlns:a16="http://schemas.microsoft.com/office/drawing/2014/main" id="{7271CC2C-E59F-BDCF-BD48-EF1D289219BA}"/>
                  </a:ext>
                </a:extLst>
              </p:cNvPr>
              <p:cNvSpPr/>
              <p:nvPr/>
            </p:nvSpPr>
            <p:spPr>
              <a:xfrm>
                <a:off x="4581277" y="3247523"/>
                <a:ext cx="396000" cy="352907"/>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grpSp>
      </p:grpSp>
      <p:grpSp>
        <p:nvGrpSpPr>
          <p:cNvPr id="29" name="Group 28">
            <a:extLst>
              <a:ext uri="{FF2B5EF4-FFF2-40B4-BE49-F238E27FC236}">
                <a16:creationId xmlns:a16="http://schemas.microsoft.com/office/drawing/2014/main" id="{BAB089AD-85D3-7853-4579-A6DA234DEC37}"/>
              </a:ext>
            </a:extLst>
          </p:cNvPr>
          <p:cNvGrpSpPr/>
          <p:nvPr/>
        </p:nvGrpSpPr>
        <p:grpSpPr>
          <a:xfrm>
            <a:off x="814249" y="3564687"/>
            <a:ext cx="3272644" cy="2202809"/>
            <a:chOff x="814249" y="3564687"/>
            <a:chExt cx="3272644" cy="2202809"/>
          </a:xfrm>
        </p:grpSpPr>
        <p:sp>
          <p:nvSpPr>
            <p:cNvPr id="30" name="Rectangle 29">
              <a:extLst>
                <a:ext uri="{FF2B5EF4-FFF2-40B4-BE49-F238E27FC236}">
                  <a16:creationId xmlns:a16="http://schemas.microsoft.com/office/drawing/2014/main" id="{C49B217D-B9D6-8DD5-596A-AF7E9112F0F4}"/>
                </a:ext>
              </a:extLst>
            </p:cNvPr>
            <p:cNvSpPr/>
            <p:nvPr/>
          </p:nvSpPr>
          <p:spPr>
            <a:xfrm>
              <a:off x="814249" y="3564687"/>
              <a:ext cx="3272644" cy="2089810"/>
            </a:xfrm>
            <a:prstGeom prst="rect">
              <a:avLst/>
            </a:prstGeom>
            <a:noFill/>
            <a:ln w="38100">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5AC22254-3122-9810-43FC-3F0DE4DEA597}"/>
                </a:ext>
              </a:extLst>
            </p:cNvPr>
            <p:cNvSpPr txBox="1"/>
            <p:nvPr/>
          </p:nvSpPr>
          <p:spPr>
            <a:xfrm>
              <a:off x="1296367" y="5465978"/>
              <a:ext cx="2308408" cy="301518"/>
            </a:xfrm>
            <a:prstGeom prst="roundRect">
              <a:avLst>
                <a:gd name="adj" fmla="val 50000"/>
              </a:avLst>
            </a:prstGeom>
            <a:solidFill>
              <a:schemeClr val="bg1"/>
            </a:solidFill>
            <a:ln w="38100">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solidFill>
                    <a:schemeClr val="accent4"/>
                  </a:solidFill>
                </a:rPr>
                <a:t>Critical-impact perimeter</a:t>
              </a:r>
            </a:p>
          </p:txBody>
        </p:sp>
      </p:grpSp>
      <p:grpSp>
        <p:nvGrpSpPr>
          <p:cNvPr id="32" name="Group 31">
            <a:extLst>
              <a:ext uri="{FF2B5EF4-FFF2-40B4-BE49-F238E27FC236}">
                <a16:creationId xmlns:a16="http://schemas.microsoft.com/office/drawing/2014/main" id="{4072CBEB-2E87-F235-9CB3-23983A7D132B}"/>
              </a:ext>
            </a:extLst>
          </p:cNvPr>
          <p:cNvGrpSpPr/>
          <p:nvPr/>
        </p:nvGrpSpPr>
        <p:grpSpPr>
          <a:xfrm>
            <a:off x="1009702" y="3731975"/>
            <a:ext cx="1590422" cy="1590422"/>
            <a:chOff x="1405790" y="3985250"/>
            <a:chExt cx="1800000" cy="1799999"/>
          </a:xfrm>
        </p:grpSpPr>
        <p:sp>
          <p:nvSpPr>
            <p:cNvPr id="33" name="Rectangle 32">
              <a:extLst>
                <a:ext uri="{FF2B5EF4-FFF2-40B4-BE49-F238E27FC236}">
                  <a16:creationId xmlns:a16="http://schemas.microsoft.com/office/drawing/2014/main" id="{035BA783-1BA9-BC38-6573-21A5C6489240}"/>
                </a:ext>
              </a:extLst>
            </p:cNvPr>
            <p:cNvSpPr/>
            <p:nvPr/>
          </p:nvSpPr>
          <p:spPr>
            <a:xfrm>
              <a:off x="1405790" y="3985250"/>
              <a:ext cx="1800000" cy="1799999"/>
            </a:xfrm>
            <a:prstGeom prst="rect">
              <a:avLst/>
            </a:prstGeom>
            <a:solidFill>
              <a:srgbClr val="25CAD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Process C</a:t>
              </a:r>
              <a:endParaRPr kumimoji="0" lang="en-GB" sz="18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ptos"/>
                  <a:ea typeface="+mn-ea"/>
                  <a:cs typeface="+mn-cs"/>
                </a:rPr>
                <a:t>Assets </a:t>
              </a:r>
              <a:r>
                <a:rPr kumimoji="0" lang="en-US" sz="1600" b="1" i="0" u="none" strike="noStrike" kern="1200" cap="none" spc="0" normalizeH="0" baseline="0" noProof="0" dirty="0">
                  <a:ln>
                    <a:noFill/>
                  </a:ln>
                  <a:solidFill>
                    <a:prstClr val="white"/>
                  </a:solidFill>
                  <a:effectLst/>
                  <a:uLnTx/>
                  <a:uFillTx/>
                  <a:latin typeface="Aptos"/>
                  <a:ea typeface="+mn-ea"/>
                  <a:cs typeface="+mn-cs"/>
                </a:rPr>
                <a:t>C</a:t>
              </a:r>
              <a:endParaRPr kumimoji="0" lang="en-NL" sz="1600" b="1" i="0" u="none" strike="noStrike" kern="1200" cap="none" spc="0" normalizeH="0" baseline="0" noProof="0" dirty="0">
                <a:ln>
                  <a:noFill/>
                </a:ln>
                <a:solidFill>
                  <a:prstClr val="white"/>
                </a:solidFill>
                <a:effectLst/>
                <a:uLnTx/>
                <a:uFillTx/>
                <a:latin typeface="Aptos"/>
                <a:ea typeface="+mn-ea"/>
                <a:cs typeface="+mn-cs"/>
              </a:endParaRPr>
            </a:p>
            <a:p>
              <a:pPr algn="ctr"/>
              <a:endParaRPr lang="en-NL" b="1" dirty="0"/>
            </a:p>
          </p:txBody>
        </p:sp>
        <p:grpSp>
          <p:nvGrpSpPr>
            <p:cNvPr id="34" name="Group 33">
              <a:extLst>
                <a:ext uri="{FF2B5EF4-FFF2-40B4-BE49-F238E27FC236}">
                  <a16:creationId xmlns:a16="http://schemas.microsoft.com/office/drawing/2014/main" id="{C40308FE-2A8B-4A36-6C61-BCA4D9D4D9CF}"/>
                </a:ext>
              </a:extLst>
            </p:cNvPr>
            <p:cNvGrpSpPr/>
            <p:nvPr/>
          </p:nvGrpSpPr>
          <p:grpSpPr>
            <a:xfrm>
              <a:off x="1838670" y="4486239"/>
              <a:ext cx="917803" cy="963713"/>
              <a:chOff x="4142911" y="2965507"/>
              <a:chExt cx="834366" cy="916939"/>
            </a:xfrm>
            <a:solidFill>
              <a:schemeClr val="accent4"/>
            </a:solidFill>
          </p:grpSpPr>
          <p:sp>
            <p:nvSpPr>
              <p:cNvPr id="35" name="Hexagon 34">
                <a:extLst>
                  <a:ext uri="{FF2B5EF4-FFF2-40B4-BE49-F238E27FC236}">
                    <a16:creationId xmlns:a16="http://schemas.microsoft.com/office/drawing/2014/main" id="{2B5701E9-F499-5F67-9BC3-2053D7E173D2}"/>
                  </a:ext>
                </a:extLst>
              </p:cNvPr>
              <p:cNvSpPr/>
              <p:nvPr/>
            </p:nvSpPr>
            <p:spPr>
              <a:xfrm>
                <a:off x="4153687" y="3529539"/>
                <a:ext cx="396000" cy="352907"/>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36" name="Hexagon 35">
                <a:extLst>
                  <a:ext uri="{FF2B5EF4-FFF2-40B4-BE49-F238E27FC236}">
                    <a16:creationId xmlns:a16="http://schemas.microsoft.com/office/drawing/2014/main" id="{E625EA2B-3D2E-0BA3-44F1-E4EE16250E81}"/>
                  </a:ext>
                </a:extLst>
              </p:cNvPr>
              <p:cNvSpPr/>
              <p:nvPr/>
            </p:nvSpPr>
            <p:spPr>
              <a:xfrm>
                <a:off x="4142911" y="2965507"/>
                <a:ext cx="396000" cy="352906"/>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37" name="Hexagon 36">
                <a:extLst>
                  <a:ext uri="{FF2B5EF4-FFF2-40B4-BE49-F238E27FC236}">
                    <a16:creationId xmlns:a16="http://schemas.microsoft.com/office/drawing/2014/main" id="{9AFA7CBD-3E45-24B1-2F9E-E755C527A2F3}"/>
                  </a:ext>
                </a:extLst>
              </p:cNvPr>
              <p:cNvSpPr/>
              <p:nvPr/>
            </p:nvSpPr>
            <p:spPr>
              <a:xfrm>
                <a:off x="4581277" y="3247523"/>
                <a:ext cx="396000" cy="352906"/>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grpSp>
      </p:grpSp>
      <p:grpSp>
        <p:nvGrpSpPr>
          <p:cNvPr id="38" name="Group 37">
            <a:extLst>
              <a:ext uri="{FF2B5EF4-FFF2-40B4-BE49-F238E27FC236}">
                <a16:creationId xmlns:a16="http://schemas.microsoft.com/office/drawing/2014/main" id="{3C142AC6-6F19-7EED-F3E8-2B22B7448E2D}"/>
              </a:ext>
            </a:extLst>
          </p:cNvPr>
          <p:cNvGrpSpPr/>
          <p:nvPr/>
        </p:nvGrpSpPr>
        <p:grpSpPr>
          <a:xfrm>
            <a:off x="4086893" y="4156108"/>
            <a:ext cx="7589586" cy="1874992"/>
            <a:chOff x="4086893" y="4156108"/>
            <a:chExt cx="7589586" cy="1874992"/>
          </a:xfrm>
        </p:grpSpPr>
        <p:sp>
          <p:nvSpPr>
            <p:cNvPr id="39" name="Rectangle 38">
              <a:extLst>
                <a:ext uri="{FF2B5EF4-FFF2-40B4-BE49-F238E27FC236}">
                  <a16:creationId xmlns:a16="http://schemas.microsoft.com/office/drawing/2014/main" id="{F15CC078-E805-424C-29EC-A6FB621DFCDD}"/>
                </a:ext>
              </a:extLst>
            </p:cNvPr>
            <p:cNvSpPr/>
            <p:nvPr/>
          </p:nvSpPr>
          <p:spPr>
            <a:xfrm>
              <a:off x="8995690" y="5157569"/>
              <a:ext cx="2570652" cy="873531"/>
            </a:xfrm>
            <a:prstGeom prst="rect">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a:lnSpc>
                  <a:spcPct val="90000"/>
                </a:lnSpc>
              </a:pPr>
              <a:r>
                <a:rPr lang="en-GB" b="1" dirty="0"/>
                <a:t>Mapping matrix against standards</a:t>
              </a:r>
              <a:r>
                <a:rPr lang="en-GB" dirty="0"/>
                <a:t> (Art. 34)</a:t>
              </a:r>
            </a:p>
          </p:txBody>
        </p:sp>
        <p:cxnSp>
          <p:nvCxnSpPr>
            <p:cNvPr id="40" name="Straight Connector 39">
              <a:extLst>
                <a:ext uri="{FF2B5EF4-FFF2-40B4-BE49-F238E27FC236}">
                  <a16:creationId xmlns:a16="http://schemas.microsoft.com/office/drawing/2014/main" id="{379189BE-4696-2869-F31E-2AC86566A6B5}"/>
                </a:ext>
              </a:extLst>
            </p:cNvPr>
            <p:cNvCxnSpPr>
              <a:cxnSpLocks/>
            </p:cNvCxnSpPr>
            <p:nvPr/>
          </p:nvCxnSpPr>
          <p:spPr>
            <a:xfrm>
              <a:off x="4086893" y="4592873"/>
              <a:ext cx="6238207" cy="0"/>
            </a:xfrm>
            <a:prstGeom prst="line">
              <a:avLst/>
            </a:prstGeom>
            <a:noFill/>
            <a:ln w="38100">
              <a:solidFill>
                <a:srgbClr val="25CAD2"/>
              </a:solidFill>
            </a:ln>
          </p:spPr>
          <p:style>
            <a:lnRef idx="2">
              <a:schemeClr val="accent1">
                <a:shade val="15000"/>
              </a:schemeClr>
            </a:lnRef>
            <a:fillRef idx="1">
              <a:schemeClr val="accent1"/>
            </a:fillRef>
            <a:effectRef idx="0">
              <a:schemeClr val="accent1"/>
            </a:effectRef>
            <a:fontRef idx="minor">
              <a:schemeClr val="lt1"/>
            </a:fontRef>
          </p:style>
        </p:cxnSp>
        <p:sp>
          <p:nvSpPr>
            <p:cNvPr id="41" name="Rectangle 40">
              <a:extLst>
                <a:ext uri="{FF2B5EF4-FFF2-40B4-BE49-F238E27FC236}">
                  <a16:creationId xmlns:a16="http://schemas.microsoft.com/office/drawing/2014/main" id="{918EFCEA-EA23-5CAF-85B0-5E96358A5B9D}"/>
                </a:ext>
              </a:extLst>
            </p:cNvPr>
            <p:cNvSpPr/>
            <p:nvPr/>
          </p:nvSpPr>
          <p:spPr>
            <a:xfrm>
              <a:off x="5765596" y="4156108"/>
              <a:ext cx="2570652" cy="873531"/>
            </a:xfrm>
            <a:prstGeom prst="rect">
              <a:avLst/>
            </a:prstGeom>
            <a:solidFill>
              <a:srgbClr val="25CAD2"/>
            </a:solidFill>
            <a:ln>
              <a:no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a:lnSpc>
                  <a:spcPct val="90000"/>
                </a:lnSpc>
              </a:pPr>
              <a:r>
                <a:rPr lang="en-GB" b="1" dirty="0"/>
                <a:t>Verification</a:t>
              </a:r>
            </a:p>
            <a:p>
              <a:pPr algn="ctr">
                <a:lnSpc>
                  <a:spcPct val="90000"/>
                </a:lnSpc>
              </a:pPr>
              <a:r>
                <a:rPr lang="en-GB" b="1" dirty="0"/>
                <a:t> </a:t>
              </a:r>
              <a:r>
                <a:rPr lang="en-GB" dirty="0"/>
                <a:t>(Art. 31)</a:t>
              </a:r>
              <a:endParaRPr lang="en-NL" dirty="0"/>
            </a:p>
          </p:txBody>
        </p:sp>
        <p:sp>
          <p:nvSpPr>
            <p:cNvPr id="42" name="Rectangle 41">
              <a:extLst>
                <a:ext uri="{FF2B5EF4-FFF2-40B4-BE49-F238E27FC236}">
                  <a16:creationId xmlns:a16="http://schemas.microsoft.com/office/drawing/2014/main" id="{737497F2-EE88-27BB-6685-91EFFFAB02CD}"/>
                </a:ext>
              </a:extLst>
            </p:cNvPr>
            <p:cNvSpPr/>
            <p:nvPr/>
          </p:nvSpPr>
          <p:spPr>
            <a:xfrm>
              <a:off x="8995690" y="4156108"/>
              <a:ext cx="2570652" cy="873531"/>
            </a:xfrm>
            <a:prstGeom prst="rect">
              <a:avLst/>
            </a:prstGeom>
            <a:solidFill>
              <a:srgbClr val="25CAD2"/>
            </a:solidFill>
            <a:ln>
              <a:no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a:lnSpc>
                  <a:spcPct val="90000"/>
                </a:lnSpc>
              </a:pPr>
              <a:r>
                <a:rPr lang="en-GB" b="1" dirty="0"/>
                <a:t>Advanced cybersecurity controls </a:t>
              </a:r>
              <a:r>
                <a:rPr lang="en-GB" dirty="0"/>
                <a:t>(Art. 29)</a:t>
              </a:r>
            </a:p>
          </p:txBody>
        </p:sp>
        <p:sp>
          <p:nvSpPr>
            <p:cNvPr id="43" name="Right Bracket 42">
              <a:extLst>
                <a:ext uri="{FF2B5EF4-FFF2-40B4-BE49-F238E27FC236}">
                  <a16:creationId xmlns:a16="http://schemas.microsoft.com/office/drawing/2014/main" id="{4EB9FC35-B1F8-8A9A-C5AD-0DF24047D701}"/>
                </a:ext>
              </a:extLst>
            </p:cNvPr>
            <p:cNvSpPr/>
            <p:nvPr/>
          </p:nvSpPr>
          <p:spPr>
            <a:xfrm>
              <a:off x="11557000" y="4584700"/>
              <a:ext cx="119479" cy="1069797"/>
            </a:xfrm>
            <a:prstGeom prst="rightBracket">
              <a:avLst>
                <a:gd name="adj" fmla="val 0"/>
              </a:avLst>
            </a:prstGeom>
            <a:noFill/>
            <a:ln w="38100">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grpSp>
      <p:grpSp>
        <p:nvGrpSpPr>
          <p:cNvPr id="3" name="Group 2">
            <a:extLst>
              <a:ext uri="{FF2B5EF4-FFF2-40B4-BE49-F238E27FC236}">
                <a16:creationId xmlns:a16="http://schemas.microsoft.com/office/drawing/2014/main" id="{B2F76BDA-97BF-8DA1-6E98-D1500406F5FF}"/>
              </a:ext>
            </a:extLst>
          </p:cNvPr>
          <p:cNvGrpSpPr/>
          <p:nvPr/>
        </p:nvGrpSpPr>
        <p:grpSpPr>
          <a:xfrm>
            <a:off x="3147010" y="2573864"/>
            <a:ext cx="1590422" cy="1590422"/>
            <a:chOff x="3715321" y="2326867"/>
            <a:chExt cx="1800000" cy="1800000"/>
          </a:xfrm>
        </p:grpSpPr>
        <p:sp>
          <p:nvSpPr>
            <p:cNvPr id="4" name="Rectangle 3">
              <a:extLst>
                <a:ext uri="{FF2B5EF4-FFF2-40B4-BE49-F238E27FC236}">
                  <a16:creationId xmlns:a16="http://schemas.microsoft.com/office/drawing/2014/main" id="{7EF399A9-646A-7EFE-7420-A23FED6282F2}"/>
                </a:ext>
              </a:extLst>
            </p:cNvPr>
            <p:cNvSpPr/>
            <p:nvPr/>
          </p:nvSpPr>
          <p:spPr>
            <a:xfrm>
              <a:off x="3715321" y="2326867"/>
              <a:ext cx="1800000" cy="1800000"/>
            </a:xfrm>
            <a:prstGeom prst="rect">
              <a:avLst/>
            </a:prstGeom>
            <a:solidFill>
              <a:schemeClr val="accent6"/>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Process B</a:t>
              </a:r>
              <a:endParaRPr kumimoji="0" lang="en-GB" sz="18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ptos"/>
                  <a:ea typeface="+mn-ea"/>
                  <a:cs typeface="+mn-cs"/>
                </a:rPr>
                <a:t>Assets </a:t>
              </a:r>
              <a:r>
                <a:rPr kumimoji="0" lang="en-US" sz="1600" b="1" i="0" u="none" strike="noStrike" kern="1200" cap="none" spc="0" normalizeH="0" baseline="0" noProof="0" dirty="0">
                  <a:ln>
                    <a:noFill/>
                  </a:ln>
                  <a:solidFill>
                    <a:prstClr val="white"/>
                  </a:solidFill>
                  <a:effectLst/>
                  <a:uLnTx/>
                  <a:uFillTx/>
                  <a:latin typeface="Aptos"/>
                  <a:ea typeface="+mn-ea"/>
                  <a:cs typeface="+mn-cs"/>
                </a:rPr>
                <a:t>B</a:t>
              </a:r>
              <a:endParaRPr kumimoji="0" lang="en-NL" sz="1600" b="1" i="0" u="none" strike="noStrike" kern="1200" cap="none" spc="0" normalizeH="0" baseline="0" noProof="0" dirty="0">
                <a:ln>
                  <a:noFill/>
                </a:ln>
                <a:solidFill>
                  <a:prstClr val="white"/>
                </a:solidFill>
                <a:effectLst/>
                <a:uLnTx/>
                <a:uFillTx/>
                <a:latin typeface="Aptos"/>
                <a:ea typeface="+mn-ea"/>
                <a:cs typeface="+mn-cs"/>
              </a:endParaRPr>
            </a:p>
            <a:p>
              <a:pPr algn="ctr"/>
              <a:endParaRPr lang="en-NL" b="1" dirty="0"/>
            </a:p>
          </p:txBody>
        </p:sp>
        <p:grpSp>
          <p:nvGrpSpPr>
            <p:cNvPr id="5" name="Group 4">
              <a:extLst>
                <a:ext uri="{FF2B5EF4-FFF2-40B4-BE49-F238E27FC236}">
                  <a16:creationId xmlns:a16="http://schemas.microsoft.com/office/drawing/2014/main" id="{A4F8E64A-37E3-95D9-B01C-0A3B670C4410}"/>
                </a:ext>
              </a:extLst>
            </p:cNvPr>
            <p:cNvGrpSpPr/>
            <p:nvPr/>
          </p:nvGrpSpPr>
          <p:grpSpPr>
            <a:xfrm>
              <a:off x="4181820" y="2870944"/>
              <a:ext cx="917803" cy="963712"/>
              <a:chOff x="4142911" y="2965507"/>
              <a:chExt cx="834366" cy="916939"/>
            </a:xfrm>
            <a:solidFill>
              <a:schemeClr val="accent1"/>
            </a:solidFill>
          </p:grpSpPr>
          <p:sp>
            <p:nvSpPr>
              <p:cNvPr id="6" name="Hexagon 5">
                <a:extLst>
                  <a:ext uri="{FF2B5EF4-FFF2-40B4-BE49-F238E27FC236}">
                    <a16:creationId xmlns:a16="http://schemas.microsoft.com/office/drawing/2014/main" id="{027422CD-A717-7834-F270-E843265DCADD}"/>
                  </a:ext>
                </a:extLst>
              </p:cNvPr>
              <p:cNvSpPr/>
              <p:nvPr/>
            </p:nvSpPr>
            <p:spPr>
              <a:xfrm>
                <a:off x="4153687" y="3529539"/>
                <a:ext cx="396000" cy="352907"/>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7" name="Hexagon 6">
                <a:extLst>
                  <a:ext uri="{FF2B5EF4-FFF2-40B4-BE49-F238E27FC236}">
                    <a16:creationId xmlns:a16="http://schemas.microsoft.com/office/drawing/2014/main" id="{42AF132F-0292-6223-E2A4-BABB2E95D947}"/>
                  </a:ext>
                </a:extLst>
              </p:cNvPr>
              <p:cNvSpPr/>
              <p:nvPr/>
            </p:nvSpPr>
            <p:spPr>
              <a:xfrm>
                <a:off x="4142911" y="2965507"/>
                <a:ext cx="396000" cy="352907"/>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8" name="Hexagon 7">
                <a:extLst>
                  <a:ext uri="{FF2B5EF4-FFF2-40B4-BE49-F238E27FC236}">
                    <a16:creationId xmlns:a16="http://schemas.microsoft.com/office/drawing/2014/main" id="{ABAA3235-D694-8C79-5E26-61AC6730A341}"/>
                  </a:ext>
                </a:extLst>
              </p:cNvPr>
              <p:cNvSpPr/>
              <p:nvPr/>
            </p:nvSpPr>
            <p:spPr>
              <a:xfrm>
                <a:off x="4581277" y="3247523"/>
                <a:ext cx="396000" cy="352907"/>
              </a:xfrm>
              <a:prstGeom prst="hexagon">
                <a:avLst/>
              </a:prstGeom>
              <a:grp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grpSp>
      </p:grpSp>
    </p:spTree>
    <p:extLst>
      <p:ext uri="{BB962C8B-B14F-4D97-AF65-F5344CB8AC3E}">
        <p14:creationId xmlns:p14="http://schemas.microsoft.com/office/powerpoint/2010/main" val="251924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C3691-A35E-BCB5-A79D-0B367D83C438}"/>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7D632E11-4BA1-B40D-F433-0E23C9E62CE4}"/>
              </a:ext>
            </a:extLst>
          </p:cNvPr>
          <p:cNvSpPr>
            <a:spLocks noGrp="1"/>
          </p:cNvSpPr>
          <p:nvPr>
            <p:ph type="title"/>
          </p:nvPr>
        </p:nvSpPr>
        <p:spPr/>
        <p:txBody>
          <a:bodyPr anchor="t">
            <a:normAutofit fontScale="90000"/>
          </a:bodyPr>
          <a:lstStyle/>
          <a:p>
            <a:r>
              <a:rPr lang="en-US" dirty="0"/>
              <a:t>Minimum and advanced cybersecurity controls, </a:t>
            </a:r>
            <a:br>
              <a:rPr lang="en-US" dirty="0"/>
            </a:br>
            <a:r>
              <a:rPr lang="en-US" dirty="0"/>
              <a:t>including supply chain</a:t>
            </a:r>
            <a:endParaRPr lang="en-NL" dirty="0"/>
          </a:p>
        </p:txBody>
      </p:sp>
      <p:sp>
        <p:nvSpPr>
          <p:cNvPr id="3" name="Slide Number Placeholder 2">
            <a:extLst>
              <a:ext uri="{FF2B5EF4-FFF2-40B4-BE49-F238E27FC236}">
                <a16:creationId xmlns:a16="http://schemas.microsoft.com/office/drawing/2014/main" id="{CC71AEDB-4C9E-D5D6-B7E5-38931AADC525}"/>
              </a:ext>
            </a:extLst>
          </p:cNvPr>
          <p:cNvSpPr>
            <a:spLocks noGrp="1"/>
          </p:cNvSpPr>
          <p:nvPr>
            <p:ph type="sldNum" sz="quarter" idx="12"/>
          </p:nvPr>
        </p:nvSpPr>
        <p:spPr/>
        <p:txBody>
          <a:bodyPr/>
          <a:lstStyle/>
          <a:p>
            <a:fld id="{2557C461-8C51-4D9D-8FC8-E809BEA51BC7}" type="slidenum">
              <a:rPr lang="en-GB" smtClean="0"/>
              <a:t>31</a:t>
            </a:fld>
            <a:endParaRPr lang="en-GB"/>
          </a:p>
        </p:txBody>
      </p:sp>
      <p:grpSp>
        <p:nvGrpSpPr>
          <p:cNvPr id="4188" name="Group 4187">
            <a:extLst>
              <a:ext uri="{FF2B5EF4-FFF2-40B4-BE49-F238E27FC236}">
                <a16:creationId xmlns:a16="http://schemas.microsoft.com/office/drawing/2014/main" id="{4B9D2DF2-19B3-BAE9-81EF-30848E17A06E}"/>
              </a:ext>
            </a:extLst>
          </p:cNvPr>
          <p:cNvGrpSpPr/>
          <p:nvPr/>
        </p:nvGrpSpPr>
        <p:grpSpPr>
          <a:xfrm>
            <a:off x="550863" y="1941007"/>
            <a:ext cx="3309937" cy="660400"/>
            <a:chOff x="550863" y="1941007"/>
            <a:chExt cx="3309937" cy="660400"/>
          </a:xfrm>
        </p:grpSpPr>
        <p:sp>
          <p:nvSpPr>
            <p:cNvPr id="12" name="Arrow: Right 11">
              <a:extLst>
                <a:ext uri="{FF2B5EF4-FFF2-40B4-BE49-F238E27FC236}">
                  <a16:creationId xmlns:a16="http://schemas.microsoft.com/office/drawing/2014/main" id="{2ED17428-5BB0-9CEB-805F-38DB5F5F1541}"/>
                </a:ext>
              </a:extLst>
            </p:cNvPr>
            <p:cNvSpPr/>
            <p:nvPr/>
          </p:nvSpPr>
          <p:spPr>
            <a:xfrm>
              <a:off x="1160463" y="2038102"/>
              <a:ext cx="2700337" cy="466210"/>
            </a:xfrm>
            <a:prstGeom prst="rightArrow">
              <a:avLst>
                <a:gd name="adj1" fmla="val 41746"/>
                <a:gd name="adj2" fmla="val 114321"/>
              </a:avLst>
            </a:prstGeom>
            <a:gradFill>
              <a:gsLst>
                <a:gs pos="100000">
                  <a:schemeClr val="accent4"/>
                </a:gs>
                <a:gs pos="5000">
                  <a:schemeClr val="tx2"/>
                </a:gs>
              </a:gsLst>
              <a:lin ang="0" scaled="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0" tIns="72000" rIns="360000" bIns="72000" numCol="1" spcCol="1270" anchor="ctr" anchorCtr="0">
              <a:noAutofit/>
            </a:bodyPr>
            <a:lstStyle/>
            <a:p>
              <a:pPr defTabSz="1155700">
                <a:lnSpc>
                  <a:spcPct val="90000"/>
                </a:lnSpc>
                <a:spcBef>
                  <a:spcPct val="0"/>
                </a:spcBef>
                <a:spcAft>
                  <a:spcPct val="35000"/>
                </a:spcAft>
              </a:pPr>
              <a:endParaRPr lang="fr-FR" sz="2600" b="1" dirty="0">
                <a:solidFill>
                  <a:schemeClr val="bg1"/>
                </a:solidFill>
                <a:latin typeface="+mj-lt"/>
              </a:endParaRPr>
            </a:p>
          </p:txBody>
        </p:sp>
        <p:grpSp>
          <p:nvGrpSpPr>
            <p:cNvPr id="18" name="Group 17">
              <a:extLst>
                <a:ext uri="{FF2B5EF4-FFF2-40B4-BE49-F238E27FC236}">
                  <a16:creationId xmlns:a16="http://schemas.microsoft.com/office/drawing/2014/main" id="{DA5DB7C6-09C2-38FD-3E6F-13BDEDBDE9D1}"/>
                </a:ext>
              </a:extLst>
            </p:cNvPr>
            <p:cNvGrpSpPr/>
            <p:nvPr/>
          </p:nvGrpSpPr>
          <p:grpSpPr>
            <a:xfrm>
              <a:off x="550863" y="1941007"/>
              <a:ext cx="660400" cy="660400"/>
              <a:chOff x="1377947" y="3098800"/>
              <a:chExt cx="660400" cy="660400"/>
            </a:xfrm>
          </p:grpSpPr>
          <p:sp>
            <p:nvSpPr>
              <p:cNvPr id="16" name="Oval 15">
                <a:extLst>
                  <a:ext uri="{FF2B5EF4-FFF2-40B4-BE49-F238E27FC236}">
                    <a16:creationId xmlns:a16="http://schemas.microsoft.com/office/drawing/2014/main" id="{12102323-A990-839C-D67D-B11E5F40A0CA}"/>
                  </a:ext>
                </a:extLst>
              </p:cNvPr>
              <p:cNvSpPr/>
              <p:nvPr/>
            </p:nvSpPr>
            <p:spPr>
              <a:xfrm>
                <a:off x="1377947" y="3098800"/>
                <a:ext cx="660400" cy="660400"/>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6AAAA02E-3A00-6755-8683-CAE8B0507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100" y="3197908"/>
                <a:ext cx="442092" cy="442092"/>
              </a:xfrm>
              <a:prstGeom prst="rect">
                <a:avLst/>
              </a:prstGeom>
            </p:spPr>
          </p:pic>
        </p:grpSp>
      </p:grpSp>
      <p:sp>
        <p:nvSpPr>
          <p:cNvPr id="40" name="Rectangle 5">
            <a:extLst>
              <a:ext uri="{FF2B5EF4-FFF2-40B4-BE49-F238E27FC236}">
                <a16:creationId xmlns:a16="http://schemas.microsoft.com/office/drawing/2014/main" id="{529F4F1A-0E59-65FA-4A6E-894D1D0F2E96}"/>
              </a:ext>
            </a:extLst>
          </p:cNvPr>
          <p:cNvSpPr/>
          <p:nvPr/>
        </p:nvSpPr>
        <p:spPr>
          <a:xfrm>
            <a:off x="989041" y="2738120"/>
            <a:ext cx="2965971" cy="512961"/>
          </a:xfrm>
          <a:prstGeom prst="rect">
            <a:avLst/>
          </a:prstGeom>
        </p:spPr>
        <p:txBody>
          <a:bodyPr wrap="square">
            <a:spAutoFit/>
          </a:bodyPr>
          <a:lstStyle/>
          <a:p>
            <a:pPr marL="182563" indent="-182563">
              <a:spcBef>
                <a:spcPts val="400"/>
              </a:spcBef>
              <a:buFont typeface="Arial" panose="020B0604020202020204" pitchFamily="34" charset="0"/>
              <a:buChar char="•"/>
            </a:pPr>
            <a:r>
              <a:rPr lang="en-US" altLang="it-IT" sz="1200" dirty="0"/>
              <a:t>TSOs (with ENTSO-E)</a:t>
            </a:r>
          </a:p>
          <a:p>
            <a:pPr marL="182563" indent="-182563">
              <a:spcBef>
                <a:spcPts val="400"/>
              </a:spcBef>
              <a:buFont typeface="Arial" panose="020B0604020202020204" pitchFamily="34" charset="0"/>
              <a:buChar char="•"/>
            </a:pPr>
            <a:r>
              <a:rPr lang="en-US" altLang="it-IT" sz="1200" dirty="0"/>
              <a:t>in cooperation with DSO Entity </a:t>
            </a:r>
          </a:p>
        </p:txBody>
      </p:sp>
      <p:grpSp>
        <p:nvGrpSpPr>
          <p:cNvPr id="4178" name="Group 4177">
            <a:extLst>
              <a:ext uri="{FF2B5EF4-FFF2-40B4-BE49-F238E27FC236}">
                <a16:creationId xmlns:a16="http://schemas.microsoft.com/office/drawing/2014/main" id="{4AC9F796-048E-3D5E-96E6-4D9CC3DC4A98}"/>
              </a:ext>
            </a:extLst>
          </p:cNvPr>
          <p:cNvGrpSpPr/>
          <p:nvPr/>
        </p:nvGrpSpPr>
        <p:grpSpPr>
          <a:xfrm>
            <a:off x="4025973" y="1526533"/>
            <a:ext cx="3475110" cy="1488586"/>
            <a:chOff x="4392616" y="1526533"/>
            <a:chExt cx="3475110" cy="1488586"/>
          </a:xfrm>
        </p:grpSpPr>
        <p:sp>
          <p:nvSpPr>
            <p:cNvPr id="4177" name="Arrow: Right 4176">
              <a:extLst>
                <a:ext uri="{FF2B5EF4-FFF2-40B4-BE49-F238E27FC236}">
                  <a16:creationId xmlns:a16="http://schemas.microsoft.com/office/drawing/2014/main" id="{9761EF27-0BC7-F0C4-816C-989DD1D195DB}"/>
                </a:ext>
              </a:extLst>
            </p:cNvPr>
            <p:cNvSpPr/>
            <p:nvPr/>
          </p:nvSpPr>
          <p:spPr>
            <a:xfrm>
              <a:off x="5053014" y="2038102"/>
              <a:ext cx="2814712" cy="466210"/>
            </a:xfrm>
            <a:prstGeom prst="rightArrow">
              <a:avLst>
                <a:gd name="adj1" fmla="val 41746"/>
                <a:gd name="adj2" fmla="val 114321"/>
              </a:avLst>
            </a:prstGeom>
            <a:gradFill>
              <a:gsLst>
                <a:gs pos="100000">
                  <a:schemeClr val="accent4"/>
                </a:gs>
                <a:gs pos="5000">
                  <a:schemeClr val="tx2"/>
                </a:gs>
              </a:gsLst>
              <a:lin ang="0" scaled="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0" tIns="72000" rIns="360000" bIns="72000" numCol="1" spcCol="1270" anchor="ctr" anchorCtr="0">
              <a:noAutofit/>
            </a:bodyPr>
            <a:lstStyle/>
            <a:p>
              <a:pPr defTabSz="1155700">
                <a:lnSpc>
                  <a:spcPct val="90000"/>
                </a:lnSpc>
                <a:spcBef>
                  <a:spcPct val="0"/>
                </a:spcBef>
                <a:spcAft>
                  <a:spcPct val="35000"/>
                </a:spcAft>
              </a:pPr>
              <a:endParaRPr lang="fr-FR" sz="2600" b="1" dirty="0">
                <a:solidFill>
                  <a:schemeClr val="bg1"/>
                </a:solidFill>
                <a:latin typeface="+mj-lt"/>
              </a:endParaRPr>
            </a:p>
          </p:txBody>
        </p:sp>
        <p:grpSp>
          <p:nvGrpSpPr>
            <p:cNvPr id="20" name="Group 19">
              <a:extLst>
                <a:ext uri="{FF2B5EF4-FFF2-40B4-BE49-F238E27FC236}">
                  <a16:creationId xmlns:a16="http://schemas.microsoft.com/office/drawing/2014/main" id="{01615536-DCDE-F04C-991B-0EEFF01AE841}"/>
                </a:ext>
              </a:extLst>
            </p:cNvPr>
            <p:cNvGrpSpPr/>
            <p:nvPr/>
          </p:nvGrpSpPr>
          <p:grpSpPr>
            <a:xfrm>
              <a:off x="4392616" y="1941007"/>
              <a:ext cx="660400" cy="660400"/>
              <a:chOff x="1377947" y="3098800"/>
              <a:chExt cx="660400" cy="660400"/>
            </a:xfrm>
          </p:grpSpPr>
          <p:sp>
            <p:nvSpPr>
              <p:cNvPr id="21" name="Oval 20">
                <a:extLst>
                  <a:ext uri="{FF2B5EF4-FFF2-40B4-BE49-F238E27FC236}">
                    <a16:creationId xmlns:a16="http://schemas.microsoft.com/office/drawing/2014/main" id="{3E888CE6-AD06-4345-660B-95E1681061B1}"/>
                  </a:ext>
                </a:extLst>
              </p:cNvPr>
              <p:cNvSpPr/>
              <p:nvPr/>
            </p:nvSpPr>
            <p:spPr>
              <a:xfrm>
                <a:off x="1377947" y="3098800"/>
                <a:ext cx="660400" cy="660400"/>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971E1306-A21D-E313-A0D5-79CB9DA719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100" y="3197908"/>
                <a:ext cx="442092" cy="442092"/>
              </a:xfrm>
              <a:prstGeom prst="rect">
                <a:avLst/>
              </a:prstGeom>
            </p:spPr>
          </p:pic>
        </p:grpSp>
        <p:sp>
          <p:nvSpPr>
            <p:cNvPr id="41" name="Rectangle 5">
              <a:extLst>
                <a:ext uri="{FF2B5EF4-FFF2-40B4-BE49-F238E27FC236}">
                  <a16:creationId xmlns:a16="http://schemas.microsoft.com/office/drawing/2014/main" id="{DE05A37F-EAEA-C0A5-7F3B-DF11FD083FD3}"/>
                </a:ext>
              </a:extLst>
            </p:cNvPr>
            <p:cNvSpPr/>
            <p:nvPr/>
          </p:nvSpPr>
          <p:spPr>
            <a:xfrm>
              <a:off x="4802861" y="2738120"/>
              <a:ext cx="2382836" cy="276999"/>
            </a:xfrm>
            <a:prstGeom prst="rect">
              <a:avLst/>
            </a:prstGeom>
          </p:spPr>
          <p:txBody>
            <a:bodyPr wrap="square">
              <a:spAutoFit/>
            </a:bodyPr>
            <a:lstStyle/>
            <a:p>
              <a:pPr>
                <a:spcBef>
                  <a:spcPts val="400"/>
                </a:spcBef>
              </a:pPr>
              <a:r>
                <a:rPr lang="en-US" altLang="it-IT" sz="1200" dirty="0"/>
                <a:t>Competent Authorities</a:t>
              </a:r>
            </a:p>
          </p:txBody>
        </p:sp>
        <p:sp>
          <p:nvSpPr>
            <p:cNvPr id="50" name="Rectangle: Rounded Corners 49">
              <a:extLst>
                <a:ext uri="{FF2B5EF4-FFF2-40B4-BE49-F238E27FC236}">
                  <a16:creationId xmlns:a16="http://schemas.microsoft.com/office/drawing/2014/main" id="{33A4A970-46A1-9161-DEFB-A6B98D42FF6A}"/>
                </a:ext>
              </a:extLst>
            </p:cNvPr>
            <p:cNvSpPr/>
            <p:nvPr/>
          </p:nvSpPr>
          <p:spPr>
            <a:xfrm>
              <a:off x="4459961" y="1526533"/>
              <a:ext cx="2074716" cy="28299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rPr>
                <a:t>Approval process (</a:t>
              </a:r>
              <a:r>
                <a:rPr lang="en-GB" sz="1100" i="1" dirty="0">
                  <a:solidFill>
                    <a:schemeClr val="tx1"/>
                  </a:solidFill>
                </a:rPr>
                <a:t>Art. 8</a:t>
              </a:r>
              <a:r>
                <a:rPr lang="en-GB" sz="1100" dirty="0">
                  <a:solidFill>
                    <a:schemeClr val="tx1"/>
                  </a:solidFill>
                </a:rPr>
                <a:t>)</a:t>
              </a:r>
              <a:endParaRPr lang="en-NL" sz="1400" dirty="0">
                <a:solidFill>
                  <a:schemeClr val="tx1"/>
                </a:solidFill>
              </a:endParaRPr>
            </a:p>
          </p:txBody>
        </p:sp>
      </p:grpSp>
      <p:grpSp>
        <p:nvGrpSpPr>
          <p:cNvPr id="4164" name="Group 4163">
            <a:extLst>
              <a:ext uri="{FF2B5EF4-FFF2-40B4-BE49-F238E27FC236}">
                <a16:creationId xmlns:a16="http://schemas.microsoft.com/office/drawing/2014/main" id="{FFC698E5-0A28-7070-20D5-40E602421E8E}"/>
              </a:ext>
            </a:extLst>
          </p:cNvPr>
          <p:cNvGrpSpPr/>
          <p:nvPr/>
        </p:nvGrpSpPr>
        <p:grpSpPr>
          <a:xfrm>
            <a:off x="1075023" y="3484889"/>
            <a:ext cx="2468566" cy="1113111"/>
            <a:chOff x="1924044" y="3664597"/>
            <a:chExt cx="2468566" cy="1113111"/>
          </a:xfrm>
        </p:grpSpPr>
        <p:grpSp>
          <p:nvGrpSpPr>
            <p:cNvPr id="56" name="Group 55">
              <a:extLst>
                <a:ext uri="{FF2B5EF4-FFF2-40B4-BE49-F238E27FC236}">
                  <a16:creationId xmlns:a16="http://schemas.microsoft.com/office/drawing/2014/main" id="{F450B7E1-18B6-6581-E7F6-D99B27D35BD9}"/>
                </a:ext>
              </a:extLst>
            </p:cNvPr>
            <p:cNvGrpSpPr/>
            <p:nvPr/>
          </p:nvGrpSpPr>
          <p:grpSpPr>
            <a:xfrm>
              <a:off x="1924045" y="3664597"/>
              <a:ext cx="2468565" cy="461665"/>
              <a:chOff x="1862129" y="4942880"/>
              <a:chExt cx="2468565" cy="461665"/>
            </a:xfrm>
          </p:grpSpPr>
          <p:sp>
            <p:nvSpPr>
              <p:cNvPr id="55" name="Rectangle 54">
                <a:extLst>
                  <a:ext uri="{FF2B5EF4-FFF2-40B4-BE49-F238E27FC236}">
                    <a16:creationId xmlns:a16="http://schemas.microsoft.com/office/drawing/2014/main" id="{0E16D4EE-D8AD-AA0F-32EE-324798B768DF}"/>
                  </a:ext>
                </a:extLst>
              </p:cNvPr>
              <p:cNvSpPr/>
              <p:nvPr/>
            </p:nvSpPr>
            <p:spPr>
              <a:xfrm>
                <a:off x="1862129" y="4942880"/>
                <a:ext cx="2468565" cy="4616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Graphic 51">
                <a:extLst>
                  <a:ext uri="{FF2B5EF4-FFF2-40B4-BE49-F238E27FC236}">
                    <a16:creationId xmlns:a16="http://schemas.microsoft.com/office/drawing/2014/main" id="{3590C2AE-9A3F-9981-797B-0A76F262EA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9484" y="5007637"/>
                <a:ext cx="332150" cy="332150"/>
              </a:xfrm>
              <a:prstGeom prst="rect">
                <a:avLst/>
              </a:prstGeom>
            </p:spPr>
          </p:pic>
          <p:sp>
            <p:nvSpPr>
              <p:cNvPr id="53" name="Oval 5">
                <a:extLst>
                  <a:ext uri="{FF2B5EF4-FFF2-40B4-BE49-F238E27FC236}">
                    <a16:creationId xmlns:a16="http://schemas.microsoft.com/office/drawing/2014/main" id="{3C748B36-9F66-64EE-BA7F-5263A700AFEF}"/>
                  </a:ext>
                </a:extLst>
              </p:cNvPr>
              <p:cNvSpPr txBox="1"/>
              <p:nvPr/>
            </p:nvSpPr>
            <p:spPr>
              <a:xfrm>
                <a:off x="2338381" y="4991076"/>
                <a:ext cx="1841503" cy="3652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000" dirty="0">
                    <a:solidFill>
                      <a:schemeClr val="bg1"/>
                    </a:solidFill>
                  </a:rPr>
                  <a:t>Union wide report draft </a:t>
                </a:r>
                <a:br>
                  <a:rPr lang="en-GB" sz="1000" dirty="0">
                    <a:solidFill>
                      <a:schemeClr val="bg1"/>
                    </a:solidFill>
                  </a:rPr>
                </a:br>
                <a:r>
                  <a:rPr lang="en-GB" sz="1000" b="1" dirty="0">
                    <a:solidFill>
                      <a:schemeClr val="bg1"/>
                    </a:solidFill>
                  </a:rPr>
                  <a:t>+ 7 months </a:t>
                </a:r>
                <a:r>
                  <a:rPr lang="en-GB" sz="1000" b="1" dirty="0">
                    <a:solidFill>
                      <a:schemeClr val="bg1"/>
                    </a:solidFill>
                    <a:sym typeface="Wingdings" panose="05000000000000000000" pitchFamily="2" charset="2"/>
                  </a:rPr>
                  <a:t> </a:t>
                </a:r>
                <a:r>
                  <a:rPr lang="en-GB" sz="1000" b="1" dirty="0">
                    <a:solidFill>
                      <a:schemeClr val="bg1"/>
                    </a:solidFill>
                  </a:rPr>
                  <a:t>Jan. 2027</a:t>
                </a:r>
                <a:endParaRPr lang="en-NL" sz="1000" dirty="0">
                  <a:solidFill>
                    <a:schemeClr val="bg1"/>
                  </a:solidFill>
                </a:endParaRPr>
              </a:p>
            </p:txBody>
          </p:sp>
        </p:grpSp>
        <p:sp>
          <p:nvSpPr>
            <p:cNvPr id="58" name="Rectangle 57">
              <a:extLst>
                <a:ext uri="{FF2B5EF4-FFF2-40B4-BE49-F238E27FC236}">
                  <a16:creationId xmlns:a16="http://schemas.microsoft.com/office/drawing/2014/main" id="{1D46A60A-50E9-F329-3DE9-6F6A39054067}"/>
                </a:ext>
              </a:extLst>
            </p:cNvPr>
            <p:cNvSpPr/>
            <p:nvPr/>
          </p:nvSpPr>
          <p:spPr>
            <a:xfrm>
              <a:off x="1924044" y="4117308"/>
              <a:ext cx="2468565" cy="66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Initial minimum and advanced cybersecurity controls and supply chain controls  </a:t>
              </a:r>
              <a:r>
                <a:rPr lang="en-GB" sz="1100" i="1" dirty="0">
                  <a:solidFill>
                    <a:schemeClr val="tx1"/>
                  </a:solidFill>
                </a:rPr>
                <a:t>(Art. 29, 33)</a:t>
              </a:r>
            </a:p>
          </p:txBody>
        </p:sp>
      </p:grpSp>
      <p:grpSp>
        <p:nvGrpSpPr>
          <p:cNvPr id="4165" name="Group 4164">
            <a:extLst>
              <a:ext uri="{FF2B5EF4-FFF2-40B4-BE49-F238E27FC236}">
                <a16:creationId xmlns:a16="http://schemas.microsoft.com/office/drawing/2014/main" id="{DBC414F0-FC58-7937-B087-95686115AD25}"/>
              </a:ext>
            </a:extLst>
          </p:cNvPr>
          <p:cNvGrpSpPr/>
          <p:nvPr/>
        </p:nvGrpSpPr>
        <p:grpSpPr>
          <a:xfrm>
            <a:off x="1075023" y="4703583"/>
            <a:ext cx="2468572" cy="1113111"/>
            <a:chOff x="1924044" y="5282213"/>
            <a:chExt cx="2468572" cy="1113111"/>
          </a:xfrm>
        </p:grpSpPr>
        <p:grpSp>
          <p:nvGrpSpPr>
            <p:cNvPr id="59" name="Group 58">
              <a:extLst>
                <a:ext uri="{FF2B5EF4-FFF2-40B4-BE49-F238E27FC236}">
                  <a16:creationId xmlns:a16="http://schemas.microsoft.com/office/drawing/2014/main" id="{D0998EDD-CF47-4F01-793D-BBF75350FCCB}"/>
                </a:ext>
              </a:extLst>
            </p:cNvPr>
            <p:cNvGrpSpPr/>
            <p:nvPr/>
          </p:nvGrpSpPr>
          <p:grpSpPr>
            <a:xfrm>
              <a:off x="1924045" y="5282213"/>
              <a:ext cx="2468567" cy="461665"/>
              <a:chOff x="1862129" y="4942880"/>
              <a:chExt cx="2468567" cy="461665"/>
            </a:xfrm>
          </p:grpSpPr>
          <p:sp>
            <p:nvSpPr>
              <p:cNvPr id="60" name="Rectangle 59">
                <a:extLst>
                  <a:ext uri="{FF2B5EF4-FFF2-40B4-BE49-F238E27FC236}">
                    <a16:creationId xmlns:a16="http://schemas.microsoft.com/office/drawing/2014/main" id="{E2848D46-A506-0260-85CA-A85F9A805BF9}"/>
                  </a:ext>
                </a:extLst>
              </p:cNvPr>
              <p:cNvSpPr/>
              <p:nvPr/>
            </p:nvSpPr>
            <p:spPr>
              <a:xfrm>
                <a:off x="1862129" y="4942880"/>
                <a:ext cx="2468567" cy="4616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Graphic 60">
                <a:extLst>
                  <a:ext uri="{FF2B5EF4-FFF2-40B4-BE49-F238E27FC236}">
                    <a16:creationId xmlns:a16="http://schemas.microsoft.com/office/drawing/2014/main" id="{6F3FFF65-9291-43A3-02A5-895C1544E2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9484" y="5007637"/>
                <a:ext cx="332150" cy="332150"/>
              </a:xfrm>
              <a:prstGeom prst="rect">
                <a:avLst/>
              </a:prstGeom>
            </p:spPr>
          </p:pic>
          <p:sp>
            <p:nvSpPr>
              <p:cNvPr id="62" name="Oval 5">
                <a:extLst>
                  <a:ext uri="{FF2B5EF4-FFF2-40B4-BE49-F238E27FC236}">
                    <a16:creationId xmlns:a16="http://schemas.microsoft.com/office/drawing/2014/main" id="{164718EA-9AD6-16B6-BB71-592085C5C773}"/>
                  </a:ext>
                </a:extLst>
              </p:cNvPr>
              <p:cNvSpPr txBox="1"/>
              <p:nvPr/>
            </p:nvSpPr>
            <p:spPr>
              <a:xfrm>
                <a:off x="2338381" y="4991076"/>
                <a:ext cx="1611319" cy="3652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000" dirty="0">
                    <a:solidFill>
                      <a:schemeClr val="bg1"/>
                    </a:solidFill>
                  </a:rPr>
                  <a:t>Regional reports </a:t>
                </a:r>
                <a:r>
                  <a:rPr lang="en-GB" sz="1000" b="1" dirty="0">
                    <a:solidFill>
                      <a:schemeClr val="bg1"/>
                    </a:solidFill>
                  </a:rPr>
                  <a:t>+ 6 months</a:t>
                </a:r>
              </a:p>
            </p:txBody>
          </p:sp>
        </p:grpSp>
        <p:sp>
          <p:nvSpPr>
            <p:cNvPr id="63" name="Rectangle 62">
              <a:extLst>
                <a:ext uri="{FF2B5EF4-FFF2-40B4-BE49-F238E27FC236}">
                  <a16:creationId xmlns:a16="http://schemas.microsoft.com/office/drawing/2014/main" id="{25F128C0-402E-4C81-47D5-10DDA4470B73}"/>
                </a:ext>
              </a:extLst>
            </p:cNvPr>
            <p:cNvSpPr/>
            <p:nvPr/>
          </p:nvSpPr>
          <p:spPr>
            <a:xfrm>
              <a:off x="1924044" y="5734924"/>
              <a:ext cx="2468572" cy="66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Amendment proposal of  minimum and advanced cybersecurity controls and supply chain controls </a:t>
              </a:r>
              <a:r>
                <a:rPr lang="en-GB" sz="1100" i="1" dirty="0">
                  <a:solidFill>
                    <a:schemeClr val="tx1"/>
                  </a:solidFill>
                </a:rPr>
                <a:t>(Art. 29, 33)</a:t>
              </a:r>
            </a:p>
          </p:txBody>
        </p:sp>
      </p:grpSp>
      <p:grpSp>
        <p:nvGrpSpPr>
          <p:cNvPr id="4176" name="Group 4175">
            <a:extLst>
              <a:ext uri="{FF2B5EF4-FFF2-40B4-BE49-F238E27FC236}">
                <a16:creationId xmlns:a16="http://schemas.microsoft.com/office/drawing/2014/main" id="{62016FF2-472E-B1CE-8F4C-0E5AF6CC18F5}"/>
              </a:ext>
            </a:extLst>
          </p:cNvPr>
          <p:cNvGrpSpPr/>
          <p:nvPr/>
        </p:nvGrpSpPr>
        <p:grpSpPr>
          <a:xfrm>
            <a:off x="7689471" y="1941007"/>
            <a:ext cx="2374365" cy="2439223"/>
            <a:chOff x="9275768" y="1941007"/>
            <a:chExt cx="2374365" cy="2439223"/>
          </a:xfrm>
        </p:grpSpPr>
        <p:grpSp>
          <p:nvGrpSpPr>
            <p:cNvPr id="34" name="Group 33">
              <a:extLst>
                <a:ext uri="{FF2B5EF4-FFF2-40B4-BE49-F238E27FC236}">
                  <a16:creationId xmlns:a16="http://schemas.microsoft.com/office/drawing/2014/main" id="{60A1C4B8-F752-A3C8-4AFC-077D15EB8502}"/>
                </a:ext>
              </a:extLst>
            </p:cNvPr>
            <p:cNvGrpSpPr/>
            <p:nvPr/>
          </p:nvGrpSpPr>
          <p:grpSpPr>
            <a:xfrm>
              <a:off x="9315903" y="1941007"/>
              <a:ext cx="660400" cy="660400"/>
              <a:chOff x="1748281" y="3098800"/>
              <a:chExt cx="660400" cy="660400"/>
            </a:xfrm>
          </p:grpSpPr>
          <p:sp>
            <p:nvSpPr>
              <p:cNvPr id="35" name="Oval 34">
                <a:extLst>
                  <a:ext uri="{FF2B5EF4-FFF2-40B4-BE49-F238E27FC236}">
                    <a16:creationId xmlns:a16="http://schemas.microsoft.com/office/drawing/2014/main" id="{CD648B0B-8CCF-F729-4739-DE281C4BE394}"/>
                  </a:ext>
                </a:extLst>
              </p:cNvPr>
              <p:cNvSpPr/>
              <p:nvPr/>
            </p:nvSpPr>
            <p:spPr>
              <a:xfrm>
                <a:off x="1748281" y="3098800"/>
                <a:ext cx="660400" cy="660400"/>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a:extLst>
                  <a:ext uri="{FF2B5EF4-FFF2-40B4-BE49-F238E27FC236}">
                    <a16:creationId xmlns:a16="http://schemas.microsoft.com/office/drawing/2014/main" id="{A83FDBB3-29BA-4905-4FA1-8EE3DA4EE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7434" y="3197908"/>
                <a:ext cx="442092" cy="442092"/>
              </a:xfrm>
              <a:prstGeom prst="rect">
                <a:avLst/>
              </a:prstGeom>
            </p:spPr>
          </p:pic>
        </p:grpSp>
        <p:sp>
          <p:nvSpPr>
            <p:cNvPr id="42" name="Rectangle 5">
              <a:extLst>
                <a:ext uri="{FF2B5EF4-FFF2-40B4-BE49-F238E27FC236}">
                  <a16:creationId xmlns:a16="http://schemas.microsoft.com/office/drawing/2014/main" id="{44108C83-2C41-3492-76CE-0042ECEADFB3}"/>
                </a:ext>
              </a:extLst>
            </p:cNvPr>
            <p:cNvSpPr/>
            <p:nvPr/>
          </p:nvSpPr>
          <p:spPr>
            <a:xfrm>
              <a:off x="9275768" y="2738120"/>
              <a:ext cx="1800749" cy="512961"/>
            </a:xfrm>
            <a:prstGeom prst="rect">
              <a:avLst/>
            </a:prstGeom>
          </p:spPr>
          <p:txBody>
            <a:bodyPr wrap="square">
              <a:spAutoFit/>
            </a:bodyPr>
            <a:lstStyle/>
            <a:p>
              <a:pPr marL="182563" indent="-182563">
                <a:spcBef>
                  <a:spcPts val="400"/>
                </a:spcBef>
                <a:buFont typeface="Arial" panose="020B0604020202020204" pitchFamily="34" charset="0"/>
                <a:buChar char="•"/>
              </a:pPr>
              <a:r>
                <a:rPr lang="en-US" altLang="it-IT" sz="1200" dirty="0"/>
                <a:t>High-impact entity</a:t>
              </a:r>
            </a:p>
            <a:p>
              <a:pPr marL="182563" indent="-182563">
                <a:spcBef>
                  <a:spcPts val="400"/>
                </a:spcBef>
                <a:buFont typeface="Arial" panose="020B0604020202020204" pitchFamily="34" charset="0"/>
                <a:buChar char="•"/>
              </a:pPr>
              <a:r>
                <a:rPr lang="en-US" altLang="it-IT" sz="1200" dirty="0"/>
                <a:t>Critical-impact entity</a:t>
              </a:r>
              <a:endParaRPr lang="en-GB" altLang="it-IT" sz="1200" dirty="0"/>
            </a:p>
          </p:txBody>
        </p:sp>
        <p:sp>
          <p:nvSpPr>
            <p:cNvPr id="49" name="Rectangle 48">
              <a:extLst>
                <a:ext uri="{FF2B5EF4-FFF2-40B4-BE49-F238E27FC236}">
                  <a16:creationId xmlns:a16="http://schemas.microsoft.com/office/drawing/2014/main" id="{58BFE872-E170-335B-6FAD-AE30358A97F0}"/>
                </a:ext>
              </a:extLst>
            </p:cNvPr>
            <p:cNvSpPr/>
            <p:nvPr/>
          </p:nvSpPr>
          <p:spPr>
            <a:xfrm>
              <a:off x="9391110" y="3330667"/>
              <a:ext cx="2259021" cy="5013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rPr>
                <a:t>Apply minimum and advanced cybersecurity controls</a:t>
              </a:r>
              <a:endParaRPr lang="en-NL" sz="1400" dirty="0">
                <a:solidFill>
                  <a:schemeClr val="tx1"/>
                </a:solidFill>
              </a:endParaRPr>
            </a:p>
          </p:txBody>
        </p:sp>
        <p:grpSp>
          <p:nvGrpSpPr>
            <p:cNvPr id="4168" name="Group 4167">
              <a:extLst>
                <a:ext uri="{FF2B5EF4-FFF2-40B4-BE49-F238E27FC236}">
                  <a16:creationId xmlns:a16="http://schemas.microsoft.com/office/drawing/2014/main" id="{424330CF-55C8-8742-4DDE-6B6F63F69193}"/>
                </a:ext>
              </a:extLst>
            </p:cNvPr>
            <p:cNvGrpSpPr/>
            <p:nvPr/>
          </p:nvGrpSpPr>
          <p:grpSpPr>
            <a:xfrm>
              <a:off x="9391112" y="3918565"/>
              <a:ext cx="2259021" cy="461665"/>
              <a:chOff x="1862129" y="4942880"/>
              <a:chExt cx="2259021" cy="461665"/>
            </a:xfrm>
          </p:grpSpPr>
          <p:sp>
            <p:nvSpPr>
              <p:cNvPr id="4170" name="Rectangle 4169">
                <a:extLst>
                  <a:ext uri="{FF2B5EF4-FFF2-40B4-BE49-F238E27FC236}">
                    <a16:creationId xmlns:a16="http://schemas.microsoft.com/office/drawing/2014/main" id="{423C2F9B-666F-3369-1071-43687AF2183E}"/>
                  </a:ext>
                </a:extLst>
              </p:cNvPr>
              <p:cNvSpPr/>
              <p:nvPr/>
            </p:nvSpPr>
            <p:spPr>
              <a:xfrm>
                <a:off x="1862129" y="4942880"/>
                <a:ext cx="2259021" cy="4616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71" name="Graphic 4170">
                <a:extLst>
                  <a:ext uri="{FF2B5EF4-FFF2-40B4-BE49-F238E27FC236}">
                    <a16:creationId xmlns:a16="http://schemas.microsoft.com/office/drawing/2014/main" id="{6AE97FF5-B7B7-1DCC-174A-DE4791655F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9484" y="5007637"/>
                <a:ext cx="332150" cy="332150"/>
              </a:xfrm>
              <a:prstGeom prst="rect">
                <a:avLst/>
              </a:prstGeom>
            </p:spPr>
          </p:pic>
          <p:sp>
            <p:nvSpPr>
              <p:cNvPr id="4172" name="Oval 5">
                <a:extLst>
                  <a:ext uri="{FF2B5EF4-FFF2-40B4-BE49-F238E27FC236}">
                    <a16:creationId xmlns:a16="http://schemas.microsoft.com/office/drawing/2014/main" id="{C1914595-3204-23A6-BCF5-706615EA5D2F}"/>
                  </a:ext>
                </a:extLst>
              </p:cNvPr>
              <p:cNvSpPr txBox="1"/>
              <p:nvPr/>
            </p:nvSpPr>
            <p:spPr>
              <a:xfrm>
                <a:off x="2338381" y="4991076"/>
                <a:ext cx="1773773" cy="3652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000" dirty="0">
                    <a:solidFill>
                      <a:schemeClr val="bg1"/>
                    </a:solidFill>
                  </a:rPr>
                  <a:t>Controls approval + 12 months</a:t>
                </a:r>
              </a:p>
            </p:txBody>
          </p:sp>
        </p:grpSp>
      </p:grpSp>
      <p:cxnSp>
        <p:nvCxnSpPr>
          <p:cNvPr id="4190" name="Connector: Elbow 4189">
            <a:extLst>
              <a:ext uri="{FF2B5EF4-FFF2-40B4-BE49-F238E27FC236}">
                <a16:creationId xmlns:a16="http://schemas.microsoft.com/office/drawing/2014/main" id="{8C044082-3050-B1A9-7AD4-DEBFA2614476}"/>
              </a:ext>
            </a:extLst>
          </p:cNvPr>
          <p:cNvCxnSpPr>
            <a:stCxn id="16" idx="4"/>
            <a:endCxn id="21" idx="4"/>
          </p:cNvCxnSpPr>
          <p:nvPr/>
        </p:nvCxnSpPr>
        <p:spPr>
          <a:xfrm rot="16200000" flipH="1">
            <a:off x="2618618" y="863852"/>
            <a:ext cx="12700" cy="3475110"/>
          </a:xfrm>
          <a:prstGeom prst="bentConnector3">
            <a:avLst>
              <a:gd name="adj1" fmla="val 27300000"/>
            </a:avLst>
          </a:prstGeom>
          <a:ln w="381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4192" name="Group 4191">
            <a:extLst>
              <a:ext uri="{FF2B5EF4-FFF2-40B4-BE49-F238E27FC236}">
                <a16:creationId xmlns:a16="http://schemas.microsoft.com/office/drawing/2014/main" id="{BC46483C-1A79-5712-9348-960FE8F8A079}"/>
              </a:ext>
            </a:extLst>
          </p:cNvPr>
          <p:cNvGrpSpPr/>
          <p:nvPr/>
        </p:nvGrpSpPr>
        <p:grpSpPr>
          <a:xfrm>
            <a:off x="6565900" y="4826714"/>
            <a:ext cx="5626100" cy="1429103"/>
            <a:chOff x="6565900" y="4826714"/>
            <a:chExt cx="5626100" cy="1429103"/>
          </a:xfrm>
        </p:grpSpPr>
        <p:cxnSp>
          <p:nvCxnSpPr>
            <p:cNvPr id="4193" name="Straight Connector 4192">
              <a:extLst>
                <a:ext uri="{FF2B5EF4-FFF2-40B4-BE49-F238E27FC236}">
                  <a16:creationId xmlns:a16="http://schemas.microsoft.com/office/drawing/2014/main" id="{022EEFCA-A03E-39DA-B3A5-B7B96296C09A}"/>
                </a:ext>
              </a:extLst>
            </p:cNvPr>
            <p:cNvCxnSpPr>
              <a:cxnSpLocks/>
            </p:cNvCxnSpPr>
            <p:nvPr/>
          </p:nvCxnSpPr>
          <p:spPr>
            <a:xfrm flipH="1">
              <a:off x="6565900" y="4826714"/>
              <a:ext cx="5626100" cy="0"/>
            </a:xfrm>
            <a:prstGeom prst="line">
              <a:avLst/>
            </a:prstGeom>
            <a:ln w="381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nvGrpSpPr>
            <p:cNvPr id="4194" name="Group 4193">
              <a:extLst>
                <a:ext uri="{FF2B5EF4-FFF2-40B4-BE49-F238E27FC236}">
                  <a16:creationId xmlns:a16="http://schemas.microsoft.com/office/drawing/2014/main" id="{5A4C5756-8971-6EE6-144C-812DA46EBB22}"/>
                </a:ext>
              </a:extLst>
            </p:cNvPr>
            <p:cNvGrpSpPr/>
            <p:nvPr/>
          </p:nvGrpSpPr>
          <p:grpSpPr>
            <a:xfrm>
              <a:off x="6664880" y="4927247"/>
              <a:ext cx="4976259" cy="1328570"/>
              <a:chOff x="6664880" y="4793183"/>
              <a:chExt cx="4976259" cy="1328570"/>
            </a:xfrm>
          </p:grpSpPr>
          <p:sp>
            <p:nvSpPr>
              <p:cNvPr id="4195" name="TextBox 4194">
                <a:extLst>
                  <a:ext uri="{FF2B5EF4-FFF2-40B4-BE49-F238E27FC236}">
                    <a16:creationId xmlns:a16="http://schemas.microsoft.com/office/drawing/2014/main" id="{03D7FB49-3EBA-4018-ED1C-95F42BF67B34}"/>
                  </a:ext>
                </a:extLst>
              </p:cNvPr>
              <p:cNvSpPr txBox="1"/>
              <p:nvPr/>
            </p:nvSpPr>
            <p:spPr>
              <a:xfrm>
                <a:off x="6941491" y="4793184"/>
                <a:ext cx="4699648" cy="1328569"/>
              </a:xfrm>
              <a:prstGeom prst="rect">
                <a:avLst/>
              </a:prstGeom>
              <a:noFill/>
            </p:spPr>
            <p:txBody>
              <a:bodyPr wrap="square" anchor="t" anchorCtr="1">
                <a:spAutoFit/>
              </a:bodyPr>
              <a:lstStyle/>
              <a:p>
                <a:pPr>
                  <a:spcAft>
                    <a:spcPts val="200"/>
                  </a:spcAft>
                </a:pPr>
                <a:r>
                  <a:rPr lang="en-US" sz="1200" dirty="0"/>
                  <a:t>Provisional list of standards to be published in </a:t>
                </a:r>
                <a:r>
                  <a:rPr lang="en-US" sz="1200" b="1" dirty="0"/>
                  <a:t>Q2 2025</a:t>
                </a:r>
              </a:p>
              <a:p>
                <a:pPr marL="361950" indent="-184150">
                  <a:spcAft>
                    <a:spcPts val="200"/>
                  </a:spcAft>
                  <a:buFont typeface="Arial" panose="020B0604020202020204" pitchFamily="34" charset="0"/>
                  <a:buChar char="•"/>
                </a:pPr>
                <a:r>
                  <a:rPr lang="en-US" sz="1200" dirty="0"/>
                  <a:t>The goal is to prepare for the controls</a:t>
                </a:r>
              </a:p>
              <a:p>
                <a:pPr marL="361950" indent="-184150">
                  <a:spcAft>
                    <a:spcPts val="200"/>
                  </a:spcAft>
                  <a:buFont typeface="Arial" panose="020B0604020202020204" pitchFamily="34" charset="0"/>
                  <a:buChar char="•"/>
                </a:pPr>
                <a:r>
                  <a:rPr lang="en-US" sz="1200" dirty="0"/>
                  <a:t>Its implementation is </a:t>
                </a:r>
                <a:r>
                  <a:rPr lang="en-US" sz="1200" b="1" dirty="0"/>
                  <a:t>voluntary</a:t>
                </a:r>
                <a:endParaRPr lang="en-US" sz="1200" dirty="0"/>
              </a:p>
              <a:p>
                <a:pPr>
                  <a:spcAft>
                    <a:spcPts val="200"/>
                  </a:spcAft>
                </a:pPr>
                <a:r>
                  <a:rPr lang="en-US" sz="1200" dirty="0"/>
                  <a:t>Competent authorities may grant derogations if:</a:t>
                </a:r>
              </a:p>
              <a:p>
                <a:pPr marL="361950" indent="-184150">
                  <a:spcAft>
                    <a:spcPts val="200"/>
                  </a:spcAft>
                  <a:buFont typeface="Arial" panose="020B0604020202020204" pitchFamily="34" charset="0"/>
                  <a:buChar char="•"/>
                </a:pPr>
                <a:r>
                  <a:rPr lang="en-US" sz="1200" dirty="0"/>
                  <a:t>Cost of controls significantly exceeds the benefits </a:t>
                </a:r>
                <a:r>
                  <a:rPr lang="en-US" sz="1200" b="1" dirty="0"/>
                  <a:t>or</a:t>
                </a:r>
              </a:p>
              <a:p>
                <a:pPr marL="361950" indent="-184150">
                  <a:spcAft>
                    <a:spcPts val="200"/>
                  </a:spcAft>
                  <a:buFont typeface="Arial" panose="020B0604020202020204" pitchFamily="34" charset="0"/>
                  <a:buChar char="•"/>
                </a:pPr>
                <a:r>
                  <a:rPr lang="en-US" sz="1200" dirty="0"/>
                  <a:t>Alternative controls mitigate risks to acceptable levels</a:t>
                </a:r>
              </a:p>
            </p:txBody>
          </p:sp>
          <p:pic>
            <p:nvPicPr>
              <p:cNvPr id="4196" name="Graphic 4195">
                <a:extLst>
                  <a:ext uri="{FF2B5EF4-FFF2-40B4-BE49-F238E27FC236}">
                    <a16:creationId xmlns:a16="http://schemas.microsoft.com/office/drawing/2014/main" id="{38C28A90-747B-94BA-764D-BE1512B27A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4880" y="4793183"/>
                <a:ext cx="466169" cy="466169"/>
              </a:xfrm>
              <a:prstGeom prst="rect">
                <a:avLst/>
              </a:prstGeom>
            </p:spPr>
          </p:pic>
        </p:grpSp>
      </p:grpSp>
    </p:spTree>
    <p:extLst>
      <p:ext uri="{BB962C8B-B14F-4D97-AF65-F5344CB8AC3E}">
        <p14:creationId xmlns:p14="http://schemas.microsoft.com/office/powerpoint/2010/main" val="282697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blurry image of a train tunnel&#10;&#10;Description automatically generated">
            <a:extLst>
              <a:ext uri="{FF2B5EF4-FFF2-40B4-BE49-F238E27FC236}">
                <a16:creationId xmlns:a16="http://schemas.microsoft.com/office/drawing/2014/main" id="{CF1A4D97-3E0D-D890-54D0-7C1B5DC0A7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339" b="36431"/>
          <a:stretch/>
        </p:blipFill>
        <p:spPr>
          <a:xfrm>
            <a:off x="0" y="4908192"/>
            <a:ext cx="12192000" cy="1400533"/>
          </a:xfrm>
          <a:prstGeom prst="rect">
            <a:avLst/>
          </a:prstGeom>
        </p:spPr>
      </p:pic>
      <p:sp>
        <p:nvSpPr>
          <p:cNvPr id="2" name="Title 1">
            <a:extLst>
              <a:ext uri="{FF2B5EF4-FFF2-40B4-BE49-F238E27FC236}">
                <a16:creationId xmlns:a16="http://schemas.microsoft.com/office/drawing/2014/main" id="{77607F3D-7C24-9BEA-ABA1-862BDD1D336C}"/>
              </a:ext>
            </a:extLst>
          </p:cNvPr>
          <p:cNvSpPr>
            <a:spLocks noGrp="1"/>
          </p:cNvSpPr>
          <p:nvPr>
            <p:ph type="title"/>
          </p:nvPr>
        </p:nvSpPr>
        <p:spPr/>
        <p:txBody>
          <a:bodyPr>
            <a:normAutofit/>
          </a:bodyPr>
          <a:lstStyle/>
          <a:p>
            <a:r>
              <a:rPr lang="en-GB"/>
              <a:t>Mapping matrix for controls against standards (art. 34)</a:t>
            </a:r>
            <a:endParaRPr lang="en-NL"/>
          </a:p>
        </p:txBody>
      </p:sp>
      <p:grpSp>
        <p:nvGrpSpPr>
          <p:cNvPr id="44" name="Group 43">
            <a:extLst>
              <a:ext uri="{FF2B5EF4-FFF2-40B4-BE49-F238E27FC236}">
                <a16:creationId xmlns:a16="http://schemas.microsoft.com/office/drawing/2014/main" id="{0A84D659-88ED-E25D-E467-59449F919029}"/>
              </a:ext>
            </a:extLst>
          </p:cNvPr>
          <p:cNvGrpSpPr/>
          <p:nvPr/>
        </p:nvGrpSpPr>
        <p:grpSpPr>
          <a:xfrm>
            <a:off x="371475" y="1287338"/>
            <a:ext cx="4190563" cy="3583045"/>
            <a:chOff x="371475" y="1287338"/>
            <a:chExt cx="4190563" cy="3583045"/>
          </a:xfrm>
        </p:grpSpPr>
        <p:grpSp>
          <p:nvGrpSpPr>
            <p:cNvPr id="25" name="Group 24">
              <a:extLst>
                <a:ext uri="{FF2B5EF4-FFF2-40B4-BE49-F238E27FC236}">
                  <a16:creationId xmlns:a16="http://schemas.microsoft.com/office/drawing/2014/main" id="{D9804272-8E0E-C920-9839-3CAB096C3076}"/>
                </a:ext>
              </a:extLst>
            </p:cNvPr>
            <p:cNvGrpSpPr/>
            <p:nvPr/>
          </p:nvGrpSpPr>
          <p:grpSpPr>
            <a:xfrm>
              <a:off x="371475" y="1287338"/>
              <a:ext cx="4190563" cy="720000"/>
              <a:chOff x="371475" y="1287338"/>
              <a:chExt cx="4190563" cy="720000"/>
            </a:xfrm>
          </p:grpSpPr>
          <p:sp>
            <p:nvSpPr>
              <p:cNvPr id="27" name="Rectangle 26">
                <a:extLst>
                  <a:ext uri="{FF2B5EF4-FFF2-40B4-BE49-F238E27FC236}">
                    <a16:creationId xmlns:a16="http://schemas.microsoft.com/office/drawing/2014/main" id="{71515FA9-B835-401E-FCE9-E623A3EA9D50}"/>
                  </a:ext>
                </a:extLst>
              </p:cNvPr>
              <p:cNvSpPr/>
              <p:nvPr/>
            </p:nvSpPr>
            <p:spPr>
              <a:xfrm>
                <a:off x="962038" y="1473029"/>
                <a:ext cx="3600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28" name="Oval 27">
                <a:extLst>
                  <a:ext uri="{FF2B5EF4-FFF2-40B4-BE49-F238E27FC236}">
                    <a16:creationId xmlns:a16="http://schemas.microsoft.com/office/drawing/2014/main" id="{4328933F-3E7E-5DC9-0B50-3AC1CFD68949}"/>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cxnSp>
          <p:nvCxnSpPr>
            <p:cNvPr id="26" name="Straight Connector 25">
              <a:extLst>
                <a:ext uri="{FF2B5EF4-FFF2-40B4-BE49-F238E27FC236}">
                  <a16:creationId xmlns:a16="http://schemas.microsoft.com/office/drawing/2014/main" id="{1012A541-4ECA-57A7-69DB-4B4D599B1BA9}"/>
                </a:ext>
              </a:extLst>
            </p:cNvPr>
            <p:cNvCxnSpPr>
              <a:cxnSpLocks/>
            </p:cNvCxnSpPr>
            <p:nvPr/>
          </p:nvCxnSpPr>
          <p:spPr>
            <a:xfrm>
              <a:off x="704681" y="2104901"/>
              <a:ext cx="0" cy="2765482"/>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40" name="Graphic 39">
              <a:extLst>
                <a:ext uri="{FF2B5EF4-FFF2-40B4-BE49-F238E27FC236}">
                  <a16:creationId xmlns:a16="http://schemas.microsoft.com/office/drawing/2014/main" id="{A121B8C7-B97C-6CBE-7CB3-434A14C051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963" y="1423866"/>
              <a:ext cx="442092" cy="442092"/>
            </a:xfrm>
            <a:prstGeom prst="rect">
              <a:avLst/>
            </a:prstGeom>
          </p:spPr>
        </p:pic>
      </p:grpSp>
      <p:sp>
        <p:nvSpPr>
          <p:cNvPr id="48" name="TextBox 47">
            <a:extLst>
              <a:ext uri="{FF2B5EF4-FFF2-40B4-BE49-F238E27FC236}">
                <a16:creationId xmlns:a16="http://schemas.microsoft.com/office/drawing/2014/main" id="{C9D53BE0-F8B9-D76F-ACE6-12676967C2CA}"/>
              </a:ext>
            </a:extLst>
          </p:cNvPr>
          <p:cNvSpPr txBox="1"/>
          <p:nvPr/>
        </p:nvSpPr>
        <p:spPr>
          <a:xfrm>
            <a:off x="796061" y="2124067"/>
            <a:ext cx="3248531" cy="705321"/>
          </a:xfrm>
          <a:prstGeom prst="rect">
            <a:avLst/>
          </a:prstGeom>
          <a:noFill/>
        </p:spPr>
        <p:txBody>
          <a:bodyPr wrap="square">
            <a:spAutoFit/>
          </a:bodyPr>
          <a:lstStyle/>
          <a:p>
            <a:pPr>
              <a:spcBef>
                <a:spcPts val="200"/>
              </a:spcBef>
              <a:spcAft>
                <a:spcPts val="500"/>
              </a:spcAft>
            </a:pPr>
            <a:r>
              <a:rPr lang="en-GB" sz="1600" dirty="0"/>
              <a:t>Union-wide risk assessment report</a:t>
            </a:r>
          </a:p>
          <a:p>
            <a:pPr>
              <a:spcBef>
                <a:spcPts val="200"/>
              </a:spcBef>
              <a:spcAft>
                <a:spcPts val="500"/>
              </a:spcAft>
            </a:pPr>
            <a:r>
              <a:rPr kumimoji="0" lang="en-GB" sz="1800" b="1" i="0" u="none" strike="noStrike" kern="1200" cap="none" spc="0" normalizeH="0" baseline="0" noProof="0" dirty="0">
                <a:ln>
                  <a:noFill/>
                </a:ln>
                <a:effectLst/>
                <a:uLnTx/>
                <a:uFillTx/>
                <a:latin typeface="Aptos"/>
                <a:ea typeface="+mn-ea"/>
                <a:cs typeface="+mn-cs"/>
                <a:sym typeface="Wingdings" panose="05000000000000000000" pitchFamily="2" charset="2"/>
              </a:rPr>
              <a:t></a:t>
            </a:r>
            <a:r>
              <a:rPr lang="en-GB" sz="1600" b="1" dirty="0"/>
              <a:t> January 2027</a:t>
            </a:r>
          </a:p>
        </p:txBody>
      </p:sp>
      <p:grpSp>
        <p:nvGrpSpPr>
          <p:cNvPr id="41" name="Group 40">
            <a:extLst>
              <a:ext uri="{FF2B5EF4-FFF2-40B4-BE49-F238E27FC236}">
                <a16:creationId xmlns:a16="http://schemas.microsoft.com/office/drawing/2014/main" id="{C76F563E-9B69-49C6-F7C8-98DE64600BED}"/>
              </a:ext>
            </a:extLst>
          </p:cNvPr>
          <p:cNvGrpSpPr/>
          <p:nvPr/>
        </p:nvGrpSpPr>
        <p:grpSpPr>
          <a:xfrm>
            <a:off x="3911023" y="1286813"/>
            <a:ext cx="4190565" cy="3582050"/>
            <a:chOff x="3911023" y="1286813"/>
            <a:chExt cx="4190565" cy="3582050"/>
          </a:xfrm>
        </p:grpSpPr>
        <p:cxnSp>
          <p:nvCxnSpPr>
            <p:cNvPr id="30" name="Straight Connector 29">
              <a:extLst>
                <a:ext uri="{FF2B5EF4-FFF2-40B4-BE49-F238E27FC236}">
                  <a16:creationId xmlns:a16="http://schemas.microsoft.com/office/drawing/2014/main" id="{CFF11F64-977A-621D-B9F2-700A6CBA42C2}"/>
                </a:ext>
              </a:extLst>
            </p:cNvPr>
            <p:cNvCxnSpPr>
              <a:cxnSpLocks/>
            </p:cNvCxnSpPr>
            <p:nvPr/>
          </p:nvCxnSpPr>
          <p:spPr>
            <a:xfrm>
              <a:off x="4271023" y="2104901"/>
              <a:ext cx="0" cy="2763962"/>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71B38FDB-D35A-2A06-6004-240F1146C82C}"/>
                </a:ext>
              </a:extLst>
            </p:cNvPr>
            <p:cNvGrpSpPr/>
            <p:nvPr/>
          </p:nvGrpSpPr>
          <p:grpSpPr>
            <a:xfrm>
              <a:off x="3911023" y="1286813"/>
              <a:ext cx="4190565" cy="720000"/>
              <a:chOff x="2749093" y="1286813"/>
              <a:chExt cx="4190565" cy="720000"/>
            </a:xfrm>
          </p:grpSpPr>
          <p:grpSp>
            <p:nvGrpSpPr>
              <p:cNvPr id="32" name="Group 31">
                <a:extLst>
                  <a:ext uri="{FF2B5EF4-FFF2-40B4-BE49-F238E27FC236}">
                    <a16:creationId xmlns:a16="http://schemas.microsoft.com/office/drawing/2014/main" id="{9E997359-3482-4073-92E1-980F15894B07}"/>
                  </a:ext>
                </a:extLst>
              </p:cNvPr>
              <p:cNvGrpSpPr/>
              <p:nvPr/>
            </p:nvGrpSpPr>
            <p:grpSpPr>
              <a:xfrm>
                <a:off x="2749093" y="1286813"/>
                <a:ext cx="4190565" cy="720000"/>
                <a:chOff x="2749093" y="1287338"/>
                <a:chExt cx="4190565" cy="720000"/>
              </a:xfrm>
            </p:grpSpPr>
            <p:sp>
              <p:nvSpPr>
                <p:cNvPr id="34" name="Rectangle 33">
                  <a:extLst>
                    <a:ext uri="{FF2B5EF4-FFF2-40B4-BE49-F238E27FC236}">
                      <a16:creationId xmlns:a16="http://schemas.microsoft.com/office/drawing/2014/main" id="{BE807481-B211-9E93-4276-66534BAF689F}"/>
                    </a:ext>
                  </a:extLst>
                </p:cNvPr>
                <p:cNvSpPr/>
                <p:nvPr/>
              </p:nvSpPr>
              <p:spPr>
                <a:xfrm>
                  <a:off x="3339658" y="1473027"/>
                  <a:ext cx="3600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input</a:t>
                  </a:r>
                </a:p>
              </p:txBody>
            </p:sp>
            <p:sp>
              <p:nvSpPr>
                <p:cNvPr id="35" name="Oval 34">
                  <a:extLst>
                    <a:ext uri="{FF2B5EF4-FFF2-40B4-BE49-F238E27FC236}">
                      <a16:creationId xmlns:a16="http://schemas.microsoft.com/office/drawing/2014/main" id="{591F3AB1-ACAB-CDC0-45FB-EBFCB21E9CE0}"/>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3" name="Graphic 32">
                <a:extLst>
                  <a:ext uri="{FF2B5EF4-FFF2-40B4-BE49-F238E27FC236}">
                    <a16:creationId xmlns:a16="http://schemas.microsoft.com/office/drawing/2014/main" id="{700AF39B-F1AA-F6D1-8CD7-2C40D4F6E6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3210" y="1477726"/>
                <a:ext cx="338174" cy="338174"/>
              </a:xfrm>
              <a:prstGeom prst="rect">
                <a:avLst/>
              </a:prstGeom>
            </p:spPr>
          </p:pic>
        </p:grpSp>
      </p:grpSp>
      <p:sp>
        <p:nvSpPr>
          <p:cNvPr id="51" name="CasellaDiTesto 93">
            <a:extLst>
              <a:ext uri="{FF2B5EF4-FFF2-40B4-BE49-F238E27FC236}">
                <a16:creationId xmlns:a16="http://schemas.microsoft.com/office/drawing/2014/main" id="{75AB0213-1BA5-F4DE-D39F-84385A4910D9}"/>
              </a:ext>
            </a:extLst>
          </p:cNvPr>
          <p:cNvSpPr txBox="1"/>
          <p:nvPr/>
        </p:nvSpPr>
        <p:spPr>
          <a:xfrm>
            <a:off x="4448824" y="2124067"/>
            <a:ext cx="3248531" cy="1010533"/>
          </a:xfrm>
          <a:prstGeom prst="rect">
            <a:avLst/>
          </a:prstGeom>
          <a:noFill/>
        </p:spPr>
        <p:txBody>
          <a:bodyPr wrap="square" lIns="0">
            <a:spAutoFit/>
          </a:bodyPr>
          <a:lstStyle/>
          <a:p>
            <a:pPr>
              <a:spcBef>
                <a:spcPts val="200"/>
              </a:spcBef>
              <a:spcAft>
                <a:spcPts val="500"/>
              </a:spcAft>
              <a:tabLst>
                <a:tab pos="899795" algn="l"/>
              </a:tabLst>
            </a:pPr>
            <a:r>
              <a:rPr lang="en-GB" sz="1600" dirty="0"/>
              <a:t>TSOs (with ENTSO-E)</a:t>
            </a:r>
          </a:p>
          <a:p>
            <a:pPr marL="182563" indent="-182563">
              <a:spcBef>
                <a:spcPts val="200"/>
              </a:spcBef>
              <a:spcAft>
                <a:spcPts val="500"/>
              </a:spcAft>
              <a:buFont typeface="Arial" panose="020B0604020202020204" pitchFamily="34" charset="0"/>
              <a:buChar char="•"/>
              <a:tabLst>
                <a:tab pos="899795" algn="l"/>
              </a:tabLst>
            </a:pPr>
            <a:r>
              <a:rPr lang="en-GB" sz="1600" dirty="0"/>
              <a:t>in cooperation with </a:t>
            </a:r>
            <a:r>
              <a:rPr lang="en-US" altLang="it-IT" sz="1600" dirty="0"/>
              <a:t>DSO Entity</a:t>
            </a:r>
            <a:endParaRPr lang="en-GB" sz="1600" dirty="0"/>
          </a:p>
          <a:p>
            <a:pPr marL="182563" indent="-182563">
              <a:spcBef>
                <a:spcPts val="200"/>
              </a:spcBef>
              <a:spcAft>
                <a:spcPts val="500"/>
              </a:spcAft>
              <a:buFont typeface="Arial" panose="020B0604020202020204" pitchFamily="34" charset="0"/>
              <a:buChar char="•"/>
              <a:tabLst>
                <a:tab pos="899795" algn="l"/>
              </a:tabLst>
            </a:pPr>
            <a:r>
              <a:rPr lang="en-GB" sz="1600" dirty="0"/>
              <a:t>in consultation with ENISA</a:t>
            </a:r>
          </a:p>
        </p:txBody>
      </p:sp>
      <p:grpSp>
        <p:nvGrpSpPr>
          <p:cNvPr id="47" name="Group 46">
            <a:extLst>
              <a:ext uri="{FF2B5EF4-FFF2-40B4-BE49-F238E27FC236}">
                <a16:creationId xmlns:a16="http://schemas.microsoft.com/office/drawing/2014/main" id="{DDF454A0-BA20-9708-9810-B4DED9379A57}"/>
              </a:ext>
            </a:extLst>
          </p:cNvPr>
          <p:cNvGrpSpPr/>
          <p:nvPr/>
        </p:nvGrpSpPr>
        <p:grpSpPr>
          <a:xfrm>
            <a:off x="7450573" y="1287338"/>
            <a:ext cx="4190564" cy="3583045"/>
            <a:chOff x="7450573" y="1287338"/>
            <a:chExt cx="4190564" cy="3583045"/>
          </a:xfrm>
        </p:grpSpPr>
        <p:sp>
          <p:nvSpPr>
            <p:cNvPr id="37" name="Rectangle 36">
              <a:extLst>
                <a:ext uri="{FF2B5EF4-FFF2-40B4-BE49-F238E27FC236}">
                  <a16:creationId xmlns:a16="http://schemas.microsoft.com/office/drawing/2014/main" id="{39094A29-7702-1A4F-1E44-2C9BA798A8BA}"/>
                </a:ext>
              </a:extLst>
            </p:cNvPr>
            <p:cNvSpPr/>
            <p:nvPr/>
          </p:nvSpPr>
          <p:spPr>
            <a:xfrm>
              <a:off x="8041137" y="1473027"/>
              <a:ext cx="3600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38" name="Oval 37">
              <a:extLst>
                <a:ext uri="{FF2B5EF4-FFF2-40B4-BE49-F238E27FC236}">
                  <a16:creationId xmlns:a16="http://schemas.microsoft.com/office/drawing/2014/main" id="{05AB0076-D085-56C0-71FE-E536C6604ABC}"/>
                </a:ext>
              </a:extLst>
            </p:cNvPr>
            <p:cNvSpPr/>
            <p:nvPr/>
          </p:nvSpPr>
          <p:spPr>
            <a:xfrm>
              <a:off x="745057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raphic 38">
              <a:extLst>
                <a:ext uri="{FF2B5EF4-FFF2-40B4-BE49-F238E27FC236}">
                  <a16:creationId xmlns:a16="http://schemas.microsoft.com/office/drawing/2014/main" id="{9D1C8736-8EA4-A678-8D43-CF1C3C175E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93975" y="1382713"/>
              <a:ext cx="486301" cy="486301"/>
            </a:xfrm>
            <a:prstGeom prst="rect">
              <a:avLst/>
            </a:prstGeom>
          </p:spPr>
        </p:pic>
        <p:cxnSp>
          <p:nvCxnSpPr>
            <p:cNvPr id="46" name="Straight Connector 45">
              <a:extLst>
                <a:ext uri="{FF2B5EF4-FFF2-40B4-BE49-F238E27FC236}">
                  <a16:creationId xmlns:a16="http://schemas.microsoft.com/office/drawing/2014/main" id="{317D6A7F-8151-05A5-071D-7614C785DB00}"/>
                </a:ext>
              </a:extLst>
            </p:cNvPr>
            <p:cNvCxnSpPr>
              <a:cxnSpLocks/>
            </p:cNvCxnSpPr>
            <p:nvPr/>
          </p:nvCxnSpPr>
          <p:spPr>
            <a:xfrm>
              <a:off x="7810573" y="2104901"/>
              <a:ext cx="0" cy="2765482"/>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50" name="CasellaDiTesto 93">
            <a:extLst>
              <a:ext uri="{FF2B5EF4-FFF2-40B4-BE49-F238E27FC236}">
                <a16:creationId xmlns:a16="http://schemas.microsoft.com/office/drawing/2014/main" id="{D23F45DC-BE71-8A05-62FA-B56899E7491A}"/>
              </a:ext>
            </a:extLst>
          </p:cNvPr>
          <p:cNvSpPr txBox="1"/>
          <p:nvPr/>
        </p:nvSpPr>
        <p:spPr>
          <a:xfrm>
            <a:off x="8101587" y="2124067"/>
            <a:ext cx="3539550" cy="2667397"/>
          </a:xfrm>
          <a:prstGeom prst="rect">
            <a:avLst/>
          </a:prstGeom>
          <a:noFill/>
        </p:spPr>
        <p:txBody>
          <a:bodyPr wrap="square" lIns="0">
            <a:spAutoFit/>
          </a:bodyPr>
          <a:lstStyle/>
          <a:p>
            <a:pPr>
              <a:spcBef>
                <a:spcPts val="200"/>
              </a:spcBef>
              <a:spcAft>
                <a:spcPts val="500"/>
              </a:spcAft>
              <a:tabLst>
                <a:tab pos="899795" algn="l"/>
              </a:tabLst>
            </a:pPr>
            <a:r>
              <a:rPr lang="en-GB" sz="1600" b="1" dirty="0"/>
              <a:t>Map between:</a:t>
            </a:r>
          </a:p>
          <a:p>
            <a:pPr marL="182563" indent="-182563">
              <a:spcBef>
                <a:spcPts val="200"/>
              </a:spcBef>
              <a:spcAft>
                <a:spcPts val="500"/>
              </a:spcAft>
              <a:buFont typeface="Arial" panose="020B0604020202020204" pitchFamily="34" charset="0"/>
              <a:buChar char="•"/>
              <a:tabLst>
                <a:tab pos="899795" algn="l"/>
              </a:tabLst>
            </a:pPr>
            <a:r>
              <a:rPr lang="en-GB" sz="1600" dirty="0"/>
              <a:t>Minimum and advanced cybersecurity controls</a:t>
            </a:r>
          </a:p>
          <a:p>
            <a:pPr>
              <a:spcBef>
                <a:spcPts val="200"/>
              </a:spcBef>
              <a:spcAft>
                <a:spcPts val="500"/>
              </a:spcAft>
              <a:tabLst>
                <a:tab pos="899795" algn="l"/>
              </a:tabLst>
            </a:pPr>
            <a:r>
              <a:rPr lang="en-GB" sz="1600" dirty="0"/>
              <a:t>And:</a:t>
            </a:r>
          </a:p>
          <a:p>
            <a:pPr marL="182563" indent="-182563">
              <a:spcBef>
                <a:spcPts val="200"/>
              </a:spcBef>
              <a:spcAft>
                <a:spcPts val="500"/>
              </a:spcAft>
              <a:buFont typeface="Arial" panose="020B0604020202020204" pitchFamily="34" charset="0"/>
              <a:buChar char="•"/>
              <a:tabLst>
                <a:tab pos="899795" algn="l"/>
              </a:tabLst>
            </a:pPr>
            <a:r>
              <a:rPr lang="en-GB" sz="1600" dirty="0"/>
              <a:t>European and international standards and relevant technical specifications</a:t>
            </a:r>
          </a:p>
          <a:p>
            <a:pPr marL="182563" indent="-182563">
              <a:spcBef>
                <a:spcPts val="200"/>
              </a:spcBef>
              <a:spcAft>
                <a:spcPts val="500"/>
              </a:spcAft>
              <a:buFont typeface="Arial" panose="020B0604020202020204" pitchFamily="34" charset="0"/>
              <a:buChar char="•"/>
              <a:tabLst>
                <a:tab pos="899795" algn="l"/>
              </a:tabLst>
            </a:pPr>
            <a:r>
              <a:rPr lang="en-GB" sz="1600" dirty="0"/>
              <a:t>Member state legislative or regulatory frameworks</a:t>
            </a:r>
          </a:p>
        </p:txBody>
      </p:sp>
      <p:sp>
        <p:nvSpPr>
          <p:cNvPr id="23" name="Slide Number Placeholder 22">
            <a:extLst>
              <a:ext uri="{FF2B5EF4-FFF2-40B4-BE49-F238E27FC236}">
                <a16:creationId xmlns:a16="http://schemas.microsoft.com/office/drawing/2014/main" id="{857A434F-14F9-FEE8-9D80-C89CFEC2456E}"/>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pPr/>
              <a:t>32</a:t>
            </a:fld>
            <a:endParaRPr lang="en-GB" dirty="0"/>
          </a:p>
        </p:txBody>
      </p:sp>
      <p:sp>
        <p:nvSpPr>
          <p:cNvPr id="3" name="TextBox 2">
            <a:extLst>
              <a:ext uri="{FF2B5EF4-FFF2-40B4-BE49-F238E27FC236}">
                <a16:creationId xmlns:a16="http://schemas.microsoft.com/office/drawing/2014/main" id="{8CC4CF5B-37EA-1F54-CCBF-209A682D8C00}"/>
              </a:ext>
            </a:extLst>
          </p:cNvPr>
          <p:cNvSpPr txBox="1"/>
          <p:nvPr/>
        </p:nvSpPr>
        <p:spPr>
          <a:xfrm>
            <a:off x="796060" y="2733864"/>
            <a:ext cx="3248531" cy="1287532"/>
          </a:xfrm>
          <a:prstGeom prst="rect">
            <a:avLst/>
          </a:prstGeom>
          <a:noFill/>
        </p:spPr>
        <p:txBody>
          <a:bodyPr wrap="square">
            <a:spAutoFit/>
          </a:bodyPr>
          <a:lstStyle/>
          <a:p>
            <a:pPr>
              <a:spcBef>
                <a:spcPts val="200"/>
              </a:spcBef>
              <a:spcAft>
                <a:spcPts val="500"/>
              </a:spcAft>
            </a:pPr>
            <a:endParaRPr lang="en-GB" sz="1600" b="1" dirty="0"/>
          </a:p>
          <a:p>
            <a:pPr>
              <a:spcBef>
                <a:spcPts val="200"/>
              </a:spcBef>
              <a:spcAft>
                <a:spcPts val="500"/>
              </a:spcAft>
            </a:pPr>
            <a:r>
              <a:rPr lang="en-GB" sz="1600" dirty="0"/>
              <a:t>Amendment: </a:t>
            </a:r>
            <a:br>
              <a:rPr lang="en-GB" sz="1600" dirty="0"/>
            </a:br>
            <a:r>
              <a:rPr lang="en-GB" sz="1600" dirty="0"/>
              <a:t>Regional risk assessment report</a:t>
            </a:r>
          </a:p>
          <a:p>
            <a:pPr>
              <a:spcBef>
                <a:spcPts val="200"/>
              </a:spcBef>
              <a:spcAft>
                <a:spcPts val="500"/>
              </a:spcAft>
            </a:pPr>
            <a:r>
              <a:rPr kumimoji="0" lang="en-GB" sz="1800" b="1" i="0" u="none" strike="noStrike" kern="1200" cap="none" spc="0" normalizeH="0" baseline="0" noProof="0" dirty="0">
                <a:ln>
                  <a:noFill/>
                </a:ln>
                <a:solidFill>
                  <a:prstClr val="black"/>
                </a:solidFill>
                <a:effectLst/>
                <a:uLnTx/>
                <a:uFillTx/>
                <a:latin typeface="Aptos"/>
                <a:ea typeface="+mn-ea"/>
                <a:cs typeface="+mn-cs"/>
                <a:sym typeface="Wingdings" panose="05000000000000000000" pitchFamily="2" charset="2"/>
              </a:rPr>
              <a:t> </a:t>
            </a:r>
            <a:r>
              <a:rPr lang="en-GB" sz="1600" b="1" dirty="0"/>
              <a:t>Latest mid-2031</a:t>
            </a:r>
          </a:p>
        </p:txBody>
      </p:sp>
    </p:spTree>
    <p:extLst>
      <p:ext uri="{BB962C8B-B14F-4D97-AF65-F5344CB8AC3E}">
        <p14:creationId xmlns:p14="http://schemas.microsoft.com/office/powerpoint/2010/main" val="376476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8"/>
                                        </p:tgtEl>
                                      </p:cBhvr>
                                    </p:animEffect>
                                    <p:animScale>
                                      <p:cBhvr>
                                        <p:cTn id="7" dur="250" autoRev="1" fill="hold"/>
                                        <p:tgtEl>
                                          <p:spTgt spid="4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1"/>
                                        </p:tgtEl>
                                      </p:cBhvr>
                                    </p:animEffect>
                                    <p:animScale>
                                      <p:cBhvr>
                                        <p:cTn id="12" dur="250" autoRev="1" fill="hold"/>
                                        <p:tgtEl>
                                          <p:spTgt spid="5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50"/>
                                        </p:tgtEl>
                                      </p:cBhvr>
                                    </p:animEffect>
                                    <p:animScale>
                                      <p:cBhvr>
                                        <p:cTn id="17" dur="250" autoRev="1" fill="hold"/>
                                        <p:tgtEl>
                                          <p:spTgt spid="5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0"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6C7268-C8EC-3D14-19A8-C1D23AA3292D}"/>
              </a:ext>
            </a:extLst>
          </p:cNvPr>
          <p:cNvSpPr/>
          <p:nvPr/>
        </p:nvSpPr>
        <p:spPr>
          <a:xfrm>
            <a:off x="4815068" y="6400800"/>
            <a:ext cx="2754775" cy="268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blue and white light lines&#10;&#10;Description automatically generated">
            <a:extLst>
              <a:ext uri="{FF2B5EF4-FFF2-40B4-BE49-F238E27FC236}">
                <a16:creationId xmlns:a16="http://schemas.microsoft.com/office/drawing/2014/main" id="{E567BCEB-07A5-6F1C-F4A6-2ABC64B352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622" b="9622"/>
          <a:stretch/>
        </p:blipFill>
        <p:spPr>
          <a:xfrm>
            <a:off x="-34678" y="0"/>
            <a:ext cx="5665009" cy="6858000"/>
          </a:xfrm>
          <a:prstGeom prst="rect">
            <a:avLst/>
          </a:prstGeom>
        </p:spPr>
      </p:pic>
      <p:sp>
        <p:nvSpPr>
          <p:cNvPr id="41" name="Rectangle 40">
            <a:extLst>
              <a:ext uri="{FF2B5EF4-FFF2-40B4-BE49-F238E27FC236}">
                <a16:creationId xmlns:a16="http://schemas.microsoft.com/office/drawing/2014/main" id="{0B7B5781-38C0-BF7F-1E23-8FB2A71D8659}"/>
              </a:ext>
            </a:extLst>
          </p:cNvPr>
          <p:cNvSpPr>
            <a:spLocks/>
          </p:cNvSpPr>
          <p:nvPr/>
        </p:nvSpPr>
        <p:spPr>
          <a:xfrm>
            <a:off x="-82032" y="1376363"/>
            <a:ext cx="5712366" cy="4010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re 1"/>
          <p:cNvSpPr>
            <a:spLocks noGrp="1"/>
          </p:cNvSpPr>
          <p:nvPr>
            <p:ph type="title"/>
          </p:nvPr>
        </p:nvSpPr>
        <p:spPr>
          <a:xfrm>
            <a:off x="550863" y="1573213"/>
            <a:ext cx="5147203" cy="817563"/>
          </a:xfrm>
        </p:spPr>
        <p:txBody>
          <a:bodyPr anchor="t">
            <a:normAutofit fontScale="90000"/>
          </a:bodyPr>
          <a:lstStyle/>
          <a:p>
            <a:r>
              <a:rPr lang="fr-FR" dirty="0"/>
              <a:t>Cybersecurity management system (Art. 32)</a:t>
            </a:r>
          </a:p>
        </p:txBody>
      </p:sp>
      <p:sp>
        <p:nvSpPr>
          <p:cNvPr id="16" name="Content Placeholder 15">
            <a:extLst>
              <a:ext uri="{FF2B5EF4-FFF2-40B4-BE49-F238E27FC236}">
                <a16:creationId xmlns:a16="http://schemas.microsoft.com/office/drawing/2014/main" id="{D9A01B91-439F-3077-67BF-E03E9D6AC7A1}"/>
              </a:ext>
            </a:extLst>
          </p:cNvPr>
          <p:cNvSpPr>
            <a:spLocks noGrp="1"/>
          </p:cNvSpPr>
          <p:nvPr>
            <p:ph sz="half" idx="1"/>
          </p:nvPr>
        </p:nvSpPr>
        <p:spPr>
          <a:xfrm>
            <a:off x="5745421" y="973931"/>
            <a:ext cx="5895715" cy="5448300"/>
          </a:xfrm>
        </p:spPr>
        <p:txBody>
          <a:bodyPr/>
          <a:lstStyle/>
          <a:p>
            <a:pPr lvl="3">
              <a:lnSpc>
                <a:spcPct val="100000"/>
              </a:lnSpc>
              <a:spcBef>
                <a:spcPts val="200"/>
              </a:spcBef>
              <a:spcAft>
                <a:spcPts val="200"/>
              </a:spcAft>
            </a:pPr>
            <a:r>
              <a:rPr lang="en-US" sz="1800" dirty="0"/>
              <a:t>Activities in the cybersecurity management system:</a:t>
            </a:r>
          </a:p>
        </p:txBody>
      </p:sp>
      <p:sp>
        <p:nvSpPr>
          <p:cNvPr id="2" name="Footer Placeholder 1">
            <a:extLst>
              <a:ext uri="{FF2B5EF4-FFF2-40B4-BE49-F238E27FC236}">
                <a16:creationId xmlns:a16="http://schemas.microsoft.com/office/drawing/2014/main" id="{AF694AB0-206A-E88F-EB00-9374D9301D6A}"/>
              </a:ext>
            </a:extLst>
          </p:cNvPr>
          <p:cNvSpPr>
            <a:spLocks noGrp="1"/>
          </p:cNvSpPr>
          <p:nvPr>
            <p:ph type="ftr" sz="quarter" idx="1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Common Electricity Cybersecurity Framework</a:t>
            </a:r>
            <a:endParaRPr lang="en-GB" dirty="0">
              <a:solidFill>
                <a:schemeClr val="bg1"/>
              </a:solidFill>
            </a:endParaRPr>
          </a:p>
        </p:txBody>
      </p:sp>
      <p:sp>
        <p:nvSpPr>
          <p:cNvPr id="5" name="Slide Number Placeholder 4">
            <a:extLst>
              <a:ext uri="{FF2B5EF4-FFF2-40B4-BE49-F238E27FC236}">
                <a16:creationId xmlns:a16="http://schemas.microsoft.com/office/drawing/2014/main" id="{E747380F-D052-9717-E18B-2E11B7263AE6}"/>
              </a:ext>
            </a:extLst>
          </p:cNvPr>
          <p:cNvSpPr>
            <a:spLocks noGrp="1"/>
          </p:cNvSpPr>
          <p:nvPr>
            <p:ph type="sldNum" sz="quarter" idx="16"/>
          </p:nvPr>
        </p:nvSpPr>
        <p:spPr>
          <a:xfrm>
            <a:off x="11231223" y="6308769"/>
            <a:ext cx="402603" cy="365125"/>
          </a:xfrm>
        </p:spPr>
        <p:txBody>
          <a:bodyPr/>
          <a:lstStyle/>
          <a:p>
            <a:fld id="{2557C461-8C51-4D9D-8FC8-E809BEA51BC7}" type="slidenum">
              <a:rPr lang="en-GB" smtClean="0"/>
              <a:t>33</a:t>
            </a:fld>
            <a:endParaRPr lang="en-GB"/>
          </a:p>
        </p:txBody>
      </p:sp>
      <p:cxnSp>
        <p:nvCxnSpPr>
          <p:cNvPr id="26" name="Straight Connector 25">
            <a:extLst>
              <a:ext uri="{FF2B5EF4-FFF2-40B4-BE49-F238E27FC236}">
                <a16:creationId xmlns:a16="http://schemas.microsoft.com/office/drawing/2014/main" id="{3856E7F4-F398-0945-A562-1B6E7DB694B2}"/>
              </a:ext>
            </a:extLst>
          </p:cNvPr>
          <p:cNvCxnSpPr/>
          <p:nvPr/>
        </p:nvCxnSpPr>
        <p:spPr>
          <a:xfrm>
            <a:off x="5630333" y="-76200"/>
            <a:ext cx="0" cy="7052733"/>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487BF5B5-934E-1581-15F6-AB9441540EB9}"/>
              </a:ext>
            </a:extLst>
          </p:cNvPr>
          <p:cNvGrpSpPr/>
          <p:nvPr/>
        </p:nvGrpSpPr>
        <p:grpSpPr>
          <a:xfrm>
            <a:off x="638353" y="3488466"/>
            <a:ext cx="660400" cy="660400"/>
            <a:chOff x="1748281" y="3098800"/>
            <a:chExt cx="660400" cy="660400"/>
          </a:xfrm>
        </p:grpSpPr>
        <p:sp>
          <p:nvSpPr>
            <p:cNvPr id="35" name="Oval 34">
              <a:extLst>
                <a:ext uri="{FF2B5EF4-FFF2-40B4-BE49-F238E27FC236}">
                  <a16:creationId xmlns:a16="http://schemas.microsoft.com/office/drawing/2014/main" id="{AF6B13A2-35C4-70BC-78DA-AE92B53FB23F}"/>
                </a:ext>
              </a:extLst>
            </p:cNvPr>
            <p:cNvSpPr/>
            <p:nvPr/>
          </p:nvSpPr>
          <p:spPr>
            <a:xfrm>
              <a:off x="1748281" y="3098800"/>
              <a:ext cx="660400" cy="660400"/>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a:extLst>
                <a:ext uri="{FF2B5EF4-FFF2-40B4-BE49-F238E27FC236}">
                  <a16:creationId xmlns:a16="http://schemas.microsoft.com/office/drawing/2014/main" id="{197BF163-661F-01EE-CEAC-1E96F141A0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434" y="3197908"/>
              <a:ext cx="442092" cy="442092"/>
            </a:xfrm>
            <a:prstGeom prst="rect">
              <a:avLst/>
            </a:prstGeom>
          </p:spPr>
        </p:pic>
      </p:grpSp>
      <p:sp>
        <p:nvSpPr>
          <p:cNvPr id="29" name="Rectangle 5">
            <a:extLst>
              <a:ext uri="{FF2B5EF4-FFF2-40B4-BE49-F238E27FC236}">
                <a16:creationId xmlns:a16="http://schemas.microsoft.com/office/drawing/2014/main" id="{BEBF7AE2-57E2-B300-F04D-9273B35C3F29}"/>
              </a:ext>
            </a:extLst>
          </p:cNvPr>
          <p:cNvSpPr/>
          <p:nvPr/>
        </p:nvSpPr>
        <p:spPr>
          <a:xfrm>
            <a:off x="598218" y="4285579"/>
            <a:ext cx="2271776" cy="512961"/>
          </a:xfrm>
          <a:prstGeom prst="rect">
            <a:avLst/>
          </a:prstGeom>
        </p:spPr>
        <p:txBody>
          <a:bodyPr wrap="square">
            <a:spAutoFit/>
          </a:bodyPr>
          <a:lstStyle/>
          <a:p>
            <a:pPr marL="182563" indent="-182563">
              <a:spcBef>
                <a:spcPts val="400"/>
              </a:spcBef>
              <a:buFont typeface="Arial" panose="020B0604020202020204" pitchFamily="34" charset="0"/>
              <a:buChar char="•"/>
            </a:pPr>
            <a:r>
              <a:rPr lang="en-US" altLang="it-IT" sz="1200" dirty="0"/>
              <a:t>Critical-impact entities</a:t>
            </a:r>
          </a:p>
          <a:p>
            <a:pPr marL="182563" indent="-182563">
              <a:spcBef>
                <a:spcPts val="400"/>
              </a:spcBef>
              <a:buFont typeface="Arial" panose="020B0604020202020204" pitchFamily="34" charset="0"/>
              <a:buChar char="•"/>
            </a:pPr>
            <a:r>
              <a:rPr lang="en-US" altLang="it-IT" sz="1200" dirty="0"/>
              <a:t>High-impact entities</a:t>
            </a:r>
          </a:p>
        </p:txBody>
      </p:sp>
      <p:sp>
        <p:nvSpPr>
          <p:cNvPr id="30" name="Rectangle 29">
            <a:extLst>
              <a:ext uri="{FF2B5EF4-FFF2-40B4-BE49-F238E27FC236}">
                <a16:creationId xmlns:a16="http://schemas.microsoft.com/office/drawing/2014/main" id="{495F8273-3319-4415-0644-76E5EBE35E31}"/>
              </a:ext>
            </a:extLst>
          </p:cNvPr>
          <p:cNvSpPr/>
          <p:nvPr/>
        </p:nvSpPr>
        <p:spPr>
          <a:xfrm>
            <a:off x="2607472" y="3697162"/>
            <a:ext cx="2757008" cy="1171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b="1" dirty="0">
                <a:solidFill>
                  <a:schemeClr val="bg1"/>
                </a:solidFill>
              </a:rPr>
              <a:t>Cybersecurity management system</a:t>
            </a:r>
          </a:p>
          <a:p>
            <a:endParaRPr lang="en-GB" sz="1200" dirty="0">
              <a:solidFill>
                <a:schemeClr val="bg1"/>
              </a:solidFill>
            </a:endParaRPr>
          </a:p>
          <a:p>
            <a:r>
              <a:rPr lang="en-GB" sz="1200" dirty="0">
                <a:solidFill>
                  <a:schemeClr val="bg1"/>
                </a:solidFill>
              </a:rPr>
              <a:t>Include all assets within the </a:t>
            </a:r>
            <a:br>
              <a:rPr lang="en-GB" sz="1200" dirty="0">
                <a:solidFill>
                  <a:schemeClr val="bg1"/>
                </a:solidFill>
              </a:rPr>
            </a:br>
            <a:r>
              <a:rPr lang="en-GB" sz="1200" dirty="0">
                <a:solidFill>
                  <a:schemeClr val="bg1"/>
                </a:solidFill>
              </a:rPr>
              <a:t>high-impact and critical-impact perimeter</a:t>
            </a:r>
          </a:p>
        </p:txBody>
      </p:sp>
      <p:grpSp>
        <p:nvGrpSpPr>
          <p:cNvPr id="24" name="Group 23">
            <a:extLst>
              <a:ext uri="{FF2B5EF4-FFF2-40B4-BE49-F238E27FC236}">
                <a16:creationId xmlns:a16="http://schemas.microsoft.com/office/drawing/2014/main" id="{FC7C92B1-C3DC-0D23-775E-BEFDC2B39DC2}"/>
              </a:ext>
            </a:extLst>
          </p:cNvPr>
          <p:cNvGrpSpPr/>
          <p:nvPr/>
        </p:nvGrpSpPr>
        <p:grpSpPr>
          <a:xfrm>
            <a:off x="550863" y="2772358"/>
            <a:ext cx="4680004" cy="461665"/>
            <a:chOff x="550863" y="2772358"/>
            <a:chExt cx="4680004" cy="461665"/>
          </a:xfrm>
        </p:grpSpPr>
        <p:sp>
          <p:nvSpPr>
            <p:cNvPr id="23" name="Rectangle 22">
              <a:extLst>
                <a:ext uri="{FF2B5EF4-FFF2-40B4-BE49-F238E27FC236}">
                  <a16:creationId xmlns:a16="http://schemas.microsoft.com/office/drawing/2014/main" id="{C743DD3C-0BD5-3FAD-295D-A1CD7F16BA3E}"/>
                </a:ext>
              </a:extLst>
            </p:cNvPr>
            <p:cNvSpPr/>
            <p:nvPr/>
          </p:nvSpPr>
          <p:spPr>
            <a:xfrm>
              <a:off x="3391383" y="2772358"/>
              <a:ext cx="1773286" cy="4616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39" name="Oval 5">
              <a:extLst>
                <a:ext uri="{FF2B5EF4-FFF2-40B4-BE49-F238E27FC236}">
                  <a16:creationId xmlns:a16="http://schemas.microsoft.com/office/drawing/2014/main" id="{411CB072-D8CE-365C-4DFB-2D11775E2B12}"/>
                </a:ext>
              </a:extLst>
            </p:cNvPr>
            <p:cNvSpPr txBox="1"/>
            <p:nvPr/>
          </p:nvSpPr>
          <p:spPr>
            <a:xfrm>
              <a:off x="3941865" y="2795953"/>
              <a:ext cx="1289002" cy="4144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200" b="1" dirty="0">
                  <a:solidFill>
                    <a:schemeClr val="tx1"/>
                  </a:solidFill>
                </a:rPr>
                <a:t>Every 3 years</a:t>
              </a:r>
              <a:endParaRPr lang="en-NL" sz="1200" b="1" dirty="0">
                <a:solidFill>
                  <a:schemeClr val="tx1"/>
                </a:solidFill>
              </a:endParaRPr>
            </a:p>
          </p:txBody>
        </p:sp>
        <p:sp>
          <p:nvSpPr>
            <p:cNvPr id="32" name="Rectangle 31">
              <a:extLst>
                <a:ext uri="{FF2B5EF4-FFF2-40B4-BE49-F238E27FC236}">
                  <a16:creationId xmlns:a16="http://schemas.microsoft.com/office/drawing/2014/main" id="{57B91175-E55C-8BC7-78B4-56627D8FB5BC}"/>
                </a:ext>
              </a:extLst>
            </p:cNvPr>
            <p:cNvSpPr/>
            <p:nvPr/>
          </p:nvSpPr>
          <p:spPr>
            <a:xfrm>
              <a:off x="550863" y="2772358"/>
              <a:ext cx="2840519" cy="4616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pic>
          <p:nvPicPr>
            <p:cNvPr id="33" name="Graphic 32">
              <a:extLst>
                <a:ext uri="{FF2B5EF4-FFF2-40B4-BE49-F238E27FC236}">
                  <a16:creationId xmlns:a16="http://schemas.microsoft.com/office/drawing/2014/main" id="{D2940671-2761-743A-38F4-EB0D92E55C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8218" y="2837115"/>
              <a:ext cx="332150" cy="332150"/>
            </a:xfrm>
            <a:prstGeom prst="rect">
              <a:avLst/>
            </a:prstGeom>
          </p:spPr>
        </p:pic>
        <p:sp>
          <p:nvSpPr>
            <p:cNvPr id="34" name="Oval 5">
              <a:extLst>
                <a:ext uri="{FF2B5EF4-FFF2-40B4-BE49-F238E27FC236}">
                  <a16:creationId xmlns:a16="http://schemas.microsoft.com/office/drawing/2014/main" id="{F7B963A3-3072-DA97-932F-239F3D09B995}"/>
                </a:ext>
              </a:extLst>
            </p:cNvPr>
            <p:cNvSpPr txBox="1"/>
            <p:nvPr/>
          </p:nvSpPr>
          <p:spPr>
            <a:xfrm>
              <a:off x="1027114" y="2820554"/>
              <a:ext cx="2230363" cy="3652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000" dirty="0">
                  <a:solidFill>
                    <a:schemeClr val="bg1"/>
                  </a:solidFill>
                </a:rPr>
                <a:t>Notification of high and critical-impact entities + 24 months</a:t>
              </a:r>
            </a:p>
          </p:txBody>
        </p:sp>
        <p:pic>
          <p:nvPicPr>
            <p:cNvPr id="40" name="Graphic 39">
              <a:extLst>
                <a:ext uri="{FF2B5EF4-FFF2-40B4-BE49-F238E27FC236}">
                  <a16:creationId xmlns:a16="http://schemas.microsoft.com/office/drawing/2014/main" id="{4B35D86C-6FB7-4243-832C-FD24C6B3D4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4799" y="2849475"/>
              <a:ext cx="307431" cy="307431"/>
            </a:xfrm>
            <a:prstGeom prst="rect">
              <a:avLst/>
            </a:prstGeom>
          </p:spPr>
        </p:pic>
      </p:grpSp>
      <p:cxnSp>
        <p:nvCxnSpPr>
          <p:cNvPr id="10" name="Straight Arrow Connector 9">
            <a:extLst>
              <a:ext uri="{FF2B5EF4-FFF2-40B4-BE49-F238E27FC236}">
                <a16:creationId xmlns:a16="http://schemas.microsoft.com/office/drawing/2014/main" id="{1CEC407C-37AA-ACEB-D2FD-AFBB870962ED}"/>
              </a:ext>
            </a:extLst>
          </p:cNvPr>
          <p:cNvCxnSpPr>
            <a:cxnSpLocks/>
          </p:cNvCxnSpPr>
          <p:nvPr/>
        </p:nvCxnSpPr>
        <p:spPr>
          <a:xfrm>
            <a:off x="1287178" y="3804649"/>
            <a:ext cx="1222342"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7" name="Content Placeholder 15">
            <a:extLst>
              <a:ext uri="{FF2B5EF4-FFF2-40B4-BE49-F238E27FC236}">
                <a16:creationId xmlns:a16="http://schemas.microsoft.com/office/drawing/2014/main" id="{43ACC185-72CD-0656-C4F7-AB9D20CDCE9F}"/>
              </a:ext>
            </a:extLst>
          </p:cNvPr>
          <p:cNvSpPr txBox="1">
            <a:spLocks/>
          </p:cNvSpPr>
          <p:nvPr/>
        </p:nvSpPr>
        <p:spPr>
          <a:xfrm>
            <a:off x="5739484" y="1255563"/>
            <a:ext cx="5895715" cy="6105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ct val="100000"/>
              </a:lnSpc>
              <a:spcBef>
                <a:spcPts val="200"/>
              </a:spcBef>
              <a:spcAft>
                <a:spcPts val="200"/>
              </a:spcAft>
            </a:pPr>
            <a:endParaRPr lang="en-US" sz="1800" dirty="0"/>
          </a:p>
          <a:p>
            <a:pPr marL="355600" lvl="1" indent="-261938">
              <a:lnSpc>
                <a:spcPct val="100000"/>
              </a:lnSpc>
              <a:spcBef>
                <a:spcPts val="200"/>
              </a:spcBef>
              <a:spcAft>
                <a:spcPts val="200"/>
              </a:spcAft>
            </a:pPr>
            <a:r>
              <a:rPr lang="en-US" sz="1600" dirty="0"/>
              <a:t>Determine the </a:t>
            </a:r>
            <a:r>
              <a:rPr lang="en-US" sz="1600" b="1" dirty="0"/>
              <a:t>scope</a:t>
            </a:r>
          </a:p>
        </p:txBody>
      </p:sp>
      <p:sp>
        <p:nvSpPr>
          <p:cNvPr id="8" name="Content Placeholder 15">
            <a:extLst>
              <a:ext uri="{FF2B5EF4-FFF2-40B4-BE49-F238E27FC236}">
                <a16:creationId xmlns:a16="http://schemas.microsoft.com/office/drawing/2014/main" id="{DD7C3ACA-252B-E0FA-A919-9C3FDDAA6B2C}"/>
              </a:ext>
            </a:extLst>
          </p:cNvPr>
          <p:cNvSpPr txBox="1">
            <a:spLocks/>
          </p:cNvSpPr>
          <p:nvPr/>
        </p:nvSpPr>
        <p:spPr>
          <a:xfrm>
            <a:off x="5739484" y="1843958"/>
            <a:ext cx="5895715" cy="2799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261938">
              <a:lnSpc>
                <a:spcPct val="100000"/>
              </a:lnSpc>
              <a:spcBef>
                <a:spcPts val="200"/>
              </a:spcBef>
              <a:spcAft>
                <a:spcPts val="200"/>
              </a:spcAft>
            </a:pPr>
            <a:r>
              <a:rPr lang="en-US" sz="1600" dirty="0"/>
              <a:t>Ensure </a:t>
            </a:r>
            <a:r>
              <a:rPr lang="en-US" sz="1600"/>
              <a:t>that </a:t>
            </a:r>
            <a:r>
              <a:rPr lang="en-US" sz="1600" b="1"/>
              <a:t>senior </a:t>
            </a:r>
            <a:r>
              <a:rPr lang="en-US" sz="1600" b="1" dirty="0"/>
              <a:t>management </a:t>
            </a:r>
            <a:r>
              <a:rPr lang="en-US" sz="1600" dirty="0"/>
              <a:t>is informed and involved</a:t>
            </a:r>
          </a:p>
        </p:txBody>
      </p:sp>
      <p:sp>
        <p:nvSpPr>
          <p:cNvPr id="9" name="Content Placeholder 15">
            <a:extLst>
              <a:ext uri="{FF2B5EF4-FFF2-40B4-BE49-F238E27FC236}">
                <a16:creationId xmlns:a16="http://schemas.microsoft.com/office/drawing/2014/main" id="{80C497F3-2555-827B-3D9E-9966F42A1459}"/>
              </a:ext>
            </a:extLst>
          </p:cNvPr>
          <p:cNvSpPr txBox="1">
            <a:spLocks/>
          </p:cNvSpPr>
          <p:nvPr/>
        </p:nvSpPr>
        <p:spPr>
          <a:xfrm>
            <a:off x="5739484" y="2101757"/>
            <a:ext cx="5895715" cy="2799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261938">
              <a:lnSpc>
                <a:spcPct val="100000"/>
              </a:lnSpc>
              <a:spcBef>
                <a:spcPts val="200"/>
              </a:spcBef>
              <a:spcAft>
                <a:spcPts val="200"/>
              </a:spcAft>
            </a:pPr>
            <a:r>
              <a:rPr lang="en-US" sz="1600" dirty="0"/>
              <a:t>Ensure that </a:t>
            </a:r>
            <a:r>
              <a:rPr lang="en-US" sz="1600" b="1" dirty="0"/>
              <a:t>resources</a:t>
            </a:r>
            <a:r>
              <a:rPr lang="en-US" sz="1600" dirty="0"/>
              <a:t> needed are available</a:t>
            </a:r>
          </a:p>
        </p:txBody>
      </p:sp>
      <p:sp>
        <p:nvSpPr>
          <p:cNvPr id="11" name="Content Placeholder 15">
            <a:extLst>
              <a:ext uri="{FF2B5EF4-FFF2-40B4-BE49-F238E27FC236}">
                <a16:creationId xmlns:a16="http://schemas.microsoft.com/office/drawing/2014/main" id="{1A4BBAB8-85B1-7C8E-D630-890D53A20E8F}"/>
              </a:ext>
            </a:extLst>
          </p:cNvPr>
          <p:cNvSpPr txBox="1">
            <a:spLocks/>
          </p:cNvSpPr>
          <p:nvPr/>
        </p:nvSpPr>
        <p:spPr>
          <a:xfrm>
            <a:off x="5739484" y="2359556"/>
            <a:ext cx="5895715" cy="292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261938">
              <a:lnSpc>
                <a:spcPct val="100000"/>
              </a:lnSpc>
              <a:spcBef>
                <a:spcPts val="200"/>
              </a:spcBef>
              <a:spcAft>
                <a:spcPts val="200"/>
              </a:spcAft>
            </a:pPr>
            <a:r>
              <a:rPr lang="en-US" sz="1600" dirty="0"/>
              <a:t>Establish a </a:t>
            </a:r>
            <a:r>
              <a:rPr lang="en-US" sz="1600" b="1" dirty="0"/>
              <a:t>cybersecurity policy </a:t>
            </a:r>
          </a:p>
        </p:txBody>
      </p:sp>
      <p:sp>
        <p:nvSpPr>
          <p:cNvPr id="12" name="Content Placeholder 15">
            <a:extLst>
              <a:ext uri="{FF2B5EF4-FFF2-40B4-BE49-F238E27FC236}">
                <a16:creationId xmlns:a16="http://schemas.microsoft.com/office/drawing/2014/main" id="{2D320A20-B4B5-53C8-3AA5-7D0DED741BFD}"/>
              </a:ext>
            </a:extLst>
          </p:cNvPr>
          <p:cNvSpPr txBox="1">
            <a:spLocks/>
          </p:cNvSpPr>
          <p:nvPr/>
        </p:nvSpPr>
        <p:spPr>
          <a:xfrm>
            <a:off x="5739484" y="2629955"/>
            <a:ext cx="5895715" cy="3098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1" indent="-261938">
              <a:lnSpc>
                <a:spcPct val="100000"/>
              </a:lnSpc>
              <a:spcBef>
                <a:spcPts val="200"/>
              </a:spcBef>
              <a:spcAft>
                <a:spcPts val="200"/>
              </a:spcAft>
            </a:pPr>
            <a:r>
              <a:rPr lang="en-US" sz="1600" dirty="0"/>
              <a:t>Assign and communicate cybersecurity </a:t>
            </a:r>
            <a:r>
              <a:rPr lang="en-US" sz="1600" b="1" dirty="0"/>
              <a:t>responsibilities</a:t>
            </a:r>
          </a:p>
        </p:txBody>
      </p:sp>
      <p:sp>
        <p:nvSpPr>
          <p:cNvPr id="14" name="TextBox 13">
            <a:extLst>
              <a:ext uri="{FF2B5EF4-FFF2-40B4-BE49-F238E27FC236}">
                <a16:creationId xmlns:a16="http://schemas.microsoft.com/office/drawing/2014/main" id="{E9914299-AB62-C5B4-CDF7-951EF5FA3514}"/>
              </a:ext>
            </a:extLst>
          </p:cNvPr>
          <p:cNvSpPr txBox="1"/>
          <p:nvPr/>
        </p:nvSpPr>
        <p:spPr>
          <a:xfrm>
            <a:off x="5739484" y="2917660"/>
            <a:ext cx="6137562" cy="338554"/>
          </a:xfrm>
          <a:prstGeom prst="rect">
            <a:avLst/>
          </a:prstGeom>
          <a:noFill/>
        </p:spPr>
        <p:txBody>
          <a:bodyPr wrap="square">
            <a:spAutoFit/>
          </a:bodyPr>
          <a:lstStyle/>
          <a:p>
            <a:pPr marL="379412" lvl="1" indent="-285750">
              <a:lnSpc>
                <a:spcPct val="100000"/>
              </a:lnSpc>
              <a:spcBef>
                <a:spcPts val="200"/>
              </a:spcBef>
              <a:spcAft>
                <a:spcPts val="200"/>
              </a:spcAft>
              <a:buFont typeface="Arial" panose="020B0604020202020204" pitchFamily="34" charset="0"/>
              <a:buChar char="•"/>
            </a:pPr>
            <a:r>
              <a:rPr lang="en-US" sz="1600" dirty="0"/>
              <a:t>Perform </a:t>
            </a:r>
            <a:r>
              <a:rPr lang="en-US" sz="1600" b="1" dirty="0"/>
              <a:t>cybersecurity risk management</a:t>
            </a:r>
          </a:p>
        </p:txBody>
      </p:sp>
      <p:sp>
        <p:nvSpPr>
          <p:cNvPr id="17" name="TextBox 16">
            <a:extLst>
              <a:ext uri="{FF2B5EF4-FFF2-40B4-BE49-F238E27FC236}">
                <a16:creationId xmlns:a16="http://schemas.microsoft.com/office/drawing/2014/main" id="{6CF4B29E-E7BC-40E3-2478-EEF1BBB66AF1}"/>
              </a:ext>
            </a:extLst>
          </p:cNvPr>
          <p:cNvSpPr txBox="1"/>
          <p:nvPr/>
        </p:nvSpPr>
        <p:spPr>
          <a:xfrm>
            <a:off x="5739484" y="3234107"/>
            <a:ext cx="6137562" cy="830997"/>
          </a:xfrm>
          <a:prstGeom prst="rect">
            <a:avLst/>
          </a:prstGeom>
          <a:noFill/>
        </p:spPr>
        <p:txBody>
          <a:bodyPr wrap="square">
            <a:spAutoFit/>
          </a:bodyPr>
          <a:lstStyle/>
          <a:p>
            <a:pPr marL="379412" lvl="1" indent="-285750">
              <a:lnSpc>
                <a:spcPct val="100000"/>
              </a:lnSpc>
              <a:spcBef>
                <a:spcPts val="200"/>
              </a:spcBef>
              <a:spcAft>
                <a:spcPts val="200"/>
              </a:spcAft>
              <a:buFont typeface="Arial" panose="020B0604020202020204" pitchFamily="34" charset="0"/>
              <a:buChar char="•"/>
            </a:pPr>
            <a:r>
              <a:rPr lang="en-US" sz="1600" dirty="0"/>
              <a:t>Determine and provide resources required for </a:t>
            </a:r>
            <a:r>
              <a:rPr lang="en-US" sz="1600" b="1" dirty="0"/>
              <a:t>implementation, maintenance and continual improvement </a:t>
            </a:r>
            <a:r>
              <a:rPr lang="en-US" sz="1600" dirty="0"/>
              <a:t>of the cybersecurity management system </a:t>
            </a:r>
          </a:p>
        </p:txBody>
      </p:sp>
      <p:sp>
        <p:nvSpPr>
          <p:cNvPr id="20" name="TextBox 19">
            <a:extLst>
              <a:ext uri="{FF2B5EF4-FFF2-40B4-BE49-F238E27FC236}">
                <a16:creationId xmlns:a16="http://schemas.microsoft.com/office/drawing/2014/main" id="{9BA121FD-3595-850D-1A95-B2D26E48AB51}"/>
              </a:ext>
            </a:extLst>
          </p:cNvPr>
          <p:cNvSpPr txBox="1"/>
          <p:nvPr/>
        </p:nvSpPr>
        <p:spPr>
          <a:xfrm>
            <a:off x="5739484" y="4042997"/>
            <a:ext cx="6137562" cy="338554"/>
          </a:xfrm>
          <a:prstGeom prst="rect">
            <a:avLst/>
          </a:prstGeom>
          <a:noFill/>
        </p:spPr>
        <p:txBody>
          <a:bodyPr wrap="square">
            <a:spAutoFit/>
          </a:bodyPr>
          <a:lstStyle/>
          <a:p>
            <a:pPr marL="379412" lvl="1" indent="-285750">
              <a:lnSpc>
                <a:spcPct val="100000"/>
              </a:lnSpc>
              <a:spcBef>
                <a:spcPts val="200"/>
              </a:spcBef>
              <a:spcAft>
                <a:spcPts val="200"/>
              </a:spcAft>
              <a:buFont typeface="Arial" panose="020B0604020202020204" pitchFamily="34" charset="0"/>
              <a:buChar char="•"/>
            </a:pPr>
            <a:r>
              <a:rPr lang="en-US" sz="1600" dirty="0"/>
              <a:t>Determine internal and external cybersecurity </a:t>
            </a:r>
            <a:r>
              <a:rPr lang="en-US" sz="1600" b="1" dirty="0"/>
              <a:t>communication</a:t>
            </a:r>
          </a:p>
        </p:txBody>
      </p:sp>
      <p:sp>
        <p:nvSpPr>
          <p:cNvPr id="22" name="TextBox 21">
            <a:extLst>
              <a:ext uri="{FF2B5EF4-FFF2-40B4-BE49-F238E27FC236}">
                <a16:creationId xmlns:a16="http://schemas.microsoft.com/office/drawing/2014/main" id="{22F96A63-7275-3F95-7212-879F8E9AC569}"/>
              </a:ext>
            </a:extLst>
          </p:cNvPr>
          <p:cNvSpPr txBox="1"/>
          <p:nvPr/>
        </p:nvSpPr>
        <p:spPr>
          <a:xfrm>
            <a:off x="5739484" y="4359444"/>
            <a:ext cx="6137562" cy="338554"/>
          </a:xfrm>
          <a:prstGeom prst="rect">
            <a:avLst/>
          </a:prstGeom>
          <a:noFill/>
        </p:spPr>
        <p:txBody>
          <a:bodyPr wrap="square">
            <a:spAutoFit/>
          </a:bodyPr>
          <a:lstStyle/>
          <a:p>
            <a:pPr marL="379412" lvl="1" indent="-285750">
              <a:lnSpc>
                <a:spcPct val="100000"/>
              </a:lnSpc>
              <a:spcBef>
                <a:spcPts val="200"/>
              </a:spcBef>
              <a:spcAft>
                <a:spcPts val="200"/>
              </a:spcAft>
              <a:buFont typeface="Arial" panose="020B0604020202020204" pitchFamily="34" charset="0"/>
              <a:buChar char="•"/>
            </a:pPr>
            <a:r>
              <a:rPr lang="en-US" sz="1600" dirty="0"/>
              <a:t>Create, update and control </a:t>
            </a:r>
            <a:r>
              <a:rPr lang="en-US" sz="1600" b="1" dirty="0"/>
              <a:t>documented information</a:t>
            </a:r>
          </a:p>
        </p:txBody>
      </p:sp>
      <p:sp>
        <p:nvSpPr>
          <p:cNvPr id="27" name="TextBox 26">
            <a:extLst>
              <a:ext uri="{FF2B5EF4-FFF2-40B4-BE49-F238E27FC236}">
                <a16:creationId xmlns:a16="http://schemas.microsoft.com/office/drawing/2014/main" id="{6E711F60-2636-61D6-80B5-26ED23D22593}"/>
              </a:ext>
            </a:extLst>
          </p:cNvPr>
          <p:cNvSpPr txBox="1"/>
          <p:nvPr/>
        </p:nvSpPr>
        <p:spPr>
          <a:xfrm>
            <a:off x="5739484" y="4675891"/>
            <a:ext cx="6137562" cy="338554"/>
          </a:xfrm>
          <a:prstGeom prst="rect">
            <a:avLst/>
          </a:prstGeom>
          <a:noFill/>
        </p:spPr>
        <p:txBody>
          <a:bodyPr wrap="square">
            <a:spAutoFit/>
          </a:bodyPr>
          <a:lstStyle/>
          <a:p>
            <a:pPr marL="379412" lvl="1" indent="-285750">
              <a:lnSpc>
                <a:spcPct val="100000"/>
              </a:lnSpc>
              <a:spcBef>
                <a:spcPts val="200"/>
              </a:spcBef>
              <a:spcAft>
                <a:spcPts val="200"/>
              </a:spcAft>
              <a:buFont typeface="Arial" panose="020B0604020202020204" pitchFamily="34" charset="0"/>
              <a:buChar char="•"/>
            </a:pPr>
            <a:r>
              <a:rPr lang="en-US" sz="1600" b="1" dirty="0"/>
              <a:t>Evaluate</a:t>
            </a:r>
            <a:r>
              <a:rPr lang="en-US" sz="1600" dirty="0"/>
              <a:t> the performance and effectiveness</a:t>
            </a:r>
          </a:p>
        </p:txBody>
      </p:sp>
      <p:sp>
        <p:nvSpPr>
          <p:cNvPr id="37" name="TextBox 36">
            <a:extLst>
              <a:ext uri="{FF2B5EF4-FFF2-40B4-BE49-F238E27FC236}">
                <a16:creationId xmlns:a16="http://schemas.microsoft.com/office/drawing/2014/main" id="{2708FB4B-34C8-008D-364E-87BE46D6C25F}"/>
              </a:ext>
            </a:extLst>
          </p:cNvPr>
          <p:cNvSpPr txBox="1"/>
          <p:nvPr/>
        </p:nvSpPr>
        <p:spPr>
          <a:xfrm>
            <a:off x="5739484" y="4992338"/>
            <a:ext cx="6137562" cy="338554"/>
          </a:xfrm>
          <a:prstGeom prst="rect">
            <a:avLst/>
          </a:prstGeom>
          <a:noFill/>
        </p:spPr>
        <p:txBody>
          <a:bodyPr wrap="square">
            <a:spAutoFit/>
          </a:bodyPr>
          <a:lstStyle/>
          <a:p>
            <a:pPr marL="379412" lvl="1" indent="-285750">
              <a:lnSpc>
                <a:spcPct val="100000"/>
              </a:lnSpc>
              <a:spcBef>
                <a:spcPts val="200"/>
              </a:spcBef>
              <a:spcAft>
                <a:spcPts val="200"/>
              </a:spcAft>
              <a:buFont typeface="Arial" panose="020B0604020202020204" pitchFamily="34" charset="0"/>
              <a:buChar char="•"/>
            </a:pPr>
            <a:r>
              <a:rPr lang="en-US" sz="1600" dirty="0"/>
              <a:t>Conduct </a:t>
            </a:r>
            <a:r>
              <a:rPr lang="en-US" sz="1600" b="1" dirty="0"/>
              <a:t>internal audits</a:t>
            </a:r>
          </a:p>
        </p:txBody>
      </p:sp>
      <p:sp>
        <p:nvSpPr>
          <p:cNvPr id="42" name="TextBox 41">
            <a:extLst>
              <a:ext uri="{FF2B5EF4-FFF2-40B4-BE49-F238E27FC236}">
                <a16:creationId xmlns:a16="http://schemas.microsoft.com/office/drawing/2014/main" id="{9C260685-DC08-251C-9658-38D0BF63C96E}"/>
              </a:ext>
            </a:extLst>
          </p:cNvPr>
          <p:cNvSpPr txBox="1"/>
          <p:nvPr/>
        </p:nvSpPr>
        <p:spPr>
          <a:xfrm>
            <a:off x="5739484" y="5308786"/>
            <a:ext cx="6137562" cy="338554"/>
          </a:xfrm>
          <a:prstGeom prst="rect">
            <a:avLst/>
          </a:prstGeom>
          <a:noFill/>
        </p:spPr>
        <p:txBody>
          <a:bodyPr wrap="square">
            <a:spAutoFit/>
          </a:bodyPr>
          <a:lstStyle/>
          <a:p>
            <a:pPr marL="379412" lvl="1" indent="-285750">
              <a:lnSpc>
                <a:spcPct val="100000"/>
              </a:lnSpc>
              <a:spcBef>
                <a:spcPts val="200"/>
              </a:spcBef>
              <a:spcAft>
                <a:spcPts val="200"/>
              </a:spcAft>
              <a:buFont typeface="Arial" panose="020B0604020202020204" pitchFamily="34" charset="0"/>
              <a:buChar char="•"/>
            </a:pPr>
            <a:r>
              <a:rPr lang="en-US" sz="1600" b="1" dirty="0"/>
              <a:t>Review the implementation </a:t>
            </a:r>
            <a:r>
              <a:rPr lang="en-US" sz="1600" dirty="0"/>
              <a:t>at planned intervals</a:t>
            </a:r>
            <a:endParaRPr lang="it-IT" sz="1600" dirty="0"/>
          </a:p>
        </p:txBody>
      </p:sp>
    </p:spTree>
    <p:extLst>
      <p:ext uri="{BB962C8B-B14F-4D97-AF65-F5344CB8AC3E}">
        <p14:creationId xmlns:p14="http://schemas.microsoft.com/office/powerpoint/2010/main" val="219300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4" grpId="0"/>
      <p:bldP spid="17" grpId="0"/>
      <p:bldP spid="20" grpId="0"/>
      <p:bldP spid="22" grpId="0"/>
      <p:bldP spid="27" grpId="0"/>
      <p:bldP spid="37"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D8BC6-5443-741C-2F78-9525D9329ED7}"/>
              </a:ext>
            </a:extLst>
          </p:cNvPr>
          <p:cNvSpPr/>
          <p:nvPr/>
        </p:nvSpPr>
        <p:spPr>
          <a:xfrm>
            <a:off x="4815068" y="6400800"/>
            <a:ext cx="2754775" cy="268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6" name="Rectangle 55">
            <a:extLst>
              <a:ext uri="{FF2B5EF4-FFF2-40B4-BE49-F238E27FC236}">
                <a16:creationId xmlns:a16="http://schemas.microsoft.com/office/drawing/2014/main" id="{D8FA96B1-65D6-FC45-4149-C85AC8F316D0}"/>
              </a:ext>
            </a:extLst>
          </p:cNvPr>
          <p:cNvSpPr/>
          <p:nvPr/>
        </p:nvSpPr>
        <p:spPr>
          <a:xfrm>
            <a:off x="6784330" y="736908"/>
            <a:ext cx="4840243" cy="4558992"/>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lang="en-GB" sz="1400" b="1" dirty="0">
                <a:solidFill>
                  <a:schemeClr val="tx1"/>
                </a:solidFill>
              </a:rPr>
              <a:t>With National verification schemes</a:t>
            </a:r>
          </a:p>
        </p:txBody>
      </p:sp>
      <p:sp>
        <p:nvSpPr>
          <p:cNvPr id="55" name="Rectangle 54">
            <a:extLst>
              <a:ext uri="{FF2B5EF4-FFF2-40B4-BE49-F238E27FC236}">
                <a16:creationId xmlns:a16="http://schemas.microsoft.com/office/drawing/2014/main" id="{8F80F3DA-7DE1-F92B-77D8-EF9248B7619F}"/>
              </a:ext>
            </a:extLst>
          </p:cNvPr>
          <p:cNvSpPr/>
          <p:nvPr/>
        </p:nvSpPr>
        <p:spPr>
          <a:xfrm>
            <a:off x="6985000" y="1338617"/>
            <a:ext cx="4508122" cy="1473112"/>
          </a:xfrm>
          <a:prstGeom prst="rect">
            <a:avLst/>
          </a:prstGeom>
          <a:noFill/>
          <a:ln w="28575">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lang="en-GB" sz="1400" b="1" dirty="0">
                <a:solidFill>
                  <a:schemeClr val="tx1"/>
                </a:solidFill>
              </a:rPr>
              <a:t>Without national verification schemes</a:t>
            </a:r>
          </a:p>
        </p:txBody>
      </p:sp>
      <p:pic>
        <p:nvPicPr>
          <p:cNvPr id="37" name="Picture 36" descr="A blue and white light lines&#10;&#10;Description automatically generated">
            <a:extLst>
              <a:ext uri="{FF2B5EF4-FFF2-40B4-BE49-F238E27FC236}">
                <a16:creationId xmlns:a16="http://schemas.microsoft.com/office/drawing/2014/main" id="{8982C4DC-AA1F-10CD-CE3B-DF7CAA7E2A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622" b="9622"/>
          <a:stretch/>
        </p:blipFill>
        <p:spPr>
          <a:xfrm>
            <a:off x="-34678" y="0"/>
            <a:ext cx="5665009" cy="6858000"/>
          </a:xfrm>
          <a:prstGeom prst="rect">
            <a:avLst/>
          </a:prstGeom>
        </p:spPr>
      </p:pic>
      <p:sp>
        <p:nvSpPr>
          <p:cNvPr id="35" name="Rectangle 34">
            <a:extLst>
              <a:ext uri="{FF2B5EF4-FFF2-40B4-BE49-F238E27FC236}">
                <a16:creationId xmlns:a16="http://schemas.microsoft.com/office/drawing/2014/main" id="{A00D69A4-416E-C08A-5B59-32CA70DBC13D}"/>
              </a:ext>
            </a:extLst>
          </p:cNvPr>
          <p:cNvSpPr>
            <a:spLocks/>
          </p:cNvSpPr>
          <p:nvPr/>
        </p:nvSpPr>
        <p:spPr>
          <a:xfrm>
            <a:off x="-82032" y="1376363"/>
            <a:ext cx="5712366" cy="4010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itre 1">
            <a:extLst>
              <a:ext uri="{FF2B5EF4-FFF2-40B4-BE49-F238E27FC236}">
                <a16:creationId xmlns:a16="http://schemas.microsoft.com/office/drawing/2014/main" id="{04CCA741-2532-7483-7966-9863AD2512F5}"/>
              </a:ext>
            </a:extLst>
          </p:cNvPr>
          <p:cNvSpPr txBox="1">
            <a:spLocks/>
          </p:cNvSpPr>
          <p:nvPr/>
        </p:nvSpPr>
        <p:spPr>
          <a:xfrm>
            <a:off x="550863" y="1573213"/>
            <a:ext cx="5147203" cy="817563"/>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Verification schemes </a:t>
            </a:r>
          </a:p>
          <a:p>
            <a:r>
              <a:rPr lang="en-GB" dirty="0"/>
              <a:t>(Art. 25, 31)</a:t>
            </a:r>
            <a:endParaRPr lang="fr-FR" dirty="0"/>
          </a:p>
        </p:txBody>
      </p:sp>
      <p:sp>
        <p:nvSpPr>
          <p:cNvPr id="45" name="Rectangle 44">
            <a:extLst>
              <a:ext uri="{FF2B5EF4-FFF2-40B4-BE49-F238E27FC236}">
                <a16:creationId xmlns:a16="http://schemas.microsoft.com/office/drawing/2014/main" id="{48726A50-B37F-6155-EA58-945416545CF5}"/>
              </a:ext>
            </a:extLst>
          </p:cNvPr>
          <p:cNvSpPr/>
          <p:nvPr/>
        </p:nvSpPr>
        <p:spPr>
          <a:xfrm rot="5400000">
            <a:off x="8421025" y="-2549656"/>
            <a:ext cx="397935" cy="401980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spcBef>
                <a:spcPts val="400"/>
              </a:spcBef>
            </a:pPr>
            <a:r>
              <a:rPr lang="en-US" sz="1200" b="1" dirty="0">
                <a:solidFill>
                  <a:schemeClr val="bg1"/>
                </a:solidFill>
              </a:rPr>
              <a:t>With National verification schemes</a:t>
            </a:r>
          </a:p>
        </p:txBody>
      </p:sp>
      <p:sp>
        <p:nvSpPr>
          <p:cNvPr id="46" name="Rectangle 45">
            <a:extLst>
              <a:ext uri="{FF2B5EF4-FFF2-40B4-BE49-F238E27FC236}">
                <a16:creationId xmlns:a16="http://schemas.microsoft.com/office/drawing/2014/main" id="{150EA12A-CC1D-4C3D-B314-9673F6678FAF}"/>
              </a:ext>
            </a:extLst>
          </p:cNvPr>
          <p:cNvSpPr/>
          <p:nvPr/>
        </p:nvSpPr>
        <p:spPr>
          <a:xfrm>
            <a:off x="6610089" y="-1295400"/>
            <a:ext cx="4019811" cy="36036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spcBef>
                <a:spcPts val="400"/>
              </a:spcBef>
            </a:pPr>
            <a:r>
              <a:rPr lang="en-US" sz="1200" b="1" dirty="0">
                <a:solidFill>
                  <a:schemeClr val="bg1"/>
                </a:solidFill>
              </a:rPr>
              <a:t>Without national verification schemes</a:t>
            </a:r>
          </a:p>
        </p:txBody>
      </p:sp>
      <p:grpSp>
        <p:nvGrpSpPr>
          <p:cNvPr id="50" name="Group 49">
            <a:extLst>
              <a:ext uri="{FF2B5EF4-FFF2-40B4-BE49-F238E27FC236}">
                <a16:creationId xmlns:a16="http://schemas.microsoft.com/office/drawing/2014/main" id="{29D513CD-D609-FD78-2928-05B7D7D351BB}"/>
              </a:ext>
            </a:extLst>
          </p:cNvPr>
          <p:cNvGrpSpPr/>
          <p:nvPr/>
        </p:nvGrpSpPr>
        <p:grpSpPr>
          <a:xfrm>
            <a:off x="7150100" y="1736726"/>
            <a:ext cx="4184650" cy="3384548"/>
            <a:chOff x="7150100" y="1458913"/>
            <a:chExt cx="4184650" cy="2588293"/>
          </a:xfrm>
        </p:grpSpPr>
        <p:sp>
          <p:nvSpPr>
            <p:cNvPr id="47" name="Rectangle 46">
              <a:extLst>
                <a:ext uri="{FF2B5EF4-FFF2-40B4-BE49-F238E27FC236}">
                  <a16:creationId xmlns:a16="http://schemas.microsoft.com/office/drawing/2014/main" id="{14CC947E-8ED3-F710-4DC1-354899665F2D}"/>
                </a:ext>
              </a:extLst>
            </p:cNvPr>
            <p:cNvSpPr/>
            <p:nvPr/>
          </p:nvSpPr>
          <p:spPr>
            <a:xfrm>
              <a:off x="7150100" y="1458913"/>
              <a:ext cx="4184650" cy="700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Ins="72000" rtlCol="0" anchor="ctr"/>
            <a:lstStyle/>
            <a:p>
              <a:pPr marL="628650">
                <a:spcBef>
                  <a:spcPts val="400"/>
                </a:spcBef>
              </a:pPr>
              <a:r>
                <a:rPr lang="en-GB" sz="1400" dirty="0">
                  <a:solidFill>
                    <a:schemeClr val="tx1"/>
                  </a:solidFill>
                </a:rPr>
                <a:t>Independent third-party audits</a:t>
              </a:r>
            </a:p>
          </p:txBody>
        </p:sp>
        <p:sp>
          <p:nvSpPr>
            <p:cNvPr id="48" name="Rectangle 47">
              <a:extLst>
                <a:ext uri="{FF2B5EF4-FFF2-40B4-BE49-F238E27FC236}">
                  <a16:creationId xmlns:a16="http://schemas.microsoft.com/office/drawing/2014/main" id="{64B489BA-8911-40B1-EB90-897896203EED}"/>
                </a:ext>
              </a:extLst>
            </p:cNvPr>
            <p:cNvSpPr/>
            <p:nvPr/>
          </p:nvSpPr>
          <p:spPr>
            <a:xfrm>
              <a:off x="7150100" y="2403016"/>
              <a:ext cx="4184650" cy="700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Ins="72000" rtlCol="0" anchor="ctr"/>
            <a:lstStyle/>
            <a:p>
              <a:pPr marL="628650">
                <a:spcBef>
                  <a:spcPts val="400"/>
                </a:spcBef>
              </a:pPr>
              <a:r>
                <a:rPr lang="en-GB" sz="1400" dirty="0">
                  <a:solidFill>
                    <a:schemeClr val="tx1"/>
                  </a:solidFill>
                </a:rPr>
                <a:t>Inspections by the competent authorities</a:t>
              </a:r>
            </a:p>
          </p:txBody>
        </p:sp>
        <p:sp>
          <p:nvSpPr>
            <p:cNvPr id="49" name="Rectangle 48">
              <a:extLst>
                <a:ext uri="{FF2B5EF4-FFF2-40B4-BE49-F238E27FC236}">
                  <a16:creationId xmlns:a16="http://schemas.microsoft.com/office/drawing/2014/main" id="{1BF7A6EB-EFF6-3647-2777-4BD5A75DB191}"/>
                </a:ext>
              </a:extLst>
            </p:cNvPr>
            <p:cNvSpPr/>
            <p:nvPr/>
          </p:nvSpPr>
          <p:spPr>
            <a:xfrm>
              <a:off x="7150100" y="3347118"/>
              <a:ext cx="4184650" cy="700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Ins="72000" rtlCol="0" anchor="ctr"/>
            <a:lstStyle/>
            <a:p>
              <a:pPr marL="628650">
                <a:spcBef>
                  <a:spcPts val="400"/>
                </a:spcBef>
              </a:pPr>
              <a:r>
                <a:rPr lang="en-GB" sz="1400" dirty="0">
                  <a:solidFill>
                    <a:schemeClr val="tx1"/>
                  </a:solidFill>
                </a:rPr>
                <a:t>Peer reviews</a:t>
              </a:r>
            </a:p>
          </p:txBody>
        </p:sp>
      </p:grpSp>
      <p:grpSp>
        <p:nvGrpSpPr>
          <p:cNvPr id="61" name="Group 60">
            <a:extLst>
              <a:ext uri="{FF2B5EF4-FFF2-40B4-BE49-F238E27FC236}">
                <a16:creationId xmlns:a16="http://schemas.microsoft.com/office/drawing/2014/main" id="{CED1EE6B-67F9-429D-AEB3-422CFB58131B}"/>
              </a:ext>
            </a:extLst>
          </p:cNvPr>
          <p:cNvGrpSpPr/>
          <p:nvPr/>
        </p:nvGrpSpPr>
        <p:grpSpPr>
          <a:xfrm>
            <a:off x="5538452" y="2133600"/>
            <a:ext cx="1827316" cy="2597150"/>
            <a:chOff x="5802930" y="2133600"/>
            <a:chExt cx="1306154" cy="2597150"/>
          </a:xfrm>
        </p:grpSpPr>
        <p:sp>
          <p:nvSpPr>
            <p:cNvPr id="51" name="Left Brace 50">
              <a:extLst>
                <a:ext uri="{FF2B5EF4-FFF2-40B4-BE49-F238E27FC236}">
                  <a16:creationId xmlns:a16="http://schemas.microsoft.com/office/drawing/2014/main" id="{80AA77C1-E2F8-2894-75A2-BD570C7BF5A5}"/>
                </a:ext>
              </a:extLst>
            </p:cNvPr>
            <p:cNvSpPr/>
            <p:nvPr/>
          </p:nvSpPr>
          <p:spPr>
            <a:xfrm>
              <a:off x="5802930" y="2133600"/>
              <a:ext cx="1306154" cy="2597150"/>
            </a:xfrm>
            <a:prstGeom prst="leftBrace">
              <a:avLst>
                <a:gd name="adj1" fmla="val 0"/>
                <a:gd name="adj2" fmla="val 50000"/>
              </a:avLst>
            </a:prstGeom>
            <a:ln w="38100">
              <a:solidFill>
                <a:schemeClr val="tx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53" name="Straight Arrow Connector 52">
              <a:extLst>
                <a:ext uri="{FF2B5EF4-FFF2-40B4-BE49-F238E27FC236}">
                  <a16:creationId xmlns:a16="http://schemas.microsoft.com/office/drawing/2014/main" id="{5D8CFE5E-339A-A181-AA5A-9E4529D8C3D4}"/>
                </a:ext>
              </a:extLst>
            </p:cNvPr>
            <p:cNvCxnSpPr>
              <a:cxnSpLocks/>
            </p:cNvCxnSpPr>
            <p:nvPr/>
          </p:nvCxnSpPr>
          <p:spPr>
            <a:xfrm>
              <a:off x="5802930" y="3432175"/>
              <a:ext cx="1306154" cy="0"/>
            </a:xfrm>
            <a:prstGeom prst="straightConnector1">
              <a:avLst/>
            </a:prstGeom>
            <a:ln w="38100">
              <a:solidFill>
                <a:schemeClr val="tx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72" name="Group 71">
            <a:extLst>
              <a:ext uri="{FF2B5EF4-FFF2-40B4-BE49-F238E27FC236}">
                <a16:creationId xmlns:a16="http://schemas.microsoft.com/office/drawing/2014/main" id="{3E18E8EB-6FF2-8523-956D-CC07B80B30A0}"/>
              </a:ext>
            </a:extLst>
          </p:cNvPr>
          <p:cNvGrpSpPr/>
          <p:nvPr/>
        </p:nvGrpSpPr>
        <p:grpSpPr>
          <a:xfrm>
            <a:off x="371475" y="2572421"/>
            <a:ext cx="5126636" cy="2548853"/>
            <a:chOff x="371475" y="2572421"/>
            <a:chExt cx="5126636" cy="2548853"/>
          </a:xfrm>
        </p:grpSpPr>
        <p:sp>
          <p:nvSpPr>
            <p:cNvPr id="59" name="Rectangle 58">
              <a:extLst>
                <a:ext uri="{FF2B5EF4-FFF2-40B4-BE49-F238E27FC236}">
                  <a16:creationId xmlns:a16="http://schemas.microsoft.com/office/drawing/2014/main" id="{4E3414FF-257C-CAC2-AC6B-27789D667416}"/>
                </a:ext>
              </a:extLst>
            </p:cNvPr>
            <p:cNvSpPr/>
            <p:nvPr/>
          </p:nvSpPr>
          <p:spPr>
            <a:xfrm>
              <a:off x="371475" y="2572421"/>
              <a:ext cx="5126636" cy="2548853"/>
            </a:xfrm>
            <a:prstGeom prst="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9D49BA1E-F535-F99E-ED2C-F9EE4AC11EEE}"/>
                </a:ext>
              </a:extLst>
            </p:cNvPr>
            <p:cNvGrpSpPr/>
            <p:nvPr/>
          </p:nvGrpSpPr>
          <p:grpSpPr>
            <a:xfrm>
              <a:off x="638353" y="3488466"/>
              <a:ext cx="660400" cy="660400"/>
              <a:chOff x="1748281" y="3098800"/>
              <a:chExt cx="660400" cy="660400"/>
            </a:xfrm>
          </p:grpSpPr>
          <p:sp>
            <p:nvSpPr>
              <p:cNvPr id="23" name="Oval 22">
                <a:extLst>
                  <a:ext uri="{FF2B5EF4-FFF2-40B4-BE49-F238E27FC236}">
                    <a16:creationId xmlns:a16="http://schemas.microsoft.com/office/drawing/2014/main" id="{C2966DD9-76E2-735C-6395-BD0C4968875B}"/>
                  </a:ext>
                </a:extLst>
              </p:cNvPr>
              <p:cNvSpPr/>
              <p:nvPr/>
            </p:nvSpPr>
            <p:spPr>
              <a:xfrm>
                <a:off x="1748281" y="3098800"/>
                <a:ext cx="660400" cy="660400"/>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E26FED93-D7EC-09A8-262F-2C1FC7003A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434" y="3197908"/>
                <a:ext cx="442092" cy="442092"/>
              </a:xfrm>
              <a:prstGeom prst="rect">
                <a:avLst/>
              </a:prstGeom>
            </p:spPr>
          </p:pic>
        </p:grpSp>
        <p:sp>
          <p:nvSpPr>
            <p:cNvPr id="25" name="Rectangle 5">
              <a:extLst>
                <a:ext uri="{FF2B5EF4-FFF2-40B4-BE49-F238E27FC236}">
                  <a16:creationId xmlns:a16="http://schemas.microsoft.com/office/drawing/2014/main" id="{1D12F532-6D26-A72E-E5CA-71A51FC6B8C9}"/>
                </a:ext>
              </a:extLst>
            </p:cNvPr>
            <p:cNvSpPr/>
            <p:nvPr/>
          </p:nvSpPr>
          <p:spPr>
            <a:xfrm>
              <a:off x="598218" y="4285579"/>
              <a:ext cx="2271776" cy="276999"/>
            </a:xfrm>
            <a:prstGeom prst="rect">
              <a:avLst/>
            </a:prstGeom>
          </p:spPr>
          <p:txBody>
            <a:bodyPr wrap="square">
              <a:spAutoFit/>
            </a:bodyPr>
            <a:lstStyle/>
            <a:p>
              <a:pPr>
                <a:spcBef>
                  <a:spcPts val="400"/>
                </a:spcBef>
              </a:pPr>
              <a:r>
                <a:rPr lang="en-US" altLang="it-IT" sz="1200" dirty="0"/>
                <a:t>Critical-impact entities</a:t>
              </a:r>
            </a:p>
          </p:txBody>
        </p:sp>
        <p:sp>
          <p:nvSpPr>
            <p:cNvPr id="26" name="Rectangle 25">
              <a:extLst>
                <a:ext uri="{FF2B5EF4-FFF2-40B4-BE49-F238E27FC236}">
                  <a16:creationId xmlns:a16="http://schemas.microsoft.com/office/drawing/2014/main" id="{5B8CF0BA-3D4D-F55A-8D98-118571740707}"/>
                </a:ext>
              </a:extLst>
            </p:cNvPr>
            <p:cNvSpPr/>
            <p:nvPr/>
          </p:nvSpPr>
          <p:spPr>
            <a:xfrm>
              <a:off x="2452750" y="3697162"/>
              <a:ext cx="2711920" cy="1171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b="1" dirty="0">
                  <a:solidFill>
                    <a:schemeClr val="bg1"/>
                  </a:solidFill>
                </a:rPr>
                <a:t>Demonstration of compliance with:</a:t>
              </a:r>
            </a:p>
            <a:p>
              <a:endParaRPr lang="en-GB" sz="1200" b="1" dirty="0">
                <a:solidFill>
                  <a:schemeClr val="bg1"/>
                </a:solidFill>
              </a:endParaRPr>
            </a:p>
            <a:p>
              <a:pPr marL="171450" indent="-171450">
                <a:buFont typeface="Arial" panose="020B0604020202020204" pitchFamily="34" charset="0"/>
                <a:buChar char="•"/>
              </a:pPr>
              <a:r>
                <a:rPr lang="en-GB" sz="1200" dirty="0">
                  <a:solidFill>
                    <a:schemeClr val="bg1"/>
                  </a:solidFill>
                </a:rPr>
                <a:t>Cybersecurity management system</a:t>
              </a:r>
            </a:p>
            <a:p>
              <a:pPr marL="171450" indent="-171450">
                <a:buFont typeface="Arial" panose="020B0604020202020204" pitchFamily="34" charset="0"/>
                <a:buChar char="•"/>
              </a:pPr>
              <a:r>
                <a:rPr lang="en-GB" sz="1200" dirty="0">
                  <a:solidFill>
                    <a:schemeClr val="bg1"/>
                  </a:solidFill>
                </a:rPr>
                <a:t>Minimum or advanced cybersecurity controls</a:t>
              </a:r>
            </a:p>
            <a:p>
              <a:endParaRPr lang="en-GB" sz="1200" b="1" dirty="0">
                <a:solidFill>
                  <a:schemeClr val="bg1"/>
                </a:solidFill>
              </a:endParaRPr>
            </a:p>
          </p:txBody>
        </p:sp>
        <p:grpSp>
          <p:nvGrpSpPr>
            <p:cNvPr id="27" name="Group 26">
              <a:extLst>
                <a:ext uri="{FF2B5EF4-FFF2-40B4-BE49-F238E27FC236}">
                  <a16:creationId xmlns:a16="http://schemas.microsoft.com/office/drawing/2014/main" id="{7E1E126C-5102-5EDD-10AC-9BFBAAC3641C}"/>
                </a:ext>
              </a:extLst>
            </p:cNvPr>
            <p:cNvGrpSpPr/>
            <p:nvPr/>
          </p:nvGrpSpPr>
          <p:grpSpPr>
            <a:xfrm>
              <a:off x="550863" y="2772358"/>
              <a:ext cx="4680004" cy="461665"/>
              <a:chOff x="550863" y="2772358"/>
              <a:chExt cx="4680004" cy="461665"/>
            </a:xfrm>
          </p:grpSpPr>
          <p:sp>
            <p:nvSpPr>
              <p:cNvPr id="28" name="Rectangle 27">
                <a:extLst>
                  <a:ext uri="{FF2B5EF4-FFF2-40B4-BE49-F238E27FC236}">
                    <a16:creationId xmlns:a16="http://schemas.microsoft.com/office/drawing/2014/main" id="{CA4A8E5C-FD87-8199-22B1-C4E00E73DA9D}"/>
                  </a:ext>
                </a:extLst>
              </p:cNvPr>
              <p:cNvSpPr/>
              <p:nvPr/>
            </p:nvSpPr>
            <p:spPr>
              <a:xfrm>
                <a:off x="3391383" y="2772358"/>
                <a:ext cx="1773286" cy="4616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9" name="Oval 5">
                <a:extLst>
                  <a:ext uri="{FF2B5EF4-FFF2-40B4-BE49-F238E27FC236}">
                    <a16:creationId xmlns:a16="http://schemas.microsoft.com/office/drawing/2014/main" id="{D86B34CC-3502-4359-9AB8-502A8FE9CB1B}"/>
                  </a:ext>
                </a:extLst>
              </p:cNvPr>
              <p:cNvSpPr txBox="1"/>
              <p:nvPr/>
            </p:nvSpPr>
            <p:spPr>
              <a:xfrm>
                <a:off x="3941865" y="2795953"/>
                <a:ext cx="1289002" cy="4144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200" b="1" dirty="0">
                    <a:solidFill>
                      <a:schemeClr val="tx1"/>
                    </a:solidFill>
                  </a:rPr>
                  <a:t>Every 3 years</a:t>
                </a:r>
                <a:endParaRPr lang="en-NL" sz="1200" b="1" dirty="0">
                  <a:solidFill>
                    <a:schemeClr val="tx1"/>
                  </a:solidFill>
                </a:endParaRPr>
              </a:p>
            </p:txBody>
          </p:sp>
          <p:sp>
            <p:nvSpPr>
              <p:cNvPr id="30" name="Rectangle 29">
                <a:extLst>
                  <a:ext uri="{FF2B5EF4-FFF2-40B4-BE49-F238E27FC236}">
                    <a16:creationId xmlns:a16="http://schemas.microsoft.com/office/drawing/2014/main" id="{6F9941F8-8A84-3DB0-81F4-0341ECDE2096}"/>
                  </a:ext>
                </a:extLst>
              </p:cNvPr>
              <p:cNvSpPr/>
              <p:nvPr/>
            </p:nvSpPr>
            <p:spPr>
              <a:xfrm>
                <a:off x="550863" y="2772358"/>
                <a:ext cx="2840519" cy="4616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pic>
            <p:nvPicPr>
              <p:cNvPr id="31" name="Graphic 30">
                <a:extLst>
                  <a:ext uri="{FF2B5EF4-FFF2-40B4-BE49-F238E27FC236}">
                    <a16:creationId xmlns:a16="http://schemas.microsoft.com/office/drawing/2014/main" id="{2BB79306-8215-9D98-8EA2-226421DF4C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8218" y="2837115"/>
                <a:ext cx="332150" cy="332150"/>
              </a:xfrm>
              <a:prstGeom prst="rect">
                <a:avLst/>
              </a:prstGeom>
            </p:spPr>
          </p:pic>
          <p:sp>
            <p:nvSpPr>
              <p:cNvPr id="32" name="Oval 5">
                <a:extLst>
                  <a:ext uri="{FF2B5EF4-FFF2-40B4-BE49-F238E27FC236}">
                    <a16:creationId xmlns:a16="http://schemas.microsoft.com/office/drawing/2014/main" id="{D25C30A7-2238-F12B-762F-613BE3938EDB}"/>
                  </a:ext>
                </a:extLst>
              </p:cNvPr>
              <p:cNvSpPr txBox="1"/>
              <p:nvPr/>
            </p:nvSpPr>
            <p:spPr>
              <a:xfrm>
                <a:off x="1027114" y="2820554"/>
                <a:ext cx="2230363" cy="3652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000" dirty="0">
                    <a:solidFill>
                      <a:schemeClr val="bg1"/>
                    </a:solidFill>
                  </a:rPr>
                  <a:t>Adoption of controls + 24 months</a:t>
                </a:r>
              </a:p>
            </p:txBody>
          </p:sp>
          <p:pic>
            <p:nvPicPr>
              <p:cNvPr id="33" name="Graphic 32">
                <a:extLst>
                  <a:ext uri="{FF2B5EF4-FFF2-40B4-BE49-F238E27FC236}">
                    <a16:creationId xmlns:a16="http://schemas.microsoft.com/office/drawing/2014/main" id="{EDD9E8EF-E3E8-F70B-FC18-CEEC831118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4799" y="2849475"/>
                <a:ext cx="307431" cy="307431"/>
              </a:xfrm>
              <a:prstGeom prst="rect">
                <a:avLst/>
              </a:prstGeom>
            </p:spPr>
          </p:pic>
        </p:grpSp>
        <p:cxnSp>
          <p:nvCxnSpPr>
            <p:cNvPr id="34" name="Straight Arrow Connector 33">
              <a:extLst>
                <a:ext uri="{FF2B5EF4-FFF2-40B4-BE49-F238E27FC236}">
                  <a16:creationId xmlns:a16="http://schemas.microsoft.com/office/drawing/2014/main" id="{E0BB785A-427F-556B-BF98-072A0E412466}"/>
                </a:ext>
              </a:extLst>
            </p:cNvPr>
            <p:cNvCxnSpPr>
              <a:cxnSpLocks/>
            </p:cNvCxnSpPr>
            <p:nvPr/>
          </p:nvCxnSpPr>
          <p:spPr>
            <a:xfrm>
              <a:off x="1287178" y="3804649"/>
              <a:ext cx="1030572" cy="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69" name="Graphic 68">
            <a:extLst>
              <a:ext uri="{FF2B5EF4-FFF2-40B4-BE49-F238E27FC236}">
                <a16:creationId xmlns:a16="http://schemas.microsoft.com/office/drawing/2014/main" id="{FD42CC4D-F794-5CB6-59DD-119FD14A43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17392" y="3175398"/>
            <a:ext cx="540946" cy="540946"/>
          </a:xfrm>
          <a:prstGeom prst="rect">
            <a:avLst/>
          </a:prstGeom>
        </p:spPr>
      </p:pic>
      <p:pic>
        <p:nvPicPr>
          <p:cNvPr id="70" name="Graphic 69">
            <a:extLst>
              <a:ext uri="{FF2B5EF4-FFF2-40B4-BE49-F238E27FC236}">
                <a16:creationId xmlns:a16="http://schemas.microsoft.com/office/drawing/2014/main" id="{90664BA3-9239-F299-631B-F86683ECCA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03365" y="1897875"/>
            <a:ext cx="577542" cy="577542"/>
          </a:xfrm>
          <a:prstGeom prst="rect">
            <a:avLst/>
          </a:prstGeom>
        </p:spPr>
      </p:pic>
      <p:pic>
        <p:nvPicPr>
          <p:cNvPr id="71" name="Graphic 70">
            <a:extLst>
              <a:ext uri="{FF2B5EF4-FFF2-40B4-BE49-F238E27FC236}">
                <a16:creationId xmlns:a16="http://schemas.microsoft.com/office/drawing/2014/main" id="{41238D3B-AB1B-9C7F-5B82-970B2F98CB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95636" y="4413660"/>
            <a:ext cx="540946" cy="540946"/>
          </a:xfrm>
          <a:prstGeom prst="rect">
            <a:avLst/>
          </a:prstGeom>
        </p:spPr>
      </p:pic>
      <p:sp>
        <p:nvSpPr>
          <p:cNvPr id="73" name="Arrow: Right 72">
            <a:extLst>
              <a:ext uri="{FF2B5EF4-FFF2-40B4-BE49-F238E27FC236}">
                <a16:creationId xmlns:a16="http://schemas.microsoft.com/office/drawing/2014/main" id="{22E805BD-314D-AA2B-8F27-AE8D0F4225E5}"/>
              </a:ext>
            </a:extLst>
          </p:cNvPr>
          <p:cNvSpPr/>
          <p:nvPr/>
        </p:nvSpPr>
        <p:spPr>
          <a:xfrm>
            <a:off x="1296581" y="3648099"/>
            <a:ext cx="1105370" cy="318427"/>
          </a:xfrm>
          <a:prstGeom prst="rightArrow">
            <a:avLst>
              <a:gd name="adj1" fmla="val 41746"/>
              <a:gd name="adj2" fmla="val 92528"/>
            </a:avLst>
          </a:prstGeom>
          <a:gradFill>
            <a:gsLst>
              <a:gs pos="100000">
                <a:schemeClr val="accent4"/>
              </a:gs>
              <a:gs pos="5000">
                <a:schemeClr val="tx2"/>
              </a:gs>
            </a:gsLst>
            <a:lin ang="0" scaled="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0" tIns="72000" rIns="360000" bIns="72000" numCol="1" spcCol="1270" anchor="ctr" anchorCtr="0">
            <a:noAutofit/>
          </a:bodyPr>
          <a:lstStyle/>
          <a:p>
            <a:pPr defTabSz="1155700">
              <a:lnSpc>
                <a:spcPct val="90000"/>
              </a:lnSpc>
              <a:spcBef>
                <a:spcPct val="0"/>
              </a:spcBef>
              <a:spcAft>
                <a:spcPct val="35000"/>
              </a:spcAft>
            </a:pPr>
            <a:endParaRPr lang="fr-FR" sz="2600" b="1" dirty="0">
              <a:solidFill>
                <a:schemeClr val="bg1"/>
              </a:solidFill>
              <a:latin typeface="+mj-lt"/>
            </a:endParaRPr>
          </a:p>
        </p:txBody>
      </p:sp>
      <p:cxnSp>
        <p:nvCxnSpPr>
          <p:cNvPr id="91" name="Straight Arrow Connector 90">
            <a:extLst>
              <a:ext uri="{FF2B5EF4-FFF2-40B4-BE49-F238E27FC236}">
                <a16:creationId xmlns:a16="http://schemas.microsoft.com/office/drawing/2014/main" id="{05DC8217-6924-5BDA-EFC7-2D0BA7AA33EF}"/>
              </a:ext>
            </a:extLst>
          </p:cNvPr>
          <p:cNvCxnSpPr>
            <a:cxnSpLocks/>
          </p:cNvCxnSpPr>
          <p:nvPr/>
        </p:nvCxnSpPr>
        <p:spPr>
          <a:xfrm>
            <a:off x="1710357" y="3210428"/>
            <a:ext cx="0" cy="582631"/>
          </a:xfrm>
          <a:prstGeom prst="straightConnector1">
            <a:avLst/>
          </a:prstGeom>
          <a:ln w="19050">
            <a:solidFill>
              <a:srgbClr val="25CAD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A86FE197-F507-AE46-D57A-8F2A43576212}"/>
              </a:ext>
            </a:extLst>
          </p:cNvPr>
          <p:cNvSpPr>
            <a:spLocks noGrp="1"/>
          </p:cNvSpPr>
          <p:nvPr>
            <p:ph type="ftr" sz="quarter" idx="11"/>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Common Electricity Cybersecurity Framework</a:t>
            </a:r>
            <a:endParaRPr lang="en-GB">
              <a:solidFill>
                <a:schemeClr val="bg1"/>
              </a:solidFill>
            </a:endParaRPr>
          </a:p>
        </p:txBody>
      </p:sp>
      <p:sp>
        <p:nvSpPr>
          <p:cNvPr id="3" name="Slide Number Placeholder 2">
            <a:extLst>
              <a:ext uri="{FF2B5EF4-FFF2-40B4-BE49-F238E27FC236}">
                <a16:creationId xmlns:a16="http://schemas.microsoft.com/office/drawing/2014/main" id="{AD7B96C8-15A3-2BCE-3BEA-6D9957950154}"/>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34</a:t>
            </a:fld>
            <a:endParaRPr lang="en-GB"/>
          </a:p>
        </p:txBody>
      </p:sp>
    </p:spTree>
    <p:extLst>
      <p:ext uri="{BB962C8B-B14F-4D97-AF65-F5344CB8AC3E}">
        <p14:creationId xmlns:p14="http://schemas.microsoft.com/office/powerpoint/2010/main" val="313805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81DFE6-C2AC-2FCC-7C68-253EE7CB203D}"/>
              </a:ext>
            </a:extLst>
          </p:cNvPr>
          <p:cNvSpPr>
            <a:spLocks noGrp="1"/>
          </p:cNvSpPr>
          <p:nvPr>
            <p:ph type="ftr" sz="quarter" idx="429496729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4" name="Slide Number Placeholder 3">
            <a:extLst>
              <a:ext uri="{FF2B5EF4-FFF2-40B4-BE49-F238E27FC236}">
                <a16:creationId xmlns:a16="http://schemas.microsoft.com/office/drawing/2014/main" id="{012B0C1B-1E97-86C3-1AD5-7D40A44A3001}"/>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35</a:t>
            </a:fld>
            <a:endParaRPr lang="en-GB"/>
          </a:p>
        </p:txBody>
      </p:sp>
      <p:sp>
        <p:nvSpPr>
          <p:cNvPr id="2" name="Title 1">
            <a:extLst>
              <a:ext uri="{FF2B5EF4-FFF2-40B4-BE49-F238E27FC236}">
                <a16:creationId xmlns:a16="http://schemas.microsoft.com/office/drawing/2014/main" id="{11438BBD-7FF0-6CFD-2192-9F5E18853F27}"/>
              </a:ext>
            </a:extLst>
          </p:cNvPr>
          <p:cNvSpPr>
            <a:spLocks noGrp="1"/>
          </p:cNvSpPr>
          <p:nvPr>
            <p:ph type="ctrTitle"/>
          </p:nvPr>
        </p:nvSpPr>
        <p:spPr>
          <a:xfrm>
            <a:off x="1724343" y="1736724"/>
            <a:ext cx="5387658" cy="3423366"/>
          </a:xfrm>
        </p:spPr>
        <p:txBody>
          <a:bodyPr anchor="t" anchorCtr="0">
            <a:normAutofit/>
          </a:bodyPr>
          <a:lstStyle/>
          <a:p>
            <a:r>
              <a:rPr lang="en-GB" dirty="0"/>
              <a:t>Cybersecurity </a:t>
            </a:r>
            <a:r>
              <a:rPr lang="en-GB" dirty="0" err="1"/>
              <a:t>Defense</a:t>
            </a:r>
            <a:endParaRPr lang="en-GB" noProof="0" dirty="0"/>
          </a:p>
        </p:txBody>
      </p:sp>
      <p:sp>
        <p:nvSpPr>
          <p:cNvPr id="5" name="Picture Placeholder 4">
            <a:extLst>
              <a:ext uri="{FF2B5EF4-FFF2-40B4-BE49-F238E27FC236}">
                <a16:creationId xmlns:a16="http://schemas.microsoft.com/office/drawing/2014/main" id="{146648AE-860C-5E29-D52D-BCB12088CA53}"/>
              </a:ext>
            </a:extLst>
          </p:cNvPr>
          <p:cNvSpPr>
            <a:spLocks noGrp="1"/>
          </p:cNvSpPr>
          <p:nvPr>
            <p:ph type="pic" sz="quarter" idx="14"/>
          </p:nvPr>
        </p:nvSpPr>
        <p:spPr>
          <a:solidFill>
            <a:schemeClr val="accent3"/>
          </a:solidFill>
        </p:spPr>
        <p:txBody>
          <a:bodyPr/>
          <a:lstStyle/>
          <a:p>
            <a:endParaRPr lang="en-GB"/>
          </a:p>
        </p:txBody>
      </p:sp>
      <p:sp>
        <p:nvSpPr>
          <p:cNvPr id="6" name="Title 10">
            <a:extLst>
              <a:ext uri="{FF2B5EF4-FFF2-40B4-BE49-F238E27FC236}">
                <a16:creationId xmlns:a16="http://schemas.microsoft.com/office/drawing/2014/main" id="{B33AE859-B93B-0405-354F-F5D1F92497A9}"/>
              </a:ext>
            </a:extLst>
          </p:cNvPr>
          <p:cNvSpPr txBox="1">
            <a:spLocks/>
          </p:cNvSpPr>
          <p:nvPr/>
        </p:nvSpPr>
        <p:spPr>
          <a:xfrm>
            <a:off x="345533" y="1736724"/>
            <a:ext cx="804461" cy="782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en-US" dirty="0">
                <a:solidFill>
                  <a:schemeClr val="accent3"/>
                </a:solidFill>
              </a:rPr>
              <a:t>4</a:t>
            </a:r>
            <a:endParaRPr lang="en-GB" dirty="0">
              <a:solidFill>
                <a:schemeClr val="accent3"/>
              </a:solidFill>
            </a:endParaRPr>
          </a:p>
        </p:txBody>
      </p:sp>
    </p:spTree>
    <p:extLst>
      <p:ext uri="{BB962C8B-B14F-4D97-AF65-F5344CB8AC3E}">
        <p14:creationId xmlns:p14="http://schemas.microsoft.com/office/powerpoint/2010/main" val="160351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olorful light streaks in the dark&#10;&#10;Description automatically generated">
            <a:extLst>
              <a:ext uri="{FF2B5EF4-FFF2-40B4-BE49-F238E27FC236}">
                <a16:creationId xmlns:a16="http://schemas.microsoft.com/office/drawing/2014/main" id="{4DC68751-4BFF-016E-9BF2-EF868B1168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736724"/>
            <a:ext cx="12192000" cy="4572001"/>
          </a:xfrm>
          <a:prstGeom prst="rect">
            <a:avLst/>
          </a:prstGeom>
        </p:spPr>
      </p:pic>
      <p:sp>
        <p:nvSpPr>
          <p:cNvPr id="3" name="Title 2">
            <a:extLst>
              <a:ext uri="{FF2B5EF4-FFF2-40B4-BE49-F238E27FC236}">
                <a16:creationId xmlns:a16="http://schemas.microsoft.com/office/drawing/2014/main" id="{C75398A8-3B17-1818-3439-411E4BC0D0A2}"/>
              </a:ext>
            </a:extLst>
          </p:cNvPr>
          <p:cNvSpPr>
            <a:spLocks noGrp="1"/>
          </p:cNvSpPr>
          <p:nvPr>
            <p:ph type="title"/>
          </p:nvPr>
        </p:nvSpPr>
        <p:spPr/>
        <p:txBody>
          <a:bodyPr anchor="t">
            <a:normAutofit/>
          </a:bodyPr>
          <a:lstStyle/>
          <a:p>
            <a:r>
              <a:rPr lang="en-GB"/>
              <a:t>Threats and vulnerabilities</a:t>
            </a:r>
            <a:endParaRPr lang="en-NL"/>
          </a:p>
        </p:txBody>
      </p:sp>
      <p:sp>
        <p:nvSpPr>
          <p:cNvPr id="5" name="Content Placeholder 4">
            <a:extLst>
              <a:ext uri="{FF2B5EF4-FFF2-40B4-BE49-F238E27FC236}">
                <a16:creationId xmlns:a16="http://schemas.microsoft.com/office/drawing/2014/main" id="{57B5DBC5-C7F6-3B72-AD2B-8D81C2A08DAB}"/>
              </a:ext>
            </a:extLst>
          </p:cNvPr>
          <p:cNvSpPr>
            <a:spLocks noGrp="1"/>
          </p:cNvSpPr>
          <p:nvPr>
            <p:ph sz="half" idx="1"/>
          </p:nvPr>
        </p:nvSpPr>
        <p:spPr>
          <a:xfrm>
            <a:off x="4280693" y="2678111"/>
            <a:ext cx="3420000" cy="2715359"/>
          </a:xfrm>
        </p:spPr>
        <p:txBody>
          <a:bodyPr wrap="square">
            <a:spAutoFit/>
          </a:bodyPr>
          <a:lstStyle/>
          <a:p>
            <a:pPr lvl="0"/>
            <a:r>
              <a:rPr lang="en-GB" sz="2000" b="1" dirty="0">
                <a:solidFill>
                  <a:schemeClr val="bg1"/>
                </a:solidFill>
              </a:rPr>
              <a:t>‘Threat’ </a:t>
            </a:r>
            <a:r>
              <a:rPr lang="en-GB" sz="2000" dirty="0">
                <a:solidFill>
                  <a:schemeClr val="bg1"/>
                </a:solidFill>
              </a:rPr>
              <a:t>means any </a:t>
            </a:r>
            <a:r>
              <a:rPr lang="en-GB" sz="2000" b="1" dirty="0">
                <a:solidFill>
                  <a:schemeClr val="bg1"/>
                </a:solidFill>
              </a:rPr>
              <a:t>potential circumstance, event or action </a:t>
            </a:r>
            <a:r>
              <a:rPr lang="en-GB" sz="2000" dirty="0">
                <a:solidFill>
                  <a:schemeClr val="bg1"/>
                </a:solidFill>
              </a:rPr>
              <a:t>that could damage, disrupt or otherwise adversely impact network and information systems, the users of such systems and other persons;</a:t>
            </a:r>
          </a:p>
          <a:p>
            <a:pPr lvl="0"/>
            <a:endParaRPr lang="en-GB" sz="2000" dirty="0">
              <a:solidFill>
                <a:schemeClr val="bg1"/>
              </a:solidFill>
            </a:endParaRPr>
          </a:p>
        </p:txBody>
      </p:sp>
      <p:sp>
        <p:nvSpPr>
          <p:cNvPr id="20" name="Footer Placeholder 19">
            <a:extLst>
              <a:ext uri="{FF2B5EF4-FFF2-40B4-BE49-F238E27FC236}">
                <a16:creationId xmlns:a16="http://schemas.microsoft.com/office/drawing/2014/main" id="{F1D2CEEE-1E9B-F793-8A60-50567712F431}"/>
              </a:ext>
            </a:extLst>
          </p:cNvPr>
          <p:cNvSpPr>
            <a:spLocks noGrp="1"/>
          </p:cNvSpPr>
          <p:nvPr>
            <p:ph type="ftr" sz="quarter" idx="16"/>
          </p:nvPr>
        </p:nvSpPr>
        <p:spPr>
          <a:xfrm>
            <a:off x="558174" y="6303966"/>
            <a:ext cx="5537825" cy="365124"/>
          </a:xfrm>
        </p:spPr>
        <p:txBody>
          <a:bodyPr/>
          <a:lstStyle/>
          <a:p>
            <a:r>
              <a:rPr lang="en-GB"/>
              <a:t>Cybersecurity Defence</a:t>
            </a:r>
          </a:p>
        </p:txBody>
      </p:sp>
      <p:sp>
        <p:nvSpPr>
          <p:cNvPr id="21" name="Slide Number Placeholder 20">
            <a:extLst>
              <a:ext uri="{FF2B5EF4-FFF2-40B4-BE49-F238E27FC236}">
                <a16:creationId xmlns:a16="http://schemas.microsoft.com/office/drawing/2014/main" id="{AFCE251B-81A0-9A9B-A6C2-CA136E59DB10}"/>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t>36</a:t>
            </a:fld>
            <a:endParaRPr lang="en-GB"/>
          </a:p>
        </p:txBody>
      </p:sp>
      <p:sp>
        <p:nvSpPr>
          <p:cNvPr id="6" name="Content Placeholder 5">
            <a:extLst>
              <a:ext uri="{FF2B5EF4-FFF2-40B4-BE49-F238E27FC236}">
                <a16:creationId xmlns:a16="http://schemas.microsoft.com/office/drawing/2014/main" id="{96D5610F-4C8D-AB41-554E-1E0B689D0F38}"/>
              </a:ext>
            </a:extLst>
          </p:cNvPr>
          <p:cNvSpPr>
            <a:spLocks noGrp="1"/>
          </p:cNvSpPr>
          <p:nvPr>
            <p:ph sz="half" idx="13"/>
          </p:nvPr>
        </p:nvSpPr>
        <p:spPr>
          <a:xfrm>
            <a:off x="8010523" y="2678111"/>
            <a:ext cx="3420000" cy="3440113"/>
          </a:xfrm>
        </p:spPr>
        <p:txBody>
          <a:bodyPr/>
          <a:lstStyle/>
          <a:p>
            <a:r>
              <a:rPr lang="en-GB" sz="2000" b="1" dirty="0">
                <a:solidFill>
                  <a:schemeClr val="bg1"/>
                </a:solidFill>
                <a:effectLst>
                  <a:outerShdw blurRad="279400" dir="2700000" algn="tl" rotWithShape="0">
                    <a:prstClr val="black">
                      <a:alpha val="86000"/>
                    </a:prstClr>
                  </a:outerShdw>
                </a:effectLst>
              </a:rPr>
              <a:t>‘Vulnerability’ </a:t>
            </a:r>
            <a:r>
              <a:rPr lang="en-GB" sz="2000" dirty="0">
                <a:solidFill>
                  <a:schemeClr val="bg1"/>
                </a:solidFill>
                <a:effectLst>
                  <a:outerShdw blurRad="279400" dir="2700000" algn="tl" rotWithShape="0">
                    <a:prstClr val="black">
                      <a:alpha val="86000"/>
                    </a:prstClr>
                  </a:outerShdw>
                </a:effectLst>
              </a:rPr>
              <a:t>means a </a:t>
            </a:r>
            <a:r>
              <a:rPr lang="en-GB" sz="2000" b="1" dirty="0">
                <a:solidFill>
                  <a:schemeClr val="bg1"/>
                </a:solidFill>
                <a:effectLst>
                  <a:outerShdw blurRad="279400" dir="2700000" algn="tl" rotWithShape="0">
                    <a:prstClr val="black">
                      <a:alpha val="86000"/>
                    </a:prstClr>
                  </a:outerShdw>
                </a:effectLst>
              </a:rPr>
              <a:t>vulnerability</a:t>
            </a:r>
            <a:r>
              <a:rPr lang="en-GB" sz="2000" dirty="0">
                <a:solidFill>
                  <a:schemeClr val="bg1"/>
                </a:solidFill>
                <a:effectLst>
                  <a:outerShdw blurRad="279400" dir="2700000" algn="tl" rotWithShape="0">
                    <a:prstClr val="black">
                      <a:alpha val="86000"/>
                    </a:prstClr>
                  </a:outerShdw>
                </a:effectLst>
              </a:rPr>
              <a:t>, which has </a:t>
            </a:r>
            <a:r>
              <a:rPr lang="en-GB" sz="2000" b="1" dirty="0">
                <a:solidFill>
                  <a:schemeClr val="bg1"/>
                </a:solidFill>
                <a:effectLst>
                  <a:outerShdw blurRad="279400" dir="2700000" algn="tl" rotWithShape="0">
                    <a:prstClr val="black">
                      <a:alpha val="86000"/>
                    </a:prstClr>
                  </a:outerShdw>
                </a:effectLst>
              </a:rPr>
              <a:t>not yet </a:t>
            </a:r>
            <a:r>
              <a:rPr lang="en-GB" sz="2000" dirty="0">
                <a:solidFill>
                  <a:schemeClr val="bg1"/>
                </a:solidFill>
                <a:effectLst>
                  <a:outerShdw blurRad="279400" dir="2700000" algn="tl" rotWithShape="0">
                    <a:prstClr val="black">
                      <a:alpha val="86000"/>
                    </a:prstClr>
                  </a:outerShdw>
                </a:effectLst>
              </a:rPr>
              <a:t>been </a:t>
            </a:r>
            <a:r>
              <a:rPr lang="en-GB" sz="2000" b="1" dirty="0">
                <a:solidFill>
                  <a:schemeClr val="bg1"/>
                </a:solidFill>
                <a:effectLst>
                  <a:outerShdw blurRad="279400" dir="2700000" algn="tl" rotWithShape="0">
                    <a:prstClr val="black">
                      <a:alpha val="86000"/>
                    </a:prstClr>
                  </a:outerShdw>
                </a:effectLst>
              </a:rPr>
              <a:t>publicly</a:t>
            </a:r>
            <a:r>
              <a:rPr lang="en-GB" sz="2000" dirty="0">
                <a:solidFill>
                  <a:schemeClr val="bg1"/>
                </a:solidFill>
                <a:effectLst>
                  <a:outerShdw blurRad="279400" dir="2700000" algn="tl" rotWithShape="0">
                    <a:prstClr val="black">
                      <a:alpha val="86000"/>
                    </a:prstClr>
                  </a:outerShdw>
                </a:effectLst>
              </a:rPr>
              <a:t> </a:t>
            </a:r>
            <a:r>
              <a:rPr lang="en-GB" sz="2000" b="1" dirty="0">
                <a:solidFill>
                  <a:schemeClr val="bg1"/>
                </a:solidFill>
                <a:effectLst>
                  <a:outerShdw blurRad="279400" dir="2700000" algn="tl" rotWithShape="0">
                    <a:prstClr val="black">
                      <a:alpha val="86000"/>
                    </a:prstClr>
                  </a:outerShdw>
                </a:effectLst>
              </a:rPr>
              <a:t>disclosed</a:t>
            </a:r>
            <a:r>
              <a:rPr lang="en-GB" sz="2000" dirty="0">
                <a:solidFill>
                  <a:schemeClr val="bg1"/>
                </a:solidFill>
                <a:effectLst>
                  <a:outerShdw blurRad="279400" dir="2700000" algn="tl" rotWithShape="0">
                    <a:prstClr val="black">
                      <a:alpha val="86000"/>
                    </a:prstClr>
                  </a:outerShdw>
                </a:effectLst>
              </a:rPr>
              <a:t> and </a:t>
            </a:r>
            <a:r>
              <a:rPr lang="en-GB" sz="2000" b="1" dirty="0">
                <a:solidFill>
                  <a:schemeClr val="bg1"/>
                </a:solidFill>
                <a:effectLst>
                  <a:outerShdw blurRad="279400" dir="2700000" algn="tl" rotWithShape="0">
                    <a:prstClr val="black">
                      <a:alpha val="86000"/>
                    </a:prstClr>
                  </a:outerShdw>
                </a:effectLst>
              </a:rPr>
              <a:t>patched</a:t>
            </a:r>
            <a:r>
              <a:rPr lang="en-GB" sz="2000" dirty="0">
                <a:solidFill>
                  <a:schemeClr val="bg1"/>
                </a:solidFill>
                <a:effectLst>
                  <a:outerShdw blurRad="279400" dir="2700000" algn="tl" rotWithShape="0">
                    <a:prstClr val="black">
                      <a:alpha val="86000"/>
                    </a:prstClr>
                  </a:outerShdw>
                </a:effectLst>
              </a:rPr>
              <a:t> and for which there is reliable evidence that execution of malicious code was performed by an actor on a system without permission of the system owner;</a:t>
            </a:r>
          </a:p>
          <a:p>
            <a:endParaRPr lang="en-GB" sz="2000" dirty="0">
              <a:solidFill>
                <a:schemeClr val="bg1"/>
              </a:solidFill>
              <a:effectLst>
                <a:outerShdw blurRad="279400" dir="2700000" algn="tl" rotWithShape="0">
                  <a:prstClr val="black">
                    <a:alpha val="86000"/>
                  </a:prstClr>
                </a:outerShdw>
              </a:effectLst>
            </a:endParaRPr>
          </a:p>
        </p:txBody>
      </p:sp>
      <p:sp>
        <p:nvSpPr>
          <p:cNvPr id="7" name="Content Placeholder 6">
            <a:extLst>
              <a:ext uri="{FF2B5EF4-FFF2-40B4-BE49-F238E27FC236}">
                <a16:creationId xmlns:a16="http://schemas.microsoft.com/office/drawing/2014/main" id="{50440DBA-D58D-3194-C7FF-E150E1F208DE}"/>
              </a:ext>
            </a:extLst>
          </p:cNvPr>
          <p:cNvSpPr>
            <a:spLocks noGrp="1"/>
          </p:cNvSpPr>
          <p:nvPr>
            <p:ph sz="half" idx="14"/>
          </p:nvPr>
        </p:nvSpPr>
        <p:spPr>
          <a:xfrm>
            <a:off x="550863" y="1860548"/>
            <a:ext cx="11082337" cy="817563"/>
          </a:xfrm>
        </p:spPr>
        <p:txBody>
          <a:bodyPr/>
          <a:lstStyle/>
          <a:p>
            <a:pPr lvl="3"/>
            <a:r>
              <a:rPr lang="en-GB" sz="2800" dirty="0">
                <a:solidFill>
                  <a:schemeClr val="bg1"/>
                </a:solidFill>
              </a:rPr>
              <a:t>Entities shall share the following types of information: </a:t>
            </a:r>
          </a:p>
        </p:txBody>
      </p:sp>
      <p:sp>
        <p:nvSpPr>
          <p:cNvPr id="2" name="Content Placeholder 4">
            <a:extLst>
              <a:ext uri="{FF2B5EF4-FFF2-40B4-BE49-F238E27FC236}">
                <a16:creationId xmlns:a16="http://schemas.microsoft.com/office/drawing/2014/main" id="{3E868BF6-6595-072D-7008-46DA011D18E8}"/>
              </a:ext>
            </a:extLst>
          </p:cNvPr>
          <p:cNvSpPr txBox="1">
            <a:spLocks/>
          </p:cNvSpPr>
          <p:nvPr/>
        </p:nvSpPr>
        <p:spPr>
          <a:xfrm>
            <a:off x="550863" y="2678111"/>
            <a:ext cx="3420000" cy="299235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rPr>
              <a:t>‘Cyber-attack’ </a:t>
            </a:r>
            <a:r>
              <a:rPr lang="en-US" sz="2000" dirty="0">
                <a:solidFill>
                  <a:schemeClr val="bg1"/>
                </a:solidFill>
              </a:rPr>
              <a:t>means a </a:t>
            </a:r>
            <a:r>
              <a:rPr lang="en-US" sz="2000" b="1" dirty="0">
                <a:solidFill>
                  <a:schemeClr val="bg1"/>
                </a:solidFill>
              </a:rPr>
              <a:t>malicious</a:t>
            </a:r>
            <a:r>
              <a:rPr lang="en-US" sz="2000" dirty="0">
                <a:solidFill>
                  <a:schemeClr val="bg1"/>
                </a:solidFill>
              </a:rPr>
              <a:t> ICT-related </a:t>
            </a:r>
            <a:r>
              <a:rPr lang="en-US" sz="2000" b="1" dirty="0">
                <a:solidFill>
                  <a:schemeClr val="bg1"/>
                </a:solidFill>
              </a:rPr>
              <a:t>incident</a:t>
            </a:r>
            <a:r>
              <a:rPr lang="en-US" sz="2000" dirty="0">
                <a:solidFill>
                  <a:schemeClr val="bg1"/>
                </a:solidFill>
              </a:rPr>
              <a:t> caused by means of an attempt perpetrated by any threat actor to destroy, expose, alter, disable, steal or gain </a:t>
            </a:r>
            <a:r>
              <a:rPr lang="en-US" sz="2000" dirty="0" err="1">
                <a:solidFill>
                  <a:schemeClr val="bg1"/>
                </a:solidFill>
              </a:rPr>
              <a:t>unauthorised</a:t>
            </a:r>
            <a:r>
              <a:rPr lang="en-US" sz="2000" dirty="0">
                <a:solidFill>
                  <a:schemeClr val="bg1"/>
                </a:solidFill>
              </a:rPr>
              <a:t> access to, or make </a:t>
            </a:r>
            <a:r>
              <a:rPr lang="en-US" sz="2000" dirty="0" err="1">
                <a:solidFill>
                  <a:schemeClr val="bg1"/>
                </a:solidFill>
              </a:rPr>
              <a:t>unauthorised</a:t>
            </a:r>
            <a:r>
              <a:rPr lang="en-US" sz="2000" dirty="0">
                <a:solidFill>
                  <a:schemeClr val="bg1"/>
                </a:solidFill>
              </a:rPr>
              <a:t> use of, an asset;</a:t>
            </a:r>
          </a:p>
          <a:p>
            <a:endParaRPr lang="en-GB" sz="2000" dirty="0">
              <a:solidFill>
                <a:schemeClr val="bg1"/>
              </a:solidFill>
            </a:endParaRPr>
          </a:p>
        </p:txBody>
      </p:sp>
    </p:spTree>
    <p:extLst>
      <p:ext uri="{BB962C8B-B14F-4D97-AF65-F5344CB8AC3E}">
        <p14:creationId xmlns:p14="http://schemas.microsoft.com/office/powerpoint/2010/main" val="4114805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B128C9-630B-8098-582A-4F49E8E2DB44}"/>
              </a:ext>
            </a:extLst>
          </p:cNvPr>
          <p:cNvSpPr>
            <a:spLocks noGrp="1"/>
          </p:cNvSpPr>
          <p:nvPr>
            <p:ph type="title"/>
          </p:nvPr>
        </p:nvSpPr>
        <p:spPr/>
        <p:txBody>
          <a:bodyPr/>
          <a:lstStyle/>
          <a:p>
            <a:r>
              <a:rPr lang="en-GB" dirty="0"/>
              <a:t>Capabilities of high- and critical-impact entities</a:t>
            </a:r>
            <a:endParaRPr lang="en-US" dirty="0"/>
          </a:p>
        </p:txBody>
      </p:sp>
      <p:sp>
        <p:nvSpPr>
          <p:cNvPr id="6" name="Content Placeholder 5">
            <a:extLst>
              <a:ext uri="{FF2B5EF4-FFF2-40B4-BE49-F238E27FC236}">
                <a16:creationId xmlns:a16="http://schemas.microsoft.com/office/drawing/2014/main" id="{72CC7ADE-8943-4D99-3AB6-A1A4F74BE34C}"/>
              </a:ext>
            </a:extLst>
          </p:cNvPr>
          <p:cNvSpPr>
            <a:spLocks noGrp="1"/>
          </p:cNvSpPr>
          <p:nvPr>
            <p:ph idx="1"/>
          </p:nvPr>
        </p:nvSpPr>
        <p:spPr>
          <a:xfrm>
            <a:off x="550862" y="1383460"/>
            <a:ext cx="11082963" cy="4909296"/>
          </a:xfrm>
        </p:spPr>
        <p:txBody>
          <a:bodyPr/>
          <a:lstStyle/>
          <a:p>
            <a:pPr marL="0" indent="0">
              <a:buNone/>
            </a:pPr>
            <a:r>
              <a:rPr lang="en-GB" sz="2000" b="1" dirty="0"/>
              <a:t>Critical-impact and high-impact entities must:</a:t>
            </a:r>
          </a:p>
          <a:p>
            <a:pPr marL="285750" indent="-285750">
              <a:buFont typeface="Arial" panose="020B0604020202020204" pitchFamily="34" charset="0"/>
              <a:buChar char="•"/>
            </a:pPr>
            <a:r>
              <a:rPr lang="en-GB" sz="1600" dirty="0"/>
              <a:t>Establish </a:t>
            </a:r>
            <a:r>
              <a:rPr lang="en-GB" sz="1600" b="1" dirty="0"/>
              <a:t>CSOC capabilities </a:t>
            </a:r>
            <a:r>
              <a:rPr lang="en-GB" sz="1600" dirty="0"/>
              <a:t>and designate a </a:t>
            </a:r>
            <a:r>
              <a:rPr lang="en-GB" sz="1600" b="1" dirty="0"/>
              <a:t>single point of contact </a:t>
            </a:r>
            <a:r>
              <a:rPr lang="en-GB" sz="1600" dirty="0"/>
              <a:t>(</a:t>
            </a:r>
            <a:r>
              <a:rPr lang="en-GB" sz="1600" i="1" dirty="0"/>
              <a:t>Art. 38.1</a:t>
            </a:r>
            <a:r>
              <a:rPr lang="en-GB" sz="1600" dirty="0"/>
              <a:t>)</a:t>
            </a:r>
          </a:p>
          <a:p>
            <a:pPr marL="285750" indent="-285750">
              <a:buFont typeface="Arial" panose="020B0604020202020204" pitchFamily="34" charset="0"/>
              <a:buChar char="•"/>
            </a:pPr>
            <a:r>
              <a:rPr lang="en-GB" sz="1600" dirty="0"/>
              <a:t>Develop capabilities to </a:t>
            </a:r>
            <a:r>
              <a:rPr lang="en-GB" sz="1600" b="1" dirty="0"/>
              <a:t>handle detected cyber-attacks </a:t>
            </a:r>
            <a:r>
              <a:rPr lang="en-GB" sz="1600" dirty="0"/>
              <a:t>with support from CSIRTs (</a:t>
            </a:r>
            <a:r>
              <a:rPr lang="en-GB" sz="1600" i="1" dirty="0"/>
              <a:t>Art. 39.1</a:t>
            </a:r>
            <a:r>
              <a:rPr lang="en-GB" sz="1600" dirty="0"/>
              <a:t>)</a:t>
            </a:r>
          </a:p>
          <a:p>
            <a:pPr marL="285750" indent="-285750">
              <a:buFont typeface="Arial" panose="020B0604020202020204" pitchFamily="34" charset="0"/>
              <a:buChar char="•"/>
            </a:pPr>
            <a:r>
              <a:rPr lang="en-GB" sz="1600" dirty="0"/>
              <a:t>Implement effective processes to </a:t>
            </a:r>
            <a:r>
              <a:rPr lang="en-GB" sz="1600" b="1" dirty="0"/>
              <a:t>identify, classify and respond to cyber-attacks </a:t>
            </a:r>
            <a:r>
              <a:rPr lang="en-GB" sz="1600" dirty="0"/>
              <a:t>that may affect cross-border electricity flows (</a:t>
            </a:r>
            <a:r>
              <a:rPr lang="en-GB" sz="1600" i="1" dirty="0"/>
              <a:t>Art. 39.1</a:t>
            </a:r>
            <a:r>
              <a:rPr lang="en-GB" sz="1600" dirty="0"/>
              <a:t>)</a:t>
            </a:r>
          </a:p>
          <a:p>
            <a:pPr marL="285750" indent="-285750">
              <a:buFont typeface="Arial" panose="020B0604020202020204" pitchFamily="34" charset="0"/>
              <a:buChar char="•"/>
            </a:pPr>
            <a:r>
              <a:rPr lang="en-GB" sz="1600" b="1" dirty="0"/>
              <a:t>Cooperate among affected high-impact and critical-impact entities </a:t>
            </a:r>
            <a:r>
              <a:rPr lang="en-GB" sz="1600" dirty="0"/>
              <a:t>to share information about cyber-attacks with effect on cross-border electricity flows (</a:t>
            </a:r>
            <a:r>
              <a:rPr lang="en-GB" sz="1600" i="1" dirty="0"/>
              <a:t>Art. 39.2</a:t>
            </a:r>
            <a:r>
              <a:rPr lang="en-GB" sz="1600" dirty="0"/>
              <a:t>)</a:t>
            </a:r>
          </a:p>
          <a:p>
            <a:pPr marL="285750" indent="-285750">
              <a:buFont typeface="Arial" panose="020B0604020202020204" pitchFamily="34" charset="0"/>
              <a:buChar char="•"/>
            </a:pPr>
            <a:r>
              <a:rPr lang="en-GB" sz="1600" dirty="0"/>
              <a:t>Designate a </a:t>
            </a:r>
            <a:r>
              <a:rPr lang="en-GB" sz="1600" b="1" dirty="0"/>
              <a:t>single point of contact </a:t>
            </a:r>
            <a:r>
              <a:rPr lang="en-GB" sz="1600" dirty="0"/>
              <a:t>and ensure they</a:t>
            </a:r>
            <a:r>
              <a:rPr lang="en-GB" sz="1600" b="1" dirty="0"/>
              <a:t> </a:t>
            </a:r>
            <a:r>
              <a:rPr lang="en-GB" sz="1600" dirty="0"/>
              <a:t>have access on a need-to-know basis to the information about cyber-attacks they received from the NCCS-NCA (</a:t>
            </a:r>
            <a:r>
              <a:rPr lang="en-GB" sz="1600" i="1" dirty="0"/>
              <a:t>Art. 39.3</a:t>
            </a:r>
            <a:r>
              <a:rPr lang="en-GB" sz="1600" dirty="0"/>
              <a:t>)</a:t>
            </a:r>
          </a:p>
          <a:p>
            <a:pPr marL="285750" indent="-285750">
              <a:buFont typeface="Arial" panose="020B0604020202020204" pitchFamily="34" charset="0"/>
              <a:buChar char="•"/>
            </a:pPr>
            <a:r>
              <a:rPr lang="en-GB" sz="1600" dirty="0"/>
              <a:t>Establish </a:t>
            </a:r>
            <a:r>
              <a:rPr lang="en-GB" sz="1600" b="1" dirty="0"/>
              <a:t>cyber-attack management procedures</a:t>
            </a:r>
            <a:r>
              <a:rPr lang="en-GB" sz="1600" dirty="0"/>
              <a:t> (</a:t>
            </a:r>
            <a:r>
              <a:rPr lang="en-GB" sz="1600" i="1" dirty="0"/>
              <a:t>Art. 39.3</a:t>
            </a:r>
            <a:r>
              <a:rPr lang="en-GB" sz="1600" dirty="0"/>
              <a:t>)</a:t>
            </a:r>
            <a:endParaRPr lang="en-GB" sz="1600" b="1" dirty="0"/>
          </a:p>
          <a:p>
            <a:pPr marL="285750" indent="-285750">
              <a:buFont typeface="Arial" panose="020B0604020202020204" pitchFamily="34" charset="0"/>
              <a:buChar char="•"/>
            </a:pPr>
            <a:r>
              <a:rPr lang="en-GB" sz="1600" b="1" dirty="0"/>
              <a:t>Test the overall cyber-attack management procedures</a:t>
            </a:r>
            <a:r>
              <a:rPr lang="en-GB" sz="1600" dirty="0"/>
              <a:t> at least every year. (</a:t>
            </a:r>
            <a:r>
              <a:rPr lang="en-GB" sz="1600" i="1" dirty="0"/>
              <a:t>Art. 39.3</a:t>
            </a:r>
            <a:r>
              <a:rPr lang="en-GB" sz="1600" dirty="0"/>
              <a:t>)</a:t>
            </a:r>
          </a:p>
          <a:p>
            <a:pPr marL="285750" indent="-285750">
              <a:buFont typeface="Arial" panose="020B0604020202020204" pitchFamily="34" charset="0"/>
              <a:buChar char="•"/>
            </a:pPr>
            <a:r>
              <a:rPr lang="en-GB" sz="1600" dirty="0"/>
              <a:t>Have capabilities to take part in the </a:t>
            </a:r>
            <a:r>
              <a:rPr lang="en-GB" sz="1600" b="1" dirty="0"/>
              <a:t>detection and mitigation of cross-border risk </a:t>
            </a:r>
            <a:r>
              <a:rPr lang="en-GB" sz="1600" dirty="0"/>
              <a:t>(</a:t>
            </a:r>
            <a:r>
              <a:rPr lang="en-GB" sz="1600" i="1" dirty="0"/>
              <a:t>Art. 40.4</a:t>
            </a:r>
            <a:r>
              <a:rPr lang="en-GB" sz="1600" dirty="0"/>
              <a:t>)</a:t>
            </a:r>
            <a:endParaRPr lang="en-GB" sz="1600" b="1" dirty="0"/>
          </a:p>
          <a:p>
            <a:pPr marL="285750" indent="-285750">
              <a:buFont typeface="Arial" panose="020B0604020202020204" pitchFamily="34" charset="0"/>
              <a:buChar char="•"/>
            </a:pPr>
            <a:r>
              <a:rPr lang="en-GB" sz="1600" b="1" dirty="0"/>
              <a:t>Investigate the root cause </a:t>
            </a:r>
            <a:r>
              <a:rPr lang="en-GB" sz="1600" dirty="0"/>
              <a:t>of cross-border electricity crisis - when impacted (</a:t>
            </a:r>
            <a:r>
              <a:rPr lang="en-GB" sz="1600" i="1" dirty="0"/>
              <a:t>Art. 40.4</a:t>
            </a:r>
            <a:r>
              <a:rPr lang="en-GB" sz="1600" dirty="0"/>
              <a:t>)</a:t>
            </a:r>
          </a:p>
          <a:p>
            <a:pPr marL="285750" indent="-285750">
              <a:buFont typeface="Arial" panose="020B0604020202020204" pitchFamily="34" charset="0"/>
              <a:buChar char="•"/>
            </a:pPr>
            <a:r>
              <a:rPr lang="en-GB" sz="1600" dirty="0"/>
              <a:t>Develop and test </a:t>
            </a:r>
            <a:r>
              <a:rPr lang="en-GB" sz="1600" b="1" dirty="0"/>
              <a:t>crisis management plans </a:t>
            </a:r>
            <a:r>
              <a:rPr lang="en-GB" sz="1600" dirty="0"/>
              <a:t>and</a:t>
            </a:r>
            <a:r>
              <a:rPr lang="en-GB" sz="1600" b="1" dirty="0"/>
              <a:t> business continuity plans </a:t>
            </a:r>
            <a:r>
              <a:rPr lang="en-GB" sz="1600" dirty="0"/>
              <a:t>(</a:t>
            </a:r>
            <a:r>
              <a:rPr lang="en-GB" sz="1600" i="1" dirty="0"/>
              <a:t>Art. 41</a:t>
            </a:r>
            <a:r>
              <a:rPr lang="en-GB" sz="1600" dirty="0"/>
              <a:t>)</a:t>
            </a:r>
          </a:p>
          <a:p>
            <a:endParaRPr lang="en-US" dirty="0"/>
          </a:p>
        </p:txBody>
      </p:sp>
      <p:sp>
        <p:nvSpPr>
          <p:cNvPr id="4" name="Slide Number Placeholder 3">
            <a:extLst>
              <a:ext uri="{FF2B5EF4-FFF2-40B4-BE49-F238E27FC236}">
                <a16:creationId xmlns:a16="http://schemas.microsoft.com/office/drawing/2014/main" id="{5D9F45B3-D7F2-01FE-933A-42DEB48C469C}"/>
              </a:ext>
            </a:extLst>
          </p:cNvPr>
          <p:cNvSpPr>
            <a:spLocks noGrp="1"/>
          </p:cNvSpPr>
          <p:nvPr>
            <p:ph type="sldNum" sz="quarter" idx="12"/>
          </p:nvPr>
        </p:nvSpPr>
        <p:spPr/>
        <p:txBody>
          <a:bodyPr/>
          <a:lstStyle/>
          <a:p>
            <a:fld id="{2557C461-8C51-4D9D-8FC8-E809BEA51BC7}" type="slidenum">
              <a:rPr lang="en-GB" smtClean="0"/>
              <a:pPr/>
              <a:t>37</a:t>
            </a:fld>
            <a:endParaRPr lang="en-GB"/>
          </a:p>
        </p:txBody>
      </p:sp>
    </p:spTree>
    <p:extLst>
      <p:ext uri="{BB962C8B-B14F-4D97-AF65-F5344CB8AC3E}">
        <p14:creationId xmlns:p14="http://schemas.microsoft.com/office/powerpoint/2010/main" val="1909911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ight Brace 146">
            <a:extLst>
              <a:ext uri="{FF2B5EF4-FFF2-40B4-BE49-F238E27FC236}">
                <a16:creationId xmlns:a16="http://schemas.microsoft.com/office/drawing/2014/main" id="{3F7B491D-529D-7BE9-400B-CC7290E9189A}"/>
              </a:ext>
            </a:extLst>
          </p:cNvPr>
          <p:cNvSpPr/>
          <p:nvPr/>
        </p:nvSpPr>
        <p:spPr>
          <a:xfrm>
            <a:off x="2721105" y="2296517"/>
            <a:ext cx="1084747" cy="1632519"/>
          </a:xfrm>
          <a:prstGeom prst="rightBrace">
            <a:avLst>
              <a:gd name="adj1" fmla="val 0"/>
              <a:gd name="adj2" fmla="val 50000"/>
            </a:avLst>
          </a:prstGeom>
          <a:ln w="1905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nvGrpSpPr>
          <p:cNvPr id="110" name="Group 109">
            <a:extLst>
              <a:ext uri="{FF2B5EF4-FFF2-40B4-BE49-F238E27FC236}">
                <a16:creationId xmlns:a16="http://schemas.microsoft.com/office/drawing/2014/main" id="{4ED0DCEC-4320-18F6-430E-E94FACAD7267}"/>
              </a:ext>
            </a:extLst>
          </p:cNvPr>
          <p:cNvGrpSpPr/>
          <p:nvPr/>
        </p:nvGrpSpPr>
        <p:grpSpPr>
          <a:xfrm>
            <a:off x="4265172" y="2330313"/>
            <a:ext cx="2901970" cy="1479371"/>
            <a:chOff x="4576028" y="2330313"/>
            <a:chExt cx="2901970" cy="1479371"/>
          </a:xfrm>
        </p:grpSpPr>
        <p:sp>
          <p:nvSpPr>
            <p:cNvPr id="93" name="Right Brace 92">
              <a:extLst>
                <a:ext uri="{FF2B5EF4-FFF2-40B4-BE49-F238E27FC236}">
                  <a16:creationId xmlns:a16="http://schemas.microsoft.com/office/drawing/2014/main" id="{53E4738A-3FF4-5701-DB52-8228B7AD704A}"/>
                </a:ext>
              </a:extLst>
            </p:cNvPr>
            <p:cNvSpPr/>
            <p:nvPr/>
          </p:nvSpPr>
          <p:spPr>
            <a:xfrm flipH="1">
              <a:off x="4576028" y="2631257"/>
              <a:ext cx="1004098" cy="922977"/>
            </a:xfrm>
            <a:prstGeom prst="rightBrace">
              <a:avLst>
                <a:gd name="adj1" fmla="val 0"/>
                <a:gd name="adj2" fmla="val 50000"/>
              </a:avLst>
            </a:prstGeom>
            <a:ln w="19050">
              <a:solidFill>
                <a:schemeClr val="accent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nvGrpSpPr>
            <p:cNvPr id="66" name="Group 65">
              <a:extLst>
                <a:ext uri="{FF2B5EF4-FFF2-40B4-BE49-F238E27FC236}">
                  <a16:creationId xmlns:a16="http://schemas.microsoft.com/office/drawing/2014/main" id="{9787B844-5716-B9EA-009F-96A2FDEE8EC1}"/>
                </a:ext>
              </a:extLst>
            </p:cNvPr>
            <p:cNvGrpSpPr/>
            <p:nvPr/>
          </p:nvGrpSpPr>
          <p:grpSpPr>
            <a:xfrm>
              <a:off x="5626541" y="3141340"/>
              <a:ext cx="1851457" cy="668344"/>
              <a:chOff x="5002785" y="2484990"/>
              <a:chExt cx="1851457" cy="668344"/>
            </a:xfrm>
          </p:grpSpPr>
          <p:sp>
            <p:nvSpPr>
              <p:cNvPr id="49" name="Rectangle 48">
                <a:extLst>
                  <a:ext uri="{FF2B5EF4-FFF2-40B4-BE49-F238E27FC236}">
                    <a16:creationId xmlns:a16="http://schemas.microsoft.com/office/drawing/2014/main" id="{16EE0C16-96D3-D3CC-B15C-90E984B0AFF5}"/>
                  </a:ext>
                </a:extLst>
              </p:cNvPr>
              <p:cNvSpPr/>
              <p:nvPr/>
            </p:nvSpPr>
            <p:spPr>
              <a:xfrm>
                <a:off x="5216969" y="2549589"/>
                <a:ext cx="1637273" cy="539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a:t>Competent Authority </a:t>
                </a:r>
              </a:p>
            </p:txBody>
          </p:sp>
          <p:grpSp>
            <p:nvGrpSpPr>
              <p:cNvPr id="52" name="Group 51">
                <a:extLst>
                  <a:ext uri="{FF2B5EF4-FFF2-40B4-BE49-F238E27FC236}">
                    <a16:creationId xmlns:a16="http://schemas.microsoft.com/office/drawing/2014/main" id="{D6A77A32-63DC-2590-E4C8-C2DA7BF5FE16}"/>
                  </a:ext>
                </a:extLst>
              </p:cNvPr>
              <p:cNvGrpSpPr/>
              <p:nvPr/>
            </p:nvGrpSpPr>
            <p:grpSpPr>
              <a:xfrm>
                <a:off x="5002785" y="2484990"/>
                <a:ext cx="668344" cy="668344"/>
                <a:chOff x="3794627" y="1806575"/>
                <a:chExt cx="660400" cy="660400"/>
              </a:xfrm>
            </p:grpSpPr>
            <p:sp>
              <p:nvSpPr>
                <p:cNvPr id="53" name="Oval 52">
                  <a:extLst>
                    <a:ext uri="{FF2B5EF4-FFF2-40B4-BE49-F238E27FC236}">
                      <a16:creationId xmlns:a16="http://schemas.microsoft.com/office/drawing/2014/main" id="{7793F830-C4E8-5240-D93D-579BCC70A26E}"/>
                    </a:ext>
                  </a:extLst>
                </p:cNvPr>
                <p:cNvSpPr/>
                <p:nvPr/>
              </p:nvSpPr>
              <p:spPr>
                <a:xfrm>
                  <a:off x="3794627" y="1806575"/>
                  <a:ext cx="660400" cy="6604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Graphic 58">
                  <a:extLst>
                    <a:ext uri="{FF2B5EF4-FFF2-40B4-BE49-F238E27FC236}">
                      <a16:creationId xmlns:a16="http://schemas.microsoft.com/office/drawing/2014/main" id="{85B95AFE-ADE4-6D31-7A29-4489F4126D8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3780" y="1905683"/>
                  <a:ext cx="442092" cy="442092"/>
                </a:xfrm>
                <a:prstGeom prst="rect">
                  <a:avLst/>
                </a:prstGeom>
              </p:spPr>
            </p:pic>
          </p:grpSp>
        </p:grpSp>
        <p:grpSp>
          <p:nvGrpSpPr>
            <p:cNvPr id="65" name="Group 64">
              <a:extLst>
                <a:ext uri="{FF2B5EF4-FFF2-40B4-BE49-F238E27FC236}">
                  <a16:creationId xmlns:a16="http://schemas.microsoft.com/office/drawing/2014/main" id="{70022B3F-B0DB-CC29-5FF6-DFEEFEE6F9C4}"/>
                </a:ext>
              </a:extLst>
            </p:cNvPr>
            <p:cNvGrpSpPr/>
            <p:nvPr/>
          </p:nvGrpSpPr>
          <p:grpSpPr>
            <a:xfrm>
              <a:off x="5626541" y="2330313"/>
              <a:ext cx="1851457" cy="668344"/>
              <a:chOff x="5002785" y="1673963"/>
              <a:chExt cx="1851457" cy="668344"/>
            </a:xfrm>
          </p:grpSpPr>
          <p:sp>
            <p:nvSpPr>
              <p:cNvPr id="60" name="Rectangle 59">
                <a:extLst>
                  <a:ext uri="{FF2B5EF4-FFF2-40B4-BE49-F238E27FC236}">
                    <a16:creationId xmlns:a16="http://schemas.microsoft.com/office/drawing/2014/main" id="{B29CD11B-BAD1-B2BF-5FF3-A277C7C9CE5D}"/>
                  </a:ext>
                </a:extLst>
              </p:cNvPr>
              <p:cNvSpPr/>
              <p:nvPr/>
            </p:nvSpPr>
            <p:spPr>
              <a:xfrm>
                <a:off x="5216969" y="1738562"/>
                <a:ext cx="1637273" cy="539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a:t>CSIRT</a:t>
                </a:r>
              </a:p>
            </p:txBody>
          </p:sp>
          <p:grpSp>
            <p:nvGrpSpPr>
              <p:cNvPr id="62" name="Group 61">
                <a:extLst>
                  <a:ext uri="{FF2B5EF4-FFF2-40B4-BE49-F238E27FC236}">
                    <a16:creationId xmlns:a16="http://schemas.microsoft.com/office/drawing/2014/main" id="{B21FD0D3-FE24-D7E6-5FA7-2358EC145381}"/>
                  </a:ext>
                </a:extLst>
              </p:cNvPr>
              <p:cNvGrpSpPr/>
              <p:nvPr/>
            </p:nvGrpSpPr>
            <p:grpSpPr>
              <a:xfrm>
                <a:off x="5002785" y="1673963"/>
                <a:ext cx="668344" cy="668344"/>
                <a:chOff x="3794627" y="1806575"/>
                <a:chExt cx="660400" cy="660400"/>
              </a:xfrm>
            </p:grpSpPr>
            <p:sp>
              <p:nvSpPr>
                <p:cNvPr id="63" name="Oval 62">
                  <a:extLst>
                    <a:ext uri="{FF2B5EF4-FFF2-40B4-BE49-F238E27FC236}">
                      <a16:creationId xmlns:a16="http://schemas.microsoft.com/office/drawing/2014/main" id="{6EE0926B-E961-5066-4594-8E6024D6724F}"/>
                    </a:ext>
                  </a:extLst>
                </p:cNvPr>
                <p:cNvSpPr/>
                <p:nvPr/>
              </p:nvSpPr>
              <p:spPr>
                <a:xfrm>
                  <a:off x="3794627" y="1806575"/>
                  <a:ext cx="660400" cy="6604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Graphic 63">
                  <a:extLst>
                    <a:ext uri="{FF2B5EF4-FFF2-40B4-BE49-F238E27FC236}">
                      <a16:creationId xmlns:a16="http://schemas.microsoft.com/office/drawing/2014/main" id="{24DECF8D-85DC-EFB7-7A1E-19C98D5D36B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3780" y="1905683"/>
                  <a:ext cx="442092" cy="442092"/>
                </a:xfrm>
                <a:prstGeom prst="rect">
                  <a:avLst/>
                </a:prstGeom>
              </p:spPr>
            </p:pic>
          </p:grpSp>
        </p:grpSp>
        <p:sp>
          <p:nvSpPr>
            <p:cNvPr id="106" name="Oval 105">
              <a:extLst>
                <a:ext uri="{FF2B5EF4-FFF2-40B4-BE49-F238E27FC236}">
                  <a16:creationId xmlns:a16="http://schemas.microsoft.com/office/drawing/2014/main" id="{C86EE378-61A2-C437-922A-1F2C7722252F}"/>
                </a:ext>
              </a:extLst>
            </p:cNvPr>
            <p:cNvSpPr>
              <a:spLocks noChangeAspect="1"/>
            </p:cNvSpPr>
            <p:nvPr/>
          </p:nvSpPr>
          <p:spPr>
            <a:xfrm>
              <a:off x="4911721" y="2862285"/>
              <a:ext cx="479160" cy="4791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pPr>
              <a:r>
                <a:rPr lang="en-GB" sz="800" b="1"/>
                <a:t>4h</a:t>
              </a:r>
            </a:p>
            <a:p>
              <a:pPr algn="ctr">
                <a:lnSpc>
                  <a:spcPct val="80000"/>
                </a:lnSpc>
              </a:pPr>
              <a:r>
                <a:rPr lang="en-GB" sz="800"/>
                <a:t>Art.38.3</a:t>
              </a:r>
            </a:p>
          </p:txBody>
        </p:sp>
      </p:grpSp>
      <p:sp>
        <p:nvSpPr>
          <p:cNvPr id="3" name="Titre 2"/>
          <p:cNvSpPr>
            <a:spLocks noGrp="1"/>
          </p:cNvSpPr>
          <p:nvPr>
            <p:ph type="title"/>
          </p:nvPr>
        </p:nvSpPr>
        <p:spPr/>
        <p:txBody>
          <a:bodyPr/>
          <a:lstStyle/>
          <a:p>
            <a:r>
              <a:rPr lang="fr-FR" err="1"/>
              <a:t>Reporting</a:t>
            </a:r>
            <a:r>
              <a:rPr lang="fr-FR"/>
              <a:t> cyber-</a:t>
            </a:r>
            <a:r>
              <a:rPr lang="fr-FR" err="1"/>
              <a:t>attacks</a:t>
            </a:r>
            <a:endParaRPr lang="fr-FR"/>
          </a:p>
        </p:txBody>
      </p:sp>
      <p:sp>
        <p:nvSpPr>
          <p:cNvPr id="151" name="Slide Number Placeholder 150">
            <a:extLst>
              <a:ext uri="{FF2B5EF4-FFF2-40B4-BE49-F238E27FC236}">
                <a16:creationId xmlns:a16="http://schemas.microsoft.com/office/drawing/2014/main" id="{5F3F0140-1BAF-4AEC-8088-CA3C7ABF8D98}"/>
              </a:ext>
            </a:extLst>
          </p:cNvPr>
          <p:cNvSpPr>
            <a:spLocks noGrp="1"/>
          </p:cNvSpPr>
          <p:nvPr>
            <p:ph type="sldNum" sz="quarter" idx="12"/>
          </p:nvPr>
        </p:nvSpPr>
        <p:spPr/>
        <p:txBody>
          <a:bodyPr/>
          <a:lstStyle/>
          <a:p>
            <a:fld id="{2557C461-8C51-4D9D-8FC8-E809BEA51BC7}" type="slidenum">
              <a:rPr lang="en-GB" smtClean="0"/>
              <a:t>38</a:t>
            </a:fld>
            <a:endParaRPr lang="en-GB"/>
          </a:p>
        </p:txBody>
      </p:sp>
      <p:sp>
        <p:nvSpPr>
          <p:cNvPr id="149" name="Footer Placeholder 148">
            <a:extLst>
              <a:ext uri="{FF2B5EF4-FFF2-40B4-BE49-F238E27FC236}">
                <a16:creationId xmlns:a16="http://schemas.microsoft.com/office/drawing/2014/main" id="{5FAD52BF-999D-3E0D-C6D8-BCC46B78019E}"/>
              </a:ext>
            </a:extLst>
          </p:cNvPr>
          <p:cNvSpPr>
            <a:spLocks noGrp="1"/>
          </p:cNvSpPr>
          <p:nvPr>
            <p:ph type="ftr" sz="quarter" idx="4294967295"/>
          </p:nvPr>
        </p:nvSpPr>
        <p:spPr>
          <a:xfrm>
            <a:off x="0" y="6303963"/>
            <a:ext cx="3898900" cy="365125"/>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Cybersecurity Defence</a:t>
            </a:r>
          </a:p>
        </p:txBody>
      </p:sp>
      <p:sp>
        <p:nvSpPr>
          <p:cNvPr id="50" name="AutoShape 2"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AutoShape 4"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2" name="Content Placeholder 4">
            <a:extLst>
              <a:ext uri="{FF2B5EF4-FFF2-40B4-BE49-F238E27FC236}">
                <a16:creationId xmlns:a16="http://schemas.microsoft.com/office/drawing/2014/main" id="{5B39D787-7222-08E4-B11C-64B6719CB301}"/>
              </a:ext>
            </a:extLst>
          </p:cNvPr>
          <p:cNvSpPr txBox="1">
            <a:spLocks/>
          </p:cNvSpPr>
          <p:nvPr/>
        </p:nvSpPr>
        <p:spPr>
          <a:xfrm>
            <a:off x="590279" y="4644886"/>
            <a:ext cx="4252653" cy="1942070"/>
          </a:xfrm>
          <a:prstGeom prst="rect">
            <a:avLst/>
          </a:prstGeom>
        </p:spPr>
        <p:txBody>
          <a:bodyPr vert="horz" wrap="square" lIns="91440" tIns="45720" rIns="91440" bIns="45720" rtlCol="0" anchor="ctr">
            <a:spAutoFit/>
          </a:bodyPr>
          <a:lstStyle>
            <a:lvl1pPr marL="457200" indent="-457200" algn="l" defTabSz="457200" rtl="0" eaLnBrk="1" latinLnBrk="0" hangingPunct="1">
              <a:spcBef>
                <a:spcPct val="20000"/>
              </a:spcBef>
              <a:spcAft>
                <a:spcPts val="600"/>
              </a:spcAft>
              <a:buClr>
                <a:srgbClr val="D76C3B"/>
              </a:buClr>
              <a:buSzPct val="50000"/>
              <a:buFont typeface="Courier New" panose="02070309020205020404" pitchFamily="49" charset="0"/>
              <a:buChar char="o"/>
              <a:defRPr sz="2800" kern="1200">
                <a:solidFill>
                  <a:srgbClr val="2C3051"/>
                </a:solidFill>
                <a:latin typeface="Avenir" panose="02000503020000020003"/>
                <a:ea typeface="+mn-ea"/>
                <a:cs typeface="+mn-cs"/>
              </a:defRPr>
            </a:lvl1pPr>
            <a:lvl2pPr marL="685800" indent="-228600" algn="l" defTabSz="457200" rtl="0" eaLnBrk="1" latinLnBrk="0" hangingPunct="1">
              <a:spcBef>
                <a:spcPct val="20000"/>
              </a:spcBef>
              <a:spcAft>
                <a:spcPts val="600"/>
              </a:spcAft>
              <a:buClr>
                <a:srgbClr val="D86533"/>
              </a:buClr>
              <a:buSzPct val="50000"/>
              <a:buFont typeface="Arial" panose="020B0604020202020204" pitchFamily="34" charset="0"/>
              <a:buChar char="•"/>
              <a:defRPr sz="2800" b="0" i="0" kern="1200">
                <a:solidFill>
                  <a:srgbClr val="2C3051"/>
                </a:solidFill>
                <a:latin typeface="Avenir" panose="02000503020000020003"/>
                <a:ea typeface="+mn-ea"/>
                <a:cs typeface="+mn-cs"/>
              </a:defRPr>
            </a:lvl2pPr>
            <a:lvl3pPr marL="1143000" indent="-228600" algn="l" defTabSz="457200" rtl="0" eaLnBrk="1" latinLnBrk="0" hangingPunct="1">
              <a:spcBef>
                <a:spcPct val="20000"/>
              </a:spcBef>
              <a:spcAft>
                <a:spcPts val="600"/>
              </a:spcAft>
              <a:buClr>
                <a:srgbClr val="2C3051"/>
              </a:buClr>
              <a:buSzPct val="50000"/>
              <a:buFont typeface="Courier New" panose="02070309020205020404" pitchFamily="49" charset="0"/>
              <a:buChar char="o"/>
              <a:defRPr sz="2800" kern="1200">
                <a:solidFill>
                  <a:srgbClr val="2C3051"/>
                </a:solidFill>
                <a:latin typeface="Avenir" panose="02000503020000020003"/>
                <a:ea typeface="+mn-ea"/>
                <a:cs typeface="+mn-cs"/>
              </a:defRPr>
            </a:lvl3pPr>
            <a:lvl4pPr marL="1600200" indent="-228600" algn="l" defTabSz="457200" rtl="0" eaLnBrk="1" latinLnBrk="0" hangingPunct="1">
              <a:spcBef>
                <a:spcPct val="20000"/>
              </a:spcBef>
              <a:spcAft>
                <a:spcPts val="600"/>
              </a:spcAft>
              <a:buClr>
                <a:srgbClr val="C1E0F7"/>
              </a:buClr>
              <a:buSzPct val="92000"/>
              <a:buFont typeface="Arial" panose="020B0604020202020204" pitchFamily="34" charset="0"/>
              <a:buChar char="•"/>
              <a:defRPr sz="2800" kern="1200">
                <a:solidFill>
                  <a:srgbClr val="2C3051"/>
                </a:solidFill>
                <a:latin typeface="Avenir" panose="02000503020000020003"/>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rgbClr val="2C3051"/>
                </a:solidFill>
                <a:latin typeface="Avenir Book" panose="02000503020000020003" pitchFamily="2"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tx1"/>
                </a:solidFill>
                <a:latin typeface="+mj-lt"/>
                <a:ea typeface="Cambria" panose="02040503050406030204" pitchFamily="18" charset="0"/>
                <a:cs typeface="Cambria" panose="02040503050406030204" pitchFamily="18" charset="0"/>
              </a:rPr>
              <a:t>‘Cyber-attack</a:t>
            </a:r>
            <a:r>
              <a:rPr lang="en-GB" sz="1600" dirty="0">
                <a:solidFill>
                  <a:schemeClr val="tx1"/>
                </a:solidFill>
                <a:latin typeface="+mj-lt"/>
                <a:ea typeface="Cambria" panose="02040503050406030204" pitchFamily="18" charset="0"/>
                <a:cs typeface="Cambria" panose="02040503050406030204" pitchFamily="18" charset="0"/>
              </a:rPr>
              <a:t>’ means a </a:t>
            </a:r>
            <a:r>
              <a:rPr lang="en-GB" sz="1600" b="1" dirty="0">
                <a:solidFill>
                  <a:schemeClr val="tx1"/>
                </a:solidFill>
                <a:latin typeface="+mj-lt"/>
                <a:ea typeface="Cambria" panose="02040503050406030204" pitchFamily="18" charset="0"/>
                <a:cs typeface="Cambria" panose="02040503050406030204" pitchFamily="18" charset="0"/>
              </a:rPr>
              <a:t>malicious</a:t>
            </a:r>
            <a:r>
              <a:rPr lang="en-GB" sz="1600" dirty="0">
                <a:solidFill>
                  <a:schemeClr val="tx1"/>
                </a:solidFill>
                <a:latin typeface="+mj-lt"/>
                <a:ea typeface="Cambria" panose="02040503050406030204" pitchFamily="18" charset="0"/>
                <a:cs typeface="Cambria" panose="02040503050406030204" pitchFamily="18" charset="0"/>
              </a:rPr>
              <a:t> ICT-related </a:t>
            </a:r>
            <a:r>
              <a:rPr lang="en-GB" sz="1600" b="1" dirty="0">
                <a:solidFill>
                  <a:schemeClr val="tx1"/>
                </a:solidFill>
                <a:latin typeface="+mj-lt"/>
                <a:ea typeface="Cambria" panose="02040503050406030204" pitchFamily="18" charset="0"/>
                <a:cs typeface="Cambria" panose="02040503050406030204" pitchFamily="18" charset="0"/>
              </a:rPr>
              <a:t>incident</a:t>
            </a:r>
            <a:r>
              <a:rPr lang="en-GB" sz="1600" dirty="0">
                <a:solidFill>
                  <a:schemeClr val="tx1"/>
                </a:solidFill>
                <a:latin typeface="+mj-lt"/>
                <a:ea typeface="Cambria" panose="02040503050406030204" pitchFamily="18" charset="0"/>
                <a:cs typeface="Cambria" panose="02040503050406030204" pitchFamily="18" charset="0"/>
              </a:rPr>
              <a:t> caused by means of an attempt perpetrated by any threat actor to destroy, expose, alter, disable, steal or gain unauthorised access to, or make unauthorised use of, an asset;</a:t>
            </a:r>
          </a:p>
          <a:p>
            <a:pPr marL="0" indent="0">
              <a:buNone/>
            </a:pPr>
            <a:r>
              <a:rPr lang="en-GB" sz="1600" dirty="0">
                <a:solidFill>
                  <a:schemeClr val="tx1"/>
                </a:solidFill>
                <a:latin typeface="+mj-lt"/>
                <a:ea typeface="Cambria" panose="02040503050406030204" pitchFamily="18" charset="0"/>
                <a:cs typeface="Cambria" panose="02040503050406030204" pitchFamily="18" charset="0"/>
              </a:rPr>
              <a:t> </a:t>
            </a:r>
          </a:p>
        </p:txBody>
      </p:sp>
      <p:sp>
        <p:nvSpPr>
          <p:cNvPr id="22" name="Content Placeholder 16">
            <a:extLst>
              <a:ext uri="{FF2B5EF4-FFF2-40B4-BE49-F238E27FC236}">
                <a16:creationId xmlns:a16="http://schemas.microsoft.com/office/drawing/2014/main" id="{8454B9FB-977E-E2E4-BE82-96A13F0E3244}"/>
              </a:ext>
            </a:extLst>
          </p:cNvPr>
          <p:cNvSpPr txBox="1">
            <a:spLocks/>
          </p:cNvSpPr>
          <p:nvPr/>
        </p:nvSpPr>
        <p:spPr>
          <a:xfrm>
            <a:off x="5268580" y="4644886"/>
            <a:ext cx="4252653" cy="158473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a:latin typeface="+mj-lt"/>
                <a:ea typeface="Cambria" panose="02040503050406030204" pitchFamily="18" charset="0"/>
                <a:cs typeface="Cambria" panose="02040503050406030204" pitchFamily="18" charset="0"/>
              </a:rPr>
              <a:t>A reportable cyber-attack</a:t>
            </a:r>
            <a:r>
              <a:rPr lang="en-GB" sz="1600">
                <a:latin typeface="+mj-lt"/>
                <a:ea typeface="Cambria" panose="02040503050406030204" pitchFamily="18" charset="0"/>
                <a:cs typeface="Cambria" panose="02040503050406030204" pitchFamily="18" charset="0"/>
              </a:rPr>
              <a:t> is a </a:t>
            </a:r>
            <a:br>
              <a:rPr lang="en-GB" sz="1600">
                <a:latin typeface="+mj-lt"/>
                <a:ea typeface="Cambria" panose="02040503050406030204" pitchFamily="18" charset="0"/>
                <a:cs typeface="Cambria" panose="02040503050406030204" pitchFamily="18" charset="0"/>
              </a:rPr>
            </a:br>
            <a:r>
              <a:rPr lang="en-GB" sz="1600">
                <a:latin typeface="+mj-lt"/>
                <a:ea typeface="Cambria" panose="02040503050406030204" pitchFamily="18" charset="0"/>
                <a:cs typeface="Cambria" panose="02040503050406030204" pitchFamily="18" charset="0"/>
              </a:rPr>
              <a:t>cyber-attack that the entity considers as : </a:t>
            </a:r>
            <a:endParaRPr lang="en-GB" sz="1600"/>
          </a:p>
          <a:p>
            <a:pPr marL="430212" lvl="1" indent="-342900">
              <a:spcBef>
                <a:spcPts val="200"/>
              </a:spcBef>
              <a:buFont typeface="+mj-lt"/>
              <a:buAutoNum type="arabicPeriod"/>
            </a:pPr>
            <a:r>
              <a:rPr lang="en-GB" sz="1600"/>
              <a:t>malicious </a:t>
            </a:r>
          </a:p>
          <a:p>
            <a:pPr marL="430212" lvl="1" indent="-342900">
              <a:spcBef>
                <a:spcPts val="200"/>
              </a:spcBef>
              <a:buFont typeface="+mj-lt"/>
              <a:buAutoNum type="arabicPeriod"/>
            </a:pPr>
            <a:r>
              <a:rPr lang="en-GB" sz="1600"/>
              <a:t>that could have a serious impact on the cross-border electricity flows</a:t>
            </a:r>
          </a:p>
          <a:p>
            <a:pPr marL="430212" lvl="1" indent="-342900">
              <a:spcBef>
                <a:spcPts val="200"/>
              </a:spcBef>
              <a:buFont typeface="+mj-lt"/>
              <a:buAutoNum type="arabicPeriod"/>
            </a:pPr>
            <a:r>
              <a:rPr lang="en-GB" sz="1600"/>
              <a:t>that are well advanced in the kill chain</a:t>
            </a:r>
          </a:p>
        </p:txBody>
      </p:sp>
      <p:grpSp>
        <p:nvGrpSpPr>
          <p:cNvPr id="31" name="Group 30">
            <a:extLst>
              <a:ext uri="{FF2B5EF4-FFF2-40B4-BE49-F238E27FC236}">
                <a16:creationId xmlns:a16="http://schemas.microsoft.com/office/drawing/2014/main" id="{41D655C4-328C-72FD-8070-4BC759B44110}"/>
              </a:ext>
            </a:extLst>
          </p:cNvPr>
          <p:cNvGrpSpPr/>
          <p:nvPr/>
        </p:nvGrpSpPr>
        <p:grpSpPr>
          <a:xfrm>
            <a:off x="690263" y="1362837"/>
            <a:ext cx="1210734" cy="542968"/>
            <a:chOff x="1337733" y="3576616"/>
            <a:chExt cx="1210734" cy="542968"/>
          </a:xfrm>
        </p:grpSpPr>
        <p:sp>
          <p:nvSpPr>
            <p:cNvPr id="26" name="Rectangle 25">
              <a:extLst>
                <a:ext uri="{FF2B5EF4-FFF2-40B4-BE49-F238E27FC236}">
                  <a16:creationId xmlns:a16="http://schemas.microsoft.com/office/drawing/2014/main" id="{755DB3CC-9FC5-19B2-3632-4715A4F81CEC}"/>
                </a:ext>
              </a:extLst>
            </p:cNvPr>
            <p:cNvSpPr/>
            <p:nvPr/>
          </p:nvSpPr>
          <p:spPr>
            <a:xfrm>
              <a:off x="1337733" y="3576616"/>
              <a:ext cx="1210734" cy="54296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Ins="144000" rtlCol="0" anchor="ctr"/>
            <a:lstStyle/>
            <a:p>
              <a:pPr algn="r"/>
              <a:r>
                <a:rPr lang="en-GB" b="1"/>
                <a:t>Event</a:t>
              </a:r>
            </a:p>
          </p:txBody>
        </p:sp>
        <p:pic>
          <p:nvPicPr>
            <p:cNvPr id="28" name="Graphic 27">
              <a:extLst>
                <a:ext uri="{FF2B5EF4-FFF2-40B4-BE49-F238E27FC236}">
                  <a16:creationId xmlns:a16="http://schemas.microsoft.com/office/drawing/2014/main" id="{61071ADE-6226-D6F0-E864-45E2D83639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0455" y="3660867"/>
              <a:ext cx="368163" cy="368163"/>
            </a:xfrm>
            <a:prstGeom prst="rect">
              <a:avLst/>
            </a:prstGeom>
          </p:spPr>
        </p:pic>
      </p:grpSp>
      <p:cxnSp>
        <p:nvCxnSpPr>
          <p:cNvPr id="73" name="Straight Arrow Connector 72">
            <a:extLst>
              <a:ext uri="{FF2B5EF4-FFF2-40B4-BE49-F238E27FC236}">
                <a16:creationId xmlns:a16="http://schemas.microsoft.com/office/drawing/2014/main" id="{A01A67DF-7510-294C-1493-D7906A56B55D}"/>
              </a:ext>
            </a:extLst>
          </p:cNvPr>
          <p:cNvCxnSpPr>
            <a:cxnSpLocks/>
          </p:cNvCxnSpPr>
          <p:nvPr/>
        </p:nvCxnSpPr>
        <p:spPr>
          <a:xfrm>
            <a:off x="948266" y="1905805"/>
            <a:ext cx="0" cy="267271"/>
          </a:xfrm>
          <a:prstGeom prst="straightConnector1">
            <a:avLst/>
          </a:prstGeom>
          <a:ln w="19050">
            <a:solidFill>
              <a:schemeClr val="tx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5" name="ZoneTexte 67">
            <a:extLst>
              <a:ext uri="{FF2B5EF4-FFF2-40B4-BE49-F238E27FC236}">
                <a16:creationId xmlns:a16="http://schemas.microsoft.com/office/drawing/2014/main" id="{D11E0BBC-B022-C5C4-5E82-D7230A9BC884}"/>
              </a:ext>
            </a:extLst>
          </p:cNvPr>
          <p:cNvSpPr txBox="1"/>
          <p:nvPr/>
        </p:nvSpPr>
        <p:spPr>
          <a:xfrm>
            <a:off x="1166640" y="2330313"/>
            <a:ext cx="2237587" cy="1985159"/>
          </a:xfrm>
          <a:prstGeom prst="rect">
            <a:avLst/>
          </a:prstGeom>
          <a:noFill/>
        </p:spPr>
        <p:txBody>
          <a:bodyPr wrap="square" rtlCol="0">
            <a:spAutoFit/>
          </a:bodyPr>
          <a:lstStyle/>
          <a:p>
            <a:pPr marL="342900" lvl="1" indent="-249238">
              <a:spcBef>
                <a:spcPts val="500"/>
              </a:spcBef>
              <a:spcAft>
                <a:spcPts val="1000"/>
              </a:spcAft>
              <a:buClr>
                <a:schemeClr val="tx2"/>
              </a:buClr>
              <a:buFont typeface="+mj-lt"/>
              <a:buAutoNum type="arabicPeriod"/>
            </a:pPr>
            <a:r>
              <a:rPr lang="en-GB" sz="1400"/>
              <a:t>Classification sufficiently scoped: </a:t>
            </a:r>
            <a:r>
              <a:rPr lang="en-GB" sz="1400" b="1"/>
              <a:t>high or critical</a:t>
            </a:r>
          </a:p>
          <a:p>
            <a:pPr marL="342900" lvl="1" indent="-249238">
              <a:spcBef>
                <a:spcPts val="500"/>
              </a:spcBef>
              <a:spcAft>
                <a:spcPts val="1000"/>
              </a:spcAft>
              <a:buClr>
                <a:schemeClr val="tx2"/>
              </a:buClr>
              <a:buFont typeface="+mj-lt"/>
              <a:buAutoNum type="arabicPeriod"/>
            </a:pPr>
            <a:r>
              <a:rPr lang="en-GB" sz="1400"/>
              <a:t>Cyberattack classification confirmed</a:t>
            </a:r>
          </a:p>
          <a:p>
            <a:pPr marL="342900" lvl="1" indent="-249238">
              <a:spcBef>
                <a:spcPts val="500"/>
              </a:spcBef>
              <a:spcAft>
                <a:spcPts val="1000"/>
              </a:spcAft>
              <a:buClr>
                <a:schemeClr val="tx2"/>
              </a:buClr>
              <a:buFont typeface="+mj-lt"/>
              <a:buAutoNum type="arabicPeriod"/>
            </a:pPr>
            <a:endParaRPr lang="en-GB" sz="1400"/>
          </a:p>
        </p:txBody>
      </p:sp>
      <p:grpSp>
        <p:nvGrpSpPr>
          <p:cNvPr id="113" name="Group 112">
            <a:extLst>
              <a:ext uri="{FF2B5EF4-FFF2-40B4-BE49-F238E27FC236}">
                <a16:creationId xmlns:a16="http://schemas.microsoft.com/office/drawing/2014/main" id="{6C5887D7-B402-E3AF-976E-8706085D6FA6}"/>
              </a:ext>
            </a:extLst>
          </p:cNvPr>
          <p:cNvGrpSpPr/>
          <p:nvPr/>
        </p:nvGrpSpPr>
        <p:grpSpPr>
          <a:xfrm>
            <a:off x="3398330" y="1383460"/>
            <a:ext cx="1080000" cy="2894927"/>
            <a:chOff x="3693572" y="1175937"/>
            <a:chExt cx="1080000" cy="2894927"/>
          </a:xfrm>
        </p:grpSpPr>
        <p:cxnSp>
          <p:nvCxnSpPr>
            <p:cNvPr id="76" name="Straight Connector 75">
              <a:extLst>
                <a:ext uri="{FF2B5EF4-FFF2-40B4-BE49-F238E27FC236}">
                  <a16:creationId xmlns:a16="http://schemas.microsoft.com/office/drawing/2014/main" id="{99050151-344D-EF7F-BCC0-89F2819D827A}"/>
                </a:ext>
              </a:extLst>
            </p:cNvPr>
            <p:cNvCxnSpPr>
              <a:cxnSpLocks/>
            </p:cNvCxnSpPr>
            <p:nvPr/>
          </p:nvCxnSpPr>
          <p:spPr>
            <a:xfrm>
              <a:off x="4233572" y="1175937"/>
              <a:ext cx="0" cy="2894927"/>
            </a:xfrm>
            <a:prstGeom prst="line">
              <a:avLst/>
            </a:prstGeom>
            <a:ln w="9525">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sp>
          <p:nvSpPr>
            <p:cNvPr id="68" name="Oval 67">
              <a:extLst>
                <a:ext uri="{FF2B5EF4-FFF2-40B4-BE49-F238E27FC236}">
                  <a16:creationId xmlns:a16="http://schemas.microsoft.com/office/drawing/2014/main" id="{ECC74658-32AC-E2A6-668C-D16344DE292C}"/>
                </a:ext>
              </a:extLst>
            </p:cNvPr>
            <p:cNvSpPr/>
            <p:nvPr/>
          </p:nvSpPr>
          <p:spPr>
            <a:xfrm>
              <a:off x="3693572" y="2365253"/>
              <a:ext cx="1080000" cy="10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Ins="144000" rtlCol="0" anchor="ctr"/>
            <a:lstStyle/>
            <a:p>
              <a:pPr algn="ctr">
                <a:lnSpc>
                  <a:spcPct val="80000"/>
                </a:lnSpc>
              </a:pPr>
              <a:r>
                <a:rPr lang="en-GB" sz="1200" b="1">
                  <a:solidFill>
                    <a:schemeClr val="tx1"/>
                  </a:solidFill>
                </a:rPr>
                <a:t>Reportable </a:t>
              </a:r>
              <a:br>
                <a:rPr lang="en-GB" sz="1200" b="1">
                  <a:solidFill>
                    <a:schemeClr val="tx1"/>
                  </a:solidFill>
                </a:rPr>
              </a:br>
              <a:r>
                <a:rPr lang="en-GB" sz="1200" b="1">
                  <a:solidFill>
                    <a:schemeClr val="tx1"/>
                  </a:solidFill>
                </a:rPr>
                <a:t>cyber</a:t>
              </a:r>
              <a:br>
                <a:rPr lang="en-GB" sz="1200" b="1">
                  <a:solidFill>
                    <a:schemeClr val="tx1"/>
                  </a:solidFill>
                </a:rPr>
              </a:br>
              <a:r>
                <a:rPr lang="en-GB" sz="1200" b="1">
                  <a:solidFill>
                    <a:schemeClr val="tx1"/>
                  </a:solidFill>
                </a:rPr>
                <a:t>-attacks</a:t>
              </a:r>
            </a:p>
          </p:txBody>
        </p:sp>
      </p:grpSp>
      <p:cxnSp>
        <p:nvCxnSpPr>
          <p:cNvPr id="145" name="Straight Connector 144">
            <a:extLst>
              <a:ext uri="{FF2B5EF4-FFF2-40B4-BE49-F238E27FC236}">
                <a16:creationId xmlns:a16="http://schemas.microsoft.com/office/drawing/2014/main" id="{FA7DF6EC-B26B-3A60-EC7F-504F224B4AB3}"/>
              </a:ext>
            </a:extLst>
          </p:cNvPr>
          <p:cNvCxnSpPr/>
          <p:nvPr/>
        </p:nvCxnSpPr>
        <p:spPr>
          <a:xfrm>
            <a:off x="-76200" y="4427046"/>
            <a:ext cx="12344400"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F59C2931-4A81-2352-93FC-4DE659AAC11C}"/>
              </a:ext>
            </a:extLst>
          </p:cNvPr>
          <p:cNvGrpSpPr/>
          <p:nvPr/>
        </p:nvGrpSpPr>
        <p:grpSpPr>
          <a:xfrm>
            <a:off x="7443156" y="731011"/>
            <a:ext cx="5524923" cy="3719261"/>
            <a:chOff x="7443156" y="731011"/>
            <a:chExt cx="5524923" cy="3719261"/>
          </a:xfrm>
        </p:grpSpPr>
        <p:grpSp>
          <p:nvGrpSpPr>
            <p:cNvPr id="2" name="Groupe 1"/>
            <p:cNvGrpSpPr/>
            <p:nvPr/>
          </p:nvGrpSpPr>
          <p:grpSpPr>
            <a:xfrm>
              <a:off x="7443156" y="731011"/>
              <a:ext cx="5524923" cy="3719261"/>
              <a:chOff x="7443156" y="731011"/>
              <a:chExt cx="5524923" cy="3719261"/>
            </a:xfrm>
          </p:grpSpPr>
          <p:sp>
            <p:nvSpPr>
              <p:cNvPr id="25" name="Rectangle 24">
                <a:extLst>
                  <a:ext uri="{FF2B5EF4-FFF2-40B4-BE49-F238E27FC236}">
                    <a16:creationId xmlns:a16="http://schemas.microsoft.com/office/drawing/2014/main" id="{2315222A-25DF-C5D3-2B0E-FCA761C97157}"/>
                  </a:ext>
                </a:extLst>
              </p:cNvPr>
              <p:cNvSpPr>
                <a:spLocks/>
              </p:cNvSpPr>
              <p:nvPr/>
            </p:nvSpPr>
            <p:spPr>
              <a:xfrm>
                <a:off x="7443156" y="731011"/>
                <a:ext cx="5524923" cy="3719261"/>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Arrow Connector 147">
                <a:extLst>
                  <a:ext uri="{FF2B5EF4-FFF2-40B4-BE49-F238E27FC236}">
                    <a16:creationId xmlns:a16="http://schemas.microsoft.com/office/drawing/2014/main" id="{D3FAB1EE-1E00-B316-466B-21C72FE84C27}"/>
                  </a:ext>
                </a:extLst>
              </p:cNvPr>
              <p:cNvCxnSpPr>
                <a:cxnSpLocks/>
              </p:cNvCxnSpPr>
              <p:nvPr/>
            </p:nvCxnSpPr>
            <p:spPr>
              <a:xfrm>
                <a:off x="8233002" y="1402313"/>
                <a:ext cx="1436891" cy="0"/>
              </a:xfrm>
              <a:prstGeom prst="straightConnector1">
                <a:avLst/>
              </a:prstGeom>
              <a:ln w="19050">
                <a:solidFill>
                  <a:schemeClr val="tx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1" name="Rectangle 100">
                <a:extLst>
                  <a:ext uri="{FF2B5EF4-FFF2-40B4-BE49-F238E27FC236}">
                    <a16:creationId xmlns:a16="http://schemas.microsoft.com/office/drawing/2014/main" id="{5B828471-41D2-8D48-6305-A0A37CB57654}"/>
                  </a:ext>
                </a:extLst>
              </p:cNvPr>
              <p:cNvSpPr/>
              <p:nvPr/>
            </p:nvSpPr>
            <p:spPr>
              <a:xfrm>
                <a:off x="10454799" y="1214465"/>
                <a:ext cx="1503777" cy="3756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accent2"/>
                    </a:solidFill>
                  </a:rPr>
                  <a:t>Approval process </a:t>
                </a:r>
                <a:br>
                  <a:rPr lang="en-GB" sz="900">
                    <a:solidFill>
                      <a:schemeClr val="accent2"/>
                    </a:solidFill>
                  </a:rPr>
                </a:br>
                <a:r>
                  <a:rPr lang="en-GB" sz="900">
                    <a:solidFill>
                      <a:schemeClr val="accent2"/>
                    </a:solidFill>
                  </a:rPr>
                  <a:t>(</a:t>
                </a:r>
                <a:r>
                  <a:rPr lang="en-GB" sz="900" i="1">
                    <a:solidFill>
                      <a:schemeClr val="accent2"/>
                    </a:solidFill>
                  </a:rPr>
                  <a:t>Art. 8</a:t>
                </a:r>
                <a:r>
                  <a:rPr lang="en-GB" sz="900">
                    <a:solidFill>
                      <a:schemeClr val="accent2"/>
                    </a:solidFill>
                  </a:rPr>
                  <a:t>)</a:t>
                </a:r>
                <a:endParaRPr lang="en-NL" sz="900">
                  <a:solidFill>
                    <a:schemeClr val="accent2"/>
                  </a:solidFill>
                </a:endParaRPr>
              </a:p>
            </p:txBody>
          </p:sp>
          <p:grpSp>
            <p:nvGrpSpPr>
              <p:cNvPr id="120" name="Group 119">
                <a:extLst>
                  <a:ext uri="{FF2B5EF4-FFF2-40B4-BE49-F238E27FC236}">
                    <a16:creationId xmlns:a16="http://schemas.microsoft.com/office/drawing/2014/main" id="{CDBD5A95-BFA2-87E6-C8A8-BFFE083F5F8D}"/>
                  </a:ext>
                </a:extLst>
              </p:cNvPr>
              <p:cNvGrpSpPr/>
              <p:nvPr/>
            </p:nvGrpSpPr>
            <p:grpSpPr>
              <a:xfrm>
                <a:off x="7681757" y="1072113"/>
                <a:ext cx="660400" cy="660400"/>
                <a:chOff x="1748281" y="3098800"/>
                <a:chExt cx="660400" cy="660400"/>
              </a:xfrm>
            </p:grpSpPr>
            <p:sp>
              <p:nvSpPr>
                <p:cNvPr id="128" name="Oval 127">
                  <a:extLst>
                    <a:ext uri="{FF2B5EF4-FFF2-40B4-BE49-F238E27FC236}">
                      <a16:creationId xmlns:a16="http://schemas.microsoft.com/office/drawing/2014/main" id="{64DD812B-69A5-619F-EEDB-7ED56F501600}"/>
                    </a:ext>
                  </a:extLst>
                </p:cNvPr>
                <p:cNvSpPr/>
                <p:nvPr/>
              </p:nvSpPr>
              <p:spPr>
                <a:xfrm>
                  <a:off x="1748281" y="3098800"/>
                  <a:ext cx="660400" cy="660400"/>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9" name="Graphic 128">
                  <a:extLst>
                    <a:ext uri="{FF2B5EF4-FFF2-40B4-BE49-F238E27FC236}">
                      <a16:creationId xmlns:a16="http://schemas.microsoft.com/office/drawing/2014/main" id="{35458150-4BA8-CA7B-21AD-A2BD25CFD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7434" y="3197908"/>
                  <a:ext cx="442092" cy="442092"/>
                </a:xfrm>
                <a:prstGeom prst="rect">
                  <a:avLst/>
                </a:prstGeom>
              </p:spPr>
            </p:pic>
          </p:grpSp>
          <p:sp>
            <p:nvSpPr>
              <p:cNvPr id="121" name="Rectangle 5">
                <a:extLst>
                  <a:ext uri="{FF2B5EF4-FFF2-40B4-BE49-F238E27FC236}">
                    <a16:creationId xmlns:a16="http://schemas.microsoft.com/office/drawing/2014/main" id="{8A8F7511-6336-4FD7-81C3-D4C3823A3DDE}"/>
                  </a:ext>
                </a:extLst>
              </p:cNvPr>
              <p:cNvSpPr/>
              <p:nvPr/>
            </p:nvSpPr>
            <p:spPr>
              <a:xfrm>
                <a:off x="7641622" y="1869226"/>
                <a:ext cx="1980689" cy="697627"/>
              </a:xfrm>
              <a:prstGeom prst="rect">
                <a:avLst/>
              </a:prstGeom>
            </p:spPr>
            <p:txBody>
              <a:bodyPr wrap="square">
                <a:spAutoFit/>
              </a:bodyPr>
              <a:lstStyle/>
              <a:p>
                <a:pPr marL="182563" indent="-182563">
                  <a:spcBef>
                    <a:spcPts val="400"/>
                  </a:spcBef>
                  <a:buFont typeface="Arial" panose="020B0604020202020204" pitchFamily="34" charset="0"/>
                  <a:buChar char="•"/>
                </a:pPr>
                <a:r>
                  <a:rPr lang="en-GB" altLang="it-IT" sz="1200" dirty="0"/>
                  <a:t>TSOs (with ENTSO-E)</a:t>
                </a:r>
              </a:p>
              <a:p>
                <a:pPr marL="182563" indent="-182563">
                  <a:spcBef>
                    <a:spcPts val="400"/>
                  </a:spcBef>
                  <a:buFont typeface="Arial" panose="020B0604020202020204" pitchFamily="34" charset="0"/>
                  <a:buChar char="•"/>
                </a:pPr>
                <a:r>
                  <a:rPr lang="en-GB" altLang="it-IT" sz="1200" dirty="0"/>
                  <a:t>in cooperation with DSO entity </a:t>
                </a:r>
              </a:p>
            </p:txBody>
          </p:sp>
          <p:grpSp>
            <p:nvGrpSpPr>
              <p:cNvPr id="143" name="Group 142">
                <a:extLst>
                  <a:ext uri="{FF2B5EF4-FFF2-40B4-BE49-F238E27FC236}">
                    <a16:creationId xmlns:a16="http://schemas.microsoft.com/office/drawing/2014/main" id="{EF7E092C-A3B3-BBA3-A343-6DE7901CE005}"/>
                  </a:ext>
                </a:extLst>
              </p:cNvPr>
              <p:cNvGrpSpPr/>
              <p:nvPr/>
            </p:nvGrpSpPr>
            <p:grpSpPr>
              <a:xfrm>
                <a:off x="7756964" y="2790252"/>
                <a:ext cx="1616303" cy="1264319"/>
                <a:chOff x="7756964" y="2671880"/>
                <a:chExt cx="1616303" cy="1264319"/>
              </a:xfrm>
            </p:grpSpPr>
            <p:sp>
              <p:nvSpPr>
                <p:cNvPr id="122" name="Rectangle 121">
                  <a:extLst>
                    <a:ext uri="{FF2B5EF4-FFF2-40B4-BE49-F238E27FC236}">
                      <a16:creationId xmlns:a16="http://schemas.microsoft.com/office/drawing/2014/main" id="{5BB96AF3-9CF9-69DB-B02A-30A7E45C04AD}"/>
                    </a:ext>
                  </a:extLst>
                </p:cNvPr>
                <p:cNvSpPr/>
                <p:nvPr/>
              </p:nvSpPr>
              <p:spPr>
                <a:xfrm>
                  <a:off x="7756964" y="3238572"/>
                  <a:ext cx="1616301" cy="6976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a:solidFill>
                        <a:schemeClr val="tx1"/>
                      </a:solidFill>
                    </a:rPr>
                    <a:t>Cyber-attack classification scale </a:t>
                  </a:r>
                  <a:br>
                    <a:rPr lang="en-GB" sz="1100">
                      <a:solidFill>
                        <a:schemeClr val="tx1"/>
                      </a:solidFill>
                    </a:rPr>
                  </a:br>
                  <a:r>
                    <a:rPr lang="en-GB" sz="1100" i="1">
                      <a:solidFill>
                        <a:schemeClr val="tx1"/>
                      </a:solidFill>
                    </a:rPr>
                    <a:t>(Art. 37.8)</a:t>
                  </a:r>
                </a:p>
              </p:txBody>
            </p:sp>
            <p:sp>
              <p:nvSpPr>
                <p:cNvPr id="125" name="Rectangle 124">
                  <a:extLst>
                    <a:ext uri="{FF2B5EF4-FFF2-40B4-BE49-F238E27FC236}">
                      <a16:creationId xmlns:a16="http://schemas.microsoft.com/office/drawing/2014/main" id="{F6D87422-8216-27FC-6BA4-D97C3035D513}"/>
                    </a:ext>
                  </a:extLst>
                </p:cNvPr>
                <p:cNvSpPr/>
                <p:nvPr/>
              </p:nvSpPr>
              <p:spPr>
                <a:xfrm>
                  <a:off x="7756966" y="2671880"/>
                  <a:ext cx="1616301" cy="4616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Graphic 125">
                  <a:extLst>
                    <a:ext uri="{FF2B5EF4-FFF2-40B4-BE49-F238E27FC236}">
                      <a16:creationId xmlns:a16="http://schemas.microsoft.com/office/drawing/2014/main" id="{A4F8D3F6-A863-54B2-2D28-DE556E15CF1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04321" y="2736637"/>
                  <a:ext cx="332150" cy="332150"/>
                </a:xfrm>
                <a:prstGeom prst="rect">
                  <a:avLst/>
                </a:prstGeom>
              </p:spPr>
            </p:pic>
            <p:sp>
              <p:nvSpPr>
                <p:cNvPr id="127" name="Oval 5">
                  <a:extLst>
                    <a:ext uri="{FF2B5EF4-FFF2-40B4-BE49-F238E27FC236}">
                      <a16:creationId xmlns:a16="http://schemas.microsoft.com/office/drawing/2014/main" id="{A4444416-89D5-9996-E991-3B428B6174E4}"/>
                    </a:ext>
                  </a:extLst>
                </p:cNvPr>
                <p:cNvSpPr txBox="1"/>
                <p:nvPr/>
              </p:nvSpPr>
              <p:spPr>
                <a:xfrm>
                  <a:off x="8233218" y="2720076"/>
                  <a:ext cx="810705" cy="3652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000">
                      <a:solidFill>
                        <a:schemeClr val="bg1"/>
                      </a:solidFill>
                    </a:rPr>
                    <a:t>June 2025</a:t>
                  </a:r>
                </a:p>
              </p:txBody>
            </p:sp>
          </p:grpSp>
          <p:grpSp>
            <p:nvGrpSpPr>
              <p:cNvPr id="132" name="Group 131">
                <a:extLst>
                  <a:ext uri="{FF2B5EF4-FFF2-40B4-BE49-F238E27FC236}">
                    <a16:creationId xmlns:a16="http://schemas.microsoft.com/office/drawing/2014/main" id="{FD0A22D4-F812-A2F8-B154-B7B943C2848D}"/>
                  </a:ext>
                </a:extLst>
              </p:cNvPr>
              <p:cNvGrpSpPr/>
              <p:nvPr/>
            </p:nvGrpSpPr>
            <p:grpSpPr>
              <a:xfrm>
                <a:off x="9794401" y="1072113"/>
                <a:ext cx="660400" cy="660400"/>
                <a:chOff x="1748281" y="3098800"/>
                <a:chExt cx="660400" cy="660400"/>
              </a:xfrm>
            </p:grpSpPr>
            <p:sp>
              <p:nvSpPr>
                <p:cNvPr id="138" name="Oval 137">
                  <a:extLst>
                    <a:ext uri="{FF2B5EF4-FFF2-40B4-BE49-F238E27FC236}">
                      <a16:creationId xmlns:a16="http://schemas.microsoft.com/office/drawing/2014/main" id="{A3F33879-8149-24FE-9F42-4FCC3FCDF129}"/>
                    </a:ext>
                  </a:extLst>
                </p:cNvPr>
                <p:cNvSpPr/>
                <p:nvPr/>
              </p:nvSpPr>
              <p:spPr>
                <a:xfrm>
                  <a:off x="1748281" y="3098800"/>
                  <a:ext cx="660400" cy="660400"/>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9" name="Graphic 138">
                  <a:extLst>
                    <a:ext uri="{FF2B5EF4-FFF2-40B4-BE49-F238E27FC236}">
                      <a16:creationId xmlns:a16="http://schemas.microsoft.com/office/drawing/2014/main" id="{96B36E79-5499-4F05-3C18-B4D99A8CE7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7434" y="3197908"/>
                  <a:ext cx="442092" cy="442092"/>
                </a:xfrm>
                <a:prstGeom prst="rect">
                  <a:avLst/>
                </a:prstGeom>
              </p:spPr>
            </p:pic>
          </p:grpSp>
          <p:sp>
            <p:nvSpPr>
              <p:cNvPr id="133" name="Rectangle 5">
                <a:extLst>
                  <a:ext uri="{FF2B5EF4-FFF2-40B4-BE49-F238E27FC236}">
                    <a16:creationId xmlns:a16="http://schemas.microsoft.com/office/drawing/2014/main" id="{967A7DAF-27AA-88BD-2DBA-989AA5A9D607}"/>
                  </a:ext>
                </a:extLst>
              </p:cNvPr>
              <p:cNvSpPr/>
              <p:nvPr/>
            </p:nvSpPr>
            <p:spPr>
              <a:xfrm>
                <a:off x="9832589" y="1869226"/>
                <a:ext cx="2204311" cy="1323439"/>
              </a:xfrm>
              <a:prstGeom prst="rect">
                <a:avLst/>
              </a:prstGeom>
            </p:spPr>
            <p:txBody>
              <a:bodyPr wrap="square">
                <a:spAutoFit/>
              </a:bodyPr>
              <a:lstStyle/>
              <a:p>
                <a:pPr marL="182563" indent="-182563">
                  <a:spcBef>
                    <a:spcPts val="400"/>
                  </a:spcBef>
                  <a:buFont typeface="Arial" panose="020B0604020202020204" pitchFamily="34" charset="0"/>
                  <a:buChar char="•"/>
                </a:pPr>
                <a:r>
                  <a:rPr lang="en-GB" altLang="it-IT" sz="1400"/>
                  <a:t>Competent Authorities</a:t>
                </a:r>
              </a:p>
              <a:p>
                <a:pPr>
                  <a:spcBef>
                    <a:spcPts val="400"/>
                  </a:spcBef>
                </a:pPr>
                <a:r>
                  <a:rPr lang="en-GB" altLang="it-IT" sz="1400"/>
                  <a:t>May consult:</a:t>
                </a:r>
              </a:p>
              <a:p>
                <a:pPr marL="182563" indent="-182563">
                  <a:spcBef>
                    <a:spcPts val="400"/>
                  </a:spcBef>
                  <a:buFont typeface="Arial" panose="020B0604020202020204" pitchFamily="34" charset="0"/>
                  <a:buChar char="•"/>
                </a:pPr>
                <a:r>
                  <a:rPr lang="en-GB" altLang="it-IT" sz="1400"/>
                  <a:t>ENISA</a:t>
                </a:r>
              </a:p>
              <a:p>
                <a:pPr marL="182563" indent="-182563">
                  <a:spcBef>
                    <a:spcPts val="400"/>
                  </a:spcBef>
                  <a:buFont typeface="Arial" panose="020B0604020202020204" pitchFamily="34" charset="0"/>
                  <a:buChar char="•"/>
                </a:pPr>
                <a:r>
                  <a:rPr lang="en-GB" altLang="it-IT" sz="1400"/>
                  <a:t>Cybersecurity competent authorities</a:t>
                </a:r>
              </a:p>
            </p:txBody>
          </p:sp>
        </p:grpSp>
        <p:sp>
          <p:nvSpPr>
            <p:cNvPr id="4" name="TextBox 3">
              <a:extLst>
                <a:ext uri="{FF2B5EF4-FFF2-40B4-BE49-F238E27FC236}">
                  <a16:creationId xmlns:a16="http://schemas.microsoft.com/office/drawing/2014/main" id="{ACA5DA57-E7AA-70E6-952E-914B5E118EFC}"/>
                </a:ext>
              </a:extLst>
            </p:cNvPr>
            <p:cNvSpPr txBox="1"/>
            <p:nvPr/>
          </p:nvSpPr>
          <p:spPr>
            <a:xfrm>
              <a:off x="8659906" y="731011"/>
              <a:ext cx="2223247" cy="276999"/>
            </a:xfrm>
            <a:prstGeom prst="rect">
              <a:avLst/>
            </a:prstGeom>
            <a:noFill/>
          </p:spPr>
          <p:txBody>
            <a:bodyPr wrap="square" rtlCol="0">
              <a:spAutoFit/>
            </a:bodyPr>
            <a:lstStyle/>
            <a:p>
              <a:pPr algn="ctr"/>
              <a:r>
                <a:rPr lang="en-US" sz="1200" b="1" dirty="0"/>
                <a:t>Methodology preparation</a:t>
              </a:r>
            </a:p>
          </p:txBody>
        </p:sp>
      </p:grpSp>
      <p:grpSp>
        <p:nvGrpSpPr>
          <p:cNvPr id="9" name="Group 8">
            <a:extLst>
              <a:ext uri="{FF2B5EF4-FFF2-40B4-BE49-F238E27FC236}">
                <a16:creationId xmlns:a16="http://schemas.microsoft.com/office/drawing/2014/main" id="{49A8C241-0D91-E443-5E60-8B638A766255}"/>
              </a:ext>
            </a:extLst>
          </p:cNvPr>
          <p:cNvGrpSpPr/>
          <p:nvPr/>
        </p:nvGrpSpPr>
        <p:grpSpPr>
          <a:xfrm>
            <a:off x="690263" y="2263630"/>
            <a:ext cx="535878" cy="535878"/>
            <a:chOff x="893014" y="2651221"/>
            <a:chExt cx="817562" cy="817562"/>
          </a:xfrm>
        </p:grpSpPr>
        <p:sp>
          <p:nvSpPr>
            <p:cNvPr id="11" name="Oval 10">
              <a:extLst>
                <a:ext uri="{FF2B5EF4-FFF2-40B4-BE49-F238E27FC236}">
                  <a16:creationId xmlns:a16="http://schemas.microsoft.com/office/drawing/2014/main" id="{3E132B2A-FDCE-733D-94B2-1A4B33DF37B2}"/>
                </a:ext>
              </a:extLst>
            </p:cNvPr>
            <p:cNvSpPr/>
            <p:nvPr/>
          </p:nvSpPr>
          <p:spPr>
            <a:xfrm>
              <a:off x="893014" y="2651221"/>
              <a:ext cx="817562" cy="817562"/>
            </a:xfrm>
            <a:prstGeom prst="ellipse">
              <a:avLst/>
            </a:prstGeom>
            <a:solidFill>
              <a:schemeClr val="bg1"/>
            </a:solid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Graphic 11">
              <a:extLst>
                <a:ext uri="{FF2B5EF4-FFF2-40B4-BE49-F238E27FC236}">
                  <a16:creationId xmlns:a16="http://schemas.microsoft.com/office/drawing/2014/main" id="{9388961A-4ABC-D2E2-D26D-983DE1FACDD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8508" y="2788150"/>
              <a:ext cx="506569" cy="506569"/>
            </a:xfrm>
            <a:prstGeom prst="rect">
              <a:avLst/>
            </a:prstGeom>
          </p:spPr>
        </p:pic>
      </p:grpSp>
    </p:spTree>
    <p:extLst>
      <p:ext uri="{BB962C8B-B14F-4D97-AF65-F5344CB8AC3E}">
        <p14:creationId xmlns:p14="http://schemas.microsoft.com/office/powerpoint/2010/main" val="2491056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fade">
                                      <p:cBhvr>
                                        <p:cTn id="33" dur="500"/>
                                        <p:tgtEl>
                                          <p:spTgt spid="1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500"/>
                                        <p:tgtEl>
                                          <p:spTgt spid="1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0"/>
                                        </p:tgtEl>
                                        <p:attrNameLst>
                                          <p:attrName>style.visibility</p:attrName>
                                        </p:attrNameLst>
                                      </p:cBhvr>
                                      <p:to>
                                        <p:strVal val="visible"/>
                                      </p:to>
                                    </p:set>
                                    <p:animEffect transition="in" filter="fade">
                                      <p:cBhvr>
                                        <p:cTn id="4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82"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3">
            <a:extLst>
              <a:ext uri="{FF2B5EF4-FFF2-40B4-BE49-F238E27FC236}">
                <a16:creationId xmlns:a16="http://schemas.microsoft.com/office/drawing/2014/main" id="{0658C9D0-913E-504F-B2FB-A1BFB3412C41}"/>
              </a:ext>
            </a:extLst>
          </p:cNvPr>
          <p:cNvSpPr/>
          <p:nvPr/>
        </p:nvSpPr>
        <p:spPr>
          <a:xfrm flipH="1">
            <a:off x="3768328" y="3254548"/>
            <a:ext cx="468568" cy="871331"/>
          </a:xfrm>
          <a:prstGeom prst="rightBrace">
            <a:avLst>
              <a:gd name="adj1" fmla="val 0"/>
              <a:gd name="adj2" fmla="val 51738"/>
            </a:avLst>
          </a:prstGeom>
          <a:ln w="19050">
            <a:solidFill>
              <a:schemeClr val="accent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nvGrpSpPr>
          <p:cNvPr id="262" name="Group 261">
            <a:extLst>
              <a:ext uri="{FF2B5EF4-FFF2-40B4-BE49-F238E27FC236}">
                <a16:creationId xmlns:a16="http://schemas.microsoft.com/office/drawing/2014/main" id="{6E5C03B3-214F-EBD6-8114-126C182CC3B2}"/>
              </a:ext>
            </a:extLst>
          </p:cNvPr>
          <p:cNvGrpSpPr/>
          <p:nvPr/>
        </p:nvGrpSpPr>
        <p:grpSpPr>
          <a:xfrm>
            <a:off x="-520670" y="1387332"/>
            <a:ext cx="14571329" cy="4913880"/>
            <a:chOff x="-764681" y="1439333"/>
            <a:chExt cx="14571329" cy="4758267"/>
          </a:xfrm>
        </p:grpSpPr>
        <p:sp>
          <p:nvSpPr>
            <p:cNvPr id="109" name="Arrow: Pentagon 108">
              <a:extLst>
                <a:ext uri="{FF2B5EF4-FFF2-40B4-BE49-F238E27FC236}">
                  <a16:creationId xmlns:a16="http://schemas.microsoft.com/office/drawing/2014/main" id="{5AA774C3-B054-F667-E153-C47E65551E23}"/>
                </a:ext>
              </a:extLst>
            </p:cNvPr>
            <p:cNvSpPr/>
            <p:nvPr/>
          </p:nvSpPr>
          <p:spPr>
            <a:xfrm>
              <a:off x="-764681" y="1439333"/>
              <a:ext cx="7178913" cy="4758267"/>
            </a:xfrm>
            <a:prstGeom prst="homePlate">
              <a:avLst>
                <a:gd name="adj" fmla="val 21536"/>
              </a:avLst>
            </a:prstGeom>
            <a:solidFill>
              <a:schemeClr val="accent4">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Arrow: Chevron 109">
              <a:extLst>
                <a:ext uri="{FF2B5EF4-FFF2-40B4-BE49-F238E27FC236}">
                  <a16:creationId xmlns:a16="http://schemas.microsoft.com/office/drawing/2014/main" id="{42AB2C5B-5EF8-43B1-388E-700D9D8FC2AA}"/>
                </a:ext>
              </a:extLst>
            </p:cNvPr>
            <p:cNvSpPr/>
            <p:nvPr/>
          </p:nvSpPr>
          <p:spPr>
            <a:xfrm>
              <a:off x="5442919" y="1439333"/>
              <a:ext cx="8363729" cy="4758267"/>
            </a:xfrm>
            <a:prstGeom prst="chevron">
              <a:avLst>
                <a:gd name="adj" fmla="val 21755"/>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E53AEEAB-6F43-3795-9108-068D3D740A2B}"/>
              </a:ext>
            </a:extLst>
          </p:cNvPr>
          <p:cNvGrpSpPr/>
          <p:nvPr/>
        </p:nvGrpSpPr>
        <p:grpSpPr>
          <a:xfrm>
            <a:off x="3901868" y="4358257"/>
            <a:ext cx="1350852" cy="1510238"/>
            <a:chOff x="4481943" y="4358257"/>
            <a:chExt cx="1350852" cy="1510238"/>
          </a:xfrm>
        </p:grpSpPr>
        <p:cxnSp>
          <p:nvCxnSpPr>
            <p:cNvPr id="103" name="Straight Arrow Connector 102">
              <a:extLst>
                <a:ext uri="{FF2B5EF4-FFF2-40B4-BE49-F238E27FC236}">
                  <a16:creationId xmlns:a16="http://schemas.microsoft.com/office/drawing/2014/main" id="{92997EFA-E570-B232-940C-938FE50055B5}"/>
                </a:ext>
              </a:extLst>
            </p:cNvPr>
            <p:cNvCxnSpPr>
              <a:cxnSpLocks/>
            </p:cNvCxnSpPr>
            <p:nvPr/>
          </p:nvCxnSpPr>
          <p:spPr>
            <a:xfrm>
              <a:off x="5157369" y="4358257"/>
              <a:ext cx="0" cy="1060410"/>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2" name="Oval 101">
              <a:extLst>
                <a:ext uri="{FF2B5EF4-FFF2-40B4-BE49-F238E27FC236}">
                  <a16:creationId xmlns:a16="http://schemas.microsoft.com/office/drawing/2014/main" id="{992887EC-F3B4-D2F3-29BE-536BF76E7E5E}"/>
                </a:ext>
              </a:extLst>
            </p:cNvPr>
            <p:cNvSpPr>
              <a:spLocks noChangeAspect="1"/>
            </p:cNvSpPr>
            <p:nvPr/>
          </p:nvSpPr>
          <p:spPr>
            <a:xfrm>
              <a:off x="4917789" y="4648882"/>
              <a:ext cx="479160" cy="4791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pPr>
              <a:r>
                <a:rPr lang="en-GB" sz="800" b="1"/>
                <a:t>24h</a:t>
              </a:r>
            </a:p>
            <a:p>
              <a:pPr algn="ctr">
                <a:lnSpc>
                  <a:spcPct val="80000"/>
                </a:lnSpc>
              </a:pPr>
              <a:r>
                <a:rPr lang="en-GB" sz="800"/>
                <a:t>Art.37.1.a</a:t>
              </a:r>
            </a:p>
          </p:txBody>
        </p:sp>
        <p:sp>
          <p:nvSpPr>
            <p:cNvPr id="105" name="Rectangle 104">
              <a:extLst>
                <a:ext uri="{FF2B5EF4-FFF2-40B4-BE49-F238E27FC236}">
                  <a16:creationId xmlns:a16="http://schemas.microsoft.com/office/drawing/2014/main" id="{0184F6BA-852D-0A07-0599-BC502D55AD14}"/>
                </a:ext>
              </a:extLst>
            </p:cNvPr>
            <p:cNvSpPr/>
            <p:nvPr/>
          </p:nvSpPr>
          <p:spPr>
            <a:xfrm>
              <a:off x="4481943" y="5474703"/>
              <a:ext cx="1350852" cy="3937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400">
                  <a:solidFill>
                    <a:schemeClr val="tx1"/>
                  </a:solidFill>
                </a:rPr>
                <a:t>Assess confidentiality </a:t>
              </a:r>
            </a:p>
          </p:txBody>
        </p:sp>
      </p:grpSp>
      <p:sp>
        <p:nvSpPr>
          <p:cNvPr id="3" name="Titre 2"/>
          <p:cNvSpPr>
            <a:spLocks noGrp="1"/>
          </p:cNvSpPr>
          <p:nvPr>
            <p:ph type="title"/>
          </p:nvPr>
        </p:nvSpPr>
        <p:spPr/>
        <p:txBody>
          <a:bodyPr/>
          <a:lstStyle/>
          <a:p>
            <a:r>
              <a:rPr lang="fr-FR" dirty="0" err="1"/>
              <a:t>Reporting</a:t>
            </a:r>
            <a:r>
              <a:rPr lang="fr-FR" dirty="0"/>
              <a:t> cyber-</a:t>
            </a:r>
            <a:r>
              <a:rPr lang="fr-FR" dirty="0" err="1"/>
              <a:t>attacks</a:t>
            </a:r>
            <a:endParaRPr lang="fr-FR" dirty="0"/>
          </a:p>
        </p:txBody>
      </p:sp>
      <p:sp>
        <p:nvSpPr>
          <p:cNvPr id="323" name="Slide Number Placeholder 322">
            <a:extLst>
              <a:ext uri="{FF2B5EF4-FFF2-40B4-BE49-F238E27FC236}">
                <a16:creationId xmlns:a16="http://schemas.microsoft.com/office/drawing/2014/main" id="{AFD2BCEF-489C-9CE4-C91F-B0CCA4FB4C57}"/>
              </a:ext>
            </a:extLst>
          </p:cNvPr>
          <p:cNvSpPr>
            <a:spLocks noGrp="1"/>
          </p:cNvSpPr>
          <p:nvPr>
            <p:ph type="sldNum" sz="quarter" idx="12"/>
          </p:nvPr>
        </p:nvSpPr>
        <p:spPr/>
        <p:txBody>
          <a:bodyPr/>
          <a:lstStyle/>
          <a:p>
            <a:fld id="{2557C461-8C51-4D9D-8FC8-E809BEA51BC7}" type="slidenum">
              <a:rPr lang="en-GB" smtClean="0"/>
              <a:t>39</a:t>
            </a:fld>
            <a:endParaRPr lang="en-GB"/>
          </a:p>
        </p:txBody>
      </p:sp>
      <p:sp>
        <p:nvSpPr>
          <p:cNvPr id="50" name="AutoShape 2"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AutoShape 4"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Right Brace 38">
            <a:extLst>
              <a:ext uri="{FF2B5EF4-FFF2-40B4-BE49-F238E27FC236}">
                <a16:creationId xmlns:a16="http://schemas.microsoft.com/office/drawing/2014/main" id="{80746C06-85CE-DC26-82D0-CFF05DB8D4BB}"/>
              </a:ext>
            </a:extLst>
          </p:cNvPr>
          <p:cNvSpPr/>
          <p:nvPr/>
        </p:nvSpPr>
        <p:spPr>
          <a:xfrm>
            <a:off x="1870998" y="2744620"/>
            <a:ext cx="1084747" cy="1962655"/>
          </a:xfrm>
          <a:prstGeom prst="rightBrace">
            <a:avLst>
              <a:gd name="adj1" fmla="val 0"/>
              <a:gd name="adj2" fmla="val 50000"/>
            </a:avLst>
          </a:prstGeom>
          <a:ln w="1905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nvGrpSpPr>
          <p:cNvPr id="44" name="Group 43">
            <a:extLst>
              <a:ext uri="{FF2B5EF4-FFF2-40B4-BE49-F238E27FC236}">
                <a16:creationId xmlns:a16="http://schemas.microsoft.com/office/drawing/2014/main" id="{5E23A530-57A2-31D6-21C7-49B4E506823D}"/>
              </a:ext>
            </a:extLst>
          </p:cNvPr>
          <p:cNvGrpSpPr/>
          <p:nvPr/>
        </p:nvGrpSpPr>
        <p:grpSpPr>
          <a:xfrm>
            <a:off x="4244543" y="3791707"/>
            <a:ext cx="1851457" cy="668344"/>
            <a:chOff x="5002785" y="2484990"/>
            <a:chExt cx="1851457" cy="668344"/>
          </a:xfrm>
        </p:grpSpPr>
        <p:sp>
          <p:nvSpPr>
            <p:cNvPr id="63" name="Rectangle 62">
              <a:extLst>
                <a:ext uri="{FF2B5EF4-FFF2-40B4-BE49-F238E27FC236}">
                  <a16:creationId xmlns:a16="http://schemas.microsoft.com/office/drawing/2014/main" id="{A6ED3C19-00A8-51FA-C99A-793BF78BF3FB}"/>
                </a:ext>
              </a:extLst>
            </p:cNvPr>
            <p:cNvSpPr/>
            <p:nvPr/>
          </p:nvSpPr>
          <p:spPr>
            <a:xfrm>
              <a:off x="5216969" y="2549589"/>
              <a:ext cx="1637273" cy="539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a:t>Competent Authority </a:t>
              </a:r>
            </a:p>
          </p:txBody>
        </p:sp>
        <p:grpSp>
          <p:nvGrpSpPr>
            <p:cNvPr id="64" name="Group 63">
              <a:extLst>
                <a:ext uri="{FF2B5EF4-FFF2-40B4-BE49-F238E27FC236}">
                  <a16:creationId xmlns:a16="http://schemas.microsoft.com/office/drawing/2014/main" id="{B1E4F7C5-214F-72CB-749A-793787697E2D}"/>
                </a:ext>
              </a:extLst>
            </p:cNvPr>
            <p:cNvGrpSpPr/>
            <p:nvPr/>
          </p:nvGrpSpPr>
          <p:grpSpPr>
            <a:xfrm>
              <a:off x="5002785" y="2484990"/>
              <a:ext cx="668344" cy="668344"/>
              <a:chOff x="3794627" y="1806575"/>
              <a:chExt cx="660400" cy="660400"/>
            </a:xfrm>
          </p:grpSpPr>
          <p:sp>
            <p:nvSpPr>
              <p:cNvPr id="65" name="Oval 64">
                <a:extLst>
                  <a:ext uri="{FF2B5EF4-FFF2-40B4-BE49-F238E27FC236}">
                    <a16:creationId xmlns:a16="http://schemas.microsoft.com/office/drawing/2014/main" id="{2E70C096-7875-F5C9-0BB5-329A91890A73}"/>
                  </a:ext>
                </a:extLst>
              </p:cNvPr>
              <p:cNvSpPr/>
              <p:nvPr/>
            </p:nvSpPr>
            <p:spPr>
              <a:xfrm>
                <a:off x="3794627" y="1806575"/>
                <a:ext cx="660400" cy="6604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Graphic 66">
                <a:extLst>
                  <a:ext uri="{FF2B5EF4-FFF2-40B4-BE49-F238E27FC236}">
                    <a16:creationId xmlns:a16="http://schemas.microsoft.com/office/drawing/2014/main" id="{C50A251E-3F12-A851-9EE5-58C3D21137D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3780" y="1905683"/>
                <a:ext cx="442092" cy="442092"/>
              </a:xfrm>
              <a:prstGeom prst="rect">
                <a:avLst/>
              </a:prstGeom>
            </p:spPr>
          </p:pic>
        </p:grpSp>
      </p:grpSp>
      <p:grpSp>
        <p:nvGrpSpPr>
          <p:cNvPr id="45" name="Group 44">
            <a:extLst>
              <a:ext uri="{FF2B5EF4-FFF2-40B4-BE49-F238E27FC236}">
                <a16:creationId xmlns:a16="http://schemas.microsoft.com/office/drawing/2014/main" id="{0808DDC2-7701-564E-4472-FBF0EF79B591}"/>
              </a:ext>
            </a:extLst>
          </p:cNvPr>
          <p:cNvGrpSpPr/>
          <p:nvPr/>
        </p:nvGrpSpPr>
        <p:grpSpPr>
          <a:xfrm>
            <a:off x="4244543" y="2979044"/>
            <a:ext cx="1510923" cy="668344"/>
            <a:chOff x="5002785" y="1673963"/>
            <a:chExt cx="1510923" cy="668344"/>
          </a:xfrm>
        </p:grpSpPr>
        <p:sp>
          <p:nvSpPr>
            <p:cNvPr id="48" name="Rectangle 47">
              <a:extLst>
                <a:ext uri="{FF2B5EF4-FFF2-40B4-BE49-F238E27FC236}">
                  <a16:creationId xmlns:a16="http://schemas.microsoft.com/office/drawing/2014/main" id="{81410950-F42B-FE25-A813-11DBEE28B3F0}"/>
                </a:ext>
              </a:extLst>
            </p:cNvPr>
            <p:cNvSpPr/>
            <p:nvPr/>
          </p:nvSpPr>
          <p:spPr>
            <a:xfrm>
              <a:off x="5216969" y="1738562"/>
              <a:ext cx="1296739" cy="539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a:t>CSIRT</a:t>
              </a:r>
            </a:p>
          </p:txBody>
        </p:sp>
        <p:grpSp>
          <p:nvGrpSpPr>
            <p:cNvPr id="49" name="Group 48">
              <a:extLst>
                <a:ext uri="{FF2B5EF4-FFF2-40B4-BE49-F238E27FC236}">
                  <a16:creationId xmlns:a16="http://schemas.microsoft.com/office/drawing/2014/main" id="{D9180DBC-0665-FA7C-B7F3-2CF97998181E}"/>
                </a:ext>
              </a:extLst>
            </p:cNvPr>
            <p:cNvGrpSpPr/>
            <p:nvPr/>
          </p:nvGrpSpPr>
          <p:grpSpPr>
            <a:xfrm>
              <a:off x="5002785" y="1673963"/>
              <a:ext cx="668344" cy="668344"/>
              <a:chOff x="3794627" y="1806575"/>
              <a:chExt cx="660400" cy="660400"/>
            </a:xfrm>
          </p:grpSpPr>
          <p:sp>
            <p:nvSpPr>
              <p:cNvPr id="59" name="Oval 58">
                <a:extLst>
                  <a:ext uri="{FF2B5EF4-FFF2-40B4-BE49-F238E27FC236}">
                    <a16:creationId xmlns:a16="http://schemas.microsoft.com/office/drawing/2014/main" id="{D3D6E4C4-7442-B6D4-843B-278A58CDD8D4}"/>
                  </a:ext>
                </a:extLst>
              </p:cNvPr>
              <p:cNvSpPr/>
              <p:nvPr/>
            </p:nvSpPr>
            <p:spPr>
              <a:xfrm>
                <a:off x="3794627" y="1806575"/>
                <a:ext cx="660400" cy="6604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Graphic 61">
                <a:extLst>
                  <a:ext uri="{FF2B5EF4-FFF2-40B4-BE49-F238E27FC236}">
                    <a16:creationId xmlns:a16="http://schemas.microsoft.com/office/drawing/2014/main" id="{20293D01-942E-1931-E16A-2DBA1702352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3780" y="1905683"/>
                <a:ext cx="442092" cy="442092"/>
              </a:xfrm>
              <a:prstGeom prst="rect">
                <a:avLst/>
              </a:prstGeom>
            </p:spPr>
          </p:pic>
        </p:grpSp>
      </p:grpSp>
      <p:sp>
        <p:nvSpPr>
          <p:cNvPr id="46" name="Oval 45">
            <a:extLst>
              <a:ext uri="{FF2B5EF4-FFF2-40B4-BE49-F238E27FC236}">
                <a16:creationId xmlns:a16="http://schemas.microsoft.com/office/drawing/2014/main" id="{A6094B0C-94AA-81C6-5227-22B069E77B9D}"/>
              </a:ext>
            </a:extLst>
          </p:cNvPr>
          <p:cNvSpPr>
            <a:spLocks noChangeAspect="1"/>
          </p:cNvSpPr>
          <p:nvPr/>
        </p:nvSpPr>
        <p:spPr>
          <a:xfrm>
            <a:off x="3826041" y="3475456"/>
            <a:ext cx="479160" cy="4791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pPr>
            <a:r>
              <a:rPr lang="en-GB" sz="800" b="1"/>
              <a:t>4h</a:t>
            </a:r>
          </a:p>
          <a:p>
            <a:pPr algn="ctr">
              <a:lnSpc>
                <a:spcPct val="80000"/>
              </a:lnSpc>
            </a:pPr>
            <a:r>
              <a:rPr lang="en-GB" sz="800"/>
              <a:t>Art.38.3</a:t>
            </a:r>
          </a:p>
        </p:txBody>
      </p:sp>
      <p:cxnSp>
        <p:nvCxnSpPr>
          <p:cNvPr id="76" name="Straight Arrow Connector 75">
            <a:extLst>
              <a:ext uri="{FF2B5EF4-FFF2-40B4-BE49-F238E27FC236}">
                <a16:creationId xmlns:a16="http://schemas.microsoft.com/office/drawing/2014/main" id="{35790015-DB7E-F3D0-3A24-7B81D2BC772A}"/>
              </a:ext>
            </a:extLst>
          </p:cNvPr>
          <p:cNvCxnSpPr>
            <a:cxnSpLocks/>
          </p:cNvCxnSpPr>
          <p:nvPr/>
        </p:nvCxnSpPr>
        <p:spPr>
          <a:xfrm>
            <a:off x="948266" y="1905805"/>
            <a:ext cx="0" cy="267271"/>
          </a:xfrm>
          <a:prstGeom prst="straightConnector1">
            <a:avLst/>
          </a:prstGeom>
          <a:ln w="19050">
            <a:solidFill>
              <a:schemeClr val="tx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77" name="Group 76">
            <a:extLst>
              <a:ext uri="{FF2B5EF4-FFF2-40B4-BE49-F238E27FC236}">
                <a16:creationId xmlns:a16="http://schemas.microsoft.com/office/drawing/2014/main" id="{E912856C-CD0F-64BB-5224-9A6D6988B9D1}"/>
              </a:ext>
            </a:extLst>
          </p:cNvPr>
          <p:cNvGrpSpPr/>
          <p:nvPr/>
        </p:nvGrpSpPr>
        <p:grpSpPr>
          <a:xfrm>
            <a:off x="550863" y="2263630"/>
            <a:ext cx="1897697" cy="2834904"/>
            <a:chOff x="550863" y="2334874"/>
            <a:chExt cx="1897697" cy="2834904"/>
          </a:xfrm>
        </p:grpSpPr>
        <p:grpSp>
          <p:nvGrpSpPr>
            <p:cNvPr id="78" name="Group 77">
              <a:extLst>
                <a:ext uri="{FF2B5EF4-FFF2-40B4-BE49-F238E27FC236}">
                  <a16:creationId xmlns:a16="http://schemas.microsoft.com/office/drawing/2014/main" id="{FD169B80-C575-3A72-C290-C91E10BE3415}"/>
                </a:ext>
              </a:extLst>
            </p:cNvPr>
            <p:cNvGrpSpPr/>
            <p:nvPr/>
          </p:nvGrpSpPr>
          <p:grpSpPr>
            <a:xfrm>
              <a:off x="690263" y="2334874"/>
              <a:ext cx="535878" cy="535878"/>
              <a:chOff x="893014" y="2651221"/>
              <a:chExt cx="817562" cy="817562"/>
            </a:xfrm>
          </p:grpSpPr>
          <p:sp>
            <p:nvSpPr>
              <p:cNvPr id="82" name="Oval 81">
                <a:extLst>
                  <a:ext uri="{FF2B5EF4-FFF2-40B4-BE49-F238E27FC236}">
                    <a16:creationId xmlns:a16="http://schemas.microsoft.com/office/drawing/2014/main" id="{8A0D66B2-BAF9-0C86-BEAC-392738CB7B6C}"/>
                  </a:ext>
                </a:extLst>
              </p:cNvPr>
              <p:cNvSpPr/>
              <p:nvPr/>
            </p:nvSpPr>
            <p:spPr>
              <a:xfrm>
                <a:off x="893014" y="2651221"/>
                <a:ext cx="817562" cy="817562"/>
              </a:xfrm>
              <a:prstGeom prst="ellipse">
                <a:avLst/>
              </a:prstGeom>
              <a:solidFill>
                <a:schemeClr val="bg1"/>
              </a:solid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3" name="Graphic 82">
                <a:extLst>
                  <a:ext uri="{FF2B5EF4-FFF2-40B4-BE49-F238E27FC236}">
                    <a16:creationId xmlns:a16="http://schemas.microsoft.com/office/drawing/2014/main" id="{AF56FAC2-3BBC-A006-62E7-A150D34A08C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8508" y="2788150"/>
                <a:ext cx="506569" cy="506569"/>
              </a:xfrm>
              <a:prstGeom prst="rect">
                <a:avLst/>
              </a:prstGeom>
            </p:spPr>
          </p:pic>
        </p:grpSp>
        <p:sp>
          <p:nvSpPr>
            <p:cNvPr id="81" name="ZoneTexte 67">
              <a:extLst>
                <a:ext uri="{FF2B5EF4-FFF2-40B4-BE49-F238E27FC236}">
                  <a16:creationId xmlns:a16="http://schemas.microsoft.com/office/drawing/2014/main" id="{3D3DB2B5-1CA4-5C43-B42D-ECC59FF28E2F}"/>
                </a:ext>
              </a:extLst>
            </p:cNvPr>
            <p:cNvSpPr txBox="1"/>
            <p:nvPr/>
          </p:nvSpPr>
          <p:spPr>
            <a:xfrm>
              <a:off x="550863" y="2969176"/>
              <a:ext cx="1897697" cy="2200602"/>
            </a:xfrm>
            <a:prstGeom prst="rect">
              <a:avLst/>
            </a:prstGeom>
            <a:noFill/>
          </p:spPr>
          <p:txBody>
            <a:bodyPr wrap="square" rtlCol="0">
              <a:spAutoFit/>
            </a:bodyPr>
            <a:lstStyle/>
            <a:p>
              <a:pPr marL="342900" lvl="1" indent="-249238">
                <a:spcBef>
                  <a:spcPts val="500"/>
                </a:spcBef>
                <a:spcAft>
                  <a:spcPts val="1000"/>
                </a:spcAft>
                <a:buClr>
                  <a:schemeClr val="tx2"/>
                </a:buClr>
                <a:buFont typeface="+mj-lt"/>
                <a:buAutoNum type="arabicPeriod"/>
              </a:pPr>
              <a:r>
                <a:rPr lang="en-GB" sz="1400"/>
                <a:t>Classification sufficiently scoped: </a:t>
              </a:r>
              <a:r>
                <a:rPr lang="en-GB" sz="1400" b="1"/>
                <a:t>high or critical</a:t>
              </a:r>
            </a:p>
            <a:p>
              <a:pPr marL="342900" lvl="1" indent="-249238">
                <a:spcBef>
                  <a:spcPts val="500"/>
                </a:spcBef>
                <a:spcAft>
                  <a:spcPts val="1000"/>
                </a:spcAft>
                <a:buClr>
                  <a:schemeClr val="tx2"/>
                </a:buClr>
                <a:buFont typeface="+mj-lt"/>
                <a:buAutoNum type="arabicPeriod"/>
              </a:pPr>
              <a:r>
                <a:rPr lang="en-GB" sz="1400"/>
                <a:t>Cyberattack classification confirmed</a:t>
              </a:r>
            </a:p>
            <a:p>
              <a:pPr marL="342900" lvl="1" indent="-249238">
                <a:spcBef>
                  <a:spcPts val="500"/>
                </a:spcBef>
                <a:spcAft>
                  <a:spcPts val="1000"/>
                </a:spcAft>
                <a:buClr>
                  <a:schemeClr val="tx2"/>
                </a:buClr>
                <a:buFont typeface="+mj-lt"/>
                <a:buAutoNum type="arabicPeriod"/>
              </a:pPr>
              <a:endParaRPr lang="en-GB" sz="1400"/>
            </a:p>
          </p:txBody>
        </p:sp>
      </p:grpSp>
      <p:grpSp>
        <p:nvGrpSpPr>
          <p:cNvPr id="84" name="Group 83">
            <a:extLst>
              <a:ext uri="{FF2B5EF4-FFF2-40B4-BE49-F238E27FC236}">
                <a16:creationId xmlns:a16="http://schemas.microsoft.com/office/drawing/2014/main" id="{25029645-725A-8C18-38FA-0792FEE8C19B}"/>
              </a:ext>
            </a:extLst>
          </p:cNvPr>
          <p:cNvGrpSpPr/>
          <p:nvPr/>
        </p:nvGrpSpPr>
        <p:grpSpPr>
          <a:xfrm>
            <a:off x="2652951" y="1413570"/>
            <a:ext cx="1080000" cy="4895155"/>
            <a:chOff x="3693572" y="525596"/>
            <a:chExt cx="1080000" cy="4962435"/>
          </a:xfrm>
        </p:grpSpPr>
        <p:cxnSp>
          <p:nvCxnSpPr>
            <p:cNvPr id="88" name="Straight Connector 87">
              <a:extLst>
                <a:ext uri="{FF2B5EF4-FFF2-40B4-BE49-F238E27FC236}">
                  <a16:creationId xmlns:a16="http://schemas.microsoft.com/office/drawing/2014/main" id="{5C924D1E-5463-7716-EC13-398090B30AF0}"/>
                </a:ext>
              </a:extLst>
            </p:cNvPr>
            <p:cNvCxnSpPr>
              <a:cxnSpLocks/>
            </p:cNvCxnSpPr>
            <p:nvPr/>
          </p:nvCxnSpPr>
          <p:spPr>
            <a:xfrm>
              <a:off x="4233572" y="525596"/>
              <a:ext cx="0" cy="4962435"/>
            </a:xfrm>
            <a:prstGeom prst="line">
              <a:avLst/>
            </a:prstGeom>
            <a:ln w="9525">
              <a:solidFill>
                <a:schemeClr val="accent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
          <p:nvSpPr>
            <p:cNvPr id="91" name="Oval 90">
              <a:extLst>
                <a:ext uri="{FF2B5EF4-FFF2-40B4-BE49-F238E27FC236}">
                  <a16:creationId xmlns:a16="http://schemas.microsoft.com/office/drawing/2014/main" id="{83BB7991-167C-6D00-3A05-98D4B0926468}"/>
                </a:ext>
              </a:extLst>
            </p:cNvPr>
            <p:cNvSpPr/>
            <p:nvPr/>
          </p:nvSpPr>
          <p:spPr>
            <a:xfrm>
              <a:off x="3693572" y="2365253"/>
              <a:ext cx="1080000" cy="10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Ins="144000" rtlCol="0" anchor="ctr"/>
            <a:lstStyle/>
            <a:p>
              <a:pPr algn="ctr">
                <a:lnSpc>
                  <a:spcPct val="80000"/>
                </a:lnSpc>
              </a:pPr>
              <a:r>
                <a:rPr lang="en-GB" sz="1200" b="1">
                  <a:solidFill>
                    <a:schemeClr val="tx1"/>
                  </a:solidFill>
                </a:rPr>
                <a:t>Reportable </a:t>
              </a:r>
              <a:br>
                <a:rPr lang="en-GB" sz="1200" b="1">
                  <a:solidFill>
                    <a:schemeClr val="tx1"/>
                  </a:solidFill>
                </a:rPr>
              </a:br>
              <a:r>
                <a:rPr lang="en-GB" sz="1200" b="1">
                  <a:solidFill>
                    <a:schemeClr val="tx1"/>
                  </a:solidFill>
                </a:rPr>
                <a:t>cyber</a:t>
              </a:r>
              <a:br>
                <a:rPr lang="en-GB" sz="1200" b="1">
                  <a:solidFill>
                    <a:schemeClr val="tx1"/>
                  </a:solidFill>
                </a:rPr>
              </a:br>
              <a:r>
                <a:rPr lang="en-GB" sz="1200" b="1">
                  <a:solidFill>
                    <a:schemeClr val="tx1"/>
                  </a:solidFill>
                </a:rPr>
                <a:t>-attacks</a:t>
              </a:r>
            </a:p>
          </p:txBody>
        </p:sp>
      </p:grpSp>
      <p:grpSp>
        <p:nvGrpSpPr>
          <p:cNvPr id="314" name="Group 313">
            <a:extLst>
              <a:ext uri="{FF2B5EF4-FFF2-40B4-BE49-F238E27FC236}">
                <a16:creationId xmlns:a16="http://schemas.microsoft.com/office/drawing/2014/main" id="{4D16E975-E342-44FF-C25D-609BE12D6365}"/>
              </a:ext>
            </a:extLst>
          </p:cNvPr>
          <p:cNvGrpSpPr/>
          <p:nvPr/>
        </p:nvGrpSpPr>
        <p:grpSpPr>
          <a:xfrm>
            <a:off x="6681808" y="4393817"/>
            <a:ext cx="1226158" cy="713315"/>
            <a:chOff x="6681808" y="4393817"/>
            <a:chExt cx="1226158" cy="713315"/>
          </a:xfrm>
        </p:grpSpPr>
        <p:pic>
          <p:nvPicPr>
            <p:cNvPr id="141" name="Image 72">
              <a:extLst>
                <a:ext uri="{FF2B5EF4-FFF2-40B4-BE49-F238E27FC236}">
                  <a16:creationId xmlns:a16="http://schemas.microsoft.com/office/drawing/2014/main" id="{D9F60398-0130-4E86-5B32-58747DC2C25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20659" y="4519825"/>
              <a:ext cx="587307" cy="587307"/>
            </a:xfrm>
            <a:prstGeom prst="rect">
              <a:avLst/>
            </a:prstGeom>
          </p:spPr>
        </p:pic>
        <p:cxnSp>
          <p:nvCxnSpPr>
            <p:cNvPr id="156" name="Connector: Elbow 155">
              <a:extLst>
                <a:ext uri="{FF2B5EF4-FFF2-40B4-BE49-F238E27FC236}">
                  <a16:creationId xmlns:a16="http://schemas.microsoft.com/office/drawing/2014/main" id="{FDD54438-6A3C-6B70-B278-766B3CF2F77E}"/>
                </a:ext>
              </a:extLst>
            </p:cNvPr>
            <p:cNvCxnSpPr>
              <a:cxnSpLocks/>
              <a:endCxn id="141" idx="1"/>
            </p:cNvCxnSpPr>
            <p:nvPr/>
          </p:nvCxnSpPr>
          <p:spPr>
            <a:xfrm>
              <a:off x="6706462" y="4393817"/>
              <a:ext cx="614197" cy="419662"/>
            </a:xfrm>
            <a:prstGeom prst="bentConnector3">
              <a:avLst>
                <a:gd name="adj1" fmla="val 29323"/>
              </a:avLst>
            </a:prstGeom>
            <a:ln w="19050">
              <a:solidFill>
                <a:schemeClr val="accent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9" name="Oval 158">
              <a:extLst>
                <a:ext uri="{FF2B5EF4-FFF2-40B4-BE49-F238E27FC236}">
                  <a16:creationId xmlns:a16="http://schemas.microsoft.com/office/drawing/2014/main" id="{8D65F5F2-8E4A-0CD1-2BFB-7589C1A91659}"/>
                </a:ext>
              </a:extLst>
            </p:cNvPr>
            <p:cNvSpPr>
              <a:spLocks noChangeAspect="1"/>
            </p:cNvSpPr>
            <p:nvPr/>
          </p:nvSpPr>
          <p:spPr>
            <a:xfrm>
              <a:off x="6681808" y="4615660"/>
              <a:ext cx="396000" cy="396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pPr>
              <a:r>
                <a:rPr lang="en-GB" sz="800"/>
                <a:t>Art.</a:t>
              </a:r>
            </a:p>
            <a:p>
              <a:pPr algn="ctr">
                <a:lnSpc>
                  <a:spcPct val="80000"/>
                </a:lnSpc>
              </a:pPr>
              <a:r>
                <a:rPr lang="en-GB" sz="800"/>
                <a:t>37.1.g</a:t>
              </a:r>
            </a:p>
          </p:txBody>
        </p:sp>
      </p:grpSp>
      <p:cxnSp>
        <p:nvCxnSpPr>
          <p:cNvPr id="278" name="Connector: Elbow 277">
            <a:extLst>
              <a:ext uri="{FF2B5EF4-FFF2-40B4-BE49-F238E27FC236}">
                <a16:creationId xmlns:a16="http://schemas.microsoft.com/office/drawing/2014/main" id="{8B9C1A22-8600-1959-5E81-1DD2D8A9AC26}"/>
              </a:ext>
            </a:extLst>
          </p:cNvPr>
          <p:cNvCxnSpPr>
            <a:cxnSpLocks/>
            <a:stCxn id="161" idx="3"/>
            <a:endCxn id="269" idx="3"/>
          </p:cNvCxnSpPr>
          <p:nvPr/>
        </p:nvCxnSpPr>
        <p:spPr>
          <a:xfrm flipV="1">
            <a:off x="10731500" y="2266639"/>
            <a:ext cx="927652" cy="3533733"/>
          </a:xfrm>
          <a:prstGeom prst="bentConnector3">
            <a:avLst>
              <a:gd name="adj1" fmla="val 132173"/>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82" name="Straight Arrow Connector 281">
            <a:extLst>
              <a:ext uri="{FF2B5EF4-FFF2-40B4-BE49-F238E27FC236}">
                <a16:creationId xmlns:a16="http://schemas.microsoft.com/office/drawing/2014/main" id="{D8AEC253-CEA4-067C-0EF9-E42C622481CE}"/>
              </a:ext>
            </a:extLst>
          </p:cNvPr>
          <p:cNvCxnSpPr/>
          <p:nvPr/>
        </p:nvCxnSpPr>
        <p:spPr>
          <a:xfrm flipV="1">
            <a:off x="9366174" y="5254935"/>
            <a:ext cx="0" cy="535637"/>
          </a:xfrm>
          <a:prstGeom prst="straightConnector1">
            <a:avLst/>
          </a:prstGeom>
          <a:ln w="19050">
            <a:solidFill>
              <a:schemeClr val="accent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95" name="Group 294">
            <a:extLst>
              <a:ext uri="{FF2B5EF4-FFF2-40B4-BE49-F238E27FC236}">
                <a16:creationId xmlns:a16="http://schemas.microsoft.com/office/drawing/2014/main" id="{9972476E-B0E5-A977-2EFD-543ED3A11C9B}"/>
              </a:ext>
            </a:extLst>
          </p:cNvPr>
          <p:cNvGrpSpPr/>
          <p:nvPr/>
        </p:nvGrpSpPr>
        <p:grpSpPr>
          <a:xfrm>
            <a:off x="6096000" y="1980775"/>
            <a:ext cx="1900085" cy="2145105"/>
            <a:chOff x="6096000" y="1980775"/>
            <a:chExt cx="1900085" cy="2145105"/>
          </a:xfrm>
        </p:grpSpPr>
        <p:sp>
          <p:nvSpPr>
            <p:cNvPr id="143" name="Rectangle 142">
              <a:extLst>
                <a:ext uri="{FF2B5EF4-FFF2-40B4-BE49-F238E27FC236}">
                  <a16:creationId xmlns:a16="http://schemas.microsoft.com/office/drawing/2014/main" id="{783C4E29-FD9F-80EF-4F97-5BBC8DF69549}"/>
                </a:ext>
              </a:extLst>
            </p:cNvPr>
            <p:cNvSpPr/>
            <p:nvPr/>
          </p:nvSpPr>
          <p:spPr>
            <a:xfrm>
              <a:off x="6645233" y="1980775"/>
              <a:ext cx="1350852" cy="4705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Ins="144000" rtlCol="0" anchor="ctr"/>
            <a:lstStyle/>
            <a:p>
              <a:pPr>
                <a:lnSpc>
                  <a:spcPct val="80000"/>
                </a:lnSpc>
              </a:pPr>
              <a:r>
                <a:rPr lang="en-GB" sz="1200" b="1">
                  <a:solidFill>
                    <a:schemeClr val="bg1"/>
                  </a:solidFill>
                </a:rPr>
                <a:t>Find similar cyberattacks </a:t>
              </a:r>
            </a:p>
          </p:txBody>
        </p:sp>
        <p:cxnSp>
          <p:nvCxnSpPr>
            <p:cNvPr id="285" name="Connector: Elbow 284">
              <a:extLst>
                <a:ext uri="{FF2B5EF4-FFF2-40B4-BE49-F238E27FC236}">
                  <a16:creationId xmlns:a16="http://schemas.microsoft.com/office/drawing/2014/main" id="{B751B7C9-FE11-2638-074D-239D646C9A13}"/>
                </a:ext>
              </a:extLst>
            </p:cNvPr>
            <p:cNvCxnSpPr>
              <a:cxnSpLocks/>
              <a:stCxn id="63" idx="3"/>
              <a:endCxn id="143" idx="1"/>
            </p:cNvCxnSpPr>
            <p:nvPr/>
          </p:nvCxnSpPr>
          <p:spPr>
            <a:xfrm flipV="1">
              <a:off x="6096000" y="2216046"/>
              <a:ext cx="549233" cy="1909834"/>
            </a:xfrm>
            <a:prstGeom prst="bentConnector3">
              <a:avLst>
                <a:gd name="adj1" fmla="val 50000"/>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16" name="Group 315">
            <a:extLst>
              <a:ext uri="{FF2B5EF4-FFF2-40B4-BE49-F238E27FC236}">
                <a16:creationId xmlns:a16="http://schemas.microsoft.com/office/drawing/2014/main" id="{C2DFDAB9-1344-EECA-EB3C-2793EDFE1829}"/>
              </a:ext>
            </a:extLst>
          </p:cNvPr>
          <p:cNvGrpSpPr/>
          <p:nvPr/>
        </p:nvGrpSpPr>
        <p:grpSpPr>
          <a:xfrm>
            <a:off x="6096000" y="4125880"/>
            <a:ext cx="2429932" cy="2018520"/>
            <a:chOff x="6096000" y="4125880"/>
            <a:chExt cx="2429932" cy="2018520"/>
          </a:xfrm>
        </p:grpSpPr>
        <p:grpSp>
          <p:nvGrpSpPr>
            <p:cNvPr id="266" name="Group 265">
              <a:extLst>
                <a:ext uri="{FF2B5EF4-FFF2-40B4-BE49-F238E27FC236}">
                  <a16:creationId xmlns:a16="http://schemas.microsoft.com/office/drawing/2014/main" id="{AAB0AF8C-34F9-5250-8925-23DF187CB38C}"/>
                </a:ext>
              </a:extLst>
            </p:cNvPr>
            <p:cNvGrpSpPr/>
            <p:nvPr/>
          </p:nvGrpSpPr>
          <p:grpSpPr>
            <a:xfrm>
              <a:off x="6421263" y="5458995"/>
              <a:ext cx="2104669" cy="685405"/>
              <a:chOff x="3953642" y="-2709333"/>
              <a:chExt cx="3022600" cy="1092200"/>
            </a:xfrm>
          </p:grpSpPr>
          <p:sp>
            <p:nvSpPr>
              <p:cNvPr id="263" name="Rectangle 262">
                <a:extLst>
                  <a:ext uri="{FF2B5EF4-FFF2-40B4-BE49-F238E27FC236}">
                    <a16:creationId xmlns:a16="http://schemas.microsoft.com/office/drawing/2014/main" id="{69B83A45-4FEC-4921-0891-F8F8F184F1B3}"/>
                  </a:ext>
                </a:extLst>
              </p:cNvPr>
              <p:cNvSpPr/>
              <p:nvPr/>
            </p:nvSpPr>
            <p:spPr>
              <a:xfrm>
                <a:off x="3953642" y="-2709333"/>
                <a:ext cx="3022600" cy="109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Rectangle 264">
                <a:extLst>
                  <a:ext uri="{FF2B5EF4-FFF2-40B4-BE49-F238E27FC236}">
                    <a16:creationId xmlns:a16="http://schemas.microsoft.com/office/drawing/2014/main" id="{A43D71B7-FB39-0E51-36DD-1C7F9C307193}"/>
                  </a:ext>
                </a:extLst>
              </p:cNvPr>
              <p:cNvSpPr/>
              <p:nvPr/>
            </p:nvSpPr>
            <p:spPr>
              <a:xfrm>
                <a:off x="3953642" y="-2709333"/>
                <a:ext cx="3022600" cy="1092200"/>
              </a:xfrm>
              <a:prstGeom prst="rect">
                <a:avLst/>
              </a:prstGeom>
              <a:solidFill>
                <a:schemeClr val="accent4">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grpSp>
        <p:grpSp>
          <p:nvGrpSpPr>
            <p:cNvPr id="187" name="Group 186">
              <a:extLst>
                <a:ext uri="{FF2B5EF4-FFF2-40B4-BE49-F238E27FC236}">
                  <a16:creationId xmlns:a16="http://schemas.microsoft.com/office/drawing/2014/main" id="{3C11B1E1-0A99-099D-DA0A-945B9ECEEDE6}"/>
                </a:ext>
              </a:extLst>
            </p:cNvPr>
            <p:cNvGrpSpPr/>
            <p:nvPr/>
          </p:nvGrpSpPr>
          <p:grpSpPr>
            <a:xfrm>
              <a:off x="6611431" y="5604651"/>
              <a:ext cx="1436388" cy="389535"/>
              <a:chOff x="6611431" y="5604651"/>
              <a:chExt cx="1436388" cy="389535"/>
            </a:xfrm>
          </p:grpSpPr>
          <p:sp>
            <p:nvSpPr>
              <p:cNvPr id="144" name="Rectangle 143">
                <a:extLst>
                  <a:ext uri="{FF2B5EF4-FFF2-40B4-BE49-F238E27FC236}">
                    <a16:creationId xmlns:a16="http://schemas.microsoft.com/office/drawing/2014/main" id="{98516B10-19A8-E65D-6343-FF677E640B4B}"/>
                  </a:ext>
                </a:extLst>
              </p:cNvPr>
              <p:cNvSpPr/>
              <p:nvPr/>
            </p:nvSpPr>
            <p:spPr>
              <a:xfrm>
                <a:off x="6840255" y="5616488"/>
                <a:ext cx="1207564" cy="365860"/>
              </a:xfrm>
              <a:prstGeom prst="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252000" rIns="144000" rtlCol="0" anchor="ctr"/>
              <a:lstStyle/>
              <a:p>
                <a:pPr>
                  <a:lnSpc>
                    <a:spcPct val="80000"/>
                  </a:lnSpc>
                </a:pPr>
                <a:r>
                  <a:rPr lang="en-GB" sz="1200" b="1">
                    <a:solidFill>
                      <a:schemeClr val="tx1"/>
                    </a:solidFill>
                  </a:rPr>
                  <a:t>Entity </a:t>
                </a:r>
                <a:br>
                  <a:rPr lang="en-GB" sz="1200" b="1">
                    <a:solidFill>
                      <a:schemeClr val="tx1"/>
                    </a:solidFill>
                  </a:rPr>
                </a:br>
                <a:r>
                  <a:rPr lang="en-GB" sz="1200" b="1">
                    <a:solidFill>
                      <a:schemeClr val="tx1"/>
                    </a:solidFill>
                  </a:rPr>
                  <a:t>impacted </a:t>
                </a:r>
              </a:p>
            </p:txBody>
          </p:sp>
          <p:grpSp>
            <p:nvGrpSpPr>
              <p:cNvPr id="152" name="Group 151">
                <a:extLst>
                  <a:ext uri="{FF2B5EF4-FFF2-40B4-BE49-F238E27FC236}">
                    <a16:creationId xmlns:a16="http://schemas.microsoft.com/office/drawing/2014/main" id="{6E01C60B-5146-695E-4F5F-7A02E7B752B2}"/>
                  </a:ext>
                </a:extLst>
              </p:cNvPr>
              <p:cNvGrpSpPr>
                <a:grpSpLocks noChangeAspect="1"/>
              </p:cNvGrpSpPr>
              <p:nvPr/>
            </p:nvGrpSpPr>
            <p:grpSpPr>
              <a:xfrm>
                <a:off x="6611431" y="5604651"/>
                <a:ext cx="389535" cy="389535"/>
                <a:chOff x="9405056" y="5163320"/>
                <a:chExt cx="535878" cy="535878"/>
              </a:xfrm>
            </p:grpSpPr>
            <p:sp>
              <p:nvSpPr>
                <p:cNvPr id="147" name="Oval 146">
                  <a:extLst>
                    <a:ext uri="{FF2B5EF4-FFF2-40B4-BE49-F238E27FC236}">
                      <a16:creationId xmlns:a16="http://schemas.microsoft.com/office/drawing/2014/main" id="{57B26F65-EF42-5B30-D6FB-E3B7F70997E1}"/>
                    </a:ext>
                  </a:extLst>
                </p:cNvPr>
                <p:cNvSpPr/>
                <p:nvPr/>
              </p:nvSpPr>
              <p:spPr>
                <a:xfrm>
                  <a:off x="9405056" y="5163320"/>
                  <a:ext cx="535878" cy="535878"/>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8" name="Graphic 147">
                  <a:extLst>
                    <a:ext uri="{FF2B5EF4-FFF2-40B4-BE49-F238E27FC236}">
                      <a16:creationId xmlns:a16="http://schemas.microsoft.com/office/drawing/2014/main" id="{8C2FB0E5-EFEA-CD2B-82DC-BC500C8A6EA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06976" y="5253071"/>
                  <a:ext cx="332035" cy="332035"/>
                </a:xfrm>
                <a:prstGeom prst="rect">
                  <a:avLst/>
                </a:prstGeom>
              </p:spPr>
            </p:pic>
          </p:grpSp>
        </p:grpSp>
        <p:cxnSp>
          <p:nvCxnSpPr>
            <p:cNvPr id="292" name="Connector: Elbow 291">
              <a:extLst>
                <a:ext uri="{FF2B5EF4-FFF2-40B4-BE49-F238E27FC236}">
                  <a16:creationId xmlns:a16="http://schemas.microsoft.com/office/drawing/2014/main" id="{9327DB43-95D0-F985-964E-F7F2E8E4B27B}"/>
                </a:ext>
              </a:extLst>
            </p:cNvPr>
            <p:cNvCxnSpPr>
              <a:cxnSpLocks/>
              <a:stCxn id="63" idx="3"/>
              <a:endCxn id="147" idx="2"/>
            </p:cNvCxnSpPr>
            <p:nvPr/>
          </p:nvCxnSpPr>
          <p:spPr>
            <a:xfrm>
              <a:off x="6096000" y="4125880"/>
              <a:ext cx="515431" cy="1673539"/>
            </a:xfrm>
            <a:prstGeom prst="bentConnector3">
              <a:avLst>
                <a:gd name="adj1" fmla="val 52464"/>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296" name="Group 295">
            <a:extLst>
              <a:ext uri="{FF2B5EF4-FFF2-40B4-BE49-F238E27FC236}">
                <a16:creationId xmlns:a16="http://schemas.microsoft.com/office/drawing/2014/main" id="{7B27EB7B-B82F-19E5-EEBA-9C46404B27B4}"/>
              </a:ext>
            </a:extLst>
          </p:cNvPr>
          <p:cNvGrpSpPr/>
          <p:nvPr/>
        </p:nvGrpSpPr>
        <p:grpSpPr>
          <a:xfrm>
            <a:off x="6096000" y="3808776"/>
            <a:ext cx="1900085" cy="634206"/>
            <a:chOff x="6096000" y="3808776"/>
            <a:chExt cx="1900085" cy="634206"/>
          </a:xfrm>
        </p:grpSpPr>
        <p:cxnSp>
          <p:nvCxnSpPr>
            <p:cNvPr id="140" name="Straight Arrow Connector 139">
              <a:extLst>
                <a:ext uri="{FF2B5EF4-FFF2-40B4-BE49-F238E27FC236}">
                  <a16:creationId xmlns:a16="http://schemas.microsoft.com/office/drawing/2014/main" id="{DC65EBB6-90CE-8BD2-7304-B1F9418867DB}"/>
                </a:ext>
              </a:extLst>
            </p:cNvPr>
            <p:cNvCxnSpPr>
              <a:cxnSpLocks/>
              <a:stCxn id="63" idx="3"/>
              <a:endCxn id="142" idx="1"/>
            </p:cNvCxnSpPr>
            <p:nvPr/>
          </p:nvCxnSpPr>
          <p:spPr>
            <a:xfrm flipV="1">
              <a:off x="6096000" y="4125879"/>
              <a:ext cx="549233" cy="1"/>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2" name="Rectangle 141">
              <a:extLst>
                <a:ext uri="{FF2B5EF4-FFF2-40B4-BE49-F238E27FC236}">
                  <a16:creationId xmlns:a16="http://schemas.microsoft.com/office/drawing/2014/main" id="{5906B8FE-2B60-6EAF-1446-E3F80C5E9093}"/>
                </a:ext>
              </a:extLst>
            </p:cNvPr>
            <p:cNvSpPr/>
            <p:nvPr/>
          </p:nvSpPr>
          <p:spPr>
            <a:xfrm>
              <a:off x="6645233" y="3808776"/>
              <a:ext cx="1350852" cy="6342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Ins="144000" rtlCol="0" anchor="ctr"/>
            <a:lstStyle/>
            <a:p>
              <a:pPr>
                <a:lnSpc>
                  <a:spcPct val="80000"/>
                </a:lnSpc>
              </a:pPr>
              <a:r>
                <a:rPr lang="en-GB" sz="1200" b="1">
                  <a:solidFill>
                    <a:schemeClr val="bg1"/>
                  </a:solidFill>
                </a:rPr>
                <a:t>Sanitisation and anonymisation</a:t>
              </a:r>
            </a:p>
          </p:txBody>
        </p:sp>
      </p:grpSp>
      <p:grpSp>
        <p:nvGrpSpPr>
          <p:cNvPr id="315" name="Group 314">
            <a:extLst>
              <a:ext uri="{FF2B5EF4-FFF2-40B4-BE49-F238E27FC236}">
                <a16:creationId xmlns:a16="http://schemas.microsoft.com/office/drawing/2014/main" id="{18ADDE4E-A14E-9C1F-BE70-DFC051ED7DD3}"/>
              </a:ext>
            </a:extLst>
          </p:cNvPr>
          <p:cNvGrpSpPr/>
          <p:nvPr/>
        </p:nvGrpSpPr>
        <p:grpSpPr>
          <a:xfrm>
            <a:off x="7996085" y="1923936"/>
            <a:ext cx="3663067" cy="1985116"/>
            <a:chOff x="7996085" y="1923936"/>
            <a:chExt cx="3663067" cy="1985116"/>
          </a:xfrm>
        </p:grpSpPr>
        <p:grpSp>
          <p:nvGrpSpPr>
            <p:cNvPr id="267" name="Group 266">
              <a:extLst>
                <a:ext uri="{FF2B5EF4-FFF2-40B4-BE49-F238E27FC236}">
                  <a16:creationId xmlns:a16="http://schemas.microsoft.com/office/drawing/2014/main" id="{BAD04D71-853D-ECD9-07EC-FBBC0857943E}"/>
                </a:ext>
              </a:extLst>
            </p:cNvPr>
            <p:cNvGrpSpPr/>
            <p:nvPr/>
          </p:nvGrpSpPr>
          <p:grpSpPr>
            <a:xfrm>
              <a:off x="8841543" y="1923936"/>
              <a:ext cx="2817609" cy="685405"/>
              <a:chOff x="3953642" y="-2709333"/>
              <a:chExt cx="3022600" cy="1092200"/>
            </a:xfrm>
          </p:grpSpPr>
          <p:sp>
            <p:nvSpPr>
              <p:cNvPr id="268" name="Rectangle 267">
                <a:extLst>
                  <a:ext uri="{FF2B5EF4-FFF2-40B4-BE49-F238E27FC236}">
                    <a16:creationId xmlns:a16="http://schemas.microsoft.com/office/drawing/2014/main" id="{104116A4-85E8-D682-8148-EB0B7AF863A3}"/>
                  </a:ext>
                </a:extLst>
              </p:cNvPr>
              <p:cNvSpPr/>
              <p:nvPr/>
            </p:nvSpPr>
            <p:spPr>
              <a:xfrm>
                <a:off x="3953642" y="-2709333"/>
                <a:ext cx="3022600" cy="109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Rectangle 268">
                <a:extLst>
                  <a:ext uri="{FF2B5EF4-FFF2-40B4-BE49-F238E27FC236}">
                    <a16:creationId xmlns:a16="http://schemas.microsoft.com/office/drawing/2014/main" id="{52E1BCC2-04F2-6F02-A977-3C9B3D0A2087}"/>
                  </a:ext>
                </a:extLst>
              </p:cNvPr>
              <p:cNvSpPr/>
              <p:nvPr/>
            </p:nvSpPr>
            <p:spPr>
              <a:xfrm>
                <a:off x="3953642" y="-2709333"/>
                <a:ext cx="3022600" cy="1092200"/>
              </a:xfrm>
              <a:prstGeom prst="rect">
                <a:avLst/>
              </a:prstGeom>
              <a:solidFill>
                <a:schemeClr val="accent4">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grpSp>
        <p:grpSp>
          <p:nvGrpSpPr>
            <p:cNvPr id="238" name="Group 237">
              <a:extLst>
                <a:ext uri="{FF2B5EF4-FFF2-40B4-BE49-F238E27FC236}">
                  <a16:creationId xmlns:a16="http://schemas.microsoft.com/office/drawing/2014/main" id="{9F2F8D2A-5E08-E60E-C040-2B61AC764050}"/>
                </a:ext>
              </a:extLst>
            </p:cNvPr>
            <p:cNvGrpSpPr/>
            <p:nvPr/>
          </p:nvGrpSpPr>
          <p:grpSpPr>
            <a:xfrm>
              <a:off x="9056697" y="2003074"/>
              <a:ext cx="2521303" cy="523220"/>
              <a:chOff x="9056697" y="1699240"/>
              <a:chExt cx="2521303" cy="523220"/>
            </a:xfrm>
          </p:grpSpPr>
          <p:sp>
            <p:nvSpPr>
              <p:cNvPr id="232" name="Rectangle 231">
                <a:extLst>
                  <a:ext uri="{FF2B5EF4-FFF2-40B4-BE49-F238E27FC236}">
                    <a16:creationId xmlns:a16="http://schemas.microsoft.com/office/drawing/2014/main" id="{F15954EA-478E-7D4C-B233-05E8932DF47A}"/>
                  </a:ext>
                </a:extLst>
              </p:cNvPr>
              <p:cNvSpPr/>
              <p:nvPr/>
            </p:nvSpPr>
            <p:spPr>
              <a:xfrm>
                <a:off x="9510180" y="1699240"/>
                <a:ext cx="2067820" cy="523220"/>
              </a:xfrm>
              <a:prstGeom prst="rect">
                <a:avLst/>
              </a:prstGeom>
            </p:spPr>
            <p:txBody>
              <a:bodyPr wrap="square">
                <a:spAutoFit/>
              </a:bodyPr>
              <a:lstStyle/>
              <a:p>
                <a:r>
                  <a:rPr lang="en-GB" sz="1400">
                    <a:solidFill>
                      <a:schemeClr val="tx1"/>
                    </a:solidFill>
                  </a:rPr>
                  <a:t>High-impact and critical-impact entities</a:t>
                </a:r>
              </a:p>
            </p:txBody>
          </p:sp>
          <p:sp>
            <p:nvSpPr>
              <p:cNvPr id="234" name="Oval 233">
                <a:extLst>
                  <a:ext uri="{FF2B5EF4-FFF2-40B4-BE49-F238E27FC236}">
                    <a16:creationId xmlns:a16="http://schemas.microsoft.com/office/drawing/2014/main" id="{FAEC517E-7719-540A-46BF-05A0724CC03E}"/>
                  </a:ext>
                </a:extLst>
              </p:cNvPr>
              <p:cNvSpPr/>
              <p:nvPr/>
            </p:nvSpPr>
            <p:spPr>
              <a:xfrm>
                <a:off x="9056697" y="1724249"/>
                <a:ext cx="453392" cy="453389"/>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Graphic 235">
                <a:extLst>
                  <a:ext uri="{FF2B5EF4-FFF2-40B4-BE49-F238E27FC236}">
                    <a16:creationId xmlns:a16="http://schemas.microsoft.com/office/drawing/2014/main" id="{F809FEAD-4823-758A-C173-7B5C6B91CBB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32106" y="1785760"/>
                <a:ext cx="332035" cy="332035"/>
              </a:xfrm>
              <a:prstGeom prst="rect">
                <a:avLst/>
              </a:prstGeom>
            </p:spPr>
          </p:pic>
        </p:grpSp>
        <p:grpSp>
          <p:nvGrpSpPr>
            <p:cNvPr id="300" name="Group 299">
              <a:extLst>
                <a:ext uri="{FF2B5EF4-FFF2-40B4-BE49-F238E27FC236}">
                  <a16:creationId xmlns:a16="http://schemas.microsoft.com/office/drawing/2014/main" id="{DCCD704A-8BCF-762A-8864-154A72D46A61}"/>
                </a:ext>
              </a:extLst>
            </p:cNvPr>
            <p:cNvGrpSpPr/>
            <p:nvPr/>
          </p:nvGrpSpPr>
          <p:grpSpPr>
            <a:xfrm>
              <a:off x="7996085" y="2218834"/>
              <a:ext cx="845458" cy="1690218"/>
              <a:chOff x="7996085" y="2653136"/>
              <a:chExt cx="845458" cy="1690218"/>
            </a:xfrm>
          </p:grpSpPr>
          <p:cxnSp>
            <p:nvCxnSpPr>
              <p:cNvPr id="299" name="Connector: Elbow 298">
                <a:extLst>
                  <a:ext uri="{FF2B5EF4-FFF2-40B4-BE49-F238E27FC236}">
                    <a16:creationId xmlns:a16="http://schemas.microsoft.com/office/drawing/2014/main" id="{DDED861F-CB43-6F21-5637-ECBBD0CA52C7}"/>
                  </a:ext>
                </a:extLst>
              </p:cNvPr>
              <p:cNvCxnSpPr>
                <a:cxnSpLocks/>
              </p:cNvCxnSpPr>
              <p:nvPr/>
            </p:nvCxnSpPr>
            <p:spPr>
              <a:xfrm flipV="1">
                <a:off x="7996085" y="2653136"/>
                <a:ext cx="845458" cy="1690218"/>
              </a:xfrm>
              <a:prstGeom prst="bentConnector3">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7" name="Oval 296">
                <a:extLst>
                  <a:ext uri="{FF2B5EF4-FFF2-40B4-BE49-F238E27FC236}">
                    <a16:creationId xmlns:a16="http://schemas.microsoft.com/office/drawing/2014/main" id="{D968E164-099A-0405-CF1C-038900697A09}"/>
                  </a:ext>
                </a:extLst>
              </p:cNvPr>
              <p:cNvSpPr>
                <a:spLocks noChangeAspect="1"/>
              </p:cNvSpPr>
              <p:nvPr/>
            </p:nvSpPr>
            <p:spPr>
              <a:xfrm>
                <a:off x="8207470" y="3056252"/>
                <a:ext cx="435600" cy="435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Aptos"/>
                    <a:ea typeface="+mn-ea"/>
                    <a:cs typeface="+mn-cs"/>
                  </a:rPr>
                  <a:t>24h</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Aptos"/>
                    <a:ea typeface="+mn-ea"/>
                    <a:cs typeface="+mn-cs"/>
                  </a:rPr>
                  <a:t>Art.</a:t>
                </a:r>
                <a:br>
                  <a:rPr kumimoji="0" lang="en-GB" sz="800" b="0" i="0" u="none" strike="noStrike" kern="1200" cap="none" spc="0" normalizeH="0" baseline="0" noProof="0">
                    <a:ln>
                      <a:noFill/>
                    </a:ln>
                    <a:solidFill>
                      <a:prstClr val="white"/>
                    </a:solidFill>
                    <a:effectLst/>
                    <a:uLnTx/>
                    <a:uFillTx/>
                    <a:latin typeface="Aptos"/>
                    <a:ea typeface="+mn-ea"/>
                    <a:cs typeface="+mn-cs"/>
                  </a:rPr>
                </a:br>
                <a:r>
                  <a:rPr kumimoji="0" lang="en-GB" sz="800" b="0" i="0" u="none" strike="noStrike" kern="1200" cap="none" spc="0" normalizeH="0" baseline="0" noProof="0">
                    <a:ln>
                      <a:noFill/>
                    </a:ln>
                    <a:solidFill>
                      <a:prstClr val="white"/>
                    </a:solidFill>
                    <a:effectLst/>
                    <a:uLnTx/>
                    <a:uFillTx/>
                    <a:latin typeface="Aptos"/>
                    <a:ea typeface="+mn-ea"/>
                    <a:cs typeface="+mn-cs"/>
                  </a:rPr>
                  <a:t>37.1.e</a:t>
                </a:r>
              </a:p>
            </p:txBody>
          </p:sp>
        </p:grpSp>
      </p:grpSp>
      <p:grpSp>
        <p:nvGrpSpPr>
          <p:cNvPr id="311" name="Group 310">
            <a:extLst>
              <a:ext uri="{FF2B5EF4-FFF2-40B4-BE49-F238E27FC236}">
                <a16:creationId xmlns:a16="http://schemas.microsoft.com/office/drawing/2014/main" id="{97DC8B7D-974B-3E1C-A733-88CBF347CF71}"/>
              </a:ext>
            </a:extLst>
          </p:cNvPr>
          <p:cNvGrpSpPr/>
          <p:nvPr/>
        </p:nvGrpSpPr>
        <p:grpSpPr>
          <a:xfrm>
            <a:off x="7996085" y="3132837"/>
            <a:ext cx="3937358" cy="993042"/>
            <a:chOff x="7996085" y="3132837"/>
            <a:chExt cx="3937358" cy="993042"/>
          </a:xfrm>
        </p:grpSpPr>
        <p:grpSp>
          <p:nvGrpSpPr>
            <p:cNvPr id="243" name="Group 242">
              <a:extLst>
                <a:ext uri="{FF2B5EF4-FFF2-40B4-BE49-F238E27FC236}">
                  <a16:creationId xmlns:a16="http://schemas.microsoft.com/office/drawing/2014/main" id="{2D518230-59A6-00E0-722F-32074BA260B1}"/>
                </a:ext>
              </a:extLst>
            </p:cNvPr>
            <p:cNvGrpSpPr/>
            <p:nvPr/>
          </p:nvGrpSpPr>
          <p:grpSpPr>
            <a:xfrm>
              <a:off x="9115991" y="3132837"/>
              <a:ext cx="2817452" cy="738664"/>
              <a:chOff x="9056698" y="2414054"/>
              <a:chExt cx="2817452" cy="738664"/>
            </a:xfrm>
          </p:grpSpPr>
          <p:sp>
            <p:nvSpPr>
              <p:cNvPr id="214" name="Rectangle 213">
                <a:extLst>
                  <a:ext uri="{FF2B5EF4-FFF2-40B4-BE49-F238E27FC236}">
                    <a16:creationId xmlns:a16="http://schemas.microsoft.com/office/drawing/2014/main" id="{7C5104BB-7CD1-54EA-1FEC-3BA4B560593C}"/>
                  </a:ext>
                </a:extLst>
              </p:cNvPr>
              <p:cNvSpPr/>
              <p:nvPr/>
            </p:nvSpPr>
            <p:spPr>
              <a:xfrm>
                <a:off x="9510180" y="2414054"/>
                <a:ext cx="2363970" cy="738664"/>
              </a:xfrm>
              <a:prstGeom prst="rect">
                <a:avLst/>
              </a:prstGeom>
            </p:spPr>
            <p:txBody>
              <a:bodyPr wrap="square">
                <a:spAutoFit/>
              </a:bodyPr>
              <a:lstStyle/>
              <a:p>
                <a:pPr marL="182563" indent="-182563">
                  <a:buFont typeface="Arial" panose="020B0604020202020204" pitchFamily="34" charset="0"/>
                  <a:buChar char="•"/>
                </a:pPr>
                <a:r>
                  <a:rPr lang="en-GB" sz="1400">
                    <a:solidFill>
                      <a:schemeClr val="tx1"/>
                    </a:solidFill>
                  </a:rPr>
                  <a:t>SPOC</a:t>
                </a:r>
              </a:p>
              <a:p>
                <a:pPr marL="182563" indent="-182563">
                  <a:buFont typeface="Arial" panose="020B0604020202020204" pitchFamily="34" charset="0"/>
                  <a:buChar char="•"/>
                </a:pPr>
                <a:r>
                  <a:rPr lang="en-GB" sz="1400">
                    <a:solidFill>
                      <a:schemeClr val="tx1"/>
                    </a:solidFill>
                  </a:rPr>
                  <a:t>CSIRTs</a:t>
                </a:r>
              </a:p>
              <a:p>
                <a:pPr marL="182563" indent="-182563">
                  <a:buFont typeface="Arial" panose="020B0604020202020204" pitchFamily="34" charset="0"/>
                  <a:buChar char="•"/>
                </a:pPr>
                <a:r>
                  <a:rPr lang="en-GB" sz="1400">
                    <a:solidFill>
                      <a:schemeClr val="tx1"/>
                    </a:solidFill>
                  </a:rPr>
                  <a:t>Competent authorities</a:t>
                </a:r>
              </a:p>
            </p:txBody>
          </p:sp>
          <p:grpSp>
            <p:nvGrpSpPr>
              <p:cNvPr id="219" name="Group 218">
                <a:extLst>
                  <a:ext uri="{FF2B5EF4-FFF2-40B4-BE49-F238E27FC236}">
                    <a16:creationId xmlns:a16="http://schemas.microsoft.com/office/drawing/2014/main" id="{17B357C7-8AA7-E689-9014-1C92ED9898B7}"/>
                  </a:ext>
                </a:extLst>
              </p:cNvPr>
              <p:cNvGrpSpPr/>
              <p:nvPr/>
            </p:nvGrpSpPr>
            <p:grpSpPr>
              <a:xfrm>
                <a:off x="9056698" y="2464864"/>
                <a:ext cx="461706" cy="461703"/>
                <a:chOff x="8803948" y="3129655"/>
                <a:chExt cx="389535" cy="389535"/>
              </a:xfrm>
            </p:grpSpPr>
            <p:sp>
              <p:nvSpPr>
                <p:cNvPr id="216" name="Oval 215">
                  <a:extLst>
                    <a:ext uri="{FF2B5EF4-FFF2-40B4-BE49-F238E27FC236}">
                      <a16:creationId xmlns:a16="http://schemas.microsoft.com/office/drawing/2014/main" id="{7AC1A2A1-B85E-1195-28CD-C3B886065E2A}"/>
                    </a:ext>
                  </a:extLst>
                </p:cNvPr>
                <p:cNvSpPr/>
                <p:nvPr/>
              </p:nvSpPr>
              <p:spPr>
                <a:xfrm>
                  <a:off x="8803948" y="3129655"/>
                  <a:ext cx="389535" cy="389535"/>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8" name="Graphic 217">
                  <a:extLst>
                    <a:ext uri="{FF2B5EF4-FFF2-40B4-BE49-F238E27FC236}">
                      <a16:creationId xmlns:a16="http://schemas.microsoft.com/office/drawing/2014/main" id="{D033DD3C-1902-7056-1DB4-28B207D3AD7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2440" y="3189474"/>
                  <a:ext cx="252550" cy="252550"/>
                </a:xfrm>
                <a:prstGeom prst="rect">
                  <a:avLst/>
                </a:prstGeom>
              </p:spPr>
            </p:pic>
          </p:grpSp>
        </p:grpSp>
        <p:cxnSp>
          <p:nvCxnSpPr>
            <p:cNvPr id="306" name="Connector: Elbow 305">
              <a:extLst>
                <a:ext uri="{FF2B5EF4-FFF2-40B4-BE49-F238E27FC236}">
                  <a16:creationId xmlns:a16="http://schemas.microsoft.com/office/drawing/2014/main" id="{8DB7A8AA-FF70-601A-E7DD-7BF0648FE61D}"/>
                </a:ext>
              </a:extLst>
            </p:cNvPr>
            <p:cNvCxnSpPr>
              <a:stCxn id="142" idx="3"/>
              <a:endCxn id="216" idx="2"/>
            </p:cNvCxnSpPr>
            <p:nvPr/>
          </p:nvCxnSpPr>
          <p:spPr>
            <a:xfrm flipV="1">
              <a:off x="7996085" y="3414499"/>
              <a:ext cx="1119906" cy="711380"/>
            </a:xfrm>
            <a:prstGeom prst="bentConnector3">
              <a:avLst>
                <a:gd name="adj1" fmla="val 57938"/>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03" name="Oval 302">
              <a:extLst>
                <a:ext uri="{FF2B5EF4-FFF2-40B4-BE49-F238E27FC236}">
                  <a16:creationId xmlns:a16="http://schemas.microsoft.com/office/drawing/2014/main" id="{D968E164-099A-0405-CF1C-038900697A09}"/>
                </a:ext>
              </a:extLst>
            </p:cNvPr>
            <p:cNvSpPr>
              <a:spLocks noChangeAspect="1"/>
            </p:cNvSpPr>
            <p:nvPr/>
          </p:nvSpPr>
          <p:spPr>
            <a:xfrm>
              <a:off x="8496282" y="3242866"/>
              <a:ext cx="435600" cy="435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Aptos"/>
                  <a:ea typeface="+mn-ea"/>
                  <a:cs typeface="+mn-cs"/>
                </a:rPr>
                <a:t>24h</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Aptos"/>
                  <a:ea typeface="+mn-ea"/>
                  <a:cs typeface="+mn-cs"/>
                </a:rPr>
                <a:t>Art.</a:t>
              </a:r>
              <a:br>
                <a:rPr kumimoji="0" lang="en-GB" sz="800" b="0" i="0" u="none" strike="noStrike" kern="1200" cap="none" spc="0" normalizeH="0" baseline="0" noProof="0">
                  <a:ln>
                    <a:noFill/>
                  </a:ln>
                  <a:solidFill>
                    <a:prstClr val="white"/>
                  </a:solidFill>
                  <a:effectLst/>
                  <a:uLnTx/>
                  <a:uFillTx/>
                  <a:latin typeface="Aptos"/>
                  <a:ea typeface="+mn-ea"/>
                  <a:cs typeface="+mn-cs"/>
                </a:rPr>
              </a:br>
              <a:r>
                <a:rPr kumimoji="0" lang="en-GB" sz="800" b="0" i="0" u="none" strike="noStrike" kern="1200" cap="none" spc="0" normalizeH="0" baseline="0" noProof="0">
                  <a:ln>
                    <a:noFill/>
                  </a:ln>
                  <a:solidFill>
                    <a:prstClr val="white"/>
                  </a:solidFill>
                  <a:effectLst/>
                  <a:uLnTx/>
                  <a:uFillTx/>
                  <a:latin typeface="Aptos"/>
                  <a:ea typeface="+mn-ea"/>
                  <a:cs typeface="+mn-cs"/>
                </a:rPr>
                <a:t>37.1.d</a:t>
              </a:r>
            </a:p>
          </p:txBody>
        </p:sp>
      </p:grpSp>
      <p:grpSp>
        <p:nvGrpSpPr>
          <p:cNvPr id="312" name="Group 311">
            <a:extLst>
              <a:ext uri="{FF2B5EF4-FFF2-40B4-BE49-F238E27FC236}">
                <a16:creationId xmlns:a16="http://schemas.microsoft.com/office/drawing/2014/main" id="{6BB0A5BE-A92D-D04A-AF71-1F5FA38CC222}"/>
              </a:ext>
            </a:extLst>
          </p:cNvPr>
          <p:cNvGrpSpPr/>
          <p:nvPr/>
        </p:nvGrpSpPr>
        <p:grpSpPr>
          <a:xfrm>
            <a:off x="9138388" y="3645350"/>
            <a:ext cx="2533364" cy="1586225"/>
            <a:chOff x="9138388" y="3645350"/>
            <a:chExt cx="2533364" cy="1586225"/>
          </a:xfrm>
        </p:grpSpPr>
        <p:grpSp>
          <p:nvGrpSpPr>
            <p:cNvPr id="239" name="Group 238">
              <a:extLst>
                <a:ext uri="{FF2B5EF4-FFF2-40B4-BE49-F238E27FC236}">
                  <a16:creationId xmlns:a16="http://schemas.microsoft.com/office/drawing/2014/main" id="{C540D637-B037-9C85-9924-D3ABC18136CB}"/>
                </a:ext>
              </a:extLst>
            </p:cNvPr>
            <p:cNvGrpSpPr/>
            <p:nvPr/>
          </p:nvGrpSpPr>
          <p:grpSpPr>
            <a:xfrm>
              <a:off x="9150449" y="4708355"/>
              <a:ext cx="2521303" cy="523220"/>
              <a:chOff x="9056697" y="1699240"/>
              <a:chExt cx="2521303" cy="523220"/>
            </a:xfrm>
          </p:grpSpPr>
          <p:sp>
            <p:nvSpPr>
              <p:cNvPr id="240" name="Rectangle 239">
                <a:extLst>
                  <a:ext uri="{FF2B5EF4-FFF2-40B4-BE49-F238E27FC236}">
                    <a16:creationId xmlns:a16="http://schemas.microsoft.com/office/drawing/2014/main" id="{3963BC0C-6447-C8A7-8997-84F32B91EDC1}"/>
                  </a:ext>
                </a:extLst>
              </p:cNvPr>
              <p:cNvSpPr/>
              <p:nvPr/>
            </p:nvSpPr>
            <p:spPr>
              <a:xfrm>
                <a:off x="9510180" y="1699240"/>
                <a:ext cx="2067820" cy="523220"/>
              </a:xfrm>
              <a:prstGeom prst="rect">
                <a:avLst/>
              </a:prstGeom>
            </p:spPr>
            <p:txBody>
              <a:bodyPr wrap="square">
                <a:spAutoFit/>
              </a:bodyPr>
              <a:lstStyle/>
              <a:p>
                <a:r>
                  <a:rPr lang="en-GB" sz="1400" dirty="0">
                    <a:solidFill>
                      <a:schemeClr val="tx1"/>
                    </a:solidFill>
                  </a:rPr>
                  <a:t>High-impact and critical-impact entities</a:t>
                </a:r>
              </a:p>
            </p:txBody>
          </p:sp>
          <p:sp>
            <p:nvSpPr>
              <p:cNvPr id="241" name="Oval 240">
                <a:extLst>
                  <a:ext uri="{FF2B5EF4-FFF2-40B4-BE49-F238E27FC236}">
                    <a16:creationId xmlns:a16="http://schemas.microsoft.com/office/drawing/2014/main" id="{D00307DF-DEB0-D8BB-83A5-11C42CD145F6}"/>
                  </a:ext>
                </a:extLst>
              </p:cNvPr>
              <p:cNvSpPr/>
              <p:nvPr/>
            </p:nvSpPr>
            <p:spPr>
              <a:xfrm>
                <a:off x="9056697" y="1724249"/>
                <a:ext cx="453392" cy="453389"/>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2" name="Graphic 241">
                <a:extLst>
                  <a:ext uri="{FF2B5EF4-FFF2-40B4-BE49-F238E27FC236}">
                    <a16:creationId xmlns:a16="http://schemas.microsoft.com/office/drawing/2014/main" id="{F0940409-2EB0-28A1-C153-D6BDF0E43F2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32106" y="1785760"/>
                <a:ext cx="332035" cy="332035"/>
              </a:xfrm>
              <a:prstGeom prst="rect">
                <a:avLst/>
              </a:prstGeom>
            </p:spPr>
          </p:pic>
        </p:grpSp>
        <p:cxnSp>
          <p:nvCxnSpPr>
            <p:cNvPr id="272" name="Straight Arrow Connector 271">
              <a:extLst>
                <a:ext uri="{FF2B5EF4-FFF2-40B4-BE49-F238E27FC236}">
                  <a16:creationId xmlns:a16="http://schemas.microsoft.com/office/drawing/2014/main" id="{192AA98F-D08A-A84A-24D6-EB3BA32D0CF2}"/>
                </a:ext>
              </a:extLst>
            </p:cNvPr>
            <p:cNvCxnSpPr>
              <a:cxnSpLocks/>
              <a:endCxn id="216" idx="4"/>
            </p:cNvCxnSpPr>
            <p:nvPr/>
          </p:nvCxnSpPr>
          <p:spPr>
            <a:xfrm flipH="1" flipV="1">
              <a:off x="9346844" y="3645350"/>
              <a:ext cx="4094" cy="1061925"/>
            </a:xfrm>
            <a:prstGeom prst="straightConnector1">
              <a:avLst/>
            </a:prstGeom>
            <a:ln w="19050">
              <a:solidFill>
                <a:schemeClr val="accent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308" name="Oval 307">
              <a:extLst>
                <a:ext uri="{FF2B5EF4-FFF2-40B4-BE49-F238E27FC236}">
                  <a16:creationId xmlns:a16="http://schemas.microsoft.com/office/drawing/2014/main" id="{E30C24A6-8BA8-D1F0-A395-E50D073338AA}"/>
                </a:ext>
              </a:extLst>
            </p:cNvPr>
            <p:cNvSpPr>
              <a:spLocks noChangeAspect="1"/>
            </p:cNvSpPr>
            <p:nvPr/>
          </p:nvSpPr>
          <p:spPr>
            <a:xfrm>
              <a:off x="9138388" y="3902683"/>
              <a:ext cx="435600" cy="435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Aptos"/>
                  <a:ea typeface="+mn-ea"/>
                  <a:cs typeface="+mn-cs"/>
                </a:rPr>
                <a:t>24h</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Aptos"/>
                  <a:ea typeface="+mn-ea"/>
                  <a:cs typeface="+mn-cs"/>
                </a:rPr>
                <a:t>Art.</a:t>
              </a:r>
              <a:br>
                <a:rPr kumimoji="0" lang="en-GB" sz="800" b="0" i="0" u="none" strike="noStrike" kern="1200" cap="none" spc="0" normalizeH="0" baseline="0" noProof="0">
                  <a:ln>
                    <a:noFill/>
                  </a:ln>
                  <a:solidFill>
                    <a:prstClr val="white"/>
                  </a:solidFill>
                  <a:effectLst/>
                  <a:uLnTx/>
                  <a:uFillTx/>
                  <a:latin typeface="Aptos"/>
                  <a:ea typeface="+mn-ea"/>
                  <a:cs typeface="+mn-cs"/>
                </a:rPr>
              </a:br>
              <a:r>
                <a:rPr kumimoji="0" lang="en-GB" sz="800" b="0" i="0" u="none" strike="noStrike" kern="1200" cap="none" spc="0" normalizeH="0" baseline="0" noProof="0">
                  <a:ln>
                    <a:noFill/>
                  </a:ln>
                  <a:solidFill>
                    <a:prstClr val="white"/>
                  </a:solidFill>
                  <a:effectLst/>
                  <a:uLnTx/>
                  <a:uFillTx/>
                  <a:latin typeface="Aptos"/>
                  <a:ea typeface="+mn-ea"/>
                  <a:cs typeface="+mn-cs"/>
                </a:rPr>
                <a:t>37.1.e</a:t>
              </a:r>
            </a:p>
          </p:txBody>
        </p:sp>
      </p:grpSp>
      <p:grpSp>
        <p:nvGrpSpPr>
          <p:cNvPr id="319" name="Group 318">
            <a:extLst>
              <a:ext uri="{FF2B5EF4-FFF2-40B4-BE49-F238E27FC236}">
                <a16:creationId xmlns:a16="http://schemas.microsoft.com/office/drawing/2014/main" id="{84384C01-BB24-1D98-5BD1-7C31EA29C7A7}"/>
              </a:ext>
            </a:extLst>
          </p:cNvPr>
          <p:cNvGrpSpPr/>
          <p:nvPr/>
        </p:nvGrpSpPr>
        <p:grpSpPr>
          <a:xfrm>
            <a:off x="8047819" y="5620085"/>
            <a:ext cx="2683681" cy="396000"/>
            <a:chOff x="8047819" y="5620085"/>
            <a:chExt cx="2683681" cy="396000"/>
          </a:xfrm>
        </p:grpSpPr>
        <p:sp>
          <p:nvSpPr>
            <p:cNvPr id="161" name="Rectangle 160">
              <a:extLst>
                <a:ext uri="{FF2B5EF4-FFF2-40B4-BE49-F238E27FC236}">
                  <a16:creationId xmlns:a16="http://schemas.microsoft.com/office/drawing/2014/main" id="{383510BE-B87D-79FB-474C-028F81723C20}"/>
                </a:ext>
              </a:extLst>
            </p:cNvPr>
            <p:cNvSpPr/>
            <p:nvPr/>
          </p:nvSpPr>
          <p:spPr>
            <a:xfrm>
              <a:off x="8984345" y="5626436"/>
              <a:ext cx="1747155" cy="3478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Ins="144000" rtlCol="0" anchor="ctr"/>
            <a:lstStyle/>
            <a:p>
              <a:pPr>
                <a:lnSpc>
                  <a:spcPct val="80000"/>
                </a:lnSpc>
              </a:pPr>
              <a:r>
                <a:rPr lang="en-GB" sz="1000" dirty="0">
                  <a:solidFill>
                    <a:schemeClr val="bg1"/>
                  </a:solidFill>
                </a:rPr>
                <a:t>Disseminate information </a:t>
              </a:r>
              <a:br>
                <a:rPr lang="en-GB" sz="1000" dirty="0">
                  <a:solidFill>
                    <a:schemeClr val="bg1"/>
                  </a:solidFill>
                </a:rPr>
              </a:br>
              <a:r>
                <a:rPr lang="en-GB" sz="1000" dirty="0">
                  <a:solidFill>
                    <a:schemeClr val="bg1"/>
                  </a:solidFill>
                </a:rPr>
                <a:t>to other entities</a:t>
              </a:r>
            </a:p>
          </p:txBody>
        </p:sp>
        <p:grpSp>
          <p:nvGrpSpPr>
            <p:cNvPr id="317" name="Group 316">
              <a:extLst>
                <a:ext uri="{FF2B5EF4-FFF2-40B4-BE49-F238E27FC236}">
                  <a16:creationId xmlns:a16="http://schemas.microsoft.com/office/drawing/2014/main" id="{ADE1DB42-8268-6011-DBB2-6206B4824C75}"/>
                </a:ext>
              </a:extLst>
            </p:cNvPr>
            <p:cNvGrpSpPr/>
            <p:nvPr/>
          </p:nvGrpSpPr>
          <p:grpSpPr>
            <a:xfrm>
              <a:off x="8047819" y="5620085"/>
              <a:ext cx="936526" cy="396000"/>
              <a:chOff x="8047819" y="5620085"/>
              <a:chExt cx="936526" cy="396000"/>
            </a:xfrm>
          </p:grpSpPr>
          <p:cxnSp>
            <p:nvCxnSpPr>
              <p:cNvPr id="154" name="Straight Arrow Connector 153">
                <a:extLst>
                  <a:ext uri="{FF2B5EF4-FFF2-40B4-BE49-F238E27FC236}">
                    <a16:creationId xmlns:a16="http://schemas.microsoft.com/office/drawing/2014/main" id="{4F8157A1-4458-595F-E14C-36E68A048B11}"/>
                  </a:ext>
                </a:extLst>
              </p:cNvPr>
              <p:cNvCxnSpPr>
                <a:cxnSpLocks/>
                <a:stCxn id="144" idx="3"/>
                <a:endCxn id="161" idx="1"/>
              </p:cNvCxnSpPr>
              <p:nvPr/>
            </p:nvCxnSpPr>
            <p:spPr>
              <a:xfrm>
                <a:off x="8047819" y="5799418"/>
                <a:ext cx="936526" cy="954"/>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6" name="Oval 165">
                <a:extLst>
                  <a:ext uri="{FF2B5EF4-FFF2-40B4-BE49-F238E27FC236}">
                    <a16:creationId xmlns:a16="http://schemas.microsoft.com/office/drawing/2014/main" id="{C437F664-EA68-3A81-D1B0-1006B8621EE1}"/>
                  </a:ext>
                </a:extLst>
              </p:cNvPr>
              <p:cNvSpPr>
                <a:spLocks noChangeAspect="1"/>
              </p:cNvSpPr>
              <p:nvPr/>
            </p:nvSpPr>
            <p:spPr>
              <a:xfrm>
                <a:off x="8318082" y="5620085"/>
                <a:ext cx="396000" cy="396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pPr>
                <a:r>
                  <a:rPr lang="en-GB" sz="800"/>
                  <a:t>Art.</a:t>
                </a:r>
                <a:br>
                  <a:rPr lang="en-GB" sz="800"/>
                </a:br>
                <a:r>
                  <a:rPr lang="en-GB" sz="800"/>
                  <a:t>37.1.f</a:t>
                </a:r>
              </a:p>
            </p:txBody>
          </p:sp>
        </p:grpSp>
      </p:grpSp>
      <p:sp>
        <p:nvSpPr>
          <p:cNvPr id="261" name="Rectangle 260">
            <a:extLst>
              <a:ext uri="{FF2B5EF4-FFF2-40B4-BE49-F238E27FC236}">
                <a16:creationId xmlns:a16="http://schemas.microsoft.com/office/drawing/2014/main" id="{E58D6971-5C3B-45AF-230A-A270FA21D850}"/>
              </a:ext>
            </a:extLst>
          </p:cNvPr>
          <p:cNvSpPr/>
          <p:nvPr/>
        </p:nvSpPr>
        <p:spPr>
          <a:xfrm>
            <a:off x="3196824" y="1424955"/>
            <a:ext cx="8734590" cy="220818"/>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~LESS THAN THREE DAYS</a:t>
            </a:r>
          </a:p>
        </p:txBody>
      </p:sp>
      <p:sp>
        <p:nvSpPr>
          <p:cNvPr id="255" name="Rectangle 254">
            <a:extLst>
              <a:ext uri="{FF2B5EF4-FFF2-40B4-BE49-F238E27FC236}">
                <a16:creationId xmlns:a16="http://schemas.microsoft.com/office/drawing/2014/main" id="{C87985BA-DAE4-C2E7-3A43-37A2EE54F510}"/>
              </a:ext>
            </a:extLst>
          </p:cNvPr>
          <p:cNvSpPr/>
          <p:nvPr/>
        </p:nvSpPr>
        <p:spPr>
          <a:xfrm>
            <a:off x="-804458" y="6083357"/>
            <a:ext cx="6231465" cy="2299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COUNTRY A</a:t>
            </a:r>
          </a:p>
        </p:txBody>
      </p:sp>
      <p:sp>
        <p:nvSpPr>
          <p:cNvPr id="260" name="Rectangle 259">
            <a:extLst>
              <a:ext uri="{FF2B5EF4-FFF2-40B4-BE49-F238E27FC236}">
                <a16:creationId xmlns:a16="http://schemas.microsoft.com/office/drawing/2014/main" id="{C54A1532-CF09-FA3A-CE2C-5B9AC63E08BE}"/>
              </a:ext>
            </a:extLst>
          </p:cNvPr>
          <p:cNvSpPr/>
          <p:nvPr/>
        </p:nvSpPr>
        <p:spPr>
          <a:xfrm>
            <a:off x="5488197" y="6083357"/>
            <a:ext cx="6768000" cy="22990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OTHER MEMBER STATES</a:t>
            </a:r>
          </a:p>
        </p:txBody>
      </p:sp>
      <p:sp>
        <p:nvSpPr>
          <p:cNvPr id="2" name="Pentagon 1">
            <a:extLst>
              <a:ext uri="{FF2B5EF4-FFF2-40B4-BE49-F238E27FC236}">
                <a16:creationId xmlns:a16="http://schemas.microsoft.com/office/drawing/2014/main" id="{F391009E-CEB6-B1C4-B6DF-569BCF6E2872}"/>
              </a:ext>
            </a:extLst>
          </p:cNvPr>
          <p:cNvSpPr/>
          <p:nvPr/>
        </p:nvSpPr>
        <p:spPr>
          <a:xfrm>
            <a:off x="10960100" y="1424587"/>
            <a:ext cx="1231900" cy="220818"/>
          </a:xfrm>
          <a:prstGeom prst="homePlate">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C97ABA8-9AA3-CB3F-EF6A-994E201FCE4B}"/>
              </a:ext>
            </a:extLst>
          </p:cNvPr>
          <p:cNvGrpSpPr/>
          <p:nvPr/>
        </p:nvGrpSpPr>
        <p:grpSpPr>
          <a:xfrm>
            <a:off x="690263" y="1362837"/>
            <a:ext cx="1210734" cy="542968"/>
            <a:chOff x="1337733" y="3576616"/>
            <a:chExt cx="1210734" cy="542968"/>
          </a:xfrm>
        </p:grpSpPr>
        <p:sp>
          <p:nvSpPr>
            <p:cNvPr id="6" name="Rectangle 5">
              <a:extLst>
                <a:ext uri="{FF2B5EF4-FFF2-40B4-BE49-F238E27FC236}">
                  <a16:creationId xmlns:a16="http://schemas.microsoft.com/office/drawing/2014/main" id="{24A2DC42-DB2A-53F3-C36D-8650CE9BDBB2}"/>
                </a:ext>
              </a:extLst>
            </p:cNvPr>
            <p:cNvSpPr/>
            <p:nvPr/>
          </p:nvSpPr>
          <p:spPr>
            <a:xfrm>
              <a:off x="1337733" y="3576616"/>
              <a:ext cx="1210734" cy="54296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Ins="144000" rtlCol="0" anchor="ctr"/>
            <a:lstStyle/>
            <a:p>
              <a:pPr algn="r"/>
              <a:r>
                <a:rPr lang="en-GB" b="1"/>
                <a:t>Event</a:t>
              </a:r>
            </a:p>
          </p:txBody>
        </p:sp>
        <p:pic>
          <p:nvPicPr>
            <p:cNvPr id="7" name="Graphic 6">
              <a:extLst>
                <a:ext uri="{FF2B5EF4-FFF2-40B4-BE49-F238E27FC236}">
                  <a16:creationId xmlns:a16="http://schemas.microsoft.com/office/drawing/2014/main" id="{E4567B23-9419-F7E4-6479-D760893230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90455" y="3660867"/>
              <a:ext cx="368163" cy="368163"/>
            </a:xfrm>
            <a:prstGeom prst="rect">
              <a:avLst/>
            </a:prstGeom>
          </p:spPr>
        </p:pic>
      </p:grpSp>
    </p:spTree>
    <p:extLst>
      <p:ext uri="{BB962C8B-B14F-4D97-AF65-F5344CB8AC3E}">
        <p14:creationId xmlns:p14="http://schemas.microsoft.com/office/powerpoint/2010/main" val="527342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500"/>
                                        <p:tgtEl>
                                          <p:spTgt spid="2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
                                        </p:tgtEl>
                                        <p:attrNameLst>
                                          <p:attrName>style.visibility</p:attrName>
                                        </p:attrNameLst>
                                      </p:cBhvr>
                                      <p:to>
                                        <p:strVal val="visible"/>
                                      </p:to>
                                    </p:set>
                                    <p:animEffect transition="in" filter="fade">
                                      <p:cBhvr>
                                        <p:cTn id="17" dur="500"/>
                                        <p:tgtEl>
                                          <p:spTgt spid="2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1"/>
                                        </p:tgtEl>
                                        <p:attrNameLst>
                                          <p:attrName>style.visibility</p:attrName>
                                        </p:attrNameLst>
                                      </p:cBhvr>
                                      <p:to>
                                        <p:strVal val="visible"/>
                                      </p:to>
                                    </p:set>
                                    <p:animEffect transition="in" filter="fade">
                                      <p:cBhvr>
                                        <p:cTn id="22" dur="500"/>
                                        <p:tgtEl>
                                          <p:spTgt spid="3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12"/>
                                        </p:tgtEl>
                                        <p:attrNameLst>
                                          <p:attrName>style.visibility</p:attrName>
                                        </p:attrNameLst>
                                      </p:cBhvr>
                                      <p:to>
                                        <p:strVal val="visible"/>
                                      </p:to>
                                    </p:set>
                                    <p:animEffect transition="in" filter="fade">
                                      <p:cBhvr>
                                        <p:cTn id="26" dur="500"/>
                                        <p:tgtEl>
                                          <p:spTgt spid="312"/>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14"/>
                                        </p:tgtEl>
                                        <p:attrNameLst>
                                          <p:attrName>style.visibility</p:attrName>
                                        </p:attrNameLst>
                                      </p:cBhvr>
                                      <p:to>
                                        <p:strVal val="visible"/>
                                      </p:to>
                                    </p:set>
                                    <p:animEffect transition="in" filter="fade">
                                      <p:cBhvr>
                                        <p:cTn id="30" dur="500"/>
                                        <p:tgtEl>
                                          <p:spTgt spid="314"/>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15"/>
                                        </p:tgtEl>
                                        <p:attrNameLst>
                                          <p:attrName>style.visibility</p:attrName>
                                        </p:attrNameLst>
                                      </p:cBhvr>
                                      <p:to>
                                        <p:strVal val="visible"/>
                                      </p:to>
                                    </p:set>
                                    <p:animEffect transition="in" filter="fade">
                                      <p:cBhvr>
                                        <p:cTn id="34" dur="500"/>
                                        <p:tgtEl>
                                          <p:spTgt spid="3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1"/>
                                        </p:tgtEl>
                                        <p:attrNameLst>
                                          <p:attrName>style.visibility</p:attrName>
                                        </p:attrNameLst>
                                      </p:cBhvr>
                                      <p:to>
                                        <p:strVal val="visible"/>
                                      </p:to>
                                    </p:set>
                                    <p:animEffect transition="in" filter="fade">
                                      <p:cBhvr>
                                        <p:cTn id="39" dur="500"/>
                                        <p:tgtEl>
                                          <p:spTgt spid="2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6"/>
                                        </p:tgtEl>
                                        <p:attrNameLst>
                                          <p:attrName>style.visibility</p:attrName>
                                        </p:attrNameLst>
                                      </p:cBhvr>
                                      <p:to>
                                        <p:strVal val="visible"/>
                                      </p:to>
                                    </p:set>
                                    <p:animEffect transition="in" filter="fade">
                                      <p:cBhvr>
                                        <p:cTn id="44" dur="500"/>
                                        <p:tgtEl>
                                          <p:spTgt spid="3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19"/>
                                        </p:tgtEl>
                                        <p:attrNameLst>
                                          <p:attrName>style.visibility</p:attrName>
                                        </p:attrNameLst>
                                      </p:cBhvr>
                                      <p:to>
                                        <p:strVal val="visible"/>
                                      </p:to>
                                    </p:set>
                                    <p:animEffect transition="in" filter="fade">
                                      <p:cBhvr>
                                        <p:cTn id="49" dur="500"/>
                                        <p:tgtEl>
                                          <p:spTgt spid="319"/>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78"/>
                                        </p:tgtEl>
                                        <p:attrNameLst>
                                          <p:attrName>style.visibility</p:attrName>
                                        </p:attrNameLst>
                                      </p:cBhvr>
                                      <p:to>
                                        <p:strVal val="visible"/>
                                      </p:to>
                                    </p:set>
                                    <p:animEffect transition="in" filter="fade">
                                      <p:cBhvr>
                                        <p:cTn id="53" dur="500"/>
                                        <p:tgtEl>
                                          <p:spTgt spid="278"/>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282"/>
                                        </p:tgtEl>
                                        <p:attrNameLst>
                                          <p:attrName>style.visibility</p:attrName>
                                        </p:attrNameLst>
                                      </p:cBhvr>
                                      <p:to>
                                        <p:strVal val="visible"/>
                                      </p:to>
                                    </p:set>
                                    <p:animEffect transition="in" filter="fade">
                                      <p:cBhvr>
                                        <p:cTn id="57" dur="500"/>
                                        <p:tgtEl>
                                          <p:spTgt spid="2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32000">
              <a:schemeClr val="tx2"/>
            </a:gs>
          </a:gsLst>
          <a:lin ang="0" scaled="0"/>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550864" y="3019892"/>
            <a:ext cx="2688148" cy="818216"/>
          </a:xfrm>
        </p:spPr>
        <p:txBody>
          <a:bodyPr>
            <a:normAutofit fontScale="90000"/>
          </a:bodyPr>
          <a:lstStyle/>
          <a:p>
            <a:r>
              <a:rPr lang="en-GB" noProof="0" dirty="0"/>
              <a:t>Why a network code on Cybersecurity (NCCS)?</a:t>
            </a:r>
          </a:p>
        </p:txBody>
      </p:sp>
      <p:sp>
        <p:nvSpPr>
          <p:cNvPr id="29" name="Slide Number Placeholder 28">
            <a:extLst>
              <a:ext uri="{FF2B5EF4-FFF2-40B4-BE49-F238E27FC236}">
                <a16:creationId xmlns:a16="http://schemas.microsoft.com/office/drawing/2014/main" id="{8A685BDC-6FC1-ECA3-B125-E46AC491000C}"/>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4</a:t>
            </a:fld>
            <a:endParaRPr lang="en-GB"/>
          </a:p>
        </p:txBody>
      </p:sp>
      <p:grpSp>
        <p:nvGrpSpPr>
          <p:cNvPr id="31" name="Group 30">
            <a:extLst>
              <a:ext uri="{FF2B5EF4-FFF2-40B4-BE49-F238E27FC236}">
                <a16:creationId xmlns:a16="http://schemas.microsoft.com/office/drawing/2014/main" id="{8652FE37-E59F-DF78-924F-4FD9065DF439}"/>
              </a:ext>
            </a:extLst>
          </p:cNvPr>
          <p:cNvGrpSpPr/>
          <p:nvPr/>
        </p:nvGrpSpPr>
        <p:grpSpPr>
          <a:xfrm>
            <a:off x="4675415" y="1118041"/>
            <a:ext cx="6795126" cy="1257300"/>
            <a:chOff x="4838700" y="1036862"/>
            <a:chExt cx="6795126" cy="1257300"/>
          </a:xfrm>
        </p:grpSpPr>
        <p:sp>
          <p:nvSpPr>
            <p:cNvPr id="5" name="Rectangle 4">
              <a:extLst>
                <a:ext uri="{FF2B5EF4-FFF2-40B4-BE49-F238E27FC236}">
                  <a16:creationId xmlns:a16="http://schemas.microsoft.com/office/drawing/2014/main" id="{26FFD184-D3DF-36A3-A18E-EE85EF0D4A07}"/>
                </a:ext>
              </a:extLst>
            </p:cNvPr>
            <p:cNvSpPr/>
            <p:nvPr/>
          </p:nvSpPr>
          <p:spPr>
            <a:xfrm>
              <a:off x="5706554" y="1208312"/>
              <a:ext cx="5927272"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400" dirty="0">
                  <a:solidFill>
                    <a:schemeClr val="tx2"/>
                  </a:solidFill>
                </a:rPr>
                <a:t>Electricity is vital for European citizens and businesses</a:t>
              </a:r>
            </a:p>
          </p:txBody>
        </p:sp>
        <p:sp>
          <p:nvSpPr>
            <p:cNvPr id="16" name="Oval 15">
              <a:extLst>
                <a:ext uri="{FF2B5EF4-FFF2-40B4-BE49-F238E27FC236}">
                  <a16:creationId xmlns:a16="http://schemas.microsoft.com/office/drawing/2014/main" id="{DA2D36D7-2C2F-6A8F-3CDC-C072B989FA96}"/>
                </a:ext>
              </a:extLst>
            </p:cNvPr>
            <p:cNvSpPr/>
            <p:nvPr/>
          </p:nvSpPr>
          <p:spPr>
            <a:xfrm>
              <a:off x="4838700" y="1036862"/>
              <a:ext cx="1257300" cy="1257300"/>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1</a:t>
              </a:r>
            </a:p>
          </p:txBody>
        </p:sp>
      </p:grpSp>
      <p:grpSp>
        <p:nvGrpSpPr>
          <p:cNvPr id="32" name="Group 31">
            <a:extLst>
              <a:ext uri="{FF2B5EF4-FFF2-40B4-BE49-F238E27FC236}">
                <a16:creationId xmlns:a16="http://schemas.microsoft.com/office/drawing/2014/main" id="{3892453F-0147-C86F-30C3-CFCB3941E288}"/>
              </a:ext>
            </a:extLst>
          </p:cNvPr>
          <p:cNvGrpSpPr/>
          <p:nvPr/>
        </p:nvGrpSpPr>
        <p:grpSpPr>
          <a:xfrm>
            <a:off x="4675415" y="2580808"/>
            <a:ext cx="6795126" cy="1257300"/>
            <a:chOff x="4838700" y="2528205"/>
            <a:chExt cx="6795126" cy="1257300"/>
          </a:xfrm>
        </p:grpSpPr>
        <p:sp>
          <p:nvSpPr>
            <p:cNvPr id="12" name="Rectangle 11">
              <a:extLst>
                <a:ext uri="{FF2B5EF4-FFF2-40B4-BE49-F238E27FC236}">
                  <a16:creationId xmlns:a16="http://schemas.microsoft.com/office/drawing/2014/main" id="{E849B9B1-FEB4-0B0A-03FD-52DDFCC7747A}"/>
                </a:ext>
              </a:extLst>
            </p:cNvPr>
            <p:cNvSpPr/>
            <p:nvPr/>
          </p:nvSpPr>
          <p:spPr>
            <a:xfrm>
              <a:off x="5706554" y="2699655"/>
              <a:ext cx="5927272"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400" dirty="0">
                  <a:solidFill>
                    <a:schemeClr val="tx2"/>
                  </a:solidFill>
                </a:rPr>
                <a:t>The interconnected European electricity grid is unique</a:t>
              </a:r>
            </a:p>
          </p:txBody>
        </p:sp>
        <p:sp>
          <p:nvSpPr>
            <p:cNvPr id="17" name="Oval 16">
              <a:extLst>
                <a:ext uri="{FF2B5EF4-FFF2-40B4-BE49-F238E27FC236}">
                  <a16:creationId xmlns:a16="http://schemas.microsoft.com/office/drawing/2014/main" id="{98E925CC-A2E0-D035-1FF2-196FE27F55D9}"/>
                </a:ext>
              </a:extLst>
            </p:cNvPr>
            <p:cNvSpPr/>
            <p:nvPr/>
          </p:nvSpPr>
          <p:spPr>
            <a:xfrm>
              <a:off x="4838700" y="2528205"/>
              <a:ext cx="1257300" cy="1257300"/>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2</a:t>
              </a:r>
            </a:p>
          </p:txBody>
        </p:sp>
      </p:grpSp>
      <p:grpSp>
        <p:nvGrpSpPr>
          <p:cNvPr id="33" name="Group 32">
            <a:extLst>
              <a:ext uri="{FF2B5EF4-FFF2-40B4-BE49-F238E27FC236}">
                <a16:creationId xmlns:a16="http://schemas.microsoft.com/office/drawing/2014/main" id="{B15B8454-A4A7-EAA3-B1F6-FA72ED5EC943}"/>
              </a:ext>
            </a:extLst>
          </p:cNvPr>
          <p:cNvGrpSpPr/>
          <p:nvPr/>
        </p:nvGrpSpPr>
        <p:grpSpPr>
          <a:xfrm>
            <a:off x="4675415" y="4043575"/>
            <a:ext cx="6795126" cy="1257300"/>
            <a:chOff x="4838700" y="3962396"/>
            <a:chExt cx="6795126" cy="1257300"/>
          </a:xfrm>
        </p:grpSpPr>
        <p:sp>
          <p:nvSpPr>
            <p:cNvPr id="14" name="Rectangle 13">
              <a:extLst>
                <a:ext uri="{FF2B5EF4-FFF2-40B4-BE49-F238E27FC236}">
                  <a16:creationId xmlns:a16="http://schemas.microsoft.com/office/drawing/2014/main" id="{3E561A8E-2413-076A-85FD-40492A8C2E5B}"/>
                </a:ext>
              </a:extLst>
            </p:cNvPr>
            <p:cNvSpPr/>
            <p:nvPr/>
          </p:nvSpPr>
          <p:spPr>
            <a:xfrm>
              <a:off x="5706554" y="4133846"/>
              <a:ext cx="5927272"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400" dirty="0">
                  <a:solidFill>
                    <a:schemeClr val="tx2"/>
                  </a:solidFill>
                </a:rPr>
                <a:t>The </a:t>
              </a:r>
              <a:r>
                <a:rPr lang="en-US" sz="2400" dirty="0" err="1">
                  <a:solidFill>
                    <a:schemeClr val="tx2"/>
                  </a:solidFill>
                </a:rPr>
                <a:t>digitalisation</a:t>
              </a:r>
              <a:r>
                <a:rPr lang="en-US" sz="2400" dirty="0">
                  <a:solidFill>
                    <a:schemeClr val="tx2"/>
                  </a:solidFill>
                </a:rPr>
                <a:t> is creating new risks and vulnerabilities </a:t>
              </a:r>
            </a:p>
          </p:txBody>
        </p:sp>
        <p:sp>
          <p:nvSpPr>
            <p:cNvPr id="22" name="Oval 21">
              <a:extLst>
                <a:ext uri="{FF2B5EF4-FFF2-40B4-BE49-F238E27FC236}">
                  <a16:creationId xmlns:a16="http://schemas.microsoft.com/office/drawing/2014/main" id="{B0522F0B-755E-E8A8-A203-29737DD1D238}"/>
                </a:ext>
              </a:extLst>
            </p:cNvPr>
            <p:cNvSpPr/>
            <p:nvPr/>
          </p:nvSpPr>
          <p:spPr>
            <a:xfrm>
              <a:off x="4838700" y="3962396"/>
              <a:ext cx="1257300" cy="1257300"/>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3</a:t>
              </a:r>
            </a:p>
          </p:txBody>
        </p:sp>
      </p:grpSp>
    </p:spTree>
    <p:extLst>
      <p:ext uri="{BB962C8B-B14F-4D97-AF65-F5344CB8AC3E}">
        <p14:creationId xmlns:p14="http://schemas.microsoft.com/office/powerpoint/2010/main" val="642358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Arrow Connector 73">
            <a:extLst>
              <a:ext uri="{FF2B5EF4-FFF2-40B4-BE49-F238E27FC236}">
                <a16:creationId xmlns:a16="http://schemas.microsoft.com/office/drawing/2014/main" id="{93090787-9755-7185-27A6-0B25E28205F6}"/>
              </a:ext>
            </a:extLst>
          </p:cNvPr>
          <p:cNvCxnSpPr>
            <a:cxnSpLocks/>
          </p:cNvCxnSpPr>
          <p:nvPr/>
        </p:nvCxnSpPr>
        <p:spPr>
          <a:xfrm>
            <a:off x="7976937" y="1868531"/>
            <a:ext cx="1301551" cy="0"/>
          </a:xfrm>
          <a:prstGeom prst="straightConnector1">
            <a:avLst/>
          </a:prstGeom>
          <a:ln>
            <a:solidFill>
              <a:schemeClr val="accent2"/>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grpSp>
        <p:nvGrpSpPr>
          <p:cNvPr id="262" name="Group 261">
            <a:extLst>
              <a:ext uri="{FF2B5EF4-FFF2-40B4-BE49-F238E27FC236}">
                <a16:creationId xmlns:a16="http://schemas.microsoft.com/office/drawing/2014/main" id="{6E5C03B3-214F-EBD6-8114-126C182CC3B2}"/>
              </a:ext>
            </a:extLst>
          </p:cNvPr>
          <p:cNvGrpSpPr/>
          <p:nvPr/>
        </p:nvGrpSpPr>
        <p:grpSpPr>
          <a:xfrm>
            <a:off x="0" y="1390083"/>
            <a:ext cx="9119937" cy="4913880"/>
            <a:chOff x="-542084" y="1439333"/>
            <a:chExt cx="14348732" cy="4758267"/>
          </a:xfrm>
        </p:grpSpPr>
        <p:sp>
          <p:nvSpPr>
            <p:cNvPr id="109" name="Arrow: Pentagon 108">
              <a:extLst>
                <a:ext uri="{FF2B5EF4-FFF2-40B4-BE49-F238E27FC236}">
                  <a16:creationId xmlns:a16="http://schemas.microsoft.com/office/drawing/2014/main" id="{5AA774C3-B054-F667-E153-C47E65551E23}"/>
                </a:ext>
              </a:extLst>
            </p:cNvPr>
            <p:cNvSpPr/>
            <p:nvPr/>
          </p:nvSpPr>
          <p:spPr>
            <a:xfrm>
              <a:off x="-542084" y="1439333"/>
              <a:ext cx="7178911" cy="4758267"/>
            </a:xfrm>
            <a:prstGeom prst="homePlate">
              <a:avLst>
                <a:gd name="adj" fmla="val 26200"/>
              </a:avLst>
            </a:prstGeom>
            <a:solidFill>
              <a:schemeClr val="accent4">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Arrow: Chevron 109">
              <a:extLst>
                <a:ext uri="{FF2B5EF4-FFF2-40B4-BE49-F238E27FC236}">
                  <a16:creationId xmlns:a16="http://schemas.microsoft.com/office/drawing/2014/main" id="{42AB2C5B-5EF8-43B1-388E-700D9D8FC2AA}"/>
                </a:ext>
              </a:extLst>
            </p:cNvPr>
            <p:cNvSpPr/>
            <p:nvPr/>
          </p:nvSpPr>
          <p:spPr>
            <a:xfrm>
              <a:off x="5442919" y="1439333"/>
              <a:ext cx="8363729" cy="4758267"/>
            </a:xfrm>
            <a:prstGeom prst="chevron">
              <a:avLst>
                <a:gd name="adj" fmla="val 21755"/>
              </a:avLst>
            </a:prstGeom>
            <a:solidFill>
              <a:schemeClr val="accent6">
                <a:lumMod val="40000"/>
                <a:lumOff val="6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re 2"/>
          <p:cNvSpPr>
            <a:spLocks noGrp="1"/>
          </p:cNvSpPr>
          <p:nvPr>
            <p:ph type="title"/>
          </p:nvPr>
        </p:nvSpPr>
        <p:spPr/>
        <p:txBody>
          <a:bodyPr/>
          <a:lstStyle/>
          <a:p>
            <a:r>
              <a:rPr lang="fr-FR" dirty="0"/>
              <a:t>Crisis management (Art. 40)</a:t>
            </a:r>
          </a:p>
        </p:txBody>
      </p:sp>
      <p:sp>
        <p:nvSpPr>
          <p:cNvPr id="323" name="Slide Number Placeholder 322">
            <a:extLst>
              <a:ext uri="{FF2B5EF4-FFF2-40B4-BE49-F238E27FC236}">
                <a16:creationId xmlns:a16="http://schemas.microsoft.com/office/drawing/2014/main" id="{AFD2BCEF-489C-9CE4-C91F-B0CCA4FB4C57}"/>
              </a:ext>
            </a:extLst>
          </p:cNvPr>
          <p:cNvSpPr>
            <a:spLocks noGrp="1"/>
          </p:cNvSpPr>
          <p:nvPr>
            <p:ph type="sldNum" sz="quarter" idx="12"/>
          </p:nvPr>
        </p:nvSpPr>
        <p:spPr/>
        <p:txBody>
          <a:bodyPr/>
          <a:lstStyle/>
          <a:p>
            <a:fld id="{2557C461-8C51-4D9D-8FC8-E809BEA51BC7}" type="slidenum">
              <a:rPr lang="en-GB" smtClean="0"/>
              <a:t>40</a:t>
            </a:fld>
            <a:endParaRPr lang="en-GB"/>
          </a:p>
        </p:txBody>
      </p:sp>
      <p:sp>
        <p:nvSpPr>
          <p:cNvPr id="50" name="AutoShape 2"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AutoShape 4"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5" name="Rectangle 254">
            <a:extLst>
              <a:ext uri="{FF2B5EF4-FFF2-40B4-BE49-F238E27FC236}">
                <a16:creationId xmlns:a16="http://schemas.microsoft.com/office/drawing/2014/main" id="{C87985BA-DAE4-C2E7-3A43-37A2EE54F510}"/>
              </a:ext>
            </a:extLst>
          </p:cNvPr>
          <p:cNvSpPr/>
          <p:nvPr/>
        </p:nvSpPr>
        <p:spPr>
          <a:xfrm>
            <a:off x="1" y="6078011"/>
            <a:ext cx="3580308" cy="25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COUNTRY A</a:t>
            </a:r>
          </a:p>
        </p:txBody>
      </p:sp>
      <p:sp>
        <p:nvSpPr>
          <p:cNvPr id="260" name="Rectangle 259">
            <a:extLst>
              <a:ext uri="{FF2B5EF4-FFF2-40B4-BE49-F238E27FC236}">
                <a16:creationId xmlns:a16="http://schemas.microsoft.com/office/drawing/2014/main" id="{C54A1532-CF09-FA3A-CE2C-5B9AC63E08BE}"/>
              </a:ext>
            </a:extLst>
          </p:cNvPr>
          <p:cNvSpPr/>
          <p:nvPr/>
        </p:nvSpPr>
        <p:spPr>
          <a:xfrm>
            <a:off x="3885228" y="6072744"/>
            <a:ext cx="4248000" cy="25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COUNTRY B</a:t>
            </a:r>
          </a:p>
        </p:txBody>
      </p:sp>
      <p:sp>
        <p:nvSpPr>
          <p:cNvPr id="8" name="Rectangle à coins arrondis 170">
            <a:extLst>
              <a:ext uri="{FF2B5EF4-FFF2-40B4-BE49-F238E27FC236}">
                <a16:creationId xmlns:a16="http://schemas.microsoft.com/office/drawing/2014/main" id="{5ADC7FCF-9C77-FB57-D014-8987E11D3AB8}"/>
              </a:ext>
            </a:extLst>
          </p:cNvPr>
          <p:cNvSpPr/>
          <p:nvPr/>
        </p:nvSpPr>
        <p:spPr>
          <a:xfrm>
            <a:off x="1209008" y="1609737"/>
            <a:ext cx="6118215" cy="2261342"/>
          </a:xfrm>
          <a:prstGeom prst="round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à coins arrondis 170">
            <a:extLst>
              <a:ext uri="{FF2B5EF4-FFF2-40B4-BE49-F238E27FC236}">
                <a16:creationId xmlns:a16="http://schemas.microsoft.com/office/drawing/2014/main" id="{8FF52157-6ED7-277A-1580-748B082BA905}"/>
              </a:ext>
            </a:extLst>
          </p:cNvPr>
          <p:cNvSpPr/>
          <p:nvPr/>
        </p:nvSpPr>
        <p:spPr>
          <a:xfrm>
            <a:off x="1209008" y="3979607"/>
            <a:ext cx="6118215" cy="1951933"/>
          </a:xfrm>
          <a:prstGeom prst="round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8069399-429B-0755-5669-943228A52805}"/>
              </a:ext>
            </a:extLst>
          </p:cNvPr>
          <p:cNvSpPr/>
          <p:nvPr/>
        </p:nvSpPr>
        <p:spPr>
          <a:xfrm>
            <a:off x="1894292" y="1676848"/>
            <a:ext cx="4747646" cy="307777"/>
          </a:xfrm>
          <a:prstGeom prst="rect">
            <a:avLst/>
          </a:prstGeom>
          <a:ln>
            <a:noFill/>
          </a:ln>
        </p:spPr>
        <p:txBody>
          <a:bodyPr wrap="none">
            <a:spAutoFit/>
          </a:bodyPr>
          <a:lstStyle/>
          <a:p>
            <a:r>
              <a:rPr lang="en-GB" sz="1400" b="1" dirty="0">
                <a:solidFill>
                  <a:schemeClr val="accent6">
                    <a:lumMod val="75000"/>
                  </a:schemeClr>
                </a:solidFill>
                <a:ea typeface="Calibri" panose="020F0502020204030204" pitchFamily="34" charset="0"/>
              </a:rPr>
              <a:t>Ad-hoc cross-border crisis coordination group </a:t>
            </a:r>
            <a:r>
              <a:rPr lang="en-GB" sz="1400" b="1" i="1" dirty="0">
                <a:solidFill>
                  <a:schemeClr val="accent6">
                    <a:lumMod val="75000"/>
                  </a:schemeClr>
                </a:solidFill>
                <a:ea typeface="Calibri" panose="020F0502020204030204" pitchFamily="34" charset="0"/>
              </a:rPr>
              <a:t>Art. 40.1 </a:t>
            </a:r>
            <a:endParaRPr lang="en-GB" sz="1400" b="1" dirty="0">
              <a:solidFill>
                <a:schemeClr val="accent6">
                  <a:lumMod val="75000"/>
                </a:schemeClr>
              </a:solidFill>
            </a:endParaRPr>
          </a:p>
        </p:txBody>
      </p:sp>
      <p:grpSp>
        <p:nvGrpSpPr>
          <p:cNvPr id="19" name="Group 18">
            <a:extLst>
              <a:ext uri="{FF2B5EF4-FFF2-40B4-BE49-F238E27FC236}">
                <a16:creationId xmlns:a16="http://schemas.microsoft.com/office/drawing/2014/main" id="{E2AFC2CF-817A-5096-746D-0BF83E93EB5C}"/>
              </a:ext>
            </a:extLst>
          </p:cNvPr>
          <p:cNvGrpSpPr/>
          <p:nvPr/>
        </p:nvGrpSpPr>
        <p:grpSpPr>
          <a:xfrm>
            <a:off x="1392790" y="2185405"/>
            <a:ext cx="2279396" cy="733884"/>
            <a:chOff x="1705617" y="2185405"/>
            <a:chExt cx="2279396" cy="733884"/>
          </a:xfrm>
          <a:solidFill>
            <a:srgbClr val="CBE4E7"/>
          </a:solidFill>
        </p:grpSpPr>
        <p:sp>
          <p:nvSpPr>
            <p:cNvPr id="11" name="Rectangle à coins arrondis 149">
              <a:extLst>
                <a:ext uri="{FF2B5EF4-FFF2-40B4-BE49-F238E27FC236}">
                  <a16:creationId xmlns:a16="http://schemas.microsoft.com/office/drawing/2014/main" id="{B6460C71-BBB2-00DB-189B-B5FF88B9E738}"/>
                </a:ext>
              </a:extLst>
            </p:cNvPr>
            <p:cNvSpPr/>
            <p:nvPr/>
          </p:nvSpPr>
          <p:spPr>
            <a:xfrm>
              <a:off x="3090859" y="2629848"/>
              <a:ext cx="894154" cy="272415"/>
            </a:xfrm>
            <a:prstGeom prst="roundRect">
              <a:avLst/>
            </a:prstGeom>
            <a:grp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a:solidFill>
                    <a:schemeClr val="accent4">
                      <a:lumMod val="50000"/>
                    </a:schemeClr>
                  </a:solidFill>
                </a:rPr>
                <a:t>CS-NCA</a:t>
              </a:r>
              <a:endParaRPr lang="en-GB" sz="1200" dirty="0">
                <a:solidFill>
                  <a:schemeClr val="accent4">
                    <a:lumMod val="50000"/>
                  </a:schemeClr>
                </a:solidFill>
              </a:endParaRPr>
            </a:p>
          </p:txBody>
        </p:sp>
        <p:sp>
          <p:nvSpPr>
            <p:cNvPr id="12" name="Rectangle à coins arrondis 152">
              <a:extLst>
                <a:ext uri="{FF2B5EF4-FFF2-40B4-BE49-F238E27FC236}">
                  <a16:creationId xmlns:a16="http://schemas.microsoft.com/office/drawing/2014/main" id="{ACE5F6E1-ED79-7DD8-285F-5F2A6FC549E1}"/>
                </a:ext>
              </a:extLst>
            </p:cNvPr>
            <p:cNvSpPr/>
            <p:nvPr/>
          </p:nvSpPr>
          <p:spPr>
            <a:xfrm>
              <a:off x="1705617" y="2357432"/>
              <a:ext cx="1253154" cy="408623"/>
            </a:xfrm>
            <a:prstGeom prst="roundRect">
              <a:avLst/>
            </a:prstGeom>
            <a:grp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a:solidFill>
                    <a:schemeClr val="accent4">
                      <a:lumMod val="50000"/>
                    </a:schemeClr>
                  </a:solidFill>
                </a:rPr>
                <a:t>NIS crisis management</a:t>
              </a:r>
              <a:endParaRPr lang="en-GB" sz="1200" dirty="0">
                <a:solidFill>
                  <a:schemeClr val="accent4">
                    <a:lumMod val="50000"/>
                  </a:schemeClr>
                </a:solidFill>
              </a:endParaRPr>
            </a:p>
          </p:txBody>
        </p:sp>
        <p:sp>
          <p:nvSpPr>
            <p:cNvPr id="15" name="Rectangle à coins arrondis 151">
              <a:extLst>
                <a:ext uri="{FF2B5EF4-FFF2-40B4-BE49-F238E27FC236}">
                  <a16:creationId xmlns:a16="http://schemas.microsoft.com/office/drawing/2014/main" id="{14BE1354-105F-B1B6-6BCC-0DADFA5A9519}"/>
                </a:ext>
              </a:extLst>
            </p:cNvPr>
            <p:cNvSpPr/>
            <p:nvPr/>
          </p:nvSpPr>
          <p:spPr>
            <a:xfrm>
              <a:off x="3090859" y="2185405"/>
              <a:ext cx="894154" cy="272415"/>
            </a:xfrm>
            <a:prstGeom prst="roundRect">
              <a:avLst/>
            </a:prstGeom>
            <a:grp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a:solidFill>
                    <a:schemeClr val="accent4">
                      <a:lumMod val="50000"/>
                    </a:schemeClr>
                  </a:solidFill>
                </a:rPr>
                <a:t>RP-NCA</a:t>
              </a:r>
              <a:endParaRPr lang="en-GB" sz="1200" dirty="0">
                <a:solidFill>
                  <a:schemeClr val="accent4">
                    <a:lumMod val="50000"/>
                  </a:schemeClr>
                </a:solidFill>
              </a:endParaRPr>
            </a:p>
          </p:txBody>
        </p:sp>
      </p:grpSp>
      <p:grpSp>
        <p:nvGrpSpPr>
          <p:cNvPr id="20" name="Group 19">
            <a:extLst>
              <a:ext uri="{FF2B5EF4-FFF2-40B4-BE49-F238E27FC236}">
                <a16:creationId xmlns:a16="http://schemas.microsoft.com/office/drawing/2014/main" id="{6F423C73-CA1E-0FE2-4313-01BA153FD21C}"/>
              </a:ext>
            </a:extLst>
          </p:cNvPr>
          <p:cNvGrpSpPr/>
          <p:nvPr/>
        </p:nvGrpSpPr>
        <p:grpSpPr>
          <a:xfrm>
            <a:off x="4711866" y="2155044"/>
            <a:ext cx="2398025" cy="743167"/>
            <a:chOff x="5024693" y="2155044"/>
            <a:chExt cx="2398025" cy="743167"/>
          </a:xfrm>
          <a:solidFill>
            <a:srgbClr val="EBC7DE"/>
          </a:solidFill>
        </p:grpSpPr>
        <p:sp>
          <p:nvSpPr>
            <p:cNvPr id="13" name="Rectangle à coins arrondis 157">
              <a:extLst>
                <a:ext uri="{FF2B5EF4-FFF2-40B4-BE49-F238E27FC236}">
                  <a16:creationId xmlns:a16="http://schemas.microsoft.com/office/drawing/2014/main" id="{B29D5549-18AF-829B-DD39-4F5850990C74}"/>
                </a:ext>
              </a:extLst>
            </p:cNvPr>
            <p:cNvSpPr/>
            <p:nvPr/>
          </p:nvSpPr>
          <p:spPr>
            <a:xfrm>
              <a:off x="5024693" y="2608770"/>
              <a:ext cx="894154" cy="272415"/>
            </a:xfrm>
            <a:prstGeom prst="roundRect">
              <a:avLst/>
            </a:prstGeom>
            <a:grp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a:solidFill>
                    <a:schemeClr val="accent6">
                      <a:lumMod val="50000"/>
                    </a:schemeClr>
                  </a:solidFill>
                </a:rPr>
                <a:t>CS-NCA</a:t>
              </a:r>
              <a:endParaRPr lang="en-GB" sz="1200" dirty="0">
                <a:solidFill>
                  <a:schemeClr val="accent6">
                    <a:lumMod val="50000"/>
                  </a:schemeClr>
                </a:solidFill>
              </a:endParaRPr>
            </a:p>
          </p:txBody>
        </p:sp>
        <p:sp>
          <p:nvSpPr>
            <p:cNvPr id="14" name="Rectangle à coins arrondis 160">
              <a:extLst>
                <a:ext uri="{FF2B5EF4-FFF2-40B4-BE49-F238E27FC236}">
                  <a16:creationId xmlns:a16="http://schemas.microsoft.com/office/drawing/2014/main" id="{C223D88C-0570-A7F0-D9E1-B9FD6D517866}"/>
                </a:ext>
              </a:extLst>
            </p:cNvPr>
            <p:cNvSpPr/>
            <p:nvPr/>
          </p:nvSpPr>
          <p:spPr>
            <a:xfrm>
              <a:off x="6077636" y="2332575"/>
              <a:ext cx="1345082" cy="408623"/>
            </a:xfrm>
            <a:prstGeom prst="roundRect">
              <a:avLst/>
            </a:prstGeom>
            <a:grp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a:solidFill>
                    <a:schemeClr val="accent6">
                      <a:lumMod val="50000"/>
                    </a:schemeClr>
                  </a:solidFill>
                </a:rPr>
                <a:t>NIS crisis management</a:t>
              </a:r>
              <a:endParaRPr lang="en-GB" sz="1200" dirty="0">
                <a:solidFill>
                  <a:schemeClr val="accent6">
                    <a:lumMod val="50000"/>
                  </a:schemeClr>
                </a:solidFill>
              </a:endParaRPr>
            </a:p>
          </p:txBody>
        </p:sp>
        <p:sp>
          <p:nvSpPr>
            <p:cNvPr id="16" name="Rectangle à coins arrondis 151">
              <a:extLst>
                <a:ext uri="{FF2B5EF4-FFF2-40B4-BE49-F238E27FC236}">
                  <a16:creationId xmlns:a16="http://schemas.microsoft.com/office/drawing/2014/main" id="{854F065F-7CE3-D8B5-0392-5031217FB58C}"/>
                </a:ext>
              </a:extLst>
            </p:cNvPr>
            <p:cNvSpPr/>
            <p:nvPr/>
          </p:nvSpPr>
          <p:spPr>
            <a:xfrm>
              <a:off x="5028135" y="2155044"/>
              <a:ext cx="894154" cy="272415"/>
            </a:xfrm>
            <a:prstGeom prst="roundRect">
              <a:avLst/>
            </a:prstGeom>
            <a:grp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a:solidFill>
                    <a:schemeClr val="accent6">
                      <a:lumMod val="50000"/>
                    </a:schemeClr>
                  </a:solidFill>
                </a:rPr>
                <a:t>RP-NCA</a:t>
              </a:r>
              <a:endParaRPr lang="en-GB" sz="1200" dirty="0">
                <a:solidFill>
                  <a:schemeClr val="accent6">
                    <a:lumMod val="50000"/>
                  </a:schemeClr>
                </a:solidFill>
              </a:endParaRPr>
            </a:p>
          </p:txBody>
        </p:sp>
      </p:grpSp>
      <p:sp>
        <p:nvSpPr>
          <p:cNvPr id="17" name="Rectangle: Rounded Corners 16">
            <a:extLst>
              <a:ext uri="{FF2B5EF4-FFF2-40B4-BE49-F238E27FC236}">
                <a16:creationId xmlns:a16="http://schemas.microsoft.com/office/drawing/2014/main" id="{903BA64F-B17E-E11F-D4ED-7D957F516F9B}"/>
              </a:ext>
            </a:extLst>
          </p:cNvPr>
          <p:cNvSpPr/>
          <p:nvPr/>
        </p:nvSpPr>
        <p:spPr>
          <a:xfrm>
            <a:off x="1797495" y="3085278"/>
            <a:ext cx="1469986" cy="691939"/>
          </a:xfrm>
          <a:prstGeom prst="roundRect">
            <a:avLst/>
          </a:prstGeom>
          <a:solidFill>
            <a:srgbClr val="ABE0EB"/>
          </a:solid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chemeClr val="accent4">
                    <a:lumMod val="50000"/>
                  </a:schemeClr>
                </a:solidFill>
              </a:rPr>
              <a:t>NCCS-NCA</a:t>
            </a:r>
            <a:endParaRPr lang="en-NL" dirty="0">
              <a:solidFill>
                <a:schemeClr val="accent4">
                  <a:lumMod val="50000"/>
                </a:schemeClr>
              </a:solidFill>
            </a:endParaRPr>
          </a:p>
        </p:txBody>
      </p:sp>
      <p:sp>
        <p:nvSpPr>
          <p:cNvPr id="18" name="Rectangle: Rounded Corners 17">
            <a:extLst>
              <a:ext uri="{FF2B5EF4-FFF2-40B4-BE49-F238E27FC236}">
                <a16:creationId xmlns:a16="http://schemas.microsoft.com/office/drawing/2014/main" id="{07ED73A3-AD11-EAB0-E3AE-C931DBD26EA7}"/>
              </a:ext>
            </a:extLst>
          </p:cNvPr>
          <p:cNvSpPr/>
          <p:nvPr/>
        </p:nvSpPr>
        <p:spPr>
          <a:xfrm>
            <a:off x="5175885" y="3089148"/>
            <a:ext cx="1469986" cy="691939"/>
          </a:xfrm>
          <a:prstGeom prst="roundRect">
            <a:avLst/>
          </a:prstGeom>
          <a:solidFill>
            <a:srgbClr val="FEC0EA"/>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solidFill>
                  <a:schemeClr val="accent6">
                    <a:lumMod val="50000"/>
                  </a:schemeClr>
                </a:solidFill>
              </a:rPr>
              <a:t>NCCS-NCA</a:t>
            </a:r>
            <a:endParaRPr lang="en-NL">
              <a:solidFill>
                <a:schemeClr val="accent6">
                  <a:lumMod val="50000"/>
                </a:schemeClr>
              </a:solidFill>
            </a:endParaRPr>
          </a:p>
        </p:txBody>
      </p:sp>
      <p:sp>
        <p:nvSpPr>
          <p:cNvPr id="21" name="Rectangle à coins arrondis 152">
            <a:extLst>
              <a:ext uri="{FF2B5EF4-FFF2-40B4-BE49-F238E27FC236}">
                <a16:creationId xmlns:a16="http://schemas.microsoft.com/office/drawing/2014/main" id="{E7481E44-28DE-1B09-EBB1-ED48B74B1844}"/>
              </a:ext>
            </a:extLst>
          </p:cNvPr>
          <p:cNvSpPr/>
          <p:nvPr/>
        </p:nvSpPr>
        <p:spPr>
          <a:xfrm>
            <a:off x="1868322" y="4144086"/>
            <a:ext cx="1399159" cy="408623"/>
          </a:xfrm>
          <a:prstGeom prst="roundRect">
            <a:avLst/>
          </a:prstGeom>
          <a:solidFill>
            <a:schemeClr val="bg2"/>
          </a:solid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err="1">
                <a:solidFill>
                  <a:schemeClr val="accent4">
                    <a:lumMod val="50000"/>
                  </a:schemeClr>
                </a:solidFill>
              </a:rPr>
              <a:t>Impacted</a:t>
            </a:r>
            <a:r>
              <a:rPr lang="fr-FR" sz="1200" dirty="0">
                <a:solidFill>
                  <a:schemeClr val="accent4">
                    <a:lumMod val="50000"/>
                  </a:schemeClr>
                </a:solidFill>
              </a:rPr>
              <a:t> </a:t>
            </a:r>
            <a:r>
              <a:rPr lang="fr-FR" sz="1200" dirty="0" err="1">
                <a:solidFill>
                  <a:schemeClr val="accent4">
                    <a:lumMod val="50000"/>
                  </a:schemeClr>
                </a:solidFill>
              </a:rPr>
              <a:t>entity</a:t>
            </a:r>
            <a:endParaRPr lang="en-GB" sz="1200" dirty="0">
              <a:solidFill>
                <a:schemeClr val="accent4">
                  <a:lumMod val="50000"/>
                </a:schemeClr>
              </a:solidFill>
            </a:endParaRPr>
          </a:p>
        </p:txBody>
      </p:sp>
      <p:sp>
        <p:nvSpPr>
          <p:cNvPr id="22" name="Rectangle à coins arrondis 152">
            <a:extLst>
              <a:ext uri="{FF2B5EF4-FFF2-40B4-BE49-F238E27FC236}">
                <a16:creationId xmlns:a16="http://schemas.microsoft.com/office/drawing/2014/main" id="{D5AFA831-59E4-7F8C-8205-7E83492A00FC}"/>
              </a:ext>
            </a:extLst>
          </p:cNvPr>
          <p:cNvSpPr/>
          <p:nvPr/>
        </p:nvSpPr>
        <p:spPr>
          <a:xfrm>
            <a:off x="1868322" y="5055271"/>
            <a:ext cx="1399159" cy="408623"/>
          </a:xfrm>
          <a:prstGeom prst="roundRect">
            <a:avLst/>
          </a:prstGeom>
          <a:solidFill>
            <a:schemeClr val="bg2"/>
          </a:solid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err="1">
                <a:solidFill>
                  <a:schemeClr val="accent4">
                    <a:lumMod val="50000"/>
                  </a:schemeClr>
                </a:solidFill>
              </a:rPr>
              <a:t>Impacted</a:t>
            </a:r>
            <a:r>
              <a:rPr lang="fr-FR" sz="1200" dirty="0">
                <a:solidFill>
                  <a:schemeClr val="accent4">
                    <a:lumMod val="50000"/>
                  </a:schemeClr>
                </a:solidFill>
              </a:rPr>
              <a:t> </a:t>
            </a:r>
            <a:r>
              <a:rPr lang="fr-FR" sz="1200" dirty="0" err="1">
                <a:solidFill>
                  <a:schemeClr val="accent4">
                    <a:lumMod val="50000"/>
                  </a:schemeClr>
                </a:solidFill>
              </a:rPr>
              <a:t>entity</a:t>
            </a:r>
            <a:endParaRPr lang="en-GB" sz="1200" dirty="0">
              <a:solidFill>
                <a:schemeClr val="accent4">
                  <a:lumMod val="50000"/>
                </a:schemeClr>
              </a:solidFill>
            </a:endParaRPr>
          </a:p>
        </p:txBody>
      </p:sp>
      <p:sp>
        <p:nvSpPr>
          <p:cNvPr id="23" name="Rectangle à coins arrondis 152">
            <a:extLst>
              <a:ext uri="{FF2B5EF4-FFF2-40B4-BE49-F238E27FC236}">
                <a16:creationId xmlns:a16="http://schemas.microsoft.com/office/drawing/2014/main" id="{CED0AE2E-313F-E5E6-6976-84D0867986C1}"/>
              </a:ext>
            </a:extLst>
          </p:cNvPr>
          <p:cNvSpPr/>
          <p:nvPr/>
        </p:nvSpPr>
        <p:spPr>
          <a:xfrm>
            <a:off x="5236250" y="4144086"/>
            <a:ext cx="1399159" cy="408623"/>
          </a:xfrm>
          <a:prstGeom prst="roundRect">
            <a:avLst/>
          </a:prstGeom>
          <a:solidFill>
            <a:schemeClr val="bg2"/>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err="1">
                <a:solidFill>
                  <a:schemeClr val="accent6">
                    <a:lumMod val="50000"/>
                  </a:schemeClr>
                </a:solidFill>
              </a:rPr>
              <a:t>Impacted</a:t>
            </a:r>
            <a:r>
              <a:rPr lang="fr-FR" sz="1200" dirty="0">
                <a:solidFill>
                  <a:schemeClr val="accent6">
                    <a:lumMod val="50000"/>
                  </a:schemeClr>
                </a:solidFill>
              </a:rPr>
              <a:t> </a:t>
            </a:r>
            <a:r>
              <a:rPr lang="fr-FR" sz="1200" dirty="0" err="1">
                <a:solidFill>
                  <a:schemeClr val="accent6">
                    <a:lumMod val="50000"/>
                  </a:schemeClr>
                </a:solidFill>
              </a:rPr>
              <a:t>entity</a:t>
            </a:r>
            <a:endParaRPr lang="en-GB" sz="1200" dirty="0">
              <a:solidFill>
                <a:schemeClr val="accent6">
                  <a:lumMod val="50000"/>
                </a:schemeClr>
              </a:solidFill>
            </a:endParaRPr>
          </a:p>
        </p:txBody>
      </p:sp>
      <p:sp>
        <p:nvSpPr>
          <p:cNvPr id="24" name="Rectangle à coins arrondis 152">
            <a:extLst>
              <a:ext uri="{FF2B5EF4-FFF2-40B4-BE49-F238E27FC236}">
                <a16:creationId xmlns:a16="http://schemas.microsoft.com/office/drawing/2014/main" id="{813A36E6-633F-6AC4-B23F-4E64D0ADB97E}"/>
              </a:ext>
            </a:extLst>
          </p:cNvPr>
          <p:cNvSpPr/>
          <p:nvPr/>
        </p:nvSpPr>
        <p:spPr>
          <a:xfrm>
            <a:off x="5236250" y="5055271"/>
            <a:ext cx="1399159" cy="408623"/>
          </a:xfrm>
          <a:prstGeom prst="roundRect">
            <a:avLst/>
          </a:prstGeom>
          <a:solidFill>
            <a:schemeClr val="bg2"/>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err="1">
                <a:solidFill>
                  <a:schemeClr val="accent6">
                    <a:lumMod val="50000"/>
                  </a:schemeClr>
                </a:solidFill>
              </a:rPr>
              <a:t>Impacted</a:t>
            </a:r>
            <a:r>
              <a:rPr lang="fr-FR" sz="1200" dirty="0">
                <a:solidFill>
                  <a:schemeClr val="accent6">
                    <a:lumMod val="50000"/>
                  </a:schemeClr>
                </a:solidFill>
              </a:rPr>
              <a:t> </a:t>
            </a:r>
            <a:r>
              <a:rPr lang="fr-FR" sz="1200" dirty="0" err="1">
                <a:solidFill>
                  <a:schemeClr val="accent6">
                    <a:lumMod val="50000"/>
                  </a:schemeClr>
                </a:solidFill>
              </a:rPr>
              <a:t>entity</a:t>
            </a:r>
            <a:endParaRPr lang="en-GB" sz="1200" dirty="0">
              <a:solidFill>
                <a:schemeClr val="accent6">
                  <a:lumMod val="50000"/>
                </a:schemeClr>
              </a:solidFill>
            </a:endParaRPr>
          </a:p>
        </p:txBody>
      </p:sp>
      <p:cxnSp>
        <p:nvCxnSpPr>
          <p:cNvPr id="26" name="Straight Arrow Connector 25">
            <a:extLst>
              <a:ext uri="{FF2B5EF4-FFF2-40B4-BE49-F238E27FC236}">
                <a16:creationId xmlns:a16="http://schemas.microsoft.com/office/drawing/2014/main" id="{181C6A15-753B-723E-53C6-43E8826D249B}"/>
              </a:ext>
            </a:extLst>
          </p:cNvPr>
          <p:cNvCxnSpPr>
            <a:cxnSpLocks/>
          </p:cNvCxnSpPr>
          <p:nvPr/>
        </p:nvCxnSpPr>
        <p:spPr>
          <a:xfrm>
            <a:off x="3291545" y="4342446"/>
            <a:ext cx="1908404" cy="0"/>
          </a:xfrm>
          <a:prstGeom prst="straightConnector1">
            <a:avLst/>
          </a:prstGeom>
          <a:ln>
            <a:gradFill flip="none" rotWithShape="1">
              <a:gsLst>
                <a:gs pos="0">
                  <a:schemeClr val="accent4"/>
                </a:gs>
                <a:gs pos="100000">
                  <a:schemeClr val="accent6"/>
                </a:gs>
              </a:gsLst>
              <a:lin ang="0" scaled="1"/>
              <a:tileRect/>
            </a:gra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30" name="Straight Arrow Connector 29">
            <a:extLst>
              <a:ext uri="{FF2B5EF4-FFF2-40B4-BE49-F238E27FC236}">
                <a16:creationId xmlns:a16="http://schemas.microsoft.com/office/drawing/2014/main" id="{8AAE4B9A-3A68-5978-173A-055DA0A3E876}"/>
              </a:ext>
            </a:extLst>
          </p:cNvPr>
          <p:cNvCxnSpPr>
            <a:cxnSpLocks/>
          </p:cNvCxnSpPr>
          <p:nvPr/>
        </p:nvCxnSpPr>
        <p:spPr>
          <a:xfrm>
            <a:off x="3291545" y="5262427"/>
            <a:ext cx="1908404" cy="0"/>
          </a:xfrm>
          <a:prstGeom prst="straightConnector1">
            <a:avLst/>
          </a:prstGeom>
          <a:ln>
            <a:gradFill flip="none" rotWithShape="1">
              <a:gsLst>
                <a:gs pos="0">
                  <a:schemeClr val="accent4"/>
                </a:gs>
                <a:gs pos="100000">
                  <a:schemeClr val="accent6"/>
                </a:gs>
              </a:gsLst>
              <a:lin ang="0" scaled="1"/>
              <a:tileRect/>
            </a:gra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31" name="Straight Arrow Connector 30">
            <a:extLst>
              <a:ext uri="{FF2B5EF4-FFF2-40B4-BE49-F238E27FC236}">
                <a16:creationId xmlns:a16="http://schemas.microsoft.com/office/drawing/2014/main" id="{347E4A70-F9F5-2D96-72C5-EFF4B35466D9}"/>
              </a:ext>
            </a:extLst>
          </p:cNvPr>
          <p:cNvCxnSpPr>
            <a:cxnSpLocks/>
          </p:cNvCxnSpPr>
          <p:nvPr/>
        </p:nvCxnSpPr>
        <p:spPr>
          <a:xfrm>
            <a:off x="5946514" y="4552709"/>
            <a:ext cx="0" cy="502562"/>
          </a:xfrm>
          <a:prstGeom prst="straightConnector1">
            <a:avLst/>
          </a:prstGeom>
          <a:ln>
            <a:solidFill>
              <a:schemeClr val="accent6"/>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34" name="Straight Arrow Connector 33">
            <a:extLst>
              <a:ext uri="{FF2B5EF4-FFF2-40B4-BE49-F238E27FC236}">
                <a16:creationId xmlns:a16="http://schemas.microsoft.com/office/drawing/2014/main" id="{895D1A2F-603B-6B07-6354-88AE4BDDFDB1}"/>
              </a:ext>
            </a:extLst>
          </p:cNvPr>
          <p:cNvCxnSpPr>
            <a:cxnSpLocks/>
          </p:cNvCxnSpPr>
          <p:nvPr/>
        </p:nvCxnSpPr>
        <p:spPr>
          <a:xfrm>
            <a:off x="2525535" y="4552709"/>
            <a:ext cx="0" cy="502562"/>
          </a:xfrm>
          <a:prstGeom prst="straightConnector1">
            <a:avLst/>
          </a:prstGeom>
          <a:ln>
            <a:solidFill>
              <a:schemeClr val="accent4"/>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35" name="Straight Arrow Connector 34">
            <a:extLst>
              <a:ext uri="{FF2B5EF4-FFF2-40B4-BE49-F238E27FC236}">
                <a16:creationId xmlns:a16="http://schemas.microsoft.com/office/drawing/2014/main" id="{105C653C-A963-50B4-C1CD-C4B90D8EDDEA}"/>
              </a:ext>
            </a:extLst>
          </p:cNvPr>
          <p:cNvCxnSpPr>
            <a:cxnSpLocks/>
          </p:cNvCxnSpPr>
          <p:nvPr/>
        </p:nvCxnSpPr>
        <p:spPr>
          <a:xfrm>
            <a:off x="3291545" y="4536667"/>
            <a:ext cx="1884340" cy="518604"/>
          </a:xfrm>
          <a:prstGeom prst="straightConnector1">
            <a:avLst/>
          </a:prstGeom>
          <a:ln>
            <a:gradFill flip="none" rotWithShape="1">
              <a:gsLst>
                <a:gs pos="0">
                  <a:schemeClr val="accent4"/>
                </a:gs>
                <a:gs pos="100000">
                  <a:schemeClr val="accent6"/>
                </a:gs>
              </a:gsLst>
              <a:lin ang="0" scaled="1"/>
              <a:tileRect/>
            </a:gra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836C2F7A-D592-CB65-FE8E-FDFD44AA074D}"/>
              </a:ext>
            </a:extLst>
          </p:cNvPr>
          <p:cNvCxnSpPr>
            <a:cxnSpLocks/>
          </p:cNvCxnSpPr>
          <p:nvPr/>
        </p:nvCxnSpPr>
        <p:spPr>
          <a:xfrm flipV="1">
            <a:off x="3290071" y="4533006"/>
            <a:ext cx="1884340" cy="518604"/>
          </a:xfrm>
          <a:prstGeom prst="straightConnector1">
            <a:avLst/>
          </a:prstGeom>
          <a:ln>
            <a:gradFill flip="none" rotWithShape="1">
              <a:gsLst>
                <a:gs pos="0">
                  <a:schemeClr val="accent4"/>
                </a:gs>
                <a:gs pos="100000">
                  <a:schemeClr val="accent6"/>
                </a:gs>
              </a:gsLst>
              <a:lin ang="0" scaled="1"/>
              <a:tileRect/>
            </a:gra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sp>
        <p:nvSpPr>
          <p:cNvPr id="47" name="Rectangle 46">
            <a:extLst>
              <a:ext uri="{FF2B5EF4-FFF2-40B4-BE49-F238E27FC236}">
                <a16:creationId xmlns:a16="http://schemas.microsoft.com/office/drawing/2014/main" id="{7D7AFFDF-591A-85F0-C2D9-B259745FF914}"/>
              </a:ext>
            </a:extLst>
          </p:cNvPr>
          <p:cNvSpPr/>
          <p:nvPr/>
        </p:nvSpPr>
        <p:spPr>
          <a:xfrm>
            <a:off x="9801894" y="1597958"/>
            <a:ext cx="2097383" cy="830997"/>
          </a:xfrm>
          <a:prstGeom prst="rect">
            <a:avLst/>
          </a:prstGeom>
        </p:spPr>
        <p:txBody>
          <a:bodyPr wrap="square">
            <a:spAutoFit/>
          </a:bodyPr>
          <a:lstStyle/>
          <a:p>
            <a:pPr marL="182563" indent="-182563">
              <a:buFont typeface="Arial" panose="020B0604020202020204" pitchFamily="34" charset="0"/>
              <a:buChar char="•"/>
            </a:pPr>
            <a:r>
              <a:rPr lang="fr-FR" sz="1200" dirty="0">
                <a:solidFill>
                  <a:schemeClr val="tx1"/>
                </a:solidFill>
              </a:rPr>
              <a:t>National cyber </a:t>
            </a:r>
            <a:r>
              <a:rPr lang="fr-FR" sz="1200" dirty="0" err="1">
                <a:solidFill>
                  <a:schemeClr val="tx1"/>
                </a:solidFill>
              </a:rPr>
              <a:t>crisis</a:t>
            </a:r>
            <a:r>
              <a:rPr lang="fr-FR" sz="1200" dirty="0">
                <a:solidFill>
                  <a:schemeClr val="tx1"/>
                </a:solidFill>
              </a:rPr>
              <a:t> management </a:t>
            </a:r>
            <a:r>
              <a:rPr lang="fr-FR" sz="1200" dirty="0" err="1">
                <a:solidFill>
                  <a:schemeClr val="tx1"/>
                </a:solidFill>
              </a:rPr>
              <a:t>authorities</a:t>
            </a:r>
            <a:endParaRPr lang="fr-FR" sz="1200" dirty="0">
              <a:solidFill>
                <a:schemeClr val="tx1"/>
              </a:solidFill>
            </a:endParaRPr>
          </a:p>
          <a:p>
            <a:pPr marL="182563" indent="-182563">
              <a:buFont typeface="Arial" panose="020B0604020202020204" pitchFamily="34" charset="0"/>
              <a:buChar char="•"/>
            </a:pPr>
            <a:r>
              <a:rPr lang="fr-FR" sz="1200" dirty="0">
                <a:solidFill>
                  <a:schemeClr val="tx1"/>
                </a:solidFill>
              </a:rPr>
              <a:t>European Commission</a:t>
            </a:r>
          </a:p>
          <a:p>
            <a:pPr marL="182563" indent="-182563">
              <a:buFont typeface="Arial" panose="020B0604020202020204" pitchFamily="34" charset="0"/>
              <a:buChar char="•"/>
            </a:pPr>
            <a:r>
              <a:rPr lang="fr-FR" sz="1200" dirty="0">
                <a:solidFill>
                  <a:schemeClr val="tx1"/>
                </a:solidFill>
              </a:rPr>
              <a:t>EU </a:t>
            </a:r>
            <a:r>
              <a:rPr lang="fr-FR" sz="1200" dirty="0" err="1">
                <a:solidFill>
                  <a:schemeClr val="tx1"/>
                </a:solidFill>
              </a:rPr>
              <a:t>CyCLONE</a:t>
            </a:r>
            <a:endParaRPr lang="fr-FR" sz="1200" dirty="0">
              <a:solidFill>
                <a:schemeClr val="tx1"/>
              </a:solidFill>
            </a:endParaRPr>
          </a:p>
        </p:txBody>
      </p:sp>
      <p:grpSp>
        <p:nvGrpSpPr>
          <p:cNvPr id="52" name="Group 51">
            <a:extLst>
              <a:ext uri="{FF2B5EF4-FFF2-40B4-BE49-F238E27FC236}">
                <a16:creationId xmlns:a16="http://schemas.microsoft.com/office/drawing/2014/main" id="{0052013E-633B-13F7-1A4B-226482DFF320}"/>
              </a:ext>
            </a:extLst>
          </p:cNvPr>
          <p:cNvGrpSpPr/>
          <p:nvPr/>
        </p:nvGrpSpPr>
        <p:grpSpPr>
          <a:xfrm>
            <a:off x="9341683" y="1648768"/>
            <a:ext cx="461706" cy="461703"/>
            <a:chOff x="8803948" y="3129655"/>
            <a:chExt cx="389535" cy="389535"/>
          </a:xfrm>
        </p:grpSpPr>
        <p:sp>
          <p:nvSpPr>
            <p:cNvPr id="53" name="Oval 52">
              <a:extLst>
                <a:ext uri="{FF2B5EF4-FFF2-40B4-BE49-F238E27FC236}">
                  <a16:creationId xmlns:a16="http://schemas.microsoft.com/office/drawing/2014/main" id="{26FD63AC-07C6-D09A-4018-B07D81569B48}"/>
                </a:ext>
              </a:extLst>
            </p:cNvPr>
            <p:cNvSpPr/>
            <p:nvPr/>
          </p:nvSpPr>
          <p:spPr>
            <a:xfrm>
              <a:off x="8803948" y="3129655"/>
              <a:ext cx="389535" cy="389535"/>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Graphic 53">
              <a:extLst>
                <a:ext uri="{FF2B5EF4-FFF2-40B4-BE49-F238E27FC236}">
                  <a16:creationId xmlns:a16="http://schemas.microsoft.com/office/drawing/2014/main" id="{EB8FDAD5-7505-4794-DF20-4B360E9D15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2440" y="3189474"/>
              <a:ext cx="252550" cy="252550"/>
            </a:xfrm>
            <a:prstGeom prst="rect">
              <a:avLst/>
            </a:prstGeom>
          </p:spPr>
        </p:pic>
      </p:grpSp>
      <p:sp>
        <p:nvSpPr>
          <p:cNvPr id="56" name="Rectangle: Rounded Corners 55">
            <a:extLst>
              <a:ext uri="{FF2B5EF4-FFF2-40B4-BE49-F238E27FC236}">
                <a16:creationId xmlns:a16="http://schemas.microsoft.com/office/drawing/2014/main" id="{CB4EE1C2-9A7F-1B6C-ADEF-E247E6B3E32C}"/>
              </a:ext>
            </a:extLst>
          </p:cNvPr>
          <p:cNvSpPr/>
          <p:nvPr/>
        </p:nvSpPr>
        <p:spPr>
          <a:xfrm>
            <a:off x="8353967" y="1756025"/>
            <a:ext cx="607894" cy="22860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US" sz="1100" dirty="0"/>
              <a:t>Inform:</a:t>
            </a:r>
          </a:p>
        </p:txBody>
      </p:sp>
      <p:cxnSp>
        <p:nvCxnSpPr>
          <p:cNvPr id="60" name="Straight Arrow Connector 59">
            <a:extLst>
              <a:ext uri="{FF2B5EF4-FFF2-40B4-BE49-F238E27FC236}">
                <a16:creationId xmlns:a16="http://schemas.microsoft.com/office/drawing/2014/main" id="{DF30D767-8652-5423-BB65-388F289B7D69}"/>
              </a:ext>
            </a:extLst>
          </p:cNvPr>
          <p:cNvCxnSpPr>
            <a:cxnSpLocks/>
          </p:cNvCxnSpPr>
          <p:nvPr/>
        </p:nvCxnSpPr>
        <p:spPr>
          <a:xfrm>
            <a:off x="7435516" y="2907257"/>
            <a:ext cx="1842972" cy="0"/>
          </a:xfrm>
          <a:prstGeom prst="straightConnector1">
            <a:avLst/>
          </a:prstGeom>
          <a:ln>
            <a:solidFill>
              <a:schemeClr val="accent2"/>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68" name="Rectangle: Rounded Corners 67">
            <a:extLst>
              <a:ext uri="{FF2B5EF4-FFF2-40B4-BE49-F238E27FC236}">
                <a16:creationId xmlns:a16="http://schemas.microsoft.com/office/drawing/2014/main" id="{D6B28B97-0D8C-FFBF-386D-A0B6423B2797}"/>
              </a:ext>
            </a:extLst>
          </p:cNvPr>
          <p:cNvSpPr/>
          <p:nvPr/>
        </p:nvSpPr>
        <p:spPr>
          <a:xfrm>
            <a:off x="8353967" y="2792957"/>
            <a:ext cx="607894" cy="22860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Notify:</a:t>
            </a:r>
          </a:p>
        </p:txBody>
      </p:sp>
      <p:sp>
        <p:nvSpPr>
          <p:cNvPr id="69" name="Rectangle 68">
            <a:extLst>
              <a:ext uri="{FF2B5EF4-FFF2-40B4-BE49-F238E27FC236}">
                <a16:creationId xmlns:a16="http://schemas.microsoft.com/office/drawing/2014/main" id="{B63817E3-112C-60F3-EABF-BE47C187ABA9}"/>
              </a:ext>
            </a:extLst>
          </p:cNvPr>
          <p:cNvSpPr/>
          <p:nvPr/>
        </p:nvSpPr>
        <p:spPr>
          <a:xfrm>
            <a:off x="9797011" y="2669779"/>
            <a:ext cx="2097383" cy="646331"/>
          </a:xfrm>
          <a:prstGeom prst="rect">
            <a:avLst/>
          </a:prstGeom>
        </p:spPr>
        <p:txBody>
          <a:bodyPr wrap="square">
            <a:spAutoFit/>
          </a:bodyPr>
          <a:lstStyle/>
          <a:p>
            <a:pPr marL="182563" indent="-182563">
              <a:buFont typeface="Arial" panose="020B0604020202020204" pitchFamily="34" charset="0"/>
              <a:buChar char="•"/>
            </a:pPr>
            <a:r>
              <a:rPr lang="en-US" sz="1200" dirty="0">
                <a:solidFill>
                  <a:schemeClr val="tx1"/>
                </a:solidFill>
              </a:rPr>
              <a:t>European Commission</a:t>
            </a:r>
          </a:p>
          <a:p>
            <a:pPr marL="182563" indent="-182563">
              <a:buFont typeface="Arial" panose="020B0604020202020204" pitchFamily="34" charset="0"/>
              <a:buChar char="•"/>
            </a:pPr>
            <a:r>
              <a:rPr lang="en-US" sz="1200" dirty="0">
                <a:solidFill>
                  <a:schemeClr val="tx1"/>
                </a:solidFill>
              </a:rPr>
              <a:t>Electricity Coordination Group</a:t>
            </a:r>
          </a:p>
        </p:txBody>
      </p:sp>
      <p:grpSp>
        <p:nvGrpSpPr>
          <p:cNvPr id="70" name="Group 69">
            <a:extLst>
              <a:ext uri="{FF2B5EF4-FFF2-40B4-BE49-F238E27FC236}">
                <a16:creationId xmlns:a16="http://schemas.microsoft.com/office/drawing/2014/main" id="{56909F7B-EB54-6904-4075-745C0C860262}"/>
              </a:ext>
            </a:extLst>
          </p:cNvPr>
          <p:cNvGrpSpPr/>
          <p:nvPr/>
        </p:nvGrpSpPr>
        <p:grpSpPr>
          <a:xfrm>
            <a:off x="9336800" y="2720589"/>
            <a:ext cx="461706" cy="461703"/>
            <a:chOff x="8803948" y="3129655"/>
            <a:chExt cx="389535" cy="389535"/>
          </a:xfrm>
        </p:grpSpPr>
        <p:sp>
          <p:nvSpPr>
            <p:cNvPr id="71" name="Oval 70">
              <a:extLst>
                <a:ext uri="{FF2B5EF4-FFF2-40B4-BE49-F238E27FC236}">
                  <a16:creationId xmlns:a16="http://schemas.microsoft.com/office/drawing/2014/main" id="{D949A2E0-FA5E-6C8E-C2CB-17D1E8AD2DB4}"/>
                </a:ext>
              </a:extLst>
            </p:cNvPr>
            <p:cNvSpPr/>
            <p:nvPr/>
          </p:nvSpPr>
          <p:spPr>
            <a:xfrm>
              <a:off x="8803948" y="3129655"/>
              <a:ext cx="389535" cy="389535"/>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Graphic 71">
              <a:extLst>
                <a:ext uri="{FF2B5EF4-FFF2-40B4-BE49-F238E27FC236}">
                  <a16:creationId xmlns:a16="http://schemas.microsoft.com/office/drawing/2014/main" id="{B6045DA0-748B-5A9A-1BC1-856A6C9BFA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2440" y="3189474"/>
              <a:ext cx="252550" cy="252550"/>
            </a:xfrm>
            <a:prstGeom prst="rect">
              <a:avLst/>
            </a:prstGeom>
          </p:spPr>
        </p:pic>
      </p:grpSp>
      <p:cxnSp>
        <p:nvCxnSpPr>
          <p:cNvPr id="79" name="Straight Connector 78">
            <a:extLst>
              <a:ext uri="{FF2B5EF4-FFF2-40B4-BE49-F238E27FC236}">
                <a16:creationId xmlns:a16="http://schemas.microsoft.com/office/drawing/2014/main" id="{827BD9AD-712D-2451-6D6B-833514B2A183}"/>
              </a:ext>
            </a:extLst>
          </p:cNvPr>
          <p:cNvCxnSpPr/>
          <p:nvPr/>
        </p:nvCxnSpPr>
        <p:spPr>
          <a:xfrm flipV="1">
            <a:off x="7976937" y="1868531"/>
            <a:ext cx="0" cy="1038726"/>
          </a:xfrm>
          <a:prstGeom prst="line">
            <a:avLst/>
          </a:prstGeom>
          <a:ln>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85" name="Straight Arrow Connector 84">
            <a:extLst>
              <a:ext uri="{FF2B5EF4-FFF2-40B4-BE49-F238E27FC236}">
                <a16:creationId xmlns:a16="http://schemas.microsoft.com/office/drawing/2014/main" id="{234DDDA4-A2D0-2427-895E-723D8AFE933F}"/>
              </a:ext>
            </a:extLst>
          </p:cNvPr>
          <p:cNvCxnSpPr>
            <a:cxnSpLocks/>
          </p:cNvCxnSpPr>
          <p:nvPr/>
        </p:nvCxnSpPr>
        <p:spPr>
          <a:xfrm>
            <a:off x="7976937" y="3958015"/>
            <a:ext cx="1301551" cy="0"/>
          </a:xfrm>
          <a:prstGeom prst="straightConnector1">
            <a:avLst/>
          </a:prstGeom>
          <a:ln>
            <a:solidFill>
              <a:schemeClr val="accent2"/>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86" name="Straight Connector 85">
            <a:extLst>
              <a:ext uri="{FF2B5EF4-FFF2-40B4-BE49-F238E27FC236}">
                <a16:creationId xmlns:a16="http://schemas.microsoft.com/office/drawing/2014/main" id="{C1B3130A-BE47-1DCA-0704-E97C5BF89EF4}"/>
              </a:ext>
            </a:extLst>
          </p:cNvPr>
          <p:cNvCxnSpPr/>
          <p:nvPr/>
        </p:nvCxnSpPr>
        <p:spPr>
          <a:xfrm flipV="1">
            <a:off x="7976937" y="2919289"/>
            <a:ext cx="0" cy="1038726"/>
          </a:xfrm>
          <a:prstGeom prst="line">
            <a:avLst/>
          </a:prstGeom>
          <a:ln>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89" name="Rectangle: Rounded Corners 88">
            <a:extLst>
              <a:ext uri="{FF2B5EF4-FFF2-40B4-BE49-F238E27FC236}">
                <a16:creationId xmlns:a16="http://schemas.microsoft.com/office/drawing/2014/main" id="{69CD4C4E-07F4-B71B-77E6-F47C02002E48}"/>
              </a:ext>
            </a:extLst>
          </p:cNvPr>
          <p:cNvSpPr/>
          <p:nvPr/>
        </p:nvSpPr>
        <p:spPr>
          <a:xfrm>
            <a:off x="8352302" y="3835844"/>
            <a:ext cx="607894" cy="22860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And:</a:t>
            </a:r>
          </a:p>
        </p:txBody>
      </p:sp>
      <p:sp>
        <p:nvSpPr>
          <p:cNvPr id="92" name="Rectangle 91">
            <a:extLst>
              <a:ext uri="{FF2B5EF4-FFF2-40B4-BE49-F238E27FC236}">
                <a16:creationId xmlns:a16="http://schemas.microsoft.com/office/drawing/2014/main" id="{6EE7AE8D-8D01-3FFB-D6B1-BAF74787B95C}"/>
              </a:ext>
            </a:extLst>
          </p:cNvPr>
          <p:cNvSpPr/>
          <p:nvPr/>
        </p:nvSpPr>
        <p:spPr>
          <a:xfrm>
            <a:off x="9803389" y="3704379"/>
            <a:ext cx="2097383" cy="1754326"/>
          </a:xfrm>
          <a:prstGeom prst="rect">
            <a:avLst/>
          </a:prstGeom>
        </p:spPr>
        <p:txBody>
          <a:bodyPr wrap="square">
            <a:spAutoFit/>
          </a:bodyPr>
          <a:lstStyle/>
          <a:p>
            <a:pPr marL="182563" indent="-182563">
              <a:buFont typeface="Arial" panose="020B0604020202020204" pitchFamily="34" charset="0"/>
              <a:buChar char="•"/>
            </a:pPr>
            <a:r>
              <a:rPr lang="en-US" sz="1200" dirty="0">
                <a:solidFill>
                  <a:schemeClr val="tx1"/>
                </a:solidFill>
              </a:rPr>
              <a:t>Coordinate information retrieval and dissemination with involved entities</a:t>
            </a:r>
          </a:p>
          <a:p>
            <a:pPr marL="182563" indent="-182563">
              <a:buFont typeface="Arial" panose="020B0604020202020204" pitchFamily="34" charset="0"/>
              <a:buChar char="•"/>
            </a:pPr>
            <a:r>
              <a:rPr lang="en-US" sz="1200" dirty="0">
                <a:solidFill>
                  <a:schemeClr val="tx1"/>
                </a:solidFill>
              </a:rPr>
              <a:t>Organize communication between impacted entities</a:t>
            </a:r>
          </a:p>
          <a:p>
            <a:pPr marL="182563" indent="-182563">
              <a:buFont typeface="Arial" panose="020B0604020202020204" pitchFamily="34" charset="0"/>
              <a:buChar char="•"/>
            </a:pPr>
            <a:r>
              <a:rPr lang="en-US" sz="1200" dirty="0">
                <a:solidFill>
                  <a:schemeClr val="tx1"/>
                </a:solidFill>
              </a:rPr>
              <a:t>Provide expertise</a:t>
            </a:r>
          </a:p>
          <a:p>
            <a:pPr marL="182563" indent="-182563">
              <a:buFont typeface="Arial" panose="020B0604020202020204" pitchFamily="34" charset="0"/>
              <a:buChar char="•"/>
            </a:pPr>
            <a:r>
              <a:rPr lang="en-US" sz="1200" dirty="0">
                <a:solidFill>
                  <a:schemeClr val="tx1"/>
                </a:solidFill>
              </a:rPr>
              <a:t>Seek advice</a:t>
            </a:r>
          </a:p>
        </p:txBody>
      </p:sp>
      <p:grpSp>
        <p:nvGrpSpPr>
          <p:cNvPr id="93" name="Group 92">
            <a:extLst>
              <a:ext uri="{FF2B5EF4-FFF2-40B4-BE49-F238E27FC236}">
                <a16:creationId xmlns:a16="http://schemas.microsoft.com/office/drawing/2014/main" id="{6AC44603-D5FB-9516-DCC6-82A716346231}"/>
              </a:ext>
            </a:extLst>
          </p:cNvPr>
          <p:cNvGrpSpPr/>
          <p:nvPr/>
        </p:nvGrpSpPr>
        <p:grpSpPr>
          <a:xfrm>
            <a:off x="9343178" y="3755189"/>
            <a:ext cx="461706" cy="461703"/>
            <a:chOff x="8803948" y="3129655"/>
            <a:chExt cx="389535" cy="389535"/>
          </a:xfrm>
        </p:grpSpPr>
        <p:sp>
          <p:nvSpPr>
            <p:cNvPr id="94" name="Oval 93">
              <a:extLst>
                <a:ext uri="{FF2B5EF4-FFF2-40B4-BE49-F238E27FC236}">
                  <a16:creationId xmlns:a16="http://schemas.microsoft.com/office/drawing/2014/main" id="{26C63461-5FCB-AD0E-12F8-755BEF14FF44}"/>
                </a:ext>
              </a:extLst>
            </p:cNvPr>
            <p:cNvSpPr/>
            <p:nvPr/>
          </p:nvSpPr>
          <p:spPr>
            <a:xfrm>
              <a:off x="8803948" y="3129655"/>
              <a:ext cx="389535" cy="389535"/>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5" name="Graphic 94">
              <a:extLst>
                <a:ext uri="{FF2B5EF4-FFF2-40B4-BE49-F238E27FC236}">
                  <a16:creationId xmlns:a16="http://schemas.microsoft.com/office/drawing/2014/main" id="{03647AD8-5C92-1AE7-912A-D16A7EC4288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72441" y="3189474"/>
              <a:ext cx="252548" cy="252550"/>
            </a:xfrm>
            <a:prstGeom prst="rect">
              <a:avLst/>
            </a:prstGeom>
          </p:spPr>
        </p:pic>
      </p:grpSp>
      <p:sp>
        <p:nvSpPr>
          <p:cNvPr id="96" name="Ellipse 60">
            <a:extLst>
              <a:ext uri="{FF2B5EF4-FFF2-40B4-BE49-F238E27FC236}">
                <a16:creationId xmlns:a16="http://schemas.microsoft.com/office/drawing/2014/main" id="{86A492F5-2626-006B-4CAB-EE5695F90797}"/>
              </a:ext>
            </a:extLst>
          </p:cNvPr>
          <p:cNvSpPr/>
          <p:nvPr/>
        </p:nvSpPr>
        <p:spPr>
          <a:xfrm>
            <a:off x="7533078" y="2102237"/>
            <a:ext cx="887717" cy="434649"/>
          </a:xfrm>
          <a:prstGeom prst="snip2Diag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r>
              <a:rPr lang="fr-FR" sz="1200" dirty="0">
                <a:solidFill>
                  <a:schemeClr val="tx1"/>
                </a:solidFill>
              </a:rPr>
              <a:t>Large-</a:t>
            </a:r>
            <a:r>
              <a:rPr lang="fr-FR" sz="1200" dirty="0" err="1">
                <a:solidFill>
                  <a:schemeClr val="tx1"/>
                </a:solidFill>
              </a:rPr>
              <a:t>scale</a:t>
            </a:r>
            <a:br>
              <a:rPr lang="fr-FR" sz="1200" dirty="0">
                <a:solidFill>
                  <a:schemeClr val="tx1"/>
                </a:solidFill>
              </a:rPr>
            </a:br>
            <a:r>
              <a:rPr lang="fr-FR" sz="800" dirty="0">
                <a:solidFill>
                  <a:schemeClr val="tx1"/>
                </a:solidFill>
              </a:rPr>
              <a:t>Art. 40.3</a:t>
            </a:r>
          </a:p>
        </p:txBody>
      </p:sp>
      <p:sp>
        <p:nvSpPr>
          <p:cNvPr id="55" name="Rectangle 54">
            <a:extLst>
              <a:ext uri="{FF2B5EF4-FFF2-40B4-BE49-F238E27FC236}">
                <a16:creationId xmlns:a16="http://schemas.microsoft.com/office/drawing/2014/main" id="{38069399-429B-0755-5669-943228A52805}"/>
              </a:ext>
            </a:extLst>
          </p:cNvPr>
          <p:cNvSpPr/>
          <p:nvPr/>
        </p:nvSpPr>
        <p:spPr>
          <a:xfrm>
            <a:off x="1209008" y="5592945"/>
            <a:ext cx="6118215" cy="307777"/>
          </a:xfrm>
          <a:prstGeom prst="rect">
            <a:avLst/>
          </a:prstGeom>
          <a:ln>
            <a:noFill/>
          </a:ln>
        </p:spPr>
        <p:txBody>
          <a:bodyPr wrap="square">
            <a:spAutoFit/>
          </a:bodyPr>
          <a:lstStyle/>
          <a:p>
            <a:pPr algn="ctr"/>
            <a:r>
              <a:rPr lang="en-GB" sz="1400" b="1" dirty="0">
                <a:solidFill>
                  <a:schemeClr val="accent6">
                    <a:lumMod val="75000"/>
                  </a:schemeClr>
                </a:solidFill>
                <a:ea typeface="Calibri" panose="020F0502020204030204" pitchFamily="34" charset="0"/>
              </a:rPr>
              <a:t>Effect on cross-border electricity flows – cooperation </a:t>
            </a:r>
            <a:r>
              <a:rPr lang="en-GB" sz="1400" b="1" i="1" dirty="0">
                <a:solidFill>
                  <a:schemeClr val="accent6">
                    <a:lumMod val="75000"/>
                  </a:schemeClr>
                </a:solidFill>
                <a:ea typeface="Calibri" panose="020F0502020204030204" pitchFamily="34" charset="0"/>
              </a:rPr>
              <a:t>Art. 39.2 </a:t>
            </a:r>
            <a:endParaRPr lang="en-GB" sz="1400" b="1" dirty="0">
              <a:solidFill>
                <a:schemeClr val="accent6">
                  <a:lumMod val="75000"/>
                </a:schemeClr>
              </a:solidFill>
            </a:endParaRPr>
          </a:p>
        </p:txBody>
      </p:sp>
      <p:sp>
        <p:nvSpPr>
          <p:cNvPr id="57" name="Oval 81">
            <a:extLst>
              <a:ext uri="{FF2B5EF4-FFF2-40B4-BE49-F238E27FC236}">
                <a16:creationId xmlns:a16="http://schemas.microsoft.com/office/drawing/2014/main" id="{8A0D66B2-BAF9-0C86-BEAC-392738CB7B6C}"/>
              </a:ext>
            </a:extLst>
          </p:cNvPr>
          <p:cNvSpPr/>
          <p:nvPr/>
        </p:nvSpPr>
        <p:spPr>
          <a:xfrm>
            <a:off x="1695997" y="4047369"/>
            <a:ext cx="348865" cy="348865"/>
          </a:xfrm>
          <a:prstGeom prst="ellipse">
            <a:avLst/>
          </a:prstGeom>
          <a:solidFill>
            <a:schemeClr val="bg1"/>
          </a:solidFill>
          <a:ln w="28575">
            <a:solidFill>
              <a:srgbClr val="004A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8" name="Graphic 82">
            <a:extLst>
              <a:ext uri="{FF2B5EF4-FFF2-40B4-BE49-F238E27FC236}">
                <a16:creationId xmlns:a16="http://schemas.microsoft.com/office/drawing/2014/main" id="{AF56FAC2-3BBC-A006-62E7-A150D34A08C0}"/>
              </a:ext>
            </a:extLst>
          </p:cNvPr>
          <p:cNvPicPr>
            <a:picLocks noChangeAspect="1"/>
          </p:cNvPicPr>
          <p:nvPr/>
        </p:nvPicPr>
        <p:blipFill>
          <a:blip r:embed="rId7" cstate="hq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2349" y="4113721"/>
            <a:ext cx="216160" cy="216160"/>
          </a:xfrm>
          <a:prstGeom prst="rect">
            <a:avLst/>
          </a:prstGeom>
        </p:spPr>
      </p:pic>
      <p:sp>
        <p:nvSpPr>
          <p:cNvPr id="59" name="Oval 81">
            <a:extLst>
              <a:ext uri="{FF2B5EF4-FFF2-40B4-BE49-F238E27FC236}">
                <a16:creationId xmlns:a16="http://schemas.microsoft.com/office/drawing/2014/main" id="{8A0D66B2-BAF9-0C86-BEAC-392738CB7B6C}"/>
              </a:ext>
            </a:extLst>
          </p:cNvPr>
          <p:cNvSpPr/>
          <p:nvPr/>
        </p:nvSpPr>
        <p:spPr>
          <a:xfrm>
            <a:off x="1694560" y="4950564"/>
            <a:ext cx="348865" cy="348865"/>
          </a:xfrm>
          <a:prstGeom prst="ellipse">
            <a:avLst/>
          </a:prstGeom>
          <a:solidFill>
            <a:schemeClr val="bg1"/>
          </a:solidFill>
          <a:ln w="28575">
            <a:solidFill>
              <a:srgbClr val="004A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 name="Graphic 82">
            <a:extLst>
              <a:ext uri="{FF2B5EF4-FFF2-40B4-BE49-F238E27FC236}">
                <a16:creationId xmlns:a16="http://schemas.microsoft.com/office/drawing/2014/main" id="{AF56FAC2-3BBC-A006-62E7-A150D34A08C0}"/>
              </a:ext>
            </a:extLst>
          </p:cNvPr>
          <p:cNvPicPr>
            <a:picLocks noChangeAspect="1"/>
          </p:cNvPicPr>
          <p:nvPr/>
        </p:nvPicPr>
        <p:blipFill>
          <a:blip r:embed="rId7" cstate="hq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0912" y="5016916"/>
            <a:ext cx="216160" cy="216160"/>
          </a:xfrm>
          <a:prstGeom prst="rect">
            <a:avLst/>
          </a:prstGeom>
        </p:spPr>
      </p:pic>
      <p:sp>
        <p:nvSpPr>
          <p:cNvPr id="62" name="Oval 81">
            <a:extLst>
              <a:ext uri="{FF2B5EF4-FFF2-40B4-BE49-F238E27FC236}">
                <a16:creationId xmlns:a16="http://schemas.microsoft.com/office/drawing/2014/main" id="{8A0D66B2-BAF9-0C86-BEAC-392738CB7B6C}"/>
              </a:ext>
            </a:extLst>
          </p:cNvPr>
          <p:cNvSpPr/>
          <p:nvPr/>
        </p:nvSpPr>
        <p:spPr>
          <a:xfrm>
            <a:off x="6467505" y="4041246"/>
            <a:ext cx="348865" cy="348865"/>
          </a:xfrm>
          <a:prstGeom prst="ellipse">
            <a:avLst/>
          </a:prstGeom>
          <a:solidFill>
            <a:schemeClr val="bg1"/>
          </a:solidFill>
          <a:ln w="28575">
            <a:solidFill>
              <a:srgbClr val="5D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3" name="Graphic 82">
            <a:extLst>
              <a:ext uri="{FF2B5EF4-FFF2-40B4-BE49-F238E27FC236}">
                <a16:creationId xmlns:a16="http://schemas.microsoft.com/office/drawing/2014/main" id="{AF56FAC2-3BBC-A006-62E7-A150D34A08C0}"/>
              </a:ext>
            </a:extLst>
          </p:cNvPr>
          <p:cNvPicPr>
            <a:picLocks noChangeAspect="1"/>
          </p:cNvPicPr>
          <p:nvPr/>
        </p:nvPicPr>
        <p:blipFill>
          <a:blip r:embed="rId7" cstate="hq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3857" y="4107598"/>
            <a:ext cx="216160" cy="216160"/>
          </a:xfrm>
          <a:prstGeom prst="rect">
            <a:avLst/>
          </a:prstGeom>
        </p:spPr>
      </p:pic>
      <p:sp>
        <p:nvSpPr>
          <p:cNvPr id="64" name="Oval 81">
            <a:extLst>
              <a:ext uri="{FF2B5EF4-FFF2-40B4-BE49-F238E27FC236}">
                <a16:creationId xmlns:a16="http://schemas.microsoft.com/office/drawing/2014/main" id="{8A0D66B2-BAF9-0C86-BEAC-392738CB7B6C}"/>
              </a:ext>
            </a:extLst>
          </p:cNvPr>
          <p:cNvSpPr/>
          <p:nvPr/>
        </p:nvSpPr>
        <p:spPr>
          <a:xfrm>
            <a:off x="6462436" y="4947144"/>
            <a:ext cx="348865" cy="348865"/>
          </a:xfrm>
          <a:prstGeom prst="ellipse">
            <a:avLst/>
          </a:prstGeom>
          <a:solidFill>
            <a:schemeClr val="bg1"/>
          </a:solidFill>
          <a:ln w="28575">
            <a:solidFill>
              <a:srgbClr val="5D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5" name="Graphic 82">
            <a:extLst>
              <a:ext uri="{FF2B5EF4-FFF2-40B4-BE49-F238E27FC236}">
                <a16:creationId xmlns:a16="http://schemas.microsoft.com/office/drawing/2014/main" id="{AF56FAC2-3BBC-A006-62E7-A150D34A08C0}"/>
              </a:ext>
            </a:extLst>
          </p:cNvPr>
          <p:cNvPicPr>
            <a:picLocks noChangeAspect="1"/>
          </p:cNvPicPr>
          <p:nvPr/>
        </p:nvPicPr>
        <p:blipFill>
          <a:blip r:embed="rId7" cstate="hq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28788" y="5013496"/>
            <a:ext cx="216160" cy="216160"/>
          </a:xfrm>
          <a:prstGeom prst="rect">
            <a:avLst/>
          </a:prstGeom>
        </p:spPr>
      </p:pic>
    </p:spTree>
    <p:extLst>
      <p:ext uri="{BB962C8B-B14F-4D97-AF65-F5344CB8AC3E}">
        <p14:creationId xmlns:p14="http://schemas.microsoft.com/office/powerpoint/2010/main" val="2639464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err="1"/>
              <a:t>Cybersecurity</a:t>
            </a:r>
            <a:r>
              <a:rPr lang="fr-FR" sz="3200" dirty="0"/>
              <a:t> Crisis Management and </a:t>
            </a:r>
            <a:r>
              <a:rPr lang="fr-FR" sz="3200" dirty="0" err="1"/>
              <a:t>Response</a:t>
            </a:r>
            <a:r>
              <a:rPr lang="fr-FR" sz="3200" dirty="0"/>
              <a:t> Plans for the Electric </a:t>
            </a:r>
            <a:r>
              <a:rPr lang="fr-FR" sz="3200" dirty="0" err="1"/>
              <a:t>Sector</a:t>
            </a:r>
            <a:r>
              <a:rPr lang="fr-FR" sz="3200" dirty="0"/>
              <a:t> (Art. 41)</a:t>
            </a:r>
            <a:endParaRPr lang="fr-FR" dirty="0"/>
          </a:p>
        </p:txBody>
      </p:sp>
      <p:sp>
        <p:nvSpPr>
          <p:cNvPr id="323" name="Slide Number Placeholder 322">
            <a:extLst>
              <a:ext uri="{FF2B5EF4-FFF2-40B4-BE49-F238E27FC236}">
                <a16:creationId xmlns:a16="http://schemas.microsoft.com/office/drawing/2014/main" id="{AFD2BCEF-489C-9CE4-C91F-B0CCA4FB4C57}"/>
              </a:ext>
            </a:extLst>
          </p:cNvPr>
          <p:cNvSpPr>
            <a:spLocks noGrp="1"/>
          </p:cNvSpPr>
          <p:nvPr>
            <p:ph type="sldNum" sz="quarter" idx="12"/>
          </p:nvPr>
        </p:nvSpPr>
        <p:spPr/>
        <p:txBody>
          <a:bodyPr/>
          <a:lstStyle/>
          <a:p>
            <a:fld id="{2557C461-8C51-4D9D-8FC8-E809BEA51BC7}" type="slidenum">
              <a:rPr lang="en-GB" smtClean="0"/>
              <a:t>41</a:t>
            </a:fld>
            <a:endParaRPr lang="en-GB"/>
          </a:p>
        </p:txBody>
      </p:sp>
      <p:sp>
        <p:nvSpPr>
          <p:cNvPr id="50" name="AutoShape 2"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AutoShape 4"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 1">
            <a:extLst>
              <a:ext uri="{FF2B5EF4-FFF2-40B4-BE49-F238E27FC236}">
                <a16:creationId xmlns:a16="http://schemas.microsoft.com/office/drawing/2014/main" id="{76C5DF98-F624-CD9C-DD4B-A33D33A75A1B}"/>
              </a:ext>
            </a:extLst>
          </p:cNvPr>
          <p:cNvGraphicFramePr>
            <a:graphicFrameLocks noGrp="1"/>
          </p:cNvGraphicFramePr>
          <p:nvPr>
            <p:extLst>
              <p:ext uri="{D42A27DB-BD31-4B8C-83A1-F6EECF244321}">
                <p14:modId xmlns:p14="http://schemas.microsoft.com/office/powerpoint/2010/main" val="661089564"/>
              </p:ext>
            </p:extLst>
          </p:nvPr>
        </p:nvGraphicFramePr>
        <p:xfrm>
          <a:off x="550863" y="2047293"/>
          <a:ext cx="10680360" cy="4161236"/>
        </p:xfrm>
        <a:graphic>
          <a:graphicData uri="http://schemas.openxmlformats.org/drawingml/2006/table">
            <a:tbl>
              <a:tblPr firstRow="1" bandRow="1">
                <a:tableStyleId>{5C22544A-7EE6-4342-B048-85BDC9FD1C3A}</a:tableStyleId>
              </a:tblPr>
              <a:tblGrid>
                <a:gridCol w="2670090">
                  <a:extLst>
                    <a:ext uri="{9D8B030D-6E8A-4147-A177-3AD203B41FA5}">
                      <a16:colId xmlns:a16="http://schemas.microsoft.com/office/drawing/2014/main" val="3518500319"/>
                    </a:ext>
                  </a:extLst>
                </a:gridCol>
                <a:gridCol w="890030">
                  <a:extLst>
                    <a:ext uri="{9D8B030D-6E8A-4147-A177-3AD203B41FA5}">
                      <a16:colId xmlns:a16="http://schemas.microsoft.com/office/drawing/2014/main" val="547285104"/>
                    </a:ext>
                  </a:extLst>
                </a:gridCol>
                <a:gridCol w="3560120">
                  <a:extLst>
                    <a:ext uri="{9D8B030D-6E8A-4147-A177-3AD203B41FA5}">
                      <a16:colId xmlns:a16="http://schemas.microsoft.com/office/drawing/2014/main" val="3575763232"/>
                    </a:ext>
                  </a:extLst>
                </a:gridCol>
                <a:gridCol w="3560120">
                  <a:extLst>
                    <a:ext uri="{9D8B030D-6E8A-4147-A177-3AD203B41FA5}">
                      <a16:colId xmlns:a16="http://schemas.microsoft.com/office/drawing/2014/main" val="4185185973"/>
                    </a:ext>
                  </a:extLst>
                </a:gridCol>
              </a:tblGrid>
              <a:tr h="305446">
                <a:tc gridSpan="3">
                  <a:txBody>
                    <a:bodyPr/>
                    <a:lstStyle/>
                    <a:p>
                      <a:r>
                        <a:rPr lang="en-US" sz="1600" dirty="0"/>
                        <a:t>  24 months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r>
                        <a:rPr lang="en-US" sz="1600" dirty="0"/>
                        <a:t>12 months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733935636"/>
                  </a:ext>
                </a:extLst>
              </a:tr>
              <a:tr h="1730098">
                <a:tc gridSpan="2">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hMerge="1">
                  <a:txBody>
                    <a:bodyPr/>
                    <a:lstStyle/>
                    <a:p>
                      <a:endParaRPr lang="en-US"/>
                    </a:p>
                  </a:txBody>
                  <a:tcPr>
                    <a:lnL w="12700" cmpd="sng">
                      <a:noFill/>
                    </a:ln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85218626"/>
                  </a:ext>
                </a:extLst>
              </a:tr>
              <a:tr h="333214">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gridSpan="3">
                  <a:txBody>
                    <a:bodyPr/>
                    <a:lstStyle/>
                    <a:p>
                      <a:r>
                        <a:rPr lang="en-US" sz="1600" b="1" dirty="0">
                          <a:solidFill>
                            <a:schemeClr val="bg1"/>
                          </a:solidFill>
                        </a:rPr>
                        <a:t>12 months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28700820"/>
                  </a:ext>
                </a:extLst>
              </a:tr>
              <a:tr h="1730098">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gridSpan="3">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84040906"/>
                  </a:ext>
                </a:extLst>
              </a:tr>
            </a:tbl>
          </a:graphicData>
        </a:graphic>
      </p:graphicFrame>
      <p:cxnSp>
        <p:nvCxnSpPr>
          <p:cNvPr id="7" name="Straight Connector 6">
            <a:extLst>
              <a:ext uri="{FF2B5EF4-FFF2-40B4-BE49-F238E27FC236}">
                <a16:creationId xmlns:a16="http://schemas.microsoft.com/office/drawing/2014/main" id="{C7A3E046-28BF-5A6E-5380-B7305654EAD1}"/>
              </a:ext>
            </a:extLst>
          </p:cNvPr>
          <p:cNvCxnSpPr>
            <a:cxnSpLocks/>
            <a:stCxn id="32" idx="4"/>
          </p:cNvCxnSpPr>
          <p:nvPr/>
        </p:nvCxnSpPr>
        <p:spPr>
          <a:xfrm>
            <a:off x="550863" y="1992676"/>
            <a:ext cx="0" cy="2088000"/>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sp>
        <p:nvSpPr>
          <p:cNvPr id="32" name="Oval 31">
            <a:extLst>
              <a:ext uri="{FF2B5EF4-FFF2-40B4-BE49-F238E27FC236}">
                <a16:creationId xmlns:a16="http://schemas.microsoft.com/office/drawing/2014/main" id="{1F78B1AE-142C-D794-88A0-3D4E280C4976}"/>
              </a:ext>
            </a:extLst>
          </p:cNvPr>
          <p:cNvSpPr/>
          <p:nvPr/>
        </p:nvSpPr>
        <p:spPr>
          <a:xfrm>
            <a:off x="314381" y="1519712"/>
            <a:ext cx="472964" cy="47296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bIns="72000" rtlCol="0" anchor="ctr"/>
          <a:lstStyle/>
          <a:p>
            <a:pPr algn="ctr"/>
            <a:r>
              <a:rPr lang="en-US" sz="1000" dirty="0"/>
              <a:t>Nov</a:t>
            </a:r>
            <a:br>
              <a:rPr lang="en-US" sz="1000" dirty="0"/>
            </a:br>
            <a:r>
              <a:rPr lang="en-US" sz="1000" dirty="0"/>
              <a:t>2026</a:t>
            </a:r>
          </a:p>
        </p:txBody>
      </p:sp>
      <p:cxnSp>
        <p:nvCxnSpPr>
          <p:cNvPr id="38" name="Straight Connector 37">
            <a:extLst>
              <a:ext uri="{FF2B5EF4-FFF2-40B4-BE49-F238E27FC236}">
                <a16:creationId xmlns:a16="http://schemas.microsoft.com/office/drawing/2014/main" id="{47883699-5D30-B743-3170-A428A194CC6B}"/>
              </a:ext>
            </a:extLst>
          </p:cNvPr>
          <p:cNvCxnSpPr>
            <a:cxnSpLocks/>
            <a:stCxn id="39" idx="4"/>
          </p:cNvCxnSpPr>
          <p:nvPr/>
        </p:nvCxnSpPr>
        <p:spPr>
          <a:xfrm>
            <a:off x="7663621" y="1992676"/>
            <a:ext cx="0" cy="2088000"/>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sp>
        <p:nvSpPr>
          <p:cNvPr id="39" name="Oval 38">
            <a:extLst>
              <a:ext uri="{FF2B5EF4-FFF2-40B4-BE49-F238E27FC236}">
                <a16:creationId xmlns:a16="http://schemas.microsoft.com/office/drawing/2014/main" id="{65FFD3AE-A80B-1F3F-199E-6E32F94D58A6}"/>
              </a:ext>
            </a:extLst>
          </p:cNvPr>
          <p:cNvSpPr/>
          <p:nvPr/>
        </p:nvSpPr>
        <p:spPr>
          <a:xfrm>
            <a:off x="7427139" y="1519712"/>
            <a:ext cx="472964" cy="47296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bIns="72000" rtlCol="0" anchor="ctr"/>
          <a:lstStyle/>
          <a:p>
            <a:pPr algn="ctr"/>
            <a:r>
              <a:rPr lang="en-US" sz="1000" dirty="0"/>
              <a:t>Nov</a:t>
            </a:r>
            <a:br>
              <a:rPr lang="en-US" sz="1000" dirty="0"/>
            </a:br>
            <a:r>
              <a:rPr lang="en-US" sz="1000" dirty="0"/>
              <a:t>2028</a:t>
            </a:r>
          </a:p>
        </p:txBody>
      </p:sp>
      <p:cxnSp>
        <p:nvCxnSpPr>
          <p:cNvPr id="40" name="Straight Connector 39">
            <a:extLst>
              <a:ext uri="{FF2B5EF4-FFF2-40B4-BE49-F238E27FC236}">
                <a16:creationId xmlns:a16="http://schemas.microsoft.com/office/drawing/2014/main" id="{DB478BF9-FE19-4FAC-78E3-7BB37683BA92}"/>
              </a:ext>
            </a:extLst>
          </p:cNvPr>
          <p:cNvCxnSpPr>
            <a:cxnSpLocks/>
            <a:stCxn id="41" idx="4"/>
          </p:cNvCxnSpPr>
          <p:nvPr/>
        </p:nvCxnSpPr>
        <p:spPr>
          <a:xfrm>
            <a:off x="3216725" y="4080676"/>
            <a:ext cx="0" cy="2088000"/>
          </a:xfrm>
          <a:prstGeom prst="line">
            <a:avLst/>
          </a:prstGeom>
          <a:ln w="28575">
            <a:solidFill>
              <a:schemeClr val="tx2">
                <a:lumMod val="60000"/>
                <a:lumOff val="40000"/>
              </a:schemeClr>
            </a:solidFill>
            <a:prstDash val="sysDot"/>
          </a:ln>
        </p:spPr>
        <p:style>
          <a:lnRef idx="1">
            <a:schemeClr val="accent6"/>
          </a:lnRef>
          <a:fillRef idx="0">
            <a:schemeClr val="accent6"/>
          </a:fillRef>
          <a:effectRef idx="0">
            <a:schemeClr val="accent6"/>
          </a:effectRef>
          <a:fontRef idx="minor">
            <a:schemeClr val="tx1"/>
          </a:fontRef>
        </p:style>
      </p:cxnSp>
      <p:sp>
        <p:nvSpPr>
          <p:cNvPr id="41" name="Oval 40">
            <a:extLst>
              <a:ext uri="{FF2B5EF4-FFF2-40B4-BE49-F238E27FC236}">
                <a16:creationId xmlns:a16="http://schemas.microsoft.com/office/drawing/2014/main" id="{85723280-35D2-11A3-7CF1-2E6BE164BBD2}"/>
              </a:ext>
            </a:extLst>
          </p:cNvPr>
          <p:cNvSpPr/>
          <p:nvPr/>
        </p:nvSpPr>
        <p:spPr>
          <a:xfrm>
            <a:off x="2980243" y="3607712"/>
            <a:ext cx="472964" cy="472964"/>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bIns="72000" rtlCol="0" anchor="ctr"/>
          <a:lstStyle/>
          <a:p>
            <a:pPr algn="ctr"/>
            <a:r>
              <a:rPr lang="en-US" sz="1000" dirty="0"/>
              <a:t>Aug</a:t>
            </a:r>
            <a:br>
              <a:rPr lang="en-US" sz="1000" dirty="0"/>
            </a:br>
            <a:r>
              <a:rPr lang="en-US" sz="1000" dirty="0"/>
              <a:t>2027</a:t>
            </a:r>
          </a:p>
        </p:txBody>
      </p:sp>
      <p:sp>
        <p:nvSpPr>
          <p:cNvPr id="42" name="Rectangle 5">
            <a:extLst>
              <a:ext uri="{FF2B5EF4-FFF2-40B4-BE49-F238E27FC236}">
                <a16:creationId xmlns:a16="http://schemas.microsoft.com/office/drawing/2014/main" id="{1CFF3F7D-3B7A-6440-8C7E-F760D7D678A7}"/>
              </a:ext>
            </a:extLst>
          </p:cNvPr>
          <p:cNvSpPr/>
          <p:nvPr/>
        </p:nvSpPr>
        <p:spPr>
          <a:xfrm>
            <a:off x="669925" y="2485431"/>
            <a:ext cx="3533581" cy="1364476"/>
          </a:xfrm>
          <a:prstGeom prst="rect">
            <a:avLst/>
          </a:prstGeom>
        </p:spPr>
        <p:txBody>
          <a:bodyPr wrap="square" numCol="2">
            <a:spAutoFit/>
          </a:bodyPr>
          <a:lstStyle/>
          <a:p>
            <a:pPr marL="171450" indent="-171450">
              <a:spcBef>
                <a:spcPts val="400"/>
              </a:spcBef>
              <a:buFont typeface="Arial" panose="020B0604020202020204" pitchFamily="34" charset="0"/>
              <a:buChar char="•"/>
            </a:pPr>
            <a:r>
              <a:rPr lang="en-US" altLang="it-IT" sz="1100" b="1" dirty="0">
                <a:ea typeface="Cambria" panose="02040503050406030204" pitchFamily="18" charset="0"/>
                <a:cs typeface="Cambria" panose="02040503050406030204" pitchFamily="18" charset="0"/>
              </a:rPr>
              <a:t>ACER</a:t>
            </a:r>
            <a:endParaRPr lang="en-US" altLang="it-IT" sz="1200" b="1" dirty="0">
              <a:ea typeface="Cambria" panose="02040503050406030204" pitchFamily="18" charset="0"/>
              <a:cs typeface="Cambria" panose="02040503050406030204" pitchFamily="18" charset="0"/>
            </a:endParaRPr>
          </a:p>
          <a:p>
            <a:pPr>
              <a:spcBef>
                <a:spcPts val="400"/>
              </a:spcBef>
            </a:pPr>
            <a:r>
              <a:rPr lang="en-US" altLang="it-IT" sz="1100" dirty="0">
                <a:ea typeface="Cambria" panose="02040503050406030204" pitchFamily="18" charset="0"/>
                <a:cs typeface="Cambria" panose="02040503050406030204" pitchFamily="18" charset="0"/>
              </a:rPr>
              <a:t>In cooperation with:</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ENISA</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ENTSO-E</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EU DSO entity </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CS-NCAs</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NCCS-NCAs</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RP-NCAs</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NRAs</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NIS national cyber crisis management authorities</a:t>
            </a:r>
          </a:p>
        </p:txBody>
      </p:sp>
      <p:sp>
        <p:nvSpPr>
          <p:cNvPr id="43" name="Rectangle: Single Corner Snipped 42">
            <a:extLst>
              <a:ext uri="{FF2B5EF4-FFF2-40B4-BE49-F238E27FC236}">
                <a16:creationId xmlns:a16="http://schemas.microsoft.com/office/drawing/2014/main" id="{B530A883-4039-0FE2-765F-F5EF919945C3}"/>
              </a:ext>
            </a:extLst>
          </p:cNvPr>
          <p:cNvSpPr/>
          <p:nvPr/>
        </p:nvSpPr>
        <p:spPr>
          <a:xfrm>
            <a:off x="4802123" y="2549589"/>
            <a:ext cx="2160925" cy="974173"/>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dirty="0"/>
              <a:t>Union-level cybersecurity crisis management and response plan for the electricity sector</a:t>
            </a:r>
            <a:endParaRPr lang="en-NL" sz="1400" dirty="0"/>
          </a:p>
        </p:txBody>
      </p:sp>
      <p:cxnSp>
        <p:nvCxnSpPr>
          <p:cNvPr id="44" name="Straight Arrow Connector 43">
            <a:extLst>
              <a:ext uri="{FF2B5EF4-FFF2-40B4-BE49-F238E27FC236}">
                <a16:creationId xmlns:a16="http://schemas.microsoft.com/office/drawing/2014/main" id="{4E0A2D0B-05B0-6E17-3556-ADDD64C33494}"/>
              </a:ext>
            </a:extLst>
          </p:cNvPr>
          <p:cNvCxnSpPr>
            <a:cxnSpLocks/>
          </p:cNvCxnSpPr>
          <p:nvPr/>
        </p:nvCxnSpPr>
        <p:spPr>
          <a:xfrm>
            <a:off x="4102902" y="3180215"/>
            <a:ext cx="549095" cy="0"/>
          </a:xfrm>
          <a:prstGeom prst="straightConnector1">
            <a:avLst/>
          </a:prstGeom>
          <a:ln>
            <a:solidFill>
              <a:schemeClr val="accent6"/>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C98A94C7-891E-224B-F356-C830907C8814}"/>
              </a:ext>
            </a:extLst>
          </p:cNvPr>
          <p:cNvCxnSpPr>
            <a:cxnSpLocks/>
          </p:cNvCxnSpPr>
          <p:nvPr/>
        </p:nvCxnSpPr>
        <p:spPr>
          <a:xfrm>
            <a:off x="7044936" y="3155478"/>
            <a:ext cx="549095" cy="0"/>
          </a:xfrm>
          <a:prstGeom prst="straightConnector1">
            <a:avLst/>
          </a:prstGeom>
          <a:ln>
            <a:solidFill>
              <a:schemeClr val="accent6"/>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48" name="Rectangle 5">
            <a:extLst>
              <a:ext uri="{FF2B5EF4-FFF2-40B4-BE49-F238E27FC236}">
                <a16:creationId xmlns:a16="http://schemas.microsoft.com/office/drawing/2014/main" id="{959A1924-8324-A1BC-400A-551A88E05B98}"/>
              </a:ext>
            </a:extLst>
          </p:cNvPr>
          <p:cNvSpPr/>
          <p:nvPr/>
        </p:nvSpPr>
        <p:spPr>
          <a:xfrm>
            <a:off x="7733213" y="2485431"/>
            <a:ext cx="1478544" cy="1482457"/>
          </a:xfrm>
          <a:prstGeom prst="rect">
            <a:avLst/>
          </a:prstGeom>
        </p:spPr>
        <p:txBody>
          <a:bodyPr wrap="square">
            <a:spAutoFit/>
          </a:bodyPr>
          <a:lstStyle/>
          <a:p>
            <a:pPr marL="171450" indent="-171450">
              <a:spcBef>
                <a:spcPts val="400"/>
              </a:spcBef>
              <a:buFont typeface="Arial" panose="020B0604020202020204" pitchFamily="34" charset="0"/>
              <a:buChar char="•"/>
            </a:pPr>
            <a:r>
              <a:rPr lang="en-US" altLang="it-IT" sz="1100" b="1" dirty="0">
                <a:ea typeface="Cambria" panose="02040503050406030204" pitchFamily="18" charset="0"/>
                <a:cs typeface="Cambria" panose="02040503050406030204" pitchFamily="18" charset="0"/>
              </a:rPr>
              <a:t>NCCS-NCAs</a:t>
            </a:r>
          </a:p>
          <a:p>
            <a:pPr>
              <a:spcBef>
                <a:spcPts val="400"/>
              </a:spcBef>
            </a:pPr>
            <a:r>
              <a:rPr lang="en-US" altLang="it-IT" sz="1100" dirty="0">
                <a:ea typeface="Cambria" panose="02040503050406030204" pitchFamily="18" charset="0"/>
                <a:cs typeface="Cambria" panose="02040503050406030204" pitchFamily="18" charset="0"/>
              </a:rPr>
              <a:t>In coordination with:</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Critical-impact entities</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High-impact entities</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RP-NCA</a:t>
            </a:r>
          </a:p>
        </p:txBody>
      </p:sp>
      <p:grpSp>
        <p:nvGrpSpPr>
          <p:cNvPr id="58" name="Group 57">
            <a:extLst>
              <a:ext uri="{FF2B5EF4-FFF2-40B4-BE49-F238E27FC236}">
                <a16:creationId xmlns:a16="http://schemas.microsoft.com/office/drawing/2014/main" id="{62D43F67-AE2F-64AA-7037-EFEB8177244E}"/>
              </a:ext>
            </a:extLst>
          </p:cNvPr>
          <p:cNvGrpSpPr/>
          <p:nvPr/>
        </p:nvGrpSpPr>
        <p:grpSpPr>
          <a:xfrm>
            <a:off x="5144773" y="3554240"/>
            <a:ext cx="1492539" cy="457200"/>
            <a:chOff x="5098405" y="3534572"/>
            <a:chExt cx="1492539" cy="457200"/>
          </a:xfrm>
        </p:grpSpPr>
        <p:sp>
          <p:nvSpPr>
            <p:cNvPr id="49" name="TextBox 48">
              <a:extLst>
                <a:ext uri="{FF2B5EF4-FFF2-40B4-BE49-F238E27FC236}">
                  <a16:creationId xmlns:a16="http://schemas.microsoft.com/office/drawing/2014/main" id="{648D7F8B-2E71-0A14-08B3-C836BE348EFC}"/>
                </a:ext>
              </a:extLst>
            </p:cNvPr>
            <p:cNvSpPr txBox="1"/>
            <p:nvPr/>
          </p:nvSpPr>
          <p:spPr>
            <a:xfrm>
              <a:off x="5547197" y="3634037"/>
              <a:ext cx="1043747" cy="276999"/>
            </a:xfrm>
            <a:prstGeom prst="rect">
              <a:avLst/>
            </a:prstGeom>
            <a:noFill/>
          </p:spPr>
          <p:txBody>
            <a:bodyPr wrap="none" rtlCol="0">
              <a:spAutoFit/>
            </a:bodyPr>
            <a:lstStyle/>
            <a:p>
              <a:r>
                <a:rPr lang="en-US" sz="1200" i="1" dirty="0"/>
                <a:t>Every 3 years</a:t>
              </a:r>
            </a:p>
          </p:txBody>
        </p:sp>
        <p:pic>
          <p:nvPicPr>
            <p:cNvPr id="57" name="Graphic 56" descr="Repeat outline">
              <a:extLst>
                <a:ext uri="{FF2B5EF4-FFF2-40B4-BE49-F238E27FC236}">
                  <a16:creationId xmlns:a16="http://schemas.microsoft.com/office/drawing/2014/main" id="{2A687F75-00CA-3C07-616B-473B90785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8405" y="3534572"/>
              <a:ext cx="457200" cy="457200"/>
            </a:xfrm>
            <a:prstGeom prst="rect">
              <a:avLst/>
            </a:prstGeom>
          </p:spPr>
        </p:pic>
      </p:grpSp>
      <p:sp>
        <p:nvSpPr>
          <p:cNvPr id="59" name="Rectangle: Single Corner Snipped 58">
            <a:extLst>
              <a:ext uri="{FF2B5EF4-FFF2-40B4-BE49-F238E27FC236}">
                <a16:creationId xmlns:a16="http://schemas.microsoft.com/office/drawing/2014/main" id="{F903AD0E-F58C-8C1F-D18D-BFA94195EB8B}"/>
              </a:ext>
            </a:extLst>
          </p:cNvPr>
          <p:cNvSpPr/>
          <p:nvPr/>
        </p:nvSpPr>
        <p:spPr>
          <a:xfrm>
            <a:off x="9281348" y="2553527"/>
            <a:ext cx="1798434" cy="1005807"/>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r>
              <a:rPr lang="en-GB" sz="1100" dirty="0"/>
              <a:t>National cybersecurity crisis management and response plan for cross-border electricity flows</a:t>
            </a:r>
            <a:endParaRPr lang="en-NL" sz="1400" dirty="0"/>
          </a:p>
        </p:txBody>
      </p:sp>
      <p:grpSp>
        <p:nvGrpSpPr>
          <p:cNvPr id="61" name="Group 60">
            <a:extLst>
              <a:ext uri="{FF2B5EF4-FFF2-40B4-BE49-F238E27FC236}">
                <a16:creationId xmlns:a16="http://schemas.microsoft.com/office/drawing/2014/main" id="{E713557F-3115-C5D6-0098-3B855CC55BEA}"/>
              </a:ext>
            </a:extLst>
          </p:cNvPr>
          <p:cNvGrpSpPr/>
          <p:nvPr/>
        </p:nvGrpSpPr>
        <p:grpSpPr>
          <a:xfrm>
            <a:off x="9434295" y="3554240"/>
            <a:ext cx="1492539" cy="457200"/>
            <a:chOff x="5098405" y="3534572"/>
            <a:chExt cx="1492539" cy="457200"/>
          </a:xfrm>
        </p:grpSpPr>
        <p:sp>
          <p:nvSpPr>
            <p:cNvPr id="62" name="TextBox 61">
              <a:extLst>
                <a:ext uri="{FF2B5EF4-FFF2-40B4-BE49-F238E27FC236}">
                  <a16:creationId xmlns:a16="http://schemas.microsoft.com/office/drawing/2014/main" id="{886F529C-ABEA-8A10-10B3-352B231732D4}"/>
                </a:ext>
              </a:extLst>
            </p:cNvPr>
            <p:cNvSpPr txBox="1"/>
            <p:nvPr/>
          </p:nvSpPr>
          <p:spPr>
            <a:xfrm>
              <a:off x="5547197" y="3634037"/>
              <a:ext cx="1043747" cy="276999"/>
            </a:xfrm>
            <a:prstGeom prst="rect">
              <a:avLst/>
            </a:prstGeom>
            <a:noFill/>
          </p:spPr>
          <p:txBody>
            <a:bodyPr wrap="none" rtlCol="0">
              <a:spAutoFit/>
            </a:bodyPr>
            <a:lstStyle/>
            <a:p>
              <a:r>
                <a:rPr lang="en-US" sz="1200" i="1" dirty="0"/>
                <a:t>Every 3 years</a:t>
              </a:r>
            </a:p>
          </p:txBody>
        </p:sp>
        <p:pic>
          <p:nvPicPr>
            <p:cNvPr id="63" name="Graphic 62" descr="Repeat outline">
              <a:extLst>
                <a:ext uri="{FF2B5EF4-FFF2-40B4-BE49-F238E27FC236}">
                  <a16:creationId xmlns:a16="http://schemas.microsoft.com/office/drawing/2014/main" id="{CD7C7DD4-878C-1AF1-5D09-B48ABC135E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8405" y="3534572"/>
              <a:ext cx="457200" cy="457200"/>
            </a:xfrm>
            <a:prstGeom prst="rect">
              <a:avLst/>
            </a:prstGeom>
          </p:spPr>
        </p:pic>
      </p:grpSp>
      <p:cxnSp>
        <p:nvCxnSpPr>
          <p:cNvPr id="64" name="Straight Arrow Connector 63">
            <a:extLst>
              <a:ext uri="{FF2B5EF4-FFF2-40B4-BE49-F238E27FC236}">
                <a16:creationId xmlns:a16="http://schemas.microsoft.com/office/drawing/2014/main" id="{1FD2A6B5-5854-887C-2D99-4D9E34852024}"/>
              </a:ext>
            </a:extLst>
          </p:cNvPr>
          <p:cNvCxnSpPr>
            <a:cxnSpLocks/>
          </p:cNvCxnSpPr>
          <p:nvPr/>
        </p:nvCxnSpPr>
        <p:spPr>
          <a:xfrm>
            <a:off x="8707272" y="3167669"/>
            <a:ext cx="504485" cy="1456"/>
          </a:xfrm>
          <a:prstGeom prst="straightConnector1">
            <a:avLst/>
          </a:prstGeom>
          <a:ln>
            <a:solidFill>
              <a:schemeClr val="accent6"/>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67" name="Oval 5">
            <a:extLst>
              <a:ext uri="{FF2B5EF4-FFF2-40B4-BE49-F238E27FC236}">
                <a16:creationId xmlns:a16="http://schemas.microsoft.com/office/drawing/2014/main" id="{A8B0DCC7-818C-7C09-676E-A8E3C14C4712}"/>
              </a:ext>
            </a:extLst>
          </p:cNvPr>
          <p:cNvSpPr txBox="1"/>
          <p:nvPr/>
        </p:nvSpPr>
        <p:spPr>
          <a:xfrm>
            <a:off x="866352" y="1402019"/>
            <a:ext cx="1612658" cy="6267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GB" sz="1000" i="1" dirty="0">
                <a:solidFill>
                  <a:schemeClr val="accent6"/>
                </a:solidFill>
              </a:rPr>
              <a:t>Notification of Union-wide risk assessment report</a:t>
            </a:r>
            <a:endParaRPr lang="en-NL" sz="1000" i="1" dirty="0">
              <a:solidFill>
                <a:schemeClr val="accent6"/>
              </a:solidFill>
            </a:endParaRPr>
          </a:p>
        </p:txBody>
      </p:sp>
      <p:sp>
        <p:nvSpPr>
          <p:cNvPr id="73" name="Oval 5">
            <a:extLst>
              <a:ext uri="{FF2B5EF4-FFF2-40B4-BE49-F238E27FC236}">
                <a16:creationId xmlns:a16="http://schemas.microsoft.com/office/drawing/2014/main" id="{63E8FB66-D28E-30D4-21E3-B778B607CEC2}"/>
              </a:ext>
            </a:extLst>
          </p:cNvPr>
          <p:cNvSpPr txBox="1"/>
          <p:nvPr/>
        </p:nvSpPr>
        <p:spPr>
          <a:xfrm>
            <a:off x="3529094" y="3507956"/>
            <a:ext cx="1612658" cy="6267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US" sz="1000" i="1" dirty="0">
                <a:solidFill>
                  <a:schemeClr val="tx2">
                    <a:lumMod val="60000"/>
                    <a:lumOff val="40000"/>
                  </a:schemeClr>
                </a:solidFill>
              </a:rPr>
              <a:t>Notification of high and critical-impact entities </a:t>
            </a:r>
          </a:p>
        </p:txBody>
      </p:sp>
      <p:sp>
        <p:nvSpPr>
          <p:cNvPr id="77" name="Rectangle 76">
            <a:extLst>
              <a:ext uri="{FF2B5EF4-FFF2-40B4-BE49-F238E27FC236}">
                <a16:creationId xmlns:a16="http://schemas.microsoft.com/office/drawing/2014/main" id="{01FABA0F-8046-815F-AA3B-53622730896E}"/>
              </a:ext>
            </a:extLst>
          </p:cNvPr>
          <p:cNvSpPr/>
          <p:nvPr/>
        </p:nvSpPr>
        <p:spPr>
          <a:xfrm>
            <a:off x="550861" y="4477513"/>
            <a:ext cx="2652771" cy="1731016"/>
          </a:xfrm>
          <a:prstGeom prst="rect">
            <a:avLst/>
          </a:prstGeom>
          <a:gradFill>
            <a:gsLst>
              <a:gs pos="84000">
                <a:srgbClr val="E8E8E8"/>
              </a:gs>
              <a:gs pos="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
            <a:extLst>
              <a:ext uri="{FF2B5EF4-FFF2-40B4-BE49-F238E27FC236}">
                <a16:creationId xmlns:a16="http://schemas.microsoft.com/office/drawing/2014/main" id="{AF67A9E1-74DF-DD7E-9F41-5815926FF0E0}"/>
              </a:ext>
            </a:extLst>
          </p:cNvPr>
          <p:cNvSpPr/>
          <p:nvPr/>
        </p:nvSpPr>
        <p:spPr>
          <a:xfrm>
            <a:off x="3320069" y="4973942"/>
            <a:ext cx="2114759" cy="482183"/>
          </a:xfrm>
          <a:prstGeom prst="rect">
            <a:avLst/>
          </a:prstGeom>
        </p:spPr>
        <p:txBody>
          <a:bodyPr wrap="square">
            <a:spAutoFit/>
          </a:bodyPr>
          <a:lstStyle/>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Critical-impact entities</a:t>
            </a:r>
          </a:p>
          <a:p>
            <a:pPr marL="171450" indent="-171450">
              <a:spcBef>
                <a:spcPts val="400"/>
              </a:spcBef>
              <a:buFont typeface="Arial" panose="020B0604020202020204" pitchFamily="34" charset="0"/>
              <a:buChar char="•"/>
            </a:pPr>
            <a:r>
              <a:rPr lang="en-US" altLang="it-IT" sz="1100" dirty="0">
                <a:ea typeface="Cambria" panose="02040503050406030204" pitchFamily="18" charset="0"/>
                <a:cs typeface="Cambria" panose="02040503050406030204" pitchFamily="18" charset="0"/>
              </a:rPr>
              <a:t>High-impact entities</a:t>
            </a:r>
          </a:p>
        </p:txBody>
      </p:sp>
      <p:sp>
        <p:nvSpPr>
          <p:cNvPr id="80" name="Rectangle: Single Corner Snipped 79">
            <a:extLst>
              <a:ext uri="{FF2B5EF4-FFF2-40B4-BE49-F238E27FC236}">
                <a16:creationId xmlns:a16="http://schemas.microsoft.com/office/drawing/2014/main" id="{89EEA133-206E-6D6B-A508-B864697C229F}"/>
              </a:ext>
            </a:extLst>
          </p:cNvPr>
          <p:cNvSpPr/>
          <p:nvPr/>
        </p:nvSpPr>
        <p:spPr>
          <a:xfrm>
            <a:off x="5601973" y="4594381"/>
            <a:ext cx="2061647" cy="1130801"/>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r>
              <a:rPr lang="en-GB" sz="1050" b="1" dirty="0"/>
              <a:t>Crisis management plan:</a:t>
            </a:r>
          </a:p>
          <a:p>
            <a:endParaRPr lang="en-GB" sz="700" b="1" dirty="0"/>
          </a:p>
          <a:p>
            <a:pPr marL="171450" indent="-171450">
              <a:buFont typeface="Arial" panose="020B0604020202020204" pitchFamily="34" charset="0"/>
              <a:buChar char="•"/>
            </a:pPr>
            <a:r>
              <a:rPr lang="en-GB" sz="1000" dirty="0"/>
              <a:t>Rules of crisis declaration</a:t>
            </a:r>
          </a:p>
          <a:p>
            <a:pPr marL="171450" indent="-171450">
              <a:buFont typeface="Arial" panose="020B0604020202020204" pitchFamily="34" charset="0"/>
              <a:buChar char="•"/>
            </a:pPr>
            <a:r>
              <a:rPr lang="en-GB" sz="1000" dirty="0"/>
              <a:t>Clear roles and responsibilities</a:t>
            </a:r>
          </a:p>
          <a:p>
            <a:pPr marL="171450" indent="-171450">
              <a:buFont typeface="Arial" panose="020B0604020202020204" pitchFamily="34" charset="0"/>
              <a:buChar char="•"/>
            </a:pPr>
            <a:r>
              <a:rPr lang="en-GB" sz="1000" dirty="0"/>
              <a:t>Contact information and rules for communication</a:t>
            </a:r>
          </a:p>
        </p:txBody>
      </p:sp>
      <p:cxnSp>
        <p:nvCxnSpPr>
          <p:cNvPr id="81" name="Straight Arrow Connector 80">
            <a:extLst>
              <a:ext uri="{FF2B5EF4-FFF2-40B4-BE49-F238E27FC236}">
                <a16:creationId xmlns:a16="http://schemas.microsoft.com/office/drawing/2014/main" id="{E69F006C-1288-DF48-4E52-74485143430C}"/>
              </a:ext>
            </a:extLst>
          </p:cNvPr>
          <p:cNvCxnSpPr>
            <a:cxnSpLocks/>
          </p:cNvCxnSpPr>
          <p:nvPr/>
        </p:nvCxnSpPr>
        <p:spPr>
          <a:xfrm>
            <a:off x="4961141" y="5192893"/>
            <a:ext cx="549095" cy="0"/>
          </a:xfrm>
          <a:prstGeom prst="straightConnector1">
            <a:avLst/>
          </a:prstGeom>
          <a:ln>
            <a:solidFill>
              <a:schemeClr val="accent6"/>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82" name="Right Brace 81">
            <a:extLst>
              <a:ext uri="{FF2B5EF4-FFF2-40B4-BE49-F238E27FC236}">
                <a16:creationId xmlns:a16="http://schemas.microsoft.com/office/drawing/2014/main" id="{4691B926-4EAA-D7FE-11BD-2B28D7EFD1E9}"/>
              </a:ext>
            </a:extLst>
          </p:cNvPr>
          <p:cNvSpPr/>
          <p:nvPr/>
        </p:nvSpPr>
        <p:spPr>
          <a:xfrm>
            <a:off x="7895483" y="4560043"/>
            <a:ext cx="144081" cy="1130802"/>
          </a:xfrm>
          <a:prstGeom prst="rightBrace">
            <a:avLst>
              <a:gd name="adj1" fmla="val 0"/>
              <a:gd name="adj2" fmla="val 5180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83" name="Rectangle: Single Corner Snipped 82">
            <a:extLst>
              <a:ext uri="{FF2B5EF4-FFF2-40B4-BE49-F238E27FC236}">
                <a16:creationId xmlns:a16="http://schemas.microsoft.com/office/drawing/2014/main" id="{0E259213-EE9C-3EA3-ACD6-DB3FA60120B0}"/>
              </a:ext>
            </a:extLst>
          </p:cNvPr>
          <p:cNvSpPr/>
          <p:nvPr/>
        </p:nvSpPr>
        <p:spPr>
          <a:xfrm>
            <a:off x="8275623" y="4592492"/>
            <a:ext cx="2355983" cy="1130802"/>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50" b="1" dirty="0"/>
              <a:t>Business continuity plan*:</a:t>
            </a:r>
          </a:p>
          <a:p>
            <a:endParaRPr lang="en-GB" sz="400" b="1" dirty="0"/>
          </a:p>
          <a:p>
            <a:pPr marL="171450" indent="-171450">
              <a:buFont typeface="Arial" panose="020B0604020202020204" pitchFamily="34" charset="0"/>
              <a:buChar char="•"/>
            </a:pPr>
            <a:r>
              <a:rPr lang="en-GB" sz="1000" dirty="0"/>
              <a:t>Processes depending on availability, integrity and reliability of ICT services</a:t>
            </a:r>
          </a:p>
          <a:p>
            <a:pPr marL="171450" indent="-171450">
              <a:buFont typeface="Arial" panose="020B0604020202020204" pitchFamily="34" charset="0"/>
              <a:buChar char="•"/>
            </a:pPr>
            <a:r>
              <a:rPr lang="en-GB" sz="1000" dirty="0"/>
              <a:t>Business continuity locations</a:t>
            </a:r>
          </a:p>
          <a:p>
            <a:pPr marL="171450" indent="-171450">
              <a:buFont typeface="Arial" panose="020B0604020202020204" pitchFamily="34" charset="0"/>
              <a:buChar char="•"/>
            </a:pPr>
            <a:r>
              <a:rPr lang="en-GB" sz="1000" dirty="0"/>
              <a:t>Internal roles and responsibilities</a:t>
            </a:r>
          </a:p>
          <a:p>
            <a:pPr marL="171450" indent="-171450">
              <a:buFont typeface="Arial" panose="020B0604020202020204" pitchFamily="34" charset="0"/>
              <a:buChar char="•"/>
            </a:pPr>
            <a:endParaRPr lang="en-NL" sz="1100" dirty="0"/>
          </a:p>
        </p:txBody>
      </p:sp>
      <p:grpSp>
        <p:nvGrpSpPr>
          <p:cNvPr id="84" name="Group 83">
            <a:extLst>
              <a:ext uri="{FF2B5EF4-FFF2-40B4-BE49-F238E27FC236}">
                <a16:creationId xmlns:a16="http://schemas.microsoft.com/office/drawing/2014/main" id="{8B614E1E-783F-87B8-77C6-3AFFBCB0631F}"/>
              </a:ext>
            </a:extLst>
          </p:cNvPr>
          <p:cNvGrpSpPr/>
          <p:nvPr/>
        </p:nvGrpSpPr>
        <p:grpSpPr>
          <a:xfrm>
            <a:off x="5934600" y="5724033"/>
            <a:ext cx="1492539" cy="457200"/>
            <a:chOff x="5098405" y="3534572"/>
            <a:chExt cx="1492539" cy="457200"/>
          </a:xfrm>
        </p:grpSpPr>
        <p:sp>
          <p:nvSpPr>
            <p:cNvPr id="87" name="TextBox 86">
              <a:extLst>
                <a:ext uri="{FF2B5EF4-FFF2-40B4-BE49-F238E27FC236}">
                  <a16:creationId xmlns:a16="http://schemas.microsoft.com/office/drawing/2014/main" id="{7884DB77-FC07-232C-66D6-741FC780DBCA}"/>
                </a:ext>
              </a:extLst>
            </p:cNvPr>
            <p:cNvSpPr txBox="1"/>
            <p:nvPr/>
          </p:nvSpPr>
          <p:spPr>
            <a:xfrm>
              <a:off x="5547197" y="3634037"/>
              <a:ext cx="1043747" cy="276999"/>
            </a:xfrm>
            <a:prstGeom prst="rect">
              <a:avLst/>
            </a:prstGeom>
            <a:noFill/>
          </p:spPr>
          <p:txBody>
            <a:bodyPr wrap="none" rtlCol="0">
              <a:spAutoFit/>
            </a:bodyPr>
            <a:lstStyle/>
            <a:p>
              <a:r>
                <a:rPr lang="en-US" sz="1200" i="1" dirty="0"/>
                <a:t>Every 3 years</a:t>
              </a:r>
            </a:p>
          </p:txBody>
        </p:sp>
        <p:pic>
          <p:nvPicPr>
            <p:cNvPr id="88" name="Graphic 87" descr="Repeat outline">
              <a:extLst>
                <a:ext uri="{FF2B5EF4-FFF2-40B4-BE49-F238E27FC236}">
                  <a16:creationId xmlns:a16="http://schemas.microsoft.com/office/drawing/2014/main" id="{AA5360C2-2134-064C-0D30-236FCC10AD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8405" y="3534572"/>
              <a:ext cx="457200" cy="457200"/>
            </a:xfrm>
            <a:prstGeom prst="rect">
              <a:avLst/>
            </a:prstGeom>
          </p:spPr>
        </p:pic>
      </p:grpSp>
      <p:sp>
        <p:nvSpPr>
          <p:cNvPr id="91" name="TextBox 90">
            <a:extLst>
              <a:ext uri="{FF2B5EF4-FFF2-40B4-BE49-F238E27FC236}">
                <a16:creationId xmlns:a16="http://schemas.microsoft.com/office/drawing/2014/main" id="{991C71D0-58B4-7964-6EC9-8881996F5358}"/>
              </a:ext>
            </a:extLst>
          </p:cNvPr>
          <p:cNvSpPr txBox="1"/>
          <p:nvPr/>
        </p:nvSpPr>
        <p:spPr>
          <a:xfrm>
            <a:off x="8275622" y="5805182"/>
            <a:ext cx="2355983" cy="246221"/>
          </a:xfrm>
          <a:prstGeom prst="rect">
            <a:avLst/>
          </a:prstGeom>
          <a:noFill/>
        </p:spPr>
        <p:txBody>
          <a:bodyPr wrap="square">
            <a:spAutoFit/>
          </a:bodyPr>
          <a:lstStyle/>
          <a:p>
            <a:pPr algn="ctr"/>
            <a:r>
              <a:rPr lang="en-GB" sz="1000" i="1" dirty="0"/>
              <a:t>*Tested during cybersecurity exercises</a:t>
            </a:r>
            <a:endParaRPr lang="en-NL" sz="1000" i="1" dirty="0"/>
          </a:p>
        </p:txBody>
      </p:sp>
      <p:sp>
        <p:nvSpPr>
          <p:cNvPr id="97" name="Isosceles Triangle 96">
            <a:extLst>
              <a:ext uri="{FF2B5EF4-FFF2-40B4-BE49-F238E27FC236}">
                <a16:creationId xmlns:a16="http://schemas.microsoft.com/office/drawing/2014/main" id="{EBDB070A-6D63-06A6-5FDD-5CEA399EAE83}"/>
              </a:ext>
            </a:extLst>
          </p:cNvPr>
          <p:cNvSpPr/>
          <p:nvPr/>
        </p:nvSpPr>
        <p:spPr>
          <a:xfrm rot="5400000">
            <a:off x="10741691" y="2891038"/>
            <a:ext cx="1681673" cy="698537"/>
          </a:xfrm>
          <a:prstGeom prst="triangle">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Isosceles Triangle 97">
            <a:extLst>
              <a:ext uri="{FF2B5EF4-FFF2-40B4-BE49-F238E27FC236}">
                <a16:creationId xmlns:a16="http://schemas.microsoft.com/office/drawing/2014/main" id="{50BCEFAB-3638-C72D-6D65-8D1045288D25}"/>
              </a:ext>
            </a:extLst>
          </p:cNvPr>
          <p:cNvSpPr/>
          <p:nvPr/>
        </p:nvSpPr>
        <p:spPr>
          <a:xfrm rot="5400000">
            <a:off x="10741691" y="4993768"/>
            <a:ext cx="1681673" cy="698537"/>
          </a:xfrm>
          <a:prstGeom prst="triangle">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81">
            <a:extLst>
              <a:ext uri="{FF2B5EF4-FFF2-40B4-BE49-F238E27FC236}">
                <a16:creationId xmlns:a16="http://schemas.microsoft.com/office/drawing/2014/main" id="{8A0D66B2-BAF9-0C86-BEAC-392738CB7B6C}"/>
              </a:ext>
            </a:extLst>
          </p:cNvPr>
          <p:cNvSpPr/>
          <p:nvPr/>
        </p:nvSpPr>
        <p:spPr>
          <a:xfrm>
            <a:off x="3354661" y="4655373"/>
            <a:ext cx="348865" cy="348865"/>
          </a:xfrm>
          <a:prstGeom prst="ellipse">
            <a:avLst/>
          </a:prstGeom>
          <a:solidFill>
            <a:schemeClr val="bg1"/>
          </a:solidFill>
          <a:ln w="28575">
            <a:solidFill>
              <a:srgbClr val="0F21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Graphic 82">
            <a:extLst>
              <a:ext uri="{FF2B5EF4-FFF2-40B4-BE49-F238E27FC236}">
                <a16:creationId xmlns:a16="http://schemas.microsoft.com/office/drawing/2014/main" id="{AF56FAC2-3BBC-A006-62E7-A150D34A08C0}"/>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1013" y="4721725"/>
            <a:ext cx="216160" cy="216160"/>
          </a:xfrm>
          <a:prstGeom prst="rect">
            <a:avLst/>
          </a:prstGeom>
        </p:spPr>
      </p:pic>
    </p:spTree>
    <p:extLst>
      <p:ext uri="{BB962C8B-B14F-4D97-AF65-F5344CB8AC3E}">
        <p14:creationId xmlns:p14="http://schemas.microsoft.com/office/powerpoint/2010/main" val="3814373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AEC32-596C-FD76-1499-E9677DA98C63}"/>
              </a:ext>
            </a:extLst>
          </p:cNvPr>
          <p:cNvSpPr/>
          <p:nvPr/>
        </p:nvSpPr>
        <p:spPr>
          <a:xfrm>
            <a:off x="765047" y="3773397"/>
            <a:ext cx="1613431" cy="5391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dirty="0">
                <a:solidFill>
                  <a:schemeClr val="tx1"/>
                </a:solidFill>
              </a:rPr>
              <a:t>ENISA</a:t>
            </a:r>
          </a:p>
        </p:txBody>
      </p:sp>
      <p:sp>
        <p:nvSpPr>
          <p:cNvPr id="10" name="Oval 9">
            <a:extLst>
              <a:ext uri="{FF2B5EF4-FFF2-40B4-BE49-F238E27FC236}">
                <a16:creationId xmlns:a16="http://schemas.microsoft.com/office/drawing/2014/main" id="{492F131E-A917-3C15-FDB2-59354D377121}"/>
              </a:ext>
            </a:extLst>
          </p:cNvPr>
          <p:cNvSpPr/>
          <p:nvPr/>
        </p:nvSpPr>
        <p:spPr>
          <a:xfrm>
            <a:off x="550863" y="3708798"/>
            <a:ext cx="668344" cy="668344"/>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re 2"/>
          <p:cNvSpPr>
            <a:spLocks noGrp="1"/>
          </p:cNvSpPr>
          <p:nvPr>
            <p:ph type="title"/>
          </p:nvPr>
        </p:nvSpPr>
        <p:spPr/>
        <p:txBody>
          <a:bodyPr/>
          <a:lstStyle/>
          <a:p>
            <a:r>
              <a:rPr lang="fr-FR" sz="3200" dirty="0" err="1"/>
              <a:t>Early</a:t>
            </a:r>
            <a:r>
              <a:rPr lang="fr-FR" sz="3200" dirty="0"/>
              <a:t> </a:t>
            </a:r>
            <a:r>
              <a:rPr lang="fr-FR" sz="3200" dirty="0" err="1"/>
              <a:t>alert</a:t>
            </a:r>
            <a:r>
              <a:rPr lang="fr-FR" sz="3200" dirty="0"/>
              <a:t> </a:t>
            </a:r>
            <a:r>
              <a:rPr lang="fr-FR" sz="3200" dirty="0" err="1"/>
              <a:t>capabilities</a:t>
            </a:r>
            <a:r>
              <a:rPr lang="fr-FR" sz="3200" dirty="0"/>
              <a:t>: ECEAC (Art. 42)</a:t>
            </a:r>
            <a:endParaRPr lang="fr-FR" dirty="0"/>
          </a:p>
        </p:txBody>
      </p:sp>
      <p:sp>
        <p:nvSpPr>
          <p:cNvPr id="323" name="Slide Number Placeholder 322">
            <a:extLst>
              <a:ext uri="{FF2B5EF4-FFF2-40B4-BE49-F238E27FC236}">
                <a16:creationId xmlns:a16="http://schemas.microsoft.com/office/drawing/2014/main" id="{AFD2BCEF-489C-9CE4-C91F-B0CCA4FB4C57}"/>
              </a:ext>
            </a:extLst>
          </p:cNvPr>
          <p:cNvSpPr>
            <a:spLocks noGrp="1"/>
          </p:cNvSpPr>
          <p:nvPr>
            <p:ph type="sldNum" sz="quarter" idx="12"/>
          </p:nvPr>
        </p:nvSpPr>
        <p:spPr/>
        <p:txBody>
          <a:bodyPr/>
          <a:lstStyle/>
          <a:p>
            <a:fld id="{2557C461-8C51-4D9D-8FC8-E809BEA51BC7}" type="slidenum">
              <a:rPr lang="en-GB" smtClean="0"/>
              <a:t>42</a:t>
            </a:fld>
            <a:endParaRPr lang="en-GB"/>
          </a:p>
        </p:txBody>
      </p:sp>
      <p:sp>
        <p:nvSpPr>
          <p:cNvPr id="50" name="AutoShape 2"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AutoShape 4" descr="data:image/jpg;base64,%20/9j/4AAQSkZJRgABAQEAYABgAAD/2wBDAAUDBAQEAwUEBAQFBQUGBwwIBwcHBw8LCwkMEQ8SEhEPERETFhwXExQaFRERGCEYGh0dHx8fExciJCIeJBweHx7/2wBDAQUFBQcGBw4ICA4eFBEUHh4eHh4eHh4eHh4eHh4eHh4eHh4eHh4eHh4eHh4eHh4eHh4eHh4eHh4eHh4eHh4eHh7/wAARCABW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qa1qFtpOkXmqXjbbe0heaQ/7KjJ/lTob+zlvbmyjuEa4tQjTR55QOCVJ+uD+Vcj8aPBw8Z+DpdNt7ZJNRLottK0jIsO51DucH5gF3HBznFaUoxc1GbsiJyai3HVnReHfEWi+ILfztI1K1vMRo7rDKHMYYZAbHQ+xrUJAxkgZOB71ynwp8HjwL4VXw+txDdRxzO6TrCI3kDHPzgdWHTPoB6VgfG3SfHmqy6LF4N1AwbLnzpVVFUx7FPz+YcgZB2hSDkn0zWipQnWcIysu7I55Rp80lr2R6XRUFhF9nsYIS8zlI1UtM+52OOrHuanrnNgooooAKKKKACo7qN5raSKOeS3d1IEsYBZD6jIIz9Qae7KilnYKoGSScAVyvg3x/4d8UNHbWF6hv2Mu61GWdBG5UsccBTgEE9cirjCTTklsS5JOzZ5X4Y8D+Jbr4u3Ouay17rehxX7WzTzyhGlMa/I7RjAdEbK/XnHWvf6AAOgxRWlfESrNN9NCadJU07BRRRWBoec/HHTvHupabptv4Fvo4JzeI8qmMKVCZfeZCcAZUDbtOS3pXe6VDJb6ZbQzSTSyJEod5mDOzY5LEcE59OKkvLhbW0luXSR1iQuVjQuxA9AOSfYVy3wu8dWfj7RrnVNPsbm2gguXt902BvKk9BnI42k5A5OOcVu3OdJaaR6+pklGNTfV/oddRRRWBqFFFFAGH450Ox8QeGL3T73T0vwYmaKFjjMgU7cHsc4rkvgp8OLv4fpc+fqFveG+giabEO14pVzlVb+JOfbkV3moarZWF9Y2d1MI5b6Ro4M9GZVLEfkDVqCaKePzIZUlTJG5GBGQcHkVuq1SNN0/sszdOLnzdUPqprGpWOj6Xcanqd1Ha2dshkmmkOFVRVuvE/wBseS/X4Y2q2wf7K+oR/aivptbbn23Y/HFc8nZXPTyvBrG4ynh27KTtctRftDeD21GBJNN1uDTJ5PLj1KW2xCTnGeucfr7V0njf4seFfB/ii10HWHuUkuLb7T58aBo0X5sA85ydvAAOcivEvDvh/S/GkXhvQ/Efxcsr/TlaNbLRrK18t87cbDgDacZGSD355ra0+xtfFn7Xd6J7cS2ehwjajDcoaJFVePZmz9RWSnI+trZLlkaktJJQhOUt+jSjZyitX10sejfD74yeGvGnimXw1bWWpWN5sZohdxhfNCjJHByDjnB7A1b8KfEDwhN4o1vwrpdm9j/YUTveT+UscCpEQp5Bzx05HQV5f4Flh1X9qfxf4kkUC10a3nJdemVVYs/iA5rO/Z/bRLnw18QfFHi6/S00/Vp/sU1w5wR5m4tg+pMi/lTU5bXMsVkeDjGpUjFq0Kel7tSm9l3suh6Ppfx38P6vr0GnaRoHiC+tp7lbZL2O2/dFycDqeByOuK6T4jfFDwt4Gmhs9TmnudRnAMVjaR+ZMQehI6AH369q8M+F+tan4A+LGneBfDniS08U+HNSnViIAGEQfOWyM7WUAMcEgj07R/DXxP4dsPjj4w8TePbpbe+t3mFmsyFirCQrtQf3gqhQPQmkps3r8O4ZVZTpwbpxhzJJvmnd2V01ePnoew/Db4xaN428TSeHrfRtWsL6ONpGFzGoChcZ3YOQeR2orz/9lh5Nf+JXjnxZcxPHNI4Xy3HzR+bI7bT7gRgUVcG2rs+c4hwdDB410aMbJKN1e+rV3r8zpPi78P8AXPE3iy2j0m+vLiKO3e5mS9uD5EbFsLHHgZUthvXAFeu6PbRWek2trBaJZxxRKqwJjEeB90Y9Kt1U03UrLUrWO5s7hJY5N2wg9dpIP5EEV1VK86kIxeyPAjBRk33LdV9RsrPUbGWxv7WG6tZl2yRSoGVx6EGrFFYGqbTujldD+HPgbQ9RTUdK8L6ba3cZzHKsWWQ+oz0/CtPSfDHh/SdXu9X03SbW1v73P2m4jTDy5OTk9+ea16M80rI3qYzEVL89Ru+mre3Y5vT/AA54O0m/voLLS9PtbnU0P2sIuGuFYnIb1ySfzp8PgfwjD4fl8Px+HdPXSppPMktfKHls/wDex68DmtAaNZjWzrAUi527cjgY5zn1/wDrVo03GPQX1vEXu5vp1fTb7uhz3hjwR4S8M3D3Gg+H7CwncbWlij+fHpk84ovPA/hC88Qr4guvDunTaorBhctCC24dCexPv1roaKVkN4zEObn7R3ejd3e3YytA8N6DoEl3JoulW1i944kuWhTBlYZ5b1PzH86K1aKZlOpOpLmm7vzMjxjZy3nhy9jt7u/tZlhZ43s32ylgDgDg5zXFfA/wLqXhGG7uNajtpby7RHWZHLPGDy8Rz0+bnI616ZQenHWto15RpumtmYuCclIMjOMjPpRXkGsaj40k+LEdkZxaWiJFb3FxYQtIkccjFlLbgQrkjGe2a9dK/u9m5hxjd3+tFWl7NLXcIz5rgjoxYKysVOGAPQ9cH865rxZpet3+s6dJp99JDbQsZJlUhOOAQGAzkgnrxxVXwd4a1PTfEmqatqN9JcpdSN5KSSHcgB2hiB8pJUDtkAAdzXY0m1Tl7ruP4lqAGAB6UUUVkUFFFFABRRRQAUUUUAMjijjd3SNVaQ7nIHLHGMn8BT6KKACiiigAooooAKKKKACiiigD/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Rectangle 3">
            <a:extLst>
              <a:ext uri="{FF2B5EF4-FFF2-40B4-BE49-F238E27FC236}">
                <a16:creationId xmlns:a16="http://schemas.microsoft.com/office/drawing/2014/main" id="{B45AD365-6D3B-50B5-18DB-F43500BA77AA}"/>
              </a:ext>
            </a:extLst>
          </p:cNvPr>
          <p:cNvSpPr/>
          <p:nvPr/>
        </p:nvSpPr>
        <p:spPr>
          <a:xfrm>
            <a:off x="765047" y="3020037"/>
            <a:ext cx="1613431" cy="539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dirty="0"/>
              <a:t>NCCS-NCA</a:t>
            </a:r>
          </a:p>
        </p:txBody>
      </p:sp>
      <p:sp>
        <p:nvSpPr>
          <p:cNvPr id="5" name="Oval 4">
            <a:extLst>
              <a:ext uri="{FF2B5EF4-FFF2-40B4-BE49-F238E27FC236}">
                <a16:creationId xmlns:a16="http://schemas.microsoft.com/office/drawing/2014/main" id="{88681A25-39F2-8B58-F49A-C4B7AB3F3257}"/>
              </a:ext>
            </a:extLst>
          </p:cNvPr>
          <p:cNvSpPr/>
          <p:nvPr/>
        </p:nvSpPr>
        <p:spPr>
          <a:xfrm>
            <a:off x="550863" y="2955438"/>
            <a:ext cx="668344" cy="668344"/>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72">
            <a:extLst>
              <a:ext uri="{FF2B5EF4-FFF2-40B4-BE49-F238E27FC236}">
                <a16:creationId xmlns:a16="http://schemas.microsoft.com/office/drawing/2014/main" id="{8FF2A774-A5B4-25B6-2B4E-AEAF465BC80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458" y="3746926"/>
            <a:ext cx="587307" cy="587307"/>
          </a:xfrm>
          <a:prstGeom prst="rect">
            <a:avLst/>
          </a:prstGeom>
        </p:spPr>
      </p:pic>
      <p:pic>
        <p:nvPicPr>
          <p:cNvPr id="11" name="Graphic 10">
            <a:extLst>
              <a:ext uri="{FF2B5EF4-FFF2-40B4-BE49-F238E27FC236}">
                <a16:creationId xmlns:a16="http://schemas.microsoft.com/office/drawing/2014/main" id="{14917704-9033-B022-B201-ADB09F70123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342" y="3075661"/>
            <a:ext cx="409385" cy="409382"/>
          </a:xfrm>
          <a:prstGeom prst="rect">
            <a:avLst/>
          </a:prstGeom>
        </p:spPr>
      </p:pic>
      <p:sp>
        <p:nvSpPr>
          <p:cNvPr id="12" name="Rettangolo 4">
            <a:extLst>
              <a:ext uri="{FF2B5EF4-FFF2-40B4-BE49-F238E27FC236}">
                <a16:creationId xmlns:a16="http://schemas.microsoft.com/office/drawing/2014/main" id="{4BE4CE01-574B-97DC-5DD8-D903E30668D9}"/>
              </a:ext>
            </a:extLst>
          </p:cNvPr>
          <p:cNvSpPr/>
          <p:nvPr/>
        </p:nvSpPr>
        <p:spPr>
          <a:xfrm>
            <a:off x="2935215" y="2189778"/>
            <a:ext cx="4759517" cy="4122631"/>
          </a:xfrm>
          <a:prstGeom prst="rect">
            <a:avLst/>
          </a:prstGeom>
          <a:solidFill>
            <a:srgbClr val="CBE4E7"/>
          </a:solidFill>
        </p:spPr>
        <p:txBody>
          <a:bodyPr wrap="square" lIns="144000" tIns="144000" rIns="144000" bIns="144000">
            <a:spAutoFit/>
          </a:bodyPr>
          <a:lstStyle/>
          <a:p>
            <a:pPr algn="just">
              <a:spcBef>
                <a:spcPts val="400"/>
              </a:spcBef>
            </a:pPr>
            <a:r>
              <a:rPr lang="en-GB" sz="1100" dirty="0">
                <a:ea typeface="Cambria" panose="02040503050406030204" pitchFamily="18" charset="0"/>
              </a:rPr>
              <a:t>The ECEAC shall enable ENISA to: </a:t>
            </a:r>
          </a:p>
          <a:p>
            <a:pPr marL="171450" indent="-171450" algn="just">
              <a:spcBef>
                <a:spcPts val="400"/>
              </a:spcBef>
              <a:buFont typeface="Arial" panose="020B0604020202020204" pitchFamily="34" charset="0"/>
              <a:buChar char="•"/>
            </a:pPr>
            <a:r>
              <a:rPr lang="en-GB" sz="1100" b="1" dirty="0">
                <a:ea typeface="Cambria" panose="02040503050406030204" pitchFamily="18" charset="0"/>
              </a:rPr>
              <a:t>Collect voluntary shared information </a:t>
            </a:r>
            <a:r>
              <a:rPr lang="en-GB" sz="1100" dirty="0">
                <a:ea typeface="Cambria" panose="02040503050406030204" pitchFamily="18" charset="0"/>
              </a:rPr>
              <a:t>from: </a:t>
            </a:r>
          </a:p>
          <a:p>
            <a:pPr lvl="1" algn="just">
              <a:spcBef>
                <a:spcPts val="400"/>
              </a:spcBef>
            </a:pPr>
            <a:r>
              <a:rPr lang="en-GB" sz="1100" dirty="0">
                <a:ea typeface="Cambria" panose="02040503050406030204" pitchFamily="18" charset="0"/>
              </a:rPr>
              <a:t>(i) CSIRTS, competent authorities</a:t>
            </a:r>
          </a:p>
          <a:p>
            <a:pPr lvl="1" algn="just">
              <a:spcBef>
                <a:spcPts val="400"/>
              </a:spcBef>
            </a:pPr>
            <a:r>
              <a:rPr lang="en-GB" sz="1100" dirty="0">
                <a:ea typeface="Cambria" panose="02040503050406030204" pitchFamily="18" charset="0"/>
              </a:rPr>
              <a:t>(ii) the entities listed in article 2 of this regulation</a:t>
            </a:r>
          </a:p>
          <a:p>
            <a:pPr lvl="1" algn="just">
              <a:spcBef>
                <a:spcPts val="400"/>
              </a:spcBef>
            </a:pPr>
            <a:r>
              <a:rPr lang="en-GB" sz="1100" dirty="0">
                <a:ea typeface="Cambria" panose="02040503050406030204" pitchFamily="18" charset="0"/>
              </a:rPr>
              <a:t>(iii) any other entity on a voluntary basis.</a:t>
            </a:r>
          </a:p>
          <a:p>
            <a:pPr marL="171450" indent="-171450" algn="just">
              <a:spcBef>
                <a:spcPts val="400"/>
              </a:spcBef>
              <a:buFont typeface="Arial" panose="020B0604020202020204" pitchFamily="34" charset="0"/>
              <a:buChar char="•"/>
            </a:pPr>
            <a:r>
              <a:rPr lang="en-GB" sz="1100" b="1" dirty="0">
                <a:ea typeface="Cambria" panose="02040503050406030204" pitchFamily="18" charset="0"/>
              </a:rPr>
              <a:t>Assess and classify </a:t>
            </a:r>
            <a:r>
              <a:rPr lang="en-GB" sz="1100" dirty="0">
                <a:ea typeface="Cambria" panose="02040503050406030204" pitchFamily="18" charset="0"/>
              </a:rPr>
              <a:t>collected information</a:t>
            </a:r>
          </a:p>
          <a:p>
            <a:pPr marL="171450" indent="-171450" algn="just">
              <a:spcBef>
                <a:spcPts val="400"/>
              </a:spcBef>
              <a:buFont typeface="Arial" panose="020B0604020202020204" pitchFamily="34" charset="0"/>
              <a:buChar char="•"/>
            </a:pPr>
            <a:r>
              <a:rPr lang="en-GB" sz="1100" b="1" dirty="0">
                <a:ea typeface="Cambria" panose="02040503050406030204" pitchFamily="18" charset="0"/>
              </a:rPr>
              <a:t>Identify cyber risk conditions and relevant indicators </a:t>
            </a:r>
            <a:r>
              <a:rPr lang="en-GB" sz="1100" dirty="0">
                <a:ea typeface="Cambria" panose="02040503050406030204" pitchFamily="18" charset="0"/>
              </a:rPr>
              <a:t>for aspects of cross-border electricity flows</a:t>
            </a:r>
          </a:p>
          <a:p>
            <a:pPr marL="171450" indent="-171450" algn="just">
              <a:spcBef>
                <a:spcPts val="400"/>
              </a:spcBef>
              <a:buFont typeface="Arial" panose="020B0604020202020204" pitchFamily="34" charset="0"/>
              <a:buChar char="•"/>
            </a:pPr>
            <a:r>
              <a:rPr lang="en-GB" sz="1100" dirty="0">
                <a:ea typeface="Cambria" panose="02040503050406030204" pitchFamily="18" charset="0"/>
              </a:rPr>
              <a:t>Identify conditions and indicators that frequently </a:t>
            </a:r>
            <a:r>
              <a:rPr lang="en-GB" sz="1100" b="1" dirty="0">
                <a:ea typeface="Cambria" panose="02040503050406030204" pitchFamily="18" charset="0"/>
              </a:rPr>
              <a:t>correlate with cyber-attacks </a:t>
            </a:r>
            <a:r>
              <a:rPr lang="en-GB" sz="1100" dirty="0">
                <a:ea typeface="Cambria" panose="02040503050406030204" pitchFamily="18" charset="0"/>
              </a:rPr>
              <a:t>within the electricity sector</a:t>
            </a:r>
          </a:p>
          <a:p>
            <a:pPr marL="171450" indent="-171450" algn="just">
              <a:spcBef>
                <a:spcPts val="400"/>
              </a:spcBef>
              <a:buFont typeface="Arial" panose="020B0604020202020204" pitchFamily="34" charset="0"/>
              <a:buChar char="•"/>
            </a:pPr>
            <a:r>
              <a:rPr lang="en-GB" sz="1100" dirty="0">
                <a:ea typeface="Cambria" panose="02040503050406030204" pitchFamily="18" charset="0"/>
              </a:rPr>
              <a:t>Define whether </a:t>
            </a:r>
            <a:r>
              <a:rPr lang="en-GB" sz="1100" b="1" dirty="0">
                <a:ea typeface="Cambria" panose="02040503050406030204" pitchFamily="18" charset="0"/>
              </a:rPr>
              <a:t>further analysis and preventive actions </a:t>
            </a:r>
            <a:r>
              <a:rPr lang="en-GB" sz="1100" dirty="0">
                <a:ea typeface="Cambria" panose="02040503050406030204" pitchFamily="18" charset="0"/>
              </a:rPr>
              <a:t>shall be taken</a:t>
            </a:r>
          </a:p>
          <a:p>
            <a:pPr marL="171450" indent="-171450" algn="just">
              <a:spcBef>
                <a:spcPts val="400"/>
              </a:spcBef>
              <a:buFont typeface="Arial" panose="020B0604020202020204" pitchFamily="34" charset="0"/>
              <a:buChar char="•"/>
            </a:pPr>
            <a:r>
              <a:rPr lang="en-GB" sz="1100" b="1" dirty="0">
                <a:ea typeface="Cambria" panose="02040503050406030204" pitchFamily="18" charset="0"/>
              </a:rPr>
              <a:t>Inform the </a:t>
            </a:r>
            <a:r>
              <a:rPr lang="en-GB" sz="1100" b="1" dirty="0" err="1">
                <a:ea typeface="Cambria" panose="02040503050406030204" pitchFamily="18" charset="0"/>
              </a:rPr>
              <a:t>ncas</a:t>
            </a:r>
            <a:r>
              <a:rPr lang="en-GB" sz="1100" b="1" dirty="0">
                <a:ea typeface="Cambria" panose="02040503050406030204" pitchFamily="18" charset="0"/>
              </a:rPr>
              <a:t> </a:t>
            </a:r>
            <a:r>
              <a:rPr lang="en-GB" sz="1100" dirty="0">
                <a:ea typeface="Cambria" panose="02040503050406030204" pitchFamily="18" charset="0"/>
              </a:rPr>
              <a:t>on the identified risks and recommended preventive actions specific to the entities concerned</a:t>
            </a:r>
          </a:p>
          <a:p>
            <a:pPr marL="171450" indent="-171450" algn="just">
              <a:spcBef>
                <a:spcPts val="400"/>
              </a:spcBef>
              <a:buFont typeface="Arial" panose="020B0604020202020204" pitchFamily="34" charset="0"/>
              <a:buChar char="•"/>
            </a:pPr>
            <a:r>
              <a:rPr lang="en-GB" sz="1100" b="1" dirty="0">
                <a:ea typeface="Cambria" panose="02040503050406030204" pitchFamily="18" charset="0"/>
              </a:rPr>
              <a:t>Inform all relevant entities </a:t>
            </a:r>
            <a:r>
              <a:rPr lang="en-GB" sz="1100" dirty="0">
                <a:ea typeface="Cambria" panose="02040503050406030204" pitchFamily="18" charset="0"/>
              </a:rPr>
              <a:t>on the results of the information assessed </a:t>
            </a:r>
          </a:p>
          <a:p>
            <a:pPr marL="171450" indent="-171450" algn="just">
              <a:spcBef>
                <a:spcPts val="400"/>
              </a:spcBef>
              <a:buFont typeface="Arial" panose="020B0604020202020204" pitchFamily="34" charset="0"/>
              <a:buChar char="•"/>
            </a:pPr>
            <a:r>
              <a:rPr lang="en-GB" sz="1100" dirty="0">
                <a:ea typeface="Cambria" panose="02040503050406030204" pitchFamily="18" charset="0"/>
              </a:rPr>
              <a:t>Periodically include the relevant information in the </a:t>
            </a:r>
            <a:r>
              <a:rPr lang="en-GB" sz="1100" b="1" dirty="0">
                <a:ea typeface="Cambria" panose="02040503050406030204" pitchFamily="18" charset="0"/>
              </a:rPr>
              <a:t>situational awareness report</a:t>
            </a:r>
          </a:p>
          <a:p>
            <a:pPr marL="171450" indent="-171450" algn="just">
              <a:spcBef>
                <a:spcPts val="400"/>
              </a:spcBef>
              <a:buFont typeface="Arial" panose="020B0604020202020204" pitchFamily="34" charset="0"/>
              <a:buChar char="•"/>
            </a:pPr>
            <a:r>
              <a:rPr lang="en-GB" sz="1100" dirty="0">
                <a:ea typeface="Cambria" panose="02040503050406030204" pitchFamily="18" charset="0"/>
              </a:rPr>
              <a:t>Derive </a:t>
            </a:r>
            <a:r>
              <a:rPr lang="en-GB" sz="1100" b="1" dirty="0">
                <a:ea typeface="Cambria" panose="02040503050406030204" pitchFamily="18" charset="0"/>
              </a:rPr>
              <a:t>indicators of compromise </a:t>
            </a:r>
            <a:r>
              <a:rPr lang="en-GB" sz="1100" dirty="0">
                <a:ea typeface="Cambria" panose="02040503050406030204" pitchFamily="18" charset="0"/>
              </a:rPr>
              <a:t>from the collected information</a:t>
            </a:r>
          </a:p>
        </p:txBody>
      </p:sp>
      <p:sp>
        <p:nvSpPr>
          <p:cNvPr id="13" name="Rectangle: Single Corner Snipped 12">
            <a:extLst>
              <a:ext uri="{FF2B5EF4-FFF2-40B4-BE49-F238E27FC236}">
                <a16:creationId xmlns:a16="http://schemas.microsoft.com/office/drawing/2014/main" id="{B6DDBFD9-91C3-1001-0EE9-731E3C279229}"/>
              </a:ext>
            </a:extLst>
          </p:cNvPr>
          <p:cNvSpPr/>
          <p:nvPr/>
        </p:nvSpPr>
        <p:spPr>
          <a:xfrm>
            <a:off x="2935215" y="1579769"/>
            <a:ext cx="4759517" cy="621979"/>
          </a:xfrm>
          <a:prstGeom prst="snip1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Electricity Cybersecurity Early Alert Capabilities (ECEAC)</a:t>
            </a:r>
          </a:p>
        </p:txBody>
      </p:sp>
      <p:sp>
        <p:nvSpPr>
          <p:cNvPr id="14" name="Right Brace 13">
            <a:extLst>
              <a:ext uri="{FF2B5EF4-FFF2-40B4-BE49-F238E27FC236}">
                <a16:creationId xmlns:a16="http://schemas.microsoft.com/office/drawing/2014/main" id="{A96D9C16-4239-5BB1-A715-9C13DB0E27E2}"/>
              </a:ext>
            </a:extLst>
          </p:cNvPr>
          <p:cNvSpPr/>
          <p:nvPr/>
        </p:nvSpPr>
        <p:spPr>
          <a:xfrm rot="10800000">
            <a:off x="2463181" y="1579767"/>
            <a:ext cx="342553" cy="4729001"/>
          </a:xfrm>
          <a:prstGeom prst="rightBrace">
            <a:avLst>
              <a:gd name="adj1" fmla="val 0"/>
              <a:gd name="adj2" fmla="val 51802"/>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nvGrpSpPr>
          <p:cNvPr id="37" name="Group 36">
            <a:extLst>
              <a:ext uri="{FF2B5EF4-FFF2-40B4-BE49-F238E27FC236}">
                <a16:creationId xmlns:a16="http://schemas.microsoft.com/office/drawing/2014/main" id="{E42B4FD9-F339-EBF6-8276-A0493D606FFD}"/>
              </a:ext>
            </a:extLst>
          </p:cNvPr>
          <p:cNvGrpSpPr/>
          <p:nvPr/>
        </p:nvGrpSpPr>
        <p:grpSpPr>
          <a:xfrm>
            <a:off x="9083544" y="1579768"/>
            <a:ext cx="2749065" cy="668344"/>
            <a:chOff x="9138135" y="1521434"/>
            <a:chExt cx="2749065" cy="668344"/>
          </a:xfrm>
        </p:grpSpPr>
        <p:sp>
          <p:nvSpPr>
            <p:cNvPr id="19" name="Rectangle 18">
              <a:extLst>
                <a:ext uri="{FF2B5EF4-FFF2-40B4-BE49-F238E27FC236}">
                  <a16:creationId xmlns:a16="http://schemas.microsoft.com/office/drawing/2014/main" id="{502734CD-A9AC-D599-9025-4E5F45CF09A7}"/>
                </a:ext>
              </a:extLst>
            </p:cNvPr>
            <p:cNvSpPr/>
            <p:nvPr/>
          </p:nvSpPr>
          <p:spPr>
            <a:xfrm>
              <a:off x="9352319" y="1586033"/>
              <a:ext cx="2534881" cy="539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dirty="0"/>
                <a:t>CSIRTs</a:t>
              </a:r>
            </a:p>
          </p:txBody>
        </p:sp>
        <p:sp>
          <p:nvSpPr>
            <p:cNvPr id="20" name="Oval 19">
              <a:extLst>
                <a:ext uri="{FF2B5EF4-FFF2-40B4-BE49-F238E27FC236}">
                  <a16:creationId xmlns:a16="http://schemas.microsoft.com/office/drawing/2014/main" id="{48A4A0DF-03AB-0855-8FFF-66AC072DD67C}"/>
                </a:ext>
              </a:extLst>
            </p:cNvPr>
            <p:cNvSpPr/>
            <p:nvPr/>
          </p:nvSpPr>
          <p:spPr>
            <a:xfrm>
              <a:off x="9138135" y="1521434"/>
              <a:ext cx="668344" cy="668344"/>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C50A776D-B89A-48AD-6E6A-EC4CE64B2DC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48601" y="1621734"/>
              <a:ext cx="447410" cy="447410"/>
            </a:xfrm>
            <a:prstGeom prst="rect">
              <a:avLst/>
            </a:prstGeom>
          </p:spPr>
        </p:pic>
      </p:grpSp>
      <p:grpSp>
        <p:nvGrpSpPr>
          <p:cNvPr id="36" name="Group 35">
            <a:extLst>
              <a:ext uri="{FF2B5EF4-FFF2-40B4-BE49-F238E27FC236}">
                <a16:creationId xmlns:a16="http://schemas.microsoft.com/office/drawing/2014/main" id="{FEF054F2-1C9C-95C5-B154-A4FA0F39B270}"/>
              </a:ext>
            </a:extLst>
          </p:cNvPr>
          <p:cNvGrpSpPr/>
          <p:nvPr/>
        </p:nvGrpSpPr>
        <p:grpSpPr>
          <a:xfrm>
            <a:off x="9083544" y="3421861"/>
            <a:ext cx="2749065" cy="668344"/>
            <a:chOff x="9138135" y="2458184"/>
            <a:chExt cx="2749065" cy="668344"/>
          </a:xfrm>
        </p:grpSpPr>
        <p:sp>
          <p:nvSpPr>
            <p:cNvPr id="26" name="Rectangle 25">
              <a:extLst>
                <a:ext uri="{FF2B5EF4-FFF2-40B4-BE49-F238E27FC236}">
                  <a16:creationId xmlns:a16="http://schemas.microsoft.com/office/drawing/2014/main" id="{F0D26774-B47C-B934-1629-0F5F9E89B39A}"/>
                </a:ext>
              </a:extLst>
            </p:cNvPr>
            <p:cNvSpPr/>
            <p:nvPr/>
          </p:nvSpPr>
          <p:spPr>
            <a:xfrm>
              <a:off x="9352319" y="2522783"/>
              <a:ext cx="2534881" cy="539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dirty="0"/>
                <a:t>High-impact and critical-impact entities</a:t>
              </a:r>
            </a:p>
          </p:txBody>
        </p:sp>
        <p:sp>
          <p:nvSpPr>
            <p:cNvPr id="27" name="Oval 26">
              <a:extLst>
                <a:ext uri="{FF2B5EF4-FFF2-40B4-BE49-F238E27FC236}">
                  <a16:creationId xmlns:a16="http://schemas.microsoft.com/office/drawing/2014/main" id="{43ED8956-D78C-4F7B-4AAD-201B610A1693}"/>
                </a:ext>
              </a:extLst>
            </p:cNvPr>
            <p:cNvSpPr/>
            <p:nvPr/>
          </p:nvSpPr>
          <p:spPr>
            <a:xfrm>
              <a:off x="9138135" y="2458184"/>
              <a:ext cx="668344" cy="668344"/>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F0E1D4D2-1D17-3801-8EB0-2A69CBD31C1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233094" y="2523475"/>
              <a:ext cx="490214" cy="490211"/>
            </a:xfrm>
            <a:prstGeom prst="rect">
              <a:avLst/>
            </a:prstGeom>
          </p:spPr>
        </p:pic>
      </p:grpSp>
      <p:grpSp>
        <p:nvGrpSpPr>
          <p:cNvPr id="35" name="Group 34">
            <a:extLst>
              <a:ext uri="{FF2B5EF4-FFF2-40B4-BE49-F238E27FC236}">
                <a16:creationId xmlns:a16="http://schemas.microsoft.com/office/drawing/2014/main" id="{5EB9B687-C014-E31B-8E30-A8FC798230AA}"/>
              </a:ext>
            </a:extLst>
          </p:cNvPr>
          <p:cNvGrpSpPr/>
          <p:nvPr/>
        </p:nvGrpSpPr>
        <p:grpSpPr>
          <a:xfrm>
            <a:off x="9083544" y="5263953"/>
            <a:ext cx="2749065" cy="668344"/>
            <a:chOff x="9138135" y="3397300"/>
            <a:chExt cx="2749065" cy="668344"/>
          </a:xfrm>
        </p:grpSpPr>
        <p:sp>
          <p:nvSpPr>
            <p:cNvPr id="31" name="Rectangle 30">
              <a:extLst>
                <a:ext uri="{FF2B5EF4-FFF2-40B4-BE49-F238E27FC236}">
                  <a16:creationId xmlns:a16="http://schemas.microsoft.com/office/drawing/2014/main" id="{2BD314FE-1077-0A11-1E13-FBCF31BB668C}"/>
                </a:ext>
              </a:extLst>
            </p:cNvPr>
            <p:cNvSpPr/>
            <p:nvPr/>
          </p:nvSpPr>
          <p:spPr>
            <a:xfrm>
              <a:off x="9352319" y="3461899"/>
              <a:ext cx="2534881" cy="5391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dirty="0">
                  <a:solidFill>
                    <a:schemeClr val="tx1"/>
                  </a:solidFill>
                </a:rPr>
                <a:t>ACER</a:t>
              </a:r>
            </a:p>
          </p:txBody>
        </p:sp>
        <p:sp>
          <p:nvSpPr>
            <p:cNvPr id="33" name="Oval 32">
              <a:extLst>
                <a:ext uri="{FF2B5EF4-FFF2-40B4-BE49-F238E27FC236}">
                  <a16:creationId xmlns:a16="http://schemas.microsoft.com/office/drawing/2014/main" id="{6553B52D-D24E-413B-F9D5-905B2CC058D3}"/>
                </a:ext>
              </a:extLst>
            </p:cNvPr>
            <p:cNvSpPr/>
            <p:nvPr/>
          </p:nvSpPr>
          <p:spPr>
            <a:xfrm>
              <a:off x="9138135" y="3397300"/>
              <a:ext cx="668344" cy="668344"/>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9">
              <a:extLst>
                <a:ext uri="{FF2B5EF4-FFF2-40B4-BE49-F238E27FC236}">
                  <a16:creationId xmlns:a16="http://schemas.microsoft.com/office/drawing/2014/main" id="{CD8ED9F0-9A67-9331-A182-6B8180997FF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06441" y="3639351"/>
              <a:ext cx="530516" cy="1786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5" name="Straight Arrow Connector 44">
            <a:extLst>
              <a:ext uri="{FF2B5EF4-FFF2-40B4-BE49-F238E27FC236}">
                <a16:creationId xmlns:a16="http://schemas.microsoft.com/office/drawing/2014/main" id="{E33C4E04-56DA-C5B3-BB42-2C1F03C51041}"/>
              </a:ext>
            </a:extLst>
          </p:cNvPr>
          <p:cNvCxnSpPr>
            <a:cxnSpLocks/>
          </p:cNvCxnSpPr>
          <p:nvPr/>
        </p:nvCxnSpPr>
        <p:spPr>
          <a:xfrm flipV="1">
            <a:off x="7773962" y="1611412"/>
            <a:ext cx="1523766" cy="0"/>
          </a:xfrm>
          <a:prstGeom prst="straightConnector1">
            <a:avLst/>
          </a:prstGeom>
          <a:ln>
            <a:gradFill flip="none" rotWithShape="1">
              <a:gsLst>
                <a:gs pos="0">
                  <a:schemeClr val="accent4"/>
                </a:gs>
                <a:gs pos="100000">
                  <a:schemeClr val="tx2"/>
                </a:gs>
              </a:gsLst>
              <a:lin ang="0" scaled="1"/>
              <a:tileRect/>
            </a:gradFill>
            <a:headEnd type="arrow" w="med" len="med"/>
            <a:tailEnd type="none" w="med" len="med"/>
          </a:ln>
        </p:spPr>
        <p:style>
          <a:lnRef idx="1">
            <a:schemeClr val="accent6"/>
          </a:lnRef>
          <a:fillRef idx="0">
            <a:schemeClr val="accent6"/>
          </a:fillRef>
          <a:effectRef idx="0">
            <a:schemeClr val="accent6"/>
          </a:effectRef>
          <a:fontRef idx="minor">
            <a:schemeClr val="tx1"/>
          </a:fontRef>
        </p:style>
      </p:cxnSp>
      <p:sp>
        <p:nvSpPr>
          <p:cNvPr id="52" name="TextBox 51">
            <a:extLst>
              <a:ext uri="{FF2B5EF4-FFF2-40B4-BE49-F238E27FC236}">
                <a16:creationId xmlns:a16="http://schemas.microsoft.com/office/drawing/2014/main" id="{1458D73F-89E9-EF55-0AF8-BB41397F2D94}"/>
              </a:ext>
            </a:extLst>
          </p:cNvPr>
          <p:cNvSpPr txBox="1"/>
          <p:nvPr/>
        </p:nvSpPr>
        <p:spPr>
          <a:xfrm>
            <a:off x="8980227" y="1228299"/>
            <a:ext cx="184731" cy="369332"/>
          </a:xfrm>
          <a:prstGeom prst="rect">
            <a:avLst/>
          </a:prstGeom>
          <a:noFill/>
        </p:spPr>
        <p:txBody>
          <a:bodyPr wrap="none" rtlCol="0">
            <a:spAutoFit/>
          </a:bodyPr>
          <a:lstStyle/>
          <a:p>
            <a:endParaRPr lang="en-US" dirty="0"/>
          </a:p>
        </p:txBody>
      </p:sp>
      <p:sp>
        <p:nvSpPr>
          <p:cNvPr id="56" name="TextBox 55">
            <a:extLst>
              <a:ext uri="{FF2B5EF4-FFF2-40B4-BE49-F238E27FC236}">
                <a16:creationId xmlns:a16="http://schemas.microsoft.com/office/drawing/2014/main" id="{3654A06F-40A7-ABD0-14CE-3C9762DF1AED}"/>
              </a:ext>
            </a:extLst>
          </p:cNvPr>
          <p:cNvSpPr txBox="1"/>
          <p:nvPr/>
        </p:nvSpPr>
        <p:spPr>
          <a:xfrm>
            <a:off x="7957782" y="1355282"/>
            <a:ext cx="1176925" cy="246221"/>
          </a:xfrm>
          <a:prstGeom prst="rect">
            <a:avLst/>
          </a:prstGeom>
          <a:noFill/>
        </p:spPr>
        <p:txBody>
          <a:bodyPr wrap="none" rtlCol="0">
            <a:spAutoFit/>
          </a:bodyPr>
          <a:lstStyle/>
          <a:p>
            <a:pPr algn="ctr"/>
            <a:r>
              <a:rPr lang="en-US" sz="1000" dirty="0"/>
              <a:t>Share information</a:t>
            </a:r>
          </a:p>
        </p:txBody>
      </p:sp>
      <p:cxnSp>
        <p:nvCxnSpPr>
          <p:cNvPr id="93" name="Straight Arrow Connector 92">
            <a:extLst>
              <a:ext uri="{FF2B5EF4-FFF2-40B4-BE49-F238E27FC236}">
                <a16:creationId xmlns:a16="http://schemas.microsoft.com/office/drawing/2014/main" id="{849519F8-0E63-FC73-73AD-E6942997E2C5}"/>
              </a:ext>
            </a:extLst>
          </p:cNvPr>
          <p:cNvCxnSpPr>
            <a:cxnSpLocks/>
          </p:cNvCxnSpPr>
          <p:nvPr/>
        </p:nvCxnSpPr>
        <p:spPr>
          <a:xfrm flipH="1">
            <a:off x="7773962" y="2012790"/>
            <a:ext cx="480394" cy="0"/>
          </a:xfrm>
          <a:prstGeom prst="straightConnector1">
            <a:avLst/>
          </a:prstGeom>
          <a:ln>
            <a:gradFill flip="none" rotWithShape="1">
              <a:gsLst>
                <a:gs pos="100000">
                  <a:schemeClr val="accent4"/>
                </a:gs>
                <a:gs pos="0">
                  <a:schemeClr val="tx2"/>
                </a:gs>
              </a:gsLst>
              <a:lin ang="0" scaled="1"/>
              <a:tileRect/>
            </a:gra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102" name="Straight Connector 101">
            <a:extLst>
              <a:ext uri="{FF2B5EF4-FFF2-40B4-BE49-F238E27FC236}">
                <a16:creationId xmlns:a16="http://schemas.microsoft.com/office/drawing/2014/main" id="{D2954330-C9C2-07EE-9C8B-9770D5451C31}"/>
              </a:ext>
            </a:extLst>
          </p:cNvPr>
          <p:cNvCxnSpPr>
            <a:cxnSpLocks/>
          </p:cNvCxnSpPr>
          <p:nvPr/>
        </p:nvCxnSpPr>
        <p:spPr>
          <a:xfrm>
            <a:off x="8254356" y="2012790"/>
            <a:ext cx="0" cy="1770539"/>
          </a:xfrm>
          <a:prstGeom prst="line">
            <a:avLst/>
          </a:prstGeom>
          <a:ln w="31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FA38FC11-E9F8-C018-8548-6DC5461DFF47}"/>
              </a:ext>
            </a:extLst>
          </p:cNvPr>
          <p:cNvCxnSpPr>
            <a:cxnSpLocks/>
          </p:cNvCxnSpPr>
          <p:nvPr/>
        </p:nvCxnSpPr>
        <p:spPr>
          <a:xfrm>
            <a:off x="8272718" y="3782794"/>
            <a:ext cx="799874" cy="535"/>
          </a:xfrm>
          <a:prstGeom prst="line">
            <a:avLst/>
          </a:prstGeom>
          <a:ln w="31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36415C9-E68B-479C-585F-CF3FFAFE3517}"/>
              </a:ext>
            </a:extLst>
          </p:cNvPr>
          <p:cNvCxnSpPr>
            <a:cxnSpLocks/>
          </p:cNvCxnSpPr>
          <p:nvPr/>
        </p:nvCxnSpPr>
        <p:spPr>
          <a:xfrm>
            <a:off x="8254356" y="3783329"/>
            <a:ext cx="0" cy="1692000"/>
          </a:xfrm>
          <a:prstGeom prst="line">
            <a:avLst/>
          </a:prstGeom>
          <a:ln w="3175">
            <a:gradFill>
              <a:gsLst>
                <a:gs pos="0">
                  <a:schemeClr val="tx2"/>
                </a:gs>
                <a:gs pos="100000">
                  <a:schemeClr val="accent3"/>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8525DD7C-CE69-DEA3-C305-DF2E1CE3CA43}"/>
              </a:ext>
            </a:extLst>
          </p:cNvPr>
          <p:cNvCxnSpPr>
            <a:cxnSpLocks/>
          </p:cNvCxnSpPr>
          <p:nvPr/>
        </p:nvCxnSpPr>
        <p:spPr>
          <a:xfrm>
            <a:off x="8254356" y="5469990"/>
            <a:ext cx="818236" cy="0"/>
          </a:xfrm>
          <a:prstGeom prst="line">
            <a:avLst/>
          </a:prstGeom>
          <a:ln w="3175">
            <a:solidFill>
              <a:schemeClr val="accent3"/>
            </a:solidFill>
          </a:ln>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0F40EB45-D8F1-E3AB-A56B-56AE04A32F74}"/>
              </a:ext>
            </a:extLst>
          </p:cNvPr>
          <p:cNvSpPr txBox="1"/>
          <p:nvPr/>
        </p:nvSpPr>
        <p:spPr>
          <a:xfrm>
            <a:off x="8119035" y="3567350"/>
            <a:ext cx="1205989" cy="400110"/>
          </a:xfrm>
          <a:prstGeom prst="rect">
            <a:avLst/>
          </a:prstGeom>
          <a:noFill/>
        </p:spPr>
        <p:txBody>
          <a:bodyPr wrap="square" rtlCol="0">
            <a:spAutoFit/>
          </a:bodyPr>
          <a:lstStyle/>
          <a:p>
            <a:pPr algn="ctr"/>
            <a:r>
              <a:rPr lang="en-US" sz="1000" dirty="0"/>
              <a:t>Share</a:t>
            </a:r>
          </a:p>
          <a:p>
            <a:pPr algn="ctr"/>
            <a:r>
              <a:rPr lang="en-US" sz="1000" dirty="0"/>
              <a:t>information</a:t>
            </a:r>
          </a:p>
        </p:txBody>
      </p:sp>
      <p:sp>
        <p:nvSpPr>
          <p:cNvPr id="116" name="TextBox 115">
            <a:extLst>
              <a:ext uri="{FF2B5EF4-FFF2-40B4-BE49-F238E27FC236}">
                <a16:creationId xmlns:a16="http://schemas.microsoft.com/office/drawing/2014/main" id="{30D9E83B-57BF-385F-4DB6-46E6B1BEF3CA}"/>
              </a:ext>
            </a:extLst>
          </p:cNvPr>
          <p:cNvSpPr txBox="1"/>
          <p:nvPr/>
        </p:nvSpPr>
        <p:spPr>
          <a:xfrm>
            <a:off x="8091739" y="5249309"/>
            <a:ext cx="1205989" cy="261610"/>
          </a:xfrm>
          <a:prstGeom prst="rect">
            <a:avLst/>
          </a:prstGeom>
          <a:noFill/>
        </p:spPr>
        <p:txBody>
          <a:bodyPr wrap="square" rtlCol="0">
            <a:spAutoFit/>
          </a:bodyPr>
          <a:lstStyle/>
          <a:p>
            <a:pPr algn="ctr"/>
            <a:r>
              <a:rPr lang="en-US" sz="1050" dirty="0"/>
              <a:t>Monitor</a:t>
            </a:r>
          </a:p>
        </p:txBody>
      </p:sp>
      <p:cxnSp>
        <p:nvCxnSpPr>
          <p:cNvPr id="118" name="Straight Connector 117">
            <a:extLst>
              <a:ext uri="{FF2B5EF4-FFF2-40B4-BE49-F238E27FC236}">
                <a16:creationId xmlns:a16="http://schemas.microsoft.com/office/drawing/2014/main" id="{29498EBF-DF55-10BC-1625-C7A21F77FA53}"/>
              </a:ext>
            </a:extLst>
          </p:cNvPr>
          <p:cNvCxnSpPr>
            <a:cxnSpLocks/>
          </p:cNvCxnSpPr>
          <p:nvPr/>
        </p:nvCxnSpPr>
        <p:spPr>
          <a:xfrm>
            <a:off x="8091739" y="5684675"/>
            <a:ext cx="979267" cy="0"/>
          </a:xfrm>
          <a:prstGeom prst="line">
            <a:avLst/>
          </a:prstGeom>
          <a:ln w="3175">
            <a:solidFill>
              <a:schemeClr val="accent3"/>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3" name="TextBox 122">
            <a:extLst>
              <a:ext uri="{FF2B5EF4-FFF2-40B4-BE49-F238E27FC236}">
                <a16:creationId xmlns:a16="http://schemas.microsoft.com/office/drawing/2014/main" id="{DB6ED167-76EF-DBD4-26B6-932A1E62A73C}"/>
              </a:ext>
            </a:extLst>
          </p:cNvPr>
          <p:cNvSpPr txBox="1"/>
          <p:nvPr/>
        </p:nvSpPr>
        <p:spPr>
          <a:xfrm>
            <a:off x="7972514" y="5480518"/>
            <a:ext cx="1205989" cy="430887"/>
          </a:xfrm>
          <a:prstGeom prst="rect">
            <a:avLst/>
          </a:prstGeom>
          <a:noFill/>
        </p:spPr>
        <p:txBody>
          <a:bodyPr wrap="square" rtlCol="0">
            <a:spAutoFit/>
          </a:bodyPr>
          <a:lstStyle/>
          <a:p>
            <a:pPr algn="ctr"/>
            <a:r>
              <a:rPr lang="en-US" sz="1050" dirty="0"/>
              <a:t>Receive</a:t>
            </a:r>
          </a:p>
          <a:p>
            <a:pPr algn="ctr"/>
            <a:r>
              <a:rPr lang="en-US" sz="1050" dirty="0"/>
              <a:t>information</a:t>
            </a:r>
          </a:p>
        </p:txBody>
      </p:sp>
      <p:cxnSp>
        <p:nvCxnSpPr>
          <p:cNvPr id="124" name="Straight Connector 123">
            <a:extLst>
              <a:ext uri="{FF2B5EF4-FFF2-40B4-BE49-F238E27FC236}">
                <a16:creationId xmlns:a16="http://schemas.microsoft.com/office/drawing/2014/main" id="{BB2BF7A2-1E20-A004-136B-8A6644A9BDBB}"/>
              </a:ext>
            </a:extLst>
          </p:cNvPr>
          <p:cNvCxnSpPr>
            <a:cxnSpLocks/>
          </p:cNvCxnSpPr>
          <p:nvPr/>
        </p:nvCxnSpPr>
        <p:spPr>
          <a:xfrm>
            <a:off x="8077826" y="2127478"/>
            <a:ext cx="0" cy="3568483"/>
          </a:xfrm>
          <a:prstGeom prst="line">
            <a:avLst/>
          </a:prstGeom>
          <a:ln w="3175">
            <a:gradFill>
              <a:gsLst>
                <a:gs pos="0">
                  <a:schemeClr val="accent4"/>
                </a:gs>
                <a:gs pos="100000">
                  <a:schemeClr val="accent3"/>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75777878-B930-EFB2-BCC8-86EB26E61E25}"/>
              </a:ext>
            </a:extLst>
          </p:cNvPr>
          <p:cNvCxnSpPr>
            <a:cxnSpLocks/>
          </p:cNvCxnSpPr>
          <p:nvPr/>
        </p:nvCxnSpPr>
        <p:spPr>
          <a:xfrm>
            <a:off x="7798049" y="2134772"/>
            <a:ext cx="288000" cy="0"/>
          </a:xfrm>
          <a:prstGeom prst="line">
            <a:avLst/>
          </a:prstGeom>
          <a:ln w="31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26" name="Straight Arrow Connector 325">
            <a:extLst>
              <a:ext uri="{FF2B5EF4-FFF2-40B4-BE49-F238E27FC236}">
                <a16:creationId xmlns:a16="http://schemas.microsoft.com/office/drawing/2014/main" id="{92DAF8F3-F359-853B-7ADD-A2C39D3A5E9D}"/>
              </a:ext>
            </a:extLst>
          </p:cNvPr>
          <p:cNvCxnSpPr>
            <a:cxnSpLocks/>
          </p:cNvCxnSpPr>
          <p:nvPr/>
        </p:nvCxnSpPr>
        <p:spPr>
          <a:xfrm>
            <a:off x="7819489" y="1822518"/>
            <a:ext cx="1251517" cy="0"/>
          </a:xfrm>
          <a:prstGeom prst="straightConnector1">
            <a:avLst/>
          </a:prstGeom>
          <a:ln>
            <a:gradFill flip="none" rotWithShape="1">
              <a:gsLst>
                <a:gs pos="0">
                  <a:schemeClr val="accent4"/>
                </a:gs>
                <a:gs pos="100000">
                  <a:schemeClr val="tx2"/>
                </a:gs>
              </a:gsLst>
              <a:lin ang="0" scaled="1"/>
              <a:tileRect/>
            </a:gra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330" name="TextBox 329">
            <a:extLst>
              <a:ext uri="{FF2B5EF4-FFF2-40B4-BE49-F238E27FC236}">
                <a16:creationId xmlns:a16="http://schemas.microsoft.com/office/drawing/2014/main" id="{C866986E-E6C7-67FA-9A1E-F66541A8505C}"/>
              </a:ext>
            </a:extLst>
          </p:cNvPr>
          <p:cNvSpPr txBox="1"/>
          <p:nvPr/>
        </p:nvSpPr>
        <p:spPr>
          <a:xfrm>
            <a:off x="7750357" y="1615528"/>
            <a:ext cx="1314782" cy="246221"/>
          </a:xfrm>
          <a:prstGeom prst="rect">
            <a:avLst/>
          </a:prstGeom>
          <a:noFill/>
        </p:spPr>
        <p:txBody>
          <a:bodyPr wrap="none" rtlCol="0">
            <a:spAutoFit/>
          </a:bodyPr>
          <a:lstStyle/>
          <a:p>
            <a:pPr algn="ctr"/>
            <a:r>
              <a:rPr lang="en-US" sz="1000" dirty="0"/>
              <a:t>Receive  information</a:t>
            </a:r>
          </a:p>
        </p:txBody>
      </p:sp>
    </p:spTree>
    <p:extLst>
      <p:ext uri="{BB962C8B-B14F-4D97-AF65-F5344CB8AC3E}">
        <p14:creationId xmlns:p14="http://schemas.microsoft.com/office/powerpoint/2010/main" val="255951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a:extLst>
              <a:ext uri="{FF2B5EF4-FFF2-40B4-BE49-F238E27FC236}">
                <a16:creationId xmlns:a16="http://schemas.microsoft.com/office/drawing/2014/main" id="{A977F33C-5A9D-264F-E60A-04CFC087DA01}"/>
              </a:ext>
            </a:extLst>
          </p:cNvPr>
          <p:cNvCxnSpPr>
            <a:cxnSpLocks/>
          </p:cNvCxnSpPr>
          <p:nvPr/>
        </p:nvCxnSpPr>
        <p:spPr>
          <a:xfrm flipV="1">
            <a:off x="9667983" y="4267200"/>
            <a:ext cx="0" cy="744815"/>
          </a:xfrm>
          <a:prstGeom prst="straightConnector1">
            <a:avLst/>
          </a:prstGeom>
          <a:ln w="381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BA63F804-D93C-3331-58C3-B08FE6AC8FA6}"/>
              </a:ext>
            </a:extLst>
          </p:cNvPr>
          <p:cNvSpPr/>
          <p:nvPr/>
        </p:nvSpPr>
        <p:spPr>
          <a:xfrm>
            <a:off x="9621252" y="4959064"/>
            <a:ext cx="1396318" cy="503839"/>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ctr"/>
          <a:lstStyle/>
          <a:p>
            <a:pPr algn="r">
              <a:lnSpc>
                <a:spcPct val="80000"/>
              </a:lnSpc>
            </a:pPr>
            <a:r>
              <a:rPr lang="en-GB" sz="1200" b="1">
                <a:solidFill>
                  <a:schemeClr val="bg1"/>
                </a:solidFill>
              </a:rPr>
              <a:t>High-Impact Entities</a:t>
            </a:r>
          </a:p>
        </p:txBody>
      </p:sp>
      <p:sp>
        <p:nvSpPr>
          <p:cNvPr id="98" name="Rectangle 97">
            <a:extLst>
              <a:ext uri="{FF2B5EF4-FFF2-40B4-BE49-F238E27FC236}">
                <a16:creationId xmlns:a16="http://schemas.microsoft.com/office/drawing/2014/main" id="{0C058798-6E52-7D6D-9DF6-AF6DFAC01A37}"/>
              </a:ext>
            </a:extLst>
          </p:cNvPr>
          <p:cNvSpPr/>
          <p:nvPr/>
        </p:nvSpPr>
        <p:spPr>
          <a:xfrm>
            <a:off x="8612851" y="4959064"/>
            <a:ext cx="1024384" cy="503839"/>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ctr"/>
          <a:lstStyle/>
          <a:p>
            <a:pPr>
              <a:lnSpc>
                <a:spcPct val="80000"/>
              </a:lnSpc>
            </a:pPr>
            <a:r>
              <a:rPr lang="en-GB" sz="1200" b="1">
                <a:solidFill>
                  <a:schemeClr val="bg1"/>
                </a:solidFill>
              </a:rPr>
              <a:t>Critical Impact Entities</a:t>
            </a:r>
          </a:p>
        </p:txBody>
      </p:sp>
      <p:sp>
        <p:nvSpPr>
          <p:cNvPr id="59" name="Rectangle 58">
            <a:extLst>
              <a:ext uri="{FF2B5EF4-FFF2-40B4-BE49-F238E27FC236}">
                <a16:creationId xmlns:a16="http://schemas.microsoft.com/office/drawing/2014/main" id="{8B5DA841-B734-756F-63C7-F26132BBC133}"/>
              </a:ext>
            </a:extLst>
          </p:cNvPr>
          <p:cNvSpPr/>
          <p:nvPr/>
        </p:nvSpPr>
        <p:spPr>
          <a:xfrm>
            <a:off x="6810135" y="4563389"/>
            <a:ext cx="1211795" cy="4265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t>Manufacturer Vendor</a:t>
            </a:r>
          </a:p>
        </p:txBody>
      </p:sp>
      <p:cxnSp>
        <p:nvCxnSpPr>
          <p:cNvPr id="87" name="Straight Arrow Connector 86">
            <a:extLst>
              <a:ext uri="{FF2B5EF4-FFF2-40B4-BE49-F238E27FC236}">
                <a16:creationId xmlns:a16="http://schemas.microsoft.com/office/drawing/2014/main" id="{086B2A69-12FE-74C7-D6D9-121ABCCBE6F4}"/>
              </a:ext>
            </a:extLst>
          </p:cNvPr>
          <p:cNvCxnSpPr>
            <a:cxnSpLocks/>
          </p:cNvCxnSpPr>
          <p:nvPr/>
        </p:nvCxnSpPr>
        <p:spPr>
          <a:xfrm>
            <a:off x="7416032" y="3325065"/>
            <a:ext cx="0" cy="1238324"/>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75" name="Picture 74">
            <a:extLst>
              <a:ext uri="{FF2B5EF4-FFF2-40B4-BE49-F238E27FC236}">
                <a16:creationId xmlns:a16="http://schemas.microsoft.com/office/drawing/2014/main" id="{2203802F-3C27-5B22-995F-02CF039DC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7902" y="1767562"/>
            <a:ext cx="946367" cy="431543"/>
          </a:xfrm>
          <a:prstGeom prst="rect">
            <a:avLst/>
          </a:prstGeom>
        </p:spPr>
      </p:pic>
      <p:sp>
        <p:nvSpPr>
          <p:cNvPr id="58" name="Rectangle 57">
            <a:extLst>
              <a:ext uri="{FF2B5EF4-FFF2-40B4-BE49-F238E27FC236}">
                <a16:creationId xmlns:a16="http://schemas.microsoft.com/office/drawing/2014/main" id="{20E418EF-2DEF-381B-B400-949C9A3613FB}"/>
              </a:ext>
            </a:extLst>
          </p:cNvPr>
          <p:cNvSpPr/>
          <p:nvPr/>
        </p:nvSpPr>
        <p:spPr>
          <a:xfrm>
            <a:off x="8921587" y="599088"/>
            <a:ext cx="2445033" cy="2046687"/>
          </a:xfrm>
          <a:prstGeom prst="rect">
            <a:avLst/>
          </a:prstGeom>
          <a:solidFill>
            <a:schemeClr val="bg2">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02388F9-629C-5293-B97E-175A651C15AB}"/>
              </a:ext>
            </a:extLst>
          </p:cNvPr>
          <p:cNvSpPr/>
          <p:nvPr/>
        </p:nvSpPr>
        <p:spPr>
          <a:xfrm>
            <a:off x="4411624" y="3525188"/>
            <a:ext cx="1805034" cy="2930839"/>
          </a:xfrm>
          <a:prstGeom prst="rect">
            <a:avLst/>
          </a:prstGeom>
          <a:solidFill>
            <a:schemeClr val="bg2">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re 2"/>
          <p:cNvSpPr>
            <a:spLocks noGrp="1"/>
          </p:cNvSpPr>
          <p:nvPr>
            <p:ph type="title"/>
          </p:nvPr>
        </p:nvSpPr>
        <p:spPr/>
        <p:txBody>
          <a:bodyPr>
            <a:normAutofit fontScale="90000"/>
          </a:bodyPr>
          <a:lstStyle/>
          <a:p>
            <a:r>
              <a:rPr lang="en-US"/>
              <a:t>Reporting unpatched actively exploited vulnerabilities </a:t>
            </a:r>
          </a:p>
        </p:txBody>
      </p:sp>
      <p:sp>
        <p:nvSpPr>
          <p:cNvPr id="102" name="Slide Number Placeholder 101">
            <a:extLst>
              <a:ext uri="{FF2B5EF4-FFF2-40B4-BE49-F238E27FC236}">
                <a16:creationId xmlns:a16="http://schemas.microsoft.com/office/drawing/2014/main" id="{BB94F982-8DA7-9CAA-3F1E-F75B18BE8743}"/>
              </a:ext>
            </a:extLst>
          </p:cNvPr>
          <p:cNvSpPr>
            <a:spLocks noGrp="1"/>
          </p:cNvSpPr>
          <p:nvPr>
            <p:ph type="sldNum" sz="quarter" idx="16"/>
          </p:nvPr>
        </p:nvSpPr>
        <p:spPr>
          <a:xfrm>
            <a:off x="11231223" y="6308769"/>
            <a:ext cx="402603" cy="365125"/>
          </a:xfrm>
        </p:spPr>
        <p:txBody>
          <a:bodyPr/>
          <a:lstStyle/>
          <a:p>
            <a:fld id="{2557C461-8C51-4D9D-8FC8-E809BEA51BC7}" type="slidenum">
              <a:rPr lang="en-GB" smtClean="0"/>
              <a:t>43</a:t>
            </a:fld>
            <a:endParaRPr lang="en-GB"/>
          </a:p>
        </p:txBody>
      </p:sp>
      <p:pic>
        <p:nvPicPr>
          <p:cNvPr id="19" name="Picture 18">
            <a:extLst>
              <a:ext uri="{FF2B5EF4-FFF2-40B4-BE49-F238E27FC236}">
                <a16:creationId xmlns:a16="http://schemas.microsoft.com/office/drawing/2014/main" id="{5EE8DF5D-BFF1-64E6-1FF3-CAFE5ED5D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1278" y="1458701"/>
            <a:ext cx="946367" cy="431543"/>
          </a:xfrm>
          <a:prstGeom prst="rect">
            <a:avLst/>
          </a:prstGeom>
        </p:spPr>
      </p:pic>
      <p:pic>
        <p:nvPicPr>
          <p:cNvPr id="20" name="Picture 19">
            <a:extLst>
              <a:ext uri="{FF2B5EF4-FFF2-40B4-BE49-F238E27FC236}">
                <a16:creationId xmlns:a16="http://schemas.microsoft.com/office/drawing/2014/main" id="{43810A55-AD2B-9F74-58D1-C0D0A8B7F5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2560" y="957325"/>
            <a:ext cx="946367" cy="431543"/>
          </a:xfrm>
          <a:prstGeom prst="rect">
            <a:avLst/>
          </a:prstGeom>
        </p:spPr>
      </p:pic>
      <p:pic>
        <p:nvPicPr>
          <p:cNvPr id="21" name="Picture 20">
            <a:extLst>
              <a:ext uri="{FF2B5EF4-FFF2-40B4-BE49-F238E27FC236}">
                <a16:creationId xmlns:a16="http://schemas.microsoft.com/office/drawing/2014/main" id="{5C80E095-D444-18EC-A5D8-85A827D1A7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9996" y="1456450"/>
            <a:ext cx="946367" cy="431543"/>
          </a:xfrm>
          <a:prstGeom prst="rect">
            <a:avLst/>
          </a:prstGeom>
        </p:spPr>
      </p:pic>
      <p:pic>
        <p:nvPicPr>
          <p:cNvPr id="22" name="Picture 21">
            <a:extLst>
              <a:ext uri="{FF2B5EF4-FFF2-40B4-BE49-F238E27FC236}">
                <a16:creationId xmlns:a16="http://schemas.microsoft.com/office/drawing/2014/main" id="{739730EC-A48A-4400-E652-1EE84CFD3D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7250" y="1923918"/>
            <a:ext cx="946367" cy="431543"/>
          </a:xfrm>
          <a:prstGeom prst="rect">
            <a:avLst/>
          </a:prstGeom>
        </p:spPr>
      </p:pic>
      <p:grpSp>
        <p:nvGrpSpPr>
          <p:cNvPr id="30" name="Group 29">
            <a:extLst>
              <a:ext uri="{FF2B5EF4-FFF2-40B4-BE49-F238E27FC236}">
                <a16:creationId xmlns:a16="http://schemas.microsoft.com/office/drawing/2014/main" id="{DDFF3C23-F871-9137-BB7C-05AEEE349352}"/>
              </a:ext>
            </a:extLst>
          </p:cNvPr>
          <p:cNvGrpSpPr/>
          <p:nvPr/>
        </p:nvGrpSpPr>
        <p:grpSpPr>
          <a:xfrm>
            <a:off x="4588138" y="4986996"/>
            <a:ext cx="1440129" cy="759537"/>
            <a:chOff x="6611431" y="5604651"/>
            <a:chExt cx="1440129" cy="759537"/>
          </a:xfrm>
        </p:grpSpPr>
        <p:sp>
          <p:nvSpPr>
            <p:cNvPr id="32" name="Rectangle 31">
              <a:extLst>
                <a:ext uri="{FF2B5EF4-FFF2-40B4-BE49-F238E27FC236}">
                  <a16:creationId xmlns:a16="http://schemas.microsoft.com/office/drawing/2014/main" id="{C5D29865-4C25-55EF-8251-AE0AD709142B}"/>
                </a:ext>
              </a:extLst>
            </p:cNvPr>
            <p:cNvSpPr/>
            <p:nvPr/>
          </p:nvSpPr>
          <p:spPr>
            <a:xfrm>
              <a:off x="6655242" y="5809965"/>
              <a:ext cx="1396318" cy="554223"/>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b"/>
            <a:lstStyle/>
            <a:p>
              <a:pPr>
                <a:lnSpc>
                  <a:spcPct val="80000"/>
                </a:lnSpc>
              </a:pPr>
              <a:r>
                <a:rPr lang="en-GB" sz="1200" b="1">
                  <a:solidFill>
                    <a:schemeClr val="bg1"/>
                  </a:solidFill>
                </a:rPr>
                <a:t>Entity </a:t>
              </a:r>
              <a:br>
                <a:rPr lang="en-GB" sz="1200" b="1">
                  <a:solidFill>
                    <a:schemeClr val="bg1"/>
                  </a:solidFill>
                </a:rPr>
              </a:br>
              <a:r>
                <a:rPr lang="en-GB" sz="1200" b="1">
                  <a:solidFill>
                    <a:schemeClr val="bg1"/>
                  </a:solidFill>
                </a:rPr>
                <a:t>impacted </a:t>
              </a:r>
            </a:p>
          </p:txBody>
        </p:sp>
        <p:grpSp>
          <p:nvGrpSpPr>
            <p:cNvPr id="33" name="Group 32">
              <a:extLst>
                <a:ext uri="{FF2B5EF4-FFF2-40B4-BE49-F238E27FC236}">
                  <a16:creationId xmlns:a16="http://schemas.microsoft.com/office/drawing/2014/main" id="{B1C7DDCF-CEF6-812A-6B89-F001B7B441B8}"/>
                </a:ext>
              </a:extLst>
            </p:cNvPr>
            <p:cNvGrpSpPr>
              <a:grpSpLocks noChangeAspect="1"/>
            </p:cNvGrpSpPr>
            <p:nvPr/>
          </p:nvGrpSpPr>
          <p:grpSpPr>
            <a:xfrm>
              <a:off x="6611431" y="5604651"/>
              <a:ext cx="389535" cy="389535"/>
              <a:chOff x="9405056" y="5163320"/>
              <a:chExt cx="535878" cy="535878"/>
            </a:xfrm>
          </p:grpSpPr>
          <p:sp>
            <p:nvSpPr>
              <p:cNvPr id="34" name="Oval 33">
                <a:extLst>
                  <a:ext uri="{FF2B5EF4-FFF2-40B4-BE49-F238E27FC236}">
                    <a16:creationId xmlns:a16="http://schemas.microsoft.com/office/drawing/2014/main" id="{9943D42E-F4BB-04CD-4491-13E971357045}"/>
                  </a:ext>
                </a:extLst>
              </p:cNvPr>
              <p:cNvSpPr/>
              <p:nvPr/>
            </p:nvSpPr>
            <p:spPr>
              <a:xfrm>
                <a:off x="9405056" y="5163320"/>
                <a:ext cx="535878" cy="535878"/>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a:extLst>
                  <a:ext uri="{FF2B5EF4-FFF2-40B4-BE49-F238E27FC236}">
                    <a16:creationId xmlns:a16="http://schemas.microsoft.com/office/drawing/2014/main" id="{4DF75CCE-22AB-55D8-D66D-52B21D09896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6976" y="5253071"/>
                <a:ext cx="332035" cy="332035"/>
              </a:xfrm>
              <a:prstGeom prst="rect">
                <a:avLst/>
              </a:prstGeom>
            </p:spPr>
          </p:pic>
        </p:grpSp>
      </p:grpSp>
      <p:sp>
        <p:nvSpPr>
          <p:cNvPr id="38" name="Rectangle 37">
            <a:extLst>
              <a:ext uri="{FF2B5EF4-FFF2-40B4-BE49-F238E27FC236}">
                <a16:creationId xmlns:a16="http://schemas.microsoft.com/office/drawing/2014/main" id="{0FD1FB84-BE9A-CB3E-7254-23851F6C3924}"/>
              </a:ext>
            </a:extLst>
          </p:cNvPr>
          <p:cNvSpPr/>
          <p:nvPr/>
        </p:nvSpPr>
        <p:spPr>
          <a:xfrm>
            <a:off x="4411624" y="6226126"/>
            <a:ext cx="1805034" cy="2299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COUNTRY A</a:t>
            </a:r>
          </a:p>
        </p:txBody>
      </p:sp>
      <p:sp>
        <p:nvSpPr>
          <p:cNvPr id="41" name="Titre 2">
            <a:extLst>
              <a:ext uri="{FF2B5EF4-FFF2-40B4-BE49-F238E27FC236}">
                <a16:creationId xmlns:a16="http://schemas.microsoft.com/office/drawing/2014/main" id="{86696146-C08B-7CF1-7269-CA2360E8BD9C}"/>
              </a:ext>
            </a:extLst>
          </p:cNvPr>
          <p:cNvSpPr txBox="1">
            <a:spLocks/>
          </p:cNvSpPr>
          <p:nvPr/>
        </p:nvSpPr>
        <p:spPr>
          <a:xfrm>
            <a:off x="4451550" y="3606485"/>
            <a:ext cx="1644450" cy="5594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fr-FR" sz="1100" err="1">
                <a:solidFill>
                  <a:schemeClr val="tx1"/>
                </a:solidFill>
              </a:rPr>
              <a:t>Unpatched</a:t>
            </a:r>
            <a:r>
              <a:rPr lang="fr-FR" sz="1100">
                <a:solidFill>
                  <a:schemeClr val="tx1"/>
                </a:solidFill>
              </a:rPr>
              <a:t> </a:t>
            </a:r>
            <a:r>
              <a:rPr lang="fr-FR" sz="1100" err="1">
                <a:solidFill>
                  <a:schemeClr val="tx1"/>
                </a:solidFill>
              </a:rPr>
              <a:t>actively</a:t>
            </a:r>
            <a:r>
              <a:rPr lang="fr-FR" sz="1100">
                <a:solidFill>
                  <a:schemeClr val="tx1"/>
                </a:solidFill>
              </a:rPr>
              <a:t> </a:t>
            </a:r>
            <a:r>
              <a:rPr lang="fr-FR" sz="1100" err="1">
                <a:solidFill>
                  <a:schemeClr val="tx1"/>
                </a:solidFill>
              </a:rPr>
              <a:t>exploited</a:t>
            </a:r>
            <a:r>
              <a:rPr lang="fr-FR" sz="1100">
                <a:solidFill>
                  <a:schemeClr val="tx1"/>
                </a:solidFill>
              </a:rPr>
              <a:t> </a:t>
            </a:r>
            <a:r>
              <a:rPr lang="fr-FR" sz="1100" err="1">
                <a:solidFill>
                  <a:schemeClr val="tx1"/>
                </a:solidFill>
              </a:rPr>
              <a:t>vulnerability</a:t>
            </a:r>
            <a:endParaRPr lang="fr-FR" sz="1100">
              <a:solidFill>
                <a:schemeClr val="tx1"/>
              </a:solidFill>
            </a:endParaRPr>
          </a:p>
        </p:txBody>
      </p:sp>
      <p:grpSp>
        <p:nvGrpSpPr>
          <p:cNvPr id="44" name="Group 43">
            <a:extLst>
              <a:ext uri="{FF2B5EF4-FFF2-40B4-BE49-F238E27FC236}">
                <a16:creationId xmlns:a16="http://schemas.microsoft.com/office/drawing/2014/main" id="{C2ED62BB-DA80-C10E-0B1B-038293CACBA9}"/>
              </a:ext>
            </a:extLst>
          </p:cNvPr>
          <p:cNvGrpSpPr>
            <a:grpSpLocks noChangeAspect="1"/>
          </p:cNvGrpSpPr>
          <p:nvPr/>
        </p:nvGrpSpPr>
        <p:grpSpPr>
          <a:xfrm>
            <a:off x="9347417" y="4886218"/>
            <a:ext cx="641134" cy="641130"/>
            <a:chOff x="9405056" y="5163320"/>
            <a:chExt cx="535878" cy="535878"/>
          </a:xfrm>
        </p:grpSpPr>
        <p:sp>
          <p:nvSpPr>
            <p:cNvPr id="45" name="Oval 44">
              <a:extLst>
                <a:ext uri="{FF2B5EF4-FFF2-40B4-BE49-F238E27FC236}">
                  <a16:creationId xmlns:a16="http://schemas.microsoft.com/office/drawing/2014/main" id="{F7C74911-A171-4760-BB3F-C8183A4CA036}"/>
                </a:ext>
              </a:extLst>
            </p:cNvPr>
            <p:cNvSpPr/>
            <p:nvPr/>
          </p:nvSpPr>
          <p:spPr>
            <a:xfrm>
              <a:off x="9405056" y="5163320"/>
              <a:ext cx="535878" cy="535878"/>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a:extLst>
                <a:ext uri="{FF2B5EF4-FFF2-40B4-BE49-F238E27FC236}">
                  <a16:creationId xmlns:a16="http://schemas.microsoft.com/office/drawing/2014/main" id="{06E66862-D27B-8836-0730-A8141F66D9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6976" y="5253071"/>
              <a:ext cx="332035" cy="332035"/>
            </a:xfrm>
            <a:prstGeom prst="rect">
              <a:avLst/>
            </a:prstGeom>
          </p:spPr>
        </p:pic>
      </p:grpSp>
      <p:sp>
        <p:nvSpPr>
          <p:cNvPr id="56" name="Rectangle 55">
            <a:extLst>
              <a:ext uri="{FF2B5EF4-FFF2-40B4-BE49-F238E27FC236}">
                <a16:creationId xmlns:a16="http://schemas.microsoft.com/office/drawing/2014/main" id="{7C843E71-D453-999B-8E56-5BC19457F029}"/>
              </a:ext>
            </a:extLst>
          </p:cNvPr>
          <p:cNvSpPr/>
          <p:nvPr/>
        </p:nvSpPr>
        <p:spPr>
          <a:xfrm rot="5400000">
            <a:off x="10442645" y="1398425"/>
            <a:ext cx="2046687" cy="4480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CONTRIES CONCERNED</a:t>
            </a:r>
          </a:p>
        </p:txBody>
      </p:sp>
      <p:sp>
        <p:nvSpPr>
          <p:cNvPr id="60" name="Rectangle 59">
            <a:extLst>
              <a:ext uri="{FF2B5EF4-FFF2-40B4-BE49-F238E27FC236}">
                <a16:creationId xmlns:a16="http://schemas.microsoft.com/office/drawing/2014/main" id="{0FB27375-8045-5FDC-20EB-07851D61E2B1}"/>
              </a:ext>
            </a:extLst>
          </p:cNvPr>
          <p:cNvSpPr/>
          <p:nvPr/>
        </p:nvSpPr>
        <p:spPr>
          <a:xfrm>
            <a:off x="8553001" y="3731505"/>
            <a:ext cx="2245072" cy="4265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t>Mitigations strategies &amp; measures</a:t>
            </a:r>
          </a:p>
        </p:txBody>
      </p:sp>
      <p:cxnSp>
        <p:nvCxnSpPr>
          <p:cNvPr id="68" name="Straight Arrow Connector 67">
            <a:extLst>
              <a:ext uri="{FF2B5EF4-FFF2-40B4-BE49-F238E27FC236}">
                <a16:creationId xmlns:a16="http://schemas.microsoft.com/office/drawing/2014/main" id="{D7B20C75-9450-AC9E-7CC7-8B759867EB21}"/>
              </a:ext>
            </a:extLst>
          </p:cNvPr>
          <p:cNvCxnSpPr>
            <a:cxnSpLocks/>
          </p:cNvCxnSpPr>
          <p:nvPr/>
        </p:nvCxnSpPr>
        <p:spPr>
          <a:xfrm>
            <a:off x="10578044" y="1295051"/>
            <a:ext cx="0" cy="2301187"/>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DEF010A5-27B7-EC05-F178-4C14F132DCFF}"/>
              </a:ext>
            </a:extLst>
          </p:cNvPr>
          <p:cNvCxnSpPr>
            <a:cxnSpLocks/>
          </p:cNvCxnSpPr>
          <p:nvPr/>
        </p:nvCxnSpPr>
        <p:spPr>
          <a:xfrm>
            <a:off x="10171644" y="1839331"/>
            <a:ext cx="0" cy="1756907"/>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5D71235F-2952-15C4-74E3-857B6DB136CE}"/>
              </a:ext>
            </a:extLst>
          </p:cNvPr>
          <p:cNvCxnSpPr>
            <a:cxnSpLocks/>
          </p:cNvCxnSpPr>
          <p:nvPr/>
        </p:nvCxnSpPr>
        <p:spPr>
          <a:xfrm>
            <a:off x="9533547" y="2355461"/>
            <a:ext cx="0" cy="1240777"/>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6" name="Rectangle: Rounded Corners 75">
            <a:extLst>
              <a:ext uri="{FF2B5EF4-FFF2-40B4-BE49-F238E27FC236}">
                <a16:creationId xmlns:a16="http://schemas.microsoft.com/office/drawing/2014/main" id="{968BE50A-2022-7F98-F23B-38584A0FDE44}"/>
              </a:ext>
            </a:extLst>
          </p:cNvPr>
          <p:cNvSpPr/>
          <p:nvPr/>
        </p:nvSpPr>
        <p:spPr>
          <a:xfrm>
            <a:off x="9225109" y="3100276"/>
            <a:ext cx="1572963" cy="291356"/>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accent2"/>
                </a:solidFill>
              </a:rPr>
              <a:t>INFORM</a:t>
            </a:r>
          </a:p>
        </p:txBody>
      </p:sp>
      <p:cxnSp>
        <p:nvCxnSpPr>
          <p:cNvPr id="78" name="Connector: Elbow 77">
            <a:extLst>
              <a:ext uri="{FF2B5EF4-FFF2-40B4-BE49-F238E27FC236}">
                <a16:creationId xmlns:a16="http://schemas.microsoft.com/office/drawing/2014/main" id="{2F6489BD-2825-24A4-CD00-CE212228E3C1}"/>
              </a:ext>
            </a:extLst>
          </p:cNvPr>
          <p:cNvCxnSpPr>
            <a:stCxn id="17" idx="3"/>
          </p:cNvCxnSpPr>
          <p:nvPr/>
        </p:nvCxnSpPr>
        <p:spPr>
          <a:xfrm flipV="1">
            <a:off x="7568653" y="2133600"/>
            <a:ext cx="1518597" cy="1143405"/>
          </a:xfrm>
          <a:prstGeom prst="bentConnector3">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80" name="Connector: Elbow 79">
            <a:extLst>
              <a:ext uri="{FF2B5EF4-FFF2-40B4-BE49-F238E27FC236}">
                <a16:creationId xmlns:a16="http://schemas.microsoft.com/office/drawing/2014/main" id="{082E5776-BE79-81E4-0118-421CE560018C}"/>
              </a:ext>
            </a:extLst>
          </p:cNvPr>
          <p:cNvCxnSpPr>
            <a:stCxn id="17" idx="3"/>
            <a:endCxn id="21" idx="1"/>
          </p:cNvCxnSpPr>
          <p:nvPr/>
        </p:nvCxnSpPr>
        <p:spPr>
          <a:xfrm flipV="1">
            <a:off x="7568653" y="1672222"/>
            <a:ext cx="1881343" cy="1604783"/>
          </a:xfrm>
          <a:prstGeom prst="bentConnector3">
            <a:avLst>
              <a:gd name="adj1" fmla="val 4021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id="{61F6AF3A-00E4-9267-ADA6-B733F77C4A17}"/>
              </a:ext>
            </a:extLst>
          </p:cNvPr>
          <p:cNvCxnSpPr>
            <a:stCxn id="17" idx="3"/>
            <a:endCxn id="20" idx="1"/>
          </p:cNvCxnSpPr>
          <p:nvPr/>
        </p:nvCxnSpPr>
        <p:spPr>
          <a:xfrm flipV="1">
            <a:off x="7568653" y="1173097"/>
            <a:ext cx="2193907" cy="2103908"/>
          </a:xfrm>
          <a:prstGeom prst="bentConnector3">
            <a:avLst>
              <a:gd name="adj1" fmla="val 34370"/>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89" name="Connector: Elbow 88">
            <a:extLst>
              <a:ext uri="{FF2B5EF4-FFF2-40B4-BE49-F238E27FC236}">
                <a16:creationId xmlns:a16="http://schemas.microsoft.com/office/drawing/2014/main" id="{7D3603BE-C589-655A-1E5C-9C44026BEB54}"/>
              </a:ext>
            </a:extLst>
          </p:cNvPr>
          <p:cNvCxnSpPr>
            <a:stCxn id="59" idx="2"/>
            <a:endCxn id="32" idx="3"/>
          </p:cNvCxnSpPr>
          <p:nvPr/>
        </p:nvCxnSpPr>
        <p:spPr>
          <a:xfrm rot="5400000">
            <a:off x="6482421" y="4535810"/>
            <a:ext cx="479458" cy="1387766"/>
          </a:xfrm>
          <a:prstGeom prst="bentConnector2">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91" name="Connector: Elbow 90">
            <a:extLst>
              <a:ext uri="{FF2B5EF4-FFF2-40B4-BE49-F238E27FC236}">
                <a16:creationId xmlns:a16="http://schemas.microsoft.com/office/drawing/2014/main" id="{5CEFF3DC-C8B0-1409-79A9-7A9AD9017712}"/>
              </a:ext>
            </a:extLst>
          </p:cNvPr>
          <p:cNvCxnSpPr>
            <a:stCxn id="32" idx="0"/>
            <a:endCxn id="17" idx="2"/>
          </p:cNvCxnSpPr>
          <p:nvPr/>
        </p:nvCxnSpPr>
        <p:spPr>
          <a:xfrm rot="5400000" flipH="1" flipV="1">
            <a:off x="5363022" y="3459862"/>
            <a:ext cx="1699534" cy="1765362"/>
          </a:xfrm>
          <a:prstGeom prst="bentConnector3">
            <a:avLst>
              <a:gd name="adj1" fmla="val 48132"/>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5D3A3632-05A0-D1A2-6BE3-1595CE8B4777}"/>
              </a:ext>
            </a:extLst>
          </p:cNvPr>
          <p:cNvSpPr txBox="1"/>
          <p:nvPr/>
        </p:nvSpPr>
        <p:spPr>
          <a:xfrm>
            <a:off x="6426235" y="5488080"/>
            <a:ext cx="649537" cy="253916"/>
          </a:xfrm>
          <a:prstGeom prst="rect">
            <a:avLst/>
          </a:prstGeom>
          <a:noFill/>
        </p:spPr>
        <p:txBody>
          <a:bodyPr wrap="none" rtlCol="0">
            <a:spAutoFit/>
          </a:bodyPr>
          <a:lstStyle/>
          <a:p>
            <a:r>
              <a:rPr lang="en-GB" sz="1050"/>
              <a:t>Support</a:t>
            </a:r>
          </a:p>
        </p:txBody>
      </p:sp>
      <p:sp>
        <p:nvSpPr>
          <p:cNvPr id="95" name="TextBox 94">
            <a:extLst>
              <a:ext uri="{FF2B5EF4-FFF2-40B4-BE49-F238E27FC236}">
                <a16:creationId xmlns:a16="http://schemas.microsoft.com/office/drawing/2014/main" id="{BBBD31A0-CC26-7640-175C-C994C00B1FF9}"/>
              </a:ext>
            </a:extLst>
          </p:cNvPr>
          <p:cNvSpPr txBox="1"/>
          <p:nvPr/>
        </p:nvSpPr>
        <p:spPr>
          <a:xfrm>
            <a:off x="6273178" y="4151513"/>
            <a:ext cx="591829" cy="261610"/>
          </a:xfrm>
          <a:prstGeom prst="rect">
            <a:avLst/>
          </a:prstGeom>
          <a:noFill/>
        </p:spPr>
        <p:txBody>
          <a:bodyPr wrap="none" rtlCol="0">
            <a:spAutoFit/>
          </a:bodyPr>
          <a:lstStyle/>
          <a:p>
            <a:r>
              <a:rPr lang="en-GB" sz="1050"/>
              <a:t>Report</a:t>
            </a:r>
          </a:p>
        </p:txBody>
      </p:sp>
      <p:sp>
        <p:nvSpPr>
          <p:cNvPr id="96" name="TextBox 95">
            <a:extLst>
              <a:ext uri="{FF2B5EF4-FFF2-40B4-BE49-F238E27FC236}">
                <a16:creationId xmlns:a16="http://schemas.microsoft.com/office/drawing/2014/main" id="{84002582-0106-8A43-224A-D2C7B2D64E3A}"/>
              </a:ext>
            </a:extLst>
          </p:cNvPr>
          <p:cNvSpPr txBox="1"/>
          <p:nvPr/>
        </p:nvSpPr>
        <p:spPr>
          <a:xfrm>
            <a:off x="7447905" y="3942659"/>
            <a:ext cx="893193" cy="415498"/>
          </a:xfrm>
          <a:prstGeom prst="rect">
            <a:avLst/>
          </a:prstGeom>
          <a:noFill/>
        </p:spPr>
        <p:txBody>
          <a:bodyPr wrap="none" rtlCol="0">
            <a:spAutoFit/>
          </a:bodyPr>
          <a:lstStyle/>
          <a:p>
            <a:r>
              <a:rPr lang="en-GB" sz="1050"/>
              <a:t>Request </a:t>
            </a:r>
            <a:br>
              <a:rPr lang="en-GB" sz="1050"/>
            </a:br>
            <a:r>
              <a:rPr lang="en-GB" sz="1050"/>
              <a:t>Mobilization</a:t>
            </a:r>
          </a:p>
        </p:txBody>
      </p:sp>
      <p:sp>
        <p:nvSpPr>
          <p:cNvPr id="97" name="TextBox 96">
            <a:extLst>
              <a:ext uri="{FF2B5EF4-FFF2-40B4-BE49-F238E27FC236}">
                <a16:creationId xmlns:a16="http://schemas.microsoft.com/office/drawing/2014/main" id="{7EDC1677-1759-C69A-C565-636A5420317C}"/>
              </a:ext>
            </a:extLst>
          </p:cNvPr>
          <p:cNvSpPr txBox="1"/>
          <p:nvPr/>
        </p:nvSpPr>
        <p:spPr>
          <a:xfrm rot="16200000">
            <a:off x="7314377" y="2218517"/>
            <a:ext cx="1778051" cy="253916"/>
          </a:xfrm>
          <a:prstGeom prst="rect">
            <a:avLst/>
          </a:prstGeom>
          <a:noFill/>
        </p:spPr>
        <p:txBody>
          <a:bodyPr wrap="none" rtlCol="0">
            <a:spAutoFit/>
          </a:bodyPr>
          <a:lstStyle/>
          <a:p>
            <a:r>
              <a:rPr lang="en-GB" sz="1050"/>
              <a:t>Share available information</a:t>
            </a:r>
          </a:p>
        </p:txBody>
      </p:sp>
      <p:pic>
        <p:nvPicPr>
          <p:cNvPr id="17" name="Picture 16">
            <a:extLst>
              <a:ext uri="{FF2B5EF4-FFF2-40B4-BE49-F238E27FC236}">
                <a16:creationId xmlns:a16="http://schemas.microsoft.com/office/drawing/2014/main" id="{967D395C-D273-4638-F2C2-E4D07CB318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2286" y="3061233"/>
            <a:ext cx="946367" cy="431543"/>
          </a:xfrm>
          <a:prstGeom prst="rect">
            <a:avLst/>
          </a:prstGeom>
        </p:spPr>
      </p:pic>
    </p:spTree>
    <p:extLst>
      <p:ext uri="{BB962C8B-B14F-4D97-AF65-F5344CB8AC3E}">
        <p14:creationId xmlns:p14="http://schemas.microsoft.com/office/powerpoint/2010/main" val="39533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A93300FE-BD68-8FE5-B935-E84705C24DA4}"/>
              </a:ext>
            </a:extLst>
          </p:cNvPr>
          <p:cNvCxnSpPr>
            <a:cxnSpLocks/>
          </p:cNvCxnSpPr>
          <p:nvPr/>
        </p:nvCxnSpPr>
        <p:spPr>
          <a:xfrm>
            <a:off x="7447905" y="3525766"/>
            <a:ext cx="0" cy="1928736"/>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BA63F804-D93C-3331-58C3-B08FE6AC8FA6}"/>
              </a:ext>
            </a:extLst>
          </p:cNvPr>
          <p:cNvSpPr/>
          <p:nvPr/>
        </p:nvSpPr>
        <p:spPr>
          <a:xfrm>
            <a:off x="9929988" y="3686609"/>
            <a:ext cx="1396318" cy="503839"/>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ctr"/>
          <a:lstStyle/>
          <a:p>
            <a:pPr algn="r">
              <a:lnSpc>
                <a:spcPct val="80000"/>
              </a:lnSpc>
            </a:pPr>
            <a:r>
              <a:rPr lang="en-GB" sz="1200" b="1">
                <a:solidFill>
                  <a:schemeClr val="bg1"/>
                </a:solidFill>
              </a:rPr>
              <a:t>High-Impact Entities</a:t>
            </a:r>
          </a:p>
        </p:txBody>
      </p:sp>
      <p:sp>
        <p:nvSpPr>
          <p:cNvPr id="98" name="Rectangle 97">
            <a:extLst>
              <a:ext uri="{FF2B5EF4-FFF2-40B4-BE49-F238E27FC236}">
                <a16:creationId xmlns:a16="http://schemas.microsoft.com/office/drawing/2014/main" id="{0C058798-6E52-7D6D-9DF6-AF6DFAC01A37}"/>
              </a:ext>
            </a:extLst>
          </p:cNvPr>
          <p:cNvSpPr/>
          <p:nvPr/>
        </p:nvSpPr>
        <p:spPr>
          <a:xfrm>
            <a:off x="8921587" y="3686609"/>
            <a:ext cx="1024384" cy="503839"/>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ctr"/>
          <a:lstStyle/>
          <a:p>
            <a:pPr>
              <a:lnSpc>
                <a:spcPct val="80000"/>
              </a:lnSpc>
            </a:pPr>
            <a:r>
              <a:rPr lang="en-GB" sz="1200" b="1">
                <a:solidFill>
                  <a:schemeClr val="bg1"/>
                </a:solidFill>
              </a:rPr>
              <a:t>Critical Impact Entities</a:t>
            </a:r>
          </a:p>
        </p:txBody>
      </p:sp>
      <p:pic>
        <p:nvPicPr>
          <p:cNvPr id="75" name="Picture 74">
            <a:extLst>
              <a:ext uri="{FF2B5EF4-FFF2-40B4-BE49-F238E27FC236}">
                <a16:creationId xmlns:a16="http://schemas.microsoft.com/office/drawing/2014/main" id="{2203802F-3C27-5B22-995F-02CF039DC8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7902" y="1767562"/>
            <a:ext cx="946367" cy="431543"/>
          </a:xfrm>
          <a:prstGeom prst="rect">
            <a:avLst/>
          </a:prstGeom>
        </p:spPr>
      </p:pic>
      <p:sp>
        <p:nvSpPr>
          <p:cNvPr id="58" name="Rectangle 57">
            <a:extLst>
              <a:ext uri="{FF2B5EF4-FFF2-40B4-BE49-F238E27FC236}">
                <a16:creationId xmlns:a16="http://schemas.microsoft.com/office/drawing/2014/main" id="{20E418EF-2DEF-381B-B400-949C9A3613FB}"/>
              </a:ext>
            </a:extLst>
          </p:cNvPr>
          <p:cNvSpPr/>
          <p:nvPr/>
        </p:nvSpPr>
        <p:spPr>
          <a:xfrm>
            <a:off x="8921587" y="599088"/>
            <a:ext cx="2445033" cy="2046687"/>
          </a:xfrm>
          <a:prstGeom prst="rect">
            <a:avLst/>
          </a:prstGeom>
          <a:solidFill>
            <a:schemeClr val="bg2">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02388F9-629C-5293-B97E-175A651C15AB}"/>
              </a:ext>
            </a:extLst>
          </p:cNvPr>
          <p:cNvSpPr/>
          <p:nvPr/>
        </p:nvSpPr>
        <p:spPr>
          <a:xfrm>
            <a:off x="4411624" y="3525188"/>
            <a:ext cx="1805034" cy="2930839"/>
          </a:xfrm>
          <a:prstGeom prst="rect">
            <a:avLst/>
          </a:prstGeom>
          <a:solidFill>
            <a:schemeClr val="bg2">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re 2"/>
          <p:cNvSpPr>
            <a:spLocks noGrp="1"/>
          </p:cNvSpPr>
          <p:nvPr>
            <p:ph type="title"/>
          </p:nvPr>
        </p:nvSpPr>
        <p:spPr/>
        <p:txBody>
          <a:bodyPr>
            <a:normAutofit fontScale="90000"/>
          </a:bodyPr>
          <a:lstStyle/>
          <a:p>
            <a:r>
              <a:rPr lang="en-US" dirty="0"/>
              <a:t>Reporting</a:t>
            </a:r>
            <a:br>
              <a:rPr lang="en-US" dirty="0"/>
            </a:br>
            <a:r>
              <a:rPr lang="en-US" dirty="0"/>
              <a:t>cyber threats</a:t>
            </a:r>
          </a:p>
        </p:txBody>
      </p:sp>
      <p:sp>
        <p:nvSpPr>
          <p:cNvPr id="102" name="Slide Number Placeholder 101">
            <a:extLst>
              <a:ext uri="{FF2B5EF4-FFF2-40B4-BE49-F238E27FC236}">
                <a16:creationId xmlns:a16="http://schemas.microsoft.com/office/drawing/2014/main" id="{BB94F982-8DA7-9CAA-3F1E-F75B18BE8743}"/>
              </a:ext>
            </a:extLst>
          </p:cNvPr>
          <p:cNvSpPr>
            <a:spLocks noGrp="1"/>
          </p:cNvSpPr>
          <p:nvPr>
            <p:ph type="sldNum" sz="quarter" idx="16"/>
          </p:nvPr>
        </p:nvSpPr>
        <p:spPr>
          <a:xfrm>
            <a:off x="11231223" y="6308769"/>
            <a:ext cx="402603" cy="365125"/>
          </a:xfrm>
        </p:spPr>
        <p:txBody>
          <a:bodyPr/>
          <a:lstStyle/>
          <a:p>
            <a:fld id="{2557C461-8C51-4D9D-8FC8-E809BEA51BC7}" type="slidenum">
              <a:rPr lang="en-GB" smtClean="0"/>
              <a:t>44</a:t>
            </a:fld>
            <a:endParaRPr lang="en-GB"/>
          </a:p>
        </p:txBody>
      </p:sp>
      <p:pic>
        <p:nvPicPr>
          <p:cNvPr id="19" name="Picture 18">
            <a:extLst>
              <a:ext uri="{FF2B5EF4-FFF2-40B4-BE49-F238E27FC236}">
                <a16:creationId xmlns:a16="http://schemas.microsoft.com/office/drawing/2014/main" id="{5EE8DF5D-BFF1-64E6-1FF3-CAFE5ED5D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1278" y="1458701"/>
            <a:ext cx="946367" cy="431543"/>
          </a:xfrm>
          <a:prstGeom prst="rect">
            <a:avLst/>
          </a:prstGeom>
        </p:spPr>
      </p:pic>
      <p:pic>
        <p:nvPicPr>
          <p:cNvPr id="20" name="Picture 19">
            <a:extLst>
              <a:ext uri="{FF2B5EF4-FFF2-40B4-BE49-F238E27FC236}">
                <a16:creationId xmlns:a16="http://schemas.microsoft.com/office/drawing/2014/main" id="{43810A55-AD2B-9F74-58D1-C0D0A8B7F5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2560" y="957325"/>
            <a:ext cx="946367" cy="431543"/>
          </a:xfrm>
          <a:prstGeom prst="rect">
            <a:avLst/>
          </a:prstGeom>
        </p:spPr>
      </p:pic>
      <p:pic>
        <p:nvPicPr>
          <p:cNvPr id="21" name="Picture 20">
            <a:extLst>
              <a:ext uri="{FF2B5EF4-FFF2-40B4-BE49-F238E27FC236}">
                <a16:creationId xmlns:a16="http://schemas.microsoft.com/office/drawing/2014/main" id="{5C80E095-D444-18EC-A5D8-85A827D1A7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9996" y="1456450"/>
            <a:ext cx="946367" cy="431543"/>
          </a:xfrm>
          <a:prstGeom prst="rect">
            <a:avLst/>
          </a:prstGeom>
        </p:spPr>
      </p:pic>
      <p:pic>
        <p:nvPicPr>
          <p:cNvPr id="22" name="Picture 21">
            <a:extLst>
              <a:ext uri="{FF2B5EF4-FFF2-40B4-BE49-F238E27FC236}">
                <a16:creationId xmlns:a16="http://schemas.microsoft.com/office/drawing/2014/main" id="{739730EC-A48A-4400-E652-1EE84CFD3D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7250" y="1923918"/>
            <a:ext cx="946367" cy="431543"/>
          </a:xfrm>
          <a:prstGeom prst="rect">
            <a:avLst/>
          </a:prstGeom>
        </p:spPr>
      </p:pic>
      <p:grpSp>
        <p:nvGrpSpPr>
          <p:cNvPr id="30" name="Group 29">
            <a:extLst>
              <a:ext uri="{FF2B5EF4-FFF2-40B4-BE49-F238E27FC236}">
                <a16:creationId xmlns:a16="http://schemas.microsoft.com/office/drawing/2014/main" id="{DDFF3C23-F871-9137-BB7C-05AEEE349352}"/>
              </a:ext>
            </a:extLst>
          </p:cNvPr>
          <p:cNvGrpSpPr/>
          <p:nvPr/>
        </p:nvGrpSpPr>
        <p:grpSpPr>
          <a:xfrm>
            <a:off x="4594076" y="4350677"/>
            <a:ext cx="1440129" cy="759537"/>
            <a:chOff x="6611431" y="5604651"/>
            <a:chExt cx="1440129" cy="759537"/>
          </a:xfrm>
        </p:grpSpPr>
        <p:sp>
          <p:nvSpPr>
            <p:cNvPr id="32" name="Rectangle 31">
              <a:extLst>
                <a:ext uri="{FF2B5EF4-FFF2-40B4-BE49-F238E27FC236}">
                  <a16:creationId xmlns:a16="http://schemas.microsoft.com/office/drawing/2014/main" id="{C5D29865-4C25-55EF-8251-AE0AD709142B}"/>
                </a:ext>
              </a:extLst>
            </p:cNvPr>
            <p:cNvSpPr/>
            <p:nvPr/>
          </p:nvSpPr>
          <p:spPr>
            <a:xfrm>
              <a:off x="6655242" y="5809965"/>
              <a:ext cx="1396318" cy="554223"/>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b"/>
            <a:lstStyle/>
            <a:p>
              <a:pPr>
                <a:lnSpc>
                  <a:spcPct val="80000"/>
                </a:lnSpc>
              </a:pPr>
              <a:r>
                <a:rPr lang="en-GB" sz="1200" b="1">
                  <a:solidFill>
                    <a:schemeClr val="bg1"/>
                  </a:solidFill>
                </a:rPr>
                <a:t>Entity </a:t>
              </a:r>
              <a:br>
                <a:rPr lang="en-GB" sz="1200" b="1">
                  <a:solidFill>
                    <a:schemeClr val="bg1"/>
                  </a:solidFill>
                </a:rPr>
              </a:br>
              <a:r>
                <a:rPr lang="en-GB" sz="1200" b="1">
                  <a:solidFill>
                    <a:schemeClr val="bg1"/>
                  </a:solidFill>
                </a:rPr>
                <a:t>impacted </a:t>
              </a:r>
            </a:p>
          </p:txBody>
        </p:sp>
        <p:grpSp>
          <p:nvGrpSpPr>
            <p:cNvPr id="33" name="Group 32">
              <a:extLst>
                <a:ext uri="{FF2B5EF4-FFF2-40B4-BE49-F238E27FC236}">
                  <a16:creationId xmlns:a16="http://schemas.microsoft.com/office/drawing/2014/main" id="{B1C7DDCF-CEF6-812A-6B89-F001B7B441B8}"/>
                </a:ext>
              </a:extLst>
            </p:cNvPr>
            <p:cNvGrpSpPr>
              <a:grpSpLocks noChangeAspect="1"/>
            </p:cNvGrpSpPr>
            <p:nvPr/>
          </p:nvGrpSpPr>
          <p:grpSpPr>
            <a:xfrm>
              <a:off x="6611431" y="5604651"/>
              <a:ext cx="389535" cy="389535"/>
              <a:chOff x="9405056" y="5163320"/>
              <a:chExt cx="535878" cy="535878"/>
            </a:xfrm>
          </p:grpSpPr>
          <p:sp>
            <p:nvSpPr>
              <p:cNvPr id="34" name="Oval 33">
                <a:extLst>
                  <a:ext uri="{FF2B5EF4-FFF2-40B4-BE49-F238E27FC236}">
                    <a16:creationId xmlns:a16="http://schemas.microsoft.com/office/drawing/2014/main" id="{9943D42E-F4BB-04CD-4491-13E971357045}"/>
                  </a:ext>
                </a:extLst>
              </p:cNvPr>
              <p:cNvSpPr/>
              <p:nvPr/>
            </p:nvSpPr>
            <p:spPr>
              <a:xfrm>
                <a:off x="9405056" y="5163320"/>
                <a:ext cx="535878" cy="535878"/>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a:extLst>
                  <a:ext uri="{FF2B5EF4-FFF2-40B4-BE49-F238E27FC236}">
                    <a16:creationId xmlns:a16="http://schemas.microsoft.com/office/drawing/2014/main" id="{4DF75CCE-22AB-55D8-D66D-52B21D09896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6976" y="5253071"/>
                <a:ext cx="332035" cy="332035"/>
              </a:xfrm>
              <a:prstGeom prst="rect">
                <a:avLst/>
              </a:prstGeom>
            </p:spPr>
          </p:pic>
        </p:grpSp>
      </p:grpSp>
      <p:sp>
        <p:nvSpPr>
          <p:cNvPr id="38" name="Rectangle 37">
            <a:extLst>
              <a:ext uri="{FF2B5EF4-FFF2-40B4-BE49-F238E27FC236}">
                <a16:creationId xmlns:a16="http://schemas.microsoft.com/office/drawing/2014/main" id="{0FD1FB84-BE9A-CB3E-7254-23851F6C3924}"/>
              </a:ext>
            </a:extLst>
          </p:cNvPr>
          <p:cNvSpPr/>
          <p:nvPr/>
        </p:nvSpPr>
        <p:spPr>
          <a:xfrm>
            <a:off x="4411624" y="6226126"/>
            <a:ext cx="1805034" cy="2299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COUNTRY A</a:t>
            </a:r>
          </a:p>
        </p:txBody>
      </p:sp>
      <p:sp>
        <p:nvSpPr>
          <p:cNvPr id="41" name="Titre 2">
            <a:extLst>
              <a:ext uri="{FF2B5EF4-FFF2-40B4-BE49-F238E27FC236}">
                <a16:creationId xmlns:a16="http://schemas.microsoft.com/office/drawing/2014/main" id="{86696146-C08B-7CF1-7269-CA2360E8BD9C}"/>
              </a:ext>
            </a:extLst>
          </p:cNvPr>
          <p:cNvSpPr txBox="1">
            <a:spLocks/>
          </p:cNvSpPr>
          <p:nvPr/>
        </p:nvSpPr>
        <p:spPr>
          <a:xfrm>
            <a:off x="4451550" y="3606486"/>
            <a:ext cx="1644450" cy="3361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fr-FR" sz="1400" dirty="0">
                <a:solidFill>
                  <a:schemeClr val="tx1"/>
                </a:solidFill>
              </a:rPr>
              <a:t>Cyber </a:t>
            </a:r>
            <a:r>
              <a:rPr lang="fr-FR" sz="1400" dirty="0" err="1">
                <a:solidFill>
                  <a:schemeClr val="tx1"/>
                </a:solidFill>
              </a:rPr>
              <a:t>threats</a:t>
            </a:r>
            <a:endParaRPr lang="fr-FR" sz="1400" dirty="0">
              <a:solidFill>
                <a:schemeClr val="tx1"/>
              </a:solidFill>
            </a:endParaRPr>
          </a:p>
        </p:txBody>
      </p:sp>
      <p:grpSp>
        <p:nvGrpSpPr>
          <p:cNvPr id="44" name="Group 43">
            <a:extLst>
              <a:ext uri="{FF2B5EF4-FFF2-40B4-BE49-F238E27FC236}">
                <a16:creationId xmlns:a16="http://schemas.microsoft.com/office/drawing/2014/main" id="{C2ED62BB-DA80-C10E-0B1B-038293CACBA9}"/>
              </a:ext>
            </a:extLst>
          </p:cNvPr>
          <p:cNvGrpSpPr>
            <a:grpSpLocks noChangeAspect="1"/>
          </p:cNvGrpSpPr>
          <p:nvPr/>
        </p:nvGrpSpPr>
        <p:grpSpPr>
          <a:xfrm>
            <a:off x="9656153" y="3613763"/>
            <a:ext cx="641134" cy="641130"/>
            <a:chOff x="9405056" y="5163320"/>
            <a:chExt cx="535878" cy="535878"/>
          </a:xfrm>
        </p:grpSpPr>
        <p:sp>
          <p:nvSpPr>
            <p:cNvPr id="45" name="Oval 44">
              <a:extLst>
                <a:ext uri="{FF2B5EF4-FFF2-40B4-BE49-F238E27FC236}">
                  <a16:creationId xmlns:a16="http://schemas.microsoft.com/office/drawing/2014/main" id="{F7C74911-A171-4760-BB3F-C8183A4CA036}"/>
                </a:ext>
              </a:extLst>
            </p:cNvPr>
            <p:cNvSpPr/>
            <p:nvPr/>
          </p:nvSpPr>
          <p:spPr>
            <a:xfrm>
              <a:off x="9405056" y="5163320"/>
              <a:ext cx="535878" cy="535878"/>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a:extLst>
                <a:ext uri="{FF2B5EF4-FFF2-40B4-BE49-F238E27FC236}">
                  <a16:creationId xmlns:a16="http://schemas.microsoft.com/office/drawing/2014/main" id="{06E66862-D27B-8836-0730-A8141F66D9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6976" y="5253071"/>
              <a:ext cx="332035" cy="332035"/>
            </a:xfrm>
            <a:prstGeom prst="rect">
              <a:avLst/>
            </a:prstGeom>
          </p:spPr>
        </p:pic>
      </p:grpSp>
      <p:sp>
        <p:nvSpPr>
          <p:cNvPr id="56" name="Rectangle 55">
            <a:extLst>
              <a:ext uri="{FF2B5EF4-FFF2-40B4-BE49-F238E27FC236}">
                <a16:creationId xmlns:a16="http://schemas.microsoft.com/office/drawing/2014/main" id="{7C843E71-D453-999B-8E56-5BC19457F029}"/>
              </a:ext>
            </a:extLst>
          </p:cNvPr>
          <p:cNvSpPr/>
          <p:nvPr/>
        </p:nvSpPr>
        <p:spPr>
          <a:xfrm rot="5400000">
            <a:off x="10442645" y="1398425"/>
            <a:ext cx="2046687" cy="4480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CONTRIES CONCERNED</a:t>
            </a:r>
          </a:p>
        </p:txBody>
      </p:sp>
      <p:cxnSp>
        <p:nvCxnSpPr>
          <p:cNvPr id="68" name="Straight Arrow Connector 67">
            <a:extLst>
              <a:ext uri="{FF2B5EF4-FFF2-40B4-BE49-F238E27FC236}">
                <a16:creationId xmlns:a16="http://schemas.microsoft.com/office/drawing/2014/main" id="{D7B20C75-9450-AC9E-7CC7-8B759867EB21}"/>
              </a:ext>
            </a:extLst>
          </p:cNvPr>
          <p:cNvCxnSpPr>
            <a:cxnSpLocks/>
          </p:cNvCxnSpPr>
          <p:nvPr/>
        </p:nvCxnSpPr>
        <p:spPr>
          <a:xfrm>
            <a:off x="10578044" y="1295051"/>
            <a:ext cx="0" cy="2301187"/>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DEF010A5-27B7-EC05-F178-4C14F132DCFF}"/>
              </a:ext>
            </a:extLst>
          </p:cNvPr>
          <p:cNvCxnSpPr>
            <a:cxnSpLocks/>
          </p:cNvCxnSpPr>
          <p:nvPr/>
        </p:nvCxnSpPr>
        <p:spPr>
          <a:xfrm>
            <a:off x="10171644" y="1839331"/>
            <a:ext cx="0" cy="1756907"/>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5D71235F-2952-15C4-74E3-857B6DB136CE}"/>
              </a:ext>
            </a:extLst>
          </p:cNvPr>
          <p:cNvCxnSpPr>
            <a:cxnSpLocks/>
          </p:cNvCxnSpPr>
          <p:nvPr/>
        </p:nvCxnSpPr>
        <p:spPr>
          <a:xfrm>
            <a:off x="9533547" y="2355461"/>
            <a:ext cx="0" cy="1240777"/>
          </a:xfrm>
          <a:prstGeom prst="straightConnector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6" name="Rectangle: Rounded Corners 75">
            <a:extLst>
              <a:ext uri="{FF2B5EF4-FFF2-40B4-BE49-F238E27FC236}">
                <a16:creationId xmlns:a16="http://schemas.microsoft.com/office/drawing/2014/main" id="{968BE50A-2022-7F98-F23B-38584A0FDE44}"/>
              </a:ext>
            </a:extLst>
          </p:cNvPr>
          <p:cNvSpPr/>
          <p:nvPr/>
        </p:nvSpPr>
        <p:spPr>
          <a:xfrm>
            <a:off x="9225109" y="3100276"/>
            <a:ext cx="1572963" cy="291356"/>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accent2"/>
                </a:solidFill>
              </a:rPr>
              <a:t>INFORM</a:t>
            </a:r>
          </a:p>
        </p:txBody>
      </p:sp>
      <p:cxnSp>
        <p:nvCxnSpPr>
          <p:cNvPr id="78" name="Connector: Elbow 77">
            <a:extLst>
              <a:ext uri="{FF2B5EF4-FFF2-40B4-BE49-F238E27FC236}">
                <a16:creationId xmlns:a16="http://schemas.microsoft.com/office/drawing/2014/main" id="{2F6489BD-2825-24A4-CD00-CE212228E3C1}"/>
              </a:ext>
            </a:extLst>
          </p:cNvPr>
          <p:cNvCxnSpPr>
            <a:stCxn id="17" idx="3"/>
          </p:cNvCxnSpPr>
          <p:nvPr/>
        </p:nvCxnSpPr>
        <p:spPr>
          <a:xfrm flipV="1">
            <a:off x="7568653" y="2133600"/>
            <a:ext cx="1518597" cy="1143405"/>
          </a:xfrm>
          <a:prstGeom prst="bentConnector3">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80" name="Connector: Elbow 79">
            <a:extLst>
              <a:ext uri="{FF2B5EF4-FFF2-40B4-BE49-F238E27FC236}">
                <a16:creationId xmlns:a16="http://schemas.microsoft.com/office/drawing/2014/main" id="{082E5776-BE79-81E4-0118-421CE560018C}"/>
              </a:ext>
            </a:extLst>
          </p:cNvPr>
          <p:cNvCxnSpPr>
            <a:stCxn id="17" idx="3"/>
            <a:endCxn id="21" idx="1"/>
          </p:cNvCxnSpPr>
          <p:nvPr/>
        </p:nvCxnSpPr>
        <p:spPr>
          <a:xfrm flipV="1">
            <a:off x="7568653" y="1672222"/>
            <a:ext cx="1881343" cy="1604783"/>
          </a:xfrm>
          <a:prstGeom prst="bentConnector3">
            <a:avLst>
              <a:gd name="adj1" fmla="val 40211"/>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id="{61F6AF3A-00E4-9267-ADA6-B733F77C4A17}"/>
              </a:ext>
            </a:extLst>
          </p:cNvPr>
          <p:cNvCxnSpPr>
            <a:stCxn id="17" idx="3"/>
            <a:endCxn id="20" idx="1"/>
          </p:cNvCxnSpPr>
          <p:nvPr/>
        </p:nvCxnSpPr>
        <p:spPr>
          <a:xfrm flipV="1">
            <a:off x="7568653" y="1173097"/>
            <a:ext cx="2193907" cy="2103908"/>
          </a:xfrm>
          <a:prstGeom prst="bentConnector3">
            <a:avLst>
              <a:gd name="adj1" fmla="val 34370"/>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91" name="Connector: Elbow 90">
            <a:extLst>
              <a:ext uri="{FF2B5EF4-FFF2-40B4-BE49-F238E27FC236}">
                <a16:creationId xmlns:a16="http://schemas.microsoft.com/office/drawing/2014/main" id="{5CEFF3DC-C8B0-1409-79A9-7A9AD9017712}"/>
              </a:ext>
            </a:extLst>
          </p:cNvPr>
          <p:cNvCxnSpPr>
            <a:cxnSpLocks/>
          </p:cNvCxnSpPr>
          <p:nvPr/>
        </p:nvCxnSpPr>
        <p:spPr>
          <a:xfrm rot="5400000" flipH="1" flipV="1">
            <a:off x="5612038" y="3196384"/>
            <a:ext cx="1063215" cy="1656000"/>
          </a:xfrm>
          <a:prstGeom prst="bentConnector3">
            <a:avLst>
              <a:gd name="adj1" fmla="val 50000"/>
            </a:avLst>
          </a:prstGeom>
          <a:ln w="190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BBBD31A0-CC26-7640-175C-C994C00B1FF9}"/>
              </a:ext>
            </a:extLst>
          </p:cNvPr>
          <p:cNvSpPr txBox="1"/>
          <p:nvPr/>
        </p:nvSpPr>
        <p:spPr>
          <a:xfrm>
            <a:off x="6295896" y="4041745"/>
            <a:ext cx="591829" cy="261610"/>
          </a:xfrm>
          <a:prstGeom prst="rect">
            <a:avLst/>
          </a:prstGeom>
          <a:noFill/>
        </p:spPr>
        <p:txBody>
          <a:bodyPr wrap="none" rtlCol="0">
            <a:spAutoFit/>
          </a:bodyPr>
          <a:lstStyle/>
          <a:p>
            <a:r>
              <a:rPr lang="en-GB" sz="1050"/>
              <a:t>Report</a:t>
            </a:r>
          </a:p>
        </p:txBody>
      </p:sp>
      <p:sp>
        <p:nvSpPr>
          <p:cNvPr id="97" name="TextBox 96">
            <a:extLst>
              <a:ext uri="{FF2B5EF4-FFF2-40B4-BE49-F238E27FC236}">
                <a16:creationId xmlns:a16="http://schemas.microsoft.com/office/drawing/2014/main" id="{7EDC1677-1759-C69A-C565-636A5420317C}"/>
              </a:ext>
            </a:extLst>
          </p:cNvPr>
          <p:cNvSpPr txBox="1"/>
          <p:nvPr/>
        </p:nvSpPr>
        <p:spPr>
          <a:xfrm rot="16200000">
            <a:off x="7314377" y="2218517"/>
            <a:ext cx="1778051" cy="253916"/>
          </a:xfrm>
          <a:prstGeom prst="rect">
            <a:avLst/>
          </a:prstGeom>
          <a:noFill/>
        </p:spPr>
        <p:txBody>
          <a:bodyPr wrap="none" rtlCol="0">
            <a:spAutoFit/>
          </a:bodyPr>
          <a:lstStyle/>
          <a:p>
            <a:r>
              <a:rPr lang="en-GB" sz="1050"/>
              <a:t>Share available information</a:t>
            </a:r>
          </a:p>
        </p:txBody>
      </p:sp>
      <p:pic>
        <p:nvPicPr>
          <p:cNvPr id="17" name="Picture 16">
            <a:extLst>
              <a:ext uri="{FF2B5EF4-FFF2-40B4-BE49-F238E27FC236}">
                <a16:creationId xmlns:a16="http://schemas.microsoft.com/office/drawing/2014/main" id="{967D395C-D273-4638-F2C2-E4D07CB318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2286" y="3061233"/>
            <a:ext cx="946367" cy="431543"/>
          </a:xfrm>
          <a:prstGeom prst="rect">
            <a:avLst/>
          </a:prstGeom>
        </p:spPr>
      </p:pic>
      <p:sp>
        <p:nvSpPr>
          <p:cNvPr id="7" name="Rectangle 6">
            <a:extLst>
              <a:ext uri="{FF2B5EF4-FFF2-40B4-BE49-F238E27FC236}">
                <a16:creationId xmlns:a16="http://schemas.microsoft.com/office/drawing/2014/main" id="{DC460D37-43A3-29CF-2019-8E6A7A53E559}"/>
              </a:ext>
            </a:extLst>
          </p:cNvPr>
          <p:cNvSpPr/>
          <p:nvPr/>
        </p:nvSpPr>
        <p:spPr>
          <a:xfrm>
            <a:off x="6823422" y="5527348"/>
            <a:ext cx="1396318" cy="503839"/>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ctr"/>
          <a:lstStyle/>
          <a:p>
            <a:pPr algn="r">
              <a:lnSpc>
                <a:spcPct val="80000"/>
              </a:lnSpc>
            </a:pPr>
            <a:r>
              <a:rPr lang="en-GB" sz="1200" b="1">
                <a:solidFill>
                  <a:schemeClr val="bg1"/>
                </a:solidFill>
              </a:rPr>
              <a:t>High-Impact Entities</a:t>
            </a:r>
          </a:p>
        </p:txBody>
      </p:sp>
      <p:sp>
        <p:nvSpPr>
          <p:cNvPr id="8" name="Rectangle 7">
            <a:extLst>
              <a:ext uri="{FF2B5EF4-FFF2-40B4-BE49-F238E27FC236}">
                <a16:creationId xmlns:a16="http://schemas.microsoft.com/office/drawing/2014/main" id="{34B99579-1260-CBFF-5DE0-D77176EFF968}"/>
              </a:ext>
            </a:extLst>
          </p:cNvPr>
          <p:cNvSpPr/>
          <p:nvPr/>
        </p:nvSpPr>
        <p:spPr>
          <a:xfrm>
            <a:off x="5815021" y="5527348"/>
            <a:ext cx="1024384" cy="503839"/>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rIns="72000" rtlCol="0" anchor="ctr"/>
          <a:lstStyle/>
          <a:p>
            <a:pPr>
              <a:lnSpc>
                <a:spcPct val="80000"/>
              </a:lnSpc>
            </a:pPr>
            <a:r>
              <a:rPr lang="en-GB" sz="1200" b="1">
                <a:solidFill>
                  <a:schemeClr val="bg1"/>
                </a:solidFill>
              </a:rPr>
              <a:t>Critical Impact Entities</a:t>
            </a:r>
          </a:p>
        </p:txBody>
      </p:sp>
      <p:grpSp>
        <p:nvGrpSpPr>
          <p:cNvPr id="9" name="Group 8">
            <a:extLst>
              <a:ext uri="{FF2B5EF4-FFF2-40B4-BE49-F238E27FC236}">
                <a16:creationId xmlns:a16="http://schemas.microsoft.com/office/drawing/2014/main" id="{D3B7FC82-68DB-393F-0BC1-088E389519B2}"/>
              </a:ext>
            </a:extLst>
          </p:cNvPr>
          <p:cNvGrpSpPr>
            <a:grpSpLocks noChangeAspect="1"/>
          </p:cNvGrpSpPr>
          <p:nvPr/>
        </p:nvGrpSpPr>
        <p:grpSpPr>
          <a:xfrm>
            <a:off x="6549587" y="5454502"/>
            <a:ext cx="641134" cy="641130"/>
            <a:chOff x="9405056" y="5163320"/>
            <a:chExt cx="535878" cy="535878"/>
          </a:xfrm>
        </p:grpSpPr>
        <p:sp>
          <p:nvSpPr>
            <p:cNvPr id="10" name="Oval 9">
              <a:extLst>
                <a:ext uri="{FF2B5EF4-FFF2-40B4-BE49-F238E27FC236}">
                  <a16:creationId xmlns:a16="http://schemas.microsoft.com/office/drawing/2014/main" id="{587404C1-7377-90DA-9042-4B2F93A93101}"/>
                </a:ext>
              </a:extLst>
            </p:cNvPr>
            <p:cNvSpPr/>
            <p:nvPr/>
          </p:nvSpPr>
          <p:spPr>
            <a:xfrm>
              <a:off x="9405056" y="5163320"/>
              <a:ext cx="535878" cy="535878"/>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DF6F12BB-63FC-098D-37F5-5484DE7835E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6976" y="5253071"/>
              <a:ext cx="332035" cy="332035"/>
            </a:xfrm>
            <a:prstGeom prst="rect">
              <a:avLst/>
            </a:prstGeom>
          </p:spPr>
        </p:pic>
      </p:grpSp>
      <p:sp>
        <p:nvSpPr>
          <p:cNvPr id="12" name="Rectangle: Rounded Corners 11">
            <a:extLst>
              <a:ext uri="{FF2B5EF4-FFF2-40B4-BE49-F238E27FC236}">
                <a16:creationId xmlns:a16="http://schemas.microsoft.com/office/drawing/2014/main" id="{C8EA71FB-E887-22CD-C122-83F20709101B}"/>
              </a:ext>
            </a:extLst>
          </p:cNvPr>
          <p:cNvSpPr/>
          <p:nvPr/>
        </p:nvSpPr>
        <p:spPr>
          <a:xfrm>
            <a:off x="6661423" y="4852324"/>
            <a:ext cx="1572963" cy="291356"/>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accent2"/>
                </a:solidFill>
              </a:rPr>
              <a:t>INFORM</a:t>
            </a:r>
          </a:p>
        </p:txBody>
      </p:sp>
    </p:spTree>
    <p:extLst>
      <p:ext uri="{BB962C8B-B14F-4D97-AF65-F5344CB8AC3E}">
        <p14:creationId xmlns:p14="http://schemas.microsoft.com/office/powerpoint/2010/main" val="350590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69939" y="555413"/>
            <a:ext cx="11090275" cy="818216"/>
          </a:xfrm>
        </p:spPr>
        <p:txBody>
          <a:bodyPr>
            <a:normAutofit/>
          </a:bodyPr>
          <a:lstStyle/>
          <a:p>
            <a:r>
              <a:rPr lang="fr-FR" dirty="0" err="1"/>
              <a:t>Cybersecurity</a:t>
            </a:r>
            <a:r>
              <a:rPr lang="fr-FR" dirty="0"/>
              <a:t> </a:t>
            </a:r>
            <a:r>
              <a:rPr lang="fr-FR" dirty="0" err="1"/>
              <a:t>exercises</a:t>
            </a:r>
            <a:r>
              <a:rPr lang="fr-FR" dirty="0"/>
              <a:t> (Art. 43-45)</a:t>
            </a:r>
          </a:p>
        </p:txBody>
      </p:sp>
      <p:sp>
        <p:nvSpPr>
          <p:cNvPr id="148" name="Slide Number Placeholder 147">
            <a:extLst>
              <a:ext uri="{FF2B5EF4-FFF2-40B4-BE49-F238E27FC236}">
                <a16:creationId xmlns:a16="http://schemas.microsoft.com/office/drawing/2014/main" id="{B701959A-42B9-576E-8B96-1FFDB30D08C4}"/>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45</a:t>
            </a:fld>
            <a:endParaRPr lang="en-GB"/>
          </a:p>
        </p:txBody>
      </p:sp>
      <p:sp>
        <p:nvSpPr>
          <p:cNvPr id="10" name="Rectangle 9">
            <a:extLst>
              <a:ext uri="{FF2B5EF4-FFF2-40B4-BE49-F238E27FC236}">
                <a16:creationId xmlns:a16="http://schemas.microsoft.com/office/drawing/2014/main" id="{4743EA7D-7437-1293-8049-4415A3A7548D}"/>
              </a:ext>
            </a:extLst>
          </p:cNvPr>
          <p:cNvSpPr/>
          <p:nvPr/>
        </p:nvSpPr>
        <p:spPr>
          <a:xfrm>
            <a:off x="10195440" y="360007"/>
            <a:ext cx="1445697" cy="2216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Member state</a:t>
            </a:r>
          </a:p>
        </p:txBody>
      </p:sp>
      <p:sp>
        <p:nvSpPr>
          <p:cNvPr id="11" name="Rectangle 10">
            <a:extLst>
              <a:ext uri="{FF2B5EF4-FFF2-40B4-BE49-F238E27FC236}">
                <a16:creationId xmlns:a16="http://schemas.microsoft.com/office/drawing/2014/main" id="{31D5E4B4-4F81-3B10-43C1-CF45F7DDFFBD}"/>
              </a:ext>
            </a:extLst>
          </p:cNvPr>
          <p:cNvSpPr/>
          <p:nvPr/>
        </p:nvSpPr>
        <p:spPr>
          <a:xfrm>
            <a:off x="10195440" y="617820"/>
            <a:ext cx="1445697" cy="2216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Entity level</a:t>
            </a:r>
          </a:p>
        </p:txBody>
      </p:sp>
      <p:sp>
        <p:nvSpPr>
          <p:cNvPr id="12" name="Rectangle 11">
            <a:extLst>
              <a:ext uri="{FF2B5EF4-FFF2-40B4-BE49-F238E27FC236}">
                <a16:creationId xmlns:a16="http://schemas.microsoft.com/office/drawing/2014/main" id="{42B5FBE1-B09C-3DDC-7C2A-BB361473D358}"/>
              </a:ext>
            </a:extLst>
          </p:cNvPr>
          <p:cNvSpPr/>
          <p:nvPr/>
        </p:nvSpPr>
        <p:spPr>
          <a:xfrm>
            <a:off x="10195440" y="875633"/>
            <a:ext cx="1445697" cy="2216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err="1">
                <a:solidFill>
                  <a:schemeClr val="bg1"/>
                </a:solidFill>
              </a:rPr>
              <a:t>Entso</a:t>
            </a:r>
            <a:r>
              <a:rPr lang="en-GB" sz="800" b="1" cap="all">
                <a:solidFill>
                  <a:schemeClr val="bg1"/>
                </a:solidFill>
              </a:rPr>
              <a:t>-e AND </a:t>
            </a:r>
            <a:r>
              <a:rPr lang="en-GB" sz="800" b="1" cap="all" err="1">
                <a:solidFill>
                  <a:schemeClr val="bg1"/>
                </a:solidFill>
              </a:rPr>
              <a:t>dso</a:t>
            </a:r>
            <a:r>
              <a:rPr lang="en-GB" sz="800" b="1" cap="all">
                <a:solidFill>
                  <a:schemeClr val="bg1"/>
                </a:solidFill>
              </a:rPr>
              <a:t> </a:t>
            </a:r>
            <a:r>
              <a:rPr lang="en-GB" sz="800" b="1" cap="all" err="1">
                <a:solidFill>
                  <a:schemeClr val="bg1"/>
                </a:solidFill>
              </a:rPr>
              <a:t>entitiy</a:t>
            </a:r>
            <a:endParaRPr lang="en-GB" sz="800" b="1" cap="all">
              <a:solidFill>
                <a:schemeClr val="bg1"/>
              </a:solidFill>
            </a:endParaRPr>
          </a:p>
        </p:txBody>
      </p:sp>
      <p:grpSp>
        <p:nvGrpSpPr>
          <p:cNvPr id="144" name="Group 143">
            <a:extLst>
              <a:ext uri="{FF2B5EF4-FFF2-40B4-BE49-F238E27FC236}">
                <a16:creationId xmlns:a16="http://schemas.microsoft.com/office/drawing/2014/main" id="{5552A218-40B3-B720-86B0-CA3495EF7F72}"/>
              </a:ext>
            </a:extLst>
          </p:cNvPr>
          <p:cNvGrpSpPr/>
          <p:nvPr/>
        </p:nvGrpSpPr>
        <p:grpSpPr>
          <a:xfrm>
            <a:off x="550863" y="5892646"/>
            <a:ext cx="5056403" cy="400110"/>
            <a:chOff x="1274803" y="6625885"/>
            <a:chExt cx="5056403" cy="400110"/>
          </a:xfrm>
        </p:grpSpPr>
        <p:sp>
          <p:nvSpPr>
            <p:cNvPr id="104" name="TextBox 103">
              <a:extLst>
                <a:ext uri="{FF2B5EF4-FFF2-40B4-BE49-F238E27FC236}">
                  <a16:creationId xmlns:a16="http://schemas.microsoft.com/office/drawing/2014/main" id="{43BDBFE1-3A2A-14F8-D172-7E9CA3351C62}"/>
                </a:ext>
              </a:extLst>
            </p:cNvPr>
            <p:cNvSpPr txBox="1"/>
            <p:nvPr/>
          </p:nvSpPr>
          <p:spPr>
            <a:xfrm>
              <a:off x="4525731" y="6625885"/>
              <a:ext cx="1805475" cy="400110"/>
            </a:xfrm>
            <a:prstGeom prst="rect">
              <a:avLst/>
            </a:prstGeom>
            <a:noFill/>
            <a:ln>
              <a:noFill/>
            </a:ln>
          </p:spPr>
          <p:txBody>
            <a:bodyPr wrap="square" rtlCol="0">
              <a:spAutoFit/>
            </a:bodyPr>
            <a:lstStyle/>
            <a:p>
              <a:r>
                <a:rPr lang="en-GB" sz="1000"/>
                <a:t>Notification of high-impact and critical-impact entities</a:t>
              </a:r>
              <a:endParaRPr lang="en-NL" sz="1000"/>
            </a:p>
          </p:txBody>
        </p:sp>
        <p:sp>
          <p:nvSpPr>
            <p:cNvPr id="105" name="Rectangle 104">
              <a:extLst>
                <a:ext uri="{FF2B5EF4-FFF2-40B4-BE49-F238E27FC236}">
                  <a16:creationId xmlns:a16="http://schemas.microsoft.com/office/drawing/2014/main" id="{01122980-C272-73DF-F9E9-6D45C17C8C92}"/>
                </a:ext>
              </a:extLst>
            </p:cNvPr>
            <p:cNvSpPr/>
            <p:nvPr/>
          </p:nvSpPr>
          <p:spPr>
            <a:xfrm>
              <a:off x="4297659" y="6650529"/>
              <a:ext cx="210455" cy="198781"/>
            </a:xfrm>
            <a:prstGeom prst="rect">
              <a:avLst/>
            </a:prstGeom>
            <a:pattFill prst="wdDnDiag">
              <a:fgClr>
                <a:schemeClr val="accent4"/>
              </a:fgClr>
              <a:bgClr>
                <a:schemeClr val="bg1"/>
              </a:bgClr>
            </a:patt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fr-FR" sz="800" b="1" cap="all">
                <a:solidFill>
                  <a:schemeClr val="bg1"/>
                </a:solidFill>
              </a:endParaRPr>
            </a:p>
          </p:txBody>
        </p:sp>
        <p:sp>
          <p:nvSpPr>
            <p:cNvPr id="99" name="Oval 98">
              <a:extLst>
                <a:ext uri="{FF2B5EF4-FFF2-40B4-BE49-F238E27FC236}">
                  <a16:creationId xmlns:a16="http://schemas.microsoft.com/office/drawing/2014/main" id="{3FE98EE7-A2EA-B56A-B9AD-35572C3774CE}"/>
                </a:ext>
              </a:extLst>
            </p:cNvPr>
            <p:cNvSpPr/>
            <p:nvPr/>
          </p:nvSpPr>
          <p:spPr>
            <a:xfrm>
              <a:off x="1274803" y="6650529"/>
              <a:ext cx="198794" cy="2026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NL" sz="800" b="1" cap="all">
                <a:solidFill>
                  <a:schemeClr val="bg1"/>
                </a:solidFill>
              </a:endParaRPr>
            </a:p>
          </p:txBody>
        </p:sp>
        <p:sp>
          <p:nvSpPr>
            <p:cNvPr id="101" name="ZoneTexte 70">
              <a:extLst>
                <a:ext uri="{FF2B5EF4-FFF2-40B4-BE49-F238E27FC236}">
                  <a16:creationId xmlns:a16="http://schemas.microsoft.com/office/drawing/2014/main" id="{B807A69C-31AB-6F74-DCA6-89855DE3E0E7}"/>
                </a:ext>
              </a:extLst>
            </p:cNvPr>
            <p:cNvSpPr txBox="1"/>
            <p:nvPr/>
          </p:nvSpPr>
          <p:spPr>
            <a:xfrm>
              <a:off x="1440808" y="6625885"/>
              <a:ext cx="2831891" cy="400110"/>
            </a:xfrm>
            <a:prstGeom prst="rect">
              <a:avLst/>
            </a:prstGeom>
            <a:noFill/>
            <a:ln>
              <a:noFill/>
            </a:ln>
          </p:spPr>
          <p:txBody>
            <a:bodyPr wrap="square" rtlCol="0">
              <a:spAutoFit/>
            </a:bodyPr>
            <a:lstStyle/>
            <a:p>
              <a:r>
                <a:rPr lang="en-GB" sz="1000"/>
                <a:t>By 30 June – RP-NCA to inform critical entities of decision Entity-level / National exercise</a:t>
              </a:r>
            </a:p>
          </p:txBody>
        </p:sp>
      </p:grpSp>
      <p:grpSp>
        <p:nvGrpSpPr>
          <p:cNvPr id="25" name="Groupe 24"/>
          <p:cNvGrpSpPr/>
          <p:nvPr/>
        </p:nvGrpSpPr>
        <p:grpSpPr>
          <a:xfrm>
            <a:off x="382991" y="2514899"/>
            <a:ext cx="9054491" cy="1146005"/>
            <a:chOff x="382991" y="2514899"/>
            <a:chExt cx="9054491" cy="1146005"/>
          </a:xfrm>
        </p:grpSpPr>
        <p:grpSp>
          <p:nvGrpSpPr>
            <p:cNvPr id="2" name="Group 1">
              <a:extLst>
                <a:ext uri="{FF2B5EF4-FFF2-40B4-BE49-F238E27FC236}">
                  <a16:creationId xmlns:a16="http://schemas.microsoft.com/office/drawing/2014/main" id="{0E48421E-B0C9-23C1-F73C-2AB13DDBAE8D}"/>
                </a:ext>
              </a:extLst>
            </p:cNvPr>
            <p:cNvGrpSpPr/>
            <p:nvPr/>
          </p:nvGrpSpPr>
          <p:grpSpPr>
            <a:xfrm>
              <a:off x="382991" y="2514899"/>
              <a:ext cx="9054491" cy="1146005"/>
              <a:chOff x="382902" y="2245278"/>
              <a:chExt cx="9186861" cy="1146005"/>
            </a:xfrm>
          </p:grpSpPr>
          <p:cxnSp>
            <p:nvCxnSpPr>
              <p:cNvPr id="111" name="Straight Arrow Connector 110">
                <a:extLst>
                  <a:ext uri="{FF2B5EF4-FFF2-40B4-BE49-F238E27FC236}">
                    <a16:creationId xmlns:a16="http://schemas.microsoft.com/office/drawing/2014/main" id="{5C7284F7-506B-9A76-20F2-44CD34ED4814}"/>
                  </a:ext>
                </a:extLst>
              </p:cNvPr>
              <p:cNvCxnSpPr>
                <a:cxnSpLocks/>
              </p:cNvCxnSpPr>
              <p:nvPr/>
            </p:nvCxnSpPr>
            <p:spPr>
              <a:xfrm flipH="1" flipV="1">
                <a:off x="4490425" y="2590929"/>
                <a:ext cx="3380" cy="694560"/>
              </a:xfrm>
              <a:prstGeom prst="straightConnector1">
                <a:avLst/>
              </a:prstGeom>
              <a:pattFill prst="wdDnDiag">
                <a:fgClr>
                  <a:schemeClr val="accent4"/>
                </a:fgClr>
                <a:bgClr>
                  <a:schemeClr val="bg1"/>
                </a:bgClr>
              </a:patt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114" name="Straight Arrow Connector 113">
                <a:extLst>
                  <a:ext uri="{FF2B5EF4-FFF2-40B4-BE49-F238E27FC236}">
                    <a16:creationId xmlns:a16="http://schemas.microsoft.com/office/drawing/2014/main" id="{2A6BD2A8-B9BB-8E5D-911E-B404CBCCB646}"/>
                  </a:ext>
                </a:extLst>
              </p:cNvPr>
              <p:cNvCxnSpPr>
                <a:cxnSpLocks/>
                <a:stCxn id="106" idx="2"/>
              </p:cNvCxnSpPr>
              <p:nvPr/>
            </p:nvCxnSpPr>
            <p:spPr>
              <a:xfrm flipH="1" flipV="1">
                <a:off x="4720519" y="2547074"/>
                <a:ext cx="3013" cy="455024"/>
              </a:xfrm>
              <a:prstGeom prst="straightConnector1">
                <a:avLst/>
              </a:prstGeom>
              <a:pattFill prst="wdDnDiag">
                <a:fgClr>
                  <a:schemeClr val="accent4"/>
                </a:fgClr>
                <a:bgClr>
                  <a:schemeClr val="bg1"/>
                </a:bgClr>
              </a:patt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26B95980-3C50-EE8C-51D6-9E6E0ED6F810}"/>
                  </a:ext>
                </a:extLst>
              </p:cNvPr>
              <p:cNvSpPr/>
              <p:nvPr/>
            </p:nvSpPr>
            <p:spPr>
              <a:xfrm>
                <a:off x="2804281" y="2547074"/>
                <a:ext cx="1116000" cy="2290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dirty="0">
                    <a:solidFill>
                      <a:schemeClr val="bg1"/>
                    </a:solidFill>
                  </a:rPr>
                  <a:t>Scenario</a:t>
                </a:r>
              </a:p>
            </p:txBody>
          </p:sp>
          <p:sp>
            <p:nvSpPr>
              <p:cNvPr id="16" name="ZoneTexte 53">
                <a:extLst>
                  <a:ext uri="{FF2B5EF4-FFF2-40B4-BE49-F238E27FC236}">
                    <a16:creationId xmlns:a16="http://schemas.microsoft.com/office/drawing/2014/main" id="{16942105-A1BC-F29A-CFD4-8EE409437C72}"/>
                  </a:ext>
                </a:extLst>
              </p:cNvPr>
              <p:cNvSpPr txBox="1"/>
              <p:nvPr/>
            </p:nvSpPr>
            <p:spPr>
              <a:xfrm>
                <a:off x="382902" y="2245278"/>
                <a:ext cx="1477852" cy="954107"/>
              </a:xfrm>
              <a:prstGeom prst="rect">
                <a:avLst/>
              </a:prstGeom>
              <a:noFill/>
            </p:spPr>
            <p:txBody>
              <a:bodyPr wrap="square" rtlCol="0">
                <a:spAutoFit/>
              </a:bodyPr>
              <a:lstStyle/>
              <a:p>
                <a:r>
                  <a:rPr lang="en-GB" sz="1400" b="1" dirty="0"/>
                  <a:t>Internal or </a:t>
                </a:r>
                <a:br>
                  <a:rPr lang="en-GB" sz="1400" b="1" dirty="0"/>
                </a:br>
                <a:r>
                  <a:rPr lang="en-GB" sz="1400" b="1" dirty="0"/>
                  <a:t>National exercises </a:t>
                </a:r>
                <a:br>
                  <a:rPr lang="en-GB" sz="1400" b="1" dirty="0"/>
                </a:br>
                <a:r>
                  <a:rPr lang="en-GB" sz="1400" i="1" dirty="0"/>
                  <a:t>Art. 43</a:t>
                </a:r>
              </a:p>
            </p:txBody>
          </p:sp>
          <p:sp>
            <p:nvSpPr>
              <p:cNvPr id="72" name="Rectangle 71">
                <a:extLst>
                  <a:ext uri="{FF2B5EF4-FFF2-40B4-BE49-F238E27FC236}">
                    <a16:creationId xmlns:a16="http://schemas.microsoft.com/office/drawing/2014/main" id="{097D39F6-73CC-112F-1647-D2D38D1A0F71}"/>
                  </a:ext>
                </a:extLst>
              </p:cNvPr>
              <p:cNvSpPr/>
              <p:nvPr/>
            </p:nvSpPr>
            <p:spPr>
              <a:xfrm>
                <a:off x="3936254" y="2317983"/>
                <a:ext cx="1116000" cy="2290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Preparation</a:t>
                </a:r>
              </a:p>
            </p:txBody>
          </p:sp>
          <p:sp>
            <p:nvSpPr>
              <p:cNvPr id="73" name="Rectangle 72">
                <a:extLst>
                  <a:ext uri="{FF2B5EF4-FFF2-40B4-BE49-F238E27FC236}">
                    <a16:creationId xmlns:a16="http://schemas.microsoft.com/office/drawing/2014/main" id="{2FF683D8-C34C-F5D1-E35A-DC68BEB08D5D}"/>
                  </a:ext>
                </a:extLst>
              </p:cNvPr>
              <p:cNvSpPr/>
              <p:nvPr/>
            </p:nvSpPr>
            <p:spPr>
              <a:xfrm>
                <a:off x="5068227" y="2547074"/>
                <a:ext cx="1116000" cy="229091"/>
              </a:xfrm>
              <a:prstGeom prst="rect">
                <a:avLst/>
              </a:prstGeom>
              <a:gradFill>
                <a:gsLst>
                  <a:gs pos="8000">
                    <a:schemeClr val="accent4"/>
                  </a:gs>
                  <a:gs pos="100000">
                    <a:schemeClr val="accent5"/>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exercise</a:t>
                </a:r>
              </a:p>
            </p:txBody>
          </p:sp>
          <p:sp>
            <p:nvSpPr>
              <p:cNvPr id="74" name="Rectangle 73">
                <a:extLst>
                  <a:ext uri="{FF2B5EF4-FFF2-40B4-BE49-F238E27FC236}">
                    <a16:creationId xmlns:a16="http://schemas.microsoft.com/office/drawing/2014/main" id="{F4625ED7-5E60-6815-B3C6-8A4D7AB6BAA1}"/>
                  </a:ext>
                </a:extLst>
              </p:cNvPr>
              <p:cNvSpPr/>
              <p:nvPr/>
            </p:nvSpPr>
            <p:spPr>
              <a:xfrm>
                <a:off x="6187499" y="2834684"/>
                <a:ext cx="1116000" cy="2290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scenario</a:t>
                </a:r>
              </a:p>
            </p:txBody>
          </p:sp>
          <p:sp>
            <p:nvSpPr>
              <p:cNvPr id="75" name="Rectangle 74">
                <a:extLst>
                  <a:ext uri="{FF2B5EF4-FFF2-40B4-BE49-F238E27FC236}">
                    <a16:creationId xmlns:a16="http://schemas.microsoft.com/office/drawing/2014/main" id="{585E4F75-8333-1BCF-D402-8105771D7CF5}"/>
                  </a:ext>
                </a:extLst>
              </p:cNvPr>
              <p:cNvSpPr/>
              <p:nvPr/>
            </p:nvSpPr>
            <p:spPr>
              <a:xfrm>
                <a:off x="7297627" y="2605593"/>
                <a:ext cx="1137368" cy="2290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dirty="0">
                    <a:solidFill>
                      <a:schemeClr val="bg1"/>
                    </a:solidFill>
                  </a:rPr>
                  <a:t>Preparation</a:t>
                </a:r>
              </a:p>
            </p:txBody>
          </p:sp>
          <p:sp>
            <p:nvSpPr>
              <p:cNvPr id="76" name="Rectangle 75">
                <a:extLst>
                  <a:ext uri="{FF2B5EF4-FFF2-40B4-BE49-F238E27FC236}">
                    <a16:creationId xmlns:a16="http://schemas.microsoft.com/office/drawing/2014/main" id="{DC932E9D-7097-9A58-C056-6FC4F64D76BE}"/>
                  </a:ext>
                </a:extLst>
              </p:cNvPr>
              <p:cNvSpPr/>
              <p:nvPr/>
            </p:nvSpPr>
            <p:spPr>
              <a:xfrm>
                <a:off x="8453763" y="2832340"/>
                <a:ext cx="1116000" cy="229091"/>
              </a:xfrm>
              <a:prstGeom prst="rect">
                <a:avLst/>
              </a:prstGeom>
              <a:gradFill>
                <a:gsLst>
                  <a:gs pos="8000">
                    <a:schemeClr val="accent4"/>
                  </a:gs>
                  <a:gs pos="100000">
                    <a:schemeClr val="accent5"/>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dirty="0">
                    <a:solidFill>
                      <a:schemeClr val="bg1"/>
                    </a:solidFill>
                  </a:rPr>
                  <a:t>exercise</a:t>
                </a:r>
              </a:p>
            </p:txBody>
          </p:sp>
          <p:sp>
            <p:nvSpPr>
              <p:cNvPr id="77" name="Oval 76">
                <a:extLst>
                  <a:ext uri="{FF2B5EF4-FFF2-40B4-BE49-F238E27FC236}">
                    <a16:creationId xmlns:a16="http://schemas.microsoft.com/office/drawing/2014/main" id="{59EDE2B5-6CE1-546B-7ED7-46250A333689}"/>
                  </a:ext>
                </a:extLst>
              </p:cNvPr>
              <p:cNvSpPr/>
              <p:nvPr/>
            </p:nvSpPr>
            <p:spPr>
              <a:xfrm>
                <a:off x="4361506" y="3040341"/>
                <a:ext cx="257837" cy="25783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GB" sz="800" b="1" cap="all">
                  <a:solidFill>
                    <a:schemeClr val="bg1"/>
                  </a:solidFill>
                </a:endParaRPr>
              </a:p>
            </p:txBody>
          </p:sp>
          <p:sp>
            <p:nvSpPr>
              <p:cNvPr id="106" name="Rectangle 105">
                <a:extLst>
                  <a:ext uri="{FF2B5EF4-FFF2-40B4-BE49-F238E27FC236}">
                    <a16:creationId xmlns:a16="http://schemas.microsoft.com/office/drawing/2014/main" id="{4511C64A-92EA-A9E7-0908-0A67BC0A7381}"/>
                  </a:ext>
                </a:extLst>
              </p:cNvPr>
              <p:cNvSpPr/>
              <p:nvPr/>
            </p:nvSpPr>
            <p:spPr>
              <a:xfrm>
                <a:off x="4594614" y="2808382"/>
                <a:ext cx="257837" cy="193716"/>
              </a:xfrm>
              <a:prstGeom prst="rect">
                <a:avLst/>
              </a:prstGeom>
              <a:pattFill prst="wdDnDiag">
                <a:fgClr>
                  <a:schemeClr val="accent4"/>
                </a:fgClr>
                <a:bgClr>
                  <a:schemeClr val="bg1"/>
                </a:bgClr>
              </a:patt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GB" sz="800" b="1" cap="all">
                  <a:solidFill>
                    <a:schemeClr val="bg1"/>
                  </a:solidFill>
                </a:endParaRPr>
              </a:p>
            </p:txBody>
          </p:sp>
          <p:cxnSp>
            <p:nvCxnSpPr>
              <p:cNvPr id="115" name="Straight Arrow Connector 114">
                <a:extLst>
                  <a:ext uri="{FF2B5EF4-FFF2-40B4-BE49-F238E27FC236}">
                    <a16:creationId xmlns:a16="http://schemas.microsoft.com/office/drawing/2014/main" id="{C8AF4188-0FC9-D3D6-9D94-AEA6BC0A4BD7}"/>
                  </a:ext>
                </a:extLst>
              </p:cNvPr>
              <p:cNvCxnSpPr>
                <a:cxnSpLocks/>
              </p:cNvCxnSpPr>
              <p:nvPr/>
            </p:nvCxnSpPr>
            <p:spPr>
              <a:xfrm flipV="1">
                <a:off x="7859022" y="2852105"/>
                <a:ext cx="0" cy="347280"/>
              </a:xfrm>
              <a:prstGeom prst="straightConnector1">
                <a:avLst/>
              </a:prstGeom>
              <a:pattFill prst="wdDnDiag">
                <a:fgClr>
                  <a:schemeClr val="accent4"/>
                </a:fgClr>
                <a:bgClr>
                  <a:schemeClr val="bg1"/>
                </a:bgClr>
              </a:patt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107" name="Oval 106">
                <a:extLst>
                  <a:ext uri="{FF2B5EF4-FFF2-40B4-BE49-F238E27FC236}">
                    <a16:creationId xmlns:a16="http://schemas.microsoft.com/office/drawing/2014/main" id="{796636AA-109D-BCDC-D114-5E62CCE146B8}"/>
                  </a:ext>
                </a:extLst>
              </p:cNvPr>
              <p:cNvSpPr/>
              <p:nvPr/>
            </p:nvSpPr>
            <p:spPr>
              <a:xfrm>
                <a:off x="7730104" y="3133446"/>
                <a:ext cx="257837" cy="25783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GB" sz="800" b="1" cap="all">
                  <a:solidFill>
                    <a:schemeClr val="bg1"/>
                  </a:solidFill>
                </a:endParaRPr>
              </a:p>
            </p:txBody>
          </p:sp>
        </p:grpSp>
        <p:cxnSp>
          <p:nvCxnSpPr>
            <p:cNvPr id="7" name="Connecteur en angle 6"/>
            <p:cNvCxnSpPr>
              <a:endCxn id="74" idx="1"/>
            </p:cNvCxnSpPr>
            <p:nvPr/>
          </p:nvCxnSpPr>
          <p:spPr>
            <a:xfrm>
              <a:off x="5858789" y="3045786"/>
              <a:ext cx="245163" cy="173065"/>
            </a:xfrm>
            <a:prstGeom prst="bentConnector3">
              <a:avLst>
                <a:gd name="adj1" fmla="val 3169"/>
              </a:avLst>
            </a:prstGeom>
            <a:ln w="190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113">
              <a:extLst>
                <a:ext uri="{FF2B5EF4-FFF2-40B4-BE49-F238E27FC236}">
                  <a16:creationId xmlns:a16="http://schemas.microsoft.com/office/drawing/2014/main" id="{2A6BD2A8-B9BB-8E5D-911E-B404CBCCB646}"/>
                </a:ext>
              </a:extLst>
            </p:cNvPr>
            <p:cNvCxnSpPr>
              <a:cxnSpLocks/>
              <a:stCxn id="57" idx="2"/>
            </p:cNvCxnSpPr>
            <p:nvPr/>
          </p:nvCxnSpPr>
          <p:spPr>
            <a:xfrm flipH="1" flipV="1">
              <a:off x="7999975" y="3101961"/>
              <a:ext cx="5537" cy="325949"/>
            </a:xfrm>
            <a:prstGeom prst="straightConnector1">
              <a:avLst/>
            </a:prstGeom>
            <a:pattFill prst="wdDnDiag">
              <a:fgClr>
                <a:schemeClr val="accent4"/>
              </a:fgClr>
              <a:bgClr>
                <a:schemeClr val="bg1"/>
              </a:bgClr>
            </a:patt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57" name="Rectangle 56">
              <a:extLst>
                <a:ext uri="{FF2B5EF4-FFF2-40B4-BE49-F238E27FC236}">
                  <a16:creationId xmlns:a16="http://schemas.microsoft.com/office/drawing/2014/main" id="{4511C64A-92EA-A9E7-0908-0A67BC0A7381}"/>
                </a:ext>
              </a:extLst>
            </p:cNvPr>
            <p:cNvSpPr/>
            <p:nvPr/>
          </p:nvSpPr>
          <p:spPr>
            <a:xfrm>
              <a:off x="7878451" y="3234194"/>
              <a:ext cx="254122" cy="193716"/>
            </a:xfrm>
            <a:prstGeom prst="rect">
              <a:avLst/>
            </a:prstGeom>
            <a:pattFill prst="wdDnDiag">
              <a:fgClr>
                <a:schemeClr val="accent4"/>
              </a:fgClr>
              <a:bgClr>
                <a:schemeClr val="bg1"/>
              </a:bgClr>
            </a:patt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GB" sz="800" b="1" cap="all">
                <a:solidFill>
                  <a:schemeClr val="bg1"/>
                </a:solidFill>
              </a:endParaRPr>
            </a:p>
          </p:txBody>
        </p:sp>
        <p:grpSp>
          <p:nvGrpSpPr>
            <p:cNvPr id="60" name="Group 57">
              <a:extLst>
                <a:ext uri="{FF2B5EF4-FFF2-40B4-BE49-F238E27FC236}">
                  <a16:creationId xmlns:a16="http://schemas.microsoft.com/office/drawing/2014/main" id="{62D43F67-AE2F-64AA-7037-EFEB8177244E}"/>
                </a:ext>
              </a:extLst>
            </p:cNvPr>
            <p:cNvGrpSpPr/>
            <p:nvPr/>
          </p:nvGrpSpPr>
          <p:grpSpPr>
            <a:xfrm>
              <a:off x="6000065" y="3356951"/>
              <a:ext cx="990674" cy="230024"/>
              <a:chOff x="5276405" y="3582102"/>
              <a:chExt cx="990674" cy="230024"/>
            </a:xfrm>
          </p:grpSpPr>
          <p:sp>
            <p:nvSpPr>
              <p:cNvPr id="61" name="TextBox 48">
                <a:extLst>
                  <a:ext uri="{FF2B5EF4-FFF2-40B4-BE49-F238E27FC236}">
                    <a16:creationId xmlns:a16="http://schemas.microsoft.com/office/drawing/2014/main" id="{648D7F8B-2E71-0A14-08B3-C836BE348EFC}"/>
                  </a:ext>
                </a:extLst>
              </p:cNvPr>
              <p:cNvSpPr txBox="1"/>
              <p:nvPr/>
            </p:nvSpPr>
            <p:spPr>
              <a:xfrm>
                <a:off x="5452432" y="3592609"/>
                <a:ext cx="814647" cy="215444"/>
              </a:xfrm>
              <a:prstGeom prst="rect">
                <a:avLst/>
              </a:prstGeom>
              <a:noFill/>
            </p:spPr>
            <p:txBody>
              <a:bodyPr wrap="none" rtlCol="0">
                <a:spAutoFit/>
              </a:bodyPr>
              <a:lstStyle/>
              <a:p>
                <a:r>
                  <a:rPr lang="en-US" sz="800" i="1" dirty="0"/>
                  <a:t>Every 3 years</a:t>
                </a:r>
              </a:p>
            </p:txBody>
          </p:sp>
          <p:pic>
            <p:nvPicPr>
              <p:cNvPr id="62" name="Graphic 56" descr="Repeat outline">
                <a:extLst>
                  <a:ext uri="{FF2B5EF4-FFF2-40B4-BE49-F238E27FC236}">
                    <a16:creationId xmlns:a16="http://schemas.microsoft.com/office/drawing/2014/main" id="{2A687F75-00CA-3C07-616B-473B90785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6405" y="3582102"/>
                <a:ext cx="230024" cy="230024"/>
              </a:xfrm>
              <a:prstGeom prst="rect">
                <a:avLst/>
              </a:prstGeom>
            </p:spPr>
          </p:pic>
        </p:grpSp>
      </p:grpSp>
      <p:grpSp>
        <p:nvGrpSpPr>
          <p:cNvPr id="24" name="Groupe 23"/>
          <p:cNvGrpSpPr/>
          <p:nvPr/>
        </p:nvGrpSpPr>
        <p:grpSpPr>
          <a:xfrm>
            <a:off x="389048" y="4351735"/>
            <a:ext cx="10149309" cy="1249634"/>
            <a:chOff x="389048" y="4351735"/>
            <a:chExt cx="10149309" cy="1249634"/>
          </a:xfrm>
        </p:grpSpPr>
        <p:grpSp>
          <p:nvGrpSpPr>
            <p:cNvPr id="4" name="Group 3">
              <a:extLst>
                <a:ext uri="{FF2B5EF4-FFF2-40B4-BE49-F238E27FC236}">
                  <a16:creationId xmlns:a16="http://schemas.microsoft.com/office/drawing/2014/main" id="{2A05388D-9F39-53B1-BE8D-28EC0B317FAB}"/>
                </a:ext>
              </a:extLst>
            </p:cNvPr>
            <p:cNvGrpSpPr/>
            <p:nvPr/>
          </p:nvGrpSpPr>
          <p:grpSpPr>
            <a:xfrm>
              <a:off x="389048" y="4351735"/>
              <a:ext cx="10149309" cy="977423"/>
              <a:chOff x="389048" y="4351735"/>
              <a:chExt cx="10172705" cy="977423"/>
            </a:xfrm>
          </p:grpSpPr>
          <p:sp>
            <p:nvSpPr>
              <p:cNvPr id="129" name="ZoneTexte 53">
                <a:extLst>
                  <a:ext uri="{FF2B5EF4-FFF2-40B4-BE49-F238E27FC236}">
                    <a16:creationId xmlns:a16="http://schemas.microsoft.com/office/drawing/2014/main" id="{852D9744-9A8D-6920-B09E-75AFC0C5D811}"/>
                  </a:ext>
                </a:extLst>
              </p:cNvPr>
              <p:cNvSpPr txBox="1"/>
              <p:nvPr/>
            </p:nvSpPr>
            <p:spPr>
              <a:xfrm>
                <a:off x="389048" y="4351735"/>
                <a:ext cx="1502442" cy="954107"/>
              </a:xfrm>
              <a:prstGeom prst="rect">
                <a:avLst/>
              </a:prstGeom>
              <a:noFill/>
            </p:spPr>
            <p:txBody>
              <a:bodyPr wrap="square" rtlCol="0">
                <a:spAutoFit/>
              </a:bodyPr>
              <a:lstStyle/>
              <a:p>
                <a:r>
                  <a:rPr lang="en-GB" sz="1400" b="1" dirty="0"/>
                  <a:t>Regional or cross-regional</a:t>
                </a:r>
                <a:br>
                  <a:rPr lang="en-GB" sz="1400" b="1" dirty="0"/>
                </a:br>
                <a:r>
                  <a:rPr lang="en-GB" sz="1400" b="1" dirty="0"/>
                  <a:t>exercises </a:t>
                </a:r>
                <a:br>
                  <a:rPr lang="en-GB" sz="1400" b="1" dirty="0"/>
                </a:br>
                <a:r>
                  <a:rPr lang="en-GB" sz="1400" i="1" dirty="0"/>
                  <a:t>Art. 44</a:t>
                </a:r>
              </a:p>
            </p:txBody>
          </p:sp>
          <p:sp>
            <p:nvSpPr>
              <p:cNvPr id="130" name="Rectangle 129">
                <a:extLst>
                  <a:ext uri="{FF2B5EF4-FFF2-40B4-BE49-F238E27FC236}">
                    <a16:creationId xmlns:a16="http://schemas.microsoft.com/office/drawing/2014/main" id="{758AD637-832F-26A1-F5EB-4F4F78A14C98}"/>
                  </a:ext>
                </a:extLst>
              </p:cNvPr>
              <p:cNvSpPr/>
              <p:nvPr/>
            </p:nvSpPr>
            <p:spPr>
              <a:xfrm>
                <a:off x="3902066" y="4828789"/>
                <a:ext cx="1112371" cy="2290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Scenario</a:t>
                </a:r>
              </a:p>
            </p:txBody>
          </p:sp>
          <p:sp>
            <p:nvSpPr>
              <p:cNvPr id="131" name="Rectangle 130">
                <a:extLst>
                  <a:ext uri="{FF2B5EF4-FFF2-40B4-BE49-F238E27FC236}">
                    <a16:creationId xmlns:a16="http://schemas.microsoft.com/office/drawing/2014/main" id="{F3A792D1-D7FB-4565-E2F0-323EB3D68714}"/>
                  </a:ext>
                </a:extLst>
              </p:cNvPr>
              <p:cNvSpPr/>
              <p:nvPr/>
            </p:nvSpPr>
            <p:spPr>
              <a:xfrm>
                <a:off x="5014437" y="4572043"/>
                <a:ext cx="1116000" cy="2290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Preparation</a:t>
                </a:r>
              </a:p>
            </p:txBody>
          </p:sp>
          <p:sp>
            <p:nvSpPr>
              <p:cNvPr id="132" name="Rectangle 131">
                <a:extLst>
                  <a:ext uri="{FF2B5EF4-FFF2-40B4-BE49-F238E27FC236}">
                    <a16:creationId xmlns:a16="http://schemas.microsoft.com/office/drawing/2014/main" id="{3E4CBE24-1EE7-2476-F874-06F8F56B6535}"/>
                  </a:ext>
                </a:extLst>
              </p:cNvPr>
              <p:cNvSpPr/>
              <p:nvPr/>
            </p:nvSpPr>
            <p:spPr>
              <a:xfrm>
                <a:off x="6128854" y="4828789"/>
                <a:ext cx="1093217" cy="229091"/>
              </a:xfrm>
              <a:prstGeom prst="rect">
                <a:avLst/>
              </a:prstGeom>
              <a:gradFill>
                <a:gsLst>
                  <a:gs pos="8000">
                    <a:schemeClr val="accent4"/>
                  </a:gs>
                  <a:gs pos="100000">
                    <a:schemeClr val="accent5"/>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exercise</a:t>
                </a:r>
              </a:p>
            </p:txBody>
          </p:sp>
          <p:sp>
            <p:nvSpPr>
              <p:cNvPr id="133" name="Rectangle 132">
                <a:extLst>
                  <a:ext uri="{FF2B5EF4-FFF2-40B4-BE49-F238E27FC236}">
                    <a16:creationId xmlns:a16="http://schemas.microsoft.com/office/drawing/2014/main" id="{CFB72E9F-CD69-A43E-18E4-433E335B6827}"/>
                  </a:ext>
                </a:extLst>
              </p:cNvPr>
              <p:cNvSpPr/>
              <p:nvPr/>
            </p:nvSpPr>
            <p:spPr>
              <a:xfrm>
                <a:off x="7222071" y="5100067"/>
                <a:ext cx="1100964" cy="2290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Scenario</a:t>
                </a:r>
              </a:p>
            </p:txBody>
          </p:sp>
          <p:sp>
            <p:nvSpPr>
              <p:cNvPr id="135" name="Rectangle 134">
                <a:extLst>
                  <a:ext uri="{FF2B5EF4-FFF2-40B4-BE49-F238E27FC236}">
                    <a16:creationId xmlns:a16="http://schemas.microsoft.com/office/drawing/2014/main" id="{A5B79E9A-26EA-E875-D888-E0106DE91CC0}"/>
                  </a:ext>
                </a:extLst>
              </p:cNvPr>
              <p:cNvSpPr/>
              <p:nvPr/>
            </p:nvSpPr>
            <p:spPr>
              <a:xfrm>
                <a:off x="8329753" y="4828789"/>
                <a:ext cx="1116000" cy="2290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a:solidFill>
                      <a:schemeClr val="bg1"/>
                    </a:solidFill>
                  </a:rPr>
                  <a:t>Preparation</a:t>
                </a:r>
              </a:p>
            </p:txBody>
          </p:sp>
          <p:sp>
            <p:nvSpPr>
              <p:cNvPr id="136" name="Rectangle 135">
                <a:extLst>
                  <a:ext uri="{FF2B5EF4-FFF2-40B4-BE49-F238E27FC236}">
                    <a16:creationId xmlns:a16="http://schemas.microsoft.com/office/drawing/2014/main" id="{368B7C34-96D8-EEC4-A716-7F2BFE02ED48}"/>
                  </a:ext>
                </a:extLst>
              </p:cNvPr>
              <p:cNvSpPr/>
              <p:nvPr/>
            </p:nvSpPr>
            <p:spPr>
              <a:xfrm>
                <a:off x="9445753" y="5100067"/>
                <a:ext cx="1116000" cy="229091"/>
              </a:xfrm>
              <a:prstGeom prst="rect">
                <a:avLst/>
              </a:prstGeom>
              <a:gradFill>
                <a:gsLst>
                  <a:gs pos="8000">
                    <a:schemeClr val="accent4"/>
                  </a:gs>
                  <a:gs pos="100000">
                    <a:schemeClr val="accent5"/>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rIns="36000" rtlCol="0" anchor="ctr"/>
              <a:lstStyle/>
              <a:p>
                <a:pPr algn="ctr"/>
                <a:r>
                  <a:rPr lang="en-GB" sz="800" b="1" cap="all" dirty="0">
                    <a:solidFill>
                      <a:schemeClr val="bg1"/>
                    </a:solidFill>
                  </a:rPr>
                  <a:t>exercise</a:t>
                </a:r>
              </a:p>
            </p:txBody>
          </p:sp>
        </p:grpSp>
        <p:cxnSp>
          <p:nvCxnSpPr>
            <p:cNvPr id="42" name="Connecteur en angle 41"/>
            <p:cNvCxnSpPr>
              <a:endCxn id="133" idx="1"/>
            </p:cNvCxnSpPr>
            <p:nvPr/>
          </p:nvCxnSpPr>
          <p:spPr>
            <a:xfrm>
              <a:off x="6966662" y="5064922"/>
              <a:ext cx="239694" cy="149691"/>
            </a:xfrm>
            <a:prstGeom prst="bentConnector3">
              <a:avLst>
                <a:gd name="adj1" fmla="val 3811"/>
              </a:avLst>
            </a:prstGeom>
            <a:ln w="190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113">
              <a:extLst>
                <a:ext uri="{FF2B5EF4-FFF2-40B4-BE49-F238E27FC236}">
                  <a16:creationId xmlns:a16="http://schemas.microsoft.com/office/drawing/2014/main" id="{2A6BD2A8-B9BB-8E5D-911E-B404CBCCB646}"/>
                </a:ext>
              </a:extLst>
            </p:cNvPr>
            <p:cNvCxnSpPr>
              <a:cxnSpLocks/>
              <a:stCxn id="51" idx="2"/>
            </p:cNvCxnSpPr>
            <p:nvPr/>
          </p:nvCxnSpPr>
          <p:spPr>
            <a:xfrm flipH="1" flipV="1">
              <a:off x="5558173" y="4806167"/>
              <a:ext cx="6866" cy="418756"/>
            </a:xfrm>
            <a:prstGeom prst="straightConnector1">
              <a:avLst/>
            </a:prstGeom>
            <a:pattFill prst="wdDnDiag">
              <a:fgClr>
                <a:schemeClr val="accent4"/>
              </a:fgClr>
              <a:bgClr>
                <a:schemeClr val="bg1"/>
              </a:bgClr>
            </a:patt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51" name="Rectangle 50">
              <a:extLst>
                <a:ext uri="{FF2B5EF4-FFF2-40B4-BE49-F238E27FC236}">
                  <a16:creationId xmlns:a16="http://schemas.microsoft.com/office/drawing/2014/main" id="{4511C64A-92EA-A9E7-0908-0A67BC0A7381}"/>
                </a:ext>
              </a:extLst>
            </p:cNvPr>
            <p:cNvSpPr/>
            <p:nvPr/>
          </p:nvSpPr>
          <p:spPr>
            <a:xfrm>
              <a:off x="5437978" y="5031207"/>
              <a:ext cx="254122" cy="193716"/>
            </a:xfrm>
            <a:prstGeom prst="rect">
              <a:avLst/>
            </a:prstGeom>
            <a:pattFill prst="wdDnDiag">
              <a:fgClr>
                <a:schemeClr val="accent4"/>
              </a:fgClr>
              <a:bgClr>
                <a:schemeClr val="bg1"/>
              </a:bgClr>
            </a:patt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GB" sz="800" b="1" cap="all">
                <a:solidFill>
                  <a:schemeClr val="bg1"/>
                </a:solidFill>
              </a:endParaRPr>
            </a:p>
          </p:txBody>
        </p:sp>
        <p:cxnSp>
          <p:nvCxnSpPr>
            <p:cNvPr id="53" name="Straight Arrow Connector 113">
              <a:extLst>
                <a:ext uri="{FF2B5EF4-FFF2-40B4-BE49-F238E27FC236}">
                  <a16:creationId xmlns:a16="http://schemas.microsoft.com/office/drawing/2014/main" id="{2A6BD2A8-B9BB-8E5D-911E-B404CBCCB646}"/>
                </a:ext>
              </a:extLst>
            </p:cNvPr>
            <p:cNvCxnSpPr>
              <a:cxnSpLocks/>
              <a:stCxn id="54" idx="2"/>
            </p:cNvCxnSpPr>
            <p:nvPr/>
          </p:nvCxnSpPr>
          <p:spPr>
            <a:xfrm flipH="1" flipV="1">
              <a:off x="8857990" y="5054651"/>
              <a:ext cx="6866" cy="418756"/>
            </a:xfrm>
            <a:prstGeom prst="straightConnector1">
              <a:avLst/>
            </a:prstGeom>
            <a:pattFill prst="wdDnDiag">
              <a:fgClr>
                <a:schemeClr val="accent4"/>
              </a:fgClr>
              <a:bgClr>
                <a:schemeClr val="bg1"/>
              </a:bgClr>
            </a:patt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54" name="Rectangle 53">
              <a:extLst>
                <a:ext uri="{FF2B5EF4-FFF2-40B4-BE49-F238E27FC236}">
                  <a16:creationId xmlns:a16="http://schemas.microsoft.com/office/drawing/2014/main" id="{4511C64A-92EA-A9E7-0908-0A67BC0A7381}"/>
                </a:ext>
              </a:extLst>
            </p:cNvPr>
            <p:cNvSpPr/>
            <p:nvPr/>
          </p:nvSpPr>
          <p:spPr>
            <a:xfrm>
              <a:off x="8737795" y="5279691"/>
              <a:ext cx="254122" cy="193716"/>
            </a:xfrm>
            <a:prstGeom prst="rect">
              <a:avLst/>
            </a:prstGeom>
            <a:pattFill prst="wdDnDiag">
              <a:fgClr>
                <a:schemeClr val="accent4"/>
              </a:fgClr>
              <a:bgClr>
                <a:schemeClr val="bg1"/>
              </a:bgClr>
            </a:patt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GB" sz="800" b="1" cap="all">
                <a:solidFill>
                  <a:schemeClr val="bg1"/>
                </a:solidFill>
              </a:endParaRPr>
            </a:p>
          </p:txBody>
        </p:sp>
        <p:grpSp>
          <p:nvGrpSpPr>
            <p:cNvPr id="63" name="Group 57">
              <a:extLst>
                <a:ext uri="{FF2B5EF4-FFF2-40B4-BE49-F238E27FC236}">
                  <a16:creationId xmlns:a16="http://schemas.microsoft.com/office/drawing/2014/main" id="{62D43F67-AE2F-64AA-7037-EFEB8177244E}"/>
                </a:ext>
              </a:extLst>
            </p:cNvPr>
            <p:cNvGrpSpPr/>
            <p:nvPr/>
          </p:nvGrpSpPr>
          <p:grpSpPr>
            <a:xfrm>
              <a:off x="7106624" y="5371345"/>
              <a:ext cx="1000817" cy="230024"/>
              <a:chOff x="5276405" y="3582102"/>
              <a:chExt cx="1000817" cy="230024"/>
            </a:xfrm>
          </p:grpSpPr>
          <p:sp>
            <p:nvSpPr>
              <p:cNvPr id="64" name="TextBox 48">
                <a:extLst>
                  <a:ext uri="{FF2B5EF4-FFF2-40B4-BE49-F238E27FC236}">
                    <a16:creationId xmlns:a16="http://schemas.microsoft.com/office/drawing/2014/main" id="{648D7F8B-2E71-0A14-08B3-C836BE348EFC}"/>
                  </a:ext>
                </a:extLst>
              </p:cNvPr>
              <p:cNvSpPr txBox="1"/>
              <p:nvPr/>
            </p:nvSpPr>
            <p:spPr>
              <a:xfrm>
                <a:off x="5462575" y="3582102"/>
                <a:ext cx="814647" cy="215444"/>
              </a:xfrm>
              <a:prstGeom prst="rect">
                <a:avLst/>
              </a:prstGeom>
              <a:noFill/>
            </p:spPr>
            <p:txBody>
              <a:bodyPr wrap="none" rtlCol="0">
                <a:spAutoFit/>
              </a:bodyPr>
              <a:lstStyle/>
              <a:p>
                <a:r>
                  <a:rPr lang="en-US" sz="800" i="1" dirty="0"/>
                  <a:t>Every 3 years</a:t>
                </a:r>
              </a:p>
            </p:txBody>
          </p:sp>
          <p:pic>
            <p:nvPicPr>
              <p:cNvPr id="65" name="Graphic 56" descr="Repeat outline">
                <a:extLst>
                  <a:ext uri="{FF2B5EF4-FFF2-40B4-BE49-F238E27FC236}">
                    <a16:creationId xmlns:a16="http://schemas.microsoft.com/office/drawing/2014/main" id="{2A687F75-00CA-3C07-616B-473B90785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6405" y="3582102"/>
                <a:ext cx="230024" cy="230024"/>
              </a:xfrm>
              <a:prstGeom prst="rect">
                <a:avLst/>
              </a:prstGeom>
            </p:spPr>
          </p:pic>
        </p:grpSp>
      </p:grpSp>
    </p:spTree>
    <p:extLst>
      <p:ext uri="{BB962C8B-B14F-4D97-AF65-F5344CB8AC3E}">
        <p14:creationId xmlns:p14="http://schemas.microsoft.com/office/powerpoint/2010/main" val="35742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81DFE6-C2AC-2FCC-7C68-253EE7CB203D}"/>
              </a:ext>
            </a:extLst>
          </p:cNvPr>
          <p:cNvSpPr>
            <a:spLocks noGrp="1"/>
          </p:cNvSpPr>
          <p:nvPr>
            <p:ph type="ftr" sz="quarter" idx="429496729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4" name="Slide Number Placeholder 3">
            <a:extLst>
              <a:ext uri="{FF2B5EF4-FFF2-40B4-BE49-F238E27FC236}">
                <a16:creationId xmlns:a16="http://schemas.microsoft.com/office/drawing/2014/main" id="{012B0C1B-1E97-86C3-1AD5-7D40A44A3001}"/>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46</a:t>
            </a:fld>
            <a:endParaRPr lang="en-GB"/>
          </a:p>
        </p:txBody>
      </p:sp>
      <p:sp>
        <p:nvSpPr>
          <p:cNvPr id="2" name="Title 1">
            <a:extLst>
              <a:ext uri="{FF2B5EF4-FFF2-40B4-BE49-F238E27FC236}">
                <a16:creationId xmlns:a16="http://schemas.microsoft.com/office/drawing/2014/main" id="{11438BBD-7FF0-6CFD-2192-9F5E18853F27}"/>
              </a:ext>
            </a:extLst>
          </p:cNvPr>
          <p:cNvSpPr>
            <a:spLocks noGrp="1"/>
          </p:cNvSpPr>
          <p:nvPr>
            <p:ph type="ctrTitle"/>
          </p:nvPr>
        </p:nvSpPr>
        <p:spPr>
          <a:xfrm>
            <a:off x="1724343" y="1736724"/>
            <a:ext cx="5387658" cy="3423366"/>
          </a:xfrm>
        </p:spPr>
        <p:txBody>
          <a:bodyPr anchor="t" anchorCtr="0">
            <a:normAutofit/>
          </a:bodyPr>
          <a:lstStyle/>
          <a:p>
            <a:r>
              <a:rPr lang="en-GB" dirty="0"/>
              <a:t>NCCS</a:t>
            </a:r>
            <a:br>
              <a:rPr lang="en-GB" dirty="0"/>
            </a:br>
            <a:r>
              <a:rPr lang="en-GB" dirty="0"/>
              <a:t>Supply Chain</a:t>
            </a:r>
            <a:endParaRPr lang="en-GB" noProof="0" dirty="0"/>
          </a:p>
        </p:txBody>
      </p:sp>
      <p:sp>
        <p:nvSpPr>
          <p:cNvPr id="5" name="Picture Placeholder 4">
            <a:extLst>
              <a:ext uri="{FF2B5EF4-FFF2-40B4-BE49-F238E27FC236}">
                <a16:creationId xmlns:a16="http://schemas.microsoft.com/office/drawing/2014/main" id="{146648AE-860C-5E29-D52D-BCB12088CA53}"/>
              </a:ext>
            </a:extLst>
          </p:cNvPr>
          <p:cNvSpPr>
            <a:spLocks noGrp="1"/>
          </p:cNvSpPr>
          <p:nvPr>
            <p:ph type="pic" sz="quarter" idx="14"/>
          </p:nvPr>
        </p:nvSpPr>
        <p:spPr>
          <a:solidFill>
            <a:schemeClr val="accent3"/>
          </a:solidFill>
        </p:spPr>
        <p:txBody>
          <a:bodyPr/>
          <a:lstStyle/>
          <a:p>
            <a:endParaRPr lang="en-GB"/>
          </a:p>
        </p:txBody>
      </p:sp>
      <p:sp>
        <p:nvSpPr>
          <p:cNvPr id="6" name="Title 10">
            <a:extLst>
              <a:ext uri="{FF2B5EF4-FFF2-40B4-BE49-F238E27FC236}">
                <a16:creationId xmlns:a16="http://schemas.microsoft.com/office/drawing/2014/main" id="{B33AE859-B93B-0405-354F-F5D1F92497A9}"/>
              </a:ext>
            </a:extLst>
          </p:cNvPr>
          <p:cNvSpPr txBox="1">
            <a:spLocks/>
          </p:cNvSpPr>
          <p:nvPr/>
        </p:nvSpPr>
        <p:spPr>
          <a:xfrm>
            <a:off x="345533" y="1736724"/>
            <a:ext cx="804461" cy="782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en-US" dirty="0">
                <a:solidFill>
                  <a:schemeClr val="accent3"/>
                </a:solidFill>
              </a:rPr>
              <a:t>5</a:t>
            </a:r>
            <a:endParaRPr lang="en-GB" dirty="0">
              <a:solidFill>
                <a:schemeClr val="accent3"/>
              </a:solidFill>
            </a:endParaRPr>
          </a:p>
        </p:txBody>
      </p:sp>
    </p:spTree>
    <p:extLst>
      <p:ext uri="{BB962C8B-B14F-4D97-AF65-F5344CB8AC3E}">
        <p14:creationId xmlns:p14="http://schemas.microsoft.com/office/powerpoint/2010/main" val="63696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E9505-4430-CDF4-323E-A746DEB0645E}"/>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812F4558-1865-C101-E831-91B27DDAF3A1}"/>
              </a:ext>
            </a:extLst>
          </p:cNvPr>
          <p:cNvGrpSpPr/>
          <p:nvPr/>
        </p:nvGrpSpPr>
        <p:grpSpPr>
          <a:xfrm>
            <a:off x="-5916" y="1557340"/>
            <a:ext cx="12197916" cy="1383086"/>
            <a:chOff x="-5916" y="3032142"/>
            <a:chExt cx="12197916" cy="880643"/>
          </a:xfrm>
        </p:grpSpPr>
        <p:sp>
          <p:nvSpPr>
            <p:cNvPr id="37" name="Rettangolo 82">
              <a:extLst>
                <a:ext uri="{FF2B5EF4-FFF2-40B4-BE49-F238E27FC236}">
                  <a16:creationId xmlns:a16="http://schemas.microsoft.com/office/drawing/2014/main" id="{49C4AEE1-964E-CB5D-F604-2DFE1626CA8E}"/>
                </a:ext>
              </a:extLst>
            </p:cNvPr>
            <p:cNvSpPr/>
            <p:nvPr/>
          </p:nvSpPr>
          <p:spPr>
            <a:xfrm>
              <a:off x="-5916" y="3032142"/>
              <a:ext cx="720000" cy="88064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b"/>
            <a:lstStyle/>
            <a:p>
              <a:pPr algn="ctr"/>
              <a:r>
                <a:rPr lang="it-IT" sz="1050" b="1" dirty="0">
                  <a:solidFill>
                    <a:schemeClr val="bg1"/>
                  </a:solidFill>
                  <a:cs typeface="Times New Roman" panose="02020603050405020304" pitchFamily="18" charset="0"/>
                </a:rPr>
                <a:t>ENTSO-E </a:t>
              </a:r>
              <a:br>
                <a:rPr lang="it-IT" sz="1050" b="1" dirty="0">
                  <a:solidFill>
                    <a:schemeClr val="bg1"/>
                  </a:solidFill>
                  <a:cs typeface="Times New Roman" panose="02020603050405020304" pitchFamily="18" charset="0"/>
                </a:rPr>
              </a:br>
              <a:r>
                <a:rPr lang="it-IT" sz="1050" b="1" dirty="0">
                  <a:solidFill>
                    <a:schemeClr val="bg1"/>
                  </a:solidFill>
                  <a:cs typeface="Times New Roman" panose="02020603050405020304" pitchFamily="18" charset="0"/>
                </a:rPr>
                <a:t>&amp; EU-DSO</a:t>
              </a:r>
            </a:p>
          </p:txBody>
        </p:sp>
        <p:sp>
          <p:nvSpPr>
            <p:cNvPr id="48" name="Rettangolo 82">
              <a:extLst>
                <a:ext uri="{FF2B5EF4-FFF2-40B4-BE49-F238E27FC236}">
                  <a16:creationId xmlns:a16="http://schemas.microsoft.com/office/drawing/2014/main" id="{E7C79B37-B125-C0CC-81A9-92A0E8BA14CF}"/>
                </a:ext>
              </a:extLst>
            </p:cNvPr>
            <p:cNvSpPr/>
            <p:nvPr/>
          </p:nvSpPr>
          <p:spPr>
            <a:xfrm>
              <a:off x="749734" y="3032142"/>
              <a:ext cx="11442266" cy="8806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b"/>
            <a:lstStyle/>
            <a:p>
              <a:pPr algn="ctr"/>
              <a:endParaRPr lang="it-IT" sz="1200" b="1" dirty="0">
                <a:solidFill>
                  <a:schemeClr val="tx1"/>
                </a:solidFill>
                <a:cs typeface="Times New Roman" panose="02020603050405020304" pitchFamily="18" charset="0"/>
              </a:endParaRPr>
            </a:p>
          </p:txBody>
        </p:sp>
      </p:grpSp>
      <p:grpSp>
        <p:nvGrpSpPr>
          <p:cNvPr id="49" name="Group 48">
            <a:extLst>
              <a:ext uri="{FF2B5EF4-FFF2-40B4-BE49-F238E27FC236}">
                <a16:creationId xmlns:a16="http://schemas.microsoft.com/office/drawing/2014/main" id="{254D5377-4E1B-970A-6A53-9DF53FD2BD6F}"/>
              </a:ext>
            </a:extLst>
          </p:cNvPr>
          <p:cNvGrpSpPr/>
          <p:nvPr/>
        </p:nvGrpSpPr>
        <p:grpSpPr>
          <a:xfrm>
            <a:off x="-5916" y="4333373"/>
            <a:ext cx="12197916" cy="2008159"/>
            <a:chOff x="-5916" y="4922539"/>
            <a:chExt cx="12197916" cy="1351710"/>
          </a:xfrm>
        </p:grpSpPr>
        <p:sp>
          <p:nvSpPr>
            <p:cNvPr id="52" name="Rettangolo 83">
              <a:extLst>
                <a:ext uri="{FF2B5EF4-FFF2-40B4-BE49-F238E27FC236}">
                  <a16:creationId xmlns:a16="http://schemas.microsoft.com/office/drawing/2014/main" id="{B68CB927-AAD1-9368-6EB6-B2B15A0CFBF2}"/>
                </a:ext>
              </a:extLst>
            </p:cNvPr>
            <p:cNvSpPr/>
            <p:nvPr/>
          </p:nvSpPr>
          <p:spPr>
            <a:xfrm>
              <a:off x="-5916" y="4922539"/>
              <a:ext cx="720000" cy="135171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b"/>
            <a:lstStyle/>
            <a:p>
              <a:pPr algn="ctr"/>
              <a:r>
                <a:rPr lang="it-IT" sz="1050" b="1" dirty="0">
                  <a:cs typeface="Times New Roman" panose="02020603050405020304" pitchFamily="18" charset="0"/>
                </a:rPr>
                <a:t>CRITICAL-IMPACT &amp; HIGH-IMPACT ENTITIES</a:t>
              </a:r>
            </a:p>
          </p:txBody>
        </p:sp>
        <p:sp>
          <p:nvSpPr>
            <p:cNvPr id="53" name="Rettangolo 83">
              <a:extLst>
                <a:ext uri="{FF2B5EF4-FFF2-40B4-BE49-F238E27FC236}">
                  <a16:creationId xmlns:a16="http://schemas.microsoft.com/office/drawing/2014/main" id="{AB90902C-66E1-A069-FD7D-C2C6C5C2F10E}"/>
                </a:ext>
              </a:extLst>
            </p:cNvPr>
            <p:cNvSpPr/>
            <p:nvPr/>
          </p:nvSpPr>
          <p:spPr>
            <a:xfrm>
              <a:off x="749734" y="4922539"/>
              <a:ext cx="11442266" cy="13517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b"/>
            <a:lstStyle/>
            <a:p>
              <a:pPr algn="ctr"/>
              <a:endParaRPr lang="it-IT" sz="1200" b="1" dirty="0">
                <a:cs typeface="Times New Roman" panose="02020603050405020304" pitchFamily="18" charset="0"/>
              </a:endParaRPr>
            </a:p>
          </p:txBody>
        </p:sp>
      </p:grpSp>
      <p:grpSp>
        <p:nvGrpSpPr>
          <p:cNvPr id="54" name="Group 53">
            <a:extLst>
              <a:ext uri="{FF2B5EF4-FFF2-40B4-BE49-F238E27FC236}">
                <a16:creationId xmlns:a16="http://schemas.microsoft.com/office/drawing/2014/main" id="{3B7C38A0-AE43-07F5-64EB-793A1A954A71}"/>
              </a:ext>
            </a:extLst>
          </p:cNvPr>
          <p:cNvGrpSpPr/>
          <p:nvPr/>
        </p:nvGrpSpPr>
        <p:grpSpPr>
          <a:xfrm>
            <a:off x="-5916" y="3023532"/>
            <a:ext cx="12197916" cy="1226735"/>
            <a:chOff x="-5916" y="3943040"/>
            <a:chExt cx="12197916" cy="937228"/>
          </a:xfrm>
        </p:grpSpPr>
        <p:sp>
          <p:nvSpPr>
            <p:cNvPr id="56" name="Rettangolo 81">
              <a:extLst>
                <a:ext uri="{FF2B5EF4-FFF2-40B4-BE49-F238E27FC236}">
                  <a16:creationId xmlns:a16="http://schemas.microsoft.com/office/drawing/2014/main" id="{00CFBA26-3EE5-86C5-297E-7FEE78A9851C}"/>
                </a:ext>
              </a:extLst>
            </p:cNvPr>
            <p:cNvSpPr/>
            <p:nvPr/>
          </p:nvSpPr>
          <p:spPr>
            <a:xfrm>
              <a:off x="-5916" y="3943040"/>
              <a:ext cx="720000" cy="9372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b"/>
            <a:lstStyle/>
            <a:p>
              <a:pPr algn="ctr"/>
              <a:r>
                <a:rPr lang="en-GB" sz="1050" b="1" dirty="0">
                  <a:cs typeface="Times New Roman" panose="02020603050405020304" pitchFamily="18" charset="0"/>
                </a:rPr>
                <a:t>VERIFICATION </a:t>
              </a:r>
              <a:br>
                <a:rPr lang="en-GB" sz="1050" b="1" dirty="0">
                  <a:cs typeface="Times New Roman" panose="02020603050405020304" pitchFamily="18" charset="0"/>
                </a:rPr>
              </a:br>
              <a:r>
                <a:rPr lang="en-GB" sz="1050" b="1" dirty="0">
                  <a:cs typeface="Times New Roman" panose="02020603050405020304" pitchFamily="18" charset="0"/>
                </a:rPr>
                <a:t>ENTITIY</a:t>
              </a:r>
              <a:br>
                <a:rPr lang="en-GB" sz="1050" b="1" dirty="0">
                  <a:cs typeface="Times New Roman" panose="02020603050405020304" pitchFamily="18" charset="0"/>
                </a:rPr>
              </a:br>
              <a:r>
                <a:rPr lang="en-GB" sz="900" b="0" dirty="0">
                  <a:cs typeface="Times New Roman" panose="02020603050405020304" pitchFamily="18" charset="0"/>
                </a:rPr>
                <a:t>(TEST LAB OR ENTITY ITSELF)</a:t>
              </a:r>
              <a:endParaRPr lang="en-GB" sz="1050" b="0" dirty="0">
                <a:cs typeface="Times New Roman" panose="02020603050405020304" pitchFamily="18" charset="0"/>
              </a:endParaRPr>
            </a:p>
          </p:txBody>
        </p:sp>
        <p:sp>
          <p:nvSpPr>
            <p:cNvPr id="58" name="Rettangolo 81">
              <a:extLst>
                <a:ext uri="{FF2B5EF4-FFF2-40B4-BE49-F238E27FC236}">
                  <a16:creationId xmlns:a16="http://schemas.microsoft.com/office/drawing/2014/main" id="{1DBAD270-5463-9684-9161-4CB0EABA00AE}"/>
                </a:ext>
              </a:extLst>
            </p:cNvPr>
            <p:cNvSpPr/>
            <p:nvPr/>
          </p:nvSpPr>
          <p:spPr>
            <a:xfrm>
              <a:off x="749734" y="3943040"/>
              <a:ext cx="11442266" cy="9372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b"/>
            <a:lstStyle/>
            <a:p>
              <a:pPr algn="ctr"/>
              <a:endParaRPr lang="it-IT" sz="1200" b="1" dirty="0">
                <a:cs typeface="Times New Roman" panose="02020603050405020304" pitchFamily="18" charset="0"/>
              </a:endParaRPr>
            </a:p>
          </p:txBody>
        </p:sp>
      </p:grpSp>
      <p:sp>
        <p:nvSpPr>
          <p:cNvPr id="2" name="Title 1">
            <a:extLst>
              <a:ext uri="{FF2B5EF4-FFF2-40B4-BE49-F238E27FC236}">
                <a16:creationId xmlns:a16="http://schemas.microsoft.com/office/drawing/2014/main" id="{1C77F40F-F94D-C171-879A-456508224D7A}"/>
              </a:ext>
            </a:extLst>
          </p:cNvPr>
          <p:cNvSpPr>
            <a:spLocks noGrp="1"/>
          </p:cNvSpPr>
          <p:nvPr>
            <p:ph type="title"/>
          </p:nvPr>
        </p:nvSpPr>
        <p:spPr/>
        <p:txBody>
          <a:bodyPr>
            <a:normAutofit/>
          </a:bodyPr>
          <a:lstStyle/>
          <a:p>
            <a:r>
              <a:rPr lang="en-US" noProof="0" dirty="0"/>
              <a:t>Supply chain cybersecurity overview</a:t>
            </a:r>
            <a:endParaRPr lang="en-NL" dirty="0"/>
          </a:p>
        </p:txBody>
      </p:sp>
      <p:sp>
        <p:nvSpPr>
          <p:cNvPr id="8264" name="Slide Number Placeholder 8263">
            <a:extLst>
              <a:ext uri="{FF2B5EF4-FFF2-40B4-BE49-F238E27FC236}">
                <a16:creationId xmlns:a16="http://schemas.microsoft.com/office/drawing/2014/main" id="{AE345613-470B-D89D-48B5-5D60E9EDC9B9}"/>
              </a:ext>
            </a:extLst>
          </p:cNvPr>
          <p:cNvSpPr>
            <a:spLocks noGrp="1"/>
          </p:cNvSpPr>
          <p:nvPr>
            <p:ph type="sldNum" sz="quarter" idx="12"/>
          </p:nvPr>
        </p:nvSpPr>
        <p:spPr/>
        <p:txBody>
          <a:bodyPr/>
          <a:lstStyle/>
          <a:p>
            <a:fld id="{2557C461-8C51-4D9D-8FC8-E809BEA51BC7}" type="slidenum">
              <a:rPr lang="en-GB" smtClean="0"/>
              <a:t>47</a:t>
            </a:fld>
            <a:endParaRPr lang="en-GB"/>
          </a:p>
        </p:txBody>
      </p:sp>
      <p:pic>
        <p:nvPicPr>
          <p:cNvPr id="32" name="Picture 2" descr="Agenzia dell'Unione europea per la cibersicurezza | Unione europea">
            <a:extLst>
              <a:ext uri="{FF2B5EF4-FFF2-40B4-BE49-F238E27FC236}">
                <a16:creationId xmlns:a16="http://schemas.microsoft.com/office/drawing/2014/main" id="{8947BDDB-3C2D-39C3-6F0D-778FC24BA1A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06526" y="1508054"/>
            <a:ext cx="1567548" cy="1235280"/>
          </a:xfrm>
          <a:prstGeom prst="rect">
            <a:avLst/>
          </a:prstGeom>
          <a:noFill/>
          <a:extLst>
            <a:ext uri="{909E8E84-426E-40DD-AFC4-6F175D3DCCD1}">
              <a14:hiddenFill xmlns:a14="http://schemas.microsoft.com/office/drawing/2010/main">
                <a:solidFill>
                  <a:srgbClr val="FFFFFF"/>
                </a:solidFill>
              </a14:hiddenFill>
            </a:ext>
          </a:extLst>
        </p:spPr>
      </p:pic>
      <p:grpSp>
        <p:nvGrpSpPr>
          <p:cNvPr id="8276" name="Group 8275">
            <a:extLst>
              <a:ext uri="{FF2B5EF4-FFF2-40B4-BE49-F238E27FC236}">
                <a16:creationId xmlns:a16="http://schemas.microsoft.com/office/drawing/2014/main" id="{5381ACA9-B322-8630-3DFE-DCEFD1D68F59}"/>
              </a:ext>
            </a:extLst>
          </p:cNvPr>
          <p:cNvGrpSpPr/>
          <p:nvPr/>
        </p:nvGrpSpPr>
        <p:grpSpPr>
          <a:xfrm>
            <a:off x="1113222" y="5561892"/>
            <a:ext cx="10178446" cy="288000"/>
            <a:chOff x="1113222" y="5561892"/>
            <a:chExt cx="10178446" cy="288000"/>
          </a:xfrm>
        </p:grpSpPr>
        <p:sp>
          <p:nvSpPr>
            <p:cNvPr id="51" name="Rettangolo 94">
              <a:extLst>
                <a:ext uri="{FF2B5EF4-FFF2-40B4-BE49-F238E27FC236}">
                  <a16:creationId xmlns:a16="http://schemas.microsoft.com/office/drawing/2014/main" id="{ED41E7A7-E3B4-7277-EFA3-9BCC81A9A1C6}"/>
                </a:ext>
              </a:extLst>
            </p:cNvPr>
            <p:cNvSpPr>
              <a:spLocks/>
            </p:cNvSpPr>
            <p:nvPr/>
          </p:nvSpPr>
          <p:spPr>
            <a:xfrm>
              <a:off x="1113222" y="5561892"/>
              <a:ext cx="10178446" cy="28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r>
                <a:rPr lang="en-US" sz="800" dirty="0">
                  <a:solidFill>
                    <a:schemeClr val="tx1"/>
                  </a:solidFill>
                  <a:cs typeface="Times New Roman" panose="02020603050405020304" pitchFamily="18" charset="0"/>
                </a:rPr>
                <a:t>Minimum and advanced cybersecurity controls in the </a:t>
              </a:r>
            </a:p>
            <a:p>
              <a:r>
                <a:rPr lang="en-US" sz="800" dirty="0">
                  <a:solidFill>
                    <a:schemeClr val="tx1"/>
                  </a:solidFill>
                  <a:cs typeface="Times New Roman" panose="02020603050405020304" pitchFamily="18" charset="0"/>
                </a:rPr>
                <a:t>supply chain </a:t>
              </a:r>
            </a:p>
          </p:txBody>
        </p:sp>
        <p:sp>
          <p:nvSpPr>
            <p:cNvPr id="57" name="Rettangolo 94">
              <a:extLst>
                <a:ext uri="{FF2B5EF4-FFF2-40B4-BE49-F238E27FC236}">
                  <a16:creationId xmlns:a16="http://schemas.microsoft.com/office/drawing/2014/main" id="{ABC5824F-A76C-85A2-24CA-EEA082A79A25}"/>
                </a:ext>
              </a:extLst>
            </p:cNvPr>
            <p:cNvSpPr>
              <a:spLocks/>
            </p:cNvSpPr>
            <p:nvPr/>
          </p:nvSpPr>
          <p:spPr>
            <a:xfrm>
              <a:off x="3839104" y="5606706"/>
              <a:ext cx="2611105" cy="2163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800" dirty="0">
                  <a:solidFill>
                    <a:schemeClr val="bg1"/>
                  </a:solidFill>
                  <a:cs typeface="Times New Roman" panose="02020603050405020304" pitchFamily="18" charset="0"/>
                </a:rPr>
                <a:t>Art. 33 (2) (a)</a:t>
              </a:r>
            </a:p>
          </p:txBody>
        </p:sp>
        <p:sp>
          <p:nvSpPr>
            <p:cNvPr id="59" name="Rettangolo 94">
              <a:extLst>
                <a:ext uri="{FF2B5EF4-FFF2-40B4-BE49-F238E27FC236}">
                  <a16:creationId xmlns:a16="http://schemas.microsoft.com/office/drawing/2014/main" id="{3EE46A30-E888-E773-B575-BC80E8D58A0F}"/>
                </a:ext>
              </a:extLst>
            </p:cNvPr>
            <p:cNvSpPr>
              <a:spLocks/>
            </p:cNvSpPr>
            <p:nvPr/>
          </p:nvSpPr>
          <p:spPr>
            <a:xfrm>
              <a:off x="7006710" y="5606706"/>
              <a:ext cx="1023054" cy="2163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de-DE" sz="800" dirty="0">
                  <a:solidFill>
                    <a:schemeClr val="bg1"/>
                  </a:solidFill>
                  <a:cs typeface="Times New Roman" panose="02020603050405020304" pitchFamily="18" charset="0"/>
                </a:rPr>
                <a:t>Art. 33 (2) (d, e)</a:t>
              </a:r>
            </a:p>
          </p:txBody>
        </p:sp>
        <p:sp>
          <p:nvSpPr>
            <p:cNvPr id="60" name="Rettangolo 94">
              <a:extLst>
                <a:ext uri="{FF2B5EF4-FFF2-40B4-BE49-F238E27FC236}">
                  <a16:creationId xmlns:a16="http://schemas.microsoft.com/office/drawing/2014/main" id="{928F2A64-B9AB-2DD5-5DA6-C5E51EF47CE2}"/>
                </a:ext>
              </a:extLst>
            </p:cNvPr>
            <p:cNvSpPr>
              <a:spLocks/>
            </p:cNvSpPr>
            <p:nvPr/>
          </p:nvSpPr>
          <p:spPr>
            <a:xfrm>
              <a:off x="8626436" y="5593292"/>
              <a:ext cx="1023054" cy="2163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800" dirty="0">
                  <a:solidFill>
                    <a:schemeClr val="bg1"/>
                  </a:solidFill>
                  <a:cs typeface="Times New Roman" panose="02020603050405020304" pitchFamily="18" charset="0"/>
                </a:rPr>
                <a:t>Art. 33 (2) (b)</a:t>
              </a:r>
            </a:p>
          </p:txBody>
        </p:sp>
        <p:sp>
          <p:nvSpPr>
            <p:cNvPr id="61" name="Rettangolo 94">
              <a:extLst>
                <a:ext uri="{FF2B5EF4-FFF2-40B4-BE49-F238E27FC236}">
                  <a16:creationId xmlns:a16="http://schemas.microsoft.com/office/drawing/2014/main" id="{D3318010-F5F4-18F9-4956-4645180CD354}"/>
                </a:ext>
              </a:extLst>
            </p:cNvPr>
            <p:cNvSpPr>
              <a:spLocks/>
            </p:cNvSpPr>
            <p:nvPr/>
          </p:nvSpPr>
          <p:spPr>
            <a:xfrm>
              <a:off x="10201141" y="5605801"/>
              <a:ext cx="1023054" cy="2163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800" dirty="0">
                  <a:solidFill>
                    <a:schemeClr val="bg1"/>
                  </a:solidFill>
                  <a:cs typeface="Times New Roman" panose="02020603050405020304" pitchFamily="18" charset="0"/>
                </a:rPr>
                <a:t>Art. 33 (2) (f)</a:t>
              </a:r>
            </a:p>
          </p:txBody>
        </p:sp>
      </p:grpSp>
      <p:grpSp>
        <p:nvGrpSpPr>
          <p:cNvPr id="8277" name="Group 8276">
            <a:extLst>
              <a:ext uri="{FF2B5EF4-FFF2-40B4-BE49-F238E27FC236}">
                <a16:creationId xmlns:a16="http://schemas.microsoft.com/office/drawing/2014/main" id="{C24F7B25-12C5-C338-7E58-9A0DE6A4981D}"/>
              </a:ext>
            </a:extLst>
          </p:cNvPr>
          <p:cNvGrpSpPr/>
          <p:nvPr/>
        </p:nvGrpSpPr>
        <p:grpSpPr>
          <a:xfrm>
            <a:off x="1113222" y="5942948"/>
            <a:ext cx="10178446" cy="288000"/>
            <a:chOff x="1113222" y="5942948"/>
            <a:chExt cx="10178446" cy="288000"/>
          </a:xfrm>
        </p:grpSpPr>
        <p:sp>
          <p:nvSpPr>
            <p:cNvPr id="62" name="Rettangolo 94">
              <a:extLst>
                <a:ext uri="{FF2B5EF4-FFF2-40B4-BE49-F238E27FC236}">
                  <a16:creationId xmlns:a16="http://schemas.microsoft.com/office/drawing/2014/main" id="{320FA9E3-5270-60EB-839F-9E7D1D0FE78B}"/>
                </a:ext>
              </a:extLst>
            </p:cNvPr>
            <p:cNvSpPr>
              <a:spLocks/>
            </p:cNvSpPr>
            <p:nvPr/>
          </p:nvSpPr>
          <p:spPr>
            <a:xfrm>
              <a:off x="1113222" y="5942948"/>
              <a:ext cx="10178446" cy="28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r>
                <a:rPr lang="en-GB" sz="800" dirty="0">
                  <a:solidFill>
                    <a:schemeClr val="tx1"/>
                  </a:solidFill>
                  <a:cs typeface="Times New Roman" panose="02020603050405020304" pitchFamily="18" charset="0"/>
                </a:rPr>
                <a:t>Non-binding cybersecurity procurement recommendations </a:t>
              </a:r>
            </a:p>
          </p:txBody>
        </p:sp>
        <p:sp>
          <p:nvSpPr>
            <p:cNvPr id="69" name="Rettangolo 94">
              <a:extLst>
                <a:ext uri="{FF2B5EF4-FFF2-40B4-BE49-F238E27FC236}">
                  <a16:creationId xmlns:a16="http://schemas.microsoft.com/office/drawing/2014/main" id="{B3725F3E-ADFC-636C-5E25-4551D12D224D}"/>
                </a:ext>
              </a:extLst>
            </p:cNvPr>
            <p:cNvSpPr>
              <a:spLocks/>
            </p:cNvSpPr>
            <p:nvPr/>
          </p:nvSpPr>
          <p:spPr>
            <a:xfrm>
              <a:off x="3848927" y="5974348"/>
              <a:ext cx="7375268" cy="2163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800" dirty="0">
                  <a:solidFill>
                    <a:schemeClr val="bg1"/>
                  </a:solidFill>
                  <a:cs typeface="Times New Roman" panose="02020603050405020304" pitchFamily="18" charset="0"/>
                </a:rPr>
                <a:t>Non-binding cybersecurity procurement recommendations  (Art. 35 (3))</a:t>
              </a:r>
            </a:p>
          </p:txBody>
        </p:sp>
      </p:grpSp>
      <p:grpSp>
        <p:nvGrpSpPr>
          <p:cNvPr id="8275" name="Group 8274">
            <a:extLst>
              <a:ext uri="{FF2B5EF4-FFF2-40B4-BE49-F238E27FC236}">
                <a16:creationId xmlns:a16="http://schemas.microsoft.com/office/drawing/2014/main" id="{AD8C7E16-1044-0C55-3F40-040BCD0D6339}"/>
              </a:ext>
            </a:extLst>
          </p:cNvPr>
          <p:cNvGrpSpPr/>
          <p:nvPr/>
        </p:nvGrpSpPr>
        <p:grpSpPr>
          <a:xfrm>
            <a:off x="1113222" y="4387508"/>
            <a:ext cx="10190107" cy="1110530"/>
            <a:chOff x="1113222" y="4387508"/>
            <a:chExt cx="10190107" cy="1110530"/>
          </a:xfrm>
        </p:grpSpPr>
        <p:sp>
          <p:nvSpPr>
            <p:cNvPr id="50" name="Rettangolo 94">
              <a:extLst>
                <a:ext uri="{FF2B5EF4-FFF2-40B4-BE49-F238E27FC236}">
                  <a16:creationId xmlns:a16="http://schemas.microsoft.com/office/drawing/2014/main" id="{A4257900-60F4-8056-6E92-2BB4EA0EDA85}"/>
                </a:ext>
              </a:extLst>
            </p:cNvPr>
            <p:cNvSpPr>
              <a:spLocks/>
            </p:cNvSpPr>
            <p:nvPr/>
          </p:nvSpPr>
          <p:spPr>
            <a:xfrm>
              <a:off x="1113222" y="5187810"/>
              <a:ext cx="10178446" cy="28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r>
                <a:rPr lang="en-GB" sz="800" dirty="0">
                  <a:solidFill>
                    <a:schemeClr val="tx1"/>
                  </a:solidFill>
                  <a:cs typeface="Times New Roman" panose="02020603050405020304" pitchFamily="18" charset="0"/>
                </a:rPr>
                <a:t>European cybersecurity certification schemes</a:t>
              </a:r>
            </a:p>
          </p:txBody>
        </p:sp>
        <p:grpSp>
          <p:nvGrpSpPr>
            <p:cNvPr id="8274" name="Group 8273">
              <a:extLst>
                <a:ext uri="{FF2B5EF4-FFF2-40B4-BE49-F238E27FC236}">
                  <a16:creationId xmlns:a16="http://schemas.microsoft.com/office/drawing/2014/main" id="{153B5E79-F107-167F-3669-0839FDF7AB9C}"/>
                </a:ext>
              </a:extLst>
            </p:cNvPr>
            <p:cNvGrpSpPr/>
            <p:nvPr/>
          </p:nvGrpSpPr>
          <p:grpSpPr>
            <a:xfrm>
              <a:off x="6929754" y="4387508"/>
              <a:ext cx="4373575" cy="1110530"/>
              <a:chOff x="6929754" y="4387508"/>
              <a:chExt cx="4373575" cy="1110530"/>
            </a:xfrm>
          </p:grpSpPr>
          <p:sp>
            <p:nvSpPr>
              <p:cNvPr id="55" name="Rettangolo 94">
                <a:extLst>
                  <a:ext uri="{FF2B5EF4-FFF2-40B4-BE49-F238E27FC236}">
                    <a16:creationId xmlns:a16="http://schemas.microsoft.com/office/drawing/2014/main" id="{2734E9BF-50C3-CB9A-01F5-4FEE07B0972B}"/>
                  </a:ext>
                </a:extLst>
              </p:cNvPr>
              <p:cNvSpPr>
                <a:spLocks/>
              </p:cNvSpPr>
              <p:nvPr/>
            </p:nvSpPr>
            <p:spPr>
              <a:xfrm>
                <a:off x="7025033" y="5223621"/>
                <a:ext cx="4199162" cy="2163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800" dirty="0">
                    <a:solidFill>
                      <a:schemeClr val="tx1"/>
                    </a:solidFill>
                    <a:cs typeface="Times New Roman" panose="02020603050405020304" pitchFamily="18" charset="0"/>
                  </a:rPr>
                  <a:t>Art. 36</a:t>
                </a:r>
              </a:p>
            </p:txBody>
          </p:sp>
          <p:sp>
            <p:nvSpPr>
              <p:cNvPr id="71" name="Rectangle 70">
                <a:extLst>
                  <a:ext uri="{FF2B5EF4-FFF2-40B4-BE49-F238E27FC236}">
                    <a16:creationId xmlns:a16="http://schemas.microsoft.com/office/drawing/2014/main" id="{CC5DD975-3928-35E9-D2B4-7F2108AF7CA8}"/>
                  </a:ext>
                </a:extLst>
              </p:cNvPr>
              <p:cNvSpPr/>
              <p:nvPr/>
            </p:nvSpPr>
            <p:spPr>
              <a:xfrm>
                <a:off x="6929754" y="4387508"/>
                <a:ext cx="4373575" cy="111053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1" name="Rettangolo 95">
            <a:extLst>
              <a:ext uri="{FF2B5EF4-FFF2-40B4-BE49-F238E27FC236}">
                <a16:creationId xmlns:a16="http://schemas.microsoft.com/office/drawing/2014/main" id="{7E2A3551-32B9-3146-AF2B-7E20DF19D313}"/>
              </a:ext>
            </a:extLst>
          </p:cNvPr>
          <p:cNvSpPr/>
          <p:nvPr/>
        </p:nvSpPr>
        <p:spPr>
          <a:xfrm>
            <a:off x="9137963" y="3260006"/>
            <a:ext cx="2086232" cy="790614"/>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GB" sz="1000" b="1" dirty="0">
                <a:solidFill>
                  <a:schemeClr val="tx1"/>
                </a:solidFill>
                <a:cs typeface="Times New Roman" panose="02020603050405020304" pitchFamily="18" charset="0"/>
              </a:rPr>
              <a:t>European cybersecurity certification scheme for procurement of ICT products, services and processes </a:t>
            </a:r>
            <a:r>
              <a:rPr lang="en-GB" sz="1000" dirty="0">
                <a:solidFill>
                  <a:schemeClr val="tx1"/>
                </a:solidFill>
                <a:cs typeface="Times New Roman" panose="02020603050405020304" pitchFamily="18" charset="0"/>
              </a:rPr>
              <a:t>(Art. 36) </a:t>
            </a:r>
          </a:p>
        </p:txBody>
      </p:sp>
      <p:cxnSp>
        <p:nvCxnSpPr>
          <p:cNvPr id="110" name="Connector: Elbow 109">
            <a:extLst>
              <a:ext uri="{FF2B5EF4-FFF2-40B4-BE49-F238E27FC236}">
                <a16:creationId xmlns:a16="http://schemas.microsoft.com/office/drawing/2014/main" id="{8018EC49-A3E4-C947-AABC-51167E53497B}"/>
              </a:ext>
            </a:extLst>
          </p:cNvPr>
          <p:cNvCxnSpPr>
            <a:stCxn id="40" idx="3"/>
            <a:endCxn id="41" idx="0"/>
          </p:cNvCxnSpPr>
          <p:nvPr/>
        </p:nvCxnSpPr>
        <p:spPr>
          <a:xfrm>
            <a:off x="8524456" y="3092413"/>
            <a:ext cx="1656623" cy="167593"/>
          </a:xfrm>
          <a:prstGeom prst="bentConnector2">
            <a:avLst/>
          </a:prstGeom>
          <a:noFill/>
          <a:ln cap="rnd">
            <a:solidFill>
              <a:schemeClr val="accent3"/>
            </a:solidFill>
            <a:prstDash val="solid"/>
            <a:round/>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cxnSp>
      <p:grpSp>
        <p:nvGrpSpPr>
          <p:cNvPr id="8269" name="Group 8268">
            <a:extLst>
              <a:ext uri="{FF2B5EF4-FFF2-40B4-BE49-F238E27FC236}">
                <a16:creationId xmlns:a16="http://schemas.microsoft.com/office/drawing/2014/main" id="{B9B5DBB4-A971-FB8D-6A8F-4A1A553BBFED}"/>
              </a:ext>
            </a:extLst>
          </p:cNvPr>
          <p:cNvGrpSpPr/>
          <p:nvPr/>
        </p:nvGrpSpPr>
        <p:grpSpPr>
          <a:xfrm>
            <a:off x="3283928" y="4487746"/>
            <a:ext cx="1588053" cy="553105"/>
            <a:chOff x="3283928" y="4487746"/>
            <a:chExt cx="1588053" cy="553105"/>
          </a:xfrm>
        </p:grpSpPr>
        <p:sp>
          <p:nvSpPr>
            <p:cNvPr id="43" name="Rettangolo 94">
              <a:extLst>
                <a:ext uri="{FF2B5EF4-FFF2-40B4-BE49-F238E27FC236}">
                  <a16:creationId xmlns:a16="http://schemas.microsoft.com/office/drawing/2014/main" id="{B65677A5-E744-99B3-3CF8-96B8894BBA06}"/>
                </a:ext>
              </a:extLst>
            </p:cNvPr>
            <p:cNvSpPr>
              <a:spLocks/>
            </p:cNvSpPr>
            <p:nvPr/>
          </p:nvSpPr>
          <p:spPr>
            <a:xfrm>
              <a:off x="3848927"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00" b="1" dirty="0">
                  <a:solidFill>
                    <a:schemeClr val="tx1"/>
                  </a:solidFill>
                  <a:cs typeface="Times New Roman" panose="02020603050405020304" pitchFamily="18" charset="0"/>
                </a:rPr>
                <a:t>Definition of requirements</a:t>
              </a:r>
            </a:p>
          </p:txBody>
        </p:sp>
        <p:cxnSp>
          <p:nvCxnSpPr>
            <p:cNvPr id="117" name="Straight Arrow Connector 116">
              <a:extLst>
                <a:ext uri="{FF2B5EF4-FFF2-40B4-BE49-F238E27FC236}">
                  <a16:creationId xmlns:a16="http://schemas.microsoft.com/office/drawing/2014/main" id="{66E1A9AA-14A8-0814-8E33-4611BF676AB8}"/>
                </a:ext>
              </a:extLst>
            </p:cNvPr>
            <p:cNvCxnSpPr>
              <a:stCxn id="42" idx="3"/>
              <a:endCxn id="43" idx="1"/>
            </p:cNvCxnSpPr>
            <p:nvPr/>
          </p:nvCxnSpPr>
          <p:spPr>
            <a:xfrm>
              <a:off x="3283928" y="4764299"/>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8270" name="Group 8269">
            <a:extLst>
              <a:ext uri="{FF2B5EF4-FFF2-40B4-BE49-F238E27FC236}">
                <a16:creationId xmlns:a16="http://schemas.microsoft.com/office/drawing/2014/main" id="{FCAD2B06-2061-3323-F430-9E46488E2AB6}"/>
              </a:ext>
            </a:extLst>
          </p:cNvPr>
          <p:cNvGrpSpPr/>
          <p:nvPr/>
        </p:nvGrpSpPr>
        <p:grpSpPr>
          <a:xfrm>
            <a:off x="4871981" y="4487746"/>
            <a:ext cx="1588053" cy="553105"/>
            <a:chOff x="4871981" y="4487746"/>
            <a:chExt cx="1588053" cy="553105"/>
          </a:xfrm>
        </p:grpSpPr>
        <p:sp>
          <p:nvSpPr>
            <p:cNvPr id="44" name="Rettangolo 94">
              <a:extLst>
                <a:ext uri="{FF2B5EF4-FFF2-40B4-BE49-F238E27FC236}">
                  <a16:creationId xmlns:a16="http://schemas.microsoft.com/office/drawing/2014/main" id="{17D5AF44-360A-A7DE-3B17-90C6E143C07B}"/>
                </a:ext>
              </a:extLst>
            </p:cNvPr>
            <p:cNvSpPr>
              <a:spLocks/>
            </p:cNvSpPr>
            <p:nvPr/>
          </p:nvSpPr>
          <p:spPr>
            <a:xfrm>
              <a:off x="5436980"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00" b="1" dirty="0">
                  <a:solidFill>
                    <a:schemeClr val="tx1"/>
                  </a:solidFill>
                  <a:cs typeface="Times New Roman" panose="02020603050405020304" pitchFamily="18" charset="0"/>
                </a:rPr>
                <a:t>Request for proposals</a:t>
              </a:r>
            </a:p>
          </p:txBody>
        </p:sp>
        <p:cxnSp>
          <p:nvCxnSpPr>
            <p:cNvPr id="118" name="Straight Arrow Connector 117">
              <a:extLst>
                <a:ext uri="{FF2B5EF4-FFF2-40B4-BE49-F238E27FC236}">
                  <a16:creationId xmlns:a16="http://schemas.microsoft.com/office/drawing/2014/main" id="{0184C943-F8F1-AAA6-D35C-32B0767FFE95}"/>
                </a:ext>
              </a:extLst>
            </p:cNvPr>
            <p:cNvCxnSpPr/>
            <p:nvPr/>
          </p:nvCxnSpPr>
          <p:spPr>
            <a:xfrm>
              <a:off x="4871981" y="4764298"/>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8271" name="Group 8270">
            <a:extLst>
              <a:ext uri="{FF2B5EF4-FFF2-40B4-BE49-F238E27FC236}">
                <a16:creationId xmlns:a16="http://schemas.microsoft.com/office/drawing/2014/main" id="{C113B1D9-1D83-1B05-3EB3-5F0542604618}"/>
              </a:ext>
            </a:extLst>
          </p:cNvPr>
          <p:cNvGrpSpPr/>
          <p:nvPr/>
        </p:nvGrpSpPr>
        <p:grpSpPr>
          <a:xfrm>
            <a:off x="6441711" y="4487746"/>
            <a:ext cx="1606376" cy="553105"/>
            <a:chOff x="6441711" y="4487746"/>
            <a:chExt cx="1606376" cy="553105"/>
          </a:xfrm>
        </p:grpSpPr>
        <p:sp>
          <p:nvSpPr>
            <p:cNvPr id="45" name="Rettangolo 94">
              <a:extLst>
                <a:ext uri="{FF2B5EF4-FFF2-40B4-BE49-F238E27FC236}">
                  <a16:creationId xmlns:a16="http://schemas.microsoft.com/office/drawing/2014/main" id="{CCEAD242-977F-33E0-3556-B95B08DB7A4C}"/>
                </a:ext>
              </a:extLst>
            </p:cNvPr>
            <p:cNvSpPr>
              <a:spLocks/>
            </p:cNvSpPr>
            <p:nvPr/>
          </p:nvSpPr>
          <p:spPr>
            <a:xfrm>
              <a:off x="7025033"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00" b="1" dirty="0">
                  <a:solidFill>
                    <a:schemeClr val="tx1"/>
                  </a:solidFill>
                  <a:cs typeface="Times New Roman" panose="02020603050405020304" pitchFamily="18" charset="0"/>
                </a:rPr>
                <a:t>Selection of supplier</a:t>
              </a:r>
            </a:p>
          </p:txBody>
        </p:sp>
        <p:cxnSp>
          <p:nvCxnSpPr>
            <p:cNvPr id="119" name="Straight Arrow Connector 118">
              <a:extLst>
                <a:ext uri="{FF2B5EF4-FFF2-40B4-BE49-F238E27FC236}">
                  <a16:creationId xmlns:a16="http://schemas.microsoft.com/office/drawing/2014/main" id="{A099725E-1446-D8AB-1BF1-7DF262CDFABE}"/>
                </a:ext>
              </a:extLst>
            </p:cNvPr>
            <p:cNvCxnSpPr/>
            <p:nvPr/>
          </p:nvCxnSpPr>
          <p:spPr>
            <a:xfrm>
              <a:off x="6441711" y="4764298"/>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8272" name="Group 8271">
            <a:extLst>
              <a:ext uri="{FF2B5EF4-FFF2-40B4-BE49-F238E27FC236}">
                <a16:creationId xmlns:a16="http://schemas.microsoft.com/office/drawing/2014/main" id="{E95B4680-35F9-5760-D437-48A1301EF136}"/>
              </a:ext>
            </a:extLst>
          </p:cNvPr>
          <p:cNvGrpSpPr/>
          <p:nvPr/>
        </p:nvGrpSpPr>
        <p:grpSpPr>
          <a:xfrm>
            <a:off x="8057690" y="4487746"/>
            <a:ext cx="1578450" cy="553105"/>
            <a:chOff x="8057690" y="4487746"/>
            <a:chExt cx="1578450" cy="553105"/>
          </a:xfrm>
        </p:grpSpPr>
        <p:sp>
          <p:nvSpPr>
            <p:cNvPr id="46" name="Rettangolo 94">
              <a:extLst>
                <a:ext uri="{FF2B5EF4-FFF2-40B4-BE49-F238E27FC236}">
                  <a16:creationId xmlns:a16="http://schemas.microsoft.com/office/drawing/2014/main" id="{7F55C8C6-D583-EE3F-1BD5-E7D3CC65C7F4}"/>
                </a:ext>
              </a:extLst>
            </p:cNvPr>
            <p:cNvSpPr>
              <a:spLocks/>
            </p:cNvSpPr>
            <p:nvPr/>
          </p:nvSpPr>
          <p:spPr>
            <a:xfrm>
              <a:off x="8613086"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00" b="1" dirty="0">
                  <a:solidFill>
                    <a:schemeClr val="tx1"/>
                  </a:solidFill>
                  <a:cs typeface="Times New Roman" panose="02020603050405020304" pitchFamily="18" charset="0"/>
                </a:rPr>
                <a:t>Contracting</a:t>
              </a:r>
            </a:p>
          </p:txBody>
        </p:sp>
        <p:cxnSp>
          <p:nvCxnSpPr>
            <p:cNvPr id="120" name="Straight Arrow Connector 119">
              <a:extLst>
                <a:ext uri="{FF2B5EF4-FFF2-40B4-BE49-F238E27FC236}">
                  <a16:creationId xmlns:a16="http://schemas.microsoft.com/office/drawing/2014/main" id="{FDA78F3B-3957-6223-7FBA-D3E77F76946E}"/>
                </a:ext>
              </a:extLst>
            </p:cNvPr>
            <p:cNvCxnSpPr/>
            <p:nvPr/>
          </p:nvCxnSpPr>
          <p:spPr>
            <a:xfrm>
              <a:off x="8057690" y="4764298"/>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7" name="Group 6">
            <a:extLst>
              <a:ext uri="{FF2B5EF4-FFF2-40B4-BE49-F238E27FC236}">
                <a16:creationId xmlns:a16="http://schemas.microsoft.com/office/drawing/2014/main" id="{3137F755-DC91-6F1C-BF9F-068564FA1356}"/>
              </a:ext>
            </a:extLst>
          </p:cNvPr>
          <p:cNvGrpSpPr/>
          <p:nvPr/>
        </p:nvGrpSpPr>
        <p:grpSpPr>
          <a:xfrm>
            <a:off x="9627420" y="4487746"/>
            <a:ext cx="1596775" cy="553105"/>
            <a:chOff x="9627420" y="4487746"/>
            <a:chExt cx="1596775" cy="553105"/>
          </a:xfrm>
        </p:grpSpPr>
        <p:sp>
          <p:nvSpPr>
            <p:cNvPr id="47" name="Rettangolo 94">
              <a:extLst>
                <a:ext uri="{FF2B5EF4-FFF2-40B4-BE49-F238E27FC236}">
                  <a16:creationId xmlns:a16="http://schemas.microsoft.com/office/drawing/2014/main" id="{DE5835C4-CB59-37B9-125A-82801A33F4EB}"/>
                </a:ext>
              </a:extLst>
            </p:cNvPr>
            <p:cNvSpPr>
              <a:spLocks/>
            </p:cNvSpPr>
            <p:nvPr/>
          </p:nvSpPr>
          <p:spPr>
            <a:xfrm>
              <a:off x="10201141"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00" b="1" dirty="0">
                  <a:solidFill>
                    <a:schemeClr val="tx1"/>
                  </a:solidFill>
                  <a:cs typeface="Times New Roman" panose="02020603050405020304" pitchFamily="18" charset="0"/>
                </a:rPr>
                <a:t>Operations</a:t>
              </a:r>
            </a:p>
          </p:txBody>
        </p:sp>
        <p:cxnSp>
          <p:nvCxnSpPr>
            <p:cNvPr id="121" name="Straight Arrow Connector 120">
              <a:extLst>
                <a:ext uri="{FF2B5EF4-FFF2-40B4-BE49-F238E27FC236}">
                  <a16:creationId xmlns:a16="http://schemas.microsoft.com/office/drawing/2014/main" id="{0C7A30CE-0038-1575-C43C-D69C8EB2EF7E}"/>
                </a:ext>
              </a:extLst>
            </p:cNvPr>
            <p:cNvCxnSpPr/>
            <p:nvPr/>
          </p:nvCxnSpPr>
          <p:spPr>
            <a:xfrm>
              <a:off x="9627420" y="4764298"/>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3" name="Group 2">
            <a:extLst>
              <a:ext uri="{FF2B5EF4-FFF2-40B4-BE49-F238E27FC236}">
                <a16:creationId xmlns:a16="http://schemas.microsoft.com/office/drawing/2014/main" id="{D1098F26-70EA-9F5E-9F20-CB70AF20FCE4}"/>
              </a:ext>
            </a:extLst>
          </p:cNvPr>
          <p:cNvGrpSpPr/>
          <p:nvPr/>
        </p:nvGrpSpPr>
        <p:grpSpPr>
          <a:xfrm>
            <a:off x="1352550" y="1634550"/>
            <a:ext cx="3562350" cy="762000"/>
            <a:chOff x="1352550" y="1634550"/>
            <a:chExt cx="3562350" cy="762000"/>
          </a:xfrm>
        </p:grpSpPr>
        <p:pic>
          <p:nvPicPr>
            <p:cNvPr id="9" name="Afbeelding 28">
              <a:extLst>
                <a:ext uri="{FF2B5EF4-FFF2-40B4-BE49-F238E27FC236}">
                  <a16:creationId xmlns:a16="http://schemas.microsoft.com/office/drawing/2014/main" id="{88557436-5119-65F0-BD3D-56B265BE09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839104" y="1768192"/>
              <a:ext cx="839719" cy="447850"/>
            </a:xfrm>
            <a:prstGeom prst="rect">
              <a:avLst/>
            </a:prstGeom>
          </p:spPr>
        </p:pic>
        <p:grpSp>
          <p:nvGrpSpPr>
            <p:cNvPr id="15" name="Group 14">
              <a:extLst>
                <a:ext uri="{FF2B5EF4-FFF2-40B4-BE49-F238E27FC236}">
                  <a16:creationId xmlns:a16="http://schemas.microsoft.com/office/drawing/2014/main" id="{FDAF5CC8-2CD6-9D49-D936-DF7D9E3F059D}"/>
                </a:ext>
              </a:extLst>
            </p:cNvPr>
            <p:cNvGrpSpPr/>
            <p:nvPr/>
          </p:nvGrpSpPr>
          <p:grpSpPr>
            <a:xfrm>
              <a:off x="1497569" y="1749025"/>
              <a:ext cx="1126721" cy="486184"/>
              <a:chOff x="9744479" y="3876558"/>
              <a:chExt cx="1126721" cy="486184"/>
            </a:xfrm>
          </p:grpSpPr>
          <p:sp>
            <p:nvSpPr>
              <p:cNvPr id="11" name="Rectangle 10">
                <a:extLst>
                  <a:ext uri="{FF2B5EF4-FFF2-40B4-BE49-F238E27FC236}">
                    <a16:creationId xmlns:a16="http://schemas.microsoft.com/office/drawing/2014/main" id="{7D797448-84B4-8DA0-F6E9-2ED9000B2BAB}"/>
                  </a:ext>
                </a:extLst>
              </p:cNvPr>
              <p:cNvSpPr/>
              <p:nvPr/>
            </p:nvSpPr>
            <p:spPr>
              <a:xfrm>
                <a:off x="9744479" y="3876558"/>
                <a:ext cx="1126721" cy="4861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b="1" dirty="0"/>
                  <a:t>TSOs</a:t>
                </a:r>
              </a:p>
            </p:txBody>
          </p:sp>
          <p:pic>
            <p:nvPicPr>
              <p:cNvPr id="14" name="Graphic 13">
                <a:extLst>
                  <a:ext uri="{FF2B5EF4-FFF2-40B4-BE49-F238E27FC236}">
                    <a16:creationId xmlns:a16="http://schemas.microsoft.com/office/drawing/2014/main" id="{3C7E27B5-E7B9-1391-1C0E-BA9DA8E4D2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35954" y="3959404"/>
                <a:ext cx="320492" cy="320492"/>
              </a:xfrm>
              <a:prstGeom prst="rect">
                <a:avLst/>
              </a:prstGeom>
            </p:spPr>
          </p:pic>
        </p:grpSp>
        <p:grpSp>
          <p:nvGrpSpPr>
            <p:cNvPr id="16" name="Group 15">
              <a:extLst>
                <a:ext uri="{FF2B5EF4-FFF2-40B4-BE49-F238E27FC236}">
                  <a16:creationId xmlns:a16="http://schemas.microsoft.com/office/drawing/2014/main" id="{90868A8D-C408-2651-D40B-87BA6B5B9C97}"/>
                </a:ext>
              </a:extLst>
            </p:cNvPr>
            <p:cNvGrpSpPr>
              <a:grpSpLocks noChangeAspect="1"/>
            </p:cNvGrpSpPr>
            <p:nvPr/>
          </p:nvGrpSpPr>
          <p:grpSpPr>
            <a:xfrm>
              <a:off x="2810043" y="1877978"/>
              <a:ext cx="843308" cy="228278"/>
              <a:chOff x="5162328" y="3171262"/>
              <a:chExt cx="1871711" cy="506659"/>
            </a:xfrm>
          </p:grpSpPr>
          <p:sp>
            <p:nvSpPr>
              <p:cNvPr id="17" name="Freeform: Shape 16">
                <a:extLst>
                  <a:ext uri="{FF2B5EF4-FFF2-40B4-BE49-F238E27FC236}">
                    <a16:creationId xmlns:a16="http://schemas.microsoft.com/office/drawing/2014/main" id="{9B7978AE-7E56-0BD5-DE59-27756EF1AE1E}"/>
                  </a:ext>
                </a:extLst>
              </p:cNvPr>
              <p:cNvSpPr/>
              <p:nvPr/>
            </p:nvSpPr>
            <p:spPr>
              <a:xfrm>
                <a:off x="6571897" y="3301246"/>
                <a:ext cx="145789" cy="297981"/>
              </a:xfrm>
              <a:custGeom>
                <a:avLst/>
                <a:gdLst>
                  <a:gd name="connsiteX0" fmla="*/ 109138 w 145789"/>
                  <a:gd name="connsiteY0" fmla="*/ 0 h 297981"/>
                  <a:gd name="connsiteX1" fmla="*/ 0 w 145789"/>
                  <a:gd name="connsiteY1" fmla="*/ 140913 h 297981"/>
                  <a:gd name="connsiteX2" fmla="*/ 145790 w 145789"/>
                  <a:gd name="connsiteY2" fmla="*/ 297982 h 297981"/>
                  <a:gd name="connsiteX3" fmla="*/ 109138 w 145789"/>
                  <a:gd name="connsiteY3" fmla="*/ 48 h 297981"/>
                </a:gdLst>
                <a:ahLst/>
                <a:cxnLst>
                  <a:cxn ang="0">
                    <a:pos x="connsiteX0" y="connsiteY0"/>
                  </a:cxn>
                  <a:cxn ang="0">
                    <a:pos x="connsiteX1" y="connsiteY1"/>
                  </a:cxn>
                  <a:cxn ang="0">
                    <a:pos x="connsiteX2" y="connsiteY2"/>
                  </a:cxn>
                  <a:cxn ang="0">
                    <a:pos x="connsiteX3" y="connsiteY3"/>
                  </a:cxn>
                </a:cxnLst>
                <a:rect l="l" t="t" r="r" b="b"/>
                <a:pathLst>
                  <a:path w="145789" h="297981">
                    <a:moveTo>
                      <a:pt x="109138" y="0"/>
                    </a:moveTo>
                    <a:cubicBezTo>
                      <a:pt x="46673" y="33250"/>
                      <a:pt x="791" y="88650"/>
                      <a:pt x="0" y="140913"/>
                    </a:cubicBezTo>
                    <a:cubicBezTo>
                      <a:pt x="934" y="202963"/>
                      <a:pt x="65456" y="269416"/>
                      <a:pt x="145790" y="297982"/>
                    </a:cubicBezTo>
                    <a:cubicBezTo>
                      <a:pt x="138960" y="248482"/>
                      <a:pt x="109271" y="48704"/>
                      <a:pt x="109138" y="48"/>
                    </a:cubicBezTo>
                  </a:path>
                </a:pathLst>
              </a:custGeom>
              <a:solidFill>
                <a:srgbClr val="49528C"/>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C594D0B-7017-9A02-567D-7A7AEAD8124E}"/>
                  </a:ext>
                </a:extLst>
              </p:cNvPr>
              <p:cNvSpPr/>
              <p:nvPr/>
            </p:nvSpPr>
            <p:spPr>
              <a:xfrm>
                <a:off x="6698912" y="3338491"/>
                <a:ext cx="234562" cy="197703"/>
              </a:xfrm>
              <a:custGeom>
                <a:avLst/>
                <a:gdLst>
                  <a:gd name="connsiteX0" fmla="*/ 206750 w 234562"/>
                  <a:gd name="connsiteY0" fmla="*/ 8182 h 197703"/>
                  <a:gd name="connsiteX1" fmla="*/ 36471 w 234562"/>
                  <a:gd name="connsiteY1" fmla="*/ 48924 h 197703"/>
                  <a:gd name="connsiteX2" fmla="*/ 0 w 234562"/>
                  <a:gd name="connsiteY2" fmla="*/ 104371 h 197703"/>
                  <a:gd name="connsiteX3" fmla="*/ 181232 w 234562"/>
                  <a:gd name="connsiteY3" fmla="*/ 197704 h 197703"/>
                  <a:gd name="connsiteX4" fmla="*/ 208950 w 234562"/>
                  <a:gd name="connsiteY4" fmla="*/ 195644 h 197703"/>
                  <a:gd name="connsiteX5" fmla="*/ 234563 w 234562"/>
                  <a:gd name="connsiteY5" fmla="*/ 103669 h 197703"/>
                  <a:gd name="connsiteX6" fmla="*/ 206750 w 234562"/>
                  <a:gd name="connsiteY6" fmla="*/ 8182 h 19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62" h="197703">
                    <a:moveTo>
                      <a:pt x="206750" y="8182"/>
                    </a:moveTo>
                    <a:cubicBezTo>
                      <a:pt x="149866" y="-10597"/>
                      <a:pt x="83248" y="2937"/>
                      <a:pt x="36471" y="48924"/>
                    </a:cubicBezTo>
                    <a:cubicBezTo>
                      <a:pt x="20317" y="65362"/>
                      <a:pt x="8144" y="84328"/>
                      <a:pt x="0" y="104371"/>
                    </a:cubicBezTo>
                    <a:cubicBezTo>
                      <a:pt x="39376" y="158835"/>
                      <a:pt x="113586" y="197704"/>
                      <a:pt x="181232" y="197704"/>
                    </a:cubicBezTo>
                    <a:cubicBezTo>
                      <a:pt x="190833" y="197704"/>
                      <a:pt x="200053" y="197002"/>
                      <a:pt x="208950" y="195644"/>
                    </a:cubicBezTo>
                    <a:cubicBezTo>
                      <a:pt x="224828" y="169934"/>
                      <a:pt x="234515" y="138792"/>
                      <a:pt x="234563" y="103669"/>
                    </a:cubicBezTo>
                    <a:cubicBezTo>
                      <a:pt x="234515" y="66954"/>
                      <a:pt x="223980" y="34547"/>
                      <a:pt x="206750" y="8182"/>
                    </a:cubicBezTo>
                    <a:close/>
                  </a:path>
                </a:pathLst>
              </a:custGeom>
              <a:solidFill>
                <a:srgbClr val="213669"/>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F72F55E-8EC9-1AF6-7D81-7BCB1F77D3C4}"/>
                  </a:ext>
                </a:extLst>
              </p:cNvPr>
              <p:cNvSpPr/>
              <p:nvPr/>
            </p:nvSpPr>
            <p:spPr>
              <a:xfrm>
                <a:off x="6681034" y="3171262"/>
                <a:ext cx="353005" cy="288600"/>
              </a:xfrm>
              <a:custGeom>
                <a:avLst/>
                <a:gdLst>
                  <a:gd name="connsiteX0" fmla="*/ 223742 w 353005"/>
                  <a:gd name="connsiteY0" fmla="*/ 176301 h 288600"/>
                  <a:gd name="connsiteX1" fmla="*/ 275291 w 353005"/>
                  <a:gd name="connsiteY1" fmla="*/ 218027 h 288600"/>
                  <a:gd name="connsiteX2" fmla="*/ 330584 w 353005"/>
                  <a:gd name="connsiteY2" fmla="*/ 288601 h 288600"/>
                  <a:gd name="connsiteX3" fmla="*/ 353006 w 353005"/>
                  <a:gd name="connsiteY3" fmla="*/ 187821 h 288600"/>
                  <a:gd name="connsiteX4" fmla="*/ 133760 w 353005"/>
                  <a:gd name="connsiteY4" fmla="*/ 16001 h 288600"/>
                  <a:gd name="connsiteX5" fmla="*/ 0 w 353005"/>
                  <a:gd name="connsiteY5" fmla="*/ 129986 h 288600"/>
                  <a:gd name="connsiteX6" fmla="*/ 60160 w 353005"/>
                  <a:gd name="connsiteY6" fmla="*/ 114579 h 288600"/>
                  <a:gd name="connsiteX7" fmla="*/ 223742 w 353005"/>
                  <a:gd name="connsiteY7" fmla="*/ 176301 h 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05" h="288600">
                    <a:moveTo>
                      <a:pt x="223742" y="176301"/>
                    </a:moveTo>
                    <a:cubicBezTo>
                      <a:pt x="246126" y="183700"/>
                      <a:pt x="257785" y="200466"/>
                      <a:pt x="275291" y="218027"/>
                    </a:cubicBezTo>
                    <a:cubicBezTo>
                      <a:pt x="294818" y="237555"/>
                      <a:pt x="319954" y="259612"/>
                      <a:pt x="330584" y="288601"/>
                    </a:cubicBezTo>
                    <a:cubicBezTo>
                      <a:pt x="345100" y="261345"/>
                      <a:pt x="353006" y="227440"/>
                      <a:pt x="353006" y="187821"/>
                    </a:cubicBezTo>
                    <a:cubicBezTo>
                      <a:pt x="353006" y="78145"/>
                      <a:pt x="301228" y="-44457"/>
                      <a:pt x="133760" y="16001"/>
                    </a:cubicBezTo>
                    <a:cubicBezTo>
                      <a:pt x="50463" y="46067"/>
                      <a:pt x="14840" y="91679"/>
                      <a:pt x="0" y="129986"/>
                    </a:cubicBezTo>
                    <a:cubicBezTo>
                      <a:pt x="18069" y="120339"/>
                      <a:pt x="39976" y="119871"/>
                      <a:pt x="60160" y="114579"/>
                    </a:cubicBezTo>
                    <a:cubicBezTo>
                      <a:pt x="121120" y="98235"/>
                      <a:pt x="186804" y="119590"/>
                      <a:pt x="223742" y="176301"/>
                    </a:cubicBezTo>
                    <a:close/>
                  </a:path>
                </a:pathLst>
              </a:custGeom>
              <a:solidFill>
                <a:srgbClr val="8F93C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70813CA-2349-00EC-E6AE-6EFB445ED0F5}"/>
                  </a:ext>
                </a:extLst>
              </p:cNvPr>
              <p:cNvSpPr/>
              <p:nvPr/>
            </p:nvSpPr>
            <p:spPr>
              <a:xfrm>
                <a:off x="6717686" y="3459861"/>
                <a:ext cx="308386" cy="218060"/>
              </a:xfrm>
              <a:custGeom>
                <a:avLst/>
                <a:gdLst>
                  <a:gd name="connsiteX0" fmla="*/ 189243 w 308386"/>
                  <a:gd name="connsiteY0" fmla="*/ 73336 h 218060"/>
                  <a:gd name="connsiteX1" fmla="*/ 22146 w 308386"/>
                  <a:gd name="connsiteY1" fmla="*/ 144518 h 218060"/>
                  <a:gd name="connsiteX2" fmla="*/ 0 w 308386"/>
                  <a:gd name="connsiteY2" fmla="*/ 139367 h 218060"/>
                  <a:gd name="connsiteX3" fmla="*/ 15545 w 308386"/>
                  <a:gd name="connsiteY3" fmla="*/ 157537 h 218060"/>
                  <a:gd name="connsiteX4" fmla="*/ 271224 w 308386"/>
                  <a:gd name="connsiteY4" fmla="*/ 180859 h 218060"/>
                  <a:gd name="connsiteX5" fmla="*/ 293932 w 308386"/>
                  <a:gd name="connsiteY5" fmla="*/ 0 h 218060"/>
                  <a:gd name="connsiteX6" fmla="*/ 189243 w 308386"/>
                  <a:gd name="connsiteY6" fmla="*/ 73336 h 21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386" h="218060">
                    <a:moveTo>
                      <a:pt x="189243" y="73336"/>
                    </a:moveTo>
                    <a:cubicBezTo>
                      <a:pt x="143504" y="129532"/>
                      <a:pt x="84325" y="161190"/>
                      <a:pt x="22146" y="144518"/>
                    </a:cubicBezTo>
                    <a:cubicBezTo>
                      <a:pt x="15030" y="142645"/>
                      <a:pt x="6887" y="141802"/>
                      <a:pt x="0" y="139367"/>
                    </a:cubicBezTo>
                    <a:cubicBezTo>
                      <a:pt x="4639" y="145735"/>
                      <a:pt x="9839" y="151824"/>
                      <a:pt x="15545" y="157537"/>
                    </a:cubicBezTo>
                    <a:cubicBezTo>
                      <a:pt x="77019" y="219025"/>
                      <a:pt x="206283" y="244970"/>
                      <a:pt x="271224" y="180859"/>
                    </a:cubicBezTo>
                    <a:cubicBezTo>
                      <a:pt x="314954" y="136557"/>
                      <a:pt x="316735" y="62237"/>
                      <a:pt x="293932" y="0"/>
                    </a:cubicBezTo>
                    <a:cubicBezTo>
                      <a:pt x="272348" y="40602"/>
                      <a:pt x="230067" y="59849"/>
                      <a:pt x="189243" y="73336"/>
                    </a:cubicBezTo>
                    <a:close/>
                  </a:path>
                </a:pathLst>
              </a:custGeom>
              <a:solidFill>
                <a:srgbClr val="4F63A7"/>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C83B4FD-4663-49AF-EB8B-CBFF1936322B}"/>
                  </a:ext>
                </a:extLst>
              </p:cNvPr>
              <p:cNvSpPr/>
              <p:nvPr/>
            </p:nvSpPr>
            <p:spPr>
              <a:xfrm>
                <a:off x="6904776" y="3347563"/>
                <a:ext cx="106889" cy="185635"/>
              </a:xfrm>
              <a:custGeom>
                <a:avLst/>
                <a:gdLst>
                  <a:gd name="connsiteX0" fmla="*/ 0 w 106889"/>
                  <a:gd name="connsiteY0" fmla="*/ 0 h 185635"/>
                  <a:gd name="connsiteX1" fmla="*/ 27527 w 106889"/>
                  <a:gd name="connsiteY1" fmla="*/ 94550 h 185635"/>
                  <a:gd name="connsiteX2" fmla="*/ 2200 w 106889"/>
                  <a:gd name="connsiteY2" fmla="*/ 185636 h 185635"/>
                  <a:gd name="connsiteX3" fmla="*/ 106890 w 106889"/>
                  <a:gd name="connsiteY3" fmla="*/ 112299 h 185635"/>
                  <a:gd name="connsiteX4" fmla="*/ 60865 w 106889"/>
                  <a:gd name="connsiteY4" fmla="*/ 37464 h 185635"/>
                  <a:gd name="connsiteX5" fmla="*/ 48 w 106889"/>
                  <a:gd name="connsiteY5" fmla="*/ 47 h 1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89" h="185635">
                    <a:moveTo>
                      <a:pt x="0" y="0"/>
                    </a:moveTo>
                    <a:cubicBezTo>
                      <a:pt x="17040" y="26131"/>
                      <a:pt x="27442" y="58163"/>
                      <a:pt x="27527" y="94550"/>
                    </a:cubicBezTo>
                    <a:cubicBezTo>
                      <a:pt x="27480" y="129346"/>
                      <a:pt x="17888" y="160112"/>
                      <a:pt x="2200" y="185636"/>
                    </a:cubicBezTo>
                    <a:cubicBezTo>
                      <a:pt x="49016" y="178518"/>
                      <a:pt x="85258" y="152854"/>
                      <a:pt x="106890" y="112299"/>
                    </a:cubicBezTo>
                    <a:cubicBezTo>
                      <a:pt x="96307" y="83311"/>
                      <a:pt x="80391" y="56945"/>
                      <a:pt x="60865" y="37464"/>
                    </a:cubicBezTo>
                    <a:cubicBezTo>
                      <a:pt x="43358" y="19902"/>
                      <a:pt x="22431" y="7446"/>
                      <a:pt x="48" y="47"/>
                    </a:cubicBezTo>
                  </a:path>
                </a:pathLst>
              </a:custGeom>
              <a:solidFill>
                <a:srgbClr val="293E7F"/>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55D541B-056E-8696-C225-5C0FD3527E1C}"/>
                  </a:ext>
                </a:extLst>
              </p:cNvPr>
              <p:cNvSpPr/>
              <p:nvPr/>
            </p:nvSpPr>
            <p:spPr>
              <a:xfrm>
                <a:off x="6670971" y="3273956"/>
                <a:ext cx="233758" cy="168860"/>
              </a:xfrm>
              <a:custGeom>
                <a:avLst/>
                <a:gdLst>
                  <a:gd name="connsiteX0" fmla="*/ 1348 w 233758"/>
                  <a:gd name="connsiteY0" fmla="*/ 97210 h 168860"/>
                  <a:gd name="connsiteX1" fmla="*/ 29066 w 233758"/>
                  <a:gd name="connsiteY1" fmla="*/ 168861 h 168860"/>
                  <a:gd name="connsiteX2" fmla="*/ 65166 w 233758"/>
                  <a:gd name="connsiteY2" fmla="*/ 113929 h 168860"/>
                  <a:gd name="connsiteX3" fmla="*/ 233758 w 233758"/>
                  <a:gd name="connsiteY3" fmla="*/ 73608 h 168860"/>
                  <a:gd name="connsiteX4" fmla="*/ 67737 w 233758"/>
                  <a:gd name="connsiteY4" fmla="*/ 4580 h 168860"/>
                  <a:gd name="connsiteX5" fmla="*/ 10016 w 233758"/>
                  <a:gd name="connsiteY5" fmla="*/ 27293 h 168860"/>
                  <a:gd name="connsiteX6" fmla="*/ 1301 w 233758"/>
                  <a:gd name="connsiteY6" fmla="*/ 97258 h 16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758" h="168860">
                    <a:moveTo>
                      <a:pt x="1348" y="97210"/>
                    </a:moveTo>
                    <a:cubicBezTo>
                      <a:pt x="3082" y="122592"/>
                      <a:pt x="13292" y="146991"/>
                      <a:pt x="29066" y="168861"/>
                    </a:cubicBezTo>
                    <a:cubicBezTo>
                      <a:pt x="37162" y="148958"/>
                      <a:pt x="49202" y="130225"/>
                      <a:pt x="65166" y="113929"/>
                    </a:cubicBezTo>
                    <a:cubicBezTo>
                      <a:pt x="111467" y="68410"/>
                      <a:pt x="177437" y="54969"/>
                      <a:pt x="233758" y="73608"/>
                    </a:cubicBezTo>
                    <a:cubicBezTo>
                      <a:pt x="196820" y="16849"/>
                      <a:pt x="128650" y="-11810"/>
                      <a:pt x="67737" y="4580"/>
                    </a:cubicBezTo>
                    <a:cubicBezTo>
                      <a:pt x="47563" y="9871"/>
                      <a:pt x="28085" y="17646"/>
                      <a:pt x="10016" y="27293"/>
                    </a:cubicBezTo>
                    <a:cubicBezTo>
                      <a:pt x="-4967" y="66021"/>
                      <a:pt x="1301" y="97258"/>
                      <a:pt x="1301" y="97258"/>
                    </a:cubicBezTo>
                  </a:path>
                </a:pathLst>
              </a:custGeom>
              <a:solidFill>
                <a:srgbClr val="293E7F"/>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9B0DC95-3E1D-2B71-8A54-802DC365EDC8}"/>
                  </a:ext>
                </a:extLst>
              </p:cNvPr>
              <p:cNvSpPr/>
              <p:nvPr/>
            </p:nvSpPr>
            <p:spPr>
              <a:xfrm>
                <a:off x="6687721" y="3442864"/>
                <a:ext cx="219255" cy="167476"/>
              </a:xfrm>
              <a:custGeom>
                <a:avLst/>
                <a:gdLst>
                  <a:gd name="connsiteX0" fmla="*/ 219208 w 219255"/>
                  <a:gd name="connsiteY0" fmla="*/ 90335 h 167476"/>
                  <a:gd name="connsiteX1" fmla="*/ 191776 w 219255"/>
                  <a:gd name="connsiteY1" fmla="*/ 92396 h 167476"/>
                  <a:gd name="connsiteX2" fmla="*/ 12315 w 219255"/>
                  <a:gd name="connsiteY2" fmla="*/ 0 h 167476"/>
                  <a:gd name="connsiteX3" fmla="*/ 29965 w 219255"/>
                  <a:gd name="connsiteY3" fmla="*/ 156366 h 167476"/>
                  <a:gd name="connsiteX4" fmla="*/ 51034 w 219255"/>
                  <a:gd name="connsiteY4" fmla="*/ 162922 h 167476"/>
                  <a:gd name="connsiteX5" fmla="*/ 219255 w 219255"/>
                  <a:gd name="connsiteY5" fmla="*/ 90382 h 16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55" h="167476">
                    <a:moveTo>
                      <a:pt x="219208" y="90335"/>
                    </a:moveTo>
                    <a:cubicBezTo>
                      <a:pt x="210407" y="91647"/>
                      <a:pt x="201272" y="92396"/>
                      <a:pt x="191776" y="92396"/>
                    </a:cubicBezTo>
                    <a:cubicBezTo>
                      <a:pt x="124824" y="92396"/>
                      <a:pt x="51320" y="53901"/>
                      <a:pt x="12315" y="0"/>
                    </a:cubicBezTo>
                    <a:cubicBezTo>
                      <a:pt x="-8707" y="51794"/>
                      <a:pt x="-2811" y="111409"/>
                      <a:pt x="29965" y="156366"/>
                    </a:cubicBezTo>
                    <a:cubicBezTo>
                      <a:pt x="36899" y="158848"/>
                      <a:pt x="43871" y="161049"/>
                      <a:pt x="51034" y="162922"/>
                    </a:cubicBezTo>
                    <a:cubicBezTo>
                      <a:pt x="113213" y="179594"/>
                      <a:pt x="182832" y="149388"/>
                      <a:pt x="219255" y="90382"/>
                    </a:cubicBezTo>
                  </a:path>
                </a:pathLst>
              </a:custGeom>
              <a:solidFill>
                <a:srgbClr val="293E7F"/>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ADAE8D3-2627-A836-C018-B54A27E653DB}"/>
                  </a:ext>
                </a:extLst>
              </p:cNvPr>
              <p:cNvSpPr/>
              <p:nvPr/>
            </p:nvSpPr>
            <p:spPr>
              <a:xfrm>
                <a:off x="6651907" y="3311691"/>
                <a:ext cx="231190" cy="262202"/>
              </a:xfrm>
              <a:custGeom>
                <a:avLst/>
                <a:gdLst>
                  <a:gd name="connsiteX0" fmla="*/ 46253 w 231190"/>
                  <a:gd name="connsiteY0" fmla="*/ 107007 h 262202"/>
                  <a:gd name="connsiteX1" fmla="*/ 186290 w 231190"/>
                  <a:gd name="connsiteY1" fmla="*/ 107007 h 262202"/>
                  <a:gd name="connsiteX2" fmla="*/ 170231 w 231190"/>
                  <a:gd name="connsiteY2" fmla="*/ 59521 h 262202"/>
                  <a:gd name="connsiteX3" fmla="*/ 117558 w 231190"/>
                  <a:gd name="connsiteY3" fmla="*/ 34935 h 262202"/>
                  <a:gd name="connsiteX4" fmla="*/ 68313 w 231190"/>
                  <a:gd name="connsiteY4" fmla="*/ 54557 h 262202"/>
                  <a:gd name="connsiteX5" fmla="*/ 46253 w 231190"/>
                  <a:gd name="connsiteY5" fmla="*/ 107007 h 262202"/>
                  <a:gd name="connsiteX6" fmla="*/ 185823 w 231190"/>
                  <a:gd name="connsiteY6" fmla="*/ 175754 h 262202"/>
                  <a:gd name="connsiteX7" fmla="*/ 229743 w 231190"/>
                  <a:gd name="connsiteY7" fmla="*/ 181186 h 262202"/>
                  <a:gd name="connsiteX8" fmla="*/ 191252 w 231190"/>
                  <a:gd name="connsiteY8" fmla="*/ 240942 h 262202"/>
                  <a:gd name="connsiteX9" fmla="*/ 119482 w 231190"/>
                  <a:gd name="connsiteY9" fmla="*/ 262202 h 262202"/>
                  <a:gd name="connsiteX10" fmla="*/ 32213 w 231190"/>
                  <a:gd name="connsiteY10" fmla="*/ 228297 h 262202"/>
                  <a:gd name="connsiteX11" fmla="*/ 0 w 231190"/>
                  <a:gd name="connsiteY11" fmla="*/ 133232 h 262202"/>
                  <a:gd name="connsiteX12" fmla="*/ 32585 w 231190"/>
                  <a:gd name="connsiteY12" fmla="*/ 34982 h 262202"/>
                  <a:gd name="connsiteX13" fmla="*/ 117138 w 231190"/>
                  <a:gd name="connsiteY13" fmla="*/ 0 h 262202"/>
                  <a:gd name="connsiteX14" fmla="*/ 199311 w 231190"/>
                  <a:gd name="connsiteY14" fmla="*/ 34233 h 262202"/>
                  <a:gd name="connsiteX15" fmla="*/ 231191 w 231190"/>
                  <a:gd name="connsiteY15" fmla="*/ 130610 h 262202"/>
                  <a:gd name="connsiteX16" fmla="*/ 230953 w 231190"/>
                  <a:gd name="connsiteY16" fmla="*/ 141943 h 262202"/>
                  <a:gd name="connsiteX17" fmla="*/ 43920 w 231190"/>
                  <a:gd name="connsiteY17" fmla="*/ 141943 h 262202"/>
                  <a:gd name="connsiteX18" fmla="*/ 67275 w 231190"/>
                  <a:gd name="connsiteY18" fmla="*/ 205257 h 262202"/>
                  <a:gd name="connsiteX19" fmla="*/ 119720 w 231190"/>
                  <a:gd name="connsiteY19" fmla="*/ 227221 h 262202"/>
                  <a:gd name="connsiteX20" fmla="*/ 159601 w 231190"/>
                  <a:gd name="connsiteY20" fmla="*/ 214951 h 262202"/>
                  <a:gd name="connsiteX21" fmla="*/ 185823 w 231190"/>
                  <a:gd name="connsiteY21" fmla="*/ 175754 h 26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190" h="262202">
                    <a:moveTo>
                      <a:pt x="46253" y="107007"/>
                    </a:moveTo>
                    <a:lnTo>
                      <a:pt x="186290" y="107007"/>
                    </a:lnTo>
                    <a:cubicBezTo>
                      <a:pt x="184375" y="85887"/>
                      <a:pt x="179032" y="70105"/>
                      <a:pt x="170231" y="59521"/>
                    </a:cubicBezTo>
                    <a:cubicBezTo>
                      <a:pt x="156705" y="43130"/>
                      <a:pt x="139141" y="34935"/>
                      <a:pt x="117558" y="34935"/>
                    </a:cubicBezTo>
                    <a:cubicBezTo>
                      <a:pt x="98041" y="34935"/>
                      <a:pt x="81601" y="41492"/>
                      <a:pt x="68313" y="54557"/>
                    </a:cubicBezTo>
                    <a:cubicBezTo>
                      <a:pt x="55016" y="67623"/>
                      <a:pt x="47663" y="85091"/>
                      <a:pt x="46253" y="107007"/>
                    </a:cubicBezTo>
                    <a:close/>
                    <a:moveTo>
                      <a:pt x="185823" y="175754"/>
                    </a:moveTo>
                    <a:lnTo>
                      <a:pt x="229743" y="181186"/>
                    </a:lnTo>
                    <a:cubicBezTo>
                      <a:pt x="222809" y="206850"/>
                      <a:pt x="209979" y="226752"/>
                      <a:pt x="191252" y="240942"/>
                    </a:cubicBezTo>
                    <a:cubicBezTo>
                      <a:pt x="172526" y="255131"/>
                      <a:pt x="148600" y="262202"/>
                      <a:pt x="119482" y="262202"/>
                    </a:cubicBezTo>
                    <a:cubicBezTo>
                      <a:pt x="82820" y="262202"/>
                      <a:pt x="53702" y="250917"/>
                      <a:pt x="32213" y="228297"/>
                    </a:cubicBezTo>
                    <a:cubicBezTo>
                      <a:pt x="10725" y="205726"/>
                      <a:pt x="0" y="174021"/>
                      <a:pt x="0" y="133232"/>
                    </a:cubicBezTo>
                    <a:cubicBezTo>
                      <a:pt x="0" y="92443"/>
                      <a:pt x="10858" y="58303"/>
                      <a:pt x="32585" y="34982"/>
                    </a:cubicBezTo>
                    <a:cubicBezTo>
                      <a:pt x="54312" y="11661"/>
                      <a:pt x="82496" y="0"/>
                      <a:pt x="117138" y="0"/>
                    </a:cubicBezTo>
                    <a:cubicBezTo>
                      <a:pt x="151790" y="0"/>
                      <a:pt x="178051" y="11426"/>
                      <a:pt x="199311" y="34233"/>
                    </a:cubicBezTo>
                    <a:cubicBezTo>
                      <a:pt x="220561" y="57086"/>
                      <a:pt x="231191" y="89211"/>
                      <a:pt x="231191" y="130610"/>
                    </a:cubicBezTo>
                    <a:cubicBezTo>
                      <a:pt x="231191" y="133139"/>
                      <a:pt x="231095" y="136931"/>
                      <a:pt x="230953" y="141943"/>
                    </a:cubicBezTo>
                    <a:lnTo>
                      <a:pt x="43920" y="141943"/>
                    </a:lnTo>
                    <a:cubicBezTo>
                      <a:pt x="45463" y="169478"/>
                      <a:pt x="53283" y="190599"/>
                      <a:pt x="67275" y="205257"/>
                    </a:cubicBezTo>
                    <a:cubicBezTo>
                      <a:pt x="81277" y="219915"/>
                      <a:pt x="98784" y="227221"/>
                      <a:pt x="119720" y="227221"/>
                    </a:cubicBezTo>
                    <a:cubicBezTo>
                      <a:pt x="135303" y="227221"/>
                      <a:pt x="148600" y="223099"/>
                      <a:pt x="159601" y="214951"/>
                    </a:cubicBezTo>
                    <a:cubicBezTo>
                      <a:pt x="170612" y="206755"/>
                      <a:pt x="179365" y="193690"/>
                      <a:pt x="185823" y="175754"/>
                    </a:cubicBezTo>
                    <a:close/>
                  </a:path>
                </a:pathLst>
              </a:custGeom>
              <a:solidFill>
                <a:srgbClr val="FCC428"/>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AFF93CC-7916-1E72-DB11-7F534D94FA78}"/>
                  </a:ext>
                </a:extLst>
              </p:cNvPr>
              <p:cNvSpPr/>
              <p:nvPr/>
            </p:nvSpPr>
            <p:spPr>
              <a:xfrm>
                <a:off x="6306949" y="3311644"/>
                <a:ext cx="234981" cy="262203"/>
              </a:xfrm>
              <a:custGeom>
                <a:avLst/>
                <a:gdLst>
                  <a:gd name="connsiteX0" fmla="*/ 43634 w 234981"/>
                  <a:gd name="connsiteY0" fmla="*/ 131125 h 262203"/>
                  <a:gd name="connsiteX1" fmla="*/ 64656 w 234981"/>
                  <a:gd name="connsiteY1" fmla="*/ 203290 h 262203"/>
                  <a:gd name="connsiteX2" fmla="*/ 117558 w 234981"/>
                  <a:gd name="connsiteY2" fmla="*/ 227267 h 262203"/>
                  <a:gd name="connsiteX3" fmla="*/ 170231 w 234981"/>
                  <a:gd name="connsiteY3" fmla="*/ 203197 h 262203"/>
                  <a:gd name="connsiteX4" fmla="*/ 191252 w 234981"/>
                  <a:gd name="connsiteY4" fmla="*/ 129720 h 262203"/>
                  <a:gd name="connsiteX5" fmla="*/ 170136 w 234981"/>
                  <a:gd name="connsiteY5" fmla="*/ 59193 h 262203"/>
                  <a:gd name="connsiteX6" fmla="*/ 117605 w 234981"/>
                  <a:gd name="connsiteY6" fmla="*/ 35217 h 262203"/>
                  <a:gd name="connsiteX7" fmla="*/ 64703 w 234981"/>
                  <a:gd name="connsiteY7" fmla="*/ 59053 h 262203"/>
                  <a:gd name="connsiteX8" fmla="*/ 43682 w 234981"/>
                  <a:gd name="connsiteY8" fmla="*/ 131078 h 262203"/>
                  <a:gd name="connsiteX9" fmla="*/ 0 w 234981"/>
                  <a:gd name="connsiteY9" fmla="*/ 131078 h 262203"/>
                  <a:gd name="connsiteX10" fmla="*/ 38719 w 234981"/>
                  <a:gd name="connsiteY10" fmla="*/ 27864 h 262203"/>
                  <a:gd name="connsiteX11" fmla="*/ 117605 w 234981"/>
                  <a:gd name="connsiteY11" fmla="*/ 0 h 262203"/>
                  <a:gd name="connsiteX12" fmla="*/ 202159 w 234981"/>
                  <a:gd name="connsiteY12" fmla="*/ 33905 h 262203"/>
                  <a:gd name="connsiteX13" fmla="*/ 234982 w 234981"/>
                  <a:gd name="connsiteY13" fmla="*/ 127565 h 262203"/>
                  <a:gd name="connsiteX14" fmla="*/ 220466 w 234981"/>
                  <a:gd name="connsiteY14" fmla="*/ 203759 h 262203"/>
                  <a:gd name="connsiteX15" fmla="*/ 178194 w 234981"/>
                  <a:gd name="connsiteY15" fmla="*/ 246842 h 262203"/>
                  <a:gd name="connsiteX16" fmla="*/ 117605 w 234981"/>
                  <a:gd name="connsiteY16" fmla="*/ 262203 h 262203"/>
                  <a:gd name="connsiteX17" fmla="*/ 32490 w 234981"/>
                  <a:gd name="connsiteY17" fmla="*/ 228438 h 262203"/>
                  <a:gd name="connsiteX18" fmla="*/ 48 w 234981"/>
                  <a:gd name="connsiteY18" fmla="*/ 131125 h 26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981" h="262203">
                    <a:moveTo>
                      <a:pt x="43634" y="131125"/>
                    </a:moveTo>
                    <a:cubicBezTo>
                      <a:pt x="43634" y="163250"/>
                      <a:pt x="50654" y="187322"/>
                      <a:pt x="64656" y="203290"/>
                    </a:cubicBezTo>
                    <a:cubicBezTo>
                      <a:pt x="78657" y="219260"/>
                      <a:pt x="96307" y="227267"/>
                      <a:pt x="117558" y="227267"/>
                    </a:cubicBezTo>
                    <a:cubicBezTo>
                      <a:pt x="138817" y="227267"/>
                      <a:pt x="156191" y="219260"/>
                      <a:pt x="170231" y="203197"/>
                    </a:cubicBezTo>
                    <a:cubicBezTo>
                      <a:pt x="184233" y="187134"/>
                      <a:pt x="191252" y="162641"/>
                      <a:pt x="191252" y="129720"/>
                    </a:cubicBezTo>
                    <a:cubicBezTo>
                      <a:pt x="191252" y="98718"/>
                      <a:pt x="184185" y="75209"/>
                      <a:pt x="170136" y="59193"/>
                    </a:cubicBezTo>
                    <a:cubicBezTo>
                      <a:pt x="156048" y="43224"/>
                      <a:pt x="138532" y="35217"/>
                      <a:pt x="117605" y="35217"/>
                    </a:cubicBezTo>
                    <a:cubicBezTo>
                      <a:pt x="96679" y="35217"/>
                      <a:pt x="78705" y="43178"/>
                      <a:pt x="64703" y="59053"/>
                    </a:cubicBezTo>
                    <a:cubicBezTo>
                      <a:pt x="50702" y="74928"/>
                      <a:pt x="43682" y="98952"/>
                      <a:pt x="43682" y="131078"/>
                    </a:cubicBezTo>
                    <a:moveTo>
                      <a:pt x="0" y="131078"/>
                    </a:moveTo>
                    <a:cubicBezTo>
                      <a:pt x="0" y="84622"/>
                      <a:pt x="12925" y="50202"/>
                      <a:pt x="38719" y="27864"/>
                    </a:cubicBezTo>
                    <a:cubicBezTo>
                      <a:pt x="60255" y="9273"/>
                      <a:pt x="86563" y="0"/>
                      <a:pt x="117605" y="0"/>
                    </a:cubicBezTo>
                    <a:cubicBezTo>
                      <a:pt x="152067" y="0"/>
                      <a:pt x="180251" y="11286"/>
                      <a:pt x="202159" y="33905"/>
                    </a:cubicBezTo>
                    <a:cubicBezTo>
                      <a:pt x="224028" y="56478"/>
                      <a:pt x="234982" y="87713"/>
                      <a:pt x="234982" y="127565"/>
                    </a:cubicBezTo>
                    <a:cubicBezTo>
                      <a:pt x="234982" y="159831"/>
                      <a:pt x="230114" y="185260"/>
                      <a:pt x="220466" y="203759"/>
                    </a:cubicBezTo>
                    <a:cubicBezTo>
                      <a:pt x="210779" y="222256"/>
                      <a:pt x="196682" y="236633"/>
                      <a:pt x="178194" y="246842"/>
                    </a:cubicBezTo>
                    <a:cubicBezTo>
                      <a:pt x="159696" y="257051"/>
                      <a:pt x="139522" y="262203"/>
                      <a:pt x="117605" y="262203"/>
                    </a:cubicBezTo>
                    <a:cubicBezTo>
                      <a:pt x="82496" y="262203"/>
                      <a:pt x="54121" y="250964"/>
                      <a:pt x="32490" y="228438"/>
                    </a:cubicBezTo>
                    <a:cubicBezTo>
                      <a:pt x="10858" y="205912"/>
                      <a:pt x="48" y="173506"/>
                      <a:pt x="48" y="131125"/>
                    </a:cubicBezTo>
                  </a:path>
                </a:pathLst>
              </a:custGeom>
              <a:solidFill>
                <a:srgbClr val="283778"/>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11744D0-E1D3-C85D-208A-810671A06FA8}"/>
                  </a:ext>
                </a:extLst>
              </p:cNvPr>
              <p:cNvSpPr/>
              <p:nvPr/>
            </p:nvSpPr>
            <p:spPr>
              <a:xfrm>
                <a:off x="6005812" y="3311644"/>
                <a:ext cx="208297" cy="262155"/>
              </a:xfrm>
              <a:custGeom>
                <a:avLst/>
                <a:gdLst>
                  <a:gd name="connsiteX0" fmla="*/ 47 w 208297"/>
                  <a:gd name="connsiteY0" fmla="*/ 181702 h 262155"/>
                  <a:gd name="connsiteX1" fmla="*/ 42090 w 208297"/>
                  <a:gd name="connsiteY1" fmla="*/ 175098 h 262155"/>
                  <a:gd name="connsiteX2" fmla="*/ 61800 w 208297"/>
                  <a:gd name="connsiteY2" fmla="*/ 213827 h 262155"/>
                  <a:gd name="connsiteX3" fmla="*/ 107028 w 208297"/>
                  <a:gd name="connsiteY3" fmla="*/ 227267 h 262155"/>
                  <a:gd name="connsiteX4" fmla="*/ 150471 w 208297"/>
                  <a:gd name="connsiteY4" fmla="*/ 215326 h 262155"/>
                  <a:gd name="connsiteX5" fmla="*/ 164663 w 208297"/>
                  <a:gd name="connsiteY5" fmla="*/ 187322 h 262155"/>
                  <a:gd name="connsiteX6" fmla="*/ 152157 w 208297"/>
                  <a:gd name="connsiteY6" fmla="*/ 164655 h 262155"/>
                  <a:gd name="connsiteX7" fmla="*/ 108714 w 208297"/>
                  <a:gd name="connsiteY7" fmla="*/ 150231 h 262155"/>
                  <a:gd name="connsiteX8" fmla="*/ 43869 w 208297"/>
                  <a:gd name="connsiteY8" fmla="*/ 129813 h 262155"/>
                  <a:gd name="connsiteX9" fmla="*/ 16480 w 208297"/>
                  <a:gd name="connsiteY9" fmla="*/ 105977 h 262155"/>
                  <a:gd name="connsiteX10" fmla="*/ 7163 w 208297"/>
                  <a:gd name="connsiteY10" fmla="*/ 72306 h 262155"/>
                  <a:gd name="connsiteX11" fmla="*/ 14842 w 208297"/>
                  <a:gd name="connsiteY11" fmla="*/ 41258 h 262155"/>
                  <a:gd name="connsiteX12" fmla="*/ 35723 w 208297"/>
                  <a:gd name="connsiteY12" fmla="*/ 17515 h 262155"/>
                  <a:gd name="connsiteX13" fmla="*/ 62737 w 208297"/>
                  <a:gd name="connsiteY13" fmla="*/ 5104 h 262155"/>
                  <a:gd name="connsiteX14" fmla="*/ 99443 w 208297"/>
                  <a:gd name="connsiteY14" fmla="*/ 0 h 262155"/>
                  <a:gd name="connsiteX15" fmla="*/ 151271 w 208297"/>
                  <a:gd name="connsiteY15" fmla="*/ 8523 h 262155"/>
                  <a:gd name="connsiteX16" fmla="*/ 184228 w 208297"/>
                  <a:gd name="connsiteY16" fmla="*/ 31516 h 262155"/>
                  <a:gd name="connsiteX17" fmla="*/ 198887 w 208297"/>
                  <a:gd name="connsiteY17" fmla="*/ 70386 h 262155"/>
                  <a:gd name="connsiteX18" fmla="*/ 157310 w 208297"/>
                  <a:gd name="connsiteY18" fmla="*/ 76052 h 262155"/>
                  <a:gd name="connsiteX19" fmla="*/ 140879 w 208297"/>
                  <a:gd name="connsiteY19" fmla="*/ 45800 h 262155"/>
                  <a:gd name="connsiteX20" fmla="*/ 102486 w 208297"/>
                  <a:gd name="connsiteY20" fmla="*/ 34936 h 262155"/>
                  <a:gd name="connsiteX21" fmla="*/ 60677 w 208297"/>
                  <a:gd name="connsiteY21" fmla="*/ 44629 h 262155"/>
                  <a:gd name="connsiteX22" fmla="*/ 48176 w 208297"/>
                  <a:gd name="connsiteY22" fmla="*/ 67295 h 262155"/>
                  <a:gd name="connsiteX23" fmla="*/ 53373 w 208297"/>
                  <a:gd name="connsiteY23" fmla="*/ 82187 h 262155"/>
                  <a:gd name="connsiteX24" fmla="*/ 69666 w 208297"/>
                  <a:gd name="connsiteY24" fmla="*/ 93520 h 262155"/>
                  <a:gd name="connsiteX25" fmla="*/ 107218 w 208297"/>
                  <a:gd name="connsiteY25" fmla="*/ 104384 h 262155"/>
                  <a:gd name="connsiteX26" fmla="*/ 170140 w 208297"/>
                  <a:gd name="connsiteY26" fmla="*/ 124100 h 262155"/>
                  <a:gd name="connsiteX27" fmla="*/ 198134 w 208297"/>
                  <a:gd name="connsiteY27" fmla="*/ 146438 h 262155"/>
                  <a:gd name="connsiteX28" fmla="*/ 208297 w 208297"/>
                  <a:gd name="connsiteY28" fmla="*/ 182826 h 262155"/>
                  <a:gd name="connsiteX29" fmla="*/ 195886 w 208297"/>
                  <a:gd name="connsiteY29" fmla="*/ 222865 h 262155"/>
                  <a:gd name="connsiteX30" fmla="*/ 160120 w 208297"/>
                  <a:gd name="connsiteY30" fmla="*/ 251900 h 262155"/>
                  <a:gd name="connsiteX31" fmla="*/ 107218 w 208297"/>
                  <a:gd name="connsiteY31" fmla="*/ 262156 h 262155"/>
                  <a:gd name="connsiteX32" fmla="*/ 32726 w 208297"/>
                  <a:gd name="connsiteY32" fmla="*/ 241879 h 262155"/>
                  <a:gd name="connsiteX33" fmla="*/ 0 w 208297"/>
                  <a:gd name="connsiteY33" fmla="*/ 181655 h 2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8297" h="262155">
                    <a:moveTo>
                      <a:pt x="47" y="181702"/>
                    </a:moveTo>
                    <a:lnTo>
                      <a:pt x="42090" y="175098"/>
                    </a:lnTo>
                    <a:cubicBezTo>
                      <a:pt x="44431" y="191957"/>
                      <a:pt x="51032" y="204836"/>
                      <a:pt x="61800" y="213827"/>
                    </a:cubicBezTo>
                    <a:cubicBezTo>
                      <a:pt x="72569" y="222818"/>
                      <a:pt x="87644" y="227267"/>
                      <a:pt x="107028" y="227267"/>
                    </a:cubicBezTo>
                    <a:cubicBezTo>
                      <a:pt x="126411" y="227267"/>
                      <a:pt x="141022" y="223287"/>
                      <a:pt x="150471" y="215326"/>
                    </a:cubicBezTo>
                    <a:cubicBezTo>
                      <a:pt x="159929" y="207365"/>
                      <a:pt x="164663" y="198046"/>
                      <a:pt x="164663" y="187322"/>
                    </a:cubicBezTo>
                    <a:cubicBezTo>
                      <a:pt x="164663" y="177721"/>
                      <a:pt x="160491" y="170181"/>
                      <a:pt x="152157" y="164655"/>
                    </a:cubicBezTo>
                    <a:cubicBezTo>
                      <a:pt x="146356" y="160862"/>
                      <a:pt x="131840" y="156085"/>
                      <a:pt x="108714" y="150231"/>
                    </a:cubicBezTo>
                    <a:cubicBezTo>
                      <a:pt x="77532" y="142364"/>
                      <a:pt x="55948" y="135526"/>
                      <a:pt x="43869" y="129813"/>
                    </a:cubicBezTo>
                    <a:cubicBezTo>
                      <a:pt x="31836" y="124054"/>
                      <a:pt x="22707" y="116093"/>
                      <a:pt x="16480" y="105977"/>
                    </a:cubicBezTo>
                    <a:cubicBezTo>
                      <a:pt x="10253" y="95815"/>
                      <a:pt x="7163" y="84622"/>
                      <a:pt x="7163" y="72306"/>
                    </a:cubicBezTo>
                    <a:cubicBezTo>
                      <a:pt x="7163" y="61113"/>
                      <a:pt x="9738" y="50764"/>
                      <a:pt x="14842" y="41258"/>
                    </a:cubicBezTo>
                    <a:cubicBezTo>
                      <a:pt x="19944" y="31751"/>
                      <a:pt x="26921" y="23836"/>
                      <a:pt x="35723" y="17515"/>
                    </a:cubicBezTo>
                    <a:cubicBezTo>
                      <a:pt x="42324" y="12644"/>
                      <a:pt x="51360" y="8476"/>
                      <a:pt x="62737" y="5104"/>
                    </a:cubicBezTo>
                    <a:cubicBezTo>
                      <a:pt x="74161" y="1686"/>
                      <a:pt x="86380" y="0"/>
                      <a:pt x="99443" y="0"/>
                    </a:cubicBezTo>
                    <a:cubicBezTo>
                      <a:pt x="119105" y="0"/>
                      <a:pt x="136431" y="2810"/>
                      <a:pt x="151271" y="8523"/>
                    </a:cubicBezTo>
                    <a:cubicBezTo>
                      <a:pt x="166159" y="14189"/>
                      <a:pt x="177113" y="21869"/>
                      <a:pt x="184228" y="31516"/>
                    </a:cubicBezTo>
                    <a:cubicBezTo>
                      <a:pt x="191305" y="41211"/>
                      <a:pt x="196220" y="54183"/>
                      <a:pt x="198887" y="70386"/>
                    </a:cubicBezTo>
                    <a:lnTo>
                      <a:pt x="157310" y="76052"/>
                    </a:lnTo>
                    <a:cubicBezTo>
                      <a:pt x="155396" y="63127"/>
                      <a:pt x="149957" y="53059"/>
                      <a:pt x="140879" y="45800"/>
                    </a:cubicBezTo>
                    <a:cubicBezTo>
                      <a:pt x="131840" y="38541"/>
                      <a:pt x="119010" y="34936"/>
                      <a:pt x="102486" y="34936"/>
                    </a:cubicBezTo>
                    <a:cubicBezTo>
                      <a:pt x="82963" y="34936"/>
                      <a:pt x="69011" y="38167"/>
                      <a:pt x="60677" y="44629"/>
                    </a:cubicBezTo>
                    <a:cubicBezTo>
                      <a:pt x="52343" y="51092"/>
                      <a:pt x="48176" y="58631"/>
                      <a:pt x="48176" y="67295"/>
                    </a:cubicBezTo>
                    <a:cubicBezTo>
                      <a:pt x="48176" y="72821"/>
                      <a:pt x="49908" y="77785"/>
                      <a:pt x="53373" y="82187"/>
                    </a:cubicBezTo>
                    <a:cubicBezTo>
                      <a:pt x="56838" y="86777"/>
                      <a:pt x="62269" y="90523"/>
                      <a:pt x="69666" y="93520"/>
                    </a:cubicBezTo>
                    <a:cubicBezTo>
                      <a:pt x="73926" y="95112"/>
                      <a:pt x="86427" y="98718"/>
                      <a:pt x="107218" y="104384"/>
                    </a:cubicBezTo>
                    <a:cubicBezTo>
                      <a:pt x="137270" y="112393"/>
                      <a:pt x="158244" y="118996"/>
                      <a:pt x="170140" y="124100"/>
                    </a:cubicBezTo>
                    <a:cubicBezTo>
                      <a:pt x="182027" y="129251"/>
                      <a:pt x="191343" y="136650"/>
                      <a:pt x="198134" y="146438"/>
                    </a:cubicBezTo>
                    <a:cubicBezTo>
                      <a:pt x="204878" y="156179"/>
                      <a:pt x="208297" y="168308"/>
                      <a:pt x="208297" y="182826"/>
                    </a:cubicBezTo>
                    <a:cubicBezTo>
                      <a:pt x="208297" y="197343"/>
                      <a:pt x="204173" y="210362"/>
                      <a:pt x="195886" y="222865"/>
                    </a:cubicBezTo>
                    <a:cubicBezTo>
                      <a:pt x="187647" y="235369"/>
                      <a:pt x="175712" y="245063"/>
                      <a:pt x="160120" y="251900"/>
                    </a:cubicBezTo>
                    <a:cubicBezTo>
                      <a:pt x="144528" y="258737"/>
                      <a:pt x="126925" y="262156"/>
                      <a:pt x="107218" y="262156"/>
                    </a:cubicBezTo>
                    <a:cubicBezTo>
                      <a:pt x="74628" y="262156"/>
                      <a:pt x="49815" y="255413"/>
                      <a:pt x="32726" y="241879"/>
                    </a:cubicBezTo>
                    <a:cubicBezTo>
                      <a:pt x="15637" y="228345"/>
                      <a:pt x="4728" y="208255"/>
                      <a:pt x="0" y="181655"/>
                    </a:cubicBezTo>
                  </a:path>
                </a:pathLst>
              </a:custGeom>
              <a:solidFill>
                <a:srgbClr val="283778"/>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0EF18D-6F35-3220-2F68-D01F5C4B35CC}"/>
                  </a:ext>
                </a:extLst>
              </p:cNvPr>
              <p:cNvSpPr/>
              <p:nvPr/>
            </p:nvSpPr>
            <p:spPr>
              <a:xfrm>
                <a:off x="5807067" y="3229784"/>
                <a:ext cx="122337" cy="341767"/>
              </a:xfrm>
              <a:custGeom>
                <a:avLst/>
                <a:gdLst>
                  <a:gd name="connsiteX0" fmla="*/ 116204 w 122337"/>
                  <a:gd name="connsiteY0" fmla="*/ 300416 h 341767"/>
                  <a:gd name="connsiteX1" fmla="*/ 122337 w 122337"/>
                  <a:gd name="connsiteY1" fmla="*/ 337974 h 341767"/>
                  <a:gd name="connsiteX2" fmla="*/ 90220 w 122337"/>
                  <a:gd name="connsiteY2" fmla="*/ 341767 h 341767"/>
                  <a:gd name="connsiteX3" fmla="*/ 54310 w 122337"/>
                  <a:gd name="connsiteY3" fmla="*/ 334462 h 341767"/>
                  <a:gd name="connsiteX4" fmla="*/ 36378 w 122337"/>
                  <a:gd name="connsiteY4" fmla="*/ 315215 h 341767"/>
                  <a:gd name="connsiteX5" fmla="*/ 31181 w 122337"/>
                  <a:gd name="connsiteY5" fmla="*/ 265012 h 341767"/>
                  <a:gd name="connsiteX6" fmla="*/ 31181 w 122337"/>
                  <a:gd name="connsiteY6" fmla="*/ 120682 h 341767"/>
                  <a:gd name="connsiteX7" fmla="*/ 0 w 122337"/>
                  <a:gd name="connsiteY7" fmla="*/ 120682 h 341767"/>
                  <a:gd name="connsiteX8" fmla="*/ 0 w 122337"/>
                  <a:gd name="connsiteY8" fmla="*/ 87620 h 341767"/>
                  <a:gd name="connsiteX9" fmla="*/ 31181 w 122337"/>
                  <a:gd name="connsiteY9" fmla="*/ 87620 h 341767"/>
                  <a:gd name="connsiteX10" fmla="*/ 31181 w 122337"/>
                  <a:gd name="connsiteY10" fmla="*/ 25522 h 341767"/>
                  <a:gd name="connsiteX11" fmla="*/ 73459 w 122337"/>
                  <a:gd name="connsiteY11" fmla="*/ 0 h 341767"/>
                  <a:gd name="connsiteX12" fmla="*/ 73459 w 122337"/>
                  <a:gd name="connsiteY12" fmla="*/ 87620 h 341767"/>
                  <a:gd name="connsiteX13" fmla="*/ 116204 w 122337"/>
                  <a:gd name="connsiteY13" fmla="*/ 87620 h 341767"/>
                  <a:gd name="connsiteX14" fmla="*/ 116204 w 122337"/>
                  <a:gd name="connsiteY14" fmla="*/ 120682 h 341767"/>
                  <a:gd name="connsiteX15" fmla="*/ 73459 w 122337"/>
                  <a:gd name="connsiteY15" fmla="*/ 120682 h 341767"/>
                  <a:gd name="connsiteX16" fmla="*/ 73459 w 122337"/>
                  <a:gd name="connsiteY16" fmla="*/ 267353 h 341767"/>
                  <a:gd name="connsiteX17" fmla="*/ 75706 w 122337"/>
                  <a:gd name="connsiteY17" fmla="*/ 290722 h 341767"/>
                  <a:gd name="connsiteX18" fmla="*/ 83009 w 122337"/>
                  <a:gd name="connsiteY18" fmla="*/ 299011 h 341767"/>
                  <a:gd name="connsiteX19" fmla="*/ 97524 w 122337"/>
                  <a:gd name="connsiteY19" fmla="*/ 302102 h 341767"/>
                  <a:gd name="connsiteX20" fmla="*/ 116157 w 122337"/>
                  <a:gd name="connsiteY20" fmla="*/ 300463 h 34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337" h="341767">
                    <a:moveTo>
                      <a:pt x="116204" y="300416"/>
                    </a:moveTo>
                    <a:lnTo>
                      <a:pt x="122337" y="337974"/>
                    </a:lnTo>
                    <a:cubicBezTo>
                      <a:pt x="110399" y="340503"/>
                      <a:pt x="99677" y="341767"/>
                      <a:pt x="90220" y="341767"/>
                    </a:cubicBezTo>
                    <a:cubicBezTo>
                      <a:pt x="74769" y="341767"/>
                      <a:pt x="62831" y="339332"/>
                      <a:pt x="54310" y="334462"/>
                    </a:cubicBezTo>
                    <a:cubicBezTo>
                      <a:pt x="45789" y="329592"/>
                      <a:pt x="39843" y="323176"/>
                      <a:pt x="36378" y="315215"/>
                    </a:cubicBezTo>
                    <a:cubicBezTo>
                      <a:pt x="32914" y="307300"/>
                      <a:pt x="31181" y="290534"/>
                      <a:pt x="31181" y="265012"/>
                    </a:cubicBezTo>
                    <a:lnTo>
                      <a:pt x="31181" y="120682"/>
                    </a:lnTo>
                    <a:lnTo>
                      <a:pt x="0" y="120682"/>
                    </a:lnTo>
                    <a:lnTo>
                      <a:pt x="0" y="87620"/>
                    </a:lnTo>
                    <a:lnTo>
                      <a:pt x="31181" y="87620"/>
                    </a:lnTo>
                    <a:lnTo>
                      <a:pt x="31181" y="25522"/>
                    </a:lnTo>
                    <a:lnTo>
                      <a:pt x="73459" y="0"/>
                    </a:lnTo>
                    <a:lnTo>
                      <a:pt x="73459" y="87620"/>
                    </a:lnTo>
                    <a:lnTo>
                      <a:pt x="116204" y="87620"/>
                    </a:lnTo>
                    <a:lnTo>
                      <a:pt x="116204" y="120682"/>
                    </a:lnTo>
                    <a:lnTo>
                      <a:pt x="73459" y="120682"/>
                    </a:lnTo>
                    <a:lnTo>
                      <a:pt x="73459" y="267353"/>
                    </a:lnTo>
                    <a:cubicBezTo>
                      <a:pt x="73459" y="279483"/>
                      <a:pt x="74207" y="287304"/>
                      <a:pt x="75706" y="290722"/>
                    </a:cubicBezTo>
                    <a:cubicBezTo>
                      <a:pt x="77204" y="294187"/>
                      <a:pt x="79639" y="296950"/>
                      <a:pt x="83009" y="299011"/>
                    </a:cubicBezTo>
                    <a:cubicBezTo>
                      <a:pt x="86380" y="301072"/>
                      <a:pt x="91250" y="302102"/>
                      <a:pt x="97524" y="302102"/>
                    </a:cubicBezTo>
                    <a:cubicBezTo>
                      <a:pt x="102252" y="302102"/>
                      <a:pt x="108479" y="301540"/>
                      <a:pt x="116157" y="300463"/>
                    </a:cubicBezTo>
                  </a:path>
                </a:pathLst>
              </a:custGeom>
              <a:solidFill>
                <a:srgbClr val="283778"/>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AE2DEDA-AEB8-8D18-270C-921777429C76}"/>
                  </a:ext>
                </a:extLst>
              </p:cNvPr>
              <p:cNvSpPr/>
              <p:nvPr/>
            </p:nvSpPr>
            <p:spPr>
              <a:xfrm>
                <a:off x="5503495" y="3311691"/>
                <a:ext cx="203801" cy="256489"/>
              </a:xfrm>
              <a:custGeom>
                <a:avLst/>
                <a:gdLst>
                  <a:gd name="connsiteX0" fmla="*/ 0 w 203801"/>
                  <a:gd name="connsiteY0" fmla="*/ 256489 h 256489"/>
                  <a:gd name="connsiteX1" fmla="*/ 0 w 203801"/>
                  <a:gd name="connsiteY1" fmla="*/ 5666 h 256489"/>
                  <a:gd name="connsiteX2" fmla="*/ 38251 w 203801"/>
                  <a:gd name="connsiteY2" fmla="*/ 5666 h 256489"/>
                  <a:gd name="connsiteX3" fmla="*/ 38251 w 203801"/>
                  <a:gd name="connsiteY3" fmla="*/ 41351 h 256489"/>
                  <a:gd name="connsiteX4" fmla="*/ 118077 w 203801"/>
                  <a:gd name="connsiteY4" fmla="*/ 0 h 256489"/>
                  <a:gd name="connsiteX5" fmla="*/ 159746 w 203801"/>
                  <a:gd name="connsiteY5" fmla="*/ 8149 h 256489"/>
                  <a:gd name="connsiteX6" fmla="*/ 188211 w 203801"/>
                  <a:gd name="connsiteY6" fmla="*/ 29503 h 256489"/>
                  <a:gd name="connsiteX7" fmla="*/ 201460 w 203801"/>
                  <a:gd name="connsiteY7" fmla="*/ 60926 h 256489"/>
                  <a:gd name="connsiteX8" fmla="*/ 203802 w 203801"/>
                  <a:gd name="connsiteY8" fmla="*/ 102278 h 256489"/>
                  <a:gd name="connsiteX9" fmla="*/ 203802 w 203801"/>
                  <a:gd name="connsiteY9" fmla="*/ 256489 h 256489"/>
                  <a:gd name="connsiteX10" fmla="*/ 161291 w 203801"/>
                  <a:gd name="connsiteY10" fmla="*/ 256489 h 256489"/>
                  <a:gd name="connsiteX11" fmla="*/ 161291 w 203801"/>
                  <a:gd name="connsiteY11" fmla="*/ 103916 h 256489"/>
                  <a:gd name="connsiteX12" fmla="*/ 156328 w 203801"/>
                  <a:gd name="connsiteY12" fmla="*/ 65047 h 256489"/>
                  <a:gd name="connsiteX13" fmla="*/ 138724 w 203801"/>
                  <a:gd name="connsiteY13" fmla="*/ 44488 h 256489"/>
                  <a:gd name="connsiteX14" fmla="*/ 109088 w 203801"/>
                  <a:gd name="connsiteY14" fmla="*/ 36808 h 256489"/>
                  <a:gd name="connsiteX15" fmla="*/ 62222 w 203801"/>
                  <a:gd name="connsiteY15" fmla="*/ 54042 h 256489"/>
                  <a:gd name="connsiteX16" fmla="*/ 42512 w 203801"/>
                  <a:gd name="connsiteY16" fmla="*/ 119464 h 256489"/>
                  <a:gd name="connsiteX17" fmla="*/ 42512 w 203801"/>
                  <a:gd name="connsiteY17" fmla="*/ 256443 h 256489"/>
                  <a:gd name="connsiteX18" fmla="*/ 0 w 203801"/>
                  <a:gd name="connsiteY18" fmla="*/ 256443 h 256489"/>
                  <a:gd name="connsiteX19" fmla="*/ 0 w 203801"/>
                  <a:gd name="connsiteY19" fmla="*/ 256489 h 25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801" h="256489">
                    <a:moveTo>
                      <a:pt x="0" y="256489"/>
                    </a:moveTo>
                    <a:lnTo>
                      <a:pt x="0" y="5666"/>
                    </a:lnTo>
                    <a:lnTo>
                      <a:pt x="38251" y="5666"/>
                    </a:lnTo>
                    <a:lnTo>
                      <a:pt x="38251" y="41351"/>
                    </a:lnTo>
                    <a:cubicBezTo>
                      <a:pt x="56651" y="13815"/>
                      <a:pt x="83290" y="0"/>
                      <a:pt x="118077" y="0"/>
                    </a:cubicBezTo>
                    <a:cubicBezTo>
                      <a:pt x="133200" y="0"/>
                      <a:pt x="147057" y="2716"/>
                      <a:pt x="159746" y="8149"/>
                    </a:cubicBezTo>
                    <a:cubicBezTo>
                      <a:pt x="172433" y="13581"/>
                      <a:pt x="181890" y="20699"/>
                      <a:pt x="188211" y="29503"/>
                    </a:cubicBezTo>
                    <a:cubicBezTo>
                      <a:pt x="194532" y="38307"/>
                      <a:pt x="198932" y="48797"/>
                      <a:pt x="201460" y="60926"/>
                    </a:cubicBezTo>
                    <a:cubicBezTo>
                      <a:pt x="203053" y="68793"/>
                      <a:pt x="203802" y="82562"/>
                      <a:pt x="203802" y="102278"/>
                    </a:cubicBezTo>
                    <a:lnTo>
                      <a:pt x="203802" y="256489"/>
                    </a:lnTo>
                    <a:lnTo>
                      <a:pt x="161291" y="256489"/>
                    </a:lnTo>
                    <a:lnTo>
                      <a:pt x="161291" y="103916"/>
                    </a:lnTo>
                    <a:cubicBezTo>
                      <a:pt x="161291" y="86589"/>
                      <a:pt x="159651" y="73664"/>
                      <a:pt x="156328" y="65047"/>
                    </a:cubicBezTo>
                    <a:cubicBezTo>
                      <a:pt x="153004" y="56478"/>
                      <a:pt x="147151" y="49593"/>
                      <a:pt x="138724" y="44488"/>
                    </a:cubicBezTo>
                    <a:cubicBezTo>
                      <a:pt x="130296" y="39384"/>
                      <a:pt x="120418" y="36808"/>
                      <a:pt x="109088" y="36808"/>
                    </a:cubicBezTo>
                    <a:cubicBezTo>
                      <a:pt x="90969" y="36808"/>
                      <a:pt x="75378" y="42568"/>
                      <a:pt x="62222" y="54042"/>
                    </a:cubicBezTo>
                    <a:cubicBezTo>
                      <a:pt x="49066" y="65562"/>
                      <a:pt x="42512" y="87339"/>
                      <a:pt x="42512" y="119464"/>
                    </a:cubicBezTo>
                    <a:lnTo>
                      <a:pt x="42512" y="256443"/>
                    </a:lnTo>
                    <a:lnTo>
                      <a:pt x="0" y="256443"/>
                    </a:lnTo>
                    <a:lnTo>
                      <a:pt x="0" y="256489"/>
                    </a:lnTo>
                    <a:close/>
                  </a:path>
                </a:pathLst>
              </a:custGeom>
              <a:solidFill>
                <a:srgbClr val="283778"/>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FD8FEEB-566E-12E5-85E4-A9013B029785}"/>
                  </a:ext>
                </a:extLst>
              </p:cNvPr>
              <p:cNvSpPr/>
              <p:nvPr/>
            </p:nvSpPr>
            <p:spPr>
              <a:xfrm>
                <a:off x="5162328" y="3311691"/>
                <a:ext cx="231190" cy="262202"/>
              </a:xfrm>
              <a:custGeom>
                <a:avLst/>
                <a:gdLst>
                  <a:gd name="connsiteX0" fmla="*/ 46257 w 231190"/>
                  <a:gd name="connsiteY0" fmla="*/ 107007 h 262202"/>
                  <a:gd name="connsiteX1" fmla="*/ 186292 w 231190"/>
                  <a:gd name="connsiteY1" fmla="*/ 107007 h 262202"/>
                  <a:gd name="connsiteX2" fmla="*/ 170233 w 231190"/>
                  <a:gd name="connsiteY2" fmla="*/ 59521 h 262202"/>
                  <a:gd name="connsiteX3" fmla="*/ 117561 w 231190"/>
                  <a:gd name="connsiteY3" fmla="*/ 34935 h 262202"/>
                  <a:gd name="connsiteX4" fmla="*/ 68308 w 231190"/>
                  <a:gd name="connsiteY4" fmla="*/ 54557 h 262202"/>
                  <a:gd name="connsiteX5" fmla="*/ 46257 w 231190"/>
                  <a:gd name="connsiteY5" fmla="*/ 107007 h 262202"/>
                  <a:gd name="connsiteX6" fmla="*/ 185823 w 231190"/>
                  <a:gd name="connsiteY6" fmla="*/ 175754 h 262202"/>
                  <a:gd name="connsiteX7" fmla="*/ 229739 w 231190"/>
                  <a:gd name="connsiteY7" fmla="*/ 181186 h 262202"/>
                  <a:gd name="connsiteX8" fmla="*/ 191254 w 231190"/>
                  <a:gd name="connsiteY8" fmla="*/ 240942 h 262202"/>
                  <a:gd name="connsiteX9" fmla="*/ 119482 w 231190"/>
                  <a:gd name="connsiteY9" fmla="*/ 262202 h 262202"/>
                  <a:gd name="connsiteX10" fmla="*/ 32211 w 231190"/>
                  <a:gd name="connsiteY10" fmla="*/ 228297 h 262202"/>
                  <a:gd name="connsiteX11" fmla="*/ 0 w 231190"/>
                  <a:gd name="connsiteY11" fmla="*/ 133232 h 262202"/>
                  <a:gd name="connsiteX12" fmla="*/ 32586 w 231190"/>
                  <a:gd name="connsiteY12" fmla="*/ 34982 h 262202"/>
                  <a:gd name="connsiteX13" fmla="*/ 117140 w 231190"/>
                  <a:gd name="connsiteY13" fmla="*/ 0 h 262202"/>
                  <a:gd name="connsiteX14" fmla="*/ 199307 w 231190"/>
                  <a:gd name="connsiteY14" fmla="*/ 34233 h 262202"/>
                  <a:gd name="connsiteX15" fmla="*/ 231191 w 231190"/>
                  <a:gd name="connsiteY15" fmla="*/ 130610 h 262202"/>
                  <a:gd name="connsiteX16" fmla="*/ 230956 w 231190"/>
                  <a:gd name="connsiteY16" fmla="*/ 141943 h 262202"/>
                  <a:gd name="connsiteX17" fmla="*/ 43916 w 231190"/>
                  <a:gd name="connsiteY17" fmla="*/ 141943 h 262202"/>
                  <a:gd name="connsiteX18" fmla="*/ 67278 w 231190"/>
                  <a:gd name="connsiteY18" fmla="*/ 205257 h 262202"/>
                  <a:gd name="connsiteX19" fmla="*/ 119715 w 231190"/>
                  <a:gd name="connsiteY19" fmla="*/ 227221 h 262202"/>
                  <a:gd name="connsiteX20" fmla="*/ 159605 w 231190"/>
                  <a:gd name="connsiteY20" fmla="*/ 214951 h 262202"/>
                  <a:gd name="connsiteX21" fmla="*/ 185823 w 231190"/>
                  <a:gd name="connsiteY21" fmla="*/ 175754 h 26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190" h="262202">
                    <a:moveTo>
                      <a:pt x="46257" y="107007"/>
                    </a:moveTo>
                    <a:lnTo>
                      <a:pt x="186292" y="107007"/>
                    </a:lnTo>
                    <a:cubicBezTo>
                      <a:pt x="184418" y="85887"/>
                      <a:pt x="179035" y="70105"/>
                      <a:pt x="170233" y="59521"/>
                    </a:cubicBezTo>
                    <a:cubicBezTo>
                      <a:pt x="156702" y="43130"/>
                      <a:pt x="139145" y="34935"/>
                      <a:pt x="117561" y="34935"/>
                    </a:cubicBezTo>
                    <a:cubicBezTo>
                      <a:pt x="98038" y="34935"/>
                      <a:pt x="81605" y="41492"/>
                      <a:pt x="68308" y="54557"/>
                    </a:cubicBezTo>
                    <a:cubicBezTo>
                      <a:pt x="55012" y="67623"/>
                      <a:pt x="47661" y="85091"/>
                      <a:pt x="46257" y="107007"/>
                    </a:cubicBezTo>
                    <a:close/>
                    <a:moveTo>
                      <a:pt x="185823" y="175754"/>
                    </a:moveTo>
                    <a:lnTo>
                      <a:pt x="229739" y="181186"/>
                    </a:lnTo>
                    <a:cubicBezTo>
                      <a:pt x="222810" y="206850"/>
                      <a:pt x="209981" y="226752"/>
                      <a:pt x="191254" y="240942"/>
                    </a:cubicBezTo>
                    <a:cubicBezTo>
                      <a:pt x="172526" y="255131"/>
                      <a:pt x="148602" y="262202"/>
                      <a:pt x="119482" y="262202"/>
                    </a:cubicBezTo>
                    <a:cubicBezTo>
                      <a:pt x="82822" y="262202"/>
                      <a:pt x="53748" y="250916"/>
                      <a:pt x="32211" y="228297"/>
                    </a:cubicBezTo>
                    <a:cubicBezTo>
                      <a:pt x="10721" y="205726"/>
                      <a:pt x="0" y="174021"/>
                      <a:pt x="0" y="133232"/>
                    </a:cubicBezTo>
                    <a:cubicBezTo>
                      <a:pt x="0" y="92443"/>
                      <a:pt x="10862" y="58303"/>
                      <a:pt x="32586" y="34982"/>
                    </a:cubicBezTo>
                    <a:cubicBezTo>
                      <a:pt x="54310" y="11661"/>
                      <a:pt x="82494" y="0"/>
                      <a:pt x="117140" y="0"/>
                    </a:cubicBezTo>
                    <a:cubicBezTo>
                      <a:pt x="151786" y="0"/>
                      <a:pt x="178052" y="11426"/>
                      <a:pt x="199307" y="34233"/>
                    </a:cubicBezTo>
                    <a:cubicBezTo>
                      <a:pt x="220563" y="57086"/>
                      <a:pt x="231191" y="89211"/>
                      <a:pt x="231191" y="130610"/>
                    </a:cubicBezTo>
                    <a:cubicBezTo>
                      <a:pt x="231191" y="133139"/>
                      <a:pt x="231096" y="136931"/>
                      <a:pt x="230956" y="141943"/>
                    </a:cubicBezTo>
                    <a:lnTo>
                      <a:pt x="43916" y="141943"/>
                    </a:lnTo>
                    <a:cubicBezTo>
                      <a:pt x="45508" y="169478"/>
                      <a:pt x="53280" y="190599"/>
                      <a:pt x="67278" y="205257"/>
                    </a:cubicBezTo>
                    <a:cubicBezTo>
                      <a:pt x="81277" y="219915"/>
                      <a:pt x="98788" y="227221"/>
                      <a:pt x="119715" y="227221"/>
                    </a:cubicBezTo>
                    <a:cubicBezTo>
                      <a:pt x="135305" y="227221"/>
                      <a:pt x="148602" y="223099"/>
                      <a:pt x="159605" y="214951"/>
                    </a:cubicBezTo>
                    <a:cubicBezTo>
                      <a:pt x="170607" y="206755"/>
                      <a:pt x="179362" y="193690"/>
                      <a:pt x="185823" y="175754"/>
                    </a:cubicBezTo>
                    <a:close/>
                  </a:path>
                </a:pathLst>
              </a:custGeom>
              <a:solidFill>
                <a:srgbClr val="283778"/>
              </a:solidFill>
              <a:ln w="9525" cap="flat">
                <a:noFill/>
                <a:prstDash val="solid"/>
                <a:miter/>
              </a:ln>
            </p:spPr>
            <p:txBody>
              <a:bodyPr rtlCol="0" anchor="ctr"/>
              <a:lstStyle/>
              <a:p>
                <a:endParaRPr lang="en-GB"/>
              </a:p>
            </p:txBody>
          </p:sp>
        </p:grpSp>
        <p:sp>
          <p:nvSpPr>
            <p:cNvPr id="31" name="Rectangle 30">
              <a:extLst>
                <a:ext uri="{FF2B5EF4-FFF2-40B4-BE49-F238E27FC236}">
                  <a16:creationId xmlns:a16="http://schemas.microsoft.com/office/drawing/2014/main" id="{C1BBBC42-E398-3EE3-EE45-69363EB32101}"/>
                </a:ext>
              </a:extLst>
            </p:cNvPr>
            <p:cNvSpPr/>
            <p:nvPr/>
          </p:nvSpPr>
          <p:spPr>
            <a:xfrm>
              <a:off x="1352550" y="1634550"/>
              <a:ext cx="3562350" cy="762000"/>
            </a:xfrm>
            <a:prstGeom prst="rect">
              <a:avLst/>
            </a:prstGeom>
            <a:noFill/>
            <a:ln cap="rnd">
              <a:solidFill>
                <a:schemeClr val="tx2"/>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BE0CBDC1-3533-D9AF-B5A7-2D95D278E361}"/>
              </a:ext>
            </a:extLst>
          </p:cNvPr>
          <p:cNvGrpSpPr/>
          <p:nvPr/>
        </p:nvGrpSpPr>
        <p:grpSpPr>
          <a:xfrm>
            <a:off x="4914900" y="1779970"/>
            <a:ext cx="4391626" cy="246221"/>
            <a:chOff x="4914900" y="1779970"/>
            <a:chExt cx="4391626" cy="246221"/>
          </a:xfrm>
        </p:grpSpPr>
        <p:cxnSp>
          <p:nvCxnSpPr>
            <p:cNvPr id="74" name="Straight Connector 73">
              <a:extLst>
                <a:ext uri="{FF2B5EF4-FFF2-40B4-BE49-F238E27FC236}">
                  <a16:creationId xmlns:a16="http://schemas.microsoft.com/office/drawing/2014/main" id="{F099AB04-1932-984A-770E-7BFCCD8AED91}"/>
                </a:ext>
              </a:extLst>
            </p:cNvPr>
            <p:cNvCxnSpPr>
              <a:cxnSpLocks/>
            </p:cNvCxnSpPr>
            <p:nvPr/>
          </p:nvCxnSpPr>
          <p:spPr>
            <a:xfrm>
              <a:off x="4914900" y="2007083"/>
              <a:ext cx="4391626" cy="10203"/>
            </a:xfrm>
            <a:prstGeom prst="line">
              <a:avLst/>
            </a:prstGeom>
            <a:noFill/>
            <a:ln cap="rnd">
              <a:solidFill>
                <a:schemeClr val="tx2"/>
              </a:solidFill>
              <a:prstDash val="sysDot"/>
              <a:round/>
            </a:ln>
          </p:spPr>
          <p:style>
            <a:lnRef idx="2">
              <a:schemeClr val="accent1">
                <a:shade val="15000"/>
              </a:schemeClr>
            </a:lnRef>
            <a:fillRef idx="1">
              <a:schemeClr val="accent1"/>
            </a:fillRef>
            <a:effectRef idx="0">
              <a:schemeClr val="accent1"/>
            </a:effectRef>
            <a:fontRef idx="minor">
              <a:schemeClr val="lt1"/>
            </a:fontRef>
          </p:style>
        </p:cxnSp>
        <p:sp>
          <p:nvSpPr>
            <p:cNvPr id="122" name="CasellaDiTesto 3072">
              <a:extLst>
                <a:ext uri="{FF2B5EF4-FFF2-40B4-BE49-F238E27FC236}">
                  <a16:creationId xmlns:a16="http://schemas.microsoft.com/office/drawing/2014/main" id="{F439341D-D8A0-C527-61C1-C07EA7156BC2}"/>
                </a:ext>
              </a:extLst>
            </p:cNvPr>
            <p:cNvSpPr txBox="1"/>
            <p:nvPr/>
          </p:nvSpPr>
          <p:spPr>
            <a:xfrm>
              <a:off x="6893875" y="1779970"/>
              <a:ext cx="77457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i="0" u="none" strike="noStrike" kern="1200" cap="none" spc="0" normalizeH="0" baseline="0" noProof="0" dirty="0">
                  <a:ln>
                    <a:noFill/>
                  </a:ln>
                  <a:solidFill>
                    <a:schemeClr val="tx2"/>
                  </a:solidFill>
                  <a:effectLst/>
                  <a:uLnTx/>
                  <a:uFillTx/>
                  <a:ea typeface="+mn-ea"/>
                  <a:cs typeface="+mn-cs"/>
                </a:rPr>
                <a:t>Cooperate</a:t>
              </a:r>
            </a:p>
          </p:txBody>
        </p:sp>
      </p:grpSp>
      <p:grpSp>
        <p:nvGrpSpPr>
          <p:cNvPr id="34" name="Group 33">
            <a:extLst>
              <a:ext uri="{FF2B5EF4-FFF2-40B4-BE49-F238E27FC236}">
                <a16:creationId xmlns:a16="http://schemas.microsoft.com/office/drawing/2014/main" id="{1F2ED277-0301-5E02-B2AC-CE9BB545BF20}"/>
              </a:ext>
            </a:extLst>
          </p:cNvPr>
          <p:cNvGrpSpPr/>
          <p:nvPr/>
        </p:nvGrpSpPr>
        <p:grpSpPr>
          <a:xfrm>
            <a:off x="2198576" y="3345479"/>
            <a:ext cx="5110345" cy="1097677"/>
            <a:chOff x="2198576" y="3345479"/>
            <a:chExt cx="5110345" cy="1097677"/>
          </a:xfrm>
        </p:grpSpPr>
        <p:cxnSp>
          <p:nvCxnSpPr>
            <p:cNvPr id="101" name="Connector: Elbow 100">
              <a:extLst>
                <a:ext uri="{FF2B5EF4-FFF2-40B4-BE49-F238E27FC236}">
                  <a16:creationId xmlns:a16="http://schemas.microsoft.com/office/drawing/2014/main" id="{42B423FF-4196-073C-AD30-EA0D8E237B4E}"/>
                </a:ext>
              </a:extLst>
            </p:cNvPr>
            <p:cNvCxnSpPr>
              <a:cxnSpLocks/>
            </p:cNvCxnSpPr>
            <p:nvPr/>
          </p:nvCxnSpPr>
          <p:spPr>
            <a:xfrm rot="5400000">
              <a:off x="4204910" y="1339145"/>
              <a:ext cx="1097677" cy="5110345"/>
            </a:xfrm>
            <a:prstGeom prst="bentConnector3">
              <a:avLst>
                <a:gd name="adj1" fmla="val 60027"/>
              </a:avLst>
            </a:prstGeom>
            <a:noFill/>
            <a:ln cap="rnd">
              <a:solidFill>
                <a:schemeClr val="accent5"/>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125" name="CasellaDiTesto 3072">
              <a:extLst>
                <a:ext uri="{FF2B5EF4-FFF2-40B4-BE49-F238E27FC236}">
                  <a16:creationId xmlns:a16="http://schemas.microsoft.com/office/drawing/2014/main" id="{816491A6-4DDD-91F9-C434-307C03A973E3}"/>
                </a:ext>
              </a:extLst>
            </p:cNvPr>
            <p:cNvSpPr txBox="1"/>
            <p:nvPr/>
          </p:nvSpPr>
          <p:spPr>
            <a:xfrm>
              <a:off x="4941863" y="3775366"/>
              <a:ext cx="159370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i="0" u="none" strike="noStrike" kern="1200" cap="none" spc="0" normalizeH="0" baseline="0" noProof="0" dirty="0">
                  <a:ln>
                    <a:noFill/>
                  </a:ln>
                  <a:solidFill>
                    <a:schemeClr val="accent5"/>
                  </a:solidFill>
                  <a:effectLst/>
                  <a:uLnTx/>
                  <a:uFillTx/>
                  <a:ea typeface="+mn-ea"/>
                  <a:cs typeface="+mn-cs"/>
                </a:rPr>
                <a:t>Contribute to the security</a:t>
              </a:r>
            </a:p>
          </p:txBody>
        </p:sp>
      </p:grpSp>
      <p:grpSp>
        <p:nvGrpSpPr>
          <p:cNvPr id="6" name="Group 5">
            <a:extLst>
              <a:ext uri="{FF2B5EF4-FFF2-40B4-BE49-F238E27FC236}">
                <a16:creationId xmlns:a16="http://schemas.microsoft.com/office/drawing/2014/main" id="{69888523-832F-00C0-37FB-E6E23CEB99C2}"/>
              </a:ext>
            </a:extLst>
          </p:cNvPr>
          <p:cNvGrpSpPr/>
          <p:nvPr/>
        </p:nvGrpSpPr>
        <p:grpSpPr>
          <a:xfrm>
            <a:off x="1113222" y="3371475"/>
            <a:ext cx="3374368" cy="1669376"/>
            <a:chOff x="1113222" y="3371475"/>
            <a:chExt cx="3374368" cy="1669376"/>
          </a:xfrm>
        </p:grpSpPr>
        <p:sp>
          <p:nvSpPr>
            <p:cNvPr id="42" name="Rettangolo 94">
              <a:extLst>
                <a:ext uri="{FF2B5EF4-FFF2-40B4-BE49-F238E27FC236}">
                  <a16:creationId xmlns:a16="http://schemas.microsoft.com/office/drawing/2014/main" id="{9B328EDE-A521-2988-687A-CFFDE44B34E6}"/>
                </a:ext>
              </a:extLst>
            </p:cNvPr>
            <p:cNvSpPr>
              <a:spLocks/>
            </p:cNvSpPr>
            <p:nvPr/>
          </p:nvSpPr>
          <p:spPr>
            <a:xfrm>
              <a:off x="1113222" y="4487746"/>
              <a:ext cx="2170706"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00" b="1" dirty="0">
                  <a:solidFill>
                    <a:schemeClr val="tx1"/>
                  </a:solidFill>
                  <a:cs typeface="Times New Roman" panose="02020603050405020304" pitchFamily="18" charset="0"/>
                </a:rPr>
                <a:t>Procurement of a critical-impact </a:t>
              </a:r>
              <a:br>
                <a:rPr lang="en-GB" sz="1000" b="1" dirty="0">
                  <a:solidFill>
                    <a:schemeClr val="tx1"/>
                  </a:solidFill>
                  <a:cs typeface="Times New Roman" panose="02020603050405020304" pitchFamily="18" charset="0"/>
                </a:rPr>
              </a:br>
              <a:r>
                <a:rPr lang="en-GB" sz="1000" b="1" dirty="0">
                  <a:solidFill>
                    <a:schemeClr val="tx1"/>
                  </a:solidFill>
                  <a:cs typeface="Times New Roman" panose="02020603050405020304" pitchFamily="18" charset="0"/>
                </a:rPr>
                <a:t>or high-impact product / </a:t>
              </a:r>
              <a:br>
                <a:rPr lang="en-GB" sz="1000" b="1" dirty="0">
                  <a:solidFill>
                    <a:schemeClr val="tx1"/>
                  </a:solidFill>
                  <a:cs typeface="Times New Roman" panose="02020603050405020304" pitchFamily="18" charset="0"/>
                </a:rPr>
              </a:br>
              <a:r>
                <a:rPr lang="en-GB" sz="1000" b="1" dirty="0">
                  <a:solidFill>
                    <a:schemeClr val="tx1"/>
                  </a:solidFill>
                  <a:cs typeface="Times New Roman" panose="02020603050405020304" pitchFamily="18" charset="0"/>
                </a:rPr>
                <a:t>service/ process</a:t>
              </a:r>
            </a:p>
          </p:txBody>
        </p:sp>
        <p:grpSp>
          <p:nvGrpSpPr>
            <p:cNvPr id="5" name="Group 4">
              <a:extLst>
                <a:ext uri="{FF2B5EF4-FFF2-40B4-BE49-F238E27FC236}">
                  <a16:creationId xmlns:a16="http://schemas.microsoft.com/office/drawing/2014/main" id="{0485E2D6-5FC1-0D39-DA55-D4CD366ADC68}"/>
                </a:ext>
              </a:extLst>
            </p:cNvPr>
            <p:cNvGrpSpPr/>
            <p:nvPr/>
          </p:nvGrpSpPr>
          <p:grpSpPr>
            <a:xfrm>
              <a:off x="1956922" y="3371475"/>
              <a:ext cx="2530668" cy="1076370"/>
              <a:chOff x="1956922" y="3371475"/>
              <a:chExt cx="2530668" cy="1076370"/>
            </a:xfrm>
          </p:grpSpPr>
          <p:sp>
            <p:nvSpPr>
              <p:cNvPr id="76" name="Left Brace 75">
                <a:extLst>
                  <a:ext uri="{FF2B5EF4-FFF2-40B4-BE49-F238E27FC236}">
                    <a16:creationId xmlns:a16="http://schemas.microsoft.com/office/drawing/2014/main" id="{0D98B2AE-5060-1283-03FC-6DE0EC7A01CA}"/>
                  </a:ext>
                </a:extLst>
              </p:cNvPr>
              <p:cNvSpPr/>
              <p:nvPr/>
            </p:nvSpPr>
            <p:spPr>
              <a:xfrm rot="16200000">
                <a:off x="3119179" y="2390860"/>
                <a:ext cx="387795" cy="2349026"/>
              </a:xfrm>
              <a:prstGeom prst="leftBrace">
                <a:avLst>
                  <a:gd name="adj1" fmla="val 0"/>
                  <a:gd name="adj2" fmla="val 51081"/>
                </a:avLst>
              </a:prstGeom>
              <a:noFill/>
              <a:ln cap="rnd">
                <a:solidFill>
                  <a:schemeClr val="tx2"/>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cxnSp>
            <p:nvCxnSpPr>
              <p:cNvPr id="97" name="Connector: Elbow 96">
                <a:extLst>
                  <a:ext uri="{FF2B5EF4-FFF2-40B4-BE49-F238E27FC236}">
                    <a16:creationId xmlns:a16="http://schemas.microsoft.com/office/drawing/2014/main" id="{58F7A1A7-AB28-58A3-6D38-D9BA9FA9389D}"/>
                  </a:ext>
                </a:extLst>
              </p:cNvPr>
              <p:cNvCxnSpPr>
                <a:cxnSpLocks/>
              </p:cNvCxnSpPr>
              <p:nvPr/>
            </p:nvCxnSpPr>
            <p:spPr>
              <a:xfrm rot="5400000">
                <a:off x="2276428" y="3378611"/>
                <a:ext cx="749728" cy="1388740"/>
              </a:xfrm>
              <a:prstGeom prst="bentConnector3">
                <a:avLst>
                  <a:gd name="adj1" fmla="val 25156"/>
                </a:avLst>
              </a:prstGeom>
              <a:noFill/>
              <a:ln cap="rnd">
                <a:solidFill>
                  <a:schemeClr val="tx2"/>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126" name="CasellaDiTesto 3072">
                <a:extLst>
                  <a:ext uri="{FF2B5EF4-FFF2-40B4-BE49-F238E27FC236}">
                    <a16:creationId xmlns:a16="http://schemas.microsoft.com/office/drawing/2014/main" id="{B8812143-CD6F-6A14-E136-819C65DA3D92}"/>
                  </a:ext>
                </a:extLst>
              </p:cNvPr>
              <p:cNvSpPr txBox="1"/>
              <p:nvPr/>
            </p:nvSpPr>
            <p:spPr>
              <a:xfrm>
                <a:off x="3313075" y="3547360"/>
                <a:ext cx="832279"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000" i="0" u="none" strike="noStrike" kern="1200" cap="none" spc="0" normalizeH="0" baseline="0" noProof="0" dirty="0">
                    <a:ln>
                      <a:noFill/>
                    </a:ln>
                    <a:solidFill>
                      <a:schemeClr val="tx2"/>
                    </a:solidFill>
                    <a:effectLst/>
                    <a:uLnTx/>
                    <a:uFillTx/>
                    <a:ea typeface="+mn-ea"/>
                    <a:cs typeface="+mn-cs"/>
                  </a:rPr>
                  <a:t>Ensure </a:t>
                </a:r>
                <a:br>
                  <a:rPr kumimoji="0" lang="it-IT" sz="1000" i="0" u="none" strike="noStrike" kern="1200" cap="none" spc="0" normalizeH="0" baseline="0" noProof="0" dirty="0">
                    <a:ln>
                      <a:noFill/>
                    </a:ln>
                    <a:solidFill>
                      <a:schemeClr val="tx2"/>
                    </a:solidFill>
                    <a:effectLst/>
                    <a:uLnTx/>
                    <a:uFillTx/>
                    <a:ea typeface="+mn-ea"/>
                    <a:cs typeface="+mn-cs"/>
                  </a:rPr>
                </a:br>
                <a:r>
                  <a:rPr kumimoji="0" lang="it-IT" sz="1000" i="0" u="none" strike="noStrike" kern="1200" cap="none" spc="0" normalizeH="0" baseline="0" noProof="0" dirty="0">
                    <a:ln>
                      <a:noFill/>
                    </a:ln>
                    <a:solidFill>
                      <a:schemeClr val="tx2"/>
                    </a:solidFill>
                    <a:effectLst/>
                    <a:uLnTx/>
                    <a:uFillTx/>
                    <a:ea typeface="+mn-ea"/>
                    <a:cs typeface="+mn-cs"/>
                  </a:rPr>
                  <a:t>the security</a:t>
                </a:r>
              </a:p>
            </p:txBody>
          </p:sp>
        </p:grpSp>
      </p:grpSp>
      <p:grpSp>
        <p:nvGrpSpPr>
          <p:cNvPr id="12" name="Group 11">
            <a:extLst>
              <a:ext uri="{FF2B5EF4-FFF2-40B4-BE49-F238E27FC236}">
                <a16:creationId xmlns:a16="http://schemas.microsoft.com/office/drawing/2014/main" id="{F73852A9-7115-275A-8E2D-28CE300B0C0B}"/>
              </a:ext>
            </a:extLst>
          </p:cNvPr>
          <p:cNvGrpSpPr/>
          <p:nvPr/>
        </p:nvGrpSpPr>
        <p:grpSpPr>
          <a:xfrm>
            <a:off x="6093384" y="2044351"/>
            <a:ext cx="2431072" cy="1318062"/>
            <a:chOff x="6093384" y="2044351"/>
            <a:chExt cx="2431072" cy="1318062"/>
          </a:xfrm>
        </p:grpSpPr>
        <p:grpSp>
          <p:nvGrpSpPr>
            <p:cNvPr id="10" name="Group 9">
              <a:extLst>
                <a:ext uri="{FF2B5EF4-FFF2-40B4-BE49-F238E27FC236}">
                  <a16:creationId xmlns:a16="http://schemas.microsoft.com/office/drawing/2014/main" id="{D72714BC-C0C0-7196-F901-850AC399E74A}"/>
                </a:ext>
              </a:extLst>
            </p:cNvPr>
            <p:cNvGrpSpPr/>
            <p:nvPr/>
          </p:nvGrpSpPr>
          <p:grpSpPr>
            <a:xfrm>
              <a:off x="7275364" y="2044351"/>
              <a:ext cx="246221" cy="778062"/>
              <a:chOff x="7275364" y="2044351"/>
              <a:chExt cx="246221" cy="778062"/>
            </a:xfrm>
          </p:grpSpPr>
          <p:cxnSp>
            <p:nvCxnSpPr>
              <p:cNvPr id="114" name="Straight Connector 113">
                <a:extLst>
                  <a:ext uri="{FF2B5EF4-FFF2-40B4-BE49-F238E27FC236}">
                    <a16:creationId xmlns:a16="http://schemas.microsoft.com/office/drawing/2014/main" id="{F7C126FD-8528-DECF-4CF7-D534D8FF20CB}"/>
                  </a:ext>
                </a:extLst>
              </p:cNvPr>
              <p:cNvCxnSpPr>
                <a:cxnSpLocks/>
              </p:cNvCxnSpPr>
              <p:nvPr/>
            </p:nvCxnSpPr>
            <p:spPr>
              <a:xfrm>
                <a:off x="7308920" y="2056812"/>
                <a:ext cx="0" cy="765601"/>
              </a:xfrm>
              <a:prstGeom prst="line">
                <a:avLst/>
              </a:prstGeom>
              <a:noFill/>
              <a:ln cap="rnd">
                <a:solidFill>
                  <a:schemeClr val="tx2"/>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123" name="CasellaDiTesto 3072">
                <a:extLst>
                  <a:ext uri="{FF2B5EF4-FFF2-40B4-BE49-F238E27FC236}">
                    <a16:creationId xmlns:a16="http://schemas.microsoft.com/office/drawing/2014/main" id="{AA1D9652-0E8E-F82B-9DD9-C204AE36E7C4}"/>
                  </a:ext>
                </a:extLst>
              </p:cNvPr>
              <p:cNvSpPr txBox="1"/>
              <p:nvPr/>
            </p:nvSpPr>
            <p:spPr>
              <a:xfrm rot="5400000">
                <a:off x="7098553" y="2221162"/>
                <a:ext cx="599844"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i="0" u="none" strike="noStrike" kern="1200" cap="none" spc="0" normalizeH="0" baseline="0" noProof="0" dirty="0">
                    <a:ln>
                      <a:noFill/>
                    </a:ln>
                    <a:solidFill>
                      <a:schemeClr val="tx2"/>
                    </a:solidFill>
                    <a:effectLst/>
                    <a:uLnTx/>
                    <a:uFillTx/>
                    <a:ea typeface="+mn-ea"/>
                    <a:cs typeface="+mn-cs"/>
                  </a:rPr>
                  <a:t>Provide</a:t>
                </a:r>
              </a:p>
            </p:txBody>
          </p:sp>
        </p:grpSp>
        <p:sp>
          <p:nvSpPr>
            <p:cNvPr id="40" name="Rettangolo 95">
              <a:extLst>
                <a:ext uri="{FF2B5EF4-FFF2-40B4-BE49-F238E27FC236}">
                  <a16:creationId xmlns:a16="http://schemas.microsoft.com/office/drawing/2014/main" id="{28FA0FB3-7589-567A-7F74-481599DEA6D9}"/>
                </a:ext>
              </a:extLst>
            </p:cNvPr>
            <p:cNvSpPr/>
            <p:nvPr/>
          </p:nvSpPr>
          <p:spPr>
            <a:xfrm>
              <a:off x="6093384" y="2822413"/>
              <a:ext cx="2431072" cy="540000"/>
            </a:xfrm>
            <a:prstGeom prst="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GB" sz="1000" b="1" dirty="0">
                  <a:solidFill>
                    <a:schemeClr val="tx1"/>
                  </a:solidFill>
                  <a:cs typeface="Times New Roman" panose="02020603050405020304" pitchFamily="18" charset="0"/>
                </a:rPr>
                <a:t>Sector-specific guidance on the use of Certification Schemes </a:t>
              </a:r>
              <a:r>
                <a:rPr lang="en-GB" sz="1000" dirty="0">
                  <a:solidFill>
                    <a:schemeClr val="tx1"/>
                  </a:solidFill>
                  <a:cs typeface="Times New Roman" panose="02020603050405020304" pitchFamily="18" charset="0"/>
                </a:rPr>
                <a:t>(Art. 36)</a:t>
              </a:r>
            </a:p>
          </p:txBody>
        </p:sp>
      </p:grpSp>
      <p:grpSp>
        <p:nvGrpSpPr>
          <p:cNvPr id="33" name="Group 32">
            <a:extLst>
              <a:ext uri="{FF2B5EF4-FFF2-40B4-BE49-F238E27FC236}">
                <a16:creationId xmlns:a16="http://schemas.microsoft.com/office/drawing/2014/main" id="{0A5A6F35-C852-680E-EC86-FB3FB2B57A80}"/>
              </a:ext>
            </a:extLst>
          </p:cNvPr>
          <p:cNvGrpSpPr/>
          <p:nvPr/>
        </p:nvGrpSpPr>
        <p:grpSpPr>
          <a:xfrm>
            <a:off x="5478716" y="3092413"/>
            <a:ext cx="673582" cy="259442"/>
            <a:chOff x="5478716" y="3092413"/>
            <a:chExt cx="673582" cy="259442"/>
          </a:xfrm>
        </p:grpSpPr>
        <p:cxnSp>
          <p:nvCxnSpPr>
            <p:cNvPr id="108" name="Straight Arrow Connector 107">
              <a:extLst>
                <a:ext uri="{FF2B5EF4-FFF2-40B4-BE49-F238E27FC236}">
                  <a16:creationId xmlns:a16="http://schemas.microsoft.com/office/drawing/2014/main" id="{45D1EAA5-2539-0856-1749-525D5107ACBC}"/>
                </a:ext>
              </a:extLst>
            </p:cNvPr>
            <p:cNvCxnSpPr>
              <a:cxnSpLocks/>
              <a:stCxn id="40" idx="1"/>
              <a:endCxn id="39" idx="3"/>
            </p:cNvCxnSpPr>
            <p:nvPr/>
          </p:nvCxnSpPr>
          <p:spPr>
            <a:xfrm flipH="1">
              <a:off x="5515154" y="3092413"/>
              <a:ext cx="578230" cy="0"/>
            </a:xfrm>
            <a:prstGeom prst="straightConnector1">
              <a:avLst/>
            </a:prstGeom>
            <a:noFill/>
            <a:ln cap="rnd">
              <a:solidFill>
                <a:schemeClr val="accent5"/>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124" name="CasellaDiTesto 3072">
              <a:extLst>
                <a:ext uri="{FF2B5EF4-FFF2-40B4-BE49-F238E27FC236}">
                  <a16:creationId xmlns:a16="http://schemas.microsoft.com/office/drawing/2014/main" id="{1AE75938-83CB-EA95-7F8F-58ED35207D2B}"/>
                </a:ext>
              </a:extLst>
            </p:cNvPr>
            <p:cNvSpPr txBox="1"/>
            <p:nvPr/>
          </p:nvSpPr>
          <p:spPr>
            <a:xfrm>
              <a:off x="5478716" y="3105634"/>
              <a:ext cx="67358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i="0" u="none" strike="noStrike" kern="1200" cap="none" spc="0" normalizeH="0" baseline="0" noProof="0" dirty="0">
                  <a:ln>
                    <a:noFill/>
                  </a:ln>
                  <a:solidFill>
                    <a:schemeClr val="accent5"/>
                  </a:solidFill>
                  <a:effectLst/>
                  <a:uLnTx/>
                  <a:uFillTx/>
                  <a:ea typeface="+mn-ea"/>
                  <a:cs typeface="+mn-cs"/>
                </a:rPr>
                <a:t>Included</a:t>
              </a:r>
            </a:p>
          </p:txBody>
        </p:sp>
      </p:grpSp>
      <p:grpSp>
        <p:nvGrpSpPr>
          <p:cNvPr id="4" name="Group 3">
            <a:extLst>
              <a:ext uri="{FF2B5EF4-FFF2-40B4-BE49-F238E27FC236}">
                <a16:creationId xmlns:a16="http://schemas.microsoft.com/office/drawing/2014/main" id="{195F537A-8C05-F3D1-1088-5BC3A454E4B7}"/>
              </a:ext>
            </a:extLst>
          </p:cNvPr>
          <p:cNvGrpSpPr/>
          <p:nvPr/>
        </p:nvGrpSpPr>
        <p:grpSpPr>
          <a:xfrm>
            <a:off x="1113222" y="2385555"/>
            <a:ext cx="4401932" cy="976858"/>
            <a:chOff x="1113222" y="2385555"/>
            <a:chExt cx="4401932" cy="976858"/>
          </a:xfrm>
        </p:grpSpPr>
        <p:sp>
          <p:nvSpPr>
            <p:cNvPr id="38" name="Rettangolo 94">
              <a:extLst>
                <a:ext uri="{FF2B5EF4-FFF2-40B4-BE49-F238E27FC236}">
                  <a16:creationId xmlns:a16="http://schemas.microsoft.com/office/drawing/2014/main" id="{B781B0FD-BE9B-D891-11E4-030D984BE990}"/>
                </a:ext>
              </a:extLst>
            </p:cNvPr>
            <p:cNvSpPr/>
            <p:nvPr/>
          </p:nvSpPr>
          <p:spPr>
            <a:xfrm>
              <a:off x="1113222" y="2822413"/>
              <a:ext cx="2160000" cy="540000"/>
            </a:xfrm>
            <a:prstGeom prst="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GB" sz="1000" b="1" dirty="0">
                  <a:solidFill>
                    <a:schemeClr val="tx1"/>
                  </a:solidFill>
                  <a:cs typeface="Times New Roman" panose="02020603050405020304" pitchFamily="18" charset="0"/>
                </a:rPr>
                <a:t>Minimum and advanced cybersecurity controls in the supply chain </a:t>
              </a:r>
              <a:r>
                <a:rPr lang="en-GB" sz="1000" dirty="0">
                  <a:solidFill>
                    <a:schemeClr val="tx1"/>
                  </a:solidFill>
                  <a:cs typeface="Times New Roman" panose="02020603050405020304" pitchFamily="18" charset="0"/>
                </a:rPr>
                <a:t>(Art. 33)</a:t>
              </a:r>
            </a:p>
          </p:txBody>
        </p:sp>
        <p:sp>
          <p:nvSpPr>
            <p:cNvPr id="39" name="Rettangolo 95">
              <a:extLst>
                <a:ext uri="{FF2B5EF4-FFF2-40B4-BE49-F238E27FC236}">
                  <a16:creationId xmlns:a16="http://schemas.microsoft.com/office/drawing/2014/main" id="{EC98CD94-E291-7F23-FBC5-489B90FE55E3}"/>
                </a:ext>
              </a:extLst>
            </p:cNvPr>
            <p:cNvSpPr/>
            <p:nvPr/>
          </p:nvSpPr>
          <p:spPr>
            <a:xfrm>
              <a:off x="3355154" y="2822413"/>
              <a:ext cx="2160000" cy="540000"/>
            </a:xfrm>
            <a:prstGeom prst="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it-IT" sz="1000" b="1" dirty="0">
                  <a:solidFill>
                    <a:schemeClr val="tx1"/>
                  </a:solidFill>
                  <a:cs typeface="Times New Roman" panose="02020603050405020304" pitchFamily="18" charset="0"/>
                </a:rPr>
                <a:t>Cybersecurity procurement </a:t>
              </a:r>
              <a:r>
                <a:rPr lang="it-IT" sz="1000" b="1" dirty="0" err="1">
                  <a:solidFill>
                    <a:schemeClr val="tx1"/>
                  </a:solidFill>
                  <a:cs typeface="Times New Roman" panose="02020603050405020304" pitchFamily="18" charset="0"/>
                </a:rPr>
                <a:t>recommendations</a:t>
              </a:r>
              <a:r>
                <a:rPr lang="it-IT" sz="1000" b="1" dirty="0">
                  <a:solidFill>
                    <a:schemeClr val="tx1"/>
                  </a:solidFill>
                  <a:cs typeface="Times New Roman" panose="02020603050405020304" pitchFamily="18" charset="0"/>
                </a:rPr>
                <a:t> </a:t>
              </a:r>
              <a:r>
                <a:rPr lang="it-IT" sz="1000" dirty="0">
                  <a:solidFill>
                    <a:schemeClr val="tx1"/>
                  </a:solidFill>
                  <a:cs typeface="Times New Roman" panose="02020603050405020304" pitchFamily="18" charset="0"/>
                </a:rPr>
                <a:t>(Art. 35)</a:t>
              </a:r>
            </a:p>
          </p:txBody>
        </p:sp>
        <p:sp>
          <p:nvSpPr>
            <p:cNvPr id="75" name="Left Brace 74">
              <a:extLst>
                <a:ext uri="{FF2B5EF4-FFF2-40B4-BE49-F238E27FC236}">
                  <a16:creationId xmlns:a16="http://schemas.microsoft.com/office/drawing/2014/main" id="{7A4E25E2-F0E0-BD3C-4826-27DC4E628BFE}"/>
                </a:ext>
              </a:extLst>
            </p:cNvPr>
            <p:cNvSpPr/>
            <p:nvPr/>
          </p:nvSpPr>
          <p:spPr>
            <a:xfrm rot="5400000">
              <a:off x="3109972" y="1444797"/>
              <a:ext cx="406205" cy="2349026"/>
            </a:xfrm>
            <a:prstGeom prst="leftBrace">
              <a:avLst>
                <a:gd name="adj1" fmla="val 0"/>
                <a:gd name="adj2" fmla="val 50000"/>
              </a:avLst>
            </a:prstGeom>
            <a:noFill/>
            <a:ln cap="rnd">
              <a:solidFill>
                <a:schemeClr val="tx2"/>
              </a:solidFill>
              <a:prstDash val="solid"/>
              <a:round/>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7" name="CasellaDiTesto 3072">
              <a:extLst>
                <a:ext uri="{FF2B5EF4-FFF2-40B4-BE49-F238E27FC236}">
                  <a16:creationId xmlns:a16="http://schemas.microsoft.com/office/drawing/2014/main" id="{889B4EF9-DF84-3976-07AF-CDF5398C7D10}"/>
                </a:ext>
              </a:extLst>
            </p:cNvPr>
            <p:cNvSpPr txBox="1"/>
            <p:nvPr/>
          </p:nvSpPr>
          <p:spPr>
            <a:xfrm>
              <a:off x="3361693" y="2385555"/>
              <a:ext cx="6415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i="0" u="none" strike="noStrike" kern="1200" cap="none" spc="0" normalizeH="0" baseline="0" noProof="0" dirty="0">
                  <a:ln>
                    <a:noFill/>
                  </a:ln>
                  <a:solidFill>
                    <a:schemeClr val="tx2"/>
                  </a:solidFill>
                  <a:effectLst/>
                  <a:uLnTx/>
                  <a:uFillTx/>
                  <a:ea typeface="+mn-ea"/>
                  <a:cs typeface="+mn-cs"/>
                </a:rPr>
                <a:t>Develop</a:t>
              </a:r>
            </a:p>
          </p:txBody>
        </p:sp>
      </p:grpSp>
    </p:spTree>
    <p:extLst>
      <p:ext uri="{BB962C8B-B14F-4D97-AF65-F5344CB8AC3E}">
        <p14:creationId xmlns:p14="http://schemas.microsoft.com/office/powerpoint/2010/main" val="97270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269"/>
                                        </p:tgtEl>
                                        <p:attrNameLst>
                                          <p:attrName>style.visibility</p:attrName>
                                        </p:attrNameLst>
                                      </p:cBhvr>
                                      <p:to>
                                        <p:strVal val="visible"/>
                                      </p:to>
                                    </p:set>
                                    <p:animEffect transition="in" filter="fade">
                                      <p:cBhvr>
                                        <p:cTn id="24" dur="500"/>
                                        <p:tgtEl>
                                          <p:spTgt spid="8269"/>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270"/>
                                        </p:tgtEl>
                                        <p:attrNameLst>
                                          <p:attrName>style.visibility</p:attrName>
                                        </p:attrNameLst>
                                      </p:cBhvr>
                                      <p:to>
                                        <p:strVal val="visible"/>
                                      </p:to>
                                    </p:set>
                                    <p:animEffect transition="in" filter="fade">
                                      <p:cBhvr>
                                        <p:cTn id="28" dur="500"/>
                                        <p:tgtEl>
                                          <p:spTgt spid="827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8271"/>
                                        </p:tgtEl>
                                        <p:attrNameLst>
                                          <p:attrName>style.visibility</p:attrName>
                                        </p:attrNameLst>
                                      </p:cBhvr>
                                      <p:to>
                                        <p:strVal val="visible"/>
                                      </p:to>
                                    </p:set>
                                    <p:animEffect transition="in" filter="fade">
                                      <p:cBhvr>
                                        <p:cTn id="32" dur="500"/>
                                        <p:tgtEl>
                                          <p:spTgt spid="8271"/>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8272"/>
                                        </p:tgtEl>
                                        <p:attrNameLst>
                                          <p:attrName>style.visibility</p:attrName>
                                        </p:attrNameLst>
                                      </p:cBhvr>
                                      <p:to>
                                        <p:strVal val="visible"/>
                                      </p:to>
                                    </p:set>
                                    <p:animEffect transition="in" filter="fade">
                                      <p:cBhvr>
                                        <p:cTn id="36" dur="500"/>
                                        <p:tgtEl>
                                          <p:spTgt spid="8272"/>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8276"/>
                                        </p:tgtEl>
                                        <p:attrNameLst>
                                          <p:attrName>style.visibility</p:attrName>
                                        </p:attrNameLst>
                                      </p:cBhvr>
                                      <p:to>
                                        <p:strVal val="visible"/>
                                      </p:to>
                                    </p:set>
                                    <p:animEffect transition="in" filter="fade">
                                      <p:cBhvr>
                                        <p:cTn id="44" dur="500"/>
                                        <p:tgtEl>
                                          <p:spTgt spid="8276"/>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8277"/>
                                        </p:tgtEl>
                                        <p:attrNameLst>
                                          <p:attrName>style.visibility</p:attrName>
                                        </p:attrNameLst>
                                      </p:cBhvr>
                                      <p:to>
                                        <p:strVal val="visible"/>
                                      </p:to>
                                    </p:set>
                                    <p:animEffect transition="in" filter="fade">
                                      <p:cBhvr>
                                        <p:cTn id="48" dur="500"/>
                                        <p:tgtEl>
                                          <p:spTgt spid="827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fade">
                                      <p:cBhvr>
                                        <p:cTn id="64" dur="500"/>
                                        <p:tgtEl>
                                          <p:spTgt spid="1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8275"/>
                                        </p:tgtEl>
                                        <p:attrNameLst>
                                          <p:attrName>style.visibility</p:attrName>
                                        </p:attrNameLst>
                                      </p:cBhvr>
                                      <p:to>
                                        <p:strVal val="visible"/>
                                      </p:to>
                                    </p:set>
                                    <p:animEffect transition="in" filter="fade">
                                      <p:cBhvr>
                                        <p:cTn id="78" dur="500"/>
                                        <p:tgtEl>
                                          <p:spTgt spid="8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E9505-4430-CDF4-323E-A746DEB06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7F40F-F94D-C171-879A-456508224D7A}"/>
              </a:ext>
            </a:extLst>
          </p:cNvPr>
          <p:cNvSpPr>
            <a:spLocks noGrp="1"/>
          </p:cNvSpPr>
          <p:nvPr>
            <p:ph type="title"/>
          </p:nvPr>
        </p:nvSpPr>
        <p:spPr>
          <a:xfrm>
            <a:off x="550864" y="565244"/>
            <a:ext cx="9443742" cy="818216"/>
          </a:xfrm>
        </p:spPr>
        <p:txBody>
          <a:bodyPr>
            <a:noAutofit/>
          </a:bodyPr>
          <a:lstStyle/>
          <a:p>
            <a:r>
              <a:rPr lang="en-GB" dirty="0"/>
              <a:t>Minimum and advanced cybersecurity controls in the supply chain (Art. 33)</a:t>
            </a:r>
            <a:endParaRPr lang="en-NL" dirty="0"/>
          </a:p>
        </p:txBody>
      </p:sp>
      <p:sp>
        <p:nvSpPr>
          <p:cNvPr id="8264" name="Slide Number Placeholder 8263">
            <a:extLst>
              <a:ext uri="{FF2B5EF4-FFF2-40B4-BE49-F238E27FC236}">
                <a16:creationId xmlns:a16="http://schemas.microsoft.com/office/drawing/2014/main" id="{AE345613-470B-D89D-48B5-5D60E9EDC9B9}"/>
              </a:ext>
            </a:extLst>
          </p:cNvPr>
          <p:cNvSpPr>
            <a:spLocks noGrp="1"/>
          </p:cNvSpPr>
          <p:nvPr>
            <p:ph type="sldNum" sz="quarter" idx="12"/>
          </p:nvPr>
        </p:nvSpPr>
        <p:spPr/>
        <p:txBody>
          <a:bodyPr/>
          <a:lstStyle/>
          <a:p>
            <a:fld id="{2557C461-8C51-4D9D-8FC8-E809BEA51BC7}" type="slidenum">
              <a:rPr lang="en-GB" smtClean="0"/>
              <a:t>48</a:t>
            </a:fld>
            <a:endParaRPr lang="en-GB"/>
          </a:p>
        </p:txBody>
      </p:sp>
      <p:sp>
        <p:nvSpPr>
          <p:cNvPr id="43" name="Rettangolo 94">
            <a:extLst>
              <a:ext uri="{FF2B5EF4-FFF2-40B4-BE49-F238E27FC236}">
                <a16:creationId xmlns:a16="http://schemas.microsoft.com/office/drawing/2014/main" id="{B65677A5-E744-99B3-3CF8-96B8894BBA06}"/>
              </a:ext>
            </a:extLst>
          </p:cNvPr>
          <p:cNvSpPr>
            <a:spLocks/>
          </p:cNvSpPr>
          <p:nvPr/>
        </p:nvSpPr>
        <p:spPr>
          <a:xfrm>
            <a:off x="1743676" y="1829601"/>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50" b="1" dirty="0">
                <a:solidFill>
                  <a:schemeClr val="tx1"/>
                </a:solidFill>
                <a:cs typeface="Times New Roman" panose="02020603050405020304" pitchFamily="18" charset="0"/>
              </a:rPr>
              <a:t>Definition of requirements</a:t>
            </a:r>
          </a:p>
        </p:txBody>
      </p:sp>
      <p:grpSp>
        <p:nvGrpSpPr>
          <p:cNvPr id="8270" name="Group 8269">
            <a:extLst>
              <a:ext uri="{FF2B5EF4-FFF2-40B4-BE49-F238E27FC236}">
                <a16:creationId xmlns:a16="http://schemas.microsoft.com/office/drawing/2014/main" id="{FCAD2B06-2061-3323-F430-9E46488E2AB6}"/>
              </a:ext>
            </a:extLst>
          </p:cNvPr>
          <p:cNvGrpSpPr/>
          <p:nvPr/>
        </p:nvGrpSpPr>
        <p:grpSpPr>
          <a:xfrm>
            <a:off x="2766731" y="1829601"/>
            <a:ext cx="1838776" cy="553105"/>
            <a:chOff x="4871981" y="4487746"/>
            <a:chExt cx="1588053" cy="553105"/>
          </a:xfrm>
        </p:grpSpPr>
        <p:sp>
          <p:nvSpPr>
            <p:cNvPr id="44" name="Rettangolo 94">
              <a:extLst>
                <a:ext uri="{FF2B5EF4-FFF2-40B4-BE49-F238E27FC236}">
                  <a16:creationId xmlns:a16="http://schemas.microsoft.com/office/drawing/2014/main" id="{17D5AF44-360A-A7DE-3B17-90C6E143C07B}"/>
                </a:ext>
              </a:extLst>
            </p:cNvPr>
            <p:cNvSpPr>
              <a:spLocks/>
            </p:cNvSpPr>
            <p:nvPr/>
          </p:nvSpPr>
          <p:spPr>
            <a:xfrm>
              <a:off x="5436980"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50" b="1" dirty="0">
                  <a:solidFill>
                    <a:schemeClr val="tx1"/>
                  </a:solidFill>
                  <a:cs typeface="Times New Roman" panose="02020603050405020304" pitchFamily="18" charset="0"/>
                </a:rPr>
                <a:t>Request for proposals</a:t>
              </a:r>
            </a:p>
          </p:txBody>
        </p:sp>
        <p:cxnSp>
          <p:nvCxnSpPr>
            <p:cNvPr id="118" name="Straight Arrow Connector 117">
              <a:extLst>
                <a:ext uri="{FF2B5EF4-FFF2-40B4-BE49-F238E27FC236}">
                  <a16:creationId xmlns:a16="http://schemas.microsoft.com/office/drawing/2014/main" id="{0184C943-F8F1-AAA6-D35C-32B0767FFE95}"/>
                </a:ext>
              </a:extLst>
            </p:cNvPr>
            <p:cNvCxnSpPr/>
            <p:nvPr/>
          </p:nvCxnSpPr>
          <p:spPr>
            <a:xfrm>
              <a:off x="4871981" y="4764298"/>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8271" name="Group 8270">
            <a:extLst>
              <a:ext uri="{FF2B5EF4-FFF2-40B4-BE49-F238E27FC236}">
                <a16:creationId xmlns:a16="http://schemas.microsoft.com/office/drawing/2014/main" id="{C113B1D9-1D83-1B05-3EB3-5F0542604618}"/>
              </a:ext>
            </a:extLst>
          </p:cNvPr>
          <p:cNvGrpSpPr/>
          <p:nvPr/>
        </p:nvGrpSpPr>
        <p:grpSpPr>
          <a:xfrm>
            <a:off x="4614229" y="1829601"/>
            <a:ext cx="1848376" cy="553105"/>
            <a:chOff x="6441711" y="4487746"/>
            <a:chExt cx="1606376" cy="553105"/>
          </a:xfrm>
        </p:grpSpPr>
        <p:sp>
          <p:nvSpPr>
            <p:cNvPr id="45" name="Rettangolo 94">
              <a:extLst>
                <a:ext uri="{FF2B5EF4-FFF2-40B4-BE49-F238E27FC236}">
                  <a16:creationId xmlns:a16="http://schemas.microsoft.com/office/drawing/2014/main" id="{CCEAD242-977F-33E0-3556-B95B08DB7A4C}"/>
                </a:ext>
              </a:extLst>
            </p:cNvPr>
            <p:cNvSpPr>
              <a:spLocks/>
            </p:cNvSpPr>
            <p:nvPr/>
          </p:nvSpPr>
          <p:spPr>
            <a:xfrm>
              <a:off x="7025033"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50" b="1" dirty="0">
                  <a:solidFill>
                    <a:schemeClr val="tx1"/>
                  </a:solidFill>
                  <a:cs typeface="Times New Roman" panose="02020603050405020304" pitchFamily="18" charset="0"/>
                </a:rPr>
                <a:t>Selection of supplier</a:t>
              </a:r>
            </a:p>
          </p:txBody>
        </p:sp>
        <p:cxnSp>
          <p:nvCxnSpPr>
            <p:cNvPr id="119" name="Straight Arrow Connector 118">
              <a:extLst>
                <a:ext uri="{FF2B5EF4-FFF2-40B4-BE49-F238E27FC236}">
                  <a16:creationId xmlns:a16="http://schemas.microsoft.com/office/drawing/2014/main" id="{A099725E-1446-D8AB-1BF1-7DF262CDFABE}"/>
                </a:ext>
              </a:extLst>
            </p:cNvPr>
            <p:cNvCxnSpPr>
              <a:cxnSpLocks/>
              <a:endCxn id="45" idx="1"/>
            </p:cNvCxnSpPr>
            <p:nvPr/>
          </p:nvCxnSpPr>
          <p:spPr>
            <a:xfrm>
              <a:off x="6441711" y="4764298"/>
              <a:ext cx="583322" cy="1"/>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8272" name="Group 8271">
            <a:extLst>
              <a:ext uri="{FF2B5EF4-FFF2-40B4-BE49-F238E27FC236}">
                <a16:creationId xmlns:a16="http://schemas.microsoft.com/office/drawing/2014/main" id="{E95B4680-35F9-5760-D437-48A1301EF136}"/>
              </a:ext>
            </a:extLst>
          </p:cNvPr>
          <p:cNvGrpSpPr/>
          <p:nvPr/>
        </p:nvGrpSpPr>
        <p:grpSpPr>
          <a:xfrm>
            <a:off x="6462605" y="1829601"/>
            <a:ext cx="1829174" cy="553105"/>
            <a:chOff x="8057690" y="4487746"/>
            <a:chExt cx="1578450" cy="553105"/>
          </a:xfrm>
        </p:grpSpPr>
        <p:sp>
          <p:nvSpPr>
            <p:cNvPr id="46" name="Rettangolo 94">
              <a:extLst>
                <a:ext uri="{FF2B5EF4-FFF2-40B4-BE49-F238E27FC236}">
                  <a16:creationId xmlns:a16="http://schemas.microsoft.com/office/drawing/2014/main" id="{7F55C8C6-D583-EE3F-1BD5-E7D3CC65C7F4}"/>
                </a:ext>
              </a:extLst>
            </p:cNvPr>
            <p:cNvSpPr>
              <a:spLocks/>
            </p:cNvSpPr>
            <p:nvPr/>
          </p:nvSpPr>
          <p:spPr>
            <a:xfrm>
              <a:off x="8613086"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50" b="1" dirty="0">
                  <a:solidFill>
                    <a:schemeClr val="tx1"/>
                  </a:solidFill>
                  <a:cs typeface="Times New Roman" panose="02020603050405020304" pitchFamily="18" charset="0"/>
                </a:rPr>
                <a:t>Contracting</a:t>
              </a:r>
            </a:p>
          </p:txBody>
        </p:sp>
        <p:cxnSp>
          <p:nvCxnSpPr>
            <p:cNvPr id="120" name="Straight Arrow Connector 119">
              <a:extLst>
                <a:ext uri="{FF2B5EF4-FFF2-40B4-BE49-F238E27FC236}">
                  <a16:creationId xmlns:a16="http://schemas.microsoft.com/office/drawing/2014/main" id="{FDA78F3B-3957-6223-7FBA-D3E77F76946E}"/>
                </a:ext>
              </a:extLst>
            </p:cNvPr>
            <p:cNvCxnSpPr/>
            <p:nvPr/>
          </p:nvCxnSpPr>
          <p:spPr>
            <a:xfrm>
              <a:off x="8057690" y="4764298"/>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grpSp>
        <p:nvGrpSpPr>
          <p:cNvPr id="7" name="Group 6">
            <a:extLst>
              <a:ext uri="{FF2B5EF4-FFF2-40B4-BE49-F238E27FC236}">
                <a16:creationId xmlns:a16="http://schemas.microsoft.com/office/drawing/2014/main" id="{3137F755-DC91-6F1C-BF9F-068564FA1356}"/>
              </a:ext>
            </a:extLst>
          </p:cNvPr>
          <p:cNvGrpSpPr/>
          <p:nvPr/>
        </p:nvGrpSpPr>
        <p:grpSpPr>
          <a:xfrm>
            <a:off x="8291779" y="1829600"/>
            <a:ext cx="1847499" cy="553105"/>
            <a:chOff x="9627420" y="4487746"/>
            <a:chExt cx="1596775" cy="553105"/>
          </a:xfrm>
        </p:grpSpPr>
        <p:sp>
          <p:nvSpPr>
            <p:cNvPr id="47" name="Rettangolo 94">
              <a:extLst>
                <a:ext uri="{FF2B5EF4-FFF2-40B4-BE49-F238E27FC236}">
                  <a16:creationId xmlns:a16="http://schemas.microsoft.com/office/drawing/2014/main" id="{DE5835C4-CB59-37B9-125A-82801A33F4EB}"/>
                </a:ext>
              </a:extLst>
            </p:cNvPr>
            <p:cNvSpPr>
              <a:spLocks/>
            </p:cNvSpPr>
            <p:nvPr/>
          </p:nvSpPr>
          <p:spPr>
            <a:xfrm>
              <a:off x="10201141" y="4487746"/>
              <a:ext cx="1023054" cy="55310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36000" bIns="36000" rtlCol="0" anchor="ctr"/>
            <a:lstStyle/>
            <a:p>
              <a:pPr algn="ctr"/>
              <a:r>
                <a:rPr lang="en-GB" sz="1050" b="1" dirty="0">
                  <a:solidFill>
                    <a:schemeClr val="tx1"/>
                  </a:solidFill>
                  <a:cs typeface="Times New Roman" panose="02020603050405020304" pitchFamily="18" charset="0"/>
                </a:rPr>
                <a:t>Operations</a:t>
              </a:r>
            </a:p>
          </p:txBody>
        </p:sp>
        <p:cxnSp>
          <p:nvCxnSpPr>
            <p:cNvPr id="121" name="Straight Arrow Connector 120">
              <a:extLst>
                <a:ext uri="{FF2B5EF4-FFF2-40B4-BE49-F238E27FC236}">
                  <a16:creationId xmlns:a16="http://schemas.microsoft.com/office/drawing/2014/main" id="{0C7A30CE-0038-1575-C43C-D69C8EB2EF7E}"/>
                </a:ext>
              </a:extLst>
            </p:cNvPr>
            <p:cNvCxnSpPr/>
            <p:nvPr/>
          </p:nvCxnSpPr>
          <p:spPr>
            <a:xfrm>
              <a:off x="9627420" y="4764298"/>
              <a:ext cx="564999" cy="0"/>
            </a:xfrm>
            <a:prstGeom prst="straightConnector1">
              <a:avLst/>
            </a:prstGeom>
            <a:noFill/>
            <a:ln cap="rnd">
              <a:solidFill>
                <a:schemeClr val="accent6"/>
              </a:solidFill>
              <a:prstDash val="solid"/>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grpSp>
      <p:sp>
        <p:nvSpPr>
          <p:cNvPr id="13" name="Rettangolo 4">
            <a:extLst>
              <a:ext uri="{FF2B5EF4-FFF2-40B4-BE49-F238E27FC236}">
                <a16:creationId xmlns:a16="http://schemas.microsoft.com/office/drawing/2014/main" id="{88121AC4-1CCC-4D40-E45B-ACC4C88570DC}"/>
              </a:ext>
            </a:extLst>
          </p:cNvPr>
          <p:cNvSpPr>
            <a:spLocks noChangeAspect="1"/>
          </p:cNvSpPr>
          <p:nvPr/>
        </p:nvSpPr>
        <p:spPr>
          <a:xfrm>
            <a:off x="1750734" y="2659258"/>
            <a:ext cx="8388544" cy="1817310"/>
          </a:xfrm>
          <a:prstGeom prst="rect">
            <a:avLst/>
          </a:prstGeom>
          <a:solidFill>
            <a:srgbClr val="FEC0EA">
              <a:alpha val="69804"/>
            </a:srgbClr>
          </a:solidFill>
        </p:spPr>
        <p:txBody>
          <a:bodyPr wrap="square" numCol="2">
            <a:noAutofit/>
          </a:bodyPr>
          <a:lstStyle/>
          <a:p>
            <a:pPr algn="just">
              <a:spcBef>
                <a:spcPts val="400"/>
              </a:spcBef>
            </a:pPr>
            <a:r>
              <a:rPr lang="en-US" sz="1200" b="1" dirty="0">
                <a:solidFill>
                  <a:schemeClr val="accent6">
                    <a:lumMod val="50000"/>
                  </a:schemeClr>
                </a:solidFill>
                <a:ea typeface="Cambria" panose="02040503050406030204" pitchFamily="18" charset="0"/>
              </a:rPr>
              <a:t>Minimum controls in the supply chain </a:t>
            </a:r>
            <a:r>
              <a:rPr lang="en-US" sz="1200" dirty="0">
                <a:solidFill>
                  <a:schemeClr val="accent6">
                    <a:lumMod val="50000"/>
                  </a:schemeClr>
                </a:solidFill>
                <a:ea typeface="Cambria" panose="02040503050406030204" pitchFamily="18" charset="0"/>
              </a:rPr>
              <a:t>shall include:</a:t>
            </a:r>
          </a:p>
          <a:p>
            <a:pPr marL="628650" lvl="1" indent="-171450" algn="just">
              <a:spcBef>
                <a:spcPts val="400"/>
              </a:spcBef>
              <a:buFont typeface="Arial" panose="020B0604020202020204" pitchFamily="34" charset="0"/>
              <a:buChar char="•"/>
            </a:pPr>
            <a:r>
              <a:rPr lang="en-US" sz="1200" b="1" dirty="0">
                <a:solidFill>
                  <a:schemeClr val="accent6">
                    <a:lumMod val="50000"/>
                  </a:schemeClr>
                </a:solidFill>
                <a:ea typeface="Cambria" panose="02040503050406030204" pitchFamily="18" charset="0"/>
              </a:rPr>
              <a:t>Recommendations for procurement </a:t>
            </a:r>
            <a:r>
              <a:rPr lang="en-US" sz="1200" dirty="0">
                <a:solidFill>
                  <a:schemeClr val="accent6">
                    <a:lumMod val="50000"/>
                  </a:schemeClr>
                </a:solidFill>
                <a:ea typeface="Cambria" panose="02040503050406030204" pitchFamily="18" charset="0"/>
              </a:rPr>
              <a:t>of ICT products, services and processes</a:t>
            </a:r>
          </a:p>
          <a:p>
            <a:pPr marL="628650" lvl="1" indent="-171450" algn="just">
              <a:spcBef>
                <a:spcPts val="400"/>
              </a:spcBef>
              <a:buFont typeface="Arial" panose="020B0604020202020204" pitchFamily="34" charset="0"/>
              <a:buChar char="•"/>
            </a:pPr>
            <a:r>
              <a:rPr lang="en-US" sz="1200" b="1" dirty="0">
                <a:solidFill>
                  <a:schemeClr val="accent6">
                    <a:lumMod val="50000"/>
                  </a:schemeClr>
                </a:solidFill>
                <a:ea typeface="Cambria" panose="02040503050406030204" pitchFamily="18" charset="0"/>
              </a:rPr>
              <a:t>Background verification checks </a:t>
            </a:r>
            <a:r>
              <a:rPr lang="en-US" sz="1200" dirty="0">
                <a:solidFill>
                  <a:schemeClr val="accent6">
                    <a:lumMod val="50000"/>
                  </a:schemeClr>
                </a:solidFill>
                <a:ea typeface="Cambria" panose="02040503050406030204" pitchFamily="18" charset="0"/>
              </a:rPr>
              <a:t>of supplier’s stuffs</a:t>
            </a:r>
          </a:p>
          <a:p>
            <a:pPr marL="628650" lvl="1" indent="-171450" algn="just">
              <a:spcBef>
                <a:spcPts val="400"/>
              </a:spcBef>
              <a:buFont typeface="Arial" panose="020B0604020202020204" pitchFamily="34" charset="0"/>
              <a:buChar char="•"/>
            </a:pPr>
            <a:r>
              <a:rPr lang="en-US" sz="1200" b="1" dirty="0">
                <a:solidFill>
                  <a:schemeClr val="accent6">
                    <a:lumMod val="50000"/>
                  </a:schemeClr>
                </a:solidFill>
                <a:ea typeface="Cambria" panose="02040503050406030204" pitchFamily="18" charset="0"/>
              </a:rPr>
              <a:t>Secure systems development lifecycle</a:t>
            </a:r>
          </a:p>
          <a:p>
            <a:pPr marL="628650" lvl="1" indent="-171450" algn="just">
              <a:spcBef>
                <a:spcPts val="400"/>
              </a:spcBef>
              <a:buFont typeface="Arial" panose="020B0604020202020204" pitchFamily="34" charset="0"/>
              <a:buChar char="•"/>
            </a:pPr>
            <a:r>
              <a:rPr lang="en-US" sz="1200" b="1" dirty="0">
                <a:solidFill>
                  <a:schemeClr val="accent6">
                    <a:lumMod val="50000"/>
                  </a:schemeClr>
                </a:solidFill>
                <a:ea typeface="Cambria" panose="02040503050406030204" pitchFamily="18" charset="0"/>
              </a:rPr>
              <a:t>Zero trust</a:t>
            </a:r>
          </a:p>
          <a:p>
            <a:pPr marL="628650" lvl="1" indent="-171450" algn="just">
              <a:spcBef>
                <a:spcPts val="400"/>
              </a:spcBef>
              <a:buFont typeface="Arial" panose="020B0604020202020204" pitchFamily="34" charset="0"/>
              <a:buChar char="•"/>
            </a:pPr>
            <a:r>
              <a:rPr lang="en-US" sz="1200" b="1" dirty="0">
                <a:solidFill>
                  <a:schemeClr val="accent6">
                    <a:lumMod val="50000"/>
                  </a:schemeClr>
                </a:solidFill>
                <a:ea typeface="Cambria" panose="02040503050406030204" pitchFamily="18" charset="0"/>
              </a:rPr>
              <a:t>Secure supplier access</a:t>
            </a:r>
          </a:p>
          <a:p>
            <a:pPr marL="628650" lvl="1" indent="-171450" algn="just">
              <a:spcBef>
                <a:spcPts val="400"/>
              </a:spcBef>
              <a:buFont typeface="Arial" panose="020B0604020202020204" pitchFamily="34" charset="0"/>
              <a:buChar char="•"/>
            </a:pPr>
            <a:endParaRPr lang="en-US" sz="1200" b="1" dirty="0">
              <a:solidFill>
                <a:schemeClr val="accent6">
                  <a:lumMod val="50000"/>
                </a:schemeClr>
              </a:solidFill>
              <a:ea typeface="Cambria" panose="02040503050406030204" pitchFamily="18" charset="0"/>
            </a:endParaRPr>
          </a:p>
          <a:p>
            <a:pPr marL="628650" lvl="1" indent="-171450" algn="just">
              <a:spcBef>
                <a:spcPts val="400"/>
              </a:spcBef>
              <a:buFont typeface="Arial" panose="020B0604020202020204" pitchFamily="34" charset="0"/>
              <a:buChar char="•"/>
            </a:pPr>
            <a:endParaRPr lang="en-US" sz="1200" b="1" dirty="0">
              <a:solidFill>
                <a:schemeClr val="accent6">
                  <a:lumMod val="50000"/>
                </a:schemeClr>
              </a:solidFill>
              <a:ea typeface="Cambria" panose="02040503050406030204" pitchFamily="18" charset="0"/>
            </a:endParaRPr>
          </a:p>
          <a:p>
            <a:pPr marL="628650" lvl="1" indent="-171450" algn="just">
              <a:spcBef>
                <a:spcPts val="400"/>
              </a:spcBef>
              <a:buFont typeface="Arial" panose="020B0604020202020204" pitchFamily="34" charset="0"/>
              <a:buChar char="•"/>
            </a:pPr>
            <a:endParaRPr lang="en-US" sz="1200" b="1" dirty="0">
              <a:solidFill>
                <a:schemeClr val="accent6">
                  <a:lumMod val="50000"/>
                </a:schemeClr>
              </a:solidFill>
              <a:ea typeface="Cambria" panose="02040503050406030204" pitchFamily="18" charset="0"/>
            </a:endParaRPr>
          </a:p>
          <a:p>
            <a:pPr marL="628650" lvl="1" indent="-171450" algn="just">
              <a:spcBef>
                <a:spcPts val="400"/>
              </a:spcBef>
              <a:buFont typeface="Arial" panose="020B0604020202020204" pitchFamily="34" charset="0"/>
              <a:buChar char="•"/>
            </a:pPr>
            <a:endParaRPr lang="en-US" sz="1200" b="1" dirty="0">
              <a:solidFill>
                <a:schemeClr val="accent6">
                  <a:lumMod val="50000"/>
                </a:schemeClr>
              </a:solidFill>
              <a:ea typeface="Cambria" panose="02040503050406030204" pitchFamily="18" charset="0"/>
            </a:endParaRPr>
          </a:p>
          <a:p>
            <a:pPr lvl="1" algn="just">
              <a:spcBef>
                <a:spcPts val="400"/>
              </a:spcBef>
            </a:pPr>
            <a:endParaRPr lang="en-US" sz="1200" b="1" dirty="0">
              <a:solidFill>
                <a:schemeClr val="accent6">
                  <a:lumMod val="50000"/>
                </a:schemeClr>
              </a:solidFill>
              <a:ea typeface="Cambria" panose="02040503050406030204" pitchFamily="18" charset="0"/>
            </a:endParaRPr>
          </a:p>
          <a:p>
            <a:pPr marL="628650" lvl="1" indent="-171450" algn="just">
              <a:spcBef>
                <a:spcPts val="400"/>
              </a:spcBef>
              <a:buFont typeface="Arial" panose="020B0604020202020204" pitchFamily="34" charset="0"/>
              <a:buChar char="•"/>
            </a:pPr>
            <a:r>
              <a:rPr lang="en-US" sz="1200" b="1" dirty="0">
                <a:solidFill>
                  <a:schemeClr val="accent6">
                    <a:lumMod val="50000"/>
                  </a:schemeClr>
                </a:solidFill>
                <a:ea typeface="Cambria" panose="02040503050406030204" pitchFamily="18" charset="0"/>
              </a:rPr>
              <a:t>Contractual obligations</a:t>
            </a:r>
          </a:p>
          <a:p>
            <a:pPr marL="628650" lvl="1" indent="-171450" algn="just">
              <a:spcBef>
                <a:spcPts val="400"/>
              </a:spcBef>
              <a:buFont typeface="Arial" panose="020B0604020202020204" pitchFamily="34" charset="0"/>
              <a:buChar char="•"/>
            </a:pPr>
            <a:r>
              <a:rPr lang="en-US" sz="1200" b="1" dirty="0">
                <a:solidFill>
                  <a:schemeClr val="accent6">
                    <a:lumMod val="50000"/>
                  </a:schemeClr>
                </a:solidFill>
                <a:ea typeface="Cambria" panose="02040503050406030204" pitchFamily="18" charset="0"/>
              </a:rPr>
              <a:t>Traceability</a:t>
            </a:r>
            <a:r>
              <a:rPr lang="en-US" sz="1200" dirty="0">
                <a:solidFill>
                  <a:schemeClr val="accent6">
                    <a:lumMod val="50000"/>
                  </a:schemeClr>
                </a:solidFill>
                <a:ea typeface="Cambria" panose="02040503050406030204" pitchFamily="18" charset="0"/>
              </a:rPr>
              <a:t> of the application of the requirements</a:t>
            </a:r>
          </a:p>
          <a:p>
            <a:pPr marL="628650" lvl="1" indent="-171450" algn="just">
              <a:spcBef>
                <a:spcPts val="400"/>
              </a:spcBef>
              <a:buFont typeface="Arial" panose="020B0604020202020204" pitchFamily="34" charset="0"/>
              <a:buChar char="•"/>
            </a:pPr>
            <a:r>
              <a:rPr lang="en-US" sz="1200" dirty="0">
                <a:solidFill>
                  <a:schemeClr val="accent6">
                    <a:lumMod val="50000"/>
                  </a:schemeClr>
                </a:solidFill>
                <a:ea typeface="Cambria" panose="02040503050406030204" pitchFamily="18" charset="0"/>
              </a:rPr>
              <a:t>Support for </a:t>
            </a:r>
            <a:r>
              <a:rPr lang="en-US" sz="1200" b="1" dirty="0">
                <a:solidFill>
                  <a:schemeClr val="accent6">
                    <a:lumMod val="50000"/>
                  </a:schemeClr>
                </a:solidFill>
                <a:ea typeface="Cambria" panose="02040503050406030204" pitchFamily="18" charset="0"/>
              </a:rPr>
              <a:t>security updates</a:t>
            </a:r>
          </a:p>
          <a:p>
            <a:pPr marL="628650" lvl="1" indent="-171450" algn="just">
              <a:spcBef>
                <a:spcPts val="400"/>
              </a:spcBef>
              <a:buFont typeface="Arial" panose="020B0604020202020204" pitchFamily="34" charset="0"/>
              <a:buChar char="•"/>
            </a:pPr>
            <a:r>
              <a:rPr lang="en-US" sz="1200" dirty="0">
                <a:solidFill>
                  <a:schemeClr val="accent6">
                    <a:lumMod val="50000"/>
                  </a:schemeClr>
                </a:solidFill>
                <a:ea typeface="Cambria" panose="02040503050406030204" pitchFamily="18" charset="0"/>
              </a:rPr>
              <a:t>Right to </a:t>
            </a:r>
            <a:r>
              <a:rPr lang="en-US" sz="1200" b="1" dirty="0">
                <a:solidFill>
                  <a:schemeClr val="accent6">
                    <a:lumMod val="50000"/>
                  </a:schemeClr>
                </a:solidFill>
                <a:ea typeface="Cambria" panose="02040503050406030204" pitchFamily="18" charset="0"/>
              </a:rPr>
              <a:t>audit</a:t>
            </a:r>
            <a:r>
              <a:rPr lang="en-US" sz="1200" dirty="0">
                <a:solidFill>
                  <a:schemeClr val="accent6">
                    <a:lumMod val="50000"/>
                  </a:schemeClr>
                </a:solidFill>
                <a:ea typeface="Cambria" panose="02040503050406030204" pitchFamily="18" charset="0"/>
              </a:rPr>
              <a:t> cybersecurity</a:t>
            </a:r>
          </a:p>
          <a:p>
            <a:pPr marL="628650" lvl="1" indent="-171450" algn="just">
              <a:spcBef>
                <a:spcPts val="400"/>
              </a:spcBef>
              <a:buFont typeface="Arial" panose="020B0604020202020204" pitchFamily="34" charset="0"/>
              <a:buChar char="•"/>
            </a:pPr>
            <a:r>
              <a:rPr lang="en-US" sz="1200" dirty="0">
                <a:solidFill>
                  <a:schemeClr val="accent6">
                    <a:lumMod val="50000"/>
                  </a:schemeClr>
                </a:solidFill>
                <a:ea typeface="Cambria" panose="02040503050406030204" pitchFamily="18" charset="0"/>
              </a:rPr>
              <a:t>Assessment of </a:t>
            </a:r>
            <a:r>
              <a:rPr lang="en-US" sz="1200" b="1" dirty="0">
                <a:solidFill>
                  <a:schemeClr val="accent6">
                    <a:lumMod val="50000"/>
                  </a:schemeClr>
                </a:solidFill>
                <a:ea typeface="Cambria" panose="02040503050406030204" pitchFamily="18" charset="0"/>
              </a:rPr>
              <a:t>risk profile </a:t>
            </a:r>
            <a:r>
              <a:rPr lang="en-US" sz="1200" dirty="0">
                <a:solidFill>
                  <a:schemeClr val="accent6">
                    <a:lumMod val="50000"/>
                  </a:schemeClr>
                </a:solidFill>
                <a:ea typeface="Cambria" panose="02040503050406030204" pitchFamily="18" charset="0"/>
              </a:rPr>
              <a:t>of the supplier</a:t>
            </a:r>
          </a:p>
          <a:p>
            <a:pPr marL="171450" indent="-171450" algn="just">
              <a:spcBef>
                <a:spcPts val="400"/>
              </a:spcBef>
              <a:buFont typeface="Arial" panose="020B0604020202020204" pitchFamily="34" charset="0"/>
              <a:buChar char="•"/>
            </a:pPr>
            <a:endParaRPr lang="en-US" sz="1200" dirty="0">
              <a:solidFill>
                <a:schemeClr val="accent6">
                  <a:lumMod val="50000"/>
                </a:schemeClr>
              </a:solidFill>
              <a:ea typeface="Cambria" panose="02040503050406030204" pitchFamily="18" charset="0"/>
            </a:endParaRPr>
          </a:p>
          <a:p>
            <a:pPr algn="just">
              <a:spcBef>
                <a:spcPts val="400"/>
              </a:spcBef>
            </a:pPr>
            <a:endParaRPr lang="en-US" sz="1200" dirty="0">
              <a:solidFill>
                <a:schemeClr val="accent6">
                  <a:lumMod val="50000"/>
                </a:schemeClr>
              </a:solidFill>
              <a:ea typeface="Cambria" panose="02040503050406030204" pitchFamily="18" charset="0"/>
            </a:endParaRPr>
          </a:p>
          <a:p>
            <a:pPr marL="171450" indent="-171450" algn="just">
              <a:spcBef>
                <a:spcPts val="400"/>
              </a:spcBef>
              <a:buFont typeface="Arial" panose="020B0604020202020204" pitchFamily="34" charset="0"/>
              <a:buChar char="•"/>
            </a:pPr>
            <a:endParaRPr lang="en-US" sz="1050" dirty="0">
              <a:solidFill>
                <a:schemeClr val="accent6">
                  <a:lumMod val="50000"/>
                </a:schemeClr>
              </a:solidFill>
              <a:ea typeface="Cambria" panose="02040503050406030204" pitchFamily="18" charset="0"/>
            </a:endParaRPr>
          </a:p>
          <a:p>
            <a:pPr marL="171450" indent="-171450" algn="just">
              <a:spcBef>
                <a:spcPts val="400"/>
              </a:spcBef>
              <a:buFont typeface="Arial" panose="020B0604020202020204" pitchFamily="34" charset="0"/>
              <a:buChar char="•"/>
            </a:pPr>
            <a:endParaRPr lang="it-IT" sz="1050" dirty="0">
              <a:solidFill>
                <a:schemeClr val="accent6">
                  <a:lumMod val="50000"/>
                </a:schemeClr>
              </a:solidFill>
              <a:ea typeface="Cambria" panose="02040503050406030204" pitchFamily="18" charset="0"/>
            </a:endParaRPr>
          </a:p>
        </p:txBody>
      </p:sp>
      <p:sp>
        <p:nvSpPr>
          <p:cNvPr id="30" name="Rettangolo 4">
            <a:extLst>
              <a:ext uri="{FF2B5EF4-FFF2-40B4-BE49-F238E27FC236}">
                <a16:creationId xmlns:a16="http://schemas.microsoft.com/office/drawing/2014/main" id="{5D9761FE-F96C-6AFB-8F22-374CA9172673}"/>
              </a:ext>
            </a:extLst>
          </p:cNvPr>
          <p:cNvSpPr>
            <a:spLocks noChangeAspect="1"/>
          </p:cNvSpPr>
          <p:nvPr/>
        </p:nvSpPr>
        <p:spPr>
          <a:xfrm>
            <a:off x="1750734" y="4672930"/>
            <a:ext cx="8388544" cy="1220102"/>
          </a:xfrm>
          <a:prstGeom prst="rect">
            <a:avLst/>
          </a:prstGeom>
          <a:solidFill>
            <a:srgbClr val="FEC0EA">
              <a:alpha val="69804"/>
            </a:srgbClr>
          </a:solidFill>
        </p:spPr>
        <p:txBody>
          <a:bodyPr wrap="square">
            <a:noAutofit/>
          </a:bodyPr>
          <a:lstStyle/>
          <a:p>
            <a:pPr algn="just">
              <a:spcBef>
                <a:spcPts val="400"/>
              </a:spcBef>
            </a:pPr>
            <a:r>
              <a:rPr lang="en-US" sz="1200" b="1">
                <a:solidFill>
                  <a:schemeClr val="accent6">
                    <a:lumMod val="50000"/>
                  </a:schemeClr>
                </a:solidFill>
                <a:ea typeface="Cambria" panose="02040503050406030204" pitchFamily="18" charset="0"/>
              </a:rPr>
              <a:t>Advanced controls in the supply chain </a:t>
            </a:r>
            <a:r>
              <a:rPr lang="en-US" sz="1200">
                <a:solidFill>
                  <a:schemeClr val="accent6">
                    <a:lumMod val="50000"/>
                  </a:schemeClr>
                </a:solidFill>
                <a:ea typeface="Cambria" panose="02040503050406030204" pitchFamily="18" charset="0"/>
              </a:rPr>
              <a:t>shall include:</a:t>
            </a:r>
          </a:p>
          <a:p>
            <a:pPr marL="628650" lvl="1" indent="-171450" algn="just">
              <a:spcBef>
                <a:spcPts val="400"/>
              </a:spcBef>
              <a:buFont typeface="Arial" panose="020B0604020202020204" pitchFamily="34" charset="0"/>
              <a:buChar char="•"/>
            </a:pPr>
            <a:r>
              <a:rPr lang="en-US" sz="1200" b="1">
                <a:solidFill>
                  <a:schemeClr val="accent6">
                    <a:lumMod val="50000"/>
                  </a:schemeClr>
                </a:solidFill>
                <a:ea typeface="Cambria" panose="02040503050406030204" pitchFamily="18" charset="0"/>
              </a:rPr>
              <a:t>Verification </a:t>
            </a:r>
            <a:r>
              <a:rPr lang="en-US" sz="1200">
                <a:solidFill>
                  <a:schemeClr val="accent6">
                    <a:lumMod val="50000"/>
                  </a:schemeClr>
                </a:solidFill>
                <a:ea typeface="Cambria" panose="02040503050406030204" pitchFamily="18" charset="0"/>
              </a:rPr>
              <a:t>of cybersecurity specifications of ICT products services and processes via:</a:t>
            </a:r>
          </a:p>
          <a:p>
            <a:pPr marL="1085850" lvl="2" indent="-171450" algn="just">
              <a:spcBef>
                <a:spcPts val="400"/>
              </a:spcBef>
              <a:buFont typeface="Arial" panose="020B0604020202020204" pitchFamily="34" charset="0"/>
              <a:buChar char="•"/>
            </a:pPr>
            <a:r>
              <a:rPr lang="en-US" sz="1200">
                <a:solidFill>
                  <a:schemeClr val="accent6">
                    <a:lumMod val="50000"/>
                  </a:schemeClr>
                </a:solidFill>
                <a:ea typeface="Cambria" panose="02040503050406030204" pitchFamily="18" charset="0"/>
              </a:rPr>
              <a:t>European cybersecurity certification schemes</a:t>
            </a:r>
          </a:p>
          <a:p>
            <a:pPr marL="1085850" lvl="2" indent="-171450" algn="just">
              <a:spcBef>
                <a:spcPts val="400"/>
              </a:spcBef>
              <a:buFont typeface="Arial" panose="020B0604020202020204" pitchFamily="34" charset="0"/>
              <a:buChar char="•"/>
            </a:pPr>
            <a:r>
              <a:rPr lang="en-US" sz="1200">
                <a:solidFill>
                  <a:schemeClr val="accent6">
                    <a:lumMod val="50000"/>
                  </a:schemeClr>
                </a:solidFill>
                <a:ea typeface="Cambria" panose="02040503050406030204" pitchFamily="18" charset="0"/>
              </a:rPr>
              <a:t>Verification activities selected by the entity</a:t>
            </a:r>
          </a:p>
          <a:p>
            <a:pPr marL="171450" indent="-171450" algn="just">
              <a:spcBef>
                <a:spcPts val="400"/>
              </a:spcBef>
              <a:buFont typeface="Arial" panose="020B0604020202020204" pitchFamily="34" charset="0"/>
              <a:buChar char="•"/>
            </a:pPr>
            <a:endParaRPr lang="en-US" sz="1200">
              <a:solidFill>
                <a:schemeClr val="accent6">
                  <a:lumMod val="50000"/>
                </a:schemeClr>
              </a:solidFill>
              <a:ea typeface="Cambria" panose="02040503050406030204" pitchFamily="18" charset="0"/>
            </a:endParaRPr>
          </a:p>
          <a:p>
            <a:pPr algn="just">
              <a:spcBef>
                <a:spcPts val="400"/>
              </a:spcBef>
            </a:pPr>
            <a:endParaRPr lang="en-US" sz="1200">
              <a:solidFill>
                <a:schemeClr val="accent6">
                  <a:lumMod val="50000"/>
                </a:schemeClr>
              </a:solidFill>
              <a:ea typeface="Cambria" panose="02040503050406030204" pitchFamily="18" charset="0"/>
            </a:endParaRPr>
          </a:p>
          <a:p>
            <a:pPr marL="171450" indent="-171450" algn="just">
              <a:spcBef>
                <a:spcPts val="400"/>
              </a:spcBef>
              <a:buFont typeface="Arial" panose="020B0604020202020204" pitchFamily="34" charset="0"/>
              <a:buChar char="•"/>
            </a:pPr>
            <a:endParaRPr lang="en-US" sz="1050">
              <a:solidFill>
                <a:schemeClr val="accent6">
                  <a:lumMod val="50000"/>
                </a:schemeClr>
              </a:solidFill>
              <a:ea typeface="Cambria" panose="02040503050406030204" pitchFamily="18" charset="0"/>
            </a:endParaRPr>
          </a:p>
          <a:p>
            <a:pPr marL="171450" indent="-171450" algn="just">
              <a:spcBef>
                <a:spcPts val="400"/>
              </a:spcBef>
              <a:buFont typeface="Arial" panose="020B0604020202020204" pitchFamily="34" charset="0"/>
              <a:buChar char="•"/>
            </a:pPr>
            <a:endParaRPr lang="it-IT" sz="1050">
              <a:solidFill>
                <a:schemeClr val="accent6">
                  <a:lumMod val="50000"/>
                </a:schemeClr>
              </a:solidFill>
              <a:ea typeface="Cambria" panose="02040503050406030204" pitchFamily="18" charset="0"/>
            </a:endParaRPr>
          </a:p>
        </p:txBody>
      </p:sp>
    </p:spTree>
    <p:extLst>
      <p:ext uri="{BB962C8B-B14F-4D97-AF65-F5344CB8AC3E}">
        <p14:creationId xmlns:p14="http://schemas.microsoft.com/office/powerpoint/2010/main" val="208347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70"/>
                                        </p:tgtEl>
                                        <p:attrNameLst>
                                          <p:attrName>style.visibility</p:attrName>
                                        </p:attrNameLst>
                                      </p:cBhvr>
                                      <p:to>
                                        <p:strVal val="visible"/>
                                      </p:to>
                                    </p:set>
                                    <p:animEffect transition="in" filter="fade">
                                      <p:cBhvr>
                                        <p:cTn id="7" dur="500"/>
                                        <p:tgtEl>
                                          <p:spTgt spid="82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271"/>
                                        </p:tgtEl>
                                        <p:attrNameLst>
                                          <p:attrName>style.visibility</p:attrName>
                                        </p:attrNameLst>
                                      </p:cBhvr>
                                      <p:to>
                                        <p:strVal val="visible"/>
                                      </p:to>
                                    </p:set>
                                    <p:animEffect transition="in" filter="fade">
                                      <p:cBhvr>
                                        <p:cTn id="11" dur="500"/>
                                        <p:tgtEl>
                                          <p:spTgt spid="82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272"/>
                                        </p:tgtEl>
                                        <p:attrNameLst>
                                          <p:attrName>style.visibility</p:attrName>
                                        </p:attrNameLst>
                                      </p:cBhvr>
                                      <p:to>
                                        <p:strVal val="visible"/>
                                      </p:to>
                                    </p:set>
                                    <p:animEffect transition="in" filter="fade">
                                      <p:cBhvr>
                                        <p:cTn id="15" dur="500"/>
                                        <p:tgtEl>
                                          <p:spTgt spid="827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AB9A0-598A-8AB1-AC74-FBB2C4C0F93B}"/>
            </a:ext>
          </a:extLst>
        </p:cNvPr>
        <p:cNvGrpSpPr/>
        <p:nvPr/>
      </p:nvGrpSpPr>
      <p:grpSpPr>
        <a:xfrm>
          <a:off x="0" y="0"/>
          <a:ext cx="0" cy="0"/>
          <a:chOff x="0" y="0"/>
          <a:chExt cx="0" cy="0"/>
        </a:xfrm>
      </p:grpSpPr>
      <p:sp>
        <p:nvSpPr>
          <p:cNvPr id="63" name="Oval 62">
            <a:extLst>
              <a:ext uri="{FF2B5EF4-FFF2-40B4-BE49-F238E27FC236}">
                <a16:creationId xmlns:a16="http://schemas.microsoft.com/office/drawing/2014/main" id="{305203A6-B881-A426-DA29-CE764F0E5460}"/>
              </a:ext>
            </a:extLst>
          </p:cNvPr>
          <p:cNvSpPr/>
          <p:nvPr/>
        </p:nvSpPr>
        <p:spPr>
          <a:xfrm>
            <a:off x="9584031" y="1926851"/>
            <a:ext cx="1337715" cy="1337715"/>
          </a:xfrm>
          <a:prstGeom prst="ellipse">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E299964-14D7-8622-78FD-45E3201DF814}"/>
              </a:ext>
            </a:extLst>
          </p:cNvPr>
          <p:cNvSpPr/>
          <p:nvPr/>
        </p:nvSpPr>
        <p:spPr>
          <a:xfrm>
            <a:off x="645646" y="3084442"/>
            <a:ext cx="1068996" cy="562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endParaRPr lang="en-GB" sz="1400" b="1" dirty="0"/>
          </a:p>
        </p:txBody>
      </p:sp>
      <p:sp>
        <p:nvSpPr>
          <p:cNvPr id="1037" name="TextBox 1036">
            <a:extLst>
              <a:ext uri="{FF2B5EF4-FFF2-40B4-BE49-F238E27FC236}">
                <a16:creationId xmlns:a16="http://schemas.microsoft.com/office/drawing/2014/main" id="{148E26CE-5ABA-3F89-0840-234FCEA846E5}"/>
              </a:ext>
            </a:extLst>
          </p:cNvPr>
          <p:cNvSpPr txBox="1"/>
          <p:nvPr/>
        </p:nvSpPr>
        <p:spPr>
          <a:xfrm>
            <a:off x="3024148" y="2808606"/>
            <a:ext cx="1619929" cy="400110"/>
          </a:xfrm>
          <a:prstGeom prst="rect">
            <a:avLst/>
          </a:prstGeom>
          <a:solidFill>
            <a:schemeClr val="accent3"/>
          </a:solidFill>
        </p:spPr>
        <p:txBody>
          <a:bodyPr wrap="square">
            <a:spAutoFit/>
          </a:bodyPr>
          <a:lstStyle/>
          <a:p>
            <a:pPr marR="0" lvl="0" indent="0" algn="ctr" fontAlgn="auto">
              <a:lnSpc>
                <a:spcPct val="100000"/>
              </a:lnSpc>
              <a:spcBef>
                <a:spcPts val="400"/>
              </a:spcBef>
              <a:spcAft>
                <a:spcPts val="0"/>
              </a:spcAft>
              <a:buClrTx/>
              <a:buSzTx/>
              <a:buFontTx/>
              <a:buNone/>
              <a:tabLst/>
              <a:defRPr/>
            </a:pPr>
            <a:r>
              <a:rPr lang="en-US" sz="1000" dirty="0"/>
              <a:t>Work </a:t>
            </a:r>
            <a:r>
              <a:rPr lang="en-US" sz="1000" dirty="0" err="1"/>
              <a:t>programme</a:t>
            </a:r>
            <a:r>
              <a:rPr lang="en-US" sz="1000" dirty="0"/>
              <a:t> summary</a:t>
            </a:r>
          </a:p>
        </p:txBody>
      </p:sp>
      <p:sp>
        <p:nvSpPr>
          <p:cNvPr id="100" name="Rectangle 5">
            <a:extLst>
              <a:ext uri="{FF2B5EF4-FFF2-40B4-BE49-F238E27FC236}">
                <a16:creationId xmlns:a16="http://schemas.microsoft.com/office/drawing/2014/main" id="{F1B59B5F-C294-263D-DE2A-CB17255DC367}"/>
              </a:ext>
            </a:extLst>
          </p:cNvPr>
          <p:cNvSpPr/>
          <p:nvPr/>
        </p:nvSpPr>
        <p:spPr>
          <a:xfrm>
            <a:off x="645646" y="3890187"/>
            <a:ext cx="4120580" cy="111312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TSOs, together with </a:t>
            </a:r>
            <a:r>
              <a:rPr kumimoji="0" lang="en-US" sz="1050" b="1"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ENTSO-E</a:t>
            </a:r>
            <a:r>
              <a:rPr kumimoji="0" lang="en-US" sz="1050" b="0"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 and in cooperation with the</a:t>
            </a:r>
            <a:r>
              <a:rPr kumimoji="0" lang="en-US" sz="1050" b="1"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 DSO </a:t>
            </a:r>
            <a:r>
              <a:rPr kumimoji="0" lang="en-US" sz="1050" b="0"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entity, shall develop, in a </a:t>
            </a:r>
            <a:r>
              <a:rPr kumimoji="0" lang="en-US" sz="1050" b="1"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work programme, sets of non-binding cybersecurity procurement recommendations that  high-impact and critical-impact entities may use for the procurement of ICT products, services and processes.</a:t>
            </a:r>
          </a:p>
          <a:p>
            <a:pPr marR="0" indent="0" fontAlgn="auto">
              <a:lnSpc>
                <a:spcPct val="100000"/>
              </a:lnSpc>
              <a:spcBef>
                <a:spcPts val="400"/>
              </a:spcBef>
              <a:spcAft>
                <a:spcPts val="0"/>
              </a:spcAft>
              <a:buClrTx/>
              <a:buSzTx/>
              <a:buFontTx/>
              <a:buNone/>
              <a:tabLst/>
              <a:defRPr/>
            </a:pPr>
            <a:r>
              <a:rPr lang="en-US" sz="1050" i="1" dirty="0">
                <a:latin typeface="+mj-lt"/>
                <a:ea typeface="Cambria" panose="02040503050406030204" pitchFamily="18" charset="0"/>
                <a:cs typeface="Cambria" panose="02040503050406030204" pitchFamily="18" charset="0"/>
              </a:rPr>
              <a:t>Reference: Art. 35(1)</a:t>
            </a:r>
          </a:p>
        </p:txBody>
      </p:sp>
      <p:sp>
        <p:nvSpPr>
          <p:cNvPr id="101" name="Rectangle 5">
            <a:extLst>
              <a:ext uri="{FF2B5EF4-FFF2-40B4-BE49-F238E27FC236}">
                <a16:creationId xmlns:a16="http://schemas.microsoft.com/office/drawing/2014/main" id="{D6C55BD9-0CAF-91F9-CB83-48E727E0A755}"/>
              </a:ext>
            </a:extLst>
          </p:cNvPr>
          <p:cNvSpPr/>
          <p:nvPr/>
        </p:nvSpPr>
        <p:spPr>
          <a:xfrm>
            <a:off x="4994378" y="3890187"/>
            <a:ext cx="3429990" cy="1251625"/>
          </a:xfrm>
          <a:prstGeom prst="rect">
            <a:avLst/>
          </a:prstGeom>
        </p:spPr>
        <p:txBody>
          <a:bodyPr wrap="square">
            <a:spAutoFit/>
          </a:bodyPr>
          <a:lstStyle/>
          <a:p>
            <a:pPr lvl="0">
              <a:spcBef>
                <a:spcPts val="400"/>
              </a:spcBef>
              <a:defRPr/>
            </a:pPr>
            <a:r>
              <a:rPr kumimoji="0" lang="en-US" sz="1050" b="1"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ENTSO-E</a:t>
            </a:r>
            <a:r>
              <a:rPr kumimoji="0" lang="en-US" sz="1050" b="0"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 in cooperation with the </a:t>
            </a:r>
            <a:r>
              <a:rPr kumimoji="0" lang="en-US" sz="1050" b="1"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DSO entity</a:t>
            </a:r>
            <a:r>
              <a:rPr kumimoji="0" lang="en-US" sz="1050" b="0"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 shall </a:t>
            </a:r>
            <a:r>
              <a:rPr kumimoji="0" lang="en-US" sz="1050" b="1"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provide ACER with a summary of the work </a:t>
            </a:r>
            <a:r>
              <a:rPr kumimoji="0" lang="en-US" sz="1050" b="1" i="0" u="none" strike="noStrike" kern="1200" cap="none" spc="0" normalizeH="0" baseline="0" noProof="0" dirty="0" err="1">
                <a:ln>
                  <a:noFill/>
                </a:ln>
                <a:effectLst/>
                <a:uLnTx/>
                <a:uFillTx/>
                <a:latin typeface="+mj-lt"/>
                <a:ea typeface="Cambria" panose="02040503050406030204" pitchFamily="18" charset="0"/>
                <a:cs typeface="Cambria" panose="02040503050406030204" pitchFamily="18" charset="0"/>
              </a:rPr>
              <a:t>programme</a:t>
            </a:r>
            <a:r>
              <a:rPr kumimoji="0" lang="en-US" sz="1050" b="1"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rPr>
              <a:t> </a:t>
            </a:r>
            <a:r>
              <a:rPr lang="en-US" sz="1050" b="1" dirty="0">
                <a:latin typeface="+mj-lt"/>
                <a:ea typeface="Cambria" panose="02040503050406030204" pitchFamily="18" charset="0"/>
                <a:cs typeface="Cambria" panose="02040503050406030204" pitchFamily="18" charset="0"/>
              </a:rPr>
              <a:t>within 6 months </a:t>
            </a:r>
            <a:r>
              <a:rPr lang="en-US" sz="1050" dirty="0">
                <a:latin typeface="+mj-lt"/>
                <a:ea typeface="Cambria" panose="02040503050406030204" pitchFamily="18" charset="0"/>
                <a:cs typeface="Cambria" panose="02040503050406030204" pitchFamily="18" charset="0"/>
              </a:rPr>
              <a:t>after the adoption of the regional cybersecurity risk assessment report, which means the latest by 13 June 2031, or its update, which occurs every three years.</a:t>
            </a:r>
            <a:endParaRPr kumimoji="0" lang="en-US" sz="1050" i="0" u="none" strike="noStrike" kern="1200" cap="none" spc="0" normalizeH="0" baseline="0" noProof="0" dirty="0">
              <a:ln>
                <a:noFill/>
              </a:ln>
              <a:effectLst/>
              <a:uLnTx/>
              <a:uFillTx/>
              <a:latin typeface="+mj-lt"/>
              <a:ea typeface="Cambria" panose="02040503050406030204" pitchFamily="18" charset="0"/>
              <a:cs typeface="Cambria" panose="02040503050406030204" pitchFamily="18" charset="0"/>
            </a:endParaRPr>
          </a:p>
          <a:p>
            <a:pPr marR="0" indent="0" fontAlgn="auto">
              <a:lnSpc>
                <a:spcPct val="100000"/>
              </a:lnSpc>
              <a:spcBef>
                <a:spcPts val="400"/>
              </a:spcBef>
              <a:spcAft>
                <a:spcPts val="0"/>
              </a:spcAft>
              <a:buClrTx/>
              <a:buSzTx/>
              <a:buFontTx/>
              <a:buNone/>
              <a:tabLst/>
              <a:defRPr/>
            </a:pPr>
            <a:r>
              <a:rPr lang="en-US" sz="900" i="1" dirty="0">
                <a:latin typeface="+mj-lt"/>
                <a:ea typeface="Cambria" panose="02040503050406030204" pitchFamily="18" charset="0"/>
                <a:cs typeface="Cambria" panose="02040503050406030204" pitchFamily="18" charset="0"/>
              </a:rPr>
              <a:t>Reference: Art. 35 (2)</a:t>
            </a:r>
          </a:p>
        </p:txBody>
      </p:sp>
      <p:cxnSp>
        <p:nvCxnSpPr>
          <p:cNvPr id="122" name="Straight Connector 121">
            <a:extLst>
              <a:ext uri="{FF2B5EF4-FFF2-40B4-BE49-F238E27FC236}">
                <a16:creationId xmlns:a16="http://schemas.microsoft.com/office/drawing/2014/main" id="{EA4717A5-AA99-BC14-FC43-B7759237CE19}"/>
              </a:ext>
            </a:extLst>
          </p:cNvPr>
          <p:cNvCxnSpPr>
            <a:cxnSpLocks/>
          </p:cNvCxnSpPr>
          <p:nvPr/>
        </p:nvCxnSpPr>
        <p:spPr>
          <a:xfrm>
            <a:off x="4994379" y="3950529"/>
            <a:ext cx="0" cy="1287710"/>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47" name="Straight Connector 1046">
            <a:extLst>
              <a:ext uri="{FF2B5EF4-FFF2-40B4-BE49-F238E27FC236}">
                <a16:creationId xmlns:a16="http://schemas.microsoft.com/office/drawing/2014/main" id="{F4EFAA09-B76D-F53B-95B3-5D481F1DEC9B}"/>
              </a:ext>
            </a:extLst>
          </p:cNvPr>
          <p:cNvCxnSpPr>
            <a:cxnSpLocks/>
          </p:cNvCxnSpPr>
          <p:nvPr/>
        </p:nvCxnSpPr>
        <p:spPr>
          <a:xfrm>
            <a:off x="1742074" y="2004628"/>
            <a:ext cx="589420" cy="0"/>
          </a:xfrm>
          <a:prstGeom prst="line">
            <a:avLst/>
          </a:prstGeom>
          <a:noFill/>
          <a:ln cap="rnd">
            <a:solidFill>
              <a:schemeClr val="tx2"/>
            </a:solidFill>
            <a:prstDash val="sysDot"/>
            <a:round/>
          </a:ln>
        </p:spPr>
        <p:style>
          <a:lnRef idx="2">
            <a:schemeClr val="accent1">
              <a:shade val="15000"/>
            </a:schemeClr>
          </a:lnRef>
          <a:fillRef idx="1">
            <a:schemeClr val="accent1"/>
          </a:fillRef>
          <a:effectRef idx="0">
            <a:schemeClr val="accent1"/>
          </a:effectRef>
          <a:fontRef idx="minor">
            <a:schemeClr val="lt1"/>
          </a:fontRef>
        </p:style>
      </p:cxnSp>
      <p:sp>
        <p:nvSpPr>
          <p:cNvPr id="25" name="Title 24">
            <a:extLst>
              <a:ext uri="{FF2B5EF4-FFF2-40B4-BE49-F238E27FC236}">
                <a16:creationId xmlns:a16="http://schemas.microsoft.com/office/drawing/2014/main" id="{D2038BA5-6EE7-96AD-C7E5-AFDB1AB54C73}"/>
              </a:ext>
            </a:extLst>
          </p:cNvPr>
          <p:cNvSpPr>
            <a:spLocks noGrp="1"/>
          </p:cNvSpPr>
          <p:nvPr>
            <p:ph type="title"/>
          </p:nvPr>
        </p:nvSpPr>
        <p:spPr>
          <a:xfrm>
            <a:off x="550864" y="565244"/>
            <a:ext cx="10154664" cy="818216"/>
          </a:xfrm>
        </p:spPr>
        <p:txBody>
          <a:bodyPr/>
          <a:lstStyle/>
          <a:p>
            <a:r>
              <a:rPr lang="en-US" noProof="0" dirty="0"/>
              <a:t>Non-binding cybersecurity procurement recommendations (Art. 35)</a:t>
            </a:r>
            <a:endParaRPr lang="en-GB" dirty="0"/>
          </a:p>
        </p:txBody>
      </p:sp>
      <p:sp>
        <p:nvSpPr>
          <p:cNvPr id="1059" name="Slide Number Placeholder 1058">
            <a:extLst>
              <a:ext uri="{FF2B5EF4-FFF2-40B4-BE49-F238E27FC236}">
                <a16:creationId xmlns:a16="http://schemas.microsoft.com/office/drawing/2014/main" id="{EAC7AFB0-6A54-9517-F0E9-293B6C0A5DB8}"/>
              </a:ext>
            </a:extLst>
          </p:cNvPr>
          <p:cNvSpPr>
            <a:spLocks noGrp="1"/>
          </p:cNvSpPr>
          <p:nvPr>
            <p:ph type="sldNum" sz="quarter" idx="12"/>
          </p:nvPr>
        </p:nvSpPr>
        <p:spPr/>
        <p:txBody>
          <a:bodyPr/>
          <a:lstStyle/>
          <a:p>
            <a:fld id="{2557C461-8C51-4D9D-8FC8-E809BEA51BC7}" type="slidenum">
              <a:rPr lang="en-GB" smtClean="0"/>
              <a:t>49</a:t>
            </a:fld>
            <a:endParaRPr lang="en-GB"/>
          </a:p>
        </p:txBody>
      </p:sp>
      <p:grpSp>
        <p:nvGrpSpPr>
          <p:cNvPr id="85" name="Group 84">
            <a:extLst>
              <a:ext uri="{FF2B5EF4-FFF2-40B4-BE49-F238E27FC236}">
                <a16:creationId xmlns:a16="http://schemas.microsoft.com/office/drawing/2014/main" id="{BB61CF68-B151-5840-5209-954AA8BCDC5F}"/>
              </a:ext>
            </a:extLst>
          </p:cNvPr>
          <p:cNvGrpSpPr/>
          <p:nvPr/>
        </p:nvGrpSpPr>
        <p:grpSpPr>
          <a:xfrm>
            <a:off x="645646" y="1725680"/>
            <a:ext cx="1068996" cy="562300"/>
            <a:chOff x="1442451" y="1749025"/>
            <a:chExt cx="1068996" cy="562300"/>
          </a:xfrm>
        </p:grpSpPr>
        <p:sp>
          <p:nvSpPr>
            <p:cNvPr id="50" name="Rectangle 49">
              <a:extLst>
                <a:ext uri="{FF2B5EF4-FFF2-40B4-BE49-F238E27FC236}">
                  <a16:creationId xmlns:a16="http://schemas.microsoft.com/office/drawing/2014/main" id="{D16A66E4-94F9-6092-6DF7-2A3268A974C9}"/>
                </a:ext>
              </a:extLst>
            </p:cNvPr>
            <p:cNvSpPr/>
            <p:nvPr/>
          </p:nvSpPr>
          <p:spPr>
            <a:xfrm>
              <a:off x="1442451" y="1749025"/>
              <a:ext cx="1068996" cy="562300"/>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GB" sz="1400" dirty="0">
                  <a:solidFill>
                    <a:schemeClr val="tx2"/>
                  </a:solidFill>
                </a:rPr>
                <a:t>TSOs</a:t>
              </a:r>
            </a:p>
          </p:txBody>
        </p:sp>
        <p:pic>
          <p:nvPicPr>
            <p:cNvPr id="51" name="Graphic 50">
              <a:extLst>
                <a:ext uri="{FF2B5EF4-FFF2-40B4-BE49-F238E27FC236}">
                  <a16:creationId xmlns:a16="http://schemas.microsoft.com/office/drawing/2014/main" id="{E954912F-B7B5-49FA-9649-187A874A1B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1876" y="1867727"/>
              <a:ext cx="320492" cy="320492"/>
            </a:xfrm>
            <a:prstGeom prst="rect">
              <a:avLst/>
            </a:prstGeom>
          </p:spPr>
        </p:pic>
      </p:grpSp>
      <p:pic>
        <p:nvPicPr>
          <p:cNvPr id="34" name="Afbeelding 28">
            <a:extLst>
              <a:ext uri="{FF2B5EF4-FFF2-40B4-BE49-F238E27FC236}">
                <a16:creationId xmlns:a16="http://schemas.microsoft.com/office/drawing/2014/main" id="{D301DE8E-0EAF-DA27-3E73-1F8CE8E71BF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26979" y="3168581"/>
            <a:ext cx="708010" cy="377605"/>
          </a:xfrm>
          <a:prstGeom prst="rect">
            <a:avLst/>
          </a:prstGeom>
        </p:spPr>
      </p:pic>
      <p:grpSp>
        <p:nvGrpSpPr>
          <p:cNvPr id="10" name="Group 9">
            <a:extLst>
              <a:ext uri="{FF2B5EF4-FFF2-40B4-BE49-F238E27FC236}">
                <a16:creationId xmlns:a16="http://schemas.microsoft.com/office/drawing/2014/main" id="{C2034D04-AAB4-6353-68A4-83C66D8C390A}"/>
              </a:ext>
            </a:extLst>
          </p:cNvPr>
          <p:cNvGrpSpPr/>
          <p:nvPr/>
        </p:nvGrpSpPr>
        <p:grpSpPr>
          <a:xfrm>
            <a:off x="648801" y="2401353"/>
            <a:ext cx="1068996" cy="562300"/>
            <a:chOff x="648801" y="2188701"/>
            <a:chExt cx="1068996" cy="562300"/>
          </a:xfrm>
        </p:grpSpPr>
        <p:sp>
          <p:nvSpPr>
            <p:cNvPr id="81" name="Rectangle 80">
              <a:extLst>
                <a:ext uri="{FF2B5EF4-FFF2-40B4-BE49-F238E27FC236}">
                  <a16:creationId xmlns:a16="http://schemas.microsoft.com/office/drawing/2014/main" id="{6098215A-EBB6-289D-673F-650BFB6A8990}"/>
                </a:ext>
              </a:extLst>
            </p:cNvPr>
            <p:cNvSpPr/>
            <p:nvPr/>
          </p:nvSpPr>
          <p:spPr>
            <a:xfrm>
              <a:off x="648801" y="2188701"/>
              <a:ext cx="1068996" cy="562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endParaRPr lang="en-GB" sz="1400" b="1" dirty="0"/>
            </a:p>
          </p:txBody>
        </p:sp>
        <p:grpSp>
          <p:nvGrpSpPr>
            <p:cNvPr id="36" name="Group 35">
              <a:extLst>
                <a:ext uri="{FF2B5EF4-FFF2-40B4-BE49-F238E27FC236}">
                  <a16:creationId xmlns:a16="http://schemas.microsoft.com/office/drawing/2014/main" id="{4B5B70E7-1CAA-9BC8-D3A9-98A4A43EC146}"/>
                </a:ext>
              </a:extLst>
            </p:cNvPr>
            <p:cNvGrpSpPr>
              <a:grpSpLocks noChangeAspect="1"/>
            </p:cNvGrpSpPr>
            <p:nvPr/>
          </p:nvGrpSpPr>
          <p:grpSpPr>
            <a:xfrm>
              <a:off x="777350" y="2336788"/>
              <a:ext cx="843308" cy="228278"/>
              <a:chOff x="5162328" y="3171262"/>
              <a:chExt cx="1871711" cy="506659"/>
            </a:xfrm>
          </p:grpSpPr>
          <p:sp>
            <p:nvSpPr>
              <p:cNvPr id="37" name="Freeform: Shape 36">
                <a:extLst>
                  <a:ext uri="{FF2B5EF4-FFF2-40B4-BE49-F238E27FC236}">
                    <a16:creationId xmlns:a16="http://schemas.microsoft.com/office/drawing/2014/main" id="{EE33CF50-0B27-1ED2-3972-538729C0F5D0}"/>
                  </a:ext>
                </a:extLst>
              </p:cNvPr>
              <p:cNvSpPr/>
              <p:nvPr/>
            </p:nvSpPr>
            <p:spPr>
              <a:xfrm>
                <a:off x="6571897" y="3301246"/>
                <a:ext cx="145789" cy="297981"/>
              </a:xfrm>
              <a:custGeom>
                <a:avLst/>
                <a:gdLst>
                  <a:gd name="connsiteX0" fmla="*/ 109138 w 145789"/>
                  <a:gd name="connsiteY0" fmla="*/ 0 h 297981"/>
                  <a:gd name="connsiteX1" fmla="*/ 0 w 145789"/>
                  <a:gd name="connsiteY1" fmla="*/ 140913 h 297981"/>
                  <a:gd name="connsiteX2" fmla="*/ 145790 w 145789"/>
                  <a:gd name="connsiteY2" fmla="*/ 297982 h 297981"/>
                  <a:gd name="connsiteX3" fmla="*/ 109138 w 145789"/>
                  <a:gd name="connsiteY3" fmla="*/ 48 h 297981"/>
                </a:gdLst>
                <a:ahLst/>
                <a:cxnLst>
                  <a:cxn ang="0">
                    <a:pos x="connsiteX0" y="connsiteY0"/>
                  </a:cxn>
                  <a:cxn ang="0">
                    <a:pos x="connsiteX1" y="connsiteY1"/>
                  </a:cxn>
                  <a:cxn ang="0">
                    <a:pos x="connsiteX2" y="connsiteY2"/>
                  </a:cxn>
                  <a:cxn ang="0">
                    <a:pos x="connsiteX3" y="connsiteY3"/>
                  </a:cxn>
                </a:cxnLst>
                <a:rect l="l" t="t" r="r" b="b"/>
                <a:pathLst>
                  <a:path w="145789" h="297981">
                    <a:moveTo>
                      <a:pt x="109138" y="0"/>
                    </a:moveTo>
                    <a:cubicBezTo>
                      <a:pt x="46673" y="33250"/>
                      <a:pt x="791" y="88650"/>
                      <a:pt x="0" y="140913"/>
                    </a:cubicBezTo>
                    <a:cubicBezTo>
                      <a:pt x="934" y="202963"/>
                      <a:pt x="65456" y="269416"/>
                      <a:pt x="145790" y="297982"/>
                    </a:cubicBezTo>
                    <a:cubicBezTo>
                      <a:pt x="138960" y="248482"/>
                      <a:pt x="109271" y="48704"/>
                      <a:pt x="109138" y="48"/>
                    </a:cubicBezTo>
                  </a:path>
                </a:pathLst>
              </a:custGeom>
              <a:solidFill>
                <a:srgbClr val="49528C"/>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8F04C56-811E-3212-1C34-647B93C00EF0}"/>
                  </a:ext>
                </a:extLst>
              </p:cNvPr>
              <p:cNvSpPr/>
              <p:nvPr/>
            </p:nvSpPr>
            <p:spPr>
              <a:xfrm>
                <a:off x="6698912" y="3338491"/>
                <a:ext cx="234562" cy="197703"/>
              </a:xfrm>
              <a:custGeom>
                <a:avLst/>
                <a:gdLst>
                  <a:gd name="connsiteX0" fmla="*/ 206750 w 234562"/>
                  <a:gd name="connsiteY0" fmla="*/ 8182 h 197703"/>
                  <a:gd name="connsiteX1" fmla="*/ 36471 w 234562"/>
                  <a:gd name="connsiteY1" fmla="*/ 48924 h 197703"/>
                  <a:gd name="connsiteX2" fmla="*/ 0 w 234562"/>
                  <a:gd name="connsiteY2" fmla="*/ 104371 h 197703"/>
                  <a:gd name="connsiteX3" fmla="*/ 181232 w 234562"/>
                  <a:gd name="connsiteY3" fmla="*/ 197704 h 197703"/>
                  <a:gd name="connsiteX4" fmla="*/ 208950 w 234562"/>
                  <a:gd name="connsiteY4" fmla="*/ 195644 h 197703"/>
                  <a:gd name="connsiteX5" fmla="*/ 234563 w 234562"/>
                  <a:gd name="connsiteY5" fmla="*/ 103669 h 197703"/>
                  <a:gd name="connsiteX6" fmla="*/ 206750 w 234562"/>
                  <a:gd name="connsiteY6" fmla="*/ 8182 h 19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62" h="197703">
                    <a:moveTo>
                      <a:pt x="206750" y="8182"/>
                    </a:moveTo>
                    <a:cubicBezTo>
                      <a:pt x="149866" y="-10597"/>
                      <a:pt x="83248" y="2937"/>
                      <a:pt x="36471" y="48924"/>
                    </a:cubicBezTo>
                    <a:cubicBezTo>
                      <a:pt x="20317" y="65362"/>
                      <a:pt x="8144" y="84328"/>
                      <a:pt x="0" y="104371"/>
                    </a:cubicBezTo>
                    <a:cubicBezTo>
                      <a:pt x="39376" y="158835"/>
                      <a:pt x="113586" y="197704"/>
                      <a:pt x="181232" y="197704"/>
                    </a:cubicBezTo>
                    <a:cubicBezTo>
                      <a:pt x="190833" y="197704"/>
                      <a:pt x="200053" y="197002"/>
                      <a:pt x="208950" y="195644"/>
                    </a:cubicBezTo>
                    <a:cubicBezTo>
                      <a:pt x="224828" y="169934"/>
                      <a:pt x="234515" y="138792"/>
                      <a:pt x="234563" y="103669"/>
                    </a:cubicBezTo>
                    <a:cubicBezTo>
                      <a:pt x="234515" y="66954"/>
                      <a:pt x="223980" y="34547"/>
                      <a:pt x="206750" y="8182"/>
                    </a:cubicBezTo>
                    <a:close/>
                  </a:path>
                </a:pathLst>
              </a:custGeom>
              <a:solidFill>
                <a:srgbClr val="213669"/>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1B76B2A-8841-575C-7AC8-65723EF36786}"/>
                  </a:ext>
                </a:extLst>
              </p:cNvPr>
              <p:cNvSpPr/>
              <p:nvPr/>
            </p:nvSpPr>
            <p:spPr>
              <a:xfrm>
                <a:off x="6681034" y="3171262"/>
                <a:ext cx="353005" cy="288600"/>
              </a:xfrm>
              <a:custGeom>
                <a:avLst/>
                <a:gdLst>
                  <a:gd name="connsiteX0" fmla="*/ 223742 w 353005"/>
                  <a:gd name="connsiteY0" fmla="*/ 176301 h 288600"/>
                  <a:gd name="connsiteX1" fmla="*/ 275291 w 353005"/>
                  <a:gd name="connsiteY1" fmla="*/ 218027 h 288600"/>
                  <a:gd name="connsiteX2" fmla="*/ 330584 w 353005"/>
                  <a:gd name="connsiteY2" fmla="*/ 288601 h 288600"/>
                  <a:gd name="connsiteX3" fmla="*/ 353006 w 353005"/>
                  <a:gd name="connsiteY3" fmla="*/ 187821 h 288600"/>
                  <a:gd name="connsiteX4" fmla="*/ 133760 w 353005"/>
                  <a:gd name="connsiteY4" fmla="*/ 16001 h 288600"/>
                  <a:gd name="connsiteX5" fmla="*/ 0 w 353005"/>
                  <a:gd name="connsiteY5" fmla="*/ 129986 h 288600"/>
                  <a:gd name="connsiteX6" fmla="*/ 60160 w 353005"/>
                  <a:gd name="connsiteY6" fmla="*/ 114579 h 288600"/>
                  <a:gd name="connsiteX7" fmla="*/ 223742 w 353005"/>
                  <a:gd name="connsiteY7" fmla="*/ 176301 h 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05" h="288600">
                    <a:moveTo>
                      <a:pt x="223742" y="176301"/>
                    </a:moveTo>
                    <a:cubicBezTo>
                      <a:pt x="246126" y="183700"/>
                      <a:pt x="257785" y="200466"/>
                      <a:pt x="275291" y="218027"/>
                    </a:cubicBezTo>
                    <a:cubicBezTo>
                      <a:pt x="294818" y="237555"/>
                      <a:pt x="319954" y="259612"/>
                      <a:pt x="330584" y="288601"/>
                    </a:cubicBezTo>
                    <a:cubicBezTo>
                      <a:pt x="345100" y="261345"/>
                      <a:pt x="353006" y="227440"/>
                      <a:pt x="353006" y="187821"/>
                    </a:cubicBezTo>
                    <a:cubicBezTo>
                      <a:pt x="353006" y="78145"/>
                      <a:pt x="301228" y="-44457"/>
                      <a:pt x="133760" y="16001"/>
                    </a:cubicBezTo>
                    <a:cubicBezTo>
                      <a:pt x="50463" y="46067"/>
                      <a:pt x="14840" y="91679"/>
                      <a:pt x="0" y="129986"/>
                    </a:cubicBezTo>
                    <a:cubicBezTo>
                      <a:pt x="18069" y="120339"/>
                      <a:pt x="39976" y="119871"/>
                      <a:pt x="60160" y="114579"/>
                    </a:cubicBezTo>
                    <a:cubicBezTo>
                      <a:pt x="121120" y="98235"/>
                      <a:pt x="186804" y="119590"/>
                      <a:pt x="223742" y="176301"/>
                    </a:cubicBezTo>
                    <a:close/>
                  </a:path>
                </a:pathLst>
              </a:custGeom>
              <a:solidFill>
                <a:srgbClr val="8F93C1"/>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BFC5A9-55B3-8F00-F5F3-27F053B08D07}"/>
                  </a:ext>
                </a:extLst>
              </p:cNvPr>
              <p:cNvSpPr/>
              <p:nvPr/>
            </p:nvSpPr>
            <p:spPr>
              <a:xfrm>
                <a:off x="6717686" y="3459861"/>
                <a:ext cx="308386" cy="218060"/>
              </a:xfrm>
              <a:custGeom>
                <a:avLst/>
                <a:gdLst>
                  <a:gd name="connsiteX0" fmla="*/ 189243 w 308386"/>
                  <a:gd name="connsiteY0" fmla="*/ 73336 h 218060"/>
                  <a:gd name="connsiteX1" fmla="*/ 22146 w 308386"/>
                  <a:gd name="connsiteY1" fmla="*/ 144518 h 218060"/>
                  <a:gd name="connsiteX2" fmla="*/ 0 w 308386"/>
                  <a:gd name="connsiteY2" fmla="*/ 139367 h 218060"/>
                  <a:gd name="connsiteX3" fmla="*/ 15545 w 308386"/>
                  <a:gd name="connsiteY3" fmla="*/ 157537 h 218060"/>
                  <a:gd name="connsiteX4" fmla="*/ 271224 w 308386"/>
                  <a:gd name="connsiteY4" fmla="*/ 180859 h 218060"/>
                  <a:gd name="connsiteX5" fmla="*/ 293932 w 308386"/>
                  <a:gd name="connsiteY5" fmla="*/ 0 h 218060"/>
                  <a:gd name="connsiteX6" fmla="*/ 189243 w 308386"/>
                  <a:gd name="connsiteY6" fmla="*/ 73336 h 21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386" h="218060">
                    <a:moveTo>
                      <a:pt x="189243" y="73336"/>
                    </a:moveTo>
                    <a:cubicBezTo>
                      <a:pt x="143504" y="129532"/>
                      <a:pt x="84325" y="161190"/>
                      <a:pt x="22146" y="144518"/>
                    </a:cubicBezTo>
                    <a:cubicBezTo>
                      <a:pt x="15030" y="142645"/>
                      <a:pt x="6887" y="141802"/>
                      <a:pt x="0" y="139367"/>
                    </a:cubicBezTo>
                    <a:cubicBezTo>
                      <a:pt x="4639" y="145735"/>
                      <a:pt x="9839" y="151824"/>
                      <a:pt x="15545" y="157537"/>
                    </a:cubicBezTo>
                    <a:cubicBezTo>
                      <a:pt x="77019" y="219025"/>
                      <a:pt x="206283" y="244970"/>
                      <a:pt x="271224" y="180859"/>
                    </a:cubicBezTo>
                    <a:cubicBezTo>
                      <a:pt x="314954" y="136557"/>
                      <a:pt x="316735" y="62237"/>
                      <a:pt x="293932" y="0"/>
                    </a:cubicBezTo>
                    <a:cubicBezTo>
                      <a:pt x="272348" y="40602"/>
                      <a:pt x="230067" y="59849"/>
                      <a:pt x="189243" y="73336"/>
                    </a:cubicBezTo>
                    <a:close/>
                  </a:path>
                </a:pathLst>
              </a:custGeom>
              <a:solidFill>
                <a:srgbClr val="4F63A7"/>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5EE15C5-825B-B814-A3A4-EE061CFA78BA}"/>
                  </a:ext>
                </a:extLst>
              </p:cNvPr>
              <p:cNvSpPr/>
              <p:nvPr/>
            </p:nvSpPr>
            <p:spPr>
              <a:xfrm>
                <a:off x="6904776" y="3347563"/>
                <a:ext cx="106889" cy="185635"/>
              </a:xfrm>
              <a:custGeom>
                <a:avLst/>
                <a:gdLst>
                  <a:gd name="connsiteX0" fmla="*/ 0 w 106889"/>
                  <a:gd name="connsiteY0" fmla="*/ 0 h 185635"/>
                  <a:gd name="connsiteX1" fmla="*/ 27527 w 106889"/>
                  <a:gd name="connsiteY1" fmla="*/ 94550 h 185635"/>
                  <a:gd name="connsiteX2" fmla="*/ 2200 w 106889"/>
                  <a:gd name="connsiteY2" fmla="*/ 185636 h 185635"/>
                  <a:gd name="connsiteX3" fmla="*/ 106890 w 106889"/>
                  <a:gd name="connsiteY3" fmla="*/ 112299 h 185635"/>
                  <a:gd name="connsiteX4" fmla="*/ 60865 w 106889"/>
                  <a:gd name="connsiteY4" fmla="*/ 37464 h 185635"/>
                  <a:gd name="connsiteX5" fmla="*/ 48 w 106889"/>
                  <a:gd name="connsiteY5" fmla="*/ 47 h 1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89" h="185635">
                    <a:moveTo>
                      <a:pt x="0" y="0"/>
                    </a:moveTo>
                    <a:cubicBezTo>
                      <a:pt x="17040" y="26131"/>
                      <a:pt x="27442" y="58163"/>
                      <a:pt x="27527" y="94550"/>
                    </a:cubicBezTo>
                    <a:cubicBezTo>
                      <a:pt x="27480" y="129346"/>
                      <a:pt x="17888" y="160112"/>
                      <a:pt x="2200" y="185636"/>
                    </a:cubicBezTo>
                    <a:cubicBezTo>
                      <a:pt x="49016" y="178518"/>
                      <a:pt x="85258" y="152854"/>
                      <a:pt x="106890" y="112299"/>
                    </a:cubicBezTo>
                    <a:cubicBezTo>
                      <a:pt x="96307" y="83311"/>
                      <a:pt x="80391" y="56945"/>
                      <a:pt x="60865" y="37464"/>
                    </a:cubicBezTo>
                    <a:cubicBezTo>
                      <a:pt x="43358" y="19902"/>
                      <a:pt x="22431" y="7446"/>
                      <a:pt x="48" y="47"/>
                    </a:cubicBezTo>
                  </a:path>
                </a:pathLst>
              </a:custGeom>
              <a:solidFill>
                <a:srgbClr val="293E7F"/>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7FD4A0C-EF02-5942-B829-3779AEE92453}"/>
                  </a:ext>
                </a:extLst>
              </p:cNvPr>
              <p:cNvSpPr/>
              <p:nvPr/>
            </p:nvSpPr>
            <p:spPr>
              <a:xfrm>
                <a:off x="6670971" y="3273956"/>
                <a:ext cx="233758" cy="168860"/>
              </a:xfrm>
              <a:custGeom>
                <a:avLst/>
                <a:gdLst>
                  <a:gd name="connsiteX0" fmla="*/ 1348 w 233758"/>
                  <a:gd name="connsiteY0" fmla="*/ 97210 h 168860"/>
                  <a:gd name="connsiteX1" fmla="*/ 29066 w 233758"/>
                  <a:gd name="connsiteY1" fmla="*/ 168861 h 168860"/>
                  <a:gd name="connsiteX2" fmla="*/ 65166 w 233758"/>
                  <a:gd name="connsiteY2" fmla="*/ 113929 h 168860"/>
                  <a:gd name="connsiteX3" fmla="*/ 233758 w 233758"/>
                  <a:gd name="connsiteY3" fmla="*/ 73608 h 168860"/>
                  <a:gd name="connsiteX4" fmla="*/ 67737 w 233758"/>
                  <a:gd name="connsiteY4" fmla="*/ 4580 h 168860"/>
                  <a:gd name="connsiteX5" fmla="*/ 10016 w 233758"/>
                  <a:gd name="connsiteY5" fmla="*/ 27293 h 168860"/>
                  <a:gd name="connsiteX6" fmla="*/ 1301 w 233758"/>
                  <a:gd name="connsiteY6" fmla="*/ 97258 h 16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758" h="168860">
                    <a:moveTo>
                      <a:pt x="1348" y="97210"/>
                    </a:moveTo>
                    <a:cubicBezTo>
                      <a:pt x="3082" y="122592"/>
                      <a:pt x="13292" y="146991"/>
                      <a:pt x="29066" y="168861"/>
                    </a:cubicBezTo>
                    <a:cubicBezTo>
                      <a:pt x="37162" y="148958"/>
                      <a:pt x="49202" y="130225"/>
                      <a:pt x="65166" y="113929"/>
                    </a:cubicBezTo>
                    <a:cubicBezTo>
                      <a:pt x="111467" y="68410"/>
                      <a:pt x="177437" y="54969"/>
                      <a:pt x="233758" y="73608"/>
                    </a:cubicBezTo>
                    <a:cubicBezTo>
                      <a:pt x="196820" y="16849"/>
                      <a:pt x="128650" y="-11810"/>
                      <a:pt x="67737" y="4580"/>
                    </a:cubicBezTo>
                    <a:cubicBezTo>
                      <a:pt x="47563" y="9871"/>
                      <a:pt x="28085" y="17646"/>
                      <a:pt x="10016" y="27293"/>
                    </a:cubicBezTo>
                    <a:cubicBezTo>
                      <a:pt x="-4967" y="66021"/>
                      <a:pt x="1301" y="97258"/>
                      <a:pt x="1301" y="97258"/>
                    </a:cubicBezTo>
                  </a:path>
                </a:pathLst>
              </a:custGeom>
              <a:solidFill>
                <a:srgbClr val="293E7F"/>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EF64E2D-12B5-8C20-6C1F-1FAE58004855}"/>
                  </a:ext>
                </a:extLst>
              </p:cNvPr>
              <p:cNvSpPr/>
              <p:nvPr/>
            </p:nvSpPr>
            <p:spPr>
              <a:xfrm>
                <a:off x="6687721" y="3442864"/>
                <a:ext cx="219255" cy="167476"/>
              </a:xfrm>
              <a:custGeom>
                <a:avLst/>
                <a:gdLst>
                  <a:gd name="connsiteX0" fmla="*/ 219208 w 219255"/>
                  <a:gd name="connsiteY0" fmla="*/ 90335 h 167476"/>
                  <a:gd name="connsiteX1" fmla="*/ 191776 w 219255"/>
                  <a:gd name="connsiteY1" fmla="*/ 92396 h 167476"/>
                  <a:gd name="connsiteX2" fmla="*/ 12315 w 219255"/>
                  <a:gd name="connsiteY2" fmla="*/ 0 h 167476"/>
                  <a:gd name="connsiteX3" fmla="*/ 29965 w 219255"/>
                  <a:gd name="connsiteY3" fmla="*/ 156366 h 167476"/>
                  <a:gd name="connsiteX4" fmla="*/ 51034 w 219255"/>
                  <a:gd name="connsiteY4" fmla="*/ 162922 h 167476"/>
                  <a:gd name="connsiteX5" fmla="*/ 219255 w 219255"/>
                  <a:gd name="connsiteY5" fmla="*/ 90382 h 16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55" h="167476">
                    <a:moveTo>
                      <a:pt x="219208" y="90335"/>
                    </a:moveTo>
                    <a:cubicBezTo>
                      <a:pt x="210407" y="91647"/>
                      <a:pt x="201272" y="92396"/>
                      <a:pt x="191776" y="92396"/>
                    </a:cubicBezTo>
                    <a:cubicBezTo>
                      <a:pt x="124824" y="92396"/>
                      <a:pt x="51320" y="53901"/>
                      <a:pt x="12315" y="0"/>
                    </a:cubicBezTo>
                    <a:cubicBezTo>
                      <a:pt x="-8707" y="51794"/>
                      <a:pt x="-2811" y="111409"/>
                      <a:pt x="29965" y="156366"/>
                    </a:cubicBezTo>
                    <a:cubicBezTo>
                      <a:pt x="36899" y="158848"/>
                      <a:pt x="43871" y="161049"/>
                      <a:pt x="51034" y="162922"/>
                    </a:cubicBezTo>
                    <a:cubicBezTo>
                      <a:pt x="113213" y="179594"/>
                      <a:pt x="182832" y="149388"/>
                      <a:pt x="219255" y="90382"/>
                    </a:cubicBezTo>
                  </a:path>
                </a:pathLst>
              </a:custGeom>
              <a:solidFill>
                <a:srgbClr val="293E7F"/>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42F6814-92ED-179A-92C6-EDDFC74BB5BD}"/>
                  </a:ext>
                </a:extLst>
              </p:cNvPr>
              <p:cNvSpPr/>
              <p:nvPr/>
            </p:nvSpPr>
            <p:spPr>
              <a:xfrm>
                <a:off x="6651907" y="3311691"/>
                <a:ext cx="231190" cy="262202"/>
              </a:xfrm>
              <a:custGeom>
                <a:avLst/>
                <a:gdLst>
                  <a:gd name="connsiteX0" fmla="*/ 46253 w 231190"/>
                  <a:gd name="connsiteY0" fmla="*/ 107007 h 262202"/>
                  <a:gd name="connsiteX1" fmla="*/ 186290 w 231190"/>
                  <a:gd name="connsiteY1" fmla="*/ 107007 h 262202"/>
                  <a:gd name="connsiteX2" fmla="*/ 170231 w 231190"/>
                  <a:gd name="connsiteY2" fmla="*/ 59521 h 262202"/>
                  <a:gd name="connsiteX3" fmla="*/ 117558 w 231190"/>
                  <a:gd name="connsiteY3" fmla="*/ 34935 h 262202"/>
                  <a:gd name="connsiteX4" fmla="*/ 68313 w 231190"/>
                  <a:gd name="connsiteY4" fmla="*/ 54557 h 262202"/>
                  <a:gd name="connsiteX5" fmla="*/ 46253 w 231190"/>
                  <a:gd name="connsiteY5" fmla="*/ 107007 h 262202"/>
                  <a:gd name="connsiteX6" fmla="*/ 185823 w 231190"/>
                  <a:gd name="connsiteY6" fmla="*/ 175754 h 262202"/>
                  <a:gd name="connsiteX7" fmla="*/ 229743 w 231190"/>
                  <a:gd name="connsiteY7" fmla="*/ 181186 h 262202"/>
                  <a:gd name="connsiteX8" fmla="*/ 191252 w 231190"/>
                  <a:gd name="connsiteY8" fmla="*/ 240942 h 262202"/>
                  <a:gd name="connsiteX9" fmla="*/ 119482 w 231190"/>
                  <a:gd name="connsiteY9" fmla="*/ 262202 h 262202"/>
                  <a:gd name="connsiteX10" fmla="*/ 32213 w 231190"/>
                  <a:gd name="connsiteY10" fmla="*/ 228297 h 262202"/>
                  <a:gd name="connsiteX11" fmla="*/ 0 w 231190"/>
                  <a:gd name="connsiteY11" fmla="*/ 133232 h 262202"/>
                  <a:gd name="connsiteX12" fmla="*/ 32585 w 231190"/>
                  <a:gd name="connsiteY12" fmla="*/ 34982 h 262202"/>
                  <a:gd name="connsiteX13" fmla="*/ 117138 w 231190"/>
                  <a:gd name="connsiteY13" fmla="*/ 0 h 262202"/>
                  <a:gd name="connsiteX14" fmla="*/ 199311 w 231190"/>
                  <a:gd name="connsiteY14" fmla="*/ 34233 h 262202"/>
                  <a:gd name="connsiteX15" fmla="*/ 231191 w 231190"/>
                  <a:gd name="connsiteY15" fmla="*/ 130610 h 262202"/>
                  <a:gd name="connsiteX16" fmla="*/ 230953 w 231190"/>
                  <a:gd name="connsiteY16" fmla="*/ 141943 h 262202"/>
                  <a:gd name="connsiteX17" fmla="*/ 43920 w 231190"/>
                  <a:gd name="connsiteY17" fmla="*/ 141943 h 262202"/>
                  <a:gd name="connsiteX18" fmla="*/ 67275 w 231190"/>
                  <a:gd name="connsiteY18" fmla="*/ 205257 h 262202"/>
                  <a:gd name="connsiteX19" fmla="*/ 119720 w 231190"/>
                  <a:gd name="connsiteY19" fmla="*/ 227221 h 262202"/>
                  <a:gd name="connsiteX20" fmla="*/ 159601 w 231190"/>
                  <a:gd name="connsiteY20" fmla="*/ 214951 h 262202"/>
                  <a:gd name="connsiteX21" fmla="*/ 185823 w 231190"/>
                  <a:gd name="connsiteY21" fmla="*/ 175754 h 26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190" h="262202">
                    <a:moveTo>
                      <a:pt x="46253" y="107007"/>
                    </a:moveTo>
                    <a:lnTo>
                      <a:pt x="186290" y="107007"/>
                    </a:lnTo>
                    <a:cubicBezTo>
                      <a:pt x="184375" y="85887"/>
                      <a:pt x="179032" y="70105"/>
                      <a:pt x="170231" y="59521"/>
                    </a:cubicBezTo>
                    <a:cubicBezTo>
                      <a:pt x="156705" y="43130"/>
                      <a:pt x="139141" y="34935"/>
                      <a:pt x="117558" y="34935"/>
                    </a:cubicBezTo>
                    <a:cubicBezTo>
                      <a:pt x="98041" y="34935"/>
                      <a:pt x="81601" y="41492"/>
                      <a:pt x="68313" y="54557"/>
                    </a:cubicBezTo>
                    <a:cubicBezTo>
                      <a:pt x="55016" y="67623"/>
                      <a:pt x="47663" y="85091"/>
                      <a:pt x="46253" y="107007"/>
                    </a:cubicBezTo>
                    <a:close/>
                    <a:moveTo>
                      <a:pt x="185823" y="175754"/>
                    </a:moveTo>
                    <a:lnTo>
                      <a:pt x="229743" y="181186"/>
                    </a:lnTo>
                    <a:cubicBezTo>
                      <a:pt x="222809" y="206850"/>
                      <a:pt x="209979" y="226752"/>
                      <a:pt x="191252" y="240942"/>
                    </a:cubicBezTo>
                    <a:cubicBezTo>
                      <a:pt x="172526" y="255131"/>
                      <a:pt x="148600" y="262202"/>
                      <a:pt x="119482" y="262202"/>
                    </a:cubicBezTo>
                    <a:cubicBezTo>
                      <a:pt x="82820" y="262202"/>
                      <a:pt x="53702" y="250917"/>
                      <a:pt x="32213" y="228297"/>
                    </a:cubicBezTo>
                    <a:cubicBezTo>
                      <a:pt x="10725" y="205726"/>
                      <a:pt x="0" y="174021"/>
                      <a:pt x="0" y="133232"/>
                    </a:cubicBezTo>
                    <a:cubicBezTo>
                      <a:pt x="0" y="92443"/>
                      <a:pt x="10858" y="58303"/>
                      <a:pt x="32585" y="34982"/>
                    </a:cubicBezTo>
                    <a:cubicBezTo>
                      <a:pt x="54312" y="11661"/>
                      <a:pt x="82496" y="0"/>
                      <a:pt x="117138" y="0"/>
                    </a:cubicBezTo>
                    <a:cubicBezTo>
                      <a:pt x="151790" y="0"/>
                      <a:pt x="178051" y="11426"/>
                      <a:pt x="199311" y="34233"/>
                    </a:cubicBezTo>
                    <a:cubicBezTo>
                      <a:pt x="220561" y="57086"/>
                      <a:pt x="231191" y="89211"/>
                      <a:pt x="231191" y="130610"/>
                    </a:cubicBezTo>
                    <a:cubicBezTo>
                      <a:pt x="231191" y="133139"/>
                      <a:pt x="231095" y="136931"/>
                      <a:pt x="230953" y="141943"/>
                    </a:cubicBezTo>
                    <a:lnTo>
                      <a:pt x="43920" y="141943"/>
                    </a:lnTo>
                    <a:cubicBezTo>
                      <a:pt x="45463" y="169478"/>
                      <a:pt x="53283" y="190599"/>
                      <a:pt x="67275" y="205257"/>
                    </a:cubicBezTo>
                    <a:cubicBezTo>
                      <a:pt x="81277" y="219915"/>
                      <a:pt x="98784" y="227221"/>
                      <a:pt x="119720" y="227221"/>
                    </a:cubicBezTo>
                    <a:cubicBezTo>
                      <a:pt x="135303" y="227221"/>
                      <a:pt x="148600" y="223099"/>
                      <a:pt x="159601" y="214951"/>
                    </a:cubicBezTo>
                    <a:cubicBezTo>
                      <a:pt x="170612" y="206755"/>
                      <a:pt x="179365" y="193690"/>
                      <a:pt x="185823" y="175754"/>
                    </a:cubicBezTo>
                    <a:close/>
                  </a:path>
                </a:pathLst>
              </a:custGeom>
              <a:solidFill>
                <a:srgbClr val="FCC428"/>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1BEB18B-5449-2701-00BC-D7879AA0000B}"/>
                  </a:ext>
                </a:extLst>
              </p:cNvPr>
              <p:cNvSpPr/>
              <p:nvPr/>
            </p:nvSpPr>
            <p:spPr>
              <a:xfrm>
                <a:off x="6306949" y="3311644"/>
                <a:ext cx="234981" cy="262203"/>
              </a:xfrm>
              <a:custGeom>
                <a:avLst/>
                <a:gdLst>
                  <a:gd name="connsiteX0" fmla="*/ 43634 w 234981"/>
                  <a:gd name="connsiteY0" fmla="*/ 131125 h 262203"/>
                  <a:gd name="connsiteX1" fmla="*/ 64656 w 234981"/>
                  <a:gd name="connsiteY1" fmla="*/ 203290 h 262203"/>
                  <a:gd name="connsiteX2" fmla="*/ 117558 w 234981"/>
                  <a:gd name="connsiteY2" fmla="*/ 227267 h 262203"/>
                  <a:gd name="connsiteX3" fmla="*/ 170231 w 234981"/>
                  <a:gd name="connsiteY3" fmla="*/ 203197 h 262203"/>
                  <a:gd name="connsiteX4" fmla="*/ 191252 w 234981"/>
                  <a:gd name="connsiteY4" fmla="*/ 129720 h 262203"/>
                  <a:gd name="connsiteX5" fmla="*/ 170136 w 234981"/>
                  <a:gd name="connsiteY5" fmla="*/ 59193 h 262203"/>
                  <a:gd name="connsiteX6" fmla="*/ 117605 w 234981"/>
                  <a:gd name="connsiteY6" fmla="*/ 35217 h 262203"/>
                  <a:gd name="connsiteX7" fmla="*/ 64703 w 234981"/>
                  <a:gd name="connsiteY7" fmla="*/ 59053 h 262203"/>
                  <a:gd name="connsiteX8" fmla="*/ 43682 w 234981"/>
                  <a:gd name="connsiteY8" fmla="*/ 131078 h 262203"/>
                  <a:gd name="connsiteX9" fmla="*/ 0 w 234981"/>
                  <a:gd name="connsiteY9" fmla="*/ 131078 h 262203"/>
                  <a:gd name="connsiteX10" fmla="*/ 38719 w 234981"/>
                  <a:gd name="connsiteY10" fmla="*/ 27864 h 262203"/>
                  <a:gd name="connsiteX11" fmla="*/ 117605 w 234981"/>
                  <a:gd name="connsiteY11" fmla="*/ 0 h 262203"/>
                  <a:gd name="connsiteX12" fmla="*/ 202159 w 234981"/>
                  <a:gd name="connsiteY12" fmla="*/ 33905 h 262203"/>
                  <a:gd name="connsiteX13" fmla="*/ 234982 w 234981"/>
                  <a:gd name="connsiteY13" fmla="*/ 127565 h 262203"/>
                  <a:gd name="connsiteX14" fmla="*/ 220466 w 234981"/>
                  <a:gd name="connsiteY14" fmla="*/ 203759 h 262203"/>
                  <a:gd name="connsiteX15" fmla="*/ 178194 w 234981"/>
                  <a:gd name="connsiteY15" fmla="*/ 246842 h 262203"/>
                  <a:gd name="connsiteX16" fmla="*/ 117605 w 234981"/>
                  <a:gd name="connsiteY16" fmla="*/ 262203 h 262203"/>
                  <a:gd name="connsiteX17" fmla="*/ 32490 w 234981"/>
                  <a:gd name="connsiteY17" fmla="*/ 228438 h 262203"/>
                  <a:gd name="connsiteX18" fmla="*/ 48 w 234981"/>
                  <a:gd name="connsiteY18" fmla="*/ 131125 h 26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981" h="262203">
                    <a:moveTo>
                      <a:pt x="43634" y="131125"/>
                    </a:moveTo>
                    <a:cubicBezTo>
                      <a:pt x="43634" y="163250"/>
                      <a:pt x="50654" y="187322"/>
                      <a:pt x="64656" y="203290"/>
                    </a:cubicBezTo>
                    <a:cubicBezTo>
                      <a:pt x="78657" y="219260"/>
                      <a:pt x="96307" y="227267"/>
                      <a:pt x="117558" y="227267"/>
                    </a:cubicBezTo>
                    <a:cubicBezTo>
                      <a:pt x="138817" y="227267"/>
                      <a:pt x="156191" y="219260"/>
                      <a:pt x="170231" y="203197"/>
                    </a:cubicBezTo>
                    <a:cubicBezTo>
                      <a:pt x="184233" y="187134"/>
                      <a:pt x="191252" y="162641"/>
                      <a:pt x="191252" y="129720"/>
                    </a:cubicBezTo>
                    <a:cubicBezTo>
                      <a:pt x="191252" y="98718"/>
                      <a:pt x="184185" y="75209"/>
                      <a:pt x="170136" y="59193"/>
                    </a:cubicBezTo>
                    <a:cubicBezTo>
                      <a:pt x="156048" y="43224"/>
                      <a:pt x="138532" y="35217"/>
                      <a:pt x="117605" y="35217"/>
                    </a:cubicBezTo>
                    <a:cubicBezTo>
                      <a:pt x="96679" y="35217"/>
                      <a:pt x="78705" y="43178"/>
                      <a:pt x="64703" y="59053"/>
                    </a:cubicBezTo>
                    <a:cubicBezTo>
                      <a:pt x="50702" y="74928"/>
                      <a:pt x="43682" y="98952"/>
                      <a:pt x="43682" y="131078"/>
                    </a:cubicBezTo>
                    <a:moveTo>
                      <a:pt x="0" y="131078"/>
                    </a:moveTo>
                    <a:cubicBezTo>
                      <a:pt x="0" y="84622"/>
                      <a:pt x="12925" y="50202"/>
                      <a:pt x="38719" y="27864"/>
                    </a:cubicBezTo>
                    <a:cubicBezTo>
                      <a:pt x="60255" y="9273"/>
                      <a:pt x="86563" y="0"/>
                      <a:pt x="117605" y="0"/>
                    </a:cubicBezTo>
                    <a:cubicBezTo>
                      <a:pt x="152067" y="0"/>
                      <a:pt x="180251" y="11286"/>
                      <a:pt x="202159" y="33905"/>
                    </a:cubicBezTo>
                    <a:cubicBezTo>
                      <a:pt x="224028" y="56478"/>
                      <a:pt x="234982" y="87713"/>
                      <a:pt x="234982" y="127565"/>
                    </a:cubicBezTo>
                    <a:cubicBezTo>
                      <a:pt x="234982" y="159831"/>
                      <a:pt x="230114" y="185260"/>
                      <a:pt x="220466" y="203759"/>
                    </a:cubicBezTo>
                    <a:cubicBezTo>
                      <a:pt x="210779" y="222256"/>
                      <a:pt x="196682" y="236633"/>
                      <a:pt x="178194" y="246842"/>
                    </a:cubicBezTo>
                    <a:cubicBezTo>
                      <a:pt x="159696" y="257051"/>
                      <a:pt x="139522" y="262203"/>
                      <a:pt x="117605" y="262203"/>
                    </a:cubicBezTo>
                    <a:cubicBezTo>
                      <a:pt x="82496" y="262203"/>
                      <a:pt x="54121" y="250964"/>
                      <a:pt x="32490" y="228438"/>
                    </a:cubicBezTo>
                    <a:cubicBezTo>
                      <a:pt x="10858" y="205912"/>
                      <a:pt x="48" y="173506"/>
                      <a:pt x="48" y="131125"/>
                    </a:cubicBezTo>
                  </a:path>
                </a:pathLst>
              </a:custGeom>
              <a:solidFill>
                <a:srgbClr val="283778"/>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C1563D3-DA88-083F-1552-B26452D1A1FE}"/>
                  </a:ext>
                </a:extLst>
              </p:cNvPr>
              <p:cNvSpPr/>
              <p:nvPr/>
            </p:nvSpPr>
            <p:spPr>
              <a:xfrm>
                <a:off x="6005812" y="3311644"/>
                <a:ext cx="208297" cy="262155"/>
              </a:xfrm>
              <a:custGeom>
                <a:avLst/>
                <a:gdLst>
                  <a:gd name="connsiteX0" fmla="*/ 47 w 208297"/>
                  <a:gd name="connsiteY0" fmla="*/ 181702 h 262155"/>
                  <a:gd name="connsiteX1" fmla="*/ 42090 w 208297"/>
                  <a:gd name="connsiteY1" fmla="*/ 175098 h 262155"/>
                  <a:gd name="connsiteX2" fmla="*/ 61800 w 208297"/>
                  <a:gd name="connsiteY2" fmla="*/ 213827 h 262155"/>
                  <a:gd name="connsiteX3" fmla="*/ 107028 w 208297"/>
                  <a:gd name="connsiteY3" fmla="*/ 227267 h 262155"/>
                  <a:gd name="connsiteX4" fmla="*/ 150471 w 208297"/>
                  <a:gd name="connsiteY4" fmla="*/ 215326 h 262155"/>
                  <a:gd name="connsiteX5" fmla="*/ 164663 w 208297"/>
                  <a:gd name="connsiteY5" fmla="*/ 187322 h 262155"/>
                  <a:gd name="connsiteX6" fmla="*/ 152157 w 208297"/>
                  <a:gd name="connsiteY6" fmla="*/ 164655 h 262155"/>
                  <a:gd name="connsiteX7" fmla="*/ 108714 w 208297"/>
                  <a:gd name="connsiteY7" fmla="*/ 150231 h 262155"/>
                  <a:gd name="connsiteX8" fmla="*/ 43869 w 208297"/>
                  <a:gd name="connsiteY8" fmla="*/ 129813 h 262155"/>
                  <a:gd name="connsiteX9" fmla="*/ 16480 w 208297"/>
                  <a:gd name="connsiteY9" fmla="*/ 105977 h 262155"/>
                  <a:gd name="connsiteX10" fmla="*/ 7163 w 208297"/>
                  <a:gd name="connsiteY10" fmla="*/ 72306 h 262155"/>
                  <a:gd name="connsiteX11" fmla="*/ 14842 w 208297"/>
                  <a:gd name="connsiteY11" fmla="*/ 41258 h 262155"/>
                  <a:gd name="connsiteX12" fmla="*/ 35723 w 208297"/>
                  <a:gd name="connsiteY12" fmla="*/ 17515 h 262155"/>
                  <a:gd name="connsiteX13" fmla="*/ 62737 w 208297"/>
                  <a:gd name="connsiteY13" fmla="*/ 5104 h 262155"/>
                  <a:gd name="connsiteX14" fmla="*/ 99443 w 208297"/>
                  <a:gd name="connsiteY14" fmla="*/ 0 h 262155"/>
                  <a:gd name="connsiteX15" fmla="*/ 151271 w 208297"/>
                  <a:gd name="connsiteY15" fmla="*/ 8523 h 262155"/>
                  <a:gd name="connsiteX16" fmla="*/ 184228 w 208297"/>
                  <a:gd name="connsiteY16" fmla="*/ 31516 h 262155"/>
                  <a:gd name="connsiteX17" fmla="*/ 198887 w 208297"/>
                  <a:gd name="connsiteY17" fmla="*/ 70386 h 262155"/>
                  <a:gd name="connsiteX18" fmla="*/ 157310 w 208297"/>
                  <a:gd name="connsiteY18" fmla="*/ 76052 h 262155"/>
                  <a:gd name="connsiteX19" fmla="*/ 140879 w 208297"/>
                  <a:gd name="connsiteY19" fmla="*/ 45800 h 262155"/>
                  <a:gd name="connsiteX20" fmla="*/ 102486 w 208297"/>
                  <a:gd name="connsiteY20" fmla="*/ 34936 h 262155"/>
                  <a:gd name="connsiteX21" fmla="*/ 60677 w 208297"/>
                  <a:gd name="connsiteY21" fmla="*/ 44629 h 262155"/>
                  <a:gd name="connsiteX22" fmla="*/ 48176 w 208297"/>
                  <a:gd name="connsiteY22" fmla="*/ 67295 h 262155"/>
                  <a:gd name="connsiteX23" fmla="*/ 53373 w 208297"/>
                  <a:gd name="connsiteY23" fmla="*/ 82187 h 262155"/>
                  <a:gd name="connsiteX24" fmla="*/ 69666 w 208297"/>
                  <a:gd name="connsiteY24" fmla="*/ 93520 h 262155"/>
                  <a:gd name="connsiteX25" fmla="*/ 107218 w 208297"/>
                  <a:gd name="connsiteY25" fmla="*/ 104384 h 262155"/>
                  <a:gd name="connsiteX26" fmla="*/ 170140 w 208297"/>
                  <a:gd name="connsiteY26" fmla="*/ 124100 h 262155"/>
                  <a:gd name="connsiteX27" fmla="*/ 198134 w 208297"/>
                  <a:gd name="connsiteY27" fmla="*/ 146438 h 262155"/>
                  <a:gd name="connsiteX28" fmla="*/ 208297 w 208297"/>
                  <a:gd name="connsiteY28" fmla="*/ 182826 h 262155"/>
                  <a:gd name="connsiteX29" fmla="*/ 195886 w 208297"/>
                  <a:gd name="connsiteY29" fmla="*/ 222865 h 262155"/>
                  <a:gd name="connsiteX30" fmla="*/ 160120 w 208297"/>
                  <a:gd name="connsiteY30" fmla="*/ 251900 h 262155"/>
                  <a:gd name="connsiteX31" fmla="*/ 107218 w 208297"/>
                  <a:gd name="connsiteY31" fmla="*/ 262156 h 262155"/>
                  <a:gd name="connsiteX32" fmla="*/ 32726 w 208297"/>
                  <a:gd name="connsiteY32" fmla="*/ 241879 h 262155"/>
                  <a:gd name="connsiteX33" fmla="*/ 0 w 208297"/>
                  <a:gd name="connsiteY33" fmla="*/ 181655 h 2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8297" h="262155">
                    <a:moveTo>
                      <a:pt x="47" y="181702"/>
                    </a:moveTo>
                    <a:lnTo>
                      <a:pt x="42090" y="175098"/>
                    </a:lnTo>
                    <a:cubicBezTo>
                      <a:pt x="44431" y="191957"/>
                      <a:pt x="51032" y="204836"/>
                      <a:pt x="61800" y="213827"/>
                    </a:cubicBezTo>
                    <a:cubicBezTo>
                      <a:pt x="72569" y="222818"/>
                      <a:pt x="87644" y="227267"/>
                      <a:pt x="107028" y="227267"/>
                    </a:cubicBezTo>
                    <a:cubicBezTo>
                      <a:pt x="126411" y="227267"/>
                      <a:pt x="141022" y="223287"/>
                      <a:pt x="150471" y="215326"/>
                    </a:cubicBezTo>
                    <a:cubicBezTo>
                      <a:pt x="159929" y="207365"/>
                      <a:pt x="164663" y="198046"/>
                      <a:pt x="164663" y="187322"/>
                    </a:cubicBezTo>
                    <a:cubicBezTo>
                      <a:pt x="164663" y="177721"/>
                      <a:pt x="160491" y="170181"/>
                      <a:pt x="152157" y="164655"/>
                    </a:cubicBezTo>
                    <a:cubicBezTo>
                      <a:pt x="146356" y="160862"/>
                      <a:pt x="131840" y="156085"/>
                      <a:pt x="108714" y="150231"/>
                    </a:cubicBezTo>
                    <a:cubicBezTo>
                      <a:pt x="77532" y="142364"/>
                      <a:pt x="55948" y="135526"/>
                      <a:pt x="43869" y="129813"/>
                    </a:cubicBezTo>
                    <a:cubicBezTo>
                      <a:pt x="31836" y="124054"/>
                      <a:pt x="22707" y="116093"/>
                      <a:pt x="16480" y="105977"/>
                    </a:cubicBezTo>
                    <a:cubicBezTo>
                      <a:pt x="10253" y="95815"/>
                      <a:pt x="7163" y="84622"/>
                      <a:pt x="7163" y="72306"/>
                    </a:cubicBezTo>
                    <a:cubicBezTo>
                      <a:pt x="7163" y="61113"/>
                      <a:pt x="9738" y="50764"/>
                      <a:pt x="14842" y="41258"/>
                    </a:cubicBezTo>
                    <a:cubicBezTo>
                      <a:pt x="19944" y="31751"/>
                      <a:pt x="26921" y="23836"/>
                      <a:pt x="35723" y="17515"/>
                    </a:cubicBezTo>
                    <a:cubicBezTo>
                      <a:pt x="42324" y="12644"/>
                      <a:pt x="51360" y="8476"/>
                      <a:pt x="62737" y="5104"/>
                    </a:cubicBezTo>
                    <a:cubicBezTo>
                      <a:pt x="74161" y="1686"/>
                      <a:pt x="86380" y="0"/>
                      <a:pt x="99443" y="0"/>
                    </a:cubicBezTo>
                    <a:cubicBezTo>
                      <a:pt x="119105" y="0"/>
                      <a:pt x="136431" y="2810"/>
                      <a:pt x="151271" y="8523"/>
                    </a:cubicBezTo>
                    <a:cubicBezTo>
                      <a:pt x="166159" y="14189"/>
                      <a:pt x="177113" y="21869"/>
                      <a:pt x="184228" y="31516"/>
                    </a:cubicBezTo>
                    <a:cubicBezTo>
                      <a:pt x="191305" y="41211"/>
                      <a:pt x="196220" y="54183"/>
                      <a:pt x="198887" y="70386"/>
                    </a:cubicBezTo>
                    <a:lnTo>
                      <a:pt x="157310" y="76052"/>
                    </a:lnTo>
                    <a:cubicBezTo>
                      <a:pt x="155396" y="63127"/>
                      <a:pt x="149957" y="53059"/>
                      <a:pt x="140879" y="45800"/>
                    </a:cubicBezTo>
                    <a:cubicBezTo>
                      <a:pt x="131840" y="38541"/>
                      <a:pt x="119010" y="34936"/>
                      <a:pt x="102486" y="34936"/>
                    </a:cubicBezTo>
                    <a:cubicBezTo>
                      <a:pt x="82963" y="34936"/>
                      <a:pt x="69011" y="38167"/>
                      <a:pt x="60677" y="44629"/>
                    </a:cubicBezTo>
                    <a:cubicBezTo>
                      <a:pt x="52343" y="51092"/>
                      <a:pt x="48176" y="58631"/>
                      <a:pt x="48176" y="67295"/>
                    </a:cubicBezTo>
                    <a:cubicBezTo>
                      <a:pt x="48176" y="72821"/>
                      <a:pt x="49908" y="77785"/>
                      <a:pt x="53373" y="82187"/>
                    </a:cubicBezTo>
                    <a:cubicBezTo>
                      <a:pt x="56838" y="86777"/>
                      <a:pt x="62269" y="90523"/>
                      <a:pt x="69666" y="93520"/>
                    </a:cubicBezTo>
                    <a:cubicBezTo>
                      <a:pt x="73926" y="95112"/>
                      <a:pt x="86427" y="98718"/>
                      <a:pt x="107218" y="104384"/>
                    </a:cubicBezTo>
                    <a:cubicBezTo>
                      <a:pt x="137270" y="112393"/>
                      <a:pt x="158244" y="118996"/>
                      <a:pt x="170140" y="124100"/>
                    </a:cubicBezTo>
                    <a:cubicBezTo>
                      <a:pt x="182027" y="129251"/>
                      <a:pt x="191343" y="136650"/>
                      <a:pt x="198134" y="146438"/>
                    </a:cubicBezTo>
                    <a:cubicBezTo>
                      <a:pt x="204878" y="156179"/>
                      <a:pt x="208297" y="168308"/>
                      <a:pt x="208297" y="182826"/>
                    </a:cubicBezTo>
                    <a:cubicBezTo>
                      <a:pt x="208297" y="197343"/>
                      <a:pt x="204173" y="210362"/>
                      <a:pt x="195886" y="222865"/>
                    </a:cubicBezTo>
                    <a:cubicBezTo>
                      <a:pt x="187647" y="235369"/>
                      <a:pt x="175712" y="245063"/>
                      <a:pt x="160120" y="251900"/>
                    </a:cubicBezTo>
                    <a:cubicBezTo>
                      <a:pt x="144528" y="258737"/>
                      <a:pt x="126925" y="262156"/>
                      <a:pt x="107218" y="262156"/>
                    </a:cubicBezTo>
                    <a:cubicBezTo>
                      <a:pt x="74628" y="262156"/>
                      <a:pt x="49815" y="255413"/>
                      <a:pt x="32726" y="241879"/>
                    </a:cubicBezTo>
                    <a:cubicBezTo>
                      <a:pt x="15637" y="228345"/>
                      <a:pt x="4728" y="208255"/>
                      <a:pt x="0" y="181655"/>
                    </a:cubicBezTo>
                  </a:path>
                </a:pathLst>
              </a:custGeom>
              <a:solidFill>
                <a:srgbClr val="283778"/>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09799CD-2373-2763-5468-D53FDF5298A5}"/>
                  </a:ext>
                </a:extLst>
              </p:cNvPr>
              <p:cNvSpPr/>
              <p:nvPr/>
            </p:nvSpPr>
            <p:spPr>
              <a:xfrm>
                <a:off x="5807067" y="3229784"/>
                <a:ext cx="122337" cy="341767"/>
              </a:xfrm>
              <a:custGeom>
                <a:avLst/>
                <a:gdLst>
                  <a:gd name="connsiteX0" fmla="*/ 116204 w 122337"/>
                  <a:gd name="connsiteY0" fmla="*/ 300416 h 341767"/>
                  <a:gd name="connsiteX1" fmla="*/ 122337 w 122337"/>
                  <a:gd name="connsiteY1" fmla="*/ 337974 h 341767"/>
                  <a:gd name="connsiteX2" fmla="*/ 90220 w 122337"/>
                  <a:gd name="connsiteY2" fmla="*/ 341767 h 341767"/>
                  <a:gd name="connsiteX3" fmla="*/ 54310 w 122337"/>
                  <a:gd name="connsiteY3" fmla="*/ 334462 h 341767"/>
                  <a:gd name="connsiteX4" fmla="*/ 36378 w 122337"/>
                  <a:gd name="connsiteY4" fmla="*/ 315215 h 341767"/>
                  <a:gd name="connsiteX5" fmla="*/ 31181 w 122337"/>
                  <a:gd name="connsiteY5" fmla="*/ 265012 h 341767"/>
                  <a:gd name="connsiteX6" fmla="*/ 31181 w 122337"/>
                  <a:gd name="connsiteY6" fmla="*/ 120682 h 341767"/>
                  <a:gd name="connsiteX7" fmla="*/ 0 w 122337"/>
                  <a:gd name="connsiteY7" fmla="*/ 120682 h 341767"/>
                  <a:gd name="connsiteX8" fmla="*/ 0 w 122337"/>
                  <a:gd name="connsiteY8" fmla="*/ 87620 h 341767"/>
                  <a:gd name="connsiteX9" fmla="*/ 31181 w 122337"/>
                  <a:gd name="connsiteY9" fmla="*/ 87620 h 341767"/>
                  <a:gd name="connsiteX10" fmla="*/ 31181 w 122337"/>
                  <a:gd name="connsiteY10" fmla="*/ 25522 h 341767"/>
                  <a:gd name="connsiteX11" fmla="*/ 73459 w 122337"/>
                  <a:gd name="connsiteY11" fmla="*/ 0 h 341767"/>
                  <a:gd name="connsiteX12" fmla="*/ 73459 w 122337"/>
                  <a:gd name="connsiteY12" fmla="*/ 87620 h 341767"/>
                  <a:gd name="connsiteX13" fmla="*/ 116204 w 122337"/>
                  <a:gd name="connsiteY13" fmla="*/ 87620 h 341767"/>
                  <a:gd name="connsiteX14" fmla="*/ 116204 w 122337"/>
                  <a:gd name="connsiteY14" fmla="*/ 120682 h 341767"/>
                  <a:gd name="connsiteX15" fmla="*/ 73459 w 122337"/>
                  <a:gd name="connsiteY15" fmla="*/ 120682 h 341767"/>
                  <a:gd name="connsiteX16" fmla="*/ 73459 w 122337"/>
                  <a:gd name="connsiteY16" fmla="*/ 267353 h 341767"/>
                  <a:gd name="connsiteX17" fmla="*/ 75706 w 122337"/>
                  <a:gd name="connsiteY17" fmla="*/ 290722 h 341767"/>
                  <a:gd name="connsiteX18" fmla="*/ 83009 w 122337"/>
                  <a:gd name="connsiteY18" fmla="*/ 299011 h 341767"/>
                  <a:gd name="connsiteX19" fmla="*/ 97524 w 122337"/>
                  <a:gd name="connsiteY19" fmla="*/ 302102 h 341767"/>
                  <a:gd name="connsiteX20" fmla="*/ 116157 w 122337"/>
                  <a:gd name="connsiteY20" fmla="*/ 300463 h 34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337" h="341767">
                    <a:moveTo>
                      <a:pt x="116204" y="300416"/>
                    </a:moveTo>
                    <a:lnTo>
                      <a:pt x="122337" y="337974"/>
                    </a:lnTo>
                    <a:cubicBezTo>
                      <a:pt x="110399" y="340503"/>
                      <a:pt x="99677" y="341767"/>
                      <a:pt x="90220" y="341767"/>
                    </a:cubicBezTo>
                    <a:cubicBezTo>
                      <a:pt x="74769" y="341767"/>
                      <a:pt x="62831" y="339332"/>
                      <a:pt x="54310" y="334462"/>
                    </a:cubicBezTo>
                    <a:cubicBezTo>
                      <a:pt x="45789" y="329592"/>
                      <a:pt x="39843" y="323176"/>
                      <a:pt x="36378" y="315215"/>
                    </a:cubicBezTo>
                    <a:cubicBezTo>
                      <a:pt x="32914" y="307300"/>
                      <a:pt x="31181" y="290534"/>
                      <a:pt x="31181" y="265012"/>
                    </a:cubicBezTo>
                    <a:lnTo>
                      <a:pt x="31181" y="120682"/>
                    </a:lnTo>
                    <a:lnTo>
                      <a:pt x="0" y="120682"/>
                    </a:lnTo>
                    <a:lnTo>
                      <a:pt x="0" y="87620"/>
                    </a:lnTo>
                    <a:lnTo>
                      <a:pt x="31181" y="87620"/>
                    </a:lnTo>
                    <a:lnTo>
                      <a:pt x="31181" y="25522"/>
                    </a:lnTo>
                    <a:lnTo>
                      <a:pt x="73459" y="0"/>
                    </a:lnTo>
                    <a:lnTo>
                      <a:pt x="73459" y="87620"/>
                    </a:lnTo>
                    <a:lnTo>
                      <a:pt x="116204" y="87620"/>
                    </a:lnTo>
                    <a:lnTo>
                      <a:pt x="116204" y="120682"/>
                    </a:lnTo>
                    <a:lnTo>
                      <a:pt x="73459" y="120682"/>
                    </a:lnTo>
                    <a:lnTo>
                      <a:pt x="73459" y="267353"/>
                    </a:lnTo>
                    <a:cubicBezTo>
                      <a:pt x="73459" y="279483"/>
                      <a:pt x="74207" y="287304"/>
                      <a:pt x="75706" y="290722"/>
                    </a:cubicBezTo>
                    <a:cubicBezTo>
                      <a:pt x="77204" y="294187"/>
                      <a:pt x="79639" y="296950"/>
                      <a:pt x="83009" y="299011"/>
                    </a:cubicBezTo>
                    <a:cubicBezTo>
                      <a:pt x="86380" y="301072"/>
                      <a:pt x="91250" y="302102"/>
                      <a:pt x="97524" y="302102"/>
                    </a:cubicBezTo>
                    <a:cubicBezTo>
                      <a:pt x="102252" y="302102"/>
                      <a:pt x="108479" y="301540"/>
                      <a:pt x="116157" y="300463"/>
                    </a:cubicBezTo>
                  </a:path>
                </a:pathLst>
              </a:custGeom>
              <a:solidFill>
                <a:srgbClr val="283778"/>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687D7D2-31DA-73F6-25E4-A53B744DF500}"/>
                  </a:ext>
                </a:extLst>
              </p:cNvPr>
              <p:cNvSpPr/>
              <p:nvPr/>
            </p:nvSpPr>
            <p:spPr>
              <a:xfrm>
                <a:off x="5503495" y="3311691"/>
                <a:ext cx="203801" cy="256489"/>
              </a:xfrm>
              <a:custGeom>
                <a:avLst/>
                <a:gdLst>
                  <a:gd name="connsiteX0" fmla="*/ 0 w 203801"/>
                  <a:gd name="connsiteY0" fmla="*/ 256489 h 256489"/>
                  <a:gd name="connsiteX1" fmla="*/ 0 w 203801"/>
                  <a:gd name="connsiteY1" fmla="*/ 5666 h 256489"/>
                  <a:gd name="connsiteX2" fmla="*/ 38251 w 203801"/>
                  <a:gd name="connsiteY2" fmla="*/ 5666 h 256489"/>
                  <a:gd name="connsiteX3" fmla="*/ 38251 w 203801"/>
                  <a:gd name="connsiteY3" fmla="*/ 41351 h 256489"/>
                  <a:gd name="connsiteX4" fmla="*/ 118077 w 203801"/>
                  <a:gd name="connsiteY4" fmla="*/ 0 h 256489"/>
                  <a:gd name="connsiteX5" fmla="*/ 159746 w 203801"/>
                  <a:gd name="connsiteY5" fmla="*/ 8149 h 256489"/>
                  <a:gd name="connsiteX6" fmla="*/ 188211 w 203801"/>
                  <a:gd name="connsiteY6" fmla="*/ 29503 h 256489"/>
                  <a:gd name="connsiteX7" fmla="*/ 201460 w 203801"/>
                  <a:gd name="connsiteY7" fmla="*/ 60926 h 256489"/>
                  <a:gd name="connsiteX8" fmla="*/ 203802 w 203801"/>
                  <a:gd name="connsiteY8" fmla="*/ 102278 h 256489"/>
                  <a:gd name="connsiteX9" fmla="*/ 203802 w 203801"/>
                  <a:gd name="connsiteY9" fmla="*/ 256489 h 256489"/>
                  <a:gd name="connsiteX10" fmla="*/ 161291 w 203801"/>
                  <a:gd name="connsiteY10" fmla="*/ 256489 h 256489"/>
                  <a:gd name="connsiteX11" fmla="*/ 161291 w 203801"/>
                  <a:gd name="connsiteY11" fmla="*/ 103916 h 256489"/>
                  <a:gd name="connsiteX12" fmla="*/ 156328 w 203801"/>
                  <a:gd name="connsiteY12" fmla="*/ 65047 h 256489"/>
                  <a:gd name="connsiteX13" fmla="*/ 138724 w 203801"/>
                  <a:gd name="connsiteY13" fmla="*/ 44488 h 256489"/>
                  <a:gd name="connsiteX14" fmla="*/ 109088 w 203801"/>
                  <a:gd name="connsiteY14" fmla="*/ 36808 h 256489"/>
                  <a:gd name="connsiteX15" fmla="*/ 62222 w 203801"/>
                  <a:gd name="connsiteY15" fmla="*/ 54042 h 256489"/>
                  <a:gd name="connsiteX16" fmla="*/ 42512 w 203801"/>
                  <a:gd name="connsiteY16" fmla="*/ 119464 h 256489"/>
                  <a:gd name="connsiteX17" fmla="*/ 42512 w 203801"/>
                  <a:gd name="connsiteY17" fmla="*/ 256443 h 256489"/>
                  <a:gd name="connsiteX18" fmla="*/ 0 w 203801"/>
                  <a:gd name="connsiteY18" fmla="*/ 256443 h 256489"/>
                  <a:gd name="connsiteX19" fmla="*/ 0 w 203801"/>
                  <a:gd name="connsiteY19" fmla="*/ 256489 h 25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801" h="256489">
                    <a:moveTo>
                      <a:pt x="0" y="256489"/>
                    </a:moveTo>
                    <a:lnTo>
                      <a:pt x="0" y="5666"/>
                    </a:lnTo>
                    <a:lnTo>
                      <a:pt x="38251" y="5666"/>
                    </a:lnTo>
                    <a:lnTo>
                      <a:pt x="38251" y="41351"/>
                    </a:lnTo>
                    <a:cubicBezTo>
                      <a:pt x="56651" y="13815"/>
                      <a:pt x="83290" y="0"/>
                      <a:pt x="118077" y="0"/>
                    </a:cubicBezTo>
                    <a:cubicBezTo>
                      <a:pt x="133200" y="0"/>
                      <a:pt x="147057" y="2716"/>
                      <a:pt x="159746" y="8149"/>
                    </a:cubicBezTo>
                    <a:cubicBezTo>
                      <a:pt x="172433" y="13581"/>
                      <a:pt x="181890" y="20699"/>
                      <a:pt x="188211" y="29503"/>
                    </a:cubicBezTo>
                    <a:cubicBezTo>
                      <a:pt x="194532" y="38307"/>
                      <a:pt x="198932" y="48797"/>
                      <a:pt x="201460" y="60926"/>
                    </a:cubicBezTo>
                    <a:cubicBezTo>
                      <a:pt x="203053" y="68793"/>
                      <a:pt x="203802" y="82562"/>
                      <a:pt x="203802" y="102278"/>
                    </a:cubicBezTo>
                    <a:lnTo>
                      <a:pt x="203802" y="256489"/>
                    </a:lnTo>
                    <a:lnTo>
                      <a:pt x="161291" y="256489"/>
                    </a:lnTo>
                    <a:lnTo>
                      <a:pt x="161291" y="103916"/>
                    </a:lnTo>
                    <a:cubicBezTo>
                      <a:pt x="161291" y="86589"/>
                      <a:pt x="159651" y="73664"/>
                      <a:pt x="156328" y="65047"/>
                    </a:cubicBezTo>
                    <a:cubicBezTo>
                      <a:pt x="153004" y="56478"/>
                      <a:pt x="147151" y="49593"/>
                      <a:pt x="138724" y="44488"/>
                    </a:cubicBezTo>
                    <a:cubicBezTo>
                      <a:pt x="130296" y="39384"/>
                      <a:pt x="120418" y="36808"/>
                      <a:pt x="109088" y="36808"/>
                    </a:cubicBezTo>
                    <a:cubicBezTo>
                      <a:pt x="90969" y="36808"/>
                      <a:pt x="75378" y="42568"/>
                      <a:pt x="62222" y="54042"/>
                    </a:cubicBezTo>
                    <a:cubicBezTo>
                      <a:pt x="49066" y="65562"/>
                      <a:pt x="42512" y="87339"/>
                      <a:pt x="42512" y="119464"/>
                    </a:cubicBezTo>
                    <a:lnTo>
                      <a:pt x="42512" y="256443"/>
                    </a:lnTo>
                    <a:lnTo>
                      <a:pt x="0" y="256443"/>
                    </a:lnTo>
                    <a:lnTo>
                      <a:pt x="0" y="256489"/>
                    </a:lnTo>
                    <a:close/>
                  </a:path>
                </a:pathLst>
              </a:custGeom>
              <a:solidFill>
                <a:srgbClr val="283778"/>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9B2C3C5-8970-F417-5D77-4E56C499DF85}"/>
                  </a:ext>
                </a:extLst>
              </p:cNvPr>
              <p:cNvSpPr/>
              <p:nvPr/>
            </p:nvSpPr>
            <p:spPr>
              <a:xfrm>
                <a:off x="5162328" y="3311691"/>
                <a:ext cx="231190" cy="262202"/>
              </a:xfrm>
              <a:custGeom>
                <a:avLst/>
                <a:gdLst>
                  <a:gd name="connsiteX0" fmla="*/ 46257 w 231190"/>
                  <a:gd name="connsiteY0" fmla="*/ 107007 h 262202"/>
                  <a:gd name="connsiteX1" fmla="*/ 186292 w 231190"/>
                  <a:gd name="connsiteY1" fmla="*/ 107007 h 262202"/>
                  <a:gd name="connsiteX2" fmla="*/ 170233 w 231190"/>
                  <a:gd name="connsiteY2" fmla="*/ 59521 h 262202"/>
                  <a:gd name="connsiteX3" fmla="*/ 117561 w 231190"/>
                  <a:gd name="connsiteY3" fmla="*/ 34935 h 262202"/>
                  <a:gd name="connsiteX4" fmla="*/ 68308 w 231190"/>
                  <a:gd name="connsiteY4" fmla="*/ 54557 h 262202"/>
                  <a:gd name="connsiteX5" fmla="*/ 46257 w 231190"/>
                  <a:gd name="connsiteY5" fmla="*/ 107007 h 262202"/>
                  <a:gd name="connsiteX6" fmla="*/ 185823 w 231190"/>
                  <a:gd name="connsiteY6" fmla="*/ 175754 h 262202"/>
                  <a:gd name="connsiteX7" fmla="*/ 229739 w 231190"/>
                  <a:gd name="connsiteY7" fmla="*/ 181186 h 262202"/>
                  <a:gd name="connsiteX8" fmla="*/ 191254 w 231190"/>
                  <a:gd name="connsiteY8" fmla="*/ 240942 h 262202"/>
                  <a:gd name="connsiteX9" fmla="*/ 119482 w 231190"/>
                  <a:gd name="connsiteY9" fmla="*/ 262202 h 262202"/>
                  <a:gd name="connsiteX10" fmla="*/ 32211 w 231190"/>
                  <a:gd name="connsiteY10" fmla="*/ 228297 h 262202"/>
                  <a:gd name="connsiteX11" fmla="*/ 0 w 231190"/>
                  <a:gd name="connsiteY11" fmla="*/ 133232 h 262202"/>
                  <a:gd name="connsiteX12" fmla="*/ 32586 w 231190"/>
                  <a:gd name="connsiteY12" fmla="*/ 34982 h 262202"/>
                  <a:gd name="connsiteX13" fmla="*/ 117140 w 231190"/>
                  <a:gd name="connsiteY13" fmla="*/ 0 h 262202"/>
                  <a:gd name="connsiteX14" fmla="*/ 199307 w 231190"/>
                  <a:gd name="connsiteY14" fmla="*/ 34233 h 262202"/>
                  <a:gd name="connsiteX15" fmla="*/ 231191 w 231190"/>
                  <a:gd name="connsiteY15" fmla="*/ 130610 h 262202"/>
                  <a:gd name="connsiteX16" fmla="*/ 230956 w 231190"/>
                  <a:gd name="connsiteY16" fmla="*/ 141943 h 262202"/>
                  <a:gd name="connsiteX17" fmla="*/ 43916 w 231190"/>
                  <a:gd name="connsiteY17" fmla="*/ 141943 h 262202"/>
                  <a:gd name="connsiteX18" fmla="*/ 67278 w 231190"/>
                  <a:gd name="connsiteY18" fmla="*/ 205257 h 262202"/>
                  <a:gd name="connsiteX19" fmla="*/ 119715 w 231190"/>
                  <a:gd name="connsiteY19" fmla="*/ 227221 h 262202"/>
                  <a:gd name="connsiteX20" fmla="*/ 159605 w 231190"/>
                  <a:gd name="connsiteY20" fmla="*/ 214951 h 262202"/>
                  <a:gd name="connsiteX21" fmla="*/ 185823 w 231190"/>
                  <a:gd name="connsiteY21" fmla="*/ 175754 h 26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190" h="262202">
                    <a:moveTo>
                      <a:pt x="46257" y="107007"/>
                    </a:moveTo>
                    <a:lnTo>
                      <a:pt x="186292" y="107007"/>
                    </a:lnTo>
                    <a:cubicBezTo>
                      <a:pt x="184418" y="85887"/>
                      <a:pt x="179035" y="70105"/>
                      <a:pt x="170233" y="59521"/>
                    </a:cubicBezTo>
                    <a:cubicBezTo>
                      <a:pt x="156702" y="43130"/>
                      <a:pt x="139145" y="34935"/>
                      <a:pt x="117561" y="34935"/>
                    </a:cubicBezTo>
                    <a:cubicBezTo>
                      <a:pt x="98038" y="34935"/>
                      <a:pt x="81605" y="41492"/>
                      <a:pt x="68308" y="54557"/>
                    </a:cubicBezTo>
                    <a:cubicBezTo>
                      <a:pt x="55012" y="67623"/>
                      <a:pt x="47661" y="85091"/>
                      <a:pt x="46257" y="107007"/>
                    </a:cubicBezTo>
                    <a:close/>
                    <a:moveTo>
                      <a:pt x="185823" y="175754"/>
                    </a:moveTo>
                    <a:lnTo>
                      <a:pt x="229739" y="181186"/>
                    </a:lnTo>
                    <a:cubicBezTo>
                      <a:pt x="222810" y="206850"/>
                      <a:pt x="209981" y="226752"/>
                      <a:pt x="191254" y="240942"/>
                    </a:cubicBezTo>
                    <a:cubicBezTo>
                      <a:pt x="172526" y="255131"/>
                      <a:pt x="148602" y="262202"/>
                      <a:pt x="119482" y="262202"/>
                    </a:cubicBezTo>
                    <a:cubicBezTo>
                      <a:pt x="82822" y="262202"/>
                      <a:pt x="53748" y="250916"/>
                      <a:pt x="32211" y="228297"/>
                    </a:cubicBezTo>
                    <a:cubicBezTo>
                      <a:pt x="10721" y="205726"/>
                      <a:pt x="0" y="174021"/>
                      <a:pt x="0" y="133232"/>
                    </a:cubicBezTo>
                    <a:cubicBezTo>
                      <a:pt x="0" y="92443"/>
                      <a:pt x="10862" y="58303"/>
                      <a:pt x="32586" y="34982"/>
                    </a:cubicBezTo>
                    <a:cubicBezTo>
                      <a:pt x="54310" y="11661"/>
                      <a:pt x="82494" y="0"/>
                      <a:pt x="117140" y="0"/>
                    </a:cubicBezTo>
                    <a:cubicBezTo>
                      <a:pt x="151786" y="0"/>
                      <a:pt x="178052" y="11426"/>
                      <a:pt x="199307" y="34233"/>
                    </a:cubicBezTo>
                    <a:cubicBezTo>
                      <a:pt x="220563" y="57086"/>
                      <a:pt x="231191" y="89211"/>
                      <a:pt x="231191" y="130610"/>
                    </a:cubicBezTo>
                    <a:cubicBezTo>
                      <a:pt x="231191" y="133139"/>
                      <a:pt x="231096" y="136931"/>
                      <a:pt x="230956" y="141943"/>
                    </a:cubicBezTo>
                    <a:lnTo>
                      <a:pt x="43916" y="141943"/>
                    </a:lnTo>
                    <a:cubicBezTo>
                      <a:pt x="45508" y="169478"/>
                      <a:pt x="53280" y="190599"/>
                      <a:pt x="67278" y="205257"/>
                    </a:cubicBezTo>
                    <a:cubicBezTo>
                      <a:pt x="81277" y="219915"/>
                      <a:pt x="98788" y="227221"/>
                      <a:pt x="119715" y="227221"/>
                    </a:cubicBezTo>
                    <a:cubicBezTo>
                      <a:pt x="135305" y="227221"/>
                      <a:pt x="148602" y="223099"/>
                      <a:pt x="159605" y="214951"/>
                    </a:cubicBezTo>
                    <a:cubicBezTo>
                      <a:pt x="170607" y="206755"/>
                      <a:pt x="179362" y="193690"/>
                      <a:pt x="185823" y="175754"/>
                    </a:cubicBezTo>
                    <a:close/>
                  </a:path>
                </a:pathLst>
              </a:custGeom>
              <a:solidFill>
                <a:srgbClr val="283778"/>
              </a:solidFill>
              <a:ln w="9525" cap="flat">
                <a:noFill/>
                <a:prstDash val="solid"/>
                <a:miter/>
              </a:ln>
            </p:spPr>
            <p:txBody>
              <a:bodyPr rtlCol="0" anchor="ctr"/>
              <a:lstStyle/>
              <a:p>
                <a:endParaRPr lang="en-GB"/>
              </a:p>
            </p:txBody>
          </p:sp>
        </p:grpSp>
      </p:grpSp>
      <p:pic>
        <p:nvPicPr>
          <p:cNvPr id="95" name="Picture 2" descr="EU-ACER (@EU_ACER) / X">
            <a:extLst>
              <a:ext uri="{FF2B5EF4-FFF2-40B4-BE49-F238E27FC236}">
                <a16:creationId xmlns:a16="http://schemas.microsoft.com/office/drawing/2014/main" id="{EE952050-2168-6716-5899-09FB922BF38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30785" b="29179"/>
          <a:stretch/>
        </p:blipFill>
        <p:spPr bwMode="auto">
          <a:xfrm>
            <a:off x="5637810" y="2251766"/>
            <a:ext cx="2143125" cy="858014"/>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3AEE3584-8F4C-8480-3EBD-4A32C0A3705C}"/>
              </a:ext>
            </a:extLst>
          </p:cNvPr>
          <p:cNvSpPr txBox="1"/>
          <p:nvPr/>
        </p:nvSpPr>
        <p:spPr>
          <a:xfrm>
            <a:off x="3019994" y="2004706"/>
            <a:ext cx="1619929" cy="707886"/>
          </a:xfrm>
          <a:prstGeom prst="rect">
            <a:avLst/>
          </a:prstGeom>
          <a:solidFill>
            <a:schemeClr val="accent3"/>
          </a:solidFill>
        </p:spPr>
        <p:txBody>
          <a:bodyPr wrap="square">
            <a:spAutoFit/>
          </a:bodyPr>
          <a:lstStyle/>
          <a:p>
            <a:pPr marR="0" lvl="0" indent="0" algn="ctr" fontAlgn="auto">
              <a:lnSpc>
                <a:spcPct val="100000"/>
              </a:lnSpc>
              <a:spcBef>
                <a:spcPts val="400"/>
              </a:spcBef>
              <a:spcAft>
                <a:spcPts val="0"/>
              </a:spcAft>
              <a:buClrTx/>
              <a:buSzTx/>
              <a:buFontTx/>
              <a:buNone/>
              <a:tabLst/>
              <a:defRPr/>
            </a:pPr>
            <a:r>
              <a:rPr lang="en-US" sz="1000" dirty="0"/>
              <a:t>Work </a:t>
            </a:r>
            <a:r>
              <a:rPr lang="en-US" sz="1000" dirty="0" err="1"/>
              <a:t>programme</a:t>
            </a:r>
            <a:r>
              <a:rPr lang="en-US" sz="1000" dirty="0"/>
              <a:t> with non-binding cybersecurity procurement recommendations </a:t>
            </a:r>
            <a:endParaRPr lang="it-IT" sz="1000" dirty="0"/>
          </a:p>
        </p:txBody>
      </p:sp>
      <p:sp>
        <p:nvSpPr>
          <p:cNvPr id="4" name="Rectangle 5">
            <a:extLst>
              <a:ext uri="{FF2B5EF4-FFF2-40B4-BE49-F238E27FC236}">
                <a16:creationId xmlns:a16="http://schemas.microsoft.com/office/drawing/2014/main" id="{61383D74-7FC2-6A06-BA10-BC3FFC1A732B}"/>
              </a:ext>
            </a:extLst>
          </p:cNvPr>
          <p:cNvSpPr/>
          <p:nvPr/>
        </p:nvSpPr>
        <p:spPr>
          <a:xfrm>
            <a:off x="8785180" y="3890187"/>
            <a:ext cx="3279565" cy="1515800"/>
          </a:xfrm>
          <a:prstGeom prst="rect">
            <a:avLst/>
          </a:prstGeom>
        </p:spPr>
        <p:txBody>
          <a:bodyPr wrap="square">
            <a:spAutoFit/>
          </a:bodyPr>
          <a:lstStyle/>
          <a:p>
            <a:pPr lvl="0">
              <a:spcBef>
                <a:spcPts val="400"/>
              </a:spcBef>
              <a:defRPr/>
            </a:pPr>
            <a:r>
              <a:rPr lang="en-GB" sz="1050" b="1" dirty="0">
                <a:latin typeface="+mj-lt"/>
                <a:ea typeface="Cambria" panose="02040503050406030204" pitchFamily="18" charset="0"/>
                <a:cs typeface="Cambria" panose="02040503050406030204" pitchFamily="18" charset="0"/>
              </a:rPr>
              <a:t>The work programme shall also include: </a:t>
            </a:r>
          </a:p>
          <a:p>
            <a:pPr marL="228600" lvl="0" indent="-228600">
              <a:spcBef>
                <a:spcPts val="400"/>
              </a:spcBef>
              <a:buFont typeface="+mj-lt"/>
              <a:buAutoNum type="arabicPeriod"/>
              <a:defRPr/>
            </a:pPr>
            <a:r>
              <a:rPr lang="en-GB" sz="1050" dirty="0">
                <a:latin typeface="+mj-lt"/>
                <a:ea typeface="Cambria" panose="02040503050406030204" pitchFamily="18" charset="0"/>
                <a:cs typeface="Cambria" panose="02040503050406030204" pitchFamily="18" charset="0"/>
              </a:rPr>
              <a:t>a </a:t>
            </a:r>
            <a:r>
              <a:rPr lang="en-GB" sz="1050" b="1" dirty="0">
                <a:latin typeface="+mj-lt"/>
                <a:ea typeface="Cambria" panose="02040503050406030204" pitchFamily="18" charset="0"/>
                <a:cs typeface="Cambria" panose="02040503050406030204" pitchFamily="18" charset="0"/>
              </a:rPr>
              <a:t>description and classification </a:t>
            </a:r>
            <a:r>
              <a:rPr lang="en-GB" sz="1050" dirty="0">
                <a:latin typeface="+mj-lt"/>
                <a:ea typeface="Cambria" panose="02040503050406030204" pitchFamily="18" charset="0"/>
                <a:cs typeface="Cambria" panose="02040503050406030204" pitchFamily="18" charset="0"/>
              </a:rPr>
              <a:t>of the types of </a:t>
            </a:r>
            <a:r>
              <a:rPr lang="en-GB" sz="1050" b="1" dirty="0">
                <a:latin typeface="+mj-lt"/>
                <a:ea typeface="Cambria" panose="02040503050406030204" pitchFamily="18" charset="0"/>
                <a:cs typeface="Cambria" panose="02040503050406030204" pitchFamily="18" charset="0"/>
              </a:rPr>
              <a:t>ICT products, services and processes used by high-impact and critical-impact entities; </a:t>
            </a:r>
          </a:p>
          <a:p>
            <a:pPr marL="228600" lvl="0" indent="-228600">
              <a:spcBef>
                <a:spcPts val="400"/>
              </a:spcBef>
              <a:buFont typeface="+mj-lt"/>
              <a:buAutoNum type="arabicPeriod"/>
              <a:defRPr/>
            </a:pPr>
            <a:r>
              <a:rPr lang="en-GB" sz="1050" dirty="0">
                <a:latin typeface="+mj-lt"/>
                <a:ea typeface="Cambria" panose="02040503050406030204" pitchFamily="18" charset="0"/>
                <a:cs typeface="Cambria" panose="02040503050406030204" pitchFamily="18" charset="0"/>
              </a:rPr>
              <a:t>the </a:t>
            </a:r>
            <a:r>
              <a:rPr lang="en-GB" sz="1050" b="1" dirty="0">
                <a:latin typeface="+mj-lt"/>
                <a:ea typeface="Cambria" panose="02040503050406030204" pitchFamily="18" charset="0"/>
                <a:cs typeface="Cambria" panose="02040503050406030204" pitchFamily="18" charset="0"/>
              </a:rPr>
              <a:t>types of ICT products, services and processes for which the recommendations shall be developed.</a:t>
            </a:r>
          </a:p>
          <a:p>
            <a:pPr lvl="0">
              <a:spcBef>
                <a:spcPts val="400"/>
              </a:spcBef>
              <a:defRPr/>
            </a:pPr>
            <a:r>
              <a:rPr lang="en-GB" sz="900" i="1" dirty="0">
                <a:latin typeface="+mj-lt"/>
                <a:ea typeface="Cambria" panose="02040503050406030204" pitchFamily="18" charset="0"/>
                <a:cs typeface="Cambria" panose="02040503050406030204" pitchFamily="18" charset="0"/>
              </a:rPr>
              <a:t>Reference: Art. 35 (1)</a:t>
            </a:r>
          </a:p>
        </p:txBody>
      </p:sp>
      <p:cxnSp>
        <p:nvCxnSpPr>
          <p:cNvPr id="5" name="Straight Connector 4">
            <a:extLst>
              <a:ext uri="{FF2B5EF4-FFF2-40B4-BE49-F238E27FC236}">
                <a16:creationId xmlns:a16="http://schemas.microsoft.com/office/drawing/2014/main" id="{ACF950FD-3A42-C004-838A-2796515F5674}"/>
              </a:ext>
            </a:extLst>
          </p:cNvPr>
          <p:cNvCxnSpPr>
            <a:cxnSpLocks/>
          </p:cNvCxnSpPr>
          <p:nvPr/>
        </p:nvCxnSpPr>
        <p:spPr>
          <a:xfrm>
            <a:off x="8785180" y="3950529"/>
            <a:ext cx="0" cy="149535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B96ED6EC-D0C4-2F2E-8654-CA70CF7AFEB2}"/>
              </a:ext>
            </a:extLst>
          </p:cNvPr>
          <p:cNvCxnSpPr>
            <a:cxnSpLocks/>
          </p:cNvCxnSpPr>
          <p:nvPr/>
        </p:nvCxnSpPr>
        <p:spPr>
          <a:xfrm>
            <a:off x="1742074" y="2693646"/>
            <a:ext cx="589420" cy="0"/>
          </a:xfrm>
          <a:prstGeom prst="line">
            <a:avLst/>
          </a:prstGeom>
          <a:noFill/>
          <a:ln cap="rnd">
            <a:solidFill>
              <a:schemeClr val="tx2"/>
            </a:solidFill>
            <a:prstDash val="sysDot"/>
            <a:round/>
          </a:ln>
        </p:spPr>
        <p:style>
          <a:lnRef idx="2">
            <a:schemeClr val="accent1">
              <a:shade val="15000"/>
            </a:schemeClr>
          </a:lnRef>
          <a:fillRef idx="1">
            <a:schemeClr val="accent1"/>
          </a:fillRef>
          <a:effectRef idx="0">
            <a:schemeClr val="accent1"/>
          </a:effectRef>
          <a:fontRef idx="minor">
            <a:schemeClr val="lt1"/>
          </a:fontRef>
        </p:style>
      </p:cxnSp>
      <p:cxnSp>
        <p:nvCxnSpPr>
          <p:cNvPr id="6" name="Straight Connector 5">
            <a:extLst>
              <a:ext uri="{FF2B5EF4-FFF2-40B4-BE49-F238E27FC236}">
                <a16:creationId xmlns:a16="http://schemas.microsoft.com/office/drawing/2014/main" id="{192332E2-557A-A32F-7F63-AAEA8BCAE35F}"/>
              </a:ext>
            </a:extLst>
          </p:cNvPr>
          <p:cNvCxnSpPr>
            <a:cxnSpLocks/>
          </p:cNvCxnSpPr>
          <p:nvPr/>
        </p:nvCxnSpPr>
        <p:spPr>
          <a:xfrm>
            <a:off x="2352180" y="2008333"/>
            <a:ext cx="0" cy="720000"/>
          </a:xfrm>
          <a:prstGeom prst="line">
            <a:avLst/>
          </a:prstGeom>
          <a:noFill/>
          <a:ln cap="rnd">
            <a:solidFill>
              <a:schemeClr val="tx2"/>
            </a:solidFill>
            <a:prstDash val="sysDot"/>
            <a:round/>
          </a:ln>
        </p:spPr>
        <p:style>
          <a:lnRef idx="2">
            <a:schemeClr val="accent1">
              <a:shade val="15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ADC2225F-2F8A-7528-5D1C-E7182457B721}"/>
              </a:ext>
            </a:extLst>
          </p:cNvPr>
          <p:cNvCxnSpPr>
            <a:cxnSpLocks/>
          </p:cNvCxnSpPr>
          <p:nvPr/>
        </p:nvCxnSpPr>
        <p:spPr>
          <a:xfrm>
            <a:off x="1741496" y="3380074"/>
            <a:ext cx="589420" cy="0"/>
          </a:xfrm>
          <a:prstGeom prst="line">
            <a:avLst/>
          </a:prstGeom>
          <a:noFill/>
          <a:ln cap="rnd">
            <a:solidFill>
              <a:schemeClr val="tx2"/>
            </a:solidFill>
            <a:prstDash val="sysDot"/>
            <a:round/>
          </a:ln>
        </p:spPr>
        <p:style>
          <a:lnRef idx="2">
            <a:schemeClr val="accent1">
              <a:shade val="15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82096808-4EA7-29B5-3B70-C9526A2A31CF}"/>
              </a:ext>
            </a:extLst>
          </p:cNvPr>
          <p:cNvCxnSpPr>
            <a:cxnSpLocks/>
          </p:cNvCxnSpPr>
          <p:nvPr/>
        </p:nvCxnSpPr>
        <p:spPr>
          <a:xfrm>
            <a:off x="2352180" y="2728274"/>
            <a:ext cx="0" cy="648000"/>
          </a:xfrm>
          <a:prstGeom prst="line">
            <a:avLst/>
          </a:prstGeom>
          <a:noFill/>
          <a:ln cap="rnd">
            <a:solidFill>
              <a:schemeClr val="tx2"/>
            </a:solidFill>
            <a:prstDash val="sysDot"/>
            <a:round/>
          </a:ln>
        </p:spPr>
        <p:style>
          <a:lnRef idx="2">
            <a:schemeClr val="accent1">
              <a:shade val="15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24CF40E6-920C-67B6-C9D1-A8F74E53C925}"/>
              </a:ext>
            </a:extLst>
          </p:cNvPr>
          <p:cNvCxnSpPr>
            <a:cxnSpLocks/>
          </p:cNvCxnSpPr>
          <p:nvPr/>
        </p:nvCxnSpPr>
        <p:spPr>
          <a:xfrm>
            <a:off x="2392012" y="2693646"/>
            <a:ext cx="589420" cy="0"/>
          </a:xfrm>
          <a:prstGeom prst="line">
            <a:avLst/>
          </a:prstGeom>
          <a:noFill/>
          <a:ln cap="rnd">
            <a:solidFill>
              <a:schemeClr val="tx2"/>
            </a:solidFill>
            <a:prstDash val="sysDot"/>
            <a:roun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A64636F7-7037-400E-4442-5819054BD6DC}"/>
              </a:ext>
            </a:extLst>
          </p:cNvPr>
          <p:cNvCxnSpPr>
            <a:cxnSpLocks/>
          </p:cNvCxnSpPr>
          <p:nvPr/>
        </p:nvCxnSpPr>
        <p:spPr>
          <a:xfrm>
            <a:off x="645646" y="3890187"/>
            <a:ext cx="0" cy="128771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6FA09B9B-E825-D7A2-8644-F08084BB95BB}"/>
              </a:ext>
            </a:extLst>
          </p:cNvPr>
          <p:cNvCxnSpPr>
            <a:stCxn id="1037" idx="3"/>
            <a:endCxn id="95" idx="1"/>
          </p:cNvCxnSpPr>
          <p:nvPr/>
        </p:nvCxnSpPr>
        <p:spPr>
          <a:xfrm flipV="1">
            <a:off x="4644077" y="2680773"/>
            <a:ext cx="993733" cy="327888"/>
          </a:xfrm>
          <a:prstGeom prst="bentConnector3">
            <a:avLst/>
          </a:prstGeom>
          <a:noFill/>
          <a:ln cap="rnd">
            <a:solidFill>
              <a:schemeClr val="accent4">
                <a:lumMod val="75000"/>
              </a:schemeClr>
            </a:solidFill>
            <a:prstDash val="sysDot"/>
            <a:roun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54" name="Connector: Elbow 53">
            <a:extLst>
              <a:ext uri="{FF2B5EF4-FFF2-40B4-BE49-F238E27FC236}">
                <a16:creationId xmlns:a16="http://schemas.microsoft.com/office/drawing/2014/main" id="{04671B10-F906-6EEB-7786-51FF60E639E0}"/>
              </a:ext>
            </a:extLst>
          </p:cNvPr>
          <p:cNvCxnSpPr>
            <a:cxnSpLocks/>
            <a:stCxn id="93" idx="3"/>
          </p:cNvCxnSpPr>
          <p:nvPr/>
        </p:nvCxnSpPr>
        <p:spPr>
          <a:xfrm flipV="1">
            <a:off x="4639923" y="2191288"/>
            <a:ext cx="4984156" cy="167361"/>
          </a:xfrm>
          <a:prstGeom prst="bentConnector3">
            <a:avLst>
              <a:gd name="adj1" fmla="val 10108"/>
            </a:avLst>
          </a:prstGeom>
          <a:noFill/>
          <a:ln cap="rnd">
            <a:solidFill>
              <a:schemeClr val="accent3"/>
            </a:solidFill>
            <a:prstDash val="sysDot"/>
            <a:roun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68" name="Rectangle: Folded Corner 67">
            <a:extLst>
              <a:ext uri="{FF2B5EF4-FFF2-40B4-BE49-F238E27FC236}">
                <a16:creationId xmlns:a16="http://schemas.microsoft.com/office/drawing/2014/main" id="{83AD2641-960F-1506-4A9E-D3A041FDA802}"/>
              </a:ext>
            </a:extLst>
          </p:cNvPr>
          <p:cNvSpPr/>
          <p:nvPr/>
        </p:nvSpPr>
        <p:spPr>
          <a:xfrm rot="10800000" flipH="1">
            <a:off x="9945080" y="2097355"/>
            <a:ext cx="696864" cy="914400"/>
          </a:xfrm>
          <a:prstGeom prst="foldedCorner">
            <a:avLst>
              <a:gd name="adj" fmla="val 38028"/>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48EB05A1-2B8C-C567-0211-602BB530CC95}"/>
              </a:ext>
            </a:extLst>
          </p:cNvPr>
          <p:cNvSpPr txBox="1"/>
          <p:nvPr/>
        </p:nvSpPr>
        <p:spPr>
          <a:xfrm>
            <a:off x="9881497" y="2394568"/>
            <a:ext cx="824030" cy="338554"/>
          </a:xfrm>
          <a:prstGeom prst="rect">
            <a:avLst/>
          </a:prstGeom>
          <a:noFill/>
        </p:spPr>
        <p:txBody>
          <a:bodyPr wrap="square" rtlCol="0">
            <a:spAutoFit/>
          </a:bodyPr>
          <a:lstStyle/>
          <a:p>
            <a:pPr algn="ctr"/>
            <a:r>
              <a:rPr lang="en-US" sz="800" dirty="0"/>
              <a:t>Work programme</a:t>
            </a:r>
          </a:p>
        </p:txBody>
      </p:sp>
      <p:sp>
        <p:nvSpPr>
          <p:cNvPr id="71" name="Rectangle 5">
            <a:extLst>
              <a:ext uri="{FF2B5EF4-FFF2-40B4-BE49-F238E27FC236}">
                <a16:creationId xmlns:a16="http://schemas.microsoft.com/office/drawing/2014/main" id="{A88B82B9-FF6F-ABF0-2D0C-147F78A2A631}"/>
              </a:ext>
            </a:extLst>
          </p:cNvPr>
          <p:cNvSpPr/>
          <p:nvPr/>
        </p:nvSpPr>
        <p:spPr>
          <a:xfrm>
            <a:off x="8723143" y="5657422"/>
            <a:ext cx="3059490" cy="697627"/>
          </a:xfrm>
          <a:prstGeom prst="rect">
            <a:avLst/>
          </a:prstGeom>
          <a:solidFill>
            <a:schemeClr val="bg1"/>
          </a:solidFill>
        </p:spPr>
        <p:txBody>
          <a:bodyPr wrap="square">
            <a:spAutoFit/>
          </a:bodyPr>
          <a:lstStyle/>
          <a:p>
            <a:pPr>
              <a:spcBef>
                <a:spcPts val="400"/>
              </a:spcBef>
            </a:pPr>
            <a:r>
              <a:rPr lang="en-US" altLang="it-IT" sz="1200" b="1" dirty="0">
                <a:ea typeface="Cambria" panose="02040503050406030204" pitchFamily="18" charset="0"/>
                <a:cs typeface="Cambria" panose="02040503050406030204" pitchFamily="18" charset="0"/>
              </a:rPr>
              <a:t>Work programme update: </a:t>
            </a:r>
            <a:r>
              <a:rPr lang="en-GB" sz="1200" dirty="0"/>
              <a:t>Regional risk assessment report + 6 months</a:t>
            </a:r>
            <a:endParaRPr lang="en-NL" sz="1200" dirty="0"/>
          </a:p>
          <a:p>
            <a:pPr>
              <a:spcBef>
                <a:spcPts val="400"/>
              </a:spcBef>
            </a:pPr>
            <a:endParaRPr lang="en-US" altLang="it-IT" sz="1200" b="1" dirty="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140919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8C5D84-C6FF-BFC1-BC96-2D1C7B41D937}"/>
              </a:ext>
            </a:extLst>
          </p:cNvPr>
          <p:cNvSpPr/>
          <p:nvPr/>
        </p:nvSpPr>
        <p:spPr>
          <a:xfrm>
            <a:off x="4815068" y="6400800"/>
            <a:ext cx="2754775" cy="268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421212-4564-28D4-441A-2D1C8C7FD7DE}"/>
              </a:ext>
            </a:extLst>
          </p:cNvPr>
          <p:cNvSpPr>
            <a:spLocks noGrp="1"/>
          </p:cNvSpPr>
          <p:nvPr>
            <p:ph type="title"/>
          </p:nvPr>
        </p:nvSpPr>
        <p:spPr>
          <a:xfrm>
            <a:off x="6096000" y="565244"/>
            <a:ext cx="5545138" cy="818216"/>
          </a:xfrm>
        </p:spPr>
        <p:txBody>
          <a:bodyPr anchor="t">
            <a:noAutofit/>
          </a:bodyPr>
          <a:lstStyle/>
          <a:p>
            <a:r>
              <a:rPr lang="en-GB" noProof="0" dirty="0"/>
              <a:t>What is the NCCS' Regulatory Background?</a:t>
            </a:r>
          </a:p>
        </p:txBody>
      </p:sp>
      <p:sp>
        <p:nvSpPr>
          <p:cNvPr id="6" name="Content Placeholder 5">
            <a:extLst>
              <a:ext uri="{FF2B5EF4-FFF2-40B4-BE49-F238E27FC236}">
                <a16:creationId xmlns:a16="http://schemas.microsoft.com/office/drawing/2014/main" id="{650CE32E-3F21-9F81-9750-43FA37502613}"/>
              </a:ext>
            </a:extLst>
          </p:cNvPr>
          <p:cNvSpPr>
            <a:spLocks noGrp="1"/>
          </p:cNvSpPr>
          <p:nvPr>
            <p:ph sz="half" idx="13"/>
          </p:nvPr>
        </p:nvSpPr>
        <p:spPr>
          <a:xfrm>
            <a:off x="6096000" y="1634490"/>
            <a:ext cx="5003800" cy="4542473"/>
          </a:xfrm>
        </p:spPr>
        <p:txBody>
          <a:bodyPr anchor="ctr"/>
          <a:lstStyle/>
          <a:p>
            <a:r>
              <a:rPr lang="en-GB" noProof="0" dirty="0"/>
              <a:t>Delegated Act by the European Commission → directly </a:t>
            </a:r>
            <a:r>
              <a:rPr lang="en-GB" b="1" noProof="0" dirty="0"/>
              <a:t>applicable and legally binding in all EU Member States.</a:t>
            </a:r>
          </a:p>
          <a:p>
            <a:endParaRPr lang="en-GB" b="1" noProof="0" dirty="0"/>
          </a:p>
          <a:p>
            <a:r>
              <a:rPr lang="en-GB" noProof="0" dirty="0"/>
              <a:t>NCCS lays down </a:t>
            </a:r>
            <a:r>
              <a:rPr lang="en-GB" b="1" noProof="0" dirty="0"/>
              <a:t>sector-specific rules </a:t>
            </a:r>
            <a:r>
              <a:rPr lang="en-GB" noProof="0" dirty="0"/>
              <a:t>for </a:t>
            </a:r>
            <a:r>
              <a:rPr lang="en-GB" b="1" noProof="0" dirty="0"/>
              <a:t>cybersecurity </a:t>
            </a:r>
            <a:r>
              <a:rPr lang="en-GB" noProof="0" dirty="0"/>
              <a:t>aspects of cross-border electricity flows.</a:t>
            </a:r>
          </a:p>
          <a:p>
            <a:endParaRPr lang="en-GB" noProof="0" dirty="0"/>
          </a:p>
          <a:p>
            <a:r>
              <a:rPr lang="en-GB" noProof="0" dirty="0"/>
              <a:t>NCCS </a:t>
            </a:r>
            <a:r>
              <a:rPr lang="en-GB" b="1" noProof="0" dirty="0"/>
              <a:t>complements</a:t>
            </a:r>
            <a:r>
              <a:rPr lang="en-GB" noProof="0" dirty="0"/>
              <a:t> </a:t>
            </a:r>
            <a:r>
              <a:rPr lang="en-GB" b="1" noProof="0" dirty="0"/>
              <a:t>other European cyber security legislations </a:t>
            </a:r>
            <a:br>
              <a:rPr lang="en-GB" b="1" noProof="0" dirty="0"/>
            </a:br>
            <a:r>
              <a:rPr lang="en-GB" b="1" noProof="0" dirty="0"/>
              <a:t>(e.g. NIS-2)</a:t>
            </a:r>
            <a:r>
              <a:rPr lang="en-GB" noProof="0" dirty="0"/>
              <a:t>, whenever cross-border </a:t>
            </a:r>
            <a:br>
              <a:rPr lang="en-GB" noProof="0" dirty="0"/>
            </a:br>
            <a:r>
              <a:rPr lang="en-GB" noProof="0" dirty="0"/>
              <a:t>electricity flows are concerned.</a:t>
            </a:r>
          </a:p>
        </p:txBody>
      </p:sp>
      <p:pic>
        <p:nvPicPr>
          <p:cNvPr id="20" name="Picture Placeholder 19" descr="A blue cube with a lock on it surrounded by keys&#10;&#10;Description automatically generated">
            <a:extLst>
              <a:ext uri="{FF2B5EF4-FFF2-40B4-BE49-F238E27FC236}">
                <a16:creationId xmlns:a16="http://schemas.microsoft.com/office/drawing/2014/main" id="{C21B54CC-BCD2-7151-E4A4-569EF6FD0E5F}"/>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6405" b="6405"/>
          <a:stretch>
            <a:fillRect/>
          </a:stretch>
        </p:blipFill>
        <p:spPr/>
      </p:pic>
      <p:grpSp>
        <p:nvGrpSpPr>
          <p:cNvPr id="18" name="Group 17">
            <a:extLst>
              <a:ext uri="{FF2B5EF4-FFF2-40B4-BE49-F238E27FC236}">
                <a16:creationId xmlns:a16="http://schemas.microsoft.com/office/drawing/2014/main" id="{E62C8497-9018-C585-177A-4C1AD5E4F346}"/>
              </a:ext>
            </a:extLst>
          </p:cNvPr>
          <p:cNvGrpSpPr/>
          <p:nvPr/>
        </p:nvGrpSpPr>
        <p:grpSpPr>
          <a:xfrm>
            <a:off x="6174411" y="3120390"/>
            <a:ext cx="4781550" cy="1271428"/>
            <a:chOff x="6191250" y="2749550"/>
            <a:chExt cx="5449888" cy="1720850"/>
          </a:xfrm>
        </p:grpSpPr>
        <p:cxnSp>
          <p:nvCxnSpPr>
            <p:cNvPr id="16" name="Straight Connector 15">
              <a:extLst>
                <a:ext uri="{FF2B5EF4-FFF2-40B4-BE49-F238E27FC236}">
                  <a16:creationId xmlns:a16="http://schemas.microsoft.com/office/drawing/2014/main" id="{1587F4ED-11D3-BF1E-3C2F-47FA6C270767}"/>
                </a:ext>
              </a:extLst>
            </p:cNvPr>
            <p:cNvCxnSpPr/>
            <p:nvPr/>
          </p:nvCxnSpPr>
          <p:spPr>
            <a:xfrm>
              <a:off x="6191250" y="2749550"/>
              <a:ext cx="5449888"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780EB40-8A17-071D-8F5E-ABFA92391659}"/>
                </a:ext>
              </a:extLst>
            </p:cNvPr>
            <p:cNvCxnSpPr/>
            <p:nvPr/>
          </p:nvCxnSpPr>
          <p:spPr>
            <a:xfrm>
              <a:off x="6191250" y="4470400"/>
              <a:ext cx="5449888"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22" name="Slide Number Placeholder 21">
            <a:extLst>
              <a:ext uri="{FF2B5EF4-FFF2-40B4-BE49-F238E27FC236}">
                <a16:creationId xmlns:a16="http://schemas.microsoft.com/office/drawing/2014/main" id="{E7E71305-6EEE-537F-C716-C00D8AB1CC4B}"/>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t>5</a:t>
            </a:fld>
            <a:endParaRPr lang="en-GB"/>
          </a:p>
        </p:txBody>
      </p:sp>
      <p:sp>
        <p:nvSpPr>
          <p:cNvPr id="3" name="Footer Placeholder 2">
            <a:extLst>
              <a:ext uri="{FF2B5EF4-FFF2-40B4-BE49-F238E27FC236}">
                <a16:creationId xmlns:a16="http://schemas.microsoft.com/office/drawing/2014/main" id="{33D4C549-945E-52D7-247D-A655802012D9}"/>
              </a:ext>
            </a:extLst>
          </p:cNvPr>
          <p:cNvSpPr>
            <a:spLocks noGrp="1"/>
          </p:cNvSpPr>
          <p:nvPr>
            <p:ph type="ftr" sz="quarter" idx="4294967295"/>
          </p:nvPr>
        </p:nvSpPr>
        <p:spPr>
          <a:xfrm>
            <a:off x="558175" y="6303966"/>
            <a:ext cx="3899800" cy="365124"/>
          </a:xfrm>
          <a:prstGeom prst="rect">
            <a:avLst/>
          </a:prstGeom>
        </p:spPr>
        <p:txBody>
          <a:bodyPr/>
          <a:lstStyle/>
          <a:p>
            <a:r>
              <a:rPr lang="en-GB"/>
              <a:t>Introduction &amp; General Overview</a:t>
            </a:r>
          </a:p>
        </p:txBody>
      </p:sp>
    </p:spTree>
    <p:extLst>
      <p:ext uri="{BB962C8B-B14F-4D97-AF65-F5344CB8AC3E}">
        <p14:creationId xmlns:p14="http://schemas.microsoft.com/office/powerpoint/2010/main" val="2430762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241E9-EC34-83B7-1D48-251ECD8E92FC}"/>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D813AADB-6BFB-1051-AC31-46D498AFF50E}"/>
              </a:ext>
            </a:extLst>
          </p:cNvPr>
          <p:cNvSpPr/>
          <p:nvPr/>
        </p:nvSpPr>
        <p:spPr>
          <a:xfrm>
            <a:off x="8117752" y="0"/>
            <a:ext cx="88721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35F5162E-1A5D-A905-ED29-F11500F9BB0E}"/>
              </a:ext>
            </a:extLst>
          </p:cNvPr>
          <p:cNvSpPr/>
          <p:nvPr/>
        </p:nvSpPr>
        <p:spPr>
          <a:xfrm>
            <a:off x="8296550" y="0"/>
            <a:ext cx="3895450" cy="6308725"/>
          </a:xfrm>
          <a:prstGeom prst="rect">
            <a:avLst/>
          </a:prstGeom>
          <a:gradFill>
            <a:gsLst>
              <a:gs pos="8000">
                <a:schemeClr val="tx2"/>
              </a:gs>
              <a:gs pos="100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itre 1">
            <a:extLst>
              <a:ext uri="{FF2B5EF4-FFF2-40B4-BE49-F238E27FC236}">
                <a16:creationId xmlns:a16="http://schemas.microsoft.com/office/drawing/2014/main" id="{DA66FEFF-A78F-5814-D33E-981648B5983A}"/>
              </a:ext>
            </a:extLst>
          </p:cNvPr>
          <p:cNvSpPr txBox="1">
            <a:spLocks/>
          </p:cNvSpPr>
          <p:nvPr/>
        </p:nvSpPr>
        <p:spPr>
          <a:xfrm>
            <a:off x="1286701" y="177380"/>
            <a:ext cx="10587307" cy="768376"/>
          </a:xfrm>
          <a:prstGeom prst="rect">
            <a:avLst/>
          </a:prstGeom>
        </p:spPr>
        <p:txBody>
          <a:bodyPr>
            <a:normAutofit/>
          </a:bodyPr>
          <a:lstStyle>
            <a:lvl1pPr algn="l" defTabSz="914400" rtl="0" eaLnBrk="1" latinLnBrk="0" hangingPunct="1">
              <a:lnSpc>
                <a:spcPct val="90000"/>
              </a:lnSpc>
              <a:spcBef>
                <a:spcPct val="0"/>
              </a:spcBef>
              <a:buNone/>
              <a:defRPr sz="4000" b="1" i="0" kern="1200">
                <a:solidFill>
                  <a:srgbClr val="D86533"/>
                </a:solidFill>
                <a:latin typeface="Avenir Black" panose="02000503020000020003"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600" b="0" i="0" u="none" strike="noStrike" kern="1200" cap="none" spc="0" normalizeH="0" baseline="0" noProof="0" dirty="0">
              <a:ln>
                <a:noFill/>
              </a:ln>
              <a:solidFill>
                <a:srgbClr val="D86533"/>
              </a:solidFill>
              <a:effectLst/>
              <a:uLnTx/>
              <a:uFillTx/>
              <a:latin typeface="Avenir Black" panose="02000503020000020003" pitchFamily="2" charset="0"/>
              <a:ea typeface="+mj-ea"/>
              <a:cs typeface="+mj-cs"/>
            </a:endParaRPr>
          </a:p>
        </p:txBody>
      </p:sp>
      <p:sp>
        <p:nvSpPr>
          <p:cNvPr id="10" name="Title 9">
            <a:extLst>
              <a:ext uri="{FF2B5EF4-FFF2-40B4-BE49-F238E27FC236}">
                <a16:creationId xmlns:a16="http://schemas.microsoft.com/office/drawing/2014/main" id="{8EC1F8F5-7857-E209-E8D7-94E89FB082DC}"/>
              </a:ext>
            </a:extLst>
          </p:cNvPr>
          <p:cNvSpPr>
            <a:spLocks noGrp="1"/>
          </p:cNvSpPr>
          <p:nvPr>
            <p:ph type="title"/>
          </p:nvPr>
        </p:nvSpPr>
        <p:spPr/>
        <p:txBody>
          <a:bodyPr/>
          <a:lstStyle/>
          <a:p>
            <a:r>
              <a:rPr lang="en-US" dirty="0"/>
              <a:t>Cybersecurity in the supply chain and</a:t>
            </a:r>
            <a:br>
              <a:rPr lang="en-US" dirty="0"/>
            </a:br>
            <a:r>
              <a:rPr lang="en-US" dirty="0"/>
              <a:t>cyber risk management at entity level</a:t>
            </a:r>
            <a:br>
              <a:rPr lang="fr-FR" dirty="0"/>
            </a:br>
            <a:endParaRPr lang="en-GB" dirty="0"/>
          </a:p>
        </p:txBody>
      </p:sp>
      <p:sp>
        <p:nvSpPr>
          <p:cNvPr id="71" name="Slide Number Placeholder 70">
            <a:extLst>
              <a:ext uri="{FF2B5EF4-FFF2-40B4-BE49-F238E27FC236}">
                <a16:creationId xmlns:a16="http://schemas.microsoft.com/office/drawing/2014/main" id="{823E25BD-C975-3515-3A40-86E108C048D3}"/>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50</a:t>
            </a:fld>
            <a:endParaRPr lang="en-GB"/>
          </a:p>
        </p:txBody>
      </p:sp>
      <p:sp>
        <p:nvSpPr>
          <p:cNvPr id="4" name="Rettangolo 1">
            <a:extLst>
              <a:ext uri="{FF2B5EF4-FFF2-40B4-BE49-F238E27FC236}">
                <a16:creationId xmlns:a16="http://schemas.microsoft.com/office/drawing/2014/main" id="{29188265-AC21-84B9-48DF-5221DF86191C}"/>
              </a:ext>
            </a:extLst>
          </p:cNvPr>
          <p:cNvSpPr/>
          <p:nvPr/>
        </p:nvSpPr>
        <p:spPr>
          <a:xfrm>
            <a:off x="5385090" y="2221552"/>
            <a:ext cx="2485989" cy="4100590"/>
          </a:xfrm>
          <a:prstGeom prst="rect">
            <a:avLst/>
          </a:prstGeom>
          <a:solidFill>
            <a:schemeClr val="bg1">
              <a:lumMod val="95000"/>
              <a:alpha val="5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2" name="Group 11">
            <a:extLst>
              <a:ext uri="{FF2B5EF4-FFF2-40B4-BE49-F238E27FC236}">
                <a16:creationId xmlns:a16="http://schemas.microsoft.com/office/drawing/2014/main" id="{0328FE38-186B-EAE9-0C69-D5086B07665F}"/>
              </a:ext>
            </a:extLst>
          </p:cNvPr>
          <p:cNvGrpSpPr/>
          <p:nvPr/>
        </p:nvGrpSpPr>
        <p:grpSpPr>
          <a:xfrm>
            <a:off x="556752" y="4435443"/>
            <a:ext cx="3969092" cy="1886700"/>
            <a:chOff x="913218" y="4306261"/>
            <a:chExt cx="3969092" cy="2160001"/>
          </a:xfrm>
        </p:grpSpPr>
        <p:sp>
          <p:nvSpPr>
            <p:cNvPr id="14" name="Rettangolo 1">
              <a:extLst>
                <a:ext uri="{FF2B5EF4-FFF2-40B4-BE49-F238E27FC236}">
                  <a16:creationId xmlns:a16="http://schemas.microsoft.com/office/drawing/2014/main" id="{D656E92F-3543-74F4-EC85-A7A3982EE70D}"/>
                </a:ext>
              </a:extLst>
            </p:cNvPr>
            <p:cNvSpPr/>
            <p:nvPr/>
          </p:nvSpPr>
          <p:spPr>
            <a:xfrm>
              <a:off x="1162050" y="4306261"/>
              <a:ext cx="3720260" cy="2160000"/>
            </a:xfrm>
            <a:prstGeom prst="rect">
              <a:avLst/>
            </a:prstGeom>
            <a:solidFill>
              <a:schemeClr val="bg1">
                <a:lumMod val="95000"/>
                <a:alpha val="5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CasellaDiTesto 69">
              <a:extLst>
                <a:ext uri="{FF2B5EF4-FFF2-40B4-BE49-F238E27FC236}">
                  <a16:creationId xmlns:a16="http://schemas.microsoft.com/office/drawing/2014/main" id="{C9F17FBE-FCC8-CB20-FE91-8A7617382D2B}"/>
                </a:ext>
              </a:extLst>
            </p:cNvPr>
            <p:cNvSpPr txBox="1"/>
            <p:nvPr/>
          </p:nvSpPr>
          <p:spPr>
            <a:xfrm rot="16200000">
              <a:off x="-12893" y="5232373"/>
              <a:ext cx="2160000" cy="307777"/>
            </a:xfrm>
            <a:prstGeom prst="rect">
              <a:avLst/>
            </a:prstGeom>
            <a:solidFill>
              <a:schemeClr val="accent6"/>
            </a:solidFill>
            <a:ln w="19050">
              <a:solidFill>
                <a:schemeClr val="accent6"/>
              </a:solidFill>
            </a:ln>
          </p:spPr>
          <p:txBody>
            <a:bodyPr wrap="square" rtlCol="0">
              <a:spAutoFit/>
            </a:bodyPr>
            <a:lstStyle/>
            <a:p>
              <a:pPr algn="ctr"/>
              <a:r>
                <a:rPr lang="it-IT" sz="1400" b="1">
                  <a:solidFill>
                    <a:schemeClr val="bg1"/>
                  </a:solidFill>
                </a:rPr>
                <a:t>NON-BINDING</a:t>
              </a:r>
              <a:endParaRPr lang="it-IT" sz="1400" b="1" dirty="0">
                <a:solidFill>
                  <a:schemeClr val="bg1"/>
                </a:solidFill>
              </a:endParaRPr>
            </a:p>
          </p:txBody>
        </p:sp>
      </p:grpSp>
      <p:grpSp>
        <p:nvGrpSpPr>
          <p:cNvPr id="17" name="Group 16">
            <a:extLst>
              <a:ext uri="{FF2B5EF4-FFF2-40B4-BE49-F238E27FC236}">
                <a16:creationId xmlns:a16="http://schemas.microsoft.com/office/drawing/2014/main" id="{72B87353-CAF6-2D40-8725-BAC84A2919B6}"/>
              </a:ext>
            </a:extLst>
          </p:cNvPr>
          <p:cNvGrpSpPr/>
          <p:nvPr/>
        </p:nvGrpSpPr>
        <p:grpSpPr>
          <a:xfrm>
            <a:off x="1009917" y="4634438"/>
            <a:ext cx="3348000" cy="1488710"/>
            <a:chOff x="1361297" y="4458659"/>
            <a:chExt cx="3348000" cy="1488710"/>
          </a:xfrm>
        </p:grpSpPr>
        <p:sp>
          <p:nvSpPr>
            <p:cNvPr id="18" name="Rettangolo 26">
              <a:extLst>
                <a:ext uri="{FF2B5EF4-FFF2-40B4-BE49-F238E27FC236}">
                  <a16:creationId xmlns:a16="http://schemas.microsoft.com/office/drawing/2014/main" id="{F87DF95C-679F-C579-96DB-1DFED6280891}"/>
                </a:ext>
              </a:extLst>
            </p:cNvPr>
            <p:cNvSpPr/>
            <p:nvPr/>
          </p:nvSpPr>
          <p:spPr>
            <a:xfrm>
              <a:off x="1361297" y="4458659"/>
              <a:ext cx="3348000" cy="62644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Cybersecurity procurement recommendations </a:t>
              </a:r>
              <a:r>
                <a:rPr lang="en-US" sz="1200" i="1" dirty="0">
                  <a:solidFill>
                    <a:schemeClr val="tx1"/>
                  </a:solidFill>
                </a:rPr>
                <a:t>(Art. 35)</a:t>
              </a:r>
            </a:p>
          </p:txBody>
        </p:sp>
        <p:sp>
          <p:nvSpPr>
            <p:cNvPr id="21" name="Rettangolo 27">
              <a:extLst>
                <a:ext uri="{FF2B5EF4-FFF2-40B4-BE49-F238E27FC236}">
                  <a16:creationId xmlns:a16="http://schemas.microsoft.com/office/drawing/2014/main" id="{8C8E5C59-2061-19B0-1018-BF1482A4FC38}"/>
                </a:ext>
              </a:extLst>
            </p:cNvPr>
            <p:cNvSpPr/>
            <p:nvPr/>
          </p:nvSpPr>
          <p:spPr>
            <a:xfrm>
              <a:off x="1361297" y="5178874"/>
              <a:ext cx="3348000" cy="768495"/>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Guidance on use of European cybersecurity certification schemes for procurement of ICT products, services and processes </a:t>
              </a:r>
              <a:r>
                <a:rPr lang="en-US" sz="1200" i="1" dirty="0">
                  <a:solidFill>
                    <a:schemeClr val="tx1"/>
                  </a:solidFill>
                </a:rPr>
                <a:t>(Art. 36)</a:t>
              </a:r>
            </a:p>
          </p:txBody>
        </p:sp>
      </p:grpSp>
      <p:grpSp>
        <p:nvGrpSpPr>
          <p:cNvPr id="23" name="Group 22">
            <a:extLst>
              <a:ext uri="{FF2B5EF4-FFF2-40B4-BE49-F238E27FC236}">
                <a16:creationId xmlns:a16="http://schemas.microsoft.com/office/drawing/2014/main" id="{162BDB62-0CBE-A93F-5A49-1890CD1FF9D2}"/>
              </a:ext>
            </a:extLst>
          </p:cNvPr>
          <p:cNvGrpSpPr/>
          <p:nvPr/>
        </p:nvGrpSpPr>
        <p:grpSpPr>
          <a:xfrm>
            <a:off x="555983" y="2221552"/>
            <a:ext cx="3970629" cy="2090005"/>
            <a:chOff x="911681" y="1970665"/>
            <a:chExt cx="3970629" cy="2160001"/>
          </a:xfrm>
        </p:grpSpPr>
        <p:sp>
          <p:nvSpPr>
            <p:cNvPr id="26" name="Rettangolo 1">
              <a:extLst>
                <a:ext uri="{FF2B5EF4-FFF2-40B4-BE49-F238E27FC236}">
                  <a16:creationId xmlns:a16="http://schemas.microsoft.com/office/drawing/2014/main" id="{A80BBA92-7154-C6D5-703B-A992BB7A7572}"/>
                </a:ext>
              </a:extLst>
            </p:cNvPr>
            <p:cNvSpPr/>
            <p:nvPr/>
          </p:nvSpPr>
          <p:spPr>
            <a:xfrm>
              <a:off x="1162050" y="1970665"/>
              <a:ext cx="3720260" cy="2160000"/>
            </a:xfrm>
            <a:prstGeom prst="rect">
              <a:avLst/>
            </a:prstGeom>
            <a:solidFill>
              <a:schemeClr val="bg1">
                <a:lumMod val="95000"/>
                <a:alpha val="5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CasellaDiTesto 67">
              <a:extLst>
                <a:ext uri="{FF2B5EF4-FFF2-40B4-BE49-F238E27FC236}">
                  <a16:creationId xmlns:a16="http://schemas.microsoft.com/office/drawing/2014/main" id="{16242A23-8D0C-17AF-4BB6-D747270C9399}"/>
                </a:ext>
              </a:extLst>
            </p:cNvPr>
            <p:cNvSpPr txBox="1"/>
            <p:nvPr/>
          </p:nvSpPr>
          <p:spPr>
            <a:xfrm rot="16200000">
              <a:off x="-12891" y="2895238"/>
              <a:ext cx="2160000" cy="310855"/>
            </a:xfrm>
            <a:prstGeom prst="rect">
              <a:avLst/>
            </a:prstGeom>
            <a:solidFill>
              <a:schemeClr val="accent4"/>
            </a:solidFill>
            <a:ln w="19050">
              <a:solidFill>
                <a:schemeClr val="accent4"/>
              </a:solidFill>
            </a:ln>
          </p:spPr>
          <p:txBody>
            <a:bodyPr wrap="square" rtlCol="0">
              <a:spAutoFit/>
            </a:bodyPr>
            <a:lstStyle/>
            <a:p>
              <a:pPr algn="ctr"/>
              <a:r>
                <a:rPr lang="it-IT" sz="1400" b="1" dirty="0">
                  <a:solidFill>
                    <a:schemeClr val="bg1"/>
                  </a:solidFill>
                </a:rPr>
                <a:t>MANDATORY</a:t>
              </a:r>
            </a:p>
          </p:txBody>
        </p:sp>
      </p:grpSp>
      <p:grpSp>
        <p:nvGrpSpPr>
          <p:cNvPr id="32" name="Group 31">
            <a:extLst>
              <a:ext uri="{FF2B5EF4-FFF2-40B4-BE49-F238E27FC236}">
                <a16:creationId xmlns:a16="http://schemas.microsoft.com/office/drawing/2014/main" id="{172BB598-9B89-7F90-41D3-DB49CC4F4B60}"/>
              </a:ext>
            </a:extLst>
          </p:cNvPr>
          <p:cNvGrpSpPr/>
          <p:nvPr/>
        </p:nvGrpSpPr>
        <p:grpSpPr>
          <a:xfrm>
            <a:off x="1006063" y="2345439"/>
            <a:ext cx="3348000" cy="745147"/>
            <a:chOff x="1006063" y="2345439"/>
            <a:chExt cx="3348000" cy="745147"/>
          </a:xfrm>
        </p:grpSpPr>
        <p:sp>
          <p:nvSpPr>
            <p:cNvPr id="33" name="Rettangolo 10">
              <a:extLst>
                <a:ext uri="{FF2B5EF4-FFF2-40B4-BE49-F238E27FC236}">
                  <a16:creationId xmlns:a16="http://schemas.microsoft.com/office/drawing/2014/main" id="{1E08DFA6-3D18-2745-BE7B-DA90A41EEEE7}"/>
                </a:ext>
              </a:extLst>
            </p:cNvPr>
            <p:cNvSpPr/>
            <p:nvPr/>
          </p:nvSpPr>
          <p:spPr>
            <a:xfrm>
              <a:off x="1006063" y="2345439"/>
              <a:ext cx="3348000" cy="472314"/>
            </a:xfrm>
            <a:prstGeom prst="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Comprehensive cross-border electricity cybersecurity risk assessment report </a:t>
              </a:r>
              <a:r>
                <a:rPr lang="en-US" sz="1200" dirty="0">
                  <a:solidFill>
                    <a:schemeClr val="tx1"/>
                  </a:solidFill>
                </a:rPr>
                <a:t>(</a:t>
              </a:r>
              <a:r>
                <a:rPr lang="en-US" sz="1200" i="1" dirty="0">
                  <a:solidFill>
                    <a:schemeClr val="tx1"/>
                  </a:solidFill>
                </a:rPr>
                <a:t>Art. 26</a:t>
              </a:r>
              <a:r>
                <a:rPr lang="en-US" sz="1200" dirty="0">
                  <a:solidFill>
                    <a:schemeClr val="tx1"/>
                  </a:solidFill>
                </a:rPr>
                <a:t>)</a:t>
              </a:r>
            </a:p>
          </p:txBody>
        </p:sp>
        <p:sp>
          <p:nvSpPr>
            <p:cNvPr id="34" name="Rettangolo 10">
              <a:extLst>
                <a:ext uri="{FF2B5EF4-FFF2-40B4-BE49-F238E27FC236}">
                  <a16:creationId xmlns:a16="http://schemas.microsoft.com/office/drawing/2014/main" id="{AC278398-CBD1-879F-99A3-61F137DDBEA7}"/>
                </a:ext>
              </a:extLst>
            </p:cNvPr>
            <p:cNvSpPr/>
            <p:nvPr/>
          </p:nvSpPr>
          <p:spPr>
            <a:xfrm>
              <a:off x="1006063" y="2822153"/>
              <a:ext cx="3348000" cy="268433"/>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Supply chain cybersecurity threats </a:t>
              </a:r>
              <a:r>
                <a:rPr lang="en-US" sz="1200" dirty="0">
                  <a:solidFill>
                    <a:schemeClr val="bg1"/>
                  </a:solidFill>
                </a:rPr>
                <a:t>(</a:t>
              </a:r>
              <a:r>
                <a:rPr lang="en-US" sz="1200" i="1" dirty="0">
                  <a:solidFill>
                    <a:schemeClr val="bg1"/>
                  </a:solidFill>
                </a:rPr>
                <a:t>Art. 18</a:t>
              </a:r>
              <a:r>
                <a:rPr lang="en-US" sz="1200" dirty="0">
                  <a:solidFill>
                    <a:schemeClr val="bg1"/>
                  </a:solidFill>
                </a:rPr>
                <a:t>)</a:t>
              </a:r>
            </a:p>
          </p:txBody>
        </p:sp>
      </p:grpSp>
      <p:sp>
        <p:nvSpPr>
          <p:cNvPr id="35" name="TextBox 34">
            <a:extLst>
              <a:ext uri="{FF2B5EF4-FFF2-40B4-BE49-F238E27FC236}">
                <a16:creationId xmlns:a16="http://schemas.microsoft.com/office/drawing/2014/main" id="{190002D9-D1FA-C184-BA75-300D81105665}"/>
              </a:ext>
            </a:extLst>
          </p:cNvPr>
          <p:cNvSpPr txBox="1"/>
          <p:nvPr/>
        </p:nvSpPr>
        <p:spPr>
          <a:xfrm>
            <a:off x="823385" y="1773889"/>
            <a:ext cx="3324232" cy="40224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80000"/>
              </a:lnSpc>
            </a:pPr>
            <a:r>
              <a:rPr lang="en-GB" sz="1600" b="1" dirty="0">
                <a:solidFill>
                  <a:schemeClr val="tx1"/>
                </a:solidFill>
              </a:rPr>
              <a:t>CYBERSECURITY IN </a:t>
            </a:r>
            <a:br>
              <a:rPr lang="en-GB" sz="1600" b="1" dirty="0">
                <a:solidFill>
                  <a:schemeClr val="tx1"/>
                </a:solidFill>
              </a:rPr>
            </a:br>
            <a:r>
              <a:rPr lang="en-GB" sz="1600" b="1" dirty="0">
                <a:solidFill>
                  <a:schemeClr val="tx1"/>
                </a:solidFill>
              </a:rPr>
              <a:t>THE SUPPLY CHAIN</a:t>
            </a:r>
          </a:p>
        </p:txBody>
      </p:sp>
      <p:sp>
        <p:nvSpPr>
          <p:cNvPr id="39" name="TextBox 38">
            <a:extLst>
              <a:ext uri="{FF2B5EF4-FFF2-40B4-BE49-F238E27FC236}">
                <a16:creationId xmlns:a16="http://schemas.microsoft.com/office/drawing/2014/main" id="{7CC3F3C6-6846-D440-F77D-437C42BBE8A4}"/>
              </a:ext>
            </a:extLst>
          </p:cNvPr>
          <p:cNvSpPr txBox="1"/>
          <p:nvPr/>
        </p:nvSpPr>
        <p:spPr>
          <a:xfrm>
            <a:off x="4972318" y="1773889"/>
            <a:ext cx="3324232" cy="40224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80000"/>
              </a:lnSpc>
            </a:pPr>
            <a:r>
              <a:rPr lang="en-GB" sz="1600" b="1" dirty="0">
                <a:solidFill>
                  <a:schemeClr val="tx1"/>
                </a:solidFill>
              </a:rPr>
              <a:t>CYBERSECURITY RISK MANAGEMENT AT ENTITY LEVEL</a:t>
            </a:r>
          </a:p>
        </p:txBody>
      </p:sp>
      <p:grpSp>
        <p:nvGrpSpPr>
          <p:cNvPr id="40" name="Group 39">
            <a:extLst>
              <a:ext uri="{FF2B5EF4-FFF2-40B4-BE49-F238E27FC236}">
                <a16:creationId xmlns:a16="http://schemas.microsoft.com/office/drawing/2014/main" id="{110FC3F5-C72E-4E88-1280-7BFDC3DC78C5}"/>
              </a:ext>
            </a:extLst>
          </p:cNvPr>
          <p:cNvGrpSpPr/>
          <p:nvPr/>
        </p:nvGrpSpPr>
        <p:grpSpPr>
          <a:xfrm>
            <a:off x="4112430" y="2379308"/>
            <a:ext cx="3524676" cy="677406"/>
            <a:chOff x="4112430" y="2379308"/>
            <a:chExt cx="3524676" cy="677406"/>
          </a:xfrm>
        </p:grpSpPr>
        <p:grpSp>
          <p:nvGrpSpPr>
            <p:cNvPr id="41" name="Group 40">
              <a:extLst>
                <a:ext uri="{FF2B5EF4-FFF2-40B4-BE49-F238E27FC236}">
                  <a16:creationId xmlns:a16="http://schemas.microsoft.com/office/drawing/2014/main" id="{133A5C8E-A0D5-5F50-678A-AFC18A166DA8}"/>
                </a:ext>
              </a:extLst>
            </p:cNvPr>
            <p:cNvGrpSpPr/>
            <p:nvPr/>
          </p:nvGrpSpPr>
          <p:grpSpPr>
            <a:xfrm>
              <a:off x="4354063" y="2379308"/>
              <a:ext cx="3283043" cy="677406"/>
              <a:chOff x="4354063" y="2379308"/>
              <a:chExt cx="3283043" cy="677406"/>
            </a:xfrm>
          </p:grpSpPr>
          <p:sp>
            <p:nvSpPr>
              <p:cNvPr id="43" name="Rettangolo 10">
                <a:extLst>
                  <a:ext uri="{FF2B5EF4-FFF2-40B4-BE49-F238E27FC236}">
                    <a16:creationId xmlns:a16="http://schemas.microsoft.com/office/drawing/2014/main" id="{D3AE363F-8871-3384-DE4A-57E4E9B1BE55}"/>
                  </a:ext>
                </a:extLst>
              </p:cNvPr>
              <p:cNvSpPr/>
              <p:nvPr/>
            </p:nvSpPr>
            <p:spPr>
              <a:xfrm>
                <a:off x="5631763" y="2379308"/>
                <a:ext cx="2005343" cy="677406"/>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Cybersecurity risk assessment </a:t>
                </a:r>
                <a:endParaRPr lang="en-US" sz="1200" dirty="0">
                  <a:solidFill>
                    <a:schemeClr val="bg1"/>
                  </a:solidFill>
                </a:endParaRPr>
              </a:p>
            </p:txBody>
          </p:sp>
          <p:cxnSp>
            <p:nvCxnSpPr>
              <p:cNvPr id="44" name="Straight Arrow Connector 43">
                <a:extLst>
                  <a:ext uri="{FF2B5EF4-FFF2-40B4-BE49-F238E27FC236}">
                    <a16:creationId xmlns:a16="http://schemas.microsoft.com/office/drawing/2014/main" id="{41A86ABD-7CDB-8E33-3F71-5C17A7272504}"/>
                  </a:ext>
                </a:extLst>
              </p:cNvPr>
              <p:cNvCxnSpPr>
                <a:cxnSpLocks/>
              </p:cNvCxnSpPr>
              <p:nvPr/>
            </p:nvCxnSpPr>
            <p:spPr>
              <a:xfrm>
                <a:off x="4354063" y="2726134"/>
                <a:ext cx="1252362" cy="0"/>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4964BE5B-808A-8972-57F6-08980FB4FC48}"/>
                </a:ext>
              </a:extLst>
            </p:cNvPr>
            <p:cNvSpPr txBox="1"/>
            <p:nvPr/>
          </p:nvSpPr>
          <p:spPr>
            <a:xfrm>
              <a:off x="4112430" y="2481334"/>
              <a:ext cx="1709396" cy="2289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effectLst/>
                  <a:uLnTx/>
                  <a:uFillTx/>
                  <a:latin typeface="Aptos"/>
                  <a:ea typeface="+mn-ea"/>
                  <a:cs typeface="+mn-cs"/>
                </a:rPr>
                <a:t>CONSIDER</a:t>
              </a:r>
            </a:p>
          </p:txBody>
        </p:sp>
      </p:grpSp>
      <p:grpSp>
        <p:nvGrpSpPr>
          <p:cNvPr id="6" name="Group 5">
            <a:extLst>
              <a:ext uri="{FF2B5EF4-FFF2-40B4-BE49-F238E27FC236}">
                <a16:creationId xmlns:a16="http://schemas.microsoft.com/office/drawing/2014/main" id="{FAC6994C-B249-12F5-935F-D451CEDB6B8D}"/>
              </a:ext>
            </a:extLst>
          </p:cNvPr>
          <p:cNvGrpSpPr/>
          <p:nvPr/>
        </p:nvGrpSpPr>
        <p:grpSpPr>
          <a:xfrm>
            <a:off x="1004221" y="3242009"/>
            <a:ext cx="4815763" cy="870887"/>
            <a:chOff x="1004221" y="3242009"/>
            <a:chExt cx="4815763" cy="870887"/>
          </a:xfrm>
        </p:grpSpPr>
        <p:cxnSp>
          <p:nvCxnSpPr>
            <p:cNvPr id="46" name="Straight Arrow Connector 45">
              <a:extLst>
                <a:ext uri="{FF2B5EF4-FFF2-40B4-BE49-F238E27FC236}">
                  <a16:creationId xmlns:a16="http://schemas.microsoft.com/office/drawing/2014/main" id="{72522200-149B-4EC9-08B2-4A4FE7CDEF99}"/>
                </a:ext>
              </a:extLst>
            </p:cNvPr>
            <p:cNvCxnSpPr>
              <a:cxnSpLocks/>
            </p:cNvCxnSpPr>
            <p:nvPr/>
          </p:nvCxnSpPr>
          <p:spPr>
            <a:xfrm>
              <a:off x="4354063" y="3712835"/>
              <a:ext cx="1252362" cy="0"/>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7BCA15C8-3CEA-BFC3-209B-57CFE856B17A}"/>
                </a:ext>
              </a:extLst>
            </p:cNvPr>
            <p:cNvGrpSpPr/>
            <p:nvPr/>
          </p:nvGrpSpPr>
          <p:grpSpPr>
            <a:xfrm>
              <a:off x="1004221" y="3242009"/>
              <a:ext cx="4815763" cy="870887"/>
              <a:chOff x="1006063" y="3242711"/>
              <a:chExt cx="4815763" cy="870887"/>
            </a:xfrm>
          </p:grpSpPr>
          <p:grpSp>
            <p:nvGrpSpPr>
              <p:cNvPr id="36" name="Group 35">
                <a:extLst>
                  <a:ext uri="{FF2B5EF4-FFF2-40B4-BE49-F238E27FC236}">
                    <a16:creationId xmlns:a16="http://schemas.microsoft.com/office/drawing/2014/main" id="{66F11C4E-06DC-9D61-739C-DB606BBA53D6}"/>
                  </a:ext>
                </a:extLst>
              </p:cNvPr>
              <p:cNvGrpSpPr/>
              <p:nvPr/>
            </p:nvGrpSpPr>
            <p:grpSpPr>
              <a:xfrm>
                <a:off x="1006063" y="3242711"/>
                <a:ext cx="3348000" cy="870887"/>
                <a:chOff x="1006063" y="3242711"/>
                <a:chExt cx="3348000" cy="870887"/>
              </a:xfrm>
            </p:grpSpPr>
            <p:sp>
              <p:nvSpPr>
                <p:cNvPr id="37" name="Rettangolo 10">
                  <a:extLst>
                    <a:ext uri="{FF2B5EF4-FFF2-40B4-BE49-F238E27FC236}">
                      <a16:creationId xmlns:a16="http://schemas.microsoft.com/office/drawing/2014/main" id="{DCBB1004-61D8-E7D3-A33E-579DBA968CED}"/>
                    </a:ext>
                  </a:extLst>
                </p:cNvPr>
                <p:cNvSpPr/>
                <p:nvPr/>
              </p:nvSpPr>
              <p:spPr>
                <a:xfrm>
                  <a:off x="1006063" y="3242711"/>
                  <a:ext cx="3348000" cy="472314"/>
                </a:xfrm>
                <a:prstGeom prst="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Minimum and advanced  cybersecurity controls </a:t>
                  </a:r>
                  <a:r>
                    <a:rPr lang="en-GB" sz="1200" i="1" dirty="0">
                      <a:solidFill>
                        <a:schemeClr val="tx1"/>
                      </a:solidFill>
                    </a:rPr>
                    <a:t>(Art. 29)</a:t>
                  </a:r>
                </a:p>
              </p:txBody>
            </p:sp>
            <p:sp>
              <p:nvSpPr>
                <p:cNvPr id="38" name="Rettangolo 10">
                  <a:extLst>
                    <a:ext uri="{FF2B5EF4-FFF2-40B4-BE49-F238E27FC236}">
                      <a16:creationId xmlns:a16="http://schemas.microsoft.com/office/drawing/2014/main" id="{66D2468D-D93D-9BBC-9AF0-F11E1C796EED}"/>
                    </a:ext>
                  </a:extLst>
                </p:cNvPr>
                <p:cNvSpPr/>
                <p:nvPr/>
              </p:nvSpPr>
              <p:spPr>
                <a:xfrm>
                  <a:off x="1006063" y="3719425"/>
                  <a:ext cx="3348000" cy="394173"/>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rPr>
                    <a:t>Minimum and advanced cybersecurity controls in the supply chain (Art. 33)</a:t>
                  </a:r>
                </a:p>
              </p:txBody>
            </p:sp>
          </p:grpSp>
          <p:sp>
            <p:nvSpPr>
              <p:cNvPr id="49" name="TextBox 48">
                <a:extLst>
                  <a:ext uri="{FF2B5EF4-FFF2-40B4-BE49-F238E27FC236}">
                    <a16:creationId xmlns:a16="http://schemas.microsoft.com/office/drawing/2014/main" id="{F435D2DC-2AF9-A331-56A7-8B07C94F58A3}"/>
                  </a:ext>
                </a:extLst>
              </p:cNvPr>
              <p:cNvSpPr txBox="1"/>
              <p:nvPr/>
            </p:nvSpPr>
            <p:spPr>
              <a:xfrm>
                <a:off x="4112430" y="3403865"/>
                <a:ext cx="170939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effectLst/>
                    <a:uLnTx/>
                    <a:uFillTx/>
                    <a:latin typeface="Aptos"/>
                    <a:ea typeface="+mn-ea"/>
                    <a:cs typeface="+mn-cs"/>
                  </a:rPr>
                  <a:t>INCLUDE</a:t>
                </a:r>
              </a:p>
            </p:txBody>
          </p:sp>
        </p:grpSp>
      </p:grpSp>
      <p:grpSp>
        <p:nvGrpSpPr>
          <p:cNvPr id="3" name="Group 2">
            <a:extLst>
              <a:ext uri="{FF2B5EF4-FFF2-40B4-BE49-F238E27FC236}">
                <a16:creationId xmlns:a16="http://schemas.microsoft.com/office/drawing/2014/main" id="{4B91EA39-EDAF-4AA3-814B-64E5AF6F5BE0}"/>
              </a:ext>
            </a:extLst>
          </p:cNvPr>
          <p:cNvGrpSpPr/>
          <p:nvPr/>
        </p:nvGrpSpPr>
        <p:grpSpPr>
          <a:xfrm>
            <a:off x="5631763" y="2978185"/>
            <a:ext cx="2005343" cy="975802"/>
            <a:chOff x="5631763" y="2978185"/>
            <a:chExt cx="2005343" cy="975802"/>
          </a:xfrm>
        </p:grpSpPr>
        <p:sp>
          <p:nvSpPr>
            <p:cNvPr id="48" name="Rettangolo 10">
              <a:extLst>
                <a:ext uri="{FF2B5EF4-FFF2-40B4-BE49-F238E27FC236}">
                  <a16:creationId xmlns:a16="http://schemas.microsoft.com/office/drawing/2014/main" id="{669D5D2F-6484-C169-477B-408A57F4997E}"/>
                </a:ext>
              </a:extLst>
            </p:cNvPr>
            <p:cNvSpPr/>
            <p:nvPr/>
          </p:nvSpPr>
          <p:spPr>
            <a:xfrm>
              <a:off x="5631763" y="3276581"/>
              <a:ext cx="2005343" cy="677406"/>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Definition of risk mitigation plan</a:t>
              </a:r>
            </a:p>
          </p:txBody>
        </p:sp>
        <p:cxnSp>
          <p:nvCxnSpPr>
            <p:cNvPr id="50" name="Straight Arrow Connector 49">
              <a:extLst>
                <a:ext uri="{FF2B5EF4-FFF2-40B4-BE49-F238E27FC236}">
                  <a16:creationId xmlns:a16="http://schemas.microsoft.com/office/drawing/2014/main" id="{0CFC82E3-87C2-2246-9881-AE7BA87F97A1}"/>
                </a:ext>
              </a:extLst>
            </p:cNvPr>
            <p:cNvCxnSpPr>
              <a:cxnSpLocks/>
            </p:cNvCxnSpPr>
            <p:nvPr/>
          </p:nvCxnSpPr>
          <p:spPr>
            <a:xfrm>
              <a:off x="6634434" y="2978185"/>
              <a:ext cx="0" cy="28770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31185E02-1E70-D6E1-3E18-5682665D6900}"/>
              </a:ext>
            </a:extLst>
          </p:cNvPr>
          <p:cNvGrpSpPr/>
          <p:nvPr/>
        </p:nvGrpSpPr>
        <p:grpSpPr>
          <a:xfrm>
            <a:off x="4112430" y="3969748"/>
            <a:ext cx="3524676" cy="1769153"/>
            <a:chOff x="4112430" y="3969748"/>
            <a:chExt cx="3524676" cy="1769153"/>
          </a:xfrm>
        </p:grpSpPr>
        <p:cxnSp>
          <p:nvCxnSpPr>
            <p:cNvPr id="52" name="Connector: Elbow 51">
              <a:extLst>
                <a:ext uri="{FF2B5EF4-FFF2-40B4-BE49-F238E27FC236}">
                  <a16:creationId xmlns:a16="http://schemas.microsoft.com/office/drawing/2014/main" id="{C976AB9D-194F-D965-291D-FD0BF9042B20}"/>
                </a:ext>
              </a:extLst>
            </p:cNvPr>
            <p:cNvCxnSpPr>
              <a:cxnSpLocks/>
              <a:stCxn id="18" idx="3"/>
              <a:endCxn id="56" idx="1"/>
            </p:cNvCxnSpPr>
            <p:nvPr/>
          </p:nvCxnSpPr>
          <p:spPr>
            <a:xfrm>
              <a:off x="4357917" y="4947661"/>
              <a:ext cx="1273846" cy="401571"/>
            </a:xfrm>
            <a:prstGeom prst="bentConnector3">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3" name="Connector: Elbow 52">
              <a:extLst>
                <a:ext uri="{FF2B5EF4-FFF2-40B4-BE49-F238E27FC236}">
                  <a16:creationId xmlns:a16="http://schemas.microsoft.com/office/drawing/2014/main" id="{D1472AD3-A4D0-D917-2279-A1F9AF456247}"/>
                </a:ext>
              </a:extLst>
            </p:cNvPr>
            <p:cNvCxnSpPr>
              <a:cxnSpLocks/>
              <a:stCxn id="21" idx="3"/>
              <a:endCxn id="56" idx="1"/>
            </p:cNvCxnSpPr>
            <p:nvPr/>
          </p:nvCxnSpPr>
          <p:spPr>
            <a:xfrm flipV="1">
              <a:off x="4357917" y="5349232"/>
              <a:ext cx="1273846" cy="389669"/>
            </a:xfrm>
            <a:prstGeom prst="bentConnector3">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CEB24D38-1E63-D656-0894-D08BB7EB3798}"/>
                </a:ext>
              </a:extLst>
            </p:cNvPr>
            <p:cNvSpPr txBox="1"/>
            <p:nvPr/>
          </p:nvSpPr>
          <p:spPr>
            <a:xfrm>
              <a:off x="4112430" y="4616178"/>
              <a:ext cx="170939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effectLst/>
                  <a:uLnTx/>
                  <a:uFillTx/>
                  <a:latin typeface="Aptos"/>
                  <a:ea typeface="+mn-ea"/>
                  <a:cs typeface="+mn-cs"/>
                </a:rPr>
                <a:t>SUPPORT</a:t>
              </a:r>
            </a:p>
          </p:txBody>
        </p:sp>
        <p:grpSp>
          <p:nvGrpSpPr>
            <p:cNvPr id="55" name="Group 54">
              <a:extLst>
                <a:ext uri="{FF2B5EF4-FFF2-40B4-BE49-F238E27FC236}">
                  <a16:creationId xmlns:a16="http://schemas.microsoft.com/office/drawing/2014/main" id="{C205C9B1-245F-4A3F-BFEF-B63F7B159646}"/>
                </a:ext>
              </a:extLst>
            </p:cNvPr>
            <p:cNvGrpSpPr/>
            <p:nvPr/>
          </p:nvGrpSpPr>
          <p:grpSpPr>
            <a:xfrm>
              <a:off x="5631763" y="3969748"/>
              <a:ext cx="2005343" cy="1718187"/>
              <a:chOff x="5631763" y="3969748"/>
              <a:chExt cx="2005343" cy="1718187"/>
            </a:xfrm>
          </p:grpSpPr>
          <p:sp>
            <p:nvSpPr>
              <p:cNvPr id="56" name="Rettangolo 10">
                <a:extLst>
                  <a:ext uri="{FF2B5EF4-FFF2-40B4-BE49-F238E27FC236}">
                    <a16:creationId xmlns:a16="http://schemas.microsoft.com/office/drawing/2014/main" id="{EAB1F489-1B00-1D67-5A5F-288925CE3DD8}"/>
                  </a:ext>
                </a:extLst>
              </p:cNvPr>
              <p:cNvSpPr/>
              <p:nvPr/>
            </p:nvSpPr>
            <p:spPr>
              <a:xfrm>
                <a:off x="5631763" y="5010529"/>
                <a:ext cx="2005343" cy="677406"/>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Implementation of risk mitigation plan</a:t>
                </a:r>
              </a:p>
            </p:txBody>
          </p:sp>
          <p:cxnSp>
            <p:nvCxnSpPr>
              <p:cNvPr id="57" name="Straight Arrow Connector 56">
                <a:extLst>
                  <a:ext uri="{FF2B5EF4-FFF2-40B4-BE49-F238E27FC236}">
                    <a16:creationId xmlns:a16="http://schemas.microsoft.com/office/drawing/2014/main" id="{DD035C24-9644-0712-3E2A-9D2481A1E7FA}"/>
                  </a:ext>
                </a:extLst>
              </p:cNvPr>
              <p:cNvCxnSpPr>
                <a:cxnSpLocks/>
              </p:cNvCxnSpPr>
              <p:nvPr/>
            </p:nvCxnSpPr>
            <p:spPr>
              <a:xfrm>
                <a:off x="6634434" y="3969748"/>
                <a:ext cx="0" cy="1040781"/>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61" name="Rectangle 5">
            <a:extLst>
              <a:ext uri="{FF2B5EF4-FFF2-40B4-BE49-F238E27FC236}">
                <a16:creationId xmlns:a16="http://schemas.microsoft.com/office/drawing/2014/main" id="{3551D241-7D4F-D6F1-4DF2-47A8EC5A4AC0}"/>
              </a:ext>
            </a:extLst>
          </p:cNvPr>
          <p:cNvSpPr/>
          <p:nvPr/>
        </p:nvSpPr>
        <p:spPr>
          <a:xfrm>
            <a:off x="8588368" y="755045"/>
            <a:ext cx="3052770" cy="2723823"/>
          </a:xfrm>
          <a:prstGeom prst="rect">
            <a:avLst/>
          </a:prstGeom>
        </p:spPr>
        <p:txBody>
          <a:bodyPr wrap="square">
            <a:spAutoFit/>
          </a:bodyPr>
          <a:lstStyle/>
          <a:p>
            <a:pPr marL="0" marR="0" lvl="0" indent="0"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During the cybersecurity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risk assessment</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phase</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 each high-impact and critical-impact entity shall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identify potential cybersecurity risks </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considering:</a:t>
            </a:r>
          </a:p>
          <a:p>
            <a:pPr marL="171450" marR="0" lvl="0" indent="-171450"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the</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 cyber threats</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 identified in the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latest comprehensive cross-border electricity cybersecurity risk assessment report;</a:t>
            </a:r>
          </a:p>
          <a:p>
            <a:pPr marL="171450" marR="0" lvl="0" indent="-171450"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potential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supply chain threats</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a:t>
            </a:r>
          </a:p>
          <a:p>
            <a:pPr marL="0" marR="0" lvl="0" indent="0" defTabSz="914400" rtl="0" eaLnBrk="1" fontAlgn="auto" latinLnBrk="0" hangingPunct="1">
              <a:lnSpc>
                <a:spcPct val="100000"/>
              </a:lnSpc>
              <a:spcBef>
                <a:spcPts val="400"/>
              </a:spcBef>
              <a:spcAft>
                <a:spcPts val="0"/>
              </a:spcAft>
              <a:buClrTx/>
              <a:buSzTx/>
              <a:buFontTx/>
              <a:buNone/>
              <a:tabLst/>
              <a:defRPr/>
            </a:pPr>
            <a:br>
              <a:rPr kumimoji="0" lang="en-US" sz="1100" b="0" i="1"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br>
            <a:r>
              <a:rPr kumimoji="0" lang="en-US" sz="1100" b="0" i="1"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Reference: Art. 26 (4a)(ii)</a:t>
            </a:r>
          </a:p>
        </p:txBody>
      </p:sp>
      <p:sp>
        <p:nvSpPr>
          <p:cNvPr id="62" name="Rectangle 5">
            <a:extLst>
              <a:ext uri="{FF2B5EF4-FFF2-40B4-BE49-F238E27FC236}">
                <a16:creationId xmlns:a16="http://schemas.microsoft.com/office/drawing/2014/main" id="{C4856A23-90C2-69E6-0B8C-1994DDB7AF46}"/>
              </a:ext>
            </a:extLst>
          </p:cNvPr>
          <p:cNvSpPr/>
          <p:nvPr/>
        </p:nvSpPr>
        <p:spPr>
          <a:xfrm>
            <a:off x="8588368" y="3765164"/>
            <a:ext cx="3046880" cy="2295500"/>
          </a:xfrm>
          <a:prstGeom prst="rect">
            <a:avLst/>
          </a:prstGeom>
        </p:spPr>
        <p:txBody>
          <a:bodyPr wrap="square">
            <a:spAutoFit/>
          </a:bodyPr>
          <a:lstStyle/>
          <a:p>
            <a:pPr marL="0" marR="0" lvl="0" indent="0"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During the cybersecurity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risk treatment phase</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 each high-impact and critical-impact entity shall establish an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entity-level risk mitigation plan </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by selecting </a:t>
            </a:r>
            <a:r>
              <a:rPr kumimoji="0" lang="en-US" sz="1400" b="1"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risk treatment options </a:t>
            </a:r>
            <a:r>
              <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rPr>
              <a:t>appropriate to manage the risks and identify the residual risks  </a:t>
            </a:r>
          </a:p>
          <a:p>
            <a:pPr marL="0" marR="0" lvl="0" indent="0"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j-lt"/>
              <a:ea typeface="Cambria" panose="02040503050406030204" pitchFamily="18" charset="0"/>
              <a:cs typeface="Cambria" panose="02040503050406030204" pitchFamily="18" charset="0"/>
            </a:endParaRPr>
          </a:p>
          <a:p>
            <a:pPr>
              <a:spcBef>
                <a:spcPts val="400"/>
              </a:spcBef>
              <a:defRPr/>
            </a:pPr>
            <a:r>
              <a:rPr lang="en-US" sz="1100" i="1" dirty="0">
                <a:solidFill>
                  <a:schemeClr val="bg1"/>
                </a:solidFill>
                <a:latin typeface="+mj-lt"/>
                <a:ea typeface="Cambria" panose="02040503050406030204" pitchFamily="18" charset="0"/>
                <a:cs typeface="Cambria" panose="02040503050406030204" pitchFamily="18" charset="0"/>
              </a:rPr>
              <a:t>Reference: Art. 26 (5)	</a:t>
            </a:r>
          </a:p>
        </p:txBody>
      </p:sp>
    </p:spTree>
    <p:extLst>
      <p:ext uri="{BB962C8B-B14F-4D97-AF65-F5344CB8AC3E}">
        <p14:creationId xmlns:p14="http://schemas.microsoft.com/office/powerpoint/2010/main" val="3488237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D458B5AB-803C-A173-062B-5747162FD017}"/>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51</a:t>
            </a:fld>
            <a:endParaRPr lang="en-GB"/>
          </a:p>
        </p:txBody>
      </p:sp>
      <p:sp>
        <p:nvSpPr>
          <p:cNvPr id="5" name="Title 2">
            <a:extLst>
              <a:ext uri="{FF2B5EF4-FFF2-40B4-BE49-F238E27FC236}">
                <a16:creationId xmlns:a16="http://schemas.microsoft.com/office/drawing/2014/main" id="{61B1C7AC-3721-69BA-6D1B-C58519CD6AA9}"/>
              </a:ext>
            </a:extLst>
          </p:cNvPr>
          <p:cNvSpPr>
            <a:spLocks noGrp="1"/>
          </p:cNvSpPr>
          <p:nvPr>
            <p:ph type="ctrTitle"/>
          </p:nvPr>
        </p:nvSpPr>
        <p:spPr>
          <a:xfrm>
            <a:off x="887017" y="2949074"/>
            <a:ext cx="4840065" cy="2388235"/>
          </a:xfrm>
        </p:spPr>
        <p:txBody>
          <a:bodyPr/>
          <a:lstStyle/>
          <a:p>
            <a:r>
              <a:rPr lang="en-GB" sz="6600" noProof="0" dirty="0"/>
              <a:t>Thank you</a:t>
            </a:r>
            <a:endParaRPr lang="en-GB" sz="6600" b="0" noProof="0" dirty="0"/>
          </a:p>
        </p:txBody>
      </p:sp>
      <p:sp>
        <p:nvSpPr>
          <p:cNvPr id="13" name="Subtitle 12">
            <a:extLst>
              <a:ext uri="{FF2B5EF4-FFF2-40B4-BE49-F238E27FC236}">
                <a16:creationId xmlns:a16="http://schemas.microsoft.com/office/drawing/2014/main" id="{5DE32C88-0E47-2848-72A2-E98767C33673}"/>
              </a:ext>
            </a:extLst>
          </p:cNvPr>
          <p:cNvSpPr>
            <a:spLocks noGrp="1"/>
          </p:cNvSpPr>
          <p:nvPr>
            <p:ph type="subTitle" idx="1"/>
          </p:nvPr>
        </p:nvSpPr>
        <p:spPr>
          <a:xfrm>
            <a:off x="887017" y="4449283"/>
            <a:ext cx="5849478" cy="712786"/>
          </a:xfrm>
        </p:spPr>
        <p:txBody>
          <a:bodyPr/>
          <a:lstStyle/>
          <a:p>
            <a:r>
              <a:rPr lang="en-GB" sz="2800" noProof="0" dirty="0"/>
              <a:t>To learn more abo</a:t>
            </a:r>
            <a:r>
              <a:rPr lang="en-US" sz="2800" dirty="0" err="1"/>
              <a:t>ut</a:t>
            </a:r>
            <a:r>
              <a:rPr lang="en-US" sz="2800" dirty="0"/>
              <a:t> NCCS, please visit the ENTSO-E or DSO Entity websites and YouTube channels.</a:t>
            </a:r>
            <a:endParaRPr lang="en-GB" sz="2800" dirty="0"/>
          </a:p>
        </p:txBody>
      </p:sp>
      <p:sp>
        <p:nvSpPr>
          <p:cNvPr id="17" name="Picture Placeholder 16">
            <a:extLst>
              <a:ext uri="{FF2B5EF4-FFF2-40B4-BE49-F238E27FC236}">
                <a16:creationId xmlns:a16="http://schemas.microsoft.com/office/drawing/2014/main" id="{3B5230C7-B61B-A88A-2E00-B199559E0AC8}"/>
              </a:ext>
            </a:extLst>
          </p:cNvPr>
          <p:cNvSpPr>
            <a:spLocks noGrp="1"/>
          </p:cNvSpPr>
          <p:nvPr>
            <p:ph type="pic" sz="quarter" idx="14"/>
          </p:nvPr>
        </p:nvSpPr>
        <p:spPr>
          <a:xfrm>
            <a:off x="558819" y="2776390"/>
            <a:ext cx="44450" cy="2268000"/>
          </a:xfrm>
          <a:solidFill>
            <a:schemeClr val="accent3"/>
          </a:solidFill>
        </p:spPr>
        <p:txBody>
          <a:bodyPr/>
          <a:lstStyle/>
          <a:p>
            <a:endParaRPr lang="en-GB" dirty="0"/>
          </a:p>
        </p:txBody>
      </p:sp>
    </p:spTree>
    <p:extLst>
      <p:ext uri="{BB962C8B-B14F-4D97-AF65-F5344CB8AC3E}">
        <p14:creationId xmlns:p14="http://schemas.microsoft.com/office/powerpoint/2010/main" val="1302885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88FD797E-6847-531F-F399-F243E14466A7}"/>
              </a:ext>
            </a:extLst>
          </p:cNvPr>
          <p:cNvSpPr>
            <a:spLocks noGrp="1"/>
          </p:cNvSpPr>
          <p:nvPr>
            <p:ph type="title"/>
          </p:nvPr>
        </p:nvSpPr>
        <p:spPr>
          <a:xfrm>
            <a:off x="550863" y="565244"/>
            <a:ext cx="11090275" cy="818216"/>
          </a:xfrm>
        </p:spPr>
        <p:txBody>
          <a:bodyPr anchor="t">
            <a:noAutofit/>
          </a:bodyPr>
          <a:lstStyle/>
          <a:p>
            <a:r>
              <a:rPr lang="en-GB" noProof="0" dirty="0"/>
              <a:t>Which entities are in scope of the NCCS?</a:t>
            </a:r>
          </a:p>
        </p:txBody>
      </p:sp>
      <p:sp>
        <p:nvSpPr>
          <p:cNvPr id="19" name="Content Placeholder 13">
            <a:extLst>
              <a:ext uri="{FF2B5EF4-FFF2-40B4-BE49-F238E27FC236}">
                <a16:creationId xmlns:a16="http://schemas.microsoft.com/office/drawing/2014/main" id="{A6572ECA-0031-99BE-BA36-0BAAC5B4C20F}"/>
              </a:ext>
            </a:extLst>
          </p:cNvPr>
          <p:cNvSpPr txBox="1">
            <a:spLocks/>
          </p:cNvSpPr>
          <p:nvPr/>
        </p:nvSpPr>
        <p:spPr>
          <a:xfrm>
            <a:off x="8719743" y="1588720"/>
            <a:ext cx="2980267" cy="444023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code shall apply to: </a:t>
            </a:r>
          </a:p>
          <a:p>
            <a:pPr lvl="1"/>
            <a:r>
              <a:rPr lang="en-US" b="1">
                <a:solidFill>
                  <a:schemeClr val="accent4"/>
                </a:solidFill>
              </a:rPr>
              <a:t>High-impact entities</a:t>
            </a:r>
            <a:r>
              <a:rPr lang="en-US" b="1"/>
              <a:t>: </a:t>
            </a:r>
            <a:br>
              <a:rPr lang="en-US" b="1"/>
            </a:br>
            <a:r>
              <a:rPr lang="en-US"/>
              <a:t>entity that carries out a process with a high electricity cybersecurity impact</a:t>
            </a:r>
          </a:p>
          <a:p>
            <a:pPr lvl="1"/>
            <a:r>
              <a:rPr lang="en-US" b="1">
                <a:solidFill>
                  <a:srgbClr val="25CAD2"/>
                </a:solidFill>
              </a:rPr>
              <a:t>Critical-impact entities</a:t>
            </a:r>
            <a:r>
              <a:rPr lang="en-US" b="1"/>
              <a:t>: </a:t>
            </a:r>
            <a:br>
              <a:rPr lang="en-US" b="1"/>
            </a:br>
            <a:r>
              <a:rPr lang="en-US"/>
              <a:t>entity that carries out a business process with a critical electricity cybersecurity impact</a:t>
            </a:r>
          </a:p>
        </p:txBody>
      </p:sp>
      <p:sp>
        <p:nvSpPr>
          <p:cNvPr id="47" name="Rectangle 46">
            <a:extLst>
              <a:ext uri="{FF2B5EF4-FFF2-40B4-BE49-F238E27FC236}">
                <a16:creationId xmlns:a16="http://schemas.microsoft.com/office/drawing/2014/main" id="{6CAC837B-25F9-7414-D0FA-ECB7C2517581}"/>
              </a:ext>
            </a:extLst>
          </p:cNvPr>
          <p:cNvSpPr/>
          <p:nvPr/>
        </p:nvSpPr>
        <p:spPr>
          <a:xfrm>
            <a:off x="1074304" y="1557338"/>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Producers</a:t>
            </a:r>
            <a:endParaRPr lang="en-GB" sz="1400" b="1" kern="1200" cap="all">
              <a:latin typeface="+mj-lt"/>
            </a:endParaRPr>
          </a:p>
        </p:txBody>
      </p:sp>
      <p:sp>
        <p:nvSpPr>
          <p:cNvPr id="48" name="Rectangle 47">
            <a:extLst>
              <a:ext uri="{FF2B5EF4-FFF2-40B4-BE49-F238E27FC236}">
                <a16:creationId xmlns:a16="http://schemas.microsoft.com/office/drawing/2014/main" id="{39B8E2C0-C128-2C41-9832-A4983B3BA9F3}"/>
              </a:ext>
            </a:extLst>
          </p:cNvPr>
          <p:cNvSpPr/>
          <p:nvPr/>
        </p:nvSpPr>
        <p:spPr>
          <a:xfrm>
            <a:off x="1074304" y="1829566"/>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a:latin typeface="+mj-lt"/>
              </a:rPr>
              <a:t>Suppliers</a:t>
            </a:r>
          </a:p>
        </p:txBody>
      </p:sp>
      <p:sp>
        <p:nvSpPr>
          <p:cNvPr id="49" name="Rectangle 48">
            <a:extLst>
              <a:ext uri="{FF2B5EF4-FFF2-40B4-BE49-F238E27FC236}">
                <a16:creationId xmlns:a16="http://schemas.microsoft.com/office/drawing/2014/main" id="{C4E48BE1-6A2B-372F-F504-F4E39276436A}"/>
              </a:ext>
            </a:extLst>
          </p:cNvPr>
          <p:cNvSpPr/>
          <p:nvPr/>
        </p:nvSpPr>
        <p:spPr>
          <a:xfrm>
            <a:off x="1074304" y="2101793"/>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a:latin typeface="+mj-lt"/>
              </a:rPr>
              <a:t>DSOs</a:t>
            </a:r>
          </a:p>
        </p:txBody>
      </p:sp>
      <p:sp>
        <p:nvSpPr>
          <p:cNvPr id="50" name="Rectangle 49">
            <a:extLst>
              <a:ext uri="{FF2B5EF4-FFF2-40B4-BE49-F238E27FC236}">
                <a16:creationId xmlns:a16="http://schemas.microsoft.com/office/drawing/2014/main" id="{5CB2D5C6-9916-3331-4629-27D998E3F4F2}"/>
              </a:ext>
            </a:extLst>
          </p:cNvPr>
          <p:cNvSpPr/>
          <p:nvPr/>
        </p:nvSpPr>
        <p:spPr>
          <a:xfrm>
            <a:off x="1074304" y="2374020"/>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TSOs</a:t>
            </a:r>
            <a:endParaRPr lang="en-GB" sz="1400" b="1" kern="1200" cap="all">
              <a:latin typeface="+mj-lt"/>
            </a:endParaRPr>
          </a:p>
        </p:txBody>
      </p:sp>
      <p:sp>
        <p:nvSpPr>
          <p:cNvPr id="51" name="Rectangle 50">
            <a:extLst>
              <a:ext uri="{FF2B5EF4-FFF2-40B4-BE49-F238E27FC236}">
                <a16:creationId xmlns:a16="http://schemas.microsoft.com/office/drawing/2014/main" id="{512A295A-CA2E-FDE4-261D-8C28F62CD340}"/>
              </a:ext>
            </a:extLst>
          </p:cNvPr>
          <p:cNvSpPr/>
          <p:nvPr/>
        </p:nvSpPr>
        <p:spPr>
          <a:xfrm>
            <a:off x="1074304" y="2646247"/>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NEMOs</a:t>
            </a:r>
            <a:endParaRPr lang="en-NL" sz="1400" b="1" kern="1200" cap="all">
              <a:latin typeface="+mj-lt"/>
              <a:cs typeface="Arial" panose="020B0604020202020204" pitchFamily="34" charset="0"/>
            </a:endParaRPr>
          </a:p>
        </p:txBody>
      </p:sp>
      <p:sp>
        <p:nvSpPr>
          <p:cNvPr id="52" name="Rectangle 51">
            <a:extLst>
              <a:ext uri="{FF2B5EF4-FFF2-40B4-BE49-F238E27FC236}">
                <a16:creationId xmlns:a16="http://schemas.microsoft.com/office/drawing/2014/main" id="{1B1F1DA7-132D-DFED-BFB6-733D8A55DE13}"/>
              </a:ext>
            </a:extLst>
          </p:cNvPr>
          <p:cNvSpPr/>
          <p:nvPr/>
        </p:nvSpPr>
        <p:spPr>
          <a:xfrm>
            <a:off x="1074304" y="2918474"/>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Aggregators</a:t>
            </a:r>
            <a:endParaRPr lang="en-NL" sz="1400" b="1" kern="1200" cap="all">
              <a:latin typeface="+mj-lt"/>
              <a:cs typeface="Arial" panose="020B0604020202020204" pitchFamily="34" charset="0"/>
            </a:endParaRPr>
          </a:p>
        </p:txBody>
      </p:sp>
      <p:sp>
        <p:nvSpPr>
          <p:cNvPr id="53" name="Rectangle 52">
            <a:extLst>
              <a:ext uri="{FF2B5EF4-FFF2-40B4-BE49-F238E27FC236}">
                <a16:creationId xmlns:a16="http://schemas.microsoft.com/office/drawing/2014/main" id="{55BFB0E7-1DCB-F037-8B30-22ABC9F31178}"/>
              </a:ext>
            </a:extLst>
          </p:cNvPr>
          <p:cNvSpPr/>
          <p:nvPr/>
        </p:nvSpPr>
        <p:spPr>
          <a:xfrm>
            <a:off x="1074304" y="3190702"/>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Demand response providers</a:t>
            </a:r>
            <a:endParaRPr lang="en-NL" sz="1400" b="1" kern="1200" cap="all">
              <a:latin typeface="+mj-lt"/>
              <a:cs typeface="Arial" panose="020B0604020202020204" pitchFamily="34" charset="0"/>
            </a:endParaRPr>
          </a:p>
        </p:txBody>
      </p:sp>
      <p:sp>
        <p:nvSpPr>
          <p:cNvPr id="54" name="Rectangle 53">
            <a:extLst>
              <a:ext uri="{FF2B5EF4-FFF2-40B4-BE49-F238E27FC236}">
                <a16:creationId xmlns:a16="http://schemas.microsoft.com/office/drawing/2014/main" id="{D6BD8CD8-D6CA-A2DA-ACFC-5C5D9C892B06}"/>
              </a:ext>
            </a:extLst>
          </p:cNvPr>
          <p:cNvSpPr/>
          <p:nvPr/>
        </p:nvSpPr>
        <p:spPr>
          <a:xfrm>
            <a:off x="1074304" y="3462929"/>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Storage providers</a:t>
            </a:r>
            <a:endParaRPr lang="en-NL" sz="1400" b="1" kern="1200" cap="all">
              <a:latin typeface="+mj-lt"/>
              <a:cs typeface="Arial" panose="020B0604020202020204" pitchFamily="34" charset="0"/>
            </a:endParaRPr>
          </a:p>
        </p:txBody>
      </p:sp>
      <p:sp>
        <p:nvSpPr>
          <p:cNvPr id="55" name="Rectangle 54">
            <a:extLst>
              <a:ext uri="{FF2B5EF4-FFF2-40B4-BE49-F238E27FC236}">
                <a16:creationId xmlns:a16="http://schemas.microsoft.com/office/drawing/2014/main" id="{A6237F4E-EE0A-DB01-83F1-88C66D346EC5}"/>
              </a:ext>
            </a:extLst>
          </p:cNvPr>
          <p:cNvSpPr/>
          <p:nvPr/>
        </p:nvSpPr>
        <p:spPr>
          <a:xfrm>
            <a:off x="1074304" y="3735156"/>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Operators of recharging points</a:t>
            </a:r>
            <a:endParaRPr lang="en-NL" sz="1400" b="1" kern="1200" cap="all">
              <a:latin typeface="+mj-lt"/>
              <a:cs typeface="Arial" panose="020B0604020202020204" pitchFamily="34" charset="0"/>
            </a:endParaRPr>
          </a:p>
        </p:txBody>
      </p:sp>
      <p:sp>
        <p:nvSpPr>
          <p:cNvPr id="56" name="Rectangle 55">
            <a:extLst>
              <a:ext uri="{FF2B5EF4-FFF2-40B4-BE49-F238E27FC236}">
                <a16:creationId xmlns:a16="http://schemas.microsoft.com/office/drawing/2014/main" id="{147393C6-7508-07DE-8013-383F860B6606}"/>
              </a:ext>
            </a:extLst>
          </p:cNvPr>
          <p:cNvSpPr/>
          <p:nvPr/>
        </p:nvSpPr>
        <p:spPr>
          <a:xfrm>
            <a:off x="1074304" y="4007383"/>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Balancing responsible parties</a:t>
            </a:r>
            <a:endParaRPr lang="en-NL" sz="1400" b="1" kern="1200" cap="all">
              <a:latin typeface="+mj-lt"/>
              <a:cs typeface="Arial" panose="020B0604020202020204" pitchFamily="34" charset="0"/>
            </a:endParaRPr>
          </a:p>
        </p:txBody>
      </p:sp>
      <p:sp>
        <p:nvSpPr>
          <p:cNvPr id="57" name="Rectangle 56">
            <a:extLst>
              <a:ext uri="{FF2B5EF4-FFF2-40B4-BE49-F238E27FC236}">
                <a16:creationId xmlns:a16="http://schemas.microsoft.com/office/drawing/2014/main" id="{8CB2FC41-A3B4-22C1-BFDE-956331B9AD67}"/>
              </a:ext>
            </a:extLst>
          </p:cNvPr>
          <p:cNvSpPr/>
          <p:nvPr/>
        </p:nvSpPr>
        <p:spPr>
          <a:xfrm>
            <a:off x="1074304" y="4279610"/>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Organized market places</a:t>
            </a:r>
            <a:endParaRPr lang="en-NL" sz="1400" b="1" kern="1200" cap="all">
              <a:latin typeface="+mj-lt"/>
              <a:cs typeface="Arial" panose="020B0604020202020204" pitchFamily="34" charset="0"/>
            </a:endParaRPr>
          </a:p>
        </p:txBody>
      </p:sp>
      <p:sp>
        <p:nvSpPr>
          <p:cNvPr id="58" name="Rectangle 57">
            <a:extLst>
              <a:ext uri="{FF2B5EF4-FFF2-40B4-BE49-F238E27FC236}">
                <a16:creationId xmlns:a16="http://schemas.microsoft.com/office/drawing/2014/main" id="{14B85CBF-6C3D-D714-BEDA-5E903B1C06A8}"/>
              </a:ext>
            </a:extLst>
          </p:cNvPr>
          <p:cNvSpPr/>
          <p:nvPr/>
        </p:nvSpPr>
        <p:spPr>
          <a:xfrm>
            <a:off x="1074304" y="4550068"/>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ENTSO-E</a:t>
            </a:r>
          </a:p>
        </p:txBody>
      </p:sp>
      <p:sp>
        <p:nvSpPr>
          <p:cNvPr id="59" name="Rectangle 58">
            <a:extLst>
              <a:ext uri="{FF2B5EF4-FFF2-40B4-BE49-F238E27FC236}">
                <a16:creationId xmlns:a16="http://schemas.microsoft.com/office/drawing/2014/main" id="{A8AC6113-ABD8-ED08-794C-BE0DCBD9ED9E}"/>
              </a:ext>
            </a:extLst>
          </p:cNvPr>
          <p:cNvSpPr/>
          <p:nvPr/>
        </p:nvSpPr>
        <p:spPr>
          <a:xfrm>
            <a:off x="1074304" y="4824064"/>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DSO entity</a:t>
            </a:r>
          </a:p>
        </p:txBody>
      </p:sp>
      <p:sp>
        <p:nvSpPr>
          <p:cNvPr id="60" name="Rectangle 59">
            <a:extLst>
              <a:ext uri="{FF2B5EF4-FFF2-40B4-BE49-F238E27FC236}">
                <a16:creationId xmlns:a16="http://schemas.microsoft.com/office/drawing/2014/main" id="{7542531E-4286-20ED-8AC3-648CF0274654}"/>
              </a:ext>
            </a:extLst>
          </p:cNvPr>
          <p:cNvSpPr/>
          <p:nvPr/>
        </p:nvSpPr>
        <p:spPr>
          <a:xfrm>
            <a:off x="1074304" y="5096292"/>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RCCs</a:t>
            </a:r>
          </a:p>
        </p:txBody>
      </p:sp>
      <p:sp>
        <p:nvSpPr>
          <p:cNvPr id="61" name="Rectangle 60">
            <a:extLst>
              <a:ext uri="{FF2B5EF4-FFF2-40B4-BE49-F238E27FC236}">
                <a16:creationId xmlns:a16="http://schemas.microsoft.com/office/drawing/2014/main" id="{311A2E99-F1DD-A4EF-53F6-A8152E3C62B2}"/>
              </a:ext>
            </a:extLst>
          </p:cNvPr>
          <p:cNvSpPr/>
          <p:nvPr/>
        </p:nvSpPr>
        <p:spPr>
          <a:xfrm>
            <a:off x="1074304" y="5368519"/>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Critical ICT service providers</a:t>
            </a:r>
            <a:endParaRPr lang="pt-BR" sz="1400" b="1" kern="1200" cap="all">
              <a:latin typeface="+mj-lt"/>
              <a:cs typeface="Arial" panose="020B0604020202020204" pitchFamily="34" charset="0"/>
            </a:endParaRPr>
          </a:p>
        </p:txBody>
      </p:sp>
      <p:sp>
        <p:nvSpPr>
          <p:cNvPr id="62" name="Rectangle 61">
            <a:extLst>
              <a:ext uri="{FF2B5EF4-FFF2-40B4-BE49-F238E27FC236}">
                <a16:creationId xmlns:a16="http://schemas.microsoft.com/office/drawing/2014/main" id="{B1EC2AA6-8B1F-A644-7DDC-3A6B1DA56DAA}"/>
              </a:ext>
            </a:extLst>
          </p:cNvPr>
          <p:cNvSpPr/>
          <p:nvPr/>
        </p:nvSpPr>
        <p:spPr>
          <a:xfrm>
            <a:off x="1074304" y="5640746"/>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MSSPs</a:t>
            </a:r>
          </a:p>
        </p:txBody>
      </p:sp>
      <p:sp>
        <p:nvSpPr>
          <p:cNvPr id="63" name="Rectangle 62">
            <a:extLst>
              <a:ext uri="{FF2B5EF4-FFF2-40B4-BE49-F238E27FC236}">
                <a16:creationId xmlns:a16="http://schemas.microsoft.com/office/drawing/2014/main" id="{2BE914B2-3074-CF77-F048-536756A2F7E6}"/>
              </a:ext>
            </a:extLst>
          </p:cNvPr>
          <p:cNvSpPr/>
          <p:nvPr/>
        </p:nvSpPr>
        <p:spPr>
          <a:xfrm>
            <a:off x="1074304" y="5912973"/>
            <a:ext cx="3332595" cy="258108"/>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Others through delegation</a:t>
            </a:r>
          </a:p>
        </p:txBody>
      </p:sp>
      <p:sp>
        <p:nvSpPr>
          <p:cNvPr id="64" name="Rectangle 63">
            <a:extLst>
              <a:ext uri="{FF2B5EF4-FFF2-40B4-BE49-F238E27FC236}">
                <a16:creationId xmlns:a16="http://schemas.microsoft.com/office/drawing/2014/main" id="{97FF18C9-1597-8236-B6CE-5EEFAB308A42}"/>
              </a:ext>
            </a:extLst>
          </p:cNvPr>
          <p:cNvSpPr/>
          <p:nvPr/>
        </p:nvSpPr>
        <p:spPr>
          <a:xfrm>
            <a:off x="807199" y="1557338"/>
            <a:ext cx="230936" cy="2435925"/>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accent1"/>
                </a:solidFill>
                <a:latin typeface="+mj-lt"/>
                <a:cs typeface="Arial" panose="020B0604020202020204" pitchFamily="34" charset="0"/>
              </a:rPr>
              <a:t>NIS 2</a:t>
            </a:r>
          </a:p>
        </p:txBody>
      </p:sp>
      <p:sp>
        <p:nvSpPr>
          <p:cNvPr id="65" name="Rectangle 64">
            <a:extLst>
              <a:ext uri="{FF2B5EF4-FFF2-40B4-BE49-F238E27FC236}">
                <a16:creationId xmlns:a16="http://schemas.microsoft.com/office/drawing/2014/main" id="{0A244BE3-EBD3-9434-5C98-7D3596A7005B}"/>
              </a:ext>
            </a:extLst>
          </p:cNvPr>
          <p:cNvSpPr/>
          <p:nvPr/>
        </p:nvSpPr>
        <p:spPr>
          <a:xfrm>
            <a:off x="807199" y="4017669"/>
            <a:ext cx="230936" cy="1336731"/>
          </a:xfrm>
          <a:prstGeom prst="rect">
            <a:avLst/>
          </a:pr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accent1"/>
                </a:solidFill>
                <a:latin typeface="+mj-lt"/>
                <a:cs typeface="Arial" panose="020B0604020202020204" pitchFamily="34" charset="0"/>
              </a:rPr>
              <a:t>Electricity</a:t>
            </a:r>
          </a:p>
        </p:txBody>
      </p:sp>
      <p:sp>
        <p:nvSpPr>
          <p:cNvPr id="66" name="Rectangle 65">
            <a:extLst>
              <a:ext uri="{FF2B5EF4-FFF2-40B4-BE49-F238E27FC236}">
                <a16:creationId xmlns:a16="http://schemas.microsoft.com/office/drawing/2014/main" id="{9C67CE27-4532-3810-887A-474F79DC63E9}"/>
              </a:ext>
            </a:extLst>
          </p:cNvPr>
          <p:cNvSpPr/>
          <p:nvPr/>
        </p:nvSpPr>
        <p:spPr>
          <a:xfrm>
            <a:off x="807199" y="5378806"/>
            <a:ext cx="230936" cy="534167"/>
          </a:xfrm>
          <a:prstGeom prst="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accent1"/>
                </a:solidFill>
                <a:latin typeface="+mj-lt"/>
                <a:cs typeface="Arial" panose="020B0604020202020204" pitchFamily="34" charset="0"/>
              </a:rPr>
              <a:t>ICT</a:t>
            </a:r>
          </a:p>
        </p:txBody>
      </p:sp>
      <p:sp>
        <p:nvSpPr>
          <p:cNvPr id="67" name="Rectangle 66">
            <a:extLst>
              <a:ext uri="{FF2B5EF4-FFF2-40B4-BE49-F238E27FC236}">
                <a16:creationId xmlns:a16="http://schemas.microsoft.com/office/drawing/2014/main" id="{260FE493-C58A-D60C-E5FF-4FE654689D9E}"/>
              </a:ext>
            </a:extLst>
          </p:cNvPr>
          <p:cNvSpPr/>
          <p:nvPr/>
        </p:nvSpPr>
        <p:spPr>
          <a:xfrm>
            <a:off x="540093" y="1557338"/>
            <a:ext cx="230936" cy="4645908"/>
          </a:xfrm>
          <a:prstGeom prst="rect">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tx1"/>
                </a:solidFill>
                <a:latin typeface="+mj-lt"/>
                <a:cs typeface="Arial" panose="020B0604020202020204" pitchFamily="34" charset="0"/>
              </a:rPr>
              <a:t>(Article 2)</a:t>
            </a:r>
          </a:p>
        </p:txBody>
      </p:sp>
      <p:grpSp>
        <p:nvGrpSpPr>
          <p:cNvPr id="80" name="Group 79">
            <a:extLst>
              <a:ext uri="{FF2B5EF4-FFF2-40B4-BE49-F238E27FC236}">
                <a16:creationId xmlns:a16="http://schemas.microsoft.com/office/drawing/2014/main" id="{158B014D-036F-4A67-6937-5E328DEBE62B}"/>
              </a:ext>
            </a:extLst>
          </p:cNvPr>
          <p:cNvGrpSpPr/>
          <p:nvPr/>
        </p:nvGrpSpPr>
        <p:grpSpPr>
          <a:xfrm>
            <a:off x="4893561" y="1574115"/>
            <a:ext cx="2914559" cy="4582216"/>
            <a:chOff x="4004491" y="1722120"/>
            <a:chExt cx="2914559" cy="4582216"/>
          </a:xfrm>
        </p:grpSpPr>
        <p:sp>
          <p:nvSpPr>
            <p:cNvPr id="76" name="Right Brace 75">
              <a:extLst>
                <a:ext uri="{FF2B5EF4-FFF2-40B4-BE49-F238E27FC236}">
                  <a16:creationId xmlns:a16="http://schemas.microsoft.com/office/drawing/2014/main" id="{699997E4-E2C7-7E31-BDF9-25D563F8C130}"/>
                </a:ext>
              </a:extLst>
            </p:cNvPr>
            <p:cNvSpPr/>
            <p:nvPr/>
          </p:nvSpPr>
          <p:spPr>
            <a:xfrm>
              <a:off x="4004491" y="1722120"/>
              <a:ext cx="356838" cy="4582216"/>
            </a:xfrm>
            <a:prstGeom prst="rightBrace">
              <a:avLst>
                <a:gd name="adj1" fmla="val 0"/>
                <a:gd name="adj2" fmla="val 50000"/>
              </a:avLst>
            </a:prstGeom>
            <a:ln w="38100">
              <a:solidFill>
                <a:schemeClr val="bg2">
                  <a:lumMod val="9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78" name="Straight Arrow Connector 77">
              <a:extLst>
                <a:ext uri="{FF2B5EF4-FFF2-40B4-BE49-F238E27FC236}">
                  <a16:creationId xmlns:a16="http://schemas.microsoft.com/office/drawing/2014/main" id="{164BE08B-7BB9-6A90-ED41-EE162D88DFCB}"/>
                </a:ext>
              </a:extLst>
            </p:cNvPr>
            <p:cNvCxnSpPr>
              <a:cxnSpLocks/>
            </p:cNvCxnSpPr>
            <p:nvPr/>
          </p:nvCxnSpPr>
          <p:spPr>
            <a:xfrm>
              <a:off x="4275480" y="4012215"/>
              <a:ext cx="238760"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037069AE-826B-535F-A4FC-0B7626A3626F}"/>
                </a:ext>
              </a:extLst>
            </p:cNvPr>
            <p:cNvCxnSpPr>
              <a:cxnSpLocks/>
            </p:cNvCxnSpPr>
            <p:nvPr/>
          </p:nvCxnSpPr>
          <p:spPr>
            <a:xfrm>
              <a:off x="6394150" y="4012215"/>
              <a:ext cx="524900"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82" name="Right Brace 81">
            <a:extLst>
              <a:ext uri="{FF2B5EF4-FFF2-40B4-BE49-F238E27FC236}">
                <a16:creationId xmlns:a16="http://schemas.microsoft.com/office/drawing/2014/main" id="{73CC7A2F-C0E9-EC3D-0370-8E961ECEB994}"/>
              </a:ext>
            </a:extLst>
          </p:cNvPr>
          <p:cNvSpPr/>
          <p:nvPr/>
        </p:nvSpPr>
        <p:spPr>
          <a:xfrm flipH="1">
            <a:off x="7203310" y="2351640"/>
            <a:ext cx="604810" cy="3027166"/>
          </a:xfrm>
          <a:prstGeom prst="rightBrace">
            <a:avLst>
              <a:gd name="adj1" fmla="val 0"/>
              <a:gd name="adj2" fmla="val 50000"/>
            </a:avLst>
          </a:prstGeom>
          <a:ln w="38100">
            <a:solidFill>
              <a:schemeClr val="bg2">
                <a:lumMod val="9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5" name="Rechthoek 10">
            <a:extLst>
              <a:ext uri="{FF2B5EF4-FFF2-40B4-BE49-F238E27FC236}">
                <a16:creationId xmlns:a16="http://schemas.microsoft.com/office/drawing/2014/main" id="{385F9AB1-D10F-94BE-0038-2BBCD8F557D4}"/>
              </a:ext>
            </a:extLst>
          </p:cNvPr>
          <p:cNvSpPr/>
          <p:nvPr/>
        </p:nvSpPr>
        <p:spPr>
          <a:xfrm>
            <a:off x="5403310" y="2965223"/>
            <a:ext cx="1800000" cy="180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mj-lt"/>
                <a:cs typeface="Arial" panose="020B0604020202020204" pitchFamily="34" charset="0"/>
              </a:rPr>
              <a:t>Classification </a:t>
            </a:r>
            <a:br>
              <a:rPr kumimoji="0" lang="en-US" sz="1600" b="0" i="0" u="none" strike="noStrike" kern="1200" cap="none" spc="0" normalizeH="0" baseline="0" noProof="0">
                <a:ln>
                  <a:noFill/>
                </a:ln>
                <a:solidFill>
                  <a:sysClr val="windowText" lastClr="000000"/>
                </a:solidFill>
                <a:effectLst/>
                <a:uLnTx/>
                <a:uFillTx/>
                <a:latin typeface="+mj-lt"/>
                <a:cs typeface="Arial" panose="020B0604020202020204" pitchFamily="34" charset="0"/>
              </a:rPr>
            </a:br>
            <a:r>
              <a:rPr kumimoji="0" lang="en-US" sz="1600" b="0" i="0" u="none" strike="noStrike" kern="1200" cap="none" spc="0" normalizeH="0" baseline="0" noProof="0">
                <a:ln>
                  <a:noFill/>
                </a:ln>
                <a:solidFill>
                  <a:sysClr val="windowText" lastClr="000000"/>
                </a:solidFill>
                <a:effectLst/>
                <a:uLnTx/>
                <a:uFillTx/>
                <a:latin typeface="+mj-lt"/>
                <a:cs typeface="Arial" panose="020B0604020202020204" pitchFamily="34" charset="0"/>
              </a:rPr>
              <a:t>by </a:t>
            </a:r>
            <a:r>
              <a:rPr kumimoji="0" lang="en-US" sz="1600" b="1" i="0" u="none" strike="noStrike" kern="1200" cap="none" spc="0" normalizeH="0" baseline="0" noProof="0">
                <a:ln>
                  <a:noFill/>
                </a:ln>
                <a:solidFill>
                  <a:sysClr val="windowText" lastClr="000000"/>
                </a:solidFill>
                <a:effectLst/>
                <a:uLnTx/>
                <a:uFillTx/>
                <a:latin typeface="+mj-lt"/>
                <a:cs typeface="Arial" panose="020B0604020202020204" pitchFamily="34" charset="0"/>
              </a:rPr>
              <a:t>Competent </a:t>
            </a:r>
            <a:br>
              <a:rPr kumimoji="0" lang="en-US" sz="1600" b="1" i="0" u="none" strike="noStrike" kern="1200" cap="none" spc="0" normalizeH="0" baseline="0" noProof="0">
                <a:ln>
                  <a:noFill/>
                </a:ln>
                <a:solidFill>
                  <a:sysClr val="windowText" lastClr="000000"/>
                </a:solidFill>
                <a:effectLst/>
                <a:uLnTx/>
                <a:uFillTx/>
                <a:latin typeface="+mj-lt"/>
                <a:cs typeface="Arial" panose="020B0604020202020204" pitchFamily="34" charset="0"/>
              </a:rPr>
            </a:br>
            <a:r>
              <a:rPr kumimoji="0" lang="en-US" sz="1600" b="1" i="0" u="none" strike="noStrike" kern="1200" cap="none" spc="0" normalizeH="0" baseline="0" noProof="0">
                <a:ln>
                  <a:noFill/>
                </a:ln>
                <a:solidFill>
                  <a:sysClr val="windowText" lastClr="000000"/>
                </a:solidFill>
                <a:effectLst/>
                <a:uLnTx/>
                <a:uFillTx/>
                <a:latin typeface="+mj-lt"/>
                <a:cs typeface="Arial" panose="020B0604020202020204" pitchFamily="34" charset="0"/>
              </a:rPr>
              <a:t>Authority</a:t>
            </a:r>
            <a:br>
              <a:rPr kumimoji="0" lang="en-US" b="0" i="0" u="none" strike="noStrike" kern="1200" cap="none" spc="0" normalizeH="0" baseline="0" noProof="0">
                <a:ln>
                  <a:noFill/>
                </a:ln>
                <a:solidFill>
                  <a:sysClr val="windowText" lastClr="000000"/>
                </a:solidFill>
                <a:effectLst/>
                <a:uLnTx/>
                <a:uFillTx/>
                <a:latin typeface="+mj-lt"/>
                <a:cs typeface="Arial" panose="020B0604020202020204" pitchFamily="34" charset="0"/>
              </a:rPr>
            </a:br>
            <a:r>
              <a:rPr kumimoji="0" lang="en-US" sz="1100" b="0" i="1" u="none" strike="noStrike" kern="1200" cap="none" spc="0" normalizeH="0" baseline="0" noProof="0">
                <a:ln>
                  <a:noFill/>
                </a:ln>
                <a:solidFill>
                  <a:sysClr val="windowText" lastClr="000000"/>
                </a:solidFill>
                <a:effectLst/>
                <a:uLnTx/>
                <a:uFillTx/>
                <a:latin typeface="+mj-lt"/>
                <a:cs typeface="Arial" panose="020B0604020202020204" pitchFamily="34" charset="0"/>
              </a:rPr>
              <a:t>(Article 24)</a:t>
            </a:r>
            <a:endParaRPr kumimoji="0" lang="en-NL" sz="1400" b="0" i="1" u="none" strike="noStrike" kern="1200" cap="none" spc="0" normalizeH="0" baseline="0" noProof="0">
              <a:ln>
                <a:noFill/>
              </a:ln>
              <a:solidFill>
                <a:sysClr val="windowText" lastClr="000000"/>
              </a:solidFill>
              <a:effectLst/>
              <a:uLnTx/>
              <a:uFillTx/>
              <a:latin typeface="+mj-lt"/>
              <a:cs typeface="Arial" panose="020B0604020202020204" pitchFamily="34" charset="0"/>
            </a:endParaRPr>
          </a:p>
        </p:txBody>
      </p:sp>
      <p:sp>
        <p:nvSpPr>
          <p:cNvPr id="90" name="Rectangle 3">
            <a:extLst>
              <a:ext uri="{FF2B5EF4-FFF2-40B4-BE49-F238E27FC236}">
                <a16:creationId xmlns:a16="http://schemas.microsoft.com/office/drawing/2014/main" id="{827C352F-B231-FF0C-AB0F-94AB26892337}"/>
              </a:ext>
            </a:extLst>
          </p:cNvPr>
          <p:cNvSpPr/>
          <p:nvPr/>
        </p:nvSpPr>
        <p:spPr>
          <a:xfrm rot="16200000">
            <a:off x="7519556" y="2118803"/>
            <a:ext cx="1413278" cy="614945"/>
          </a:xfrm>
          <a:prstGeom prst="rect">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a:latin typeface="+mj-lt"/>
                <a:cs typeface="Arial" panose="020B0604020202020204" pitchFamily="34" charset="0"/>
              </a:rPr>
              <a:t>No measures</a:t>
            </a:r>
          </a:p>
        </p:txBody>
      </p:sp>
      <p:sp>
        <p:nvSpPr>
          <p:cNvPr id="91" name="Rectangle 4">
            <a:extLst>
              <a:ext uri="{FF2B5EF4-FFF2-40B4-BE49-F238E27FC236}">
                <a16:creationId xmlns:a16="http://schemas.microsoft.com/office/drawing/2014/main" id="{462168C0-5C27-DBFA-EB6D-AF122222A0E8}"/>
              </a:ext>
            </a:extLst>
          </p:cNvPr>
          <p:cNvSpPr/>
          <p:nvPr/>
        </p:nvSpPr>
        <p:spPr>
          <a:xfrm rot="16200000">
            <a:off x="7519555" y="3557750"/>
            <a:ext cx="1413278" cy="614945"/>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a:latin typeface="+mj-lt"/>
                <a:cs typeface="Arial" panose="020B0604020202020204" pitchFamily="34" charset="0"/>
              </a:rPr>
              <a:t>High-impact entities</a:t>
            </a:r>
            <a:endParaRPr lang="en-NL" sz="1200" b="1" cap="all">
              <a:latin typeface="+mj-lt"/>
              <a:cs typeface="Arial" panose="020B0604020202020204" pitchFamily="34" charset="0"/>
            </a:endParaRPr>
          </a:p>
        </p:txBody>
      </p:sp>
      <p:sp>
        <p:nvSpPr>
          <p:cNvPr id="92" name="Rectangle 5">
            <a:extLst>
              <a:ext uri="{FF2B5EF4-FFF2-40B4-BE49-F238E27FC236}">
                <a16:creationId xmlns:a16="http://schemas.microsoft.com/office/drawing/2014/main" id="{B71D4E64-B03A-19AA-F893-AFC8F9946910}"/>
              </a:ext>
            </a:extLst>
          </p:cNvPr>
          <p:cNvSpPr/>
          <p:nvPr/>
        </p:nvSpPr>
        <p:spPr>
          <a:xfrm rot="16200000">
            <a:off x="7519556" y="4996697"/>
            <a:ext cx="1413278" cy="614945"/>
          </a:xfrm>
          <a:prstGeom prst="rect">
            <a:avLst/>
          </a:prstGeom>
          <a:solidFill>
            <a:srgbClr val="25CAD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Critical-impact entities</a:t>
            </a:r>
            <a:endParaRPr lang="en-NL" sz="1200" b="1" cap="all" dirty="0">
              <a:latin typeface="+mj-lt"/>
              <a:cs typeface="Arial" panose="020B0604020202020204" pitchFamily="34" charset="0"/>
            </a:endParaRPr>
          </a:p>
        </p:txBody>
      </p:sp>
      <p:sp>
        <p:nvSpPr>
          <p:cNvPr id="97" name="Slide Number Placeholder 96">
            <a:extLst>
              <a:ext uri="{FF2B5EF4-FFF2-40B4-BE49-F238E27FC236}">
                <a16:creationId xmlns:a16="http://schemas.microsoft.com/office/drawing/2014/main" id="{3F4C57F5-DAFD-71B0-F247-FF804B30BFE7}"/>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6</a:t>
            </a:fld>
            <a:endParaRPr lang="en-GB"/>
          </a:p>
        </p:txBody>
      </p:sp>
    </p:spTree>
    <p:extLst>
      <p:ext uri="{BB962C8B-B14F-4D97-AF65-F5344CB8AC3E}">
        <p14:creationId xmlns:p14="http://schemas.microsoft.com/office/powerpoint/2010/main" val="219388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91"/>
                                        </p:tgtEl>
                                        <p:attrNameLst>
                                          <p:attrName>style.color</p:attrName>
                                        </p:attrNameLst>
                                      </p:cBhvr>
                                      <p:to>
                                        <a:schemeClr val="bg1"/>
                                      </p:to>
                                    </p:animClr>
                                    <p:animClr clrSpc="rgb" dir="cw">
                                      <p:cBhvr>
                                        <p:cTn id="7" dur="250" autoRev="1" fill="remove"/>
                                        <p:tgtEl>
                                          <p:spTgt spid="91"/>
                                        </p:tgtEl>
                                        <p:attrNameLst>
                                          <p:attrName>fillcolor</p:attrName>
                                        </p:attrNameLst>
                                      </p:cBhvr>
                                      <p:to>
                                        <a:schemeClr val="bg1"/>
                                      </p:to>
                                    </p:animClr>
                                    <p:set>
                                      <p:cBhvr>
                                        <p:cTn id="8" dur="250" autoRev="1" fill="remove"/>
                                        <p:tgtEl>
                                          <p:spTgt spid="91"/>
                                        </p:tgtEl>
                                        <p:attrNameLst>
                                          <p:attrName>fill.type</p:attrName>
                                        </p:attrNameLst>
                                      </p:cBhvr>
                                      <p:to>
                                        <p:strVal val="solid"/>
                                      </p:to>
                                    </p:set>
                                    <p:set>
                                      <p:cBhvr>
                                        <p:cTn id="9" dur="250" autoRev="1" fill="remove"/>
                                        <p:tgtEl>
                                          <p:spTgt spid="91"/>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92"/>
                                        </p:tgtEl>
                                        <p:attrNameLst>
                                          <p:attrName>style.color</p:attrName>
                                        </p:attrNameLst>
                                      </p:cBhvr>
                                      <p:to>
                                        <a:schemeClr val="bg1"/>
                                      </p:to>
                                    </p:animClr>
                                    <p:animClr clrSpc="rgb" dir="cw">
                                      <p:cBhvr>
                                        <p:cTn id="14" dur="250" autoRev="1" fill="remove"/>
                                        <p:tgtEl>
                                          <p:spTgt spid="92"/>
                                        </p:tgtEl>
                                        <p:attrNameLst>
                                          <p:attrName>fillcolor</p:attrName>
                                        </p:attrNameLst>
                                      </p:cBhvr>
                                      <p:to>
                                        <a:schemeClr val="bg1"/>
                                      </p:to>
                                    </p:animClr>
                                    <p:set>
                                      <p:cBhvr>
                                        <p:cTn id="15" dur="250" autoRev="1" fill="remove"/>
                                        <p:tgtEl>
                                          <p:spTgt spid="92"/>
                                        </p:tgtEl>
                                        <p:attrNameLst>
                                          <p:attrName>fill.type</p:attrName>
                                        </p:attrNameLst>
                                      </p:cBhvr>
                                      <p:to>
                                        <p:strVal val="solid"/>
                                      </p:to>
                                    </p:set>
                                    <p:set>
                                      <p:cBhvr>
                                        <p:cTn id="16" dur="250" autoRev="1" fill="remove"/>
                                        <p:tgtEl>
                                          <p:spTgt spid="9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1212-4564-28D4-441A-2D1C8C7FD7DE}"/>
              </a:ext>
            </a:extLst>
          </p:cNvPr>
          <p:cNvSpPr>
            <a:spLocks noGrp="1"/>
          </p:cNvSpPr>
          <p:nvPr>
            <p:ph type="title"/>
          </p:nvPr>
        </p:nvSpPr>
        <p:spPr>
          <a:xfrm>
            <a:off x="550863" y="565244"/>
            <a:ext cx="11090275" cy="818216"/>
          </a:xfrm>
        </p:spPr>
        <p:txBody>
          <a:bodyPr anchor="t">
            <a:normAutofit/>
          </a:bodyPr>
          <a:lstStyle/>
          <a:p>
            <a:r>
              <a:rPr lang="en-GB" noProof="0" dirty="0"/>
              <a:t>Who is responsible for the governance of the NCCS?</a:t>
            </a:r>
          </a:p>
        </p:txBody>
      </p:sp>
      <p:grpSp>
        <p:nvGrpSpPr>
          <p:cNvPr id="73" name="Group 72">
            <a:extLst>
              <a:ext uri="{FF2B5EF4-FFF2-40B4-BE49-F238E27FC236}">
                <a16:creationId xmlns:a16="http://schemas.microsoft.com/office/drawing/2014/main" id="{738EA087-E374-581A-5521-BDFB8A7B67BF}"/>
              </a:ext>
            </a:extLst>
          </p:cNvPr>
          <p:cNvGrpSpPr/>
          <p:nvPr/>
        </p:nvGrpSpPr>
        <p:grpSpPr>
          <a:xfrm>
            <a:off x="8589400" y="1383460"/>
            <a:ext cx="3023658" cy="4508018"/>
            <a:chOff x="371475" y="1557338"/>
            <a:chExt cx="3023658" cy="4508018"/>
          </a:xfrm>
        </p:grpSpPr>
        <p:grpSp>
          <p:nvGrpSpPr>
            <p:cNvPr id="71" name="Group 70">
              <a:extLst>
                <a:ext uri="{FF2B5EF4-FFF2-40B4-BE49-F238E27FC236}">
                  <a16:creationId xmlns:a16="http://schemas.microsoft.com/office/drawing/2014/main" id="{E3F41D35-7023-9ED1-C320-3D10CEB53447}"/>
                </a:ext>
              </a:extLst>
            </p:cNvPr>
            <p:cNvGrpSpPr/>
            <p:nvPr/>
          </p:nvGrpSpPr>
          <p:grpSpPr>
            <a:xfrm>
              <a:off x="371475" y="1557338"/>
              <a:ext cx="3023658" cy="4508018"/>
              <a:chOff x="371475" y="1557338"/>
              <a:chExt cx="3023658" cy="4508018"/>
            </a:xfrm>
          </p:grpSpPr>
          <p:sp>
            <p:nvSpPr>
              <p:cNvPr id="67" name="Rectangle 66">
                <a:extLst>
                  <a:ext uri="{FF2B5EF4-FFF2-40B4-BE49-F238E27FC236}">
                    <a16:creationId xmlns:a16="http://schemas.microsoft.com/office/drawing/2014/main" id="{70BF7C60-CE58-7891-9B7F-AA0C94A634D7}"/>
                  </a:ext>
                </a:extLst>
              </p:cNvPr>
              <p:cNvSpPr/>
              <p:nvPr/>
            </p:nvSpPr>
            <p:spPr>
              <a:xfrm>
                <a:off x="371475" y="1557338"/>
                <a:ext cx="3023658" cy="45080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36BEA80-148E-603A-0795-DB295582D6BD}"/>
                  </a:ext>
                </a:extLst>
              </p:cNvPr>
              <p:cNvSpPr/>
              <p:nvPr/>
            </p:nvSpPr>
            <p:spPr>
              <a:xfrm>
                <a:off x="558174" y="2132154"/>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ENTSO-E</a:t>
                </a:r>
                <a:endParaRPr lang="en-GB" b="1" cap="all">
                  <a:latin typeface="+mj-lt"/>
                </a:endParaRPr>
              </a:p>
            </p:txBody>
          </p:sp>
          <p:sp>
            <p:nvSpPr>
              <p:cNvPr id="46" name="Rectangle 45">
                <a:extLst>
                  <a:ext uri="{FF2B5EF4-FFF2-40B4-BE49-F238E27FC236}">
                    <a16:creationId xmlns:a16="http://schemas.microsoft.com/office/drawing/2014/main" id="{D23DE720-1D6C-37EE-D93D-A5C401A9E53F}"/>
                  </a:ext>
                </a:extLst>
              </p:cNvPr>
              <p:cNvSpPr/>
              <p:nvPr/>
            </p:nvSpPr>
            <p:spPr>
              <a:xfrm>
                <a:off x="558174" y="2663276"/>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DSO ENTITY</a:t>
                </a:r>
                <a:endParaRPr lang="en-GB" b="1" cap="all">
                  <a:latin typeface="+mj-lt"/>
                </a:endParaRPr>
              </a:p>
            </p:txBody>
          </p:sp>
          <p:sp>
            <p:nvSpPr>
              <p:cNvPr id="47" name="Rectangle 46">
                <a:extLst>
                  <a:ext uri="{FF2B5EF4-FFF2-40B4-BE49-F238E27FC236}">
                    <a16:creationId xmlns:a16="http://schemas.microsoft.com/office/drawing/2014/main" id="{BA38E9A2-622B-F296-DCC5-182F6947EB0C}"/>
                  </a:ext>
                </a:extLst>
              </p:cNvPr>
              <p:cNvSpPr/>
              <p:nvPr/>
            </p:nvSpPr>
            <p:spPr>
              <a:xfrm>
                <a:off x="558174" y="3194398"/>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ACER</a:t>
                </a:r>
                <a:endParaRPr lang="en-GB" b="1" cap="all">
                  <a:latin typeface="+mj-lt"/>
                </a:endParaRPr>
              </a:p>
            </p:txBody>
          </p:sp>
          <p:sp>
            <p:nvSpPr>
              <p:cNvPr id="48" name="Rectangle 47">
                <a:extLst>
                  <a:ext uri="{FF2B5EF4-FFF2-40B4-BE49-F238E27FC236}">
                    <a16:creationId xmlns:a16="http://schemas.microsoft.com/office/drawing/2014/main" id="{96B51787-C187-86FC-3568-E154CCA65012}"/>
                  </a:ext>
                </a:extLst>
              </p:cNvPr>
              <p:cNvSpPr/>
              <p:nvPr/>
            </p:nvSpPr>
            <p:spPr>
              <a:xfrm>
                <a:off x="558174" y="3725520"/>
                <a:ext cx="2669512" cy="468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ENISA</a:t>
                </a:r>
                <a:endParaRPr lang="en-GB" b="1" cap="all">
                  <a:latin typeface="+mj-lt"/>
                </a:endParaRPr>
              </a:p>
            </p:txBody>
          </p:sp>
          <p:sp>
            <p:nvSpPr>
              <p:cNvPr id="49" name="Rectangle 48">
                <a:extLst>
                  <a:ext uri="{FF2B5EF4-FFF2-40B4-BE49-F238E27FC236}">
                    <a16:creationId xmlns:a16="http://schemas.microsoft.com/office/drawing/2014/main" id="{E4EFF6F8-734A-3494-0F62-B4B4022239C8}"/>
                  </a:ext>
                </a:extLst>
              </p:cNvPr>
              <p:cNvSpPr/>
              <p:nvPr/>
            </p:nvSpPr>
            <p:spPr>
              <a:xfrm>
                <a:off x="558174" y="4256642"/>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Dg energy</a:t>
                </a:r>
                <a:endParaRPr lang="en-GB" b="1" cap="all">
                  <a:latin typeface="+mj-lt"/>
                </a:endParaRPr>
              </a:p>
            </p:txBody>
          </p:sp>
          <p:sp>
            <p:nvSpPr>
              <p:cNvPr id="50" name="Rectangle 49">
                <a:extLst>
                  <a:ext uri="{FF2B5EF4-FFF2-40B4-BE49-F238E27FC236}">
                    <a16:creationId xmlns:a16="http://schemas.microsoft.com/office/drawing/2014/main" id="{3A92C437-BA64-AE7F-9FDA-CA114DBC8CFA}"/>
                  </a:ext>
                </a:extLst>
              </p:cNvPr>
              <p:cNvSpPr/>
              <p:nvPr/>
            </p:nvSpPr>
            <p:spPr>
              <a:xfrm>
                <a:off x="558174" y="4787764"/>
                <a:ext cx="2669512" cy="468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Dg connect</a:t>
                </a:r>
                <a:endParaRPr lang="en-GB" b="1" cap="all">
                  <a:latin typeface="+mj-lt"/>
                </a:endParaRPr>
              </a:p>
            </p:txBody>
          </p:sp>
          <p:sp>
            <p:nvSpPr>
              <p:cNvPr id="51" name="Rectangle 50">
                <a:extLst>
                  <a:ext uri="{FF2B5EF4-FFF2-40B4-BE49-F238E27FC236}">
                    <a16:creationId xmlns:a16="http://schemas.microsoft.com/office/drawing/2014/main" id="{E97E7871-7029-4E52-D249-FAA989F77267}"/>
                  </a:ext>
                </a:extLst>
              </p:cNvPr>
              <p:cNvSpPr/>
              <p:nvPr/>
            </p:nvSpPr>
            <p:spPr>
              <a:xfrm>
                <a:off x="558174" y="5318885"/>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NEMOS</a:t>
                </a:r>
                <a:endParaRPr lang="en-GB" b="1" cap="all">
                  <a:latin typeface="+mj-lt"/>
                </a:endParaRPr>
              </a:p>
            </p:txBody>
          </p:sp>
        </p:grpSp>
        <p:sp>
          <p:nvSpPr>
            <p:cNvPr id="34" name="TextBox 33">
              <a:extLst>
                <a:ext uri="{FF2B5EF4-FFF2-40B4-BE49-F238E27FC236}">
                  <a16:creationId xmlns:a16="http://schemas.microsoft.com/office/drawing/2014/main" id="{8490973B-A33C-271C-0309-8ACC7906EED7}"/>
                </a:ext>
              </a:extLst>
            </p:cNvPr>
            <p:cNvSpPr txBox="1"/>
            <p:nvPr/>
          </p:nvSpPr>
          <p:spPr>
            <a:xfrm>
              <a:off x="473723" y="1712103"/>
              <a:ext cx="2669512" cy="420051"/>
            </a:xfrm>
            <a:prstGeom prst="rect">
              <a:avLst/>
            </a:prstGeom>
          </p:spPr>
          <p:txBody>
            <a:bodyPr vert="horz" lIns="91440" tIns="45720" rIns="91440" bIns="45720" rtlCol="0" anchor="t">
              <a:noAutofit/>
            </a:bodyPr>
            <a:lstStyle>
              <a:lvl1pPr>
                <a:lnSpc>
                  <a:spcPct val="90000"/>
                </a:lnSpc>
                <a:spcBef>
                  <a:spcPct val="0"/>
                </a:spcBef>
                <a:buNone/>
                <a:defRPr sz="3000" b="1">
                  <a:solidFill>
                    <a:schemeClr val="tx2"/>
                  </a:solidFill>
                  <a:latin typeface="+mj-lt"/>
                  <a:ea typeface="+mj-ea"/>
                  <a:cs typeface="+mj-cs"/>
                </a:defRPr>
              </a:lvl1pPr>
            </a:lstStyle>
            <a:p>
              <a:r>
                <a:rPr lang="en-US" sz="2000">
                  <a:solidFill>
                    <a:schemeClr val="tx1"/>
                  </a:solidFill>
                </a:rPr>
                <a:t>EU Level:</a:t>
              </a:r>
              <a:endParaRPr lang="en-GB" sz="2000">
                <a:solidFill>
                  <a:schemeClr val="tx1"/>
                </a:solidFill>
              </a:endParaRPr>
            </a:p>
          </p:txBody>
        </p:sp>
      </p:grpSp>
      <p:grpSp>
        <p:nvGrpSpPr>
          <p:cNvPr id="74" name="Group 73">
            <a:extLst>
              <a:ext uri="{FF2B5EF4-FFF2-40B4-BE49-F238E27FC236}">
                <a16:creationId xmlns:a16="http://schemas.microsoft.com/office/drawing/2014/main" id="{F209B224-7323-1284-C693-41A97A005B53}"/>
              </a:ext>
            </a:extLst>
          </p:cNvPr>
          <p:cNvGrpSpPr/>
          <p:nvPr/>
        </p:nvGrpSpPr>
        <p:grpSpPr>
          <a:xfrm>
            <a:off x="5481291" y="1382858"/>
            <a:ext cx="3023658" cy="1871662"/>
            <a:chOff x="3635989" y="1557338"/>
            <a:chExt cx="3023658" cy="1871662"/>
          </a:xfrm>
        </p:grpSpPr>
        <p:sp>
          <p:nvSpPr>
            <p:cNvPr id="68" name="Rectangle 67">
              <a:extLst>
                <a:ext uri="{FF2B5EF4-FFF2-40B4-BE49-F238E27FC236}">
                  <a16:creationId xmlns:a16="http://schemas.microsoft.com/office/drawing/2014/main" id="{74E58722-1A30-366C-99EC-3391BECF7BBB}"/>
                </a:ext>
              </a:extLst>
            </p:cNvPr>
            <p:cNvSpPr/>
            <p:nvPr/>
          </p:nvSpPr>
          <p:spPr>
            <a:xfrm>
              <a:off x="3635989" y="1557338"/>
              <a:ext cx="3023658" cy="18716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7C7C1F6-AEF9-87FE-3D64-E2A3045C3A5F}"/>
                </a:ext>
              </a:extLst>
            </p:cNvPr>
            <p:cNvSpPr txBox="1"/>
            <p:nvPr/>
          </p:nvSpPr>
          <p:spPr>
            <a:xfrm>
              <a:off x="3813062" y="1707861"/>
              <a:ext cx="2482126" cy="389181"/>
            </a:xfrm>
            <a:prstGeom prst="rect">
              <a:avLst/>
            </a:prstGeom>
          </p:spPr>
          <p:txBody>
            <a:bodyPr vert="horz" lIns="91440" tIns="45720" rIns="91440" bIns="45720" rtlCol="0" anchor="t">
              <a:noAutofit/>
            </a:bodyPr>
            <a:lstStyle>
              <a:lvl1pPr>
                <a:lnSpc>
                  <a:spcPct val="90000"/>
                </a:lnSpc>
                <a:spcBef>
                  <a:spcPct val="0"/>
                </a:spcBef>
                <a:buNone/>
                <a:defRPr sz="3000" b="1">
                  <a:solidFill>
                    <a:schemeClr val="tx2"/>
                  </a:solidFill>
                  <a:latin typeface="+mj-lt"/>
                  <a:ea typeface="+mj-ea"/>
                  <a:cs typeface="+mj-cs"/>
                </a:defRPr>
              </a:lvl1pPr>
            </a:lstStyle>
            <a:p>
              <a:r>
                <a:rPr lang="en-US" sz="2000">
                  <a:solidFill>
                    <a:schemeClr val="tx1"/>
                  </a:solidFill>
                </a:rPr>
                <a:t>Regional Level:</a:t>
              </a:r>
              <a:endParaRPr lang="en-GB" sz="2000">
                <a:solidFill>
                  <a:schemeClr val="tx1"/>
                </a:solidFill>
              </a:endParaRPr>
            </a:p>
          </p:txBody>
        </p:sp>
        <p:sp>
          <p:nvSpPr>
            <p:cNvPr id="52" name="Rectangle 51">
              <a:extLst>
                <a:ext uri="{FF2B5EF4-FFF2-40B4-BE49-F238E27FC236}">
                  <a16:creationId xmlns:a16="http://schemas.microsoft.com/office/drawing/2014/main" id="{85355358-39F7-35A9-06AB-669A5161FF91}"/>
                </a:ext>
              </a:extLst>
            </p:cNvPr>
            <p:cNvSpPr/>
            <p:nvPr/>
          </p:nvSpPr>
          <p:spPr>
            <a:xfrm>
              <a:off x="3813062" y="2132154"/>
              <a:ext cx="2669512" cy="1080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Regional Coordination </a:t>
              </a:r>
              <a:br>
                <a:rPr lang="en-US" b="1" cap="all">
                  <a:latin typeface="+mj-lt"/>
                </a:rPr>
              </a:br>
              <a:r>
                <a:rPr lang="en-US" b="1" cap="all">
                  <a:latin typeface="+mj-lt"/>
                </a:rPr>
                <a:t>Centers (new)</a:t>
              </a:r>
            </a:p>
          </p:txBody>
        </p:sp>
      </p:grpSp>
      <p:grpSp>
        <p:nvGrpSpPr>
          <p:cNvPr id="5" name="Group 4">
            <a:extLst>
              <a:ext uri="{FF2B5EF4-FFF2-40B4-BE49-F238E27FC236}">
                <a16:creationId xmlns:a16="http://schemas.microsoft.com/office/drawing/2014/main" id="{B22B5FB7-1F51-EC06-7922-955A79901539}"/>
              </a:ext>
            </a:extLst>
          </p:cNvPr>
          <p:cNvGrpSpPr/>
          <p:nvPr/>
        </p:nvGrpSpPr>
        <p:grpSpPr>
          <a:xfrm>
            <a:off x="578942" y="1383460"/>
            <a:ext cx="4806646" cy="4508018"/>
            <a:chOff x="578942" y="1383460"/>
            <a:chExt cx="4806646" cy="4508018"/>
          </a:xfrm>
        </p:grpSpPr>
        <p:sp>
          <p:nvSpPr>
            <p:cNvPr id="69" name="Rectangle 68">
              <a:extLst>
                <a:ext uri="{FF2B5EF4-FFF2-40B4-BE49-F238E27FC236}">
                  <a16:creationId xmlns:a16="http://schemas.microsoft.com/office/drawing/2014/main" id="{1AE71D49-B846-6024-8A9B-9E3729696BB8}"/>
                </a:ext>
              </a:extLst>
            </p:cNvPr>
            <p:cNvSpPr/>
            <p:nvPr/>
          </p:nvSpPr>
          <p:spPr>
            <a:xfrm>
              <a:off x="578942" y="1383460"/>
              <a:ext cx="4806646" cy="45080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289A5890-C2F4-B782-E3EB-5A326FC27111}"/>
                </a:ext>
              </a:extLst>
            </p:cNvPr>
            <p:cNvSpPr txBox="1"/>
            <p:nvPr/>
          </p:nvSpPr>
          <p:spPr>
            <a:xfrm>
              <a:off x="630810" y="1552430"/>
              <a:ext cx="3084351" cy="223310"/>
            </a:xfrm>
            <a:prstGeom prst="rect">
              <a:avLst/>
            </a:prstGeom>
          </p:spPr>
          <p:txBody>
            <a:bodyPr vert="horz" lIns="91440" tIns="45720" rIns="91440" bIns="45720" rtlCol="0" anchor="t">
              <a:noAutofit/>
            </a:bodyPr>
            <a:lstStyle>
              <a:lvl1pPr>
                <a:lnSpc>
                  <a:spcPct val="90000"/>
                </a:lnSpc>
                <a:spcBef>
                  <a:spcPct val="0"/>
                </a:spcBef>
                <a:buNone/>
                <a:defRPr sz="3000" b="1">
                  <a:solidFill>
                    <a:schemeClr val="tx2"/>
                  </a:solidFill>
                  <a:latin typeface="+mj-lt"/>
                  <a:ea typeface="+mj-ea"/>
                  <a:cs typeface="+mj-cs"/>
                </a:defRPr>
              </a:lvl1pPr>
            </a:lstStyle>
            <a:p>
              <a:r>
                <a:rPr lang="en-US" sz="2000">
                  <a:solidFill>
                    <a:schemeClr val="tx1"/>
                  </a:solidFill>
                </a:rPr>
                <a:t>National Level:</a:t>
              </a:r>
              <a:endParaRPr lang="en-GB" sz="2000">
                <a:solidFill>
                  <a:schemeClr val="tx1"/>
                </a:solidFill>
              </a:endParaRPr>
            </a:p>
          </p:txBody>
        </p:sp>
        <p:sp>
          <p:nvSpPr>
            <p:cNvPr id="60" name="Rectangle 59">
              <a:extLst>
                <a:ext uri="{FF2B5EF4-FFF2-40B4-BE49-F238E27FC236}">
                  <a16:creationId xmlns:a16="http://schemas.microsoft.com/office/drawing/2014/main" id="{D280E37C-22A4-3252-7F68-CF1088106F7C}"/>
                </a:ext>
              </a:extLst>
            </p:cNvPr>
            <p:cNvSpPr/>
            <p:nvPr/>
          </p:nvSpPr>
          <p:spPr>
            <a:xfrm>
              <a:off x="743005" y="2009176"/>
              <a:ext cx="4463195" cy="576000"/>
            </a:xfrm>
            <a:prstGeom prst="rect">
              <a:avLst/>
            </a:prstGeom>
            <a:pattFill prst="wdUpDiag">
              <a:fgClr>
                <a:schemeClr val="accent4"/>
              </a:fgClr>
              <a:bgClr>
                <a:schemeClr val="tx2"/>
              </a:bgClr>
            </a:patt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dirty="0">
                  <a:latin typeface="+mj-lt"/>
                </a:rPr>
                <a:t>National Competent </a:t>
              </a:r>
              <a:br>
                <a:rPr lang="en-US" b="1" cap="all" dirty="0">
                  <a:latin typeface="+mj-lt"/>
                </a:rPr>
              </a:br>
              <a:r>
                <a:rPr lang="en-US" b="1" cap="all" dirty="0">
                  <a:latin typeface="+mj-lt"/>
                </a:rPr>
                <a:t>Authorities (NCAS)</a:t>
              </a:r>
              <a:endParaRPr lang="en-GB" b="1" cap="all" dirty="0">
                <a:latin typeface="+mj-lt"/>
              </a:endParaRPr>
            </a:p>
          </p:txBody>
        </p:sp>
        <p:sp>
          <p:nvSpPr>
            <p:cNvPr id="61" name="Rectangle 60">
              <a:extLst>
                <a:ext uri="{FF2B5EF4-FFF2-40B4-BE49-F238E27FC236}">
                  <a16:creationId xmlns:a16="http://schemas.microsoft.com/office/drawing/2014/main" id="{9B311C5B-12F3-5157-D71B-EB60D4843CD0}"/>
                </a:ext>
              </a:extLst>
            </p:cNvPr>
            <p:cNvSpPr/>
            <p:nvPr/>
          </p:nvSpPr>
          <p:spPr>
            <a:xfrm>
              <a:off x="743005" y="2636342"/>
              <a:ext cx="4463195" cy="576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dirty="0">
                  <a:latin typeface="+mj-lt"/>
                </a:rPr>
                <a:t>National Regulatory </a:t>
              </a:r>
              <a:br>
                <a:rPr lang="en-US" b="1" cap="all" dirty="0">
                  <a:latin typeface="+mj-lt"/>
                </a:rPr>
              </a:br>
              <a:r>
                <a:rPr lang="en-US" b="1" cap="all" dirty="0">
                  <a:latin typeface="+mj-lt"/>
                </a:rPr>
                <a:t>Authorities (NRAs)</a:t>
              </a:r>
              <a:endParaRPr lang="en-GB" b="1" cap="all" dirty="0">
                <a:latin typeface="+mj-lt"/>
              </a:endParaRPr>
            </a:p>
          </p:txBody>
        </p:sp>
        <p:sp>
          <p:nvSpPr>
            <p:cNvPr id="62" name="Rectangle 61">
              <a:extLst>
                <a:ext uri="{FF2B5EF4-FFF2-40B4-BE49-F238E27FC236}">
                  <a16:creationId xmlns:a16="http://schemas.microsoft.com/office/drawing/2014/main" id="{7F304636-F027-D764-6BE4-AE83EB4137FA}"/>
                </a:ext>
              </a:extLst>
            </p:cNvPr>
            <p:cNvSpPr/>
            <p:nvPr/>
          </p:nvSpPr>
          <p:spPr>
            <a:xfrm>
              <a:off x="743005" y="3263508"/>
              <a:ext cx="4463195" cy="576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NIS Competent Authorities</a:t>
              </a:r>
            </a:p>
          </p:txBody>
        </p:sp>
        <p:sp>
          <p:nvSpPr>
            <p:cNvPr id="63" name="Rectangle 62">
              <a:extLst>
                <a:ext uri="{FF2B5EF4-FFF2-40B4-BE49-F238E27FC236}">
                  <a16:creationId xmlns:a16="http://schemas.microsoft.com/office/drawing/2014/main" id="{E28FC728-67C9-2623-D2A1-C22E4BD7EB4D}"/>
                </a:ext>
              </a:extLst>
            </p:cNvPr>
            <p:cNvSpPr/>
            <p:nvPr/>
          </p:nvSpPr>
          <p:spPr>
            <a:xfrm>
              <a:off x="743005" y="3890674"/>
              <a:ext cx="4463195" cy="576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Competent Authorities for Risk Preparedness (RP-NCAs)</a:t>
              </a:r>
            </a:p>
          </p:txBody>
        </p:sp>
        <p:sp>
          <p:nvSpPr>
            <p:cNvPr id="64" name="Rectangle 63">
              <a:extLst>
                <a:ext uri="{FF2B5EF4-FFF2-40B4-BE49-F238E27FC236}">
                  <a16:creationId xmlns:a16="http://schemas.microsoft.com/office/drawing/2014/main" id="{8487F288-A070-1CF7-0445-C7B0C1E2C5D0}"/>
                </a:ext>
              </a:extLst>
            </p:cNvPr>
            <p:cNvSpPr/>
            <p:nvPr/>
          </p:nvSpPr>
          <p:spPr>
            <a:xfrm>
              <a:off x="743005" y="4517840"/>
              <a:ext cx="4463195" cy="576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Competent Authorities Responsible for Cybersecurity (CS-NCAs)</a:t>
              </a:r>
            </a:p>
          </p:txBody>
        </p:sp>
        <p:sp>
          <p:nvSpPr>
            <p:cNvPr id="65" name="Rectangle 64">
              <a:extLst>
                <a:ext uri="{FF2B5EF4-FFF2-40B4-BE49-F238E27FC236}">
                  <a16:creationId xmlns:a16="http://schemas.microsoft.com/office/drawing/2014/main" id="{0459936C-D53C-DC29-726A-27632F346033}"/>
                </a:ext>
              </a:extLst>
            </p:cNvPr>
            <p:cNvSpPr/>
            <p:nvPr/>
          </p:nvSpPr>
          <p:spPr>
            <a:xfrm>
              <a:off x="743005" y="5145007"/>
              <a:ext cx="4463195" cy="576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Computer Security Incident Response Teams (CSIRTs)</a:t>
              </a:r>
            </a:p>
          </p:txBody>
        </p:sp>
      </p:grpSp>
      <p:grpSp>
        <p:nvGrpSpPr>
          <p:cNvPr id="80" name="Group 79">
            <a:extLst>
              <a:ext uri="{FF2B5EF4-FFF2-40B4-BE49-F238E27FC236}">
                <a16:creationId xmlns:a16="http://schemas.microsoft.com/office/drawing/2014/main" id="{12A85B9C-356C-1D1E-D465-95071ABA6BE2}"/>
              </a:ext>
            </a:extLst>
          </p:cNvPr>
          <p:cNvGrpSpPr/>
          <p:nvPr/>
        </p:nvGrpSpPr>
        <p:grpSpPr>
          <a:xfrm>
            <a:off x="558174" y="6131331"/>
            <a:ext cx="2013181" cy="360000"/>
            <a:chOff x="3946304" y="3888434"/>
            <a:chExt cx="2013181" cy="360000"/>
          </a:xfrm>
        </p:grpSpPr>
        <p:sp>
          <p:nvSpPr>
            <p:cNvPr id="75" name="Oval 74">
              <a:extLst>
                <a:ext uri="{FF2B5EF4-FFF2-40B4-BE49-F238E27FC236}">
                  <a16:creationId xmlns:a16="http://schemas.microsoft.com/office/drawing/2014/main" id="{94C463DF-A0B7-8EF9-3EEB-1650E6761CE9}"/>
                </a:ext>
              </a:extLst>
            </p:cNvPr>
            <p:cNvSpPr/>
            <p:nvPr/>
          </p:nvSpPr>
          <p:spPr>
            <a:xfrm>
              <a:off x="3946304" y="3888434"/>
              <a:ext cx="360000" cy="360000"/>
            </a:xfrm>
            <a:prstGeom prst="ellipse">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endParaRPr lang="en-NL" b="1" cap="all">
                <a:latin typeface="+mj-lt"/>
              </a:endParaRPr>
            </a:p>
          </p:txBody>
        </p:sp>
        <p:sp>
          <p:nvSpPr>
            <p:cNvPr id="77" name="TextBox 76">
              <a:extLst>
                <a:ext uri="{FF2B5EF4-FFF2-40B4-BE49-F238E27FC236}">
                  <a16:creationId xmlns:a16="http://schemas.microsoft.com/office/drawing/2014/main" id="{2FFC4DDC-F18E-D57A-A110-891608AF05F3}"/>
                </a:ext>
              </a:extLst>
            </p:cNvPr>
            <p:cNvSpPr txBox="1"/>
            <p:nvPr/>
          </p:nvSpPr>
          <p:spPr>
            <a:xfrm>
              <a:off x="4343978" y="3929935"/>
              <a:ext cx="16155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Energy related bodies</a:t>
              </a:r>
              <a:endParaRPr kumimoji="0" lang="en-GB" sz="1200" b="0" i="0" u="none" strike="noStrike" kern="1200" cap="none" spc="0" normalizeH="0" baseline="0" noProof="0">
                <a:ln>
                  <a:noFill/>
                </a:ln>
                <a:effectLst/>
                <a:uLnTx/>
                <a:uFillTx/>
                <a:latin typeface="+mj-lt"/>
                <a:ea typeface="+mn-ea"/>
                <a:cs typeface="+mn-cs"/>
              </a:endParaRPr>
            </a:p>
          </p:txBody>
        </p:sp>
      </p:grpSp>
      <p:grpSp>
        <p:nvGrpSpPr>
          <p:cNvPr id="79" name="Group 78">
            <a:extLst>
              <a:ext uri="{FF2B5EF4-FFF2-40B4-BE49-F238E27FC236}">
                <a16:creationId xmlns:a16="http://schemas.microsoft.com/office/drawing/2014/main" id="{D155E12B-9A51-C726-304C-ED89605333FC}"/>
              </a:ext>
            </a:extLst>
          </p:cNvPr>
          <p:cNvGrpSpPr/>
          <p:nvPr/>
        </p:nvGrpSpPr>
        <p:grpSpPr>
          <a:xfrm>
            <a:off x="2757488" y="6134861"/>
            <a:ext cx="2490619" cy="360000"/>
            <a:chOff x="3946304" y="4469895"/>
            <a:chExt cx="2490619" cy="360000"/>
          </a:xfrm>
        </p:grpSpPr>
        <p:sp>
          <p:nvSpPr>
            <p:cNvPr id="76" name="Oval 75">
              <a:extLst>
                <a:ext uri="{FF2B5EF4-FFF2-40B4-BE49-F238E27FC236}">
                  <a16:creationId xmlns:a16="http://schemas.microsoft.com/office/drawing/2014/main" id="{D50A29CC-084F-35ED-CA6C-694C7922F4C3}"/>
                </a:ext>
              </a:extLst>
            </p:cNvPr>
            <p:cNvSpPr/>
            <p:nvPr/>
          </p:nvSpPr>
          <p:spPr>
            <a:xfrm>
              <a:off x="3946304" y="4469895"/>
              <a:ext cx="360000" cy="360000"/>
            </a:xfrm>
            <a:prstGeom prst="ellipse">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endParaRPr lang="en-NL" b="1" cap="all">
                <a:latin typeface="+mj-lt"/>
              </a:endParaRPr>
            </a:p>
          </p:txBody>
        </p:sp>
        <p:sp>
          <p:nvSpPr>
            <p:cNvPr id="78" name="TextBox 77">
              <a:extLst>
                <a:ext uri="{FF2B5EF4-FFF2-40B4-BE49-F238E27FC236}">
                  <a16:creationId xmlns:a16="http://schemas.microsoft.com/office/drawing/2014/main" id="{10060CD4-C949-4E93-CB33-BC0348794DAC}"/>
                </a:ext>
              </a:extLst>
            </p:cNvPr>
            <p:cNvSpPr txBox="1"/>
            <p:nvPr/>
          </p:nvSpPr>
          <p:spPr>
            <a:xfrm>
              <a:off x="4343978" y="4511396"/>
              <a:ext cx="20929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Cybersecurity related bodies</a:t>
              </a:r>
              <a:endParaRPr kumimoji="0" lang="en-GB" sz="1200" b="0" i="0" u="none" strike="noStrike" kern="1200" cap="none" spc="0" normalizeH="0" baseline="0" noProof="0">
                <a:ln>
                  <a:noFill/>
                </a:ln>
                <a:effectLst/>
                <a:uLnTx/>
                <a:uFillTx/>
                <a:latin typeface="+mj-lt"/>
                <a:ea typeface="+mn-ea"/>
                <a:cs typeface="+mn-cs"/>
              </a:endParaRPr>
            </a:p>
          </p:txBody>
        </p:sp>
      </p:grpSp>
      <p:sp>
        <p:nvSpPr>
          <p:cNvPr id="82" name="Slide Number Placeholder 81">
            <a:extLst>
              <a:ext uri="{FF2B5EF4-FFF2-40B4-BE49-F238E27FC236}">
                <a16:creationId xmlns:a16="http://schemas.microsoft.com/office/drawing/2014/main" id="{7FBA39F0-D961-54FE-60F8-95D881F8F2DB}"/>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7</a:t>
            </a:fld>
            <a:endParaRPr lang="en-GB"/>
          </a:p>
        </p:txBody>
      </p:sp>
    </p:spTree>
    <p:extLst>
      <p:ext uri="{BB962C8B-B14F-4D97-AF65-F5344CB8AC3E}">
        <p14:creationId xmlns:p14="http://schemas.microsoft.com/office/powerpoint/2010/main" val="871563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000"/>
                                        <p:tgtEl>
                                          <p:spTgt spid="73"/>
                                        </p:tgtEl>
                                      </p:cBhvr>
                                    </p:animEffect>
                                  </p:childTnLst>
                                </p:cTn>
                              </p:par>
                              <p:par>
                                <p:cTn id="8" presetID="22" presetClass="entr" presetSubtype="8"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left)">
                                      <p:cBhvr>
                                        <p:cTn id="10" dur="1000"/>
                                        <p:tgtEl>
                                          <p:spTgt spid="74"/>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857C-5FCC-3034-0199-4B0002F09192}"/>
              </a:ext>
            </a:extLst>
          </p:cNvPr>
          <p:cNvSpPr>
            <a:spLocks noGrp="1"/>
          </p:cNvSpPr>
          <p:nvPr>
            <p:ph type="title"/>
          </p:nvPr>
        </p:nvSpPr>
        <p:spPr/>
        <p:txBody>
          <a:bodyPr/>
          <a:lstStyle/>
          <a:p>
            <a:r>
              <a:rPr lang="en-GB" noProof="0" dirty="0"/>
              <a:t>Who are competent authorities (NCCS-NCAs)?</a:t>
            </a:r>
          </a:p>
        </p:txBody>
      </p:sp>
      <p:sp>
        <p:nvSpPr>
          <p:cNvPr id="3" name="Content Placeholder 2">
            <a:extLst>
              <a:ext uri="{FF2B5EF4-FFF2-40B4-BE49-F238E27FC236}">
                <a16:creationId xmlns:a16="http://schemas.microsoft.com/office/drawing/2014/main" id="{32CA8FAE-887F-EF27-4589-190950D51383}"/>
              </a:ext>
            </a:extLst>
          </p:cNvPr>
          <p:cNvSpPr>
            <a:spLocks noGrp="1"/>
          </p:cNvSpPr>
          <p:nvPr>
            <p:ph idx="1"/>
          </p:nvPr>
        </p:nvSpPr>
        <p:spPr/>
        <p:txBody>
          <a:bodyPr/>
          <a:lstStyle/>
          <a:p>
            <a:pPr marL="285750" indent="-285750">
              <a:buClr>
                <a:schemeClr val="accent6"/>
              </a:buClr>
              <a:buFont typeface="Arial" panose="020B0604020202020204" pitchFamily="34" charset="0"/>
              <a:buChar char="•"/>
            </a:pPr>
            <a:r>
              <a:rPr lang="en-GB" sz="2400" noProof="0" dirty="0"/>
              <a:t>A national governmental or regulatory authority </a:t>
            </a:r>
            <a:r>
              <a:rPr lang="en-GB" sz="2400" b="1" noProof="0" dirty="0"/>
              <a:t>responsible</a:t>
            </a:r>
            <a:r>
              <a:rPr lang="en-GB" sz="2400" noProof="0" dirty="0"/>
              <a:t> for carrying out the tasks assigned to it in the NCCS (</a:t>
            </a:r>
            <a:r>
              <a:rPr lang="en-GB" sz="2400" i="1" noProof="0" dirty="0"/>
              <a:t>Art. 5</a:t>
            </a:r>
            <a:r>
              <a:rPr lang="en-GB" sz="2400" noProof="0" dirty="0"/>
              <a:t>).</a:t>
            </a:r>
          </a:p>
          <a:p>
            <a:pPr marL="285750" indent="-285750">
              <a:buClr>
                <a:schemeClr val="accent6"/>
              </a:buClr>
              <a:buFont typeface="Arial" panose="020B0604020202020204" pitchFamily="34" charset="0"/>
              <a:buChar char="•"/>
            </a:pPr>
            <a:r>
              <a:rPr lang="en-GB" sz="2400" noProof="0" dirty="0"/>
              <a:t>Designated by each member state </a:t>
            </a:r>
            <a:r>
              <a:rPr lang="en-GB" sz="2400" b="1" noProof="0" dirty="0"/>
              <a:t>six months </a:t>
            </a:r>
            <a:r>
              <a:rPr lang="en-GB" sz="2400" noProof="0" dirty="0"/>
              <a:t>after entry into force (</a:t>
            </a:r>
            <a:r>
              <a:rPr lang="en-GB" sz="2400" i="1" noProof="0" dirty="0"/>
              <a:t>Art. 5</a:t>
            </a:r>
            <a:r>
              <a:rPr lang="en-GB" sz="2400" noProof="0" dirty="0"/>
              <a:t>).</a:t>
            </a:r>
          </a:p>
          <a:p>
            <a:pPr marL="285750" indent="-285750">
              <a:buClr>
                <a:schemeClr val="accent6"/>
              </a:buClr>
              <a:buFont typeface="Arial" panose="020B0604020202020204" pitchFamily="34" charset="0"/>
              <a:buChar char="•"/>
            </a:pPr>
            <a:r>
              <a:rPr lang="en-GB" sz="2400" noProof="0" dirty="0"/>
              <a:t>They </a:t>
            </a:r>
            <a:r>
              <a:rPr lang="en-GB" sz="2400" b="1" noProof="0" dirty="0"/>
              <a:t>shall coordinate and cooperate </a:t>
            </a:r>
            <a:r>
              <a:rPr lang="en-GB" sz="2400" noProof="0" dirty="0"/>
              <a:t>with cybersecurity competent authorities, NRAs, RP-NCAs, CSIRTs and other authorities determined by each Member State to ensure fulfilment of NCCS and avoid duplication of tasks (</a:t>
            </a:r>
            <a:r>
              <a:rPr lang="en-GB" sz="2400" i="1" noProof="0" dirty="0"/>
              <a:t>Art. 5</a:t>
            </a:r>
            <a:r>
              <a:rPr lang="en-GB" sz="2400" noProof="0" dirty="0"/>
              <a:t>).</a:t>
            </a:r>
          </a:p>
          <a:p>
            <a:pPr marL="285750" indent="-285750">
              <a:buClr>
                <a:schemeClr val="accent6"/>
              </a:buClr>
              <a:buFont typeface="Arial" panose="020B0604020202020204" pitchFamily="34" charset="0"/>
              <a:buChar char="•"/>
            </a:pPr>
            <a:r>
              <a:rPr lang="en-GB" sz="2400" noProof="0" dirty="0"/>
              <a:t>The competent authorities </a:t>
            </a:r>
            <a:r>
              <a:rPr lang="en-GB" sz="2400" b="1" noProof="0" dirty="0"/>
              <a:t>may delegate tasks </a:t>
            </a:r>
            <a:r>
              <a:rPr lang="en-GB" sz="2400" noProof="0" dirty="0"/>
              <a:t>to other national authorities (</a:t>
            </a:r>
            <a:r>
              <a:rPr lang="en-GB" sz="2400" i="1" noProof="0" dirty="0"/>
              <a:t>Art. 4</a:t>
            </a:r>
            <a:r>
              <a:rPr lang="en-GB" sz="2400" noProof="0" dirty="0"/>
              <a:t>).</a:t>
            </a:r>
          </a:p>
          <a:p>
            <a:pPr marL="285750" indent="-285750">
              <a:buClr>
                <a:schemeClr val="accent6"/>
              </a:buClr>
              <a:buFont typeface="Arial" panose="020B0604020202020204" pitchFamily="34" charset="0"/>
              <a:buChar char="•"/>
            </a:pPr>
            <a:r>
              <a:rPr lang="en-GB" sz="2400" noProof="0" dirty="0"/>
              <a:t>They </a:t>
            </a:r>
            <a:r>
              <a:rPr lang="en-GB" sz="2400" b="1" noProof="0" dirty="0"/>
              <a:t>may perform inspections </a:t>
            </a:r>
            <a:r>
              <a:rPr lang="en-GB" sz="2400" noProof="0" dirty="0"/>
              <a:t>of critical-impact entities according to national law to verify their compliance to the NCCS (</a:t>
            </a:r>
            <a:r>
              <a:rPr lang="en-GB" sz="2400" i="1" noProof="0" dirty="0"/>
              <a:t>Art. 25</a:t>
            </a:r>
            <a:r>
              <a:rPr lang="en-GB" sz="2400" noProof="0" dirty="0"/>
              <a:t>)</a:t>
            </a:r>
          </a:p>
          <a:p>
            <a:endParaRPr lang="en-GB" noProof="0" dirty="0"/>
          </a:p>
        </p:txBody>
      </p:sp>
      <p:sp>
        <p:nvSpPr>
          <p:cNvPr id="4" name="Slide Number Placeholder 3">
            <a:extLst>
              <a:ext uri="{FF2B5EF4-FFF2-40B4-BE49-F238E27FC236}">
                <a16:creationId xmlns:a16="http://schemas.microsoft.com/office/drawing/2014/main" id="{C5F5E2F4-2DA0-5B82-6C4F-A9FC9ED28B74}"/>
              </a:ext>
            </a:extLst>
          </p:cNvPr>
          <p:cNvSpPr>
            <a:spLocks noGrp="1"/>
          </p:cNvSpPr>
          <p:nvPr>
            <p:ph type="sldNum" sz="quarter" idx="12"/>
          </p:nvPr>
        </p:nvSpPr>
        <p:spPr/>
        <p:txBody>
          <a:bodyPr/>
          <a:lstStyle/>
          <a:p>
            <a:fld id="{2557C461-8C51-4D9D-8FC8-E809BEA51BC7}" type="slidenum">
              <a:rPr lang="en-GB" smtClean="0"/>
              <a:pPr/>
              <a:t>8</a:t>
            </a:fld>
            <a:endParaRPr lang="en-GB"/>
          </a:p>
        </p:txBody>
      </p:sp>
    </p:spTree>
    <p:extLst>
      <p:ext uri="{BB962C8B-B14F-4D97-AF65-F5344CB8AC3E}">
        <p14:creationId xmlns:p14="http://schemas.microsoft.com/office/powerpoint/2010/main" val="160651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descr="A blue and purple lights&#10;&#10;Description automatically generated">
            <a:extLst>
              <a:ext uri="{FF2B5EF4-FFF2-40B4-BE49-F238E27FC236}">
                <a16:creationId xmlns:a16="http://schemas.microsoft.com/office/drawing/2014/main" id="{7284DB73-0F3F-2726-2B07-E67498281DB4}"/>
              </a:ext>
            </a:extLst>
          </p:cNvPr>
          <p:cNvPicPr>
            <a:picLocks noGrp="1" noChangeAspect="1"/>
          </p:cNvPicPr>
          <p:nvPr>
            <p:ph type="pic" sz="quarter" idx="14"/>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21428" r="21428"/>
          <a:stretch/>
        </p:blipFill>
        <p:spPr/>
      </p:pic>
      <p:sp>
        <p:nvSpPr>
          <p:cNvPr id="4" name="Slide Number Placeholder 3">
            <a:extLst>
              <a:ext uri="{FF2B5EF4-FFF2-40B4-BE49-F238E27FC236}">
                <a16:creationId xmlns:a16="http://schemas.microsoft.com/office/drawing/2014/main" id="{92A0ED07-E3B0-CBD8-6888-35C1BF194074}"/>
              </a:ext>
            </a:extLst>
          </p:cNvPr>
          <p:cNvSpPr>
            <a:spLocks noGrp="1"/>
          </p:cNvSpPr>
          <p:nvPr>
            <p:ph type="sldNum" sz="quarter" idx="17"/>
          </p:nvPr>
        </p:nvSpPr>
        <p:spPr/>
        <p:txBody>
          <a:bodyPr/>
          <a:lstStyle/>
          <a:p>
            <a:fld id="{2557C461-8C51-4D9D-8FC8-E809BEA51BC7}" type="slidenum">
              <a:rPr lang="en-GB" smtClean="0"/>
              <a:pPr/>
              <a:t>9</a:t>
            </a:fld>
            <a:endParaRPr lang="en-GB"/>
          </a:p>
        </p:txBody>
      </p:sp>
      <p:sp>
        <p:nvSpPr>
          <p:cNvPr id="10" name="Title 1">
            <a:extLst>
              <a:ext uri="{FF2B5EF4-FFF2-40B4-BE49-F238E27FC236}">
                <a16:creationId xmlns:a16="http://schemas.microsoft.com/office/drawing/2014/main" id="{67BCAD8A-F0A5-CD7B-239D-D677D477730B}"/>
              </a:ext>
            </a:extLst>
          </p:cNvPr>
          <p:cNvSpPr txBox="1">
            <a:spLocks/>
          </p:cNvSpPr>
          <p:nvPr/>
        </p:nvSpPr>
        <p:spPr>
          <a:xfrm>
            <a:off x="649487" y="1074434"/>
            <a:ext cx="5032121" cy="4709131"/>
          </a:xfrm>
          <a:prstGeom prst="rect">
            <a:avLst/>
          </a:prstGeom>
          <a:ln>
            <a:noFill/>
          </a:ln>
          <a:effectLst>
            <a:outerShdw blurRad="50800" dist="50800" dir="5400000" sx="111000" sy="111000" algn="ctr" rotWithShape="0">
              <a:srgbClr val="000000">
                <a:alpha val="31000"/>
              </a:srgbClr>
            </a:outerShdw>
          </a:effectLst>
        </p:spPr>
        <p:txBody>
          <a:bodyPr vert="horz" lIns="91440" tIns="45720" rIns="91440" bIns="45720" rtlCol="0" anchor="ctr">
            <a:normAutofit/>
          </a:bodyPr>
          <a:lstStyle>
            <a:lvl1pPr algn="l"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pPr>
              <a:lnSpc>
                <a:spcPct val="100000"/>
              </a:lnSpc>
            </a:pPr>
            <a:r>
              <a:rPr lang="en-GB" sz="4800" dirty="0">
                <a:solidFill>
                  <a:schemeClr val="bg1"/>
                </a:solidFill>
                <a:effectLst>
                  <a:outerShdw blurRad="177800" dir="5400000" algn="t" rotWithShape="0">
                    <a:schemeClr val="tx2">
                      <a:alpha val="79000"/>
                    </a:schemeClr>
                  </a:outerShdw>
                </a:effectLst>
                <a:latin typeface="+mj-lt"/>
                <a:ea typeface="Times New Roman" panose="02020603050405020304" pitchFamily="18" charset="0"/>
                <a:cs typeface="Times New Roman" panose="02020603050405020304" pitchFamily="18" charset="0"/>
              </a:rPr>
              <a:t>ENTSO-E and</a:t>
            </a:r>
            <a:br>
              <a:rPr lang="en-GB" sz="4800" dirty="0">
                <a:solidFill>
                  <a:schemeClr val="bg1"/>
                </a:solidFill>
                <a:effectLst>
                  <a:outerShdw blurRad="177800" dir="5400000" algn="t" rotWithShape="0">
                    <a:schemeClr val="tx2">
                      <a:alpha val="79000"/>
                    </a:schemeClr>
                  </a:outerShdw>
                </a:effectLst>
                <a:latin typeface="+mj-lt"/>
                <a:ea typeface="Times New Roman" panose="02020603050405020304" pitchFamily="18" charset="0"/>
                <a:cs typeface="Times New Roman" panose="02020603050405020304" pitchFamily="18" charset="0"/>
              </a:rPr>
            </a:br>
            <a:r>
              <a:rPr lang="en-GB" sz="4800" dirty="0">
                <a:solidFill>
                  <a:schemeClr val="bg1"/>
                </a:solidFill>
                <a:effectLst>
                  <a:outerShdw blurRad="177800" dir="5400000" algn="t" rotWithShape="0">
                    <a:schemeClr val="tx2">
                      <a:alpha val="79000"/>
                    </a:schemeClr>
                  </a:outerShdw>
                </a:effectLst>
                <a:latin typeface="+mj-lt"/>
                <a:ea typeface="Times New Roman" panose="02020603050405020304" pitchFamily="18" charset="0"/>
                <a:cs typeface="Times New Roman" panose="02020603050405020304" pitchFamily="18" charset="0"/>
              </a:rPr>
              <a:t>DSO Entity cooperate in:</a:t>
            </a:r>
          </a:p>
          <a:p>
            <a:pPr>
              <a:lnSpc>
                <a:spcPct val="100000"/>
              </a:lnSpc>
            </a:pPr>
            <a:r>
              <a:rPr lang="en-GB" sz="2000" b="0" dirty="0">
                <a:solidFill>
                  <a:schemeClr val="bg1"/>
                </a:solidFill>
                <a:effectLst>
                  <a:outerShdw blurRad="177800" dir="5400000" algn="t" rotWithShape="0">
                    <a:schemeClr val="tx2">
                      <a:alpha val="79000"/>
                    </a:schemeClr>
                  </a:outerShdw>
                </a:effectLst>
                <a:latin typeface="+mj-lt"/>
                <a:cs typeface="Times New Roman" panose="02020603050405020304" pitchFamily="18" charset="0"/>
              </a:rPr>
              <a:t>(Art. 16)</a:t>
            </a:r>
            <a:endParaRPr lang="en-US" sz="2000" b="0" dirty="0">
              <a:solidFill>
                <a:schemeClr val="bg1"/>
              </a:solidFill>
              <a:effectLst>
                <a:outerShdw blurRad="177800" dir="5400000" algn="t" rotWithShape="0">
                  <a:schemeClr val="tx2">
                    <a:alpha val="79000"/>
                  </a:schemeClr>
                </a:outerShdw>
              </a:effectLst>
              <a:latin typeface="+mj-lt"/>
              <a:cs typeface="+mj-cs"/>
            </a:endParaRPr>
          </a:p>
        </p:txBody>
      </p:sp>
      <p:graphicFrame>
        <p:nvGraphicFramePr>
          <p:cNvPr id="5" name="TextBox 5">
            <a:extLst>
              <a:ext uri="{FF2B5EF4-FFF2-40B4-BE49-F238E27FC236}">
                <a16:creationId xmlns:a16="http://schemas.microsoft.com/office/drawing/2014/main" id="{D194728B-0A13-B77C-C4B9-9FDA12A7864C}"/>
              </a:ext>
            </a:extLst>
          </p:cNvPr>
          <p:cNvGraphicFramePr/>
          <p:nvPr>
            <p:extLst>
              <p:ext uri="{D42A27DB-BD31-4B8C-83A1-F6EECF244321}">
                <p14:modId xmlns:p14="http://schemas.microsoft.com/office/powerpoint/2010/main" val="1187880070"/>
              </p:ext>
            </p:extLst>
          </p:nvPr>
        </p:nvGraphicFramePr>
        <p:xfrm>
          <a:off x="5165444" y="184106"/>
          <a:ext cx="7112173" cy="6307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6625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04">
      <a:dk1>
        <a:sysClr val="windowText" lastClr="000000"/>
      </a:dk1>
      <a:lt1>
        <a:sysClr val="window" lastClr="FFFFFF"/>
      </a:lt1>
      <a:dk2>
        <a:srgbClr val="0F218B"/>
      </a:dk2>
      <a:lt2>
        <a:srgbClr val="E8E8E8"/>
      </a:lt2>
      <a:accent1>
        <a:srgbClr val="461156"/>
      </a:accent1>
      <a:accent2>
        <a:srgbClr val="4B4748"/>
      </a:accent2>
      <a:accent3>
        <a:srgbClr val="FFCC00"/>
      </a:accent3>
      <a:accent4>
        <a:srgbClr val="00947F"/>
      </a:accent4>
      <a:accent5>
        <a:srgbClr val="FF4D00"/>
      </a:accent5>
      <a:accent6>
        <a:srgbClr val="B9037E"/>
      </a:accent6>
      <a:hlink>
        <a:srgbClr val="28ACBF"/>
      </a:hlink>
      <a:folHlink>
        <a:srgbClr val="FFCC00"/>
      </a:folHlink>
    </a:clrScheme>
    <a:fontScheme name="Custom 144">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accent3"/>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524438F3AF1043A95E5763E53F6305" ma:contentTypeVersion="16" ma:contentTypeDescription="Create a new document." ma:contentTypeScope="" ma:versionID="808a0d509c4b7a912bf96ea704734abc">
  <xsd:schema xmlns:xsd="http://www.w3.org/2001/XMLSchema" xmlns:xs="http://www.w3.org/2001/XMLSchema" xmlns:p="http://schemas.microsoft.com/office/2006/metadata/properties" xmlns:ns2="dd6f86dc-a266-4bbc-8195-26b83935739b" xmlns:ns3="92692ffc-aaa7-400c-baa3-7437b41c3559" targetNamespace="http://schemas.microsoft.com/office/2006/metadata/properties" ma:root="true" ma:fieldsID="3389193a7d316f66c1cbff602f4b79a7" ns2:_="" ns3:_="">
    <xsd:import namespace="dd6f86dc-a266-4bbc-8195-26b83935739b"/>
    <xsd:import namespace="92692ffc-aaa7-400c-baa3-7437b41c35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f86dc-a266-4bbc-8195-26b839357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cf2b176-d4dc-4d18-8c95-51f9f2dafcd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692ffc-aaa7-400c-baa3-7437b41c355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86e072e5-d07e-4f95-9fab-242046a07842}" ma:internalName="TaxCatchAll" ma:showField="CatchAllData" ma:web="92692ffc-aaa7-400c-baa3-7437b41c35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6f86dc-a266-4bbc-8195-26b83935739b">
      <Terms xmlns="http://schemas.microsoft.com/office/infopath/2007/PartnerControls"/>
    </lcf76f155ced4ddcb4097134ff3c332f>
    <TaxCatchAll xmlns="92692ffc-aaa7-400c-baa3-7437b41c355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D649B8-3754-4B61-9241-EB224B228FE1}"/>
</file>

<file path=customXml/itemProps2.xml><?xml version="1.0" encoding="utf-8"?>
<ds:datastoreItem xmlns:ds="http://schemas.openxmlformats.org/officeDocument/2006/customXml" ds:itemID="{68F256CC-98BC-4A4F-82B6-A5810A453BE0}">
  <ds:schemaRefs>
    <ds:schemaRef ds:uri="http://schemas.microsoft.com/office/infopath/2007/PartnerControls"/>
    <ds:schemaRef ds:uri="7b2dc482-0a80-4ae4-ad6d-6f9b5a9ed41b"/>
    <ds:schemaRef ds:uri="b5b42950-d9df-4d6c-909e-d88c46f3b75f"/>
    <ds:schemaRef ds:uri="http://schemas.microsoft.com/office/2006/documentManagement/types"/>
    <ds:schemaRef ds:uri="http://purl.org/dc/elements/1.1/"/>
    <ds:schemaRef ds:uri="http://purl.org/dc/dcmitype/"/>
    <ds:schemaRef ds:uri="http://schemas.microsoft.com/office/2006/metadata/properties"/>
    <ds:schemaRef ds:uri="http://purl.org/dc/terms/"/>
    <ds:schemaRef ds:uri="http://www.w3.org/XML/1998/namespace"/>
    <ds:schemaRef ds:uri="http://schemas.openxmlformats.org/package/2006/metadata/core-properties"/>
    <ds:schemaRef ds:uri="02d12187-754c-41a9-9e93-c3e1cfacc155"/>
  </ds:schemaRefs>
</ds:datastoreItem>
</file>

<file path=customXml/itemProps3.xml><?xml version="1.0" encoding="utf-8"?>
<ds:datastoreItem xmlns:ds="http://schemas.openxmlformats.org/officeDocument/2006/customXml" ds:itemID="{61DA2F58-B216-4B87-ADBD-9D86DD399545}">
  <ds:schemaRefs>
    <ds:schemaRef ds:uri="http://schemas.microsoft.com/sharepoint/v3/contenttype/forms"/>
  </ds:schemaRefs>
</ds:datastoreItem>
</file>

<file path=docMetadata/LabelInfo.xml><?xml version="1.0" encoding="utf-8"?>
<clbl:labelList xmlns:clbl="http://schemas.microsoft.com/office/2020/mipLabelMetadata">
  <clbl:label id="{22c8c8a3-66f2-43ac-a16c-90612a5f5b89}" enabled="1" method="Privileged" siteId="{eccd734e-7022-4709-aba5-a5dd77929e27}" contentBits="0" removed="0"/>
</clbl:labelList>
</file>

<file path=docProps/app.xml><?xml version="1.0" encoding="utf-8"?>
<Properties xmlns="http://schemas.openxmlformats.org/officeDocument/2006/extended-properties" xmlns:vt="http://schemas.openxmlformats.org/officeDocument/2006/docPropsVTypes">
  <TotalTime>781</TotalTime>
  <Words>7367</Words>
  <Application>Microsoft Office PowerPoint</Application>
  <PresentationFormat>Widescreen</PresentationFormat>
  <Paragraphs>1302</Paragraphs>
  <Slides>51</Slides>
  <Notes>49</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Network Code on Cybersecurity (NCCS)</vt:lpstr>
      <vt:lpstr>Outline</vt:lpstr>
      <vt:lpstr>General Background</vt:lpstr>
      <vt:lpstr>Why a network code on Cybersecurity (NCCS)?</vt:lpstr>
      <vt:lpstr>What is the NCCS' Regulatory Background?</vt:lpstr>
      <vt:lpstr>Which entities are in scope of the NCCS?</vt:lpstr>
      <vt:lpstr>Who is responsible for the governance of the NCCS?</vt:lpstr>
      <vt:lpstr>Who are competent authorities (NCCS-NCAs)?</vt:lpstr>
      <vt:lpstr>PowerPoint Presentation</vt:lpstr>
      <vt:lpstr>Which cybersecurity aspects does the NCCS cover?</vt:lpstr>
      <vt:lpstr>How and until when will the NCCS be implemented?</vt:lpstr>
      <vt:lpstr>How and until when will the NCCS be implemented?</vt:lpstr>
      <vt:lpstr>How and until when will the NCCS be implemented?</vt:lpstr>
      <vt:lpstr>How and until when will the NCCS be implemented?</vt:lpstr>
      <vt:lpstr>What is the timeline for the provisional documents (Art. 48)?</vt:lpstr>
      <vt:lpstr>Terms, conditions, and methodologies (TCMs) to be developed</vt:lpstr>
      <vt:lpstr>What is the process behind the development of terms, conditions, and methodologies (TCMs)?</vt:lpstr>
      <vt:lpstr>Risk Assessment Processes</vt:lpstr>
      <vt:lpstr>Cybersecurity risk assessment cycle </vt:lpstr>
      <vt:lpstr>Cybersecurity risk assessment methodologies (Art. 18)</vt:lpstr>
      <vt:lpstr>Union-wide cybersecurity risk assessment (Art. 19)</vt:lpstr>
      <vt:lpstr>Union-wide cybersecurity risk assessment - Consultation </vt:lpstr>
      <vt:lpstr>Identification of high-impact and critical-impact entities</vt:lpstr>
      <vt:lpstr>Entity cybersecurity risk assessment (Art. 26 and 27)  </vt:lpstr>
      <vt:lpstr>Member State cybersecurity risk assessment (Art. 20)  </vt:lpstr>
      <vt:lpstr>Regional cybersecurity risk assessment (Art. 21)</vt:lpstr>
      <vt:lpstr>Regional cybersecurity risk mitigation plans (Art. 22)</vt:lpstr>
      <vt:lpstr>Comprehensive cross-border electricity cybersecurity risk assessment report (Art. 23)</vt:lpstr>
      <vt:lpstr>Common Electricity Cybersecurity Framework</vt:lpstr>
      <vt:lpstr>Common electricity cybersecurity framework</vt:lpstr>
      <vt:lpstr>Minimum and advanced cybersecurity controls,  including supply chain</vt:lpstr>
      <vt:lpstr>Mapping matrix for controls against standards (art. 34)</vt:lpstr>
      <vt:lpstr>Cybersecurity management system (Art. 32)</vt:lpstr>
      <vt:lpstr>PowerPoint Presentation</vt:lpstr>
      <vt:lpstr>Cybersecurity Defense</vt:lpstr>
      <vt:lpstr>Threats and vulnerabilities</vt:lpstr>
      <vt:lpstr>Capabilities of high- and critical-impact entities</vt:lpstr>
      <vt:lpstr>Reporting cyber-attacks</vt:lpstr>
      <vt:lpstr>Reporting cyber-attacks</vt:lpstr>
      <vt:lpstr>Crisis management (Art. 40)</vt:lpstr>
      <vt:lpstr>Cybersecurity Crisis Management and Response Plans for the Electric Sector (Art. 41)</vt:lpstr>
      <vt:lpstr>Early alert capabilities: ECEAC (Art. 42)</vt:lpstr>
      <vt:lpstr>Reporting unpatched actively exploited vulnerabilities </vt:lpstr>
      <vt:lpstr>Reporting cyber threats</vt:lpstr>
      <vt:lpstr>Cybersecurity exercises (Art. 43-45)</vt:lpstr>
      <vt:lpstr>NCCS Supply Chain</vt:lpstr>
      <vt:lpstr>Supply chain cybersecurity overview</vt:lpstr>
      <vt:lpstr>Minimum and advanced cybersecurity controls in the supply chain (Art. 33)</vt:lpstr>
      <vt:lpstr>Non-binding cybersecurity procurement recommendations (Art. 35)</vt:lpstr>
      <vt:lpstr>Cybersecurity in the supply chain and cyber risk management at entity level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General  Overview</dc:title>
  <dc:creator>Jemima Compton</dc:creator>
  <cp:lastModifiedBy>Keith Drummond (FleishmanHillard)</cp:lastModifiedBy>
  <cp:revision>28</cp:revision>
  <dcterms:created xsi:type="dcterms:W3CDTF">2024-07-18T09:21:04Z</dcterms:created>
  <dcterms:modified xsi:type="dcterms:W3CDTF">2024-10-21T09:52:20Z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19d756-792e-42a1-bcad-4cb9051ddd2d_Enabled">
    <vt:lpwstr>true</vt:lpwstr>
  </property>
  <property fmtid="{D5CDD505-2E9C-101B-9397-08002B2CF9AE}" pid="3" name="MSIP_Label_8e19d756-792e-42a1-bcad-4cb9051ddd2d_SetDate">
    <vt:lpwstr>2024-08-08T11:12:37Z</vt:lpwstr>
  </property>
  <property fmtid="{D5CDD505-2E9C-101B-9397-08002B2CF9AE}" pid="4" name="MSIP_Label_8e19d756-792e-42a1-bcad-4cb9051ddd2d_Method">
    <vt:lpwstr>Standard</vt:lpwstr>
  </property>
  <property fmtid="{D5CDD505-2E9C-101B-9397-08002B2CF9AE}" pid="5" name="MSIP_Label_8e19d756-792e-42a1-bcad-4cb9051ddd2d_Name">
    <vt:lpwstr>Confidential</vt:lpwstr>
  </property>
  <property fmtid="{D5CDD505-2E9C-101B-9397-08002B2CF9AE}" pid="6" name="MSIP_Label_8e19d756-792e-42a1-bcad-4cb9051ddd2d_SiteId">
    <vt:lpwstr>41eb501a-f671-4ce0-a5bf-b64168c3705f</vt:lpwstr>
  </property>
  <property fmtid="{D5CDD505-2E9C-101B-9397-08002B2CF9AE}" pid="7" name="MSIP_Label_8e19d756-792e-42a1-bcad-4cb9051ddd2d_ActionId">
    <vt:lpwstr>63423803-b874-4c07-9601-20a4ed368035</vt:lpwstr>
  </property>
  <property fmtid="{D5CDD505-2E9C-101B-9397-08002B2CF9AE}" pid="8" name="MSIP_Label_8e19d756-792e-42a1-bcad-4cb9051ddd2d_ContentBits">
    <vt:lpwstr>2</vt:lpwstr>
  </property>
  <property fmtid="{D5CDD505-2E9C-101B-9397-08002B2CF9AE}" pid="9" name="ClassificationContentMarkingFooterLocations">
    <vt:lpwstr>Office Theme:11</vt:lpwstr>
  </property>
  <property fmtid="{D5CDD505-2E9C-101B-9397-08002B2CF9AE}" pid="10" name="ClassificationContentMarkingFooterText">
    <vt:lpwstr>Confidential - Not for Public Consumption or Distribution</vt:lpwstr>
  </property>
  <property fmtid="{D5CDD505-2E9C-101B-9397-08002B2CF9AE}" pid="11" name="MediaServiceImageTags">
    <vt:lpwstr/>
  </property>
  <property fmtid="{D5CDD505-2E9C-101B-9397-08002B2CF9AE}" pid="12" name="ContentTypeId">
    <vt:lpwstr>0x0101008C611FEF956003458D6C6376D98776E5</vt:lpwstr>
  </property>
</Properties>
</file>