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80B_A563E56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10231" r:id="rId5"/>
    <p:sldId id="305" r:id="rId6"/>
    <p:sldId id="10279" r:id="rId7"/>
    <p:sldId id="10280" r:id="rId8"/>
    <p:sldId id="10274" r:id="rId9"/>
    <p:sldId id="10275" r:id="rId10"/>
    <p:sldId id="10276" r:id="rId11"/>
    <p:sldId id="10277" r:id="rId12"/>
    <p:sldId id="10278" r:id="rId13"/>
    <p:sldId id="10239" r:id="rId14"/>
    <p:sldId id="10235" r:id="rId15"/>
    <p:sldId id="10236" r:id="rId16"/>
    <p:sldId id="10237" r:id="rId17"/>
    <p:sldId id="10251" r:id="rId18"/>
    <p:sldId id="10252" r:id="rId19"/>
    <p:sldId id="10253" r:id="rId20"/>
    <p:sldId id="10262" r:id="rId21"/>
    <p:sldId id="10304" r:id="rId22"/>
    <p:sldId id="10210" r:id="rId23"/>
    <p:sldId id="10281" r:id="rId24"/>
    <p:sldId id="10293" r:id="rId25"/>
    <p:sldId id="10297" r:id="rId26"/>
    <p:sldId id="10305" r:id="rId27"/>
    <p:sldId id="10300" r:id="rId28"/>
    <p:sldId id="10283" r:id="rId29"/>
    <p:sldId id="10302" r:id="rId30"/>
    <p:sldId id="10296" r:id="rId31"/>
    <p:sldId id="10306" r:id="rId32"/>
    <p:sldId id="10298" r:id="rId33"/>
    <p:sldId id="10307" r:id="rId34"/>
    <p:sldId id="10295" r:id="rId35"/>
    <p:sldId id="10308" r:id="rId36"/>
    <p:sldId id="10314" r:id="rId37"/>
    <p:sldId id="10313" r:id="rId38"/>
    <p:sldId id="10315" r:id="rId39"/>
    <p:sldId id="10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5FDC9D3-E5D4-482C-8519-F85DE2A25835}">
          <p14:sldIdLst>
            <p14:sldId id="10231"/>
            <p14:sldId id="305"/>
          </p14:sldIdLst>
        </p14:section>
        <p14:section name="1. General Background" id="{BA3D2B31-C165-41AB-BDFB-E34F966C25BB}">
          <p14:sldIdLst>
            <p14:sldId id="10279"/>
            <p14:sldId id="10280"/>
            <p14:sldId id="10274"/>
            <p14:sldId id="10275"/>
            <p14:sldId id="10276"/>
            <p14:sldId id="10277"/>
            <p14:sldId id="10278"/>
            <p14:sldId id="10239"/>
            <p14:sldId id="10235"/>
            <p14:sldId id="10236"/>
            <p14:sldId id="10237"/>
            <p14:sldId id="10251"/>
            <p14:sldId id="10252"/>
            <p14:sldId id="10253"/>
          </p14:sldIdLst>
        </p14:section>
        <p14:section name="2. Cybersecurity Defense" id="{13D48CD9-F899-45A8-BD85-A225B9071A25}">
          <p14:sldIdLst>
            <p14:sldId id="10262"/>
            <p14:sldId id="10304"/>
            <p14:sldId id="10210"/>
          </p14:sldIdLst>
        </p14:section>
        <p14:section name="3. CACS Methodology" id="{1F5774BC-3F6A-4AFE-A796-32E4CC656A0E}">
          <p14:sldIdLst>
            <p14:sldId id="10281"/>
            <p14:sldId id="10293"/>
            <p14:sldId id="10297"/>
            <p14:sldId id="10305"/>
            <p14:sldId id="10300"/>
            <p14:sldId id="10283"/>
            <p14:sldId id="10302"/>
            <p14:sldId id="10296"/>
            <p14:sldId id="10306"/>
            <p14:sldId id="10298"/>
            <p14:sldId id="10307"/>
            <p14:sldId id="10295"/>
            <p14:sldId id="10308"/>
            <p14:sldId id="10314"/>
            <p14:sldId id="10313"/>
            <p14:sldId id="10315"/>
            <p14:sldId id="10282"/>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BBE650-9F80-B1A7-702A-90E960A11FB0}" name="Elvira Sanchez Ortiz" initials="ESO" userId="Elvira Sanchez Orti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vira Sanchez Ortiz" initials="ESO" lastIdx="8" clrIdx="6">
    <p:extLst>
      <p:ext uri="{19B8F6BF-5375-455C-9EA6-DF929625EA0E}">
        <p15:presenceInfo xmlns:p15="http://schemas.microsoft.com/office/powerpoint/2012/main" userId="Elvira Sanchez Ortiz" providerId="None"/>
      </p:ext>
    </p:extLst>
  </p:cmAuthor>
  <p:cmAuthor id="1" name="Melissa Stewart" initials="MS" lastIdx="40" clrIdx="0">
    <p:extLst>
      <p:ext uri="{19B8F6BF-5375-455C-9EA6-DF929625EA0E}">
        <p15:presenceInfo xmlns:p15="http://schemas.microsoft.com/office/powerpoint/2012/main" userId="Melissa Stewart" providerId="None"/>
      </p:ext>
    </p:extLst>
  </p:cmAuthor>
  <p:cmAuthor id="8" name="KELLER Julien" initials="KJ" lastIdx="6" clrIdx="7">
    <p:extLst>
      <p:ext uri="{19B8F6BF-5375-455C-9EA6-DF929625EA0E}">
        <p15:presenceInfo xmlns:p15="http://schemas.microsoft.com/office/powerpoint/2012/main" userId="S::julien.keller@rte-france.com::c2a45c4c-7f4a-4115-ad35-86df36b257dc" providerId="AD"/>
      </p:ext>
    </p:extLst>
  </p:cmAuthor>
  <p:cmAuthor id="2" name="Selhofer Armin" initials="SA" lastIdx="2" clrIdx="1">
    <p:extLst>
      <p:ext uri="{19B8F6BF-5375-455C-9EA6-DF929625EA0E}">
        <p15:presenceInfo xmlns:p15="http://schemas.microsoft.com/office/powerpoint/2012/main" userId="S::a.selhofer_oesterreichsenergie.at#ext#@entsoe00.onmicrosoft.com::576a0e63-dc2b-48e9-8ce1-b18013f9991e" providerId="AD"/>
      </p:ext>
    </p:extLst>
  </p:cmAuthor>
  <p:cmAuthor id="9" name="Elvira Sanchez Ortiz" initials="ESO [2]" lastIdx="6" clrIdx="8">
    <p:extLst>
      <p:ext uri="{19B8F6BF-5375-455C-9EA6-DF929625EA0E}">
        <p15:presenceInfo xmlns:p15="http://schemas.microsoft.com/office/powerpoint/2012/main" userId="S::esanchezortiz1@entsoe.eu::587a592d-f7d4-4f66-bb0c-0515b82868b8" providerId="AD"/>
      </p:ext>
    </p:extLst>
  </p:cmAuthor>
  <p:cmAuthor id="3" name="Kate Winfield (FleishmanHillard)" initials="" lastIdx="23" clrIdx="2">
    <p:extLst>
      <p:ext uri="{19B8F6BF-5375-455C-9EA6-DF929625EA0E}">
        <p15:presenceInfo xmlns:p15="http://schemas.microsoft.com/office/powerpoint/2012/main" userId="S::kate.winfield@fleishmaneurope.com::3c9afef1-c5cf-4827-87f1-b9141c7c88a6" providerId="AD"/>
      </p:ext>
    </p:extLst>
  </p:cmAuthor>
  <p:cmAuthor id="10" name="Kerec Osrajnik Romana" initials="RK" lastIdx="18" clrIdx="9">
    <p:extLst>
      <p:ext uri="{19B8F6BF-5375-455C-9EA6-DF929625EA0E}">
        <p15:presenceInfo xmlns:p15="http://schemas.microsoft.com/office/powerpoint/2012/main" userId="S::Romana.KerecOsrajnik@Eles.si::2ba17ca7-dc1e-45e4-8d8e-2bf9cbdba461" providerId="AD"/>
      </p:ext>
    </p:extLst>
  </p:cmAuthor>
  <p:cmAuthor id="4" name="CLEMENT Olivier" initials="CO [2]" lastIdx="14" clrIdx="3">
    <p:extLst>
      <p:ext uri="{19B8F6BF-5375-455C-9EA6-DF929625EA0E}">
        <p15:presenceInfo xmlns:p15="http://schemas.microsoft.com/office/powerpoint/2012/main" userId="S-1-5-21-2342508745-796755126-3001729504-211660" providerId="AD"/>
      </p:ext>
    </p:extLst>
  </p:cmAuthor>
  <p:cmAuthor id="11" name="Olivier CLEMENT" initials="OC" lastIdx="8" clrIdx="10">
    <p:extLst>
      <p:ext uri="{19B8F6BF-5375-455C-9EA6-DF929625EA0E}">
        <p15:presenceInfo xmlns:p15="http://schemas.microsoft.com/office/powerpoint/2012/main" userId="Olivier CLEMENT" providerId="None"/>
      </p:ext>
    </p:extLst>
  </p:cmAuthor>
  <p:cmAuthor id="5" name="Arianna Rizzi (FleishmanHillard)" initials="AR" lastIdx="40" clrIdx="4">
    <p:extLst>
      <p:ext uri="{19B8F6BF-5375-455C-9EA6-DF929625EA0E}">
        <p15:presenceInfo xmlns:p15="http://schemas.microsoft.com/office/powerpoint/2012/main" userId="S::arianna.rizzi@fleishmaneurope.com::e36d73e8-3726-48c3-8a30-81c953805d71" providerId="AD"/>
      </p:ext>
    </p:extLst>
  </p:cmAuthor>
  <p:cmAuthor id="12" name="Elvira Sanchez Ortiz" initials="ES" lastIdx="6" clrIdx="11">
    <p:extLst>
      <p:ext uri="{19B8F6BF-5375-455C-9EA6-DF929625EA0E}">
        <p15:presenceInfo xmlns:p15="http://schemas.microsoft.com/office/powerpoint/2012/main" userId="S::elvira.sanchezortiz@encs.eu::e86eae9c-1e70-4790-8efa-8948ae393a05" providerId="AD"/>
      </p:ext>
    </p:extLst>
  </p:cmAuthor>
  <p:cmAuthor id="6" name="Giuseppina Zona (Terna)" initials="Terna" lastIdx="25" clrIdx="5">
    <p:extLst>
      <p:ext uri="{19B8F6BF-5375-455C-9EA6-DF929625EA0E}">
        <p15:presenceInfo xmlns:p15="http://schemas.microsoft.com/office/powerpoint/2012/main" userId="Giuseppina Zona (Ter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C90"/>
    <a:srgbClr val="D9D9D9"/>
    <a:srgbClr val="70AD47"/>
    <a:srgbClr val="0F218B"/>
    <a:srgbClr val="000000"/>
    <a:srgbClr val="004A3F"/>
    <a:srgbClr val="5D013F"/>
    <a:srgbClr val="7EA09B"/>
    <a:srgbClr val="E5F4F2"/>
    <a:srgbClr val="CBE4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BCB2D-3A4D-48FB-85A4-EBE971CB0979}" v="4" dt="2025-01-27T09:55:36.308"/>
    <p1510:client id="{F668E5CD-0416-4179-BA58-9858C1DCA94F}" v="89" dt="2025-01-27T09:56:20.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hofer Armin" userId="f55eee7c-ecf1-4588-811a-6bd6d84b0dfa" providerId="ADAL" clId="{640B54BA-A8D1-4A85-B875-0DEF575AD589}"/>
    <pc:docChg chg="modSld">
      <pc:chgData name="Selhofer Armin" userId="f55eee7c-ecf1-4588-811a-6bd6d84b0dfa" providerId="ADAL" clId="{640B54BA-A8D1-4A85-B875-0DEF575AD589}" dt="2025-01-20T13:54:26.760" v="8" actId="20577"/>
      <pc:docMkLst>
        <pc:docMk/>
      </pc:docMkLst>
      <pc:sldChg chg="modSp mod">
        <pc:chgData name="Selhofer Armin" userId="f55eee7c-ecf1-4588-811a-6bd6d84b0dfa" providerId="ADAL" clId="{640B54BA-A8D1-4A85-B875-0DEF575AD589}" dt="2025-01-20T13:54:26.760" v="8" actId="20577"/>
        <pc:sldMkLst>
          <pc:docMk/>
          <pc:sldMk cId="2144175811" sldId="10304"/>
        </pc:sldMkLst>
        <pc:spChg chg="mod">
          <ac:chgData name="Selhofer Armin" userId="f55eee7c-ecf1-4588-811a-6bd6d84b0dfa" providerId="ADAL" clId="{640B54BA-A8D1-4A85-B875-0DEF575AD589}" dt="2025-01-20T13:54:26.760" v="8" actId="20577"/>
          <ac:spMkLst>
            <pc:docMk/>
            <pc:sldMk cId="2144175811" sldId="10304"/>
            <ac:spMk id="9" creationId="{00000000-0000-0000-0000-000000000000}"/>
          </ac:spMkLst>
        </pc:spChg>
      </pc:sldChg>
    </pc:docChg>
  </pc:docChgLst>
  <pc:docChgLst>
    <pc:chgData name="Athanasios Katsikopoulos" userId="S::akatsikopoulos@entsoe.eu::aa522e57-40a6-4c5d-8e0d-568c1accf5d3" providerId="AD" clId="Web-{0F92D473-8170-19BC-EEF1-10931195D633}"/>
    <pc:docChg chg="modSld">
      <pc:chgData name="Athanasios Katsikopoulos" userId="S::akatsikopoulos@entsoe.eu::aa522e57-40a6-4c5d-8e0d-568c1accf5d3" providerId="AD" clId="Web-{0F92D473-8170-19BC-EEF1-10931195D633}" dt="2025-01-24T12:09:55.396" v="2" actId="20577"/>
      <pc:docMkLst>
        <pc:docMk/>
      </pc:docMkLst>
      <pc:sldChg chg="modSp">
        <pc:chgData name="Athanasios Katsikopoulos" userId="S::akatsikopoulos@entsoe.eu::aa522e57-40a6-4c5d-8e0d-568c1accf5d3" providerId="AD" clId="Web-{0F92D473-8170-19BC-EEF1-10931195D633}" dt="2025-01-24T12:09:55.396" v="2" actId="20577"/>
        <pc:sldMkLst>
          <pc:docMk/>
          <pc:sldMk cId="1696777747" sldId="10282"/>
        </pc:sldMkLst>
        <pc:spChg chg="mod">
          <ac:chgData name="Athanasios Katsikopoulos" userId="S::akatsikopoulos@entsoe.eu::aa522e57-40a6-4c5d-8e0d-568c1accf5d3" providerId="AD" clId="Web-{0F92D473-8170-19BC-EEF1-10931195D633}" dt="2025-01-24T12:09:55.396" v="2" actId="20577"/>
          <ac:spMkLst>
            <pc:docMk/>
            <pc:sldMk cId="1696777747" sldId="10282"/>
            <ac:spMk id="66" creationId="{00000000-0000-0000-0000-000000000000}"/>
          </ac:spMkLst>
        </pc:spChg>
      </pc:sldChg>
    </pc:docChg>
  </pc:docChgLst>
  <pc:docChgLst>
    <pc:chgData name="OLIVIER CLEMENT" userId="47dd0b7e-5418-4296-a7ee-3128f2232cb8" providerId="ADAL" clId="{EBCBCB2D-3A4D-48FB-85A4-EBE971CB0979}"/>
    <pc:docChg chg="modSld">
      <pc:chgData name="OLIVIER CLEMENT" userId="47dd0b7e-5418-4296-a7ee-3128f2232cb8" providerId="ADAL" clId="{EBCBCB2D-3A4D-48FB-85A4-EBE971CB0979}" dt="2025-01-27T09:55:36.308" v="2" actId="113"/>
      <pc:docMkLst>
        <pc:docMk/>
      </pc:docMkLst>
      <pc:sldChg chg="modSp">
        <pc:chgData name="OLIVIER CLEMENT" userId="47dd0b7e-5418-4296-a7ee-3128f2232cb8" providerId="ADAL" clId="{EBCBCB2D-3A4D-48FB-85A4-EBE971CB0979}" dt="2025-01-27T09:55:36.308" v="2" actId="113"/>
        <pc:sldMkLst>
          <pc:docMk/>
          <pc:sldMk cId="874912122" sldId="10298"/>
        </pc:sldMkLst>
        <pc:spChg chg="mod">
          <ac:chgData name="OLIVIER CLEMENT" userId="47dd0b7e-5418-4296-a7ee-3128f2232cb8" providerId="ADAL" clId="{EBCBCB2D-3A4D-48FB-85A4-EBE971CB0979}" dt="2025-01-27T09:55:36.308" v="2" actId="113"/>
          <ac:spMkLst>
            <pc:docMk/>
            <pc:sldMk cId="874912122" sldId="10298"/>
            <ac:spMk id="22" creationId="{00000000-0000-0000-0000-000000000000}"/>
          </ac:spMkLst>
        </pc:spChg>
      </pc:sldChg>
    </pc:docChg>
  </pc:docChgLst>
  <pc:docChgLst>
    <pc:chgData name="Elvira Sanchez Ortiz" userId="587a592d-f7d4-4f66-bb0c-0515b82868b8" providerId="ADAL" clId="{F668E5CD-0416-4179-BA58-9858C1DCA94F}"/>
    <pc:docChg chg="custSel modSld">
      <pc:chgData name="Elvira Sanchez Ortiz" userId="587a592d-f7d4-4f66-bb0c-0515b82868b8" providerId="ADAL" clId="{F668E5CD-0416-4179-BA58-9858C1DCA94F}" dt="2025-01-27T09:56:20.923" v="88" actId="20577"/>
      <pc:docMkLst>
        <pc:docMk/>
      </pc:docMkLst>
      <pc:sldChg chg="modSp mod">
        <pc:chgData name="Elvira Sanchez Ortiz" userId="587a592d-f7d4-4f66-bb0c-0515b82868b8" providerId="ADAL" clId="{F668E5CD-0416-4179-BA58-9858C1DCA94F}" dt="2025-01-27T09:56:20.923" v="88" actId="20577"/>
        <pc:sldMkLst>
          <pc:docMk/>
          <pc:sldMk cId="3846820389" sldId="10231"/>
        </pc:sldMkLst>
        <pc:spChg chg="mod">
          <ac:chgData name="Elvira Sanchez Ortiz" userId="587a592d-f7d4-4f66-bb0c-0515b82868b8" providerId="ADAL" clId="{F668E5CD-0416-4179-BA58-9858C1DCA94F}" dt="2025-01-27T09:56:20.923" v="88" actId="20577"/>
          <ac:spMkLst>
            <pc:docMk/>
            <pc:sldMk cId="3846820389" sldId="10231"/>
            <ac:spMk id="11" creationId="{EDFF3396-3A80-6126-C165-B17F00CA07BF}"/>
          </ac:spMkLst>
        </pc:spChg>
      </pc:sldChg>
    </pc:docChg>
  </pc:docChgLst>
</pc:chgInfo>
</file>

<file path=ppt/comments/modernComment_280B_A563E56E.xml><?xml version="1.0" encoding="utf-8"?>
<p188:cmLst xmlns:a="http://schemas.openxmlformats.org/drawingml/2006/main" xmlns:r="http://schemas.openxmlformats.org/officeDocument/2006/relationships" xmlns:p188="http://schemas.microsoft.com/office/powerpoint/2018/8/main">
  <p188:cm id="{DAD48E0E-8B9C-43B7-8FEB-D7712FA9E65F}" authorId="{A2BBE650-9F80-B1A7-702A-90E960A11FB0}" created="2025-01-20T12:49:07.514">
    <pc:sldMkLst xmlns:pc="http://schemas.microsoft.com/office/powerpoint/2013/main/command">
      <pc:docMk/>
      <pc:sldMk cId="2774787438" sldId="10251"/>
    </pc:sldMkLst>
    <p188:txBody>
      <a:bodyPr/>
      <a:lstStyle/>
      <a:p>
        <a:r>
          <a:rPr lang="en-NL"/>
          <a:t>I suggest to remove this slide, as we are going to talk about one of the methodologies and not provisional documents.</a:t>
        </a:r>
      </a:p>
    </p188:txBody>
  </p188:cm>
</p188:cmLst>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572B4-FEF3-4F27-97DA-D9C41260F5EC}"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734A2BA9-7FF7-4666-93A5-B4E0EA74D693}">
      <dgm:prSet/>
      <dgm:spPr/>
      <dgm:t>
        <a:bodyPr/>
        <a:lstStyle/>
        <a:p>
          <a:r>
            <a:rPr lang="en-GB"/>
            <a:t>development of the cross-border electricity cybersecurity risk assessment report </a:t>
          </a:r>
          <a:endParaRPr lang="en-US"/>
        </a:p>
      </dgm:t>
    </dgm:pt>
    <dgm:pt modelId="{2E15FAE1-7CFC-4D94-A6E4-263D73F1D367}" type="sibTrans" cxnId="{C9BDC6AC-26AD-4242-AE38-C6CA5194E9D0}">
      <dgm:prSet/>
      <dgm:spPr/>
      <dgm:t>
        <a:bodyPr/>
        <a:lstStyle/>
        <a:p>
          <a:endParaRPr lang="en-US"/>
        </a:p>
      </dgm:t>
    </dgm:pt>
    <dgm:pt modelId="{3689B667-F75C-47A5-8645-D729FD12D1D3}" type="parTrans" cxnId="{C9BDC6AC-26AD-4242-AE38-C6CA5194E9D0}">
      <dgm:prSet/>
      <dgm:spPr/>
      <dgm:t>
        <a:bodyPr/>
        <a:lstStyle/>
        <a:p>
          <a:endParaRPr lang="en-US"/>
        </a:p>
      </dgm:t>
    </dgm:pt>
    <dgm:pt modelId="{6362AE7B-CFB3-438A-898B-A5CD43A722AA}">
      <dgm:prSet/>
      <dgm:spPr/>
      <dgm:t>
        <a:bodyPr/>
        <a:lstStyle/>
        <a:p>
          <a:r>
            <a:rPr lang="en-GB"/>
            <a:t>development of the common electricity cybersecurity framework </a:t>
          </a:r>
          <a:endParaRPr lang="en-US"/>
        </a:p>
      </dgm:t>
    </dgm:pt>
    <dgm:pt modelId="{AA0AC3FD-D415-43D1-9F65-EB2A6B8DDA6C}" type="sibTrans" cxnId="{A549B551-8886-4B2A-B82C-E336D90BF729}">
      <dgm:prSet/>
      <dgm:spPr/>
      <dgm:t>
        <a:bodyPr/>
        <a:lstStyle/>
        <a:p>
          <a:endParaRPr lang="en-US"/>
        </a:p>
      </dgm:t>
    </dgm:pt>
    <dgm:pt modelId="{FEAE183F-6B64-44CD-A662-EE325A97F3CA}" type="parTrans" cxnId="{A549B551-8886-4B2A-B82C-E336D90BF729}">
      <dgm:prSet/>
      <dgm:spPr/>
      <dgm:t>
        <a:bodyPr/>
        <a:lstStyle/>
        <a:p>
          <a:endParaRPr lang="en-US"/>
        </a:p>
      </dgm:t>
    </dgm:pt>
    <dgm:pt modelId="{16A1E672-4D92-4FE0-B51C-8B1D770163CA}">
      <dgm:prSet/>
      <dgm:spPr/>
      <dgm:t>
        <a:bodyPr/>
        <a:lstStyle/>
        <a:p>
          <a:r>
            <a:rPr lang="en-GB"/>
            <a:t>development of the cybersecurity procurement recommendation </a:t>
          </a:r>
          <a:endParaRPr lang="en-US"/>
        </a:p>
      </dgm:t>
    </dgm:pt>
    <dgm:pt modelId="{1DC36F8D-BC66-4275-B44D-3514EA3CE52F}" type="sibTrans" cxnId="{82641DF4-3EB7-45AB-AD54-8682B8846EFC}">
      <dgm:prSet/>
      <dgm:spPr/>
      <dgm:t>
        <a:bodyPr/>
        <a:lstStyle/>
        <a:p>
          <a:endParaRPr lang="en-US"/>
        </a:p>
      </dgm:t>
    </dgm:pt>
    <dgm:pt modelId="{3C599C5C-9DCF-4212-9F31-26531A247DD1}" type="parTrans" cxnId="{82641DF4-3EB7-45AB-AD54-8682B8846EFC}">
      <dgm:prSet/>
      <dgm:spPr/>
      <dgm:t>
        <a:bodyPr/>
        <a:lstStyle/>
        <a:p>
          <a:endParaRPr lang="en-US"/>
        </a:p>
      </dgm:t>
    </dgm:pt>
    <dgm:pt modelId="{14360E74-DBDC-4421-8D07-4B5C0583994D}">
      <dgm:prSet/>
      <dgm:spPr/>
      <dgm:t>
        <a:bodyPr/>
        <a:lstStyle/>
        <a:p>
          <a:r>
            <a:rPr lang="en-GB"/>
            <a:t>development of the cyber-attacks classification scale methodology </a:t>
          </a:r>
          <a:endParaRPr lang="en-US"/>
        </a:p>
      </dgm:t>
    </dgm:pt>
    <dgm:pt modelId="{9D6752BE-BBF6-42CC-92DE-289CF70785C1}" type="sibTrans" cxnId="{3C3B65C1-1A1E-4587-B223-30101250EFAF}">
      <dgm:prSet/>
      <dgm:spPr/>
      <dgm:t>
        <a:bodyPr/>
        <a:lstStyle/>
        <a:p>
          <a:endParaRPr lang="en-US"/>
        </a:p>
      </dgm:t>
    </dgm:pt>
    <dgm:pt modelId="{27735FB8-6B63-4DEB-AABF-57B317BB3E23}" type="parTrans" cxnId="{3C3B65C1-1A1E-4587-B223-30101250EFAF}">
      <dgm:prSet/>
      <dgm:spPr/>
      <dgm:t>
        <a:bodyPr/>
        <a:lstStyle/>
        <a:p>
          <a:endParaRPr lang="en-US"/>
        </a:p>
      </dgm:t>
    </dgm:pt>
    <dgm:pt modelId="{497B2262-F896-4755-81B3-9AEF1E760502}">
      <dgm:prSet/>
      <dgm:spPr/>
      <dgm:t>
        <a:bodyPr/>
        <a:lstStyle/>
        <a:p>
          <a:r>
            <a:rPr lang="en-GB"/>
            <a:t>development of the cybersecurity risk assessment methodologies</a:t>
          </a:r>
          <a:endParaRPr lang="en-US" b="0"/>
        </a:p>
      </dgm:t>
    </dgm:pt>
    <dgm:pt modelId="{5180AA89-27AF-43DC-B18E-6AD44913D5AE}" type="parTrans" cxnId="{9EA84769-52A8-48EE-BD71-8BACAEDFF14A}">
      <dgm:prSet/>
      <dgm:spPr/>
      <dgm:t>
        <a:bodyPr/>
        <a:lstStyle/>
        <a:p>
          <a:endParaRPr lang="en-GB"/>
        </a:p>
      </dgm:t>
    </dgm:pt>
    <dgm:pt modelId="{8C97F439-A2F2-45F0-80C0-D6EA8005A676}" type="sibTrans" cxnId="{9EA84769-52A8-48EE-BD71-8BACAEDFF14A}">
      <dgm:prSet/>
      <dgm:spPr/>
      <dgm:t>
        <a:bodyPr/>
        <a:lstStyle/>
        <a:p>
          <a:endParaRPr lang="en-GB"/>
        </a:p>
      </dgm:t>
    </dgm:pt>
    <dgm:pt modelId="{ADDB5A84-DE3C-4D70-B4D7-71174967C0F7}">
      <dgm:prSet/>
      <dgm:spPr/>
      <dgm:t>
        <a:bodyPr/>
        <a:lstStyle/>
        <a:p>
          <a:r>
            <a:rPr lang="en-GB"/>
            <a:t>development of guidance on European cybersecurity certification schemes </a:t>
          </a:r>
          <a:endParaRPr lang="en-US" b="0"/>
        </a:p>
      </dgm:t>
    </dgm:pt>
    <dgm:pt modelId="{042288D0-5259-47FB-B7BA-F5A5EDD64347}" type="parTrans" cxnId="{34946AF4-6DCC-45FE-B93D-14071046BC02}">
      <dgm:prSet/>
      <dgm:spPr/>
      <dgm:t>
        <a:bodyPr/>
        <a:lstStyle/>
        <a:p>
          <a:endParaRPr lang="en-GB"/>
        </a:p>
      </dgm:t>
    </dgm:pt>
    <dgm:pt modelId="{5AD77703-700C-4815-9E9F-19740C122D2C}" type="sibTrans" cxnId="{34946AF4-6DCC-45FE-B93D-14071046BC02}">
      <dgm:prSet/>
      <dgm:spPr/>
      <dgm:t>
        <a:bodyPr/>
        <a:lstStyle/>
        <a:p>
          <a:endParaRPr lang="en-GB"/>
        </a:p>
      </dgm:t>
    </dgm:pt>
    <dgm:pt modelId="{1116B427-3FEC-45BB-85F8-7CB3B546683F}">
      <dgm:prSet/>
      <dgm:spPr/>
      <dgm:t>
        <a:bodyPr/>
        <a:lstStyle/>
        <a:p>
          <a:endParaRPr lang="en-GB"/>
        </a:p>
      </dgm:t>
    </dgm:pt>
    <dgm:pt modelId="{1D797F69-D837-4C07-AF2A-0E1C6CD81848}" type="parTrans" cxnId="{C8B3DDA2-2B4B-45EC-9848-13DD2DFF22DB}">
      <dgm:prSet/>
      <dgm:spPr/>
      <dgm:t>
        <a:bodyPr/>
        <a:lstStyle/>
        <a:p>
          <a:endParaRPr lang="en-GB"/>
        </a:p>
      </dgm:t>
    </dgm:pt>
    <dgm:pt modelId="{00D9840B-A7F2-4994-AEF9-83D6AF84E88B}" type="sibTrans" cxnId="{C8B3DDA2-2B4B-45EC-9848-13DD2DFF22DB}">
      <dgm:prSet/>
      <dgm:spPr/>
      <dgm:t>
        <a:bodyPr/>
        <a:lstStyle/>
        <a:p>
          <a:endParaRPr lang="en-GB"/>
        </a:p>
      </dgm:t>
    </dgm:pt>
    <dgm:pt modelId="{A35FEE85-FFF3-4195-93C4-E2A278A8AD81}">
      <dgm:prSet/>
      <dgm:spPr/>
      <dgm:t>
        <a:bodyPr/>
        <a:lstStyle/>
        <a:p>
          <a:endParaRPr lang="en-GB"/>
        </a:p>
      </dgm:t>
    </dgm:pt>
    <dgm:pt modelId="{C26F5F30-452D-4630-BA86-032D173E1718}" type="parTrans" cxnId="{9E10A5E8-D130-499E-95C5-0FE63C77CA2B}">
      <dgm:prSet/>
      <dgm:spPr/>
      <dgm:t>
        <a:bodyPr/>
        <a:lstStyle/>
        <a:p>
          <a:endParaRPr lang="en-GB"/>
        </a:p>
      </dgm:t>
    </dgm:pt>
    <dgm:pt modelId="{82CDD167-6166-415E-A259-07651635BB16}" type="sibTrans" cxnId="{9E10A5E8-D130-499E-95C5-0FE63C77CA2B}">
      <dgm:prSet/>
      <dgm:spPr/>
      <dgm:t>
        <a:bodyPr/>
        <a:lstStyle/>
        <a:p>
          <a:endParaRPr lang="en-GB"/>
        </a:p>
      </dgm:t>
    </dgm:pt>
    <dgm:pt modelId="{A1A9FB32-2604-42F2-9A79-1D1B500C8B95}">
      <dgm:prSet/>
      <dgm:spPr/>
      <dgm:t>
        <a:bodyPr/>
        <a:lstStyle/>
        <a:p>
          <a:endParaRPr lang="en-US"/>
        </a:p>
      </dgm:t>
    </dgm:pt>
    <dgm:pt modelId="{048541DA-ADEE-4BE3-8EED-C1F57F3C8944}" type="parTrans" cxnId="{1775F4E6-C059-4BE5-8E38-23B9BAA2E4DE}">
      <dgm:prSet/>
      <dgm:spPr/>
      <dgm:t>
        <a:bodyPr/>
        <a:lstStyle/>
        <a:p>
          <a:endParaRPr lang="en-GB"/>
        </a:p>
      </dgm:t>
    </dgm:pt>
    <dgm:pt modelId="{A5EFD5F6-62E5-4B58-9A7D-9E8EFB866639}" type="sibTrans" cxnId="{1775F4E6-C059-4BE5-8E38-23B9BAA2E4DE}">
      <dgm:prSet/>
      <dgm:spPr/>
      <dgm:t>
        <a:bodyPr/>
        <a:lstStyle/>
        <a:p>
          <a:endParaRPr lang="en-GB"/>
        </a:p>
      </dgm:t>
    </dgm:pt>
    <dgm:pt modelId="{A4E0CCA9-C43F-4B1C-B3C4-1FAD4B5F4AE7}">
      <dgm:prSet/>
      <dgm:spPr/>
      <dgm:t>
        <a:bodyPr/>
        <a:lstStyle/>
        <a:p>
          <a:r>
            <a:rPr lang="en-GB"/>
            <a:t>performance of the Union-wide/ regional cybersecurity risk assessment</a:t>
          </a:r>
          <a:endParaRPr lang="en-US" b="0"/>
        </a:p>
      </dgm:t>
    </dgm:pt>
    <dgm:pt modelId="{A33B1BDA-60A2-41EC-8D34-45F1A0D5110D}" type="parTrans" cxnId="{D867397F-2B0F-4FA0-9A60-B471010D908F}">
      <dgm:prSet/>
      <dgm:spPr/>
      <dgm:t>
        <a:bodyPr/>
        <a:lstStyle/>
        <a:p>
          <a:endParaRPr lang="en-GB"/>
        </a:p>
      </dgm:t>
    </dgm:pt>
    <dgm:pt modelId="{41ED6AEC-5F59-46D4-B375-CB90CC420DBB}" type="sibTrans" cxnId="{D867397F-2B0F-4FA0-9A60-B471010D908F}">
      <dgm:prSet/>
      <dgm:spPr/>
      <dgm:t>
        <a:bodyPr/>
        <a:lstStyle/>
        <a:p>
          <a:endParaRPr lang="en-GB"/>
        </a:p>
      </dgm:t>
    </dgm:pt>
    <dgm:pt modelId="{6DC69E23-AADA-4688-827A-3838AD868D87}" type="pres">
      <dgm:prSet presAssocID="{4EA572B4-FEF3-4F27-97DA-D9C41260F5EC}" presName="Name0" presStyleCnt="0">
        <dgm:presLayoutVars>
          <dgm:chMax val="7"/>
          <dgm:chPref val="7"/>
          <dgm:dir/>
        </dgm:presLayoutVars>
      </dgm:prSet>
      <dgm:spPr/>
    </dgm:pt>
    <dgm:pt modelId="{838BCBA6-CB5B-49D8-ACA2-C1A945E5761A}" type="pres">
      <dgm:prSet presAssocID="{4EA572B4-FEF3-4F27-97DA-D9C41260F5EC}" presName="Name1" presStyleCnt="0"/>
      <dgm:spPr/>
    </dgm:pt>
    <dgm:pt modelId="{2B33D3CC-A603-4FB3-862B-DC700BB9F6B7}" type="pres">
      <dgm:prSet presAssocID="{4EA572B4-FEF3-4F27-97DA-D9C41260F5EC}" presName="cycle" presStyleCnt="0"/>
      <dgm:spPr/>
    </dgm:pt>
    <dgm:pt modelId="{08BE3331-7EE2-42D3-8660-56069D7F7A87}" type="pres">
      <dgm:prSet presAssocID="{4EA572B4-FEF3-4F27-97DA-D9C41260F5EC}" presName="srcNode" presStyleLbl="node1" presStyleIdx="0" presStyleCnt="7"/>
      <dgm:spPr/>
    </dgm:pt>
    <dgm:pt modelId="{5B8972B5-9A7E-4A0F-9666-8410480D2F2B}" type="pres">
      <dgm:prSet presAssocID="{4EA572B4-FEF3-4F27-97DA-D9C41260F5EC}" presName="conn" presStyleLbl="parChTrans1D2" presStyleIdx="0" presStyleCnt="1"/>
      <dgm:spPr/>
    </dgm:pt>
    <dgm:pt modelId="{AB82688F-0D93-41D8-9D01-781AF3FB4FCC}" type="pres">
      <dgm:prSet presAssocID="{4EA572B4-FEF3-4F27-97DA-D9C41260F5EC}" presName="extraNode" presStyleLbl="node1" presStyleIdx="0" presStyleCnt="7"/>
      <dgm:spPr/>
    </dgm:pt>
    <dgm:pt modelId="{70F83663-77DE-4EFE-B2CF-FDAC872C0B4D}" type="pres">
      <dgm:prSet presAssocID="{4EA572B4-FEF3-4F27-97DA-D9C41260F5EC}" presName="dstNode" presStyleLbl="node1" presStyleIdx="0" presStyleCnt="7"/>
      <dgm:spPr/>
    </dgm:pt>
    <dgm:pt modelId="{218E0D03-47C1-4362-BE9E-E402CB26301E}" type="pres">
      <dgm:prSet presAssocID="{734A2BA9-7FF7-4666-93A5-B4E0EA74D693}" presName="text_1" presStyleLbl="node1" presStyleIdx="0" presStyleCnt="7">
        <dgm:presLayoutVars>
          <dgm:bulletEnabled val="1"/>
        </dgm:presLayoutVars>
      </dgm:prSet>
      <dgm:spPr/>
    </dgm:pt>
    <dgm:pt modelId="{8A71E7CD-4C17-4D1C-80DC-0353EDC0231D}" type="pres">
      <dgm:prSet presAssocID="{734A2BA9-7FF7-4666-93A5-B4E0EA74D693}" presName="accent_1" presStyleCnt="0"/>
      <dgm:spPr/>
    </dgm:pt>
    <dgm:pt modelId="{DCB8DA4B-F9F6-44E1-B370-0D8BA166708F}" type="pres">
      <dgm:prSet presAssocID="{734A2BA9-7FF7-4666-93A5-B4E0EA74D693}" presName="accentRepeatNode" presStyleLbl="solidFgAcc1" presStyleIdx="0" presStyleCnt="7"/>
      <dgm:spPr/>
    </dgm:pt>
    <dgm:pt modelId="{07FA25C6-5553-4F65-A2D2-B7E10ADD018B}" type="pres">
      <dgm:prSet presAssocID="{6362AE7B-CFB3-438A-898B-A5CD43A722AA}" presName="text_2" presStyleLbl="node1" presStyleIdx="1" presStyleCnt="7">
        <dgm:presLayoutVars>
          <dgm:bulletEnabled val="1"/>
        </dgm:presLayoutVars>
      </dgm:prSet>
      <dgm:spPr/>
    </dgm:pt>
    <dgm:pt modelId="{CF650E90-E2B5-44F2-A359-D0ACA642ED5D}" type="pres">
      <dgm:prSet presAssocID="{6362AE7B-CFB3-438A-898B-A5CD43A722AA}" presName="accent_2" presStyleCnt="0"/>
      <dgm:spPr/>
    </dgm:pt>
    <dgm:pt modelId="{D712EA7C-73EB-4526-BCD9-8A244D072248}" type="pres">
      <dgm:prSet presAssocID="{6362AE7B-CFB3-438A-898B-A5CD43A722AA}" presName="accentRepeatNode" presStyleLbl="solidFgAcc1" presStyleIdx="1" presStyleCnt="7"/>
      <dgm:spPr/>
    </dgm:pt>
    <dgm:pt modelId="{78B445F0-94B9-4394-AF44-56C7E7ED44D5}" type="pres">
      <dgm:prSet presAssocID="{16A1E672-4D92-4FE0-B51C-8B1D770163CA}" presName="text_3" presStyleLbl="node1" presStyleIdx="2" presStyleCnt="7">
        <dgm:presLayoutVars>
          <dgm:bulletEnabled val="1"/>
        </dgm:presLayoutVars>
      </dgm:prSet>
      <dgm:spPr/>
    </dgm:pt>
    <dgm:pt modelId="{BDE507C6-F116-4CF9-8C4B-D630BDC944F3}" type="pres">
      <dgm:prSet presAssocID="{16A1E672-4D92-4FE0-B51C-8B1D770163CA}" presName="accent_3" presStyleCnt="0"/>
      <dgm:spPr/>
    </dgm:pt>
    <dgm:pt modelId="{BE48C228-0635-4572-81DC-516BFE9A4ED5}" type="pres">
      <dgm:prSet presAssocID="{16A1E672-4D92-4FE0-B51C-8B1D770163CA}" presName="accentRepeatNode" presStyleLbl="solidFgAcc1" presStyleIdx="2" presStyleCnt="7"/>
      <dgm:spPr/>
    </dgm:pt>
    <dgm:pt modelId="{8A10A8A9-6967-492C-954E-0D69566D216F}" type="pres">
      <dgm:prSet presAssocID="{14360E74-DBDC-4421-8D07-4B5C0583994D}" presName="text_4" presStyleLbl="node1" presStyleIdx="3" presStyleCnt="7">
        <dgm:presLayoutVars>
          <dgm:bulletEnabled val="1"/>
        </dgm:presLayoutVars>
      </dgm:prSet>
      <dgm:spPr/>
    </dgm:pt>
    <dgm:pt modelId="{12602845-E0E6-4842-8CE2-04492E2D81C7}" type="pres">
      <dgm:prSet presAssocID="{14360E74-DBDC-4421-8D07-4B5C0583994D}" presName="accent_4" presStyleCnt="0"/>
      <dgm:spPr/>
    </dgm:pt>
    <dgm:pt modelId="{30A84AB6-A8D9-4297-8347-38B46EDD6CE5}" type="pres">
      <dgm:prSet presAssocID="{14360E74-DBDC-4421-8D07-4B5C0583994D}" presName="accentRepeatNode" presStyleLbl="solidFgAcc1" presStyleIdx="3" presStyleCnt="7"/>
      <dgm:spPr/>
    </dgm:pt>
    <dgm:pt modelId="{9B7B280D-197B-4D84-9289-F81FE94582FE}" type="pres">
      <dgm:prSet presAssocID="{ADDB5A84-DE3C-4D70-B4D7-71174967C0F7}" presName="text_5" presStyleLbl="node1" presStyleIdx="4" presStyleCnt="7">
        <dgm:presLayoutVars>
          <dgm:bulletEnabled val="1"/>
        </dgm:presLayoutVars>
      </dgm:prSet>
      <dgm:spPr/>
    </dgm:pt>
    <dgm:pt modelId="{14895335-D7AE-49DB-8EDD-22EE93A82A1E}" type="pres">
      <dgm:prSet presAssocID="{ADDB5A84-DE3C-4D70-B4D7-71174967C0F7}" presName="accent_5" presStyleCnt="0"/>
      <dgm:spPr/>
    </dgm:pt>
    <dgm:pt modelId="{2978B2E1-871D-4203-8C67-AD873C75855C}" type="pres">
      <dgm:prSet presAssocID="{ADDB5A84-DE3C-4D70-B4D7-71174967C0F7}" presName="accentRepeatNode" presStyleLbl="solidFgAcc1" presStyleIdx="4" presStyleCnt="7"/>
      <dgm:spPr/>
    </dgm:pt>
    <dgm:pt modelId="{C1FE7280-FE9E-4976-8F1B-6B901B357E91}" type="pres">
      <dgm:prSet presAssocID="{497B2262-F896-4755-81B3-9AEF1E760502}" presName="text_6" presStyleLbl="node1" presStyleIdx="5" presStyleCnt="7">
        <dgm:presLayoutVars>
          <dgm:bulletEnabled val="1"/>
        </dgm:presLayoutVars>
      </dgm:prSet>
      <dgm:spPr/>
    </dgm:pt>
    <dgm:pt modelId="{267E7D78-982C-4C96-8C6B-AFBF53E717E6}" type="pres">
      <dgm:prSet presAssocID="{497B2262-F896-4755-81B3-9AEF1E760502}" presName="accent_6" presStyleCnt="0"/>
      <dgm:spPr/>
    </dgm:pt>
    <dgm:pt modelId="{0499DA4C-7E71-476B-B807-E9D225DB4F66}" type="pres">
      <dgm:prSet presAssocID="{497B2262-F896-4755-81B3-9AEF1E760502}" presName="accentRepeatNode" presStyleLbl="solidFgAcc1" presStyleIdx="5" presStyleCnt="7"/>
      <dgm:spPr/>
    </dgm:pt>
    <dgm:pt modelId="{FF92C50B-D6D0-4CA2-B04A-EABE55606A2F}" type="pres">
      <dgm:prSet presAssocID="{A4E0CCA9-C43F-4B1C-B3C4-1FAD4B5F4AE7}" presName="text_7" presStyleLbl="node1" presStyleIdx="6" presStyleCnt="7">
        <dgm:presLayoutVars>
          <dgm:bulletEnabled val="1"/>
        </dgm:presLayoutVars>
      </dgm:prSet>
      <dgm:spPr/>
    </dgm:pt>
    <dgm:pt modelId="{749C0E68-EE08-4D99-8CDB-CC191CCEB10F}" type="pres">
      <dgm:prSet presAssocID="{A4E0CCA9-C43F-4B1C-B3C4-1FAD4B5F4AE7}" presName="accent_7" presStyleCnt="0"/>
      <dgm:spPr/>
    </dgm:pt>
    <dgm:pt modelId="{D5FDE9E4-F6B2-4F2E-8C9D-C39DA7FC08E9}" type="pres">
      <dgm:prSet presAssocID="{A4E0CCA9-C43F-4B1C-B3C4-1FAD4B5F4AE7}" presName="accentRepeatNode" presStyleLbl="solidFgAcc1" presStyleIdx="6" presStyleCnt="7"/>
      <dgm:spPr/>
    </dgm:pt>
  </dgm:ptLst>
  <dgm:cxnLst>
    <dgm:cxn modelId="{2D592618-12A3-4497-9B37-173730E2F33B}" type="presOf" srcId="{14360E74-DBDC-4421-8D07-4B5C0583994D}" destId="{8A10A8A9-6967-492C-954E-0D69566D216F}" srcOrd="0" destOrd="0" presId="urn:microsoft.com/office/officeart/2008/layout/VerticalCurvedList"/>
    <dgm:cxn modelId="{9EA84769-52A8-48EE-BD71-8BACAEDFF14A}" srcId="{4EA572B4-FEF3-4F27-97DA-D9C41260F5EC}" destId="{497B2262-F896-4755-81B3-9AEF1E760502}" srcOrd="5" destOrd="0" parTransId="{5180AA89-27AF-43DC-B18E-6AD44913D5AE}" sibTransId="{8C97F439-A2F2-45F0-80C0-D6EA8005A676}"/>
    <dgm:cxn modelId="{C14A244A-5CA9-4353-8A7D-74FE50B40BC5}" type="presOf" srcId="{ADDB5A84-DE3C-4D70-B4D7-71174967C0F7}" destId="{9B7B280D-197B-4D84-9289-F81FE94582FE}" srcOrd="0" destOrd="0" presId="urn:microsoft.com/office/officeart/2008/layout/VerticalCurvedList"/>
    <dgm:cxn modelId="{E5331571-F55D-4EAB-BDC1-B6FF54DFDF63}" type="presOf" srcId="{4EA572B4-FEF3-4F27-97DA-D9C41260F5EC}" destId="{6DC69E23-AADA-4688-827A-3838AD868D87}" srcOrd="0" destOrd="0" presId="urn:microsoft.com/office/officeart/2008/layout/VerticalCurvedList"/>
    <dgm:cxn modelId="{A549B551-8886-4B2A-B82C-E336D90BF729}" srcId="{4EA572B4-FEF3-4F27-97DA-D9C41260F5EC}" destId="{6362AE7B-CFB3-438A-898B-A5CD43A722AA}" srcOrd="1" destOrd="0" parTransId="{FEAE183F-6B64-44CD-A662-EE325A97F3CA}" sibTransId="{AA0AC3FD-D415-43D1-9F65-EB2A6B8DDA6C}"/>
    <dgm:cxn modelId="{D867397F-2B0F-4FA0-9A60-B471010D908F}" srcId="{4EA572B4-FEF3-4F27-97DA-D9C41260F5EC}" destId="{A4E0CCA9-C43F-4B1C-B3C4-1FAD4B5F4AE7}" srcOrd="6" destOrd="0" parTransId="{A33B1BDA-60A2-41EC-8D34-45F1A0D5110D}" sibTransId="{41ED6AEC-5F59-46D4-B375-CB90CC420DBB}"/>
    <dgm:cxn modelId="{9741DD95-93EF-422C-A5A1-FC2B1919B7BE}" type="presOf" srcId="{734A2BA9-7FF7-4666-93A5-B4E0EA74D693}" destId="{218E0D03-47C1-4362-BE9E-E402CB26301E}" srcOrd="0" destOrd="0" presId="urn:microsoft.com/office/officeart/2008/layout/VerticalCurvedList"/>
    <dgm:cxn modelId="{C8B3DDA2-2B4B-45EC-9848-13DD2DFF22DB}" srcId="{4EA572B4-FEF3-4F27-97DA-D9C41260F5EC}" destId="{1116B427-3FEC-45BB-85F8-7CB3B546683F}" srcOrd="9" destOrd="0" parTransId="{1D797F69-D837-4C07-AF2A-0E1C6CD81848}" sibTransId="{00D9840B-A7F2-4994-AEF9-83D6AF84E88B}"/>
    <dgm:cxn modelId="{E2F67BA3-3EE3-49DE-A4FB-C24A1662D8EA}" type="presOf" srcId="{2E15FAE1-7CFC-4D94-A6E4-263D73F1D367}" destId="{5B8972B5-9A7E-4A0F-9666-8410480D2F2B}" srcOrd="0" destOrd="0" presId="urn:microsoft.com/office/officeart/2008/layout/VerticalCurvedList"/>
    <dgm:cxn modelId="{C9BDC6AC-26AD-4242-AE38-C6CA5194E9D0}" srcId="{4EA572B4-FEF3-4F27-97DA-D9C41260F5EC}" destId="{734A2BA9-7FF7-4666-93A5-B4E0EA74D693}" srcOrd="0" destOrd="0" parTransId="{3689B667-F75C-47A5-8645-D729FD12D1D3}" sibTransId="{2E15FAE1-7CFC-4D94-A6E4-263D73F1D367}"/>
    <dgm:cxn modelId="{4AF234BB-6907-44F7-9845-ED074DE9EAF9}" type="presOf" srcId="{6362AE7B-CFB3-438A-898B-A5CD43A722AA}" destId="{07FA25C6-5553-4F65-A2D2-B7E10ADD018B}" srcOrd="0" destOrd="0" presId="urn:microsoft.com/office/officeart/2008/layout/VerticalCurvedList"/>
    <dgm:cxn modelId="{3C3B65C1-1A1E-4587-B223-30101250EFAF}" srcId="{4EA572B4-FEF3-4F27-97DA-D9C41260F5EC}" destId="{14360E74-DBDC-4421-8D07-4B5C0583994D}" srcOrd="3" destOrd="0" parTransId="{27735FB8-6B63-4DEB-AABF-57B317BB3E23}" sibTransId="{9D6752BE-BBF6-42CC-92DE-289CF70785C1}"/>
    <dgm:cxn modelId="{8D4943C6-23F7-40C9-93DF-058817A3E776}" type="presOf" srcId="{A4E0CCA9-C43F-4B1C-B3C4-1FAD4B5F4AE7}" destId="{FF92C50B-D6D0-4CA2-B04A-EABE55606A2F}" srcOrd="0" destOrd="0" presId="urn:microsoft.com/office/officeart/2008/layout/VerticalCurvedList"/>
    <dgm:cxn modelId="{1775F4E6-C059-4BE5-8E38-23B9BAA2E4DE}" srcId="{4EA572B4-FEF3-4F27-97DA-D9C41260F5EC}" destId="{A1A9FB32-2604-42F2-9A79-1D1B500C8B95}" srcOrd="7" destOrd="0" parTransId="{048541DA-ADEE-4BE3-8EED-C1F57F3C8944}" sibTransId="{A5EFD5F6-62E5-4B58-9A7D-9E8EFB866639}"/>
    <dgm:cxn modelId="{9E10A5E8-D130-499E-95C5-0FE63C77CA2B}" srcId="{4EA572B4-FEF3-4F27-97DA-D9C41260F5EC}" destId="{A35FEE85-FFF3-4195-93C4-E2A278A8AD81}" srcOrd="8" destOrd="0" parTransId="{C26F5F30-452D-4630-BA86-032D173E1718}" sibTransId="{82CDD167-6166-415E-A259-07651635BB16}"/>
    <dgm:cxn modelId="{4B55F1EE-ADCB-42D9-836D-461B293261AB}" type="presOf" srcId="{497B2262-F896-4755-81B3-9AEF1E760502}" destId="{C1FE7280-FE9E-4976-8F1B-6B901B357E91}" srcOrd="0" destOrd="0" presId="urn:microsoft.com/office/officeart/2008/layout/VerticalCurvedList"/>
    <dgm:cxn modelId="{3A4165F2-68E4-4656-9209-2A062C95C940}" type="presOf" srcId="{16A1E672-4D92-4FE0-B51C-8B1D770163CA}" destId="{78B445F0-94B9-4394-AF44-56C7E7ED44D5}" srcOrd="0" destOrd="0" presId="urn:microsoft.com/office/officeart/2008/layout/VerticalCurvedList"/>
    <dgm:cxn modelId="{82641DF4-3EB7-45AB-AD54-8682B8846EFC}" srcId="{4EA572B4-FEF3-4F27-97DA-D9C41260F5EC}" destId="{16A1E672-4D92-4FE0-B51C-8B1D770163CA}" srcOrd="2" destOrd="0" parTransId="{3C599C5C-9DCF-4212-9F31-26531A247DD1}" sibTransId="{1DC36F8D-BC66-4275-B44D-3514EA3CE52F}"/>
    <dgm:cxn modelId="{34946AF4-6DCC-45FE-B93D-14071046BC02}" srcId="{4EA572B4-FEF3-4F27-97DA-D9C41260F5EC}" destId="{ADDB5A84-DE3C-4D70-B4D7-71174967C0F7}" srcOrd="4" destOrd="0" parTransId="{042288D0-5259-47FB-B7BA-F5A5EDD64347}" sibTransId="{5AD77703-700C-4815-9E9F-19740C122D2C}"/>
    <dgm:cxn modelId="{6D9B95F8-E2CF-46C3-9674-6AABF4EAFC79}" type="presParOf" srcId="{6DC69E23-AADA-4688-827A-3838AD868D87}" destId="{838BCBA6-CB5B-49D8-ACA2-C1A945E5761A}" srcOrd="0" destOrd="0" presId="urn:microsoft.com/office/officeart/2008/layout/VerticalCurvedList"/>
    <dgm:cxn modelId="{31B91468-5C6A-4A45-B78A-80B742396E24}" type="presParOf" srcId="{838BCBA6-CB5B-49D8-ACA2-C1A945E5761A}" destId="{2B33D3CC-A603-4FB3-862B-DC700BB9F6B7}" srcOrd="0" destOrd="0" presId="urn:microsoft.com/office/officeart/2008/layout/VerticalCurvedList"/>
    <dgm:cxn modelId="{11687657-5C53-4CDC-970D-37B68508EE11}" type="presParOf" srcId="{2B33D3CC-A603-4FB3-862B-DC700BB9F6B7}" destId="{08BE3331-7EE2-42D3-8660-56069D7F7A87}" srcOrd="0" destOrd="0" presId="urn:microsoft.com/office/officeart/2008/layout/VerticalCurvedList"/>
    <dgm:cxn modelId="{C1B2F0D1-1EEE-435B-B4DC-0C27F9372426}" type="presParOf" srcId="{2B33D3CC-A603-4FB3-862B-DC700BB9F6B7}" destId="{5B8972B5-9A7E-4A0F-9666-8410480D2F2B}" srcOrd="1" destOrd="0" presId="urn:microsoft.com/office/officeart/2008/layout/VerticalCurvedList"/>
    <dgm:cxn modelId="{98180BE6-396E-4F9D-9FD4-8584DF9F595F}" type="presParOf" srcId="{2B33D3CC-A603-4FB3-862B-DC700BB9F6B7}" destId="{AB82688F-0D93-41D8-9D01-781AF3FB4FCC}" srcOrd="2" destOrd="0" presId="urn:microsoft.com/office/officeart/2008/layout/VerticalCurvedList"/>
    <dgm:cxn modelId="{ADECA0C0-D6A3-4C49-B21D-963F29E9013A}" type="presParOf" srcId="{2B33D3CC-A603-4FB3-862B-DC700BB9F6B7}" destId="{70F83663-77DE-4EFE-B2CF-FDAC872C0B4D}" srcOrd="3" destOrd="0" presId="urn:microsoft.com/office/officeart/2008/layout/VerticalCurvedList"/>
    <dgm:cxn modelId="{C00853E1-EA6E-4868-849B-255A6ECE8AFD}" type="presParOf" srcId="{838BCBA6-CB5B-49D8-ACA2-C1A945E5761A}" destId="{218E0D03-47C1-4362-BE9E-E402CB26301E}" srcOrd="1" destOrd="0" presId="urn:microsoft.com/office/officeart/2008/layout/VerticalCurvedList"/>
    <dgm:cxn modelId="{EF23C142-D9B0-4A1B-9729-D23864F53576}" type="presParOf" srcId="{838BCBA6-CB5B-49D8-ACA2-C1A945E5761A}" destId="{8A71E7CD-4C17-4D1C-80DC-0353EDC0231D}" srcOrd="2" destOrd="0" presId="urn:microsoft.com/office/officeart/2008/layout/VerticalCurvedList"/>
    <dgm:cxn modelId="{17C5666E-70FD-4EB6-8CB1-696E632FE4DB}" type="presParOf" srcId="{8A71E7CD-4C17-4D1C-80DC-0353EDC0231D}" destId="{DCB8DA4B-F9F6-44E1-B370-0D8BA166708F}" srcOrd="0" destOrd="0" presId="urn:microsoft.com/office/officeart/2008/layout/VerticalCurvedList"/>
    <dgm:cxn modelId="{116051E4-BAEA-4A0F-AC19-5CB3B11D4617}" type="presParOf" srcId="{838BCBA6-CB5B-49D8-ACA2-C1A945E5761A}" destId="{07FA25C6-5553-4F65-A2D2-B7E10ADD018B}" srcOrd="3" destOrd="0" presId="urn:microsoft.com/office/officeart/2008/layout/VerticalCurvedList"/>
    <dgm:cxn modelId="{1A966982-541F-4059-B561-BED1A6D5BCD9}" type="presParOf" srcId="{838BCBA6-CB5B-49D8-ACA2-C1A945E5761A}" destId="{CF650E90-E2B5-44F2-A359-D0ACA642ED5D}" srcOrd="4" destOrd="0" presId="urn:microsoft.com/office/officeart/2008/layout/VerticalCurvedList"/>
    <dgm:cxn modelId="{22517FF3-1B85-419E-B2EB-4F50F1419129}" type="presParOf" srcId="{CF650E90-E2B5-44F2-A359-D0ACA642ED5D}" destId="{D712EA7C-73EB-4526-BCD9-8A244D072248}" srcOrd="0" destOrd="0" presId="urn:microsoft.com/office/officeart/2008/layout/VerticalCurvedList"/>
    <dgm:cxn modelId="{DDEFC5E6-82E7-4AD9-A139-51CBA64C0C9A}" type="presParOf" srcId="{838BCBA6-CB5B-49D8-ACA2-C1A945E5761A}" destId="{78B445F0-94B9-4394-AF44-56C7E7ED44D5}" srcOrd="5" destOrd="0" presId="urn:microsoft.com/office/officeart/2008/layout/VerticalCurvedList"/>
    <dgm:cxn modelId="{F1556EAA-BBB5-4714-8C04-E0CED1AC37ED}" type="presParOf" srcId="{838BCBA6-CB5B-49D8-ACA2-C1A945E5761A}" destId="{BDE507C6-F116-4CF9-8C4B-D630BDC944F3}" srcOrd="6" destOrd="0" presId="urn:microsoft.com/office/officeart/2008/layout/VerticalCurvedList"/>
    <dgm:cxn modelId="{2D983F27-F35F-46B0-8B98-C0237AFC6A02}" type="presParOf" srcId="{BDE507C6-F116-4CF9-8C4B-D630BDC944F3}" destId="{BE48C228-0635-4572-81DC-516BFE9A4ED5}" srcOrd="0" destOrd="0" presId="urn:microsoft.com/office/officeart/2008/layout/VerticalCurvedList"/>
    <dgm:cxn modelId="{827EAD90-345B-450A-8C15-06A5DA28EC12}" type="presParOf" srcId="{838BCBA6-CB5B-49D8-ACA2-C1A945E5761A}" destId="{8A10A8A9-6967-492C-954E-0D69566D216F}" srcOrd="7" destOrd="0" presId="urn:microsoft.com/office/officeart/2008/layout/VerticalCurvedList"/>
    <dgm:cxn modelId="{744127DF-E83D-4026-850E-2C07CDF047FA}" type="presParOf" srcId="{838BCBA6-CB5B-49D8-ACA2-C1A945E5761A}" destId="{12602845-E0E6-4842-8CE2-04492E2D81C7}" srcOrd="8" destOrd="0" presId="urn:microsoft.com/office/officeart/2008/layout/VerticalCurvedList"/>
    <dgm:cxn modelId="{C39F0E4F-C24F-4DB5-9421-6A566B28F1FD}" type="presParOf" srcId="{12602845-E0E6-4842-8CE2-04492E2D81C7}" destId="{30A84AB6-A8D9-4297-8347-38B46EDD6CE5}" srcOrd="0" destOrd="0" presId="urn:microsoft.com/office/officeart/2008/layout/VerticalCurvedList"/>
    <dgm:cxn modelId="{D54EB2AF-26C4-4312-808B-8328F4C952BF}" type="presParOf" srcId="{838BCBA6-CB5B-49D8-ACA2-C1A945E5761A}" destId="{9B7B280D-197B-4D84-9289-F81FE94582FE}" srcOrd="9" destOrd="0" presId="urn:microsoft.com/office/officeart/2008/layout/VerticalCurvedList"/>
    <dgm:cxn modelId="{F076C91B-3C73-4EE7-8D3F-89E032CA831F}" type="presParOf" srcId="{838BCBA6-CB5B-49D8-ACA2-C1A945E5761A}" destId="{14895335-D7AE-49DB-8EDD-22EE93A82A1E}" srcOrd="10" destOrd="0" presId="urn:microsoft.com/office/officeart/2008/layout/VerticalCurvedList"/>
    <dgm:cxn modelId="{C743C26B-DD20-4028-91D2-0EC78E689FBF}" type="presParOf" srcId="{14895335-D7AE-49DB-8EDD-22EE93A82A1E}" destId="{2978B2E1-871D-4203-8C67-AD873C75855C}" srcOrd="0" destOrd="0" presId="urn:microsoft.com/office/officeart/2008/layout/VerticalCurvedList"/>
    <dgm:cxn modelId="{ABD5A001-E73D-43BB-936B-833B6835D8CD}" type="presParOf" srcId="{838BCBA6-CB5B-49D8-ACA2-C1A945E5761A}" destId="{C1FE7280-FE9E-4976-8F1B-6B901B357E91}" srcOrd="11" destOrd="0" presId="urn:microsoft.com/office/officeart/2008/layout/VerticalCurvedList"/>
    <dgm:cxn modelId="{B1590C85-6829-47E8-ADD0-47D66E45B901}" type="presParOf" srcId="{838BCBA6-CB5B-49D8-ACA2-C1A945E5761A}" destId="{267E7D78-982C-4C96-8C6B-AFBF53E717E6}" srcOrd="12" destOrd="0" presId="urn:microsoft.com/office/officeart/2008/layout/VerticalCurvedList"/>
    <dgm:cxn modelId="{9E289996-E4B4-45CB-B7D1-5A69EA83D183}" type="presParOf" srcId="{267E7D78-982C-4C96-8C6B-AFBF53E717E6}" destId="{0499DA4C-7E71-476B-B807-E9D225DB4F66}" srcOrd="0" destOrd="0" presId="urn:microsoft.com/office/officeart/2008/layout/VerticalCurvedList"/>
    <dgm:cxn modelId="{D5EDDB68-9085-48D0-890C-361CEFECBF08}" type="presParOf" srcId="{838BCBA6-CB5B-49D8-ACA2-C1A945E5761A}" destId="{FF92C50B-D6D0-4CA2-B04A-EABE55606A2F}" srcOrd="13" destOrd="0" presId="urn:microsoft.com/office/officeart/2008/layout/VerticalCurvedList"/>
    <dgm:cxn modelId="{88642E2D-4291-4E22-9856-D7F19E5CC39B}" type="presParOf" srcId="{838BCBA6-CB5B-49D8-ACA2-C1A945E5761A}" destId="{749C0E68-EE08-4D99-8CDB-CC191CCEB10F}" srcOrd="14" destOrd="0" presId="urn:microsoft.com/office/officeart/2008/layout/VerticalCurvedList"/>
    <dgm:cxn modelId="{D3295394-1C22-42F7-B374-1B7E73818767}" type="presParOf" srcId="{749C0E68-EE08-4D99-8CDB-CC191CCEB10F}" destId="{D5FDE9E4-F6B2-4F2E-8C9D-C39DA7FC08E9}"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F63955C-5532-4E0A-ADAE-B18D7947E9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0E49A69-555E-47CD-9374-56750F46CFBE}">
      <dgm:prSet phldrT="[Text]" custT="1"/>
      <dgm:spPr>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dgm:spPr>
      <dgm:t>
        <a:bodyPr/>
        <a:lstStyle/>
        <a:p>
          <a:pPr algn="ctr"/>
          <a:r>
            <a:rPr lang="en-US" sz="1800" b="0">
              <a:latin typeface="+mj-lt"/>
              <a:cs typeface="Arial" panose="020B0604020202020204" pitchFamily="34" charset="0"/>
            </a:rPr>
            <a:t>Cybersecurity risk assessment methodologies</a:t>
          </a:r>
          <a:endParaRPr lang="en-GB" sz="1800" b="0">
            <a:latin typeface="+mj-lt"/>
          </a:endParaRPr>
        </a:p>
      </dgm:t>
    </dgm:pt>
    <dgm:pt modelId="{2DFF6E46-3AC6-4B73-967F-BFEB6F6AE033}" type="parTrans" cxnId="{5374773B-41D0-42C1-B2C3-53DB30C9A225}">
      <dgm:prSet/>
      <dgm:spPr/>
      <dgm:t>
        <a:bodyPr/>
        <a:lstStyle/>
        <a:p>
          <a:endParaRPr lang="en-GB" sz="2400" b="0">
            <a:latin typeface="+mj-lt"/>
          </a:endParaRPr>
        </a:p>
      </dgm:t>
    </dgm:pt>
    <dgm:pt modelId="{9C76A14C-7632-4CAB-B3B5-090AE39793CB}" type="sibTrans" cxnId="{5374773B-41D0-42C1-B2C3-53DB30C9A225}">
      <dgm:prSet/>
      <dgm:spPr/>
      <dgm:t>
        <a:bodyPr/>
        <a:lstStyle/>
        <a:p>
          <a:endParaRPr lang="en-GB" sz="2400" b="0">
            <a:latin typeface="+mj-lt"/>
          </a:endParaRPr>
        </a:p>
      </dgm:t>
    </dgm:pt>
    <dgm:pt modelId="{63D456E9-2178-4EB6-85DF-BC58331B653F}">
      <dgm:prSet custT="1"/>
      <dgm:spPr>
        <a:gradFill flip="none" rotWithShape="1">
          <a:gsLst>
            <a:gs pos="0">
              <a:schemeClr val="tx2">
                <a:lumMod val="60000"/>
                <a:lumOff val="40000"/>
              </a:schemeClr>
            </a:gs>
            <a:gs pos="23000">
              <a:schemeClr val="tx2">
                <a:lumMod val="60000"/>
                <a:lumOff val="40000"/>
              </a:schemeClr>
            </a:gs>
            <a:gs pos="69000">
              <a:schemeClr val="tx2"/>
            </a:gs>
            <a:gs pos="97000">
              <a:schemeClr val="tx2"/>
            </a:gs>
          </a:gsLst>
          <a:path path="circle">
            <a:fillToRect l="50000" t="50000" r="50000" b="50000"/>
          </a:path>
          <a:tileRect/>
        </a:gradFill>
      </dgm:spPr>
      <dgm:t>
        <a:bodyPr/>
        <a:lstStyle/>
        <a:p>
          <a:pPr algn="ctr"/>
          <a:r>
            <a:rPr lang="en-US" sz="1800" b="0">
              <a:latin typeface="+mj-lt"/>
              <a:cs typeface="Arial" panose="020B0604020202020204" pitchFamily="34" charset="0"/>
            </a:rPr>
            <a:t>Comprehensive Cross-border electricity cybersecurity risk assessment report</a:t>
          </a:r>
          <a:endParaRPr lang="en-NL" sz="1800" b="0">
            <a:latin typeface="+mj-lt"/>
            <a:cs typeface="Arial" panose="020B0604020202020204" pitchFamily="34" charset="0"/>
          </a:endParaRPr>
        </a:p>
      </dgm:t>
    </dgm:pt>
    <dgm:pt modelId="{B8B9620E-0977-4233-AFEC-BCAAFA16DB4F}" type="parTrans" cxnId="{820F23D5-4D5D-41E8-99B8-F6AB5D86A74A}">
      <dgm:prSet/>
      <dgm:spPr/>
      <dgm:t>
        <a:bodyPr/>
        <a:lstStyle/>
        <a:p>
          <a:endParaRPr lang="en-NL" sz="2400" b="0">
            <a:latin typeface="+mj-lt"/>
          </a:endParaRPr>
        </a:p>
      </dgm:t>
    </dgm:pt>
    <dgm:pt modelId="{94ED857C-498C-4DCF-88A6-07B0657A438E}" type="sibTrans" cxnId="{820F23D5-4D5D-41E8-99B8-F6AB5D86A74A}">
      <dgm:prSet/>
      <dgm:spPr/>
      <dgm:t>
        <a:bodyPr/>
        <a:lstStyle/>
        <a:p>
          <a:endParaRPr lang="en-NL" sz="2400" b="0">
            <a:latin typeface="+mj-lt"/>
          </a:endParaRPr>
        </a:p>
      </dgm:t>
    </dgm:pt>
    <dgm:pt modelId="{5D49ACC2-DF41-4F1B-956C-0F0ACBF65565}">
      <dgm:prSet custT="1"/>
      <dgm:spPr>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dgm:spPr>
      <dgm:t>
        <a:bodyPr/>
        <a:lstStyle/>
        <a:p>
          <a:pPr algn="ctr"/>
          <a:r>
            <a:rPr lang="en-US" sz="1800" b="0">
              <a:latin typeface="+mj-lt"/>
              <a:cs typeface="Arial" panose="020B0604020202020204" pitchFamily="34" charset="0"/>
            </a:rPr>
            <a:t>Minimum and advanced cybersecurity controls</a:t>
          </a:r>
          <a:endParaRPr lang="en-NL" sz="1800" b="0">
            <a:latin typeface="+mj-lt"/>
            <a:cs typeface="Arial" panose="020B0604020202020204" pitchFamily="34" charset="0"/>
          </a:endParaRPr>
        </a:p>
      </dgm:t>
    </dgm:pt>
    <dgm:pt modelId="{6CFF3C92-92C0-4A82-8596-C8ED2C571C35}" type="parTrans" cxnId="{4C07B33B-2F6A-4009-A4D9-BABD4CE638B3}">
      <dgm:prSet/>
      <dgm:spPr/>
      <dgm:t>
        <a:bodyPr/>
        <a:lstStyle/>
        <a:p>
          <a:endParaRPr lang="en-NL" sz="2400" b="0">
            <a:latin typeface="+mj-lt"/>
          </a:endParaRPr>
        </a:p>
      </dgm:t>
    </dgm:pt>
    <dgm:pt modelId="{29F93548-1A12-4ECB-A5AA-B05C7E33988C}" type="sibTrans" cxnId="{4C07B33B-2F6A-4009-A4D9-BABD4CE638B3}">
      <dgm:prSet/>
      <dgm:spPr/>
      <dgm:t>
        <a:bodyPr/>
        <a:lstStyle/>
        <a:p>
          <a:endParaRPr lang="en-NL" sz="2400" b="0">
            <a:latin typeface="+mj-lt"/>
          </a:endParaRPr>
        </a:p>
      </dgm:t>
    </dgm:pt>
    <dgm:pt modelId="{8E0606E5-3545-46AC-8470-1A8C95313B60}">
      <dgm:prSet custT="1"/>
      <dgm:spPr>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dgm:spPr>
      <dgm:t>
        <a:bodyPr/>
        <a:lstStyle/>
        <a:p>
          <a:pPr algn="ctr"/>
          <a:r>
            <a:rPr lang="en-US" sz="1800" b="0">
              <a:latin typeface="+mj-lt"/>
              <a:cs typeface="Arial" panose="020B0604020202020204" pitchFamily="34" charset="0"/>
            </a:rPr>
            <a:t>Minimum and advanced cybersecurity controls in the supply chain</a:t>
          </a:r>
          <a:endParaRPr lang="en-NL" sz="1800" b="0">
            <a:latin typeface="+mj-lt"/>
            <a:cs typeface="Arial" panose="020B0604020202020204" pitchFamily="34" charset="0"/>
          </a:endParaRPr>
        </a:p>
      </dgm:t>
    </dgm:pt>
    <dgm:pt modelId="{0F007846-8B29-4E94-B519-0303079D392E}" type="parTrans" cxnId="{D664D322-FCFA-494D-B965-39B1F39D9879}">
      <dgm:prSet/>
      <dgm:spPr/>
      <dgm:t>
        <a:bodyPr/>
        <a:lstStyle/>
        <a:p>
          <a:endParaRPr lang="en-NL" sz="2400" b="0">
            <a:latin typeface="+mj-lt"/>
          </a:endParaRPr>
        </a:p>
      </dgm:t>
    </dgm:pt>
    <dgm:pt modelId="{C8BC4F59-B917-414A-923D-4B6CB138F503}" type="sibTrans" cxnId="{D664D322-FCFA-494D-B965-39B1F39D9879}">
      <dgm:prSet/>
      <dgm:spPr/>
      <dgm:t>
        <a:bodyPr/>
        <a:lstStyle/>
        <a:p>
          <a:endParaRPr lang="en-NL" sz="2400" b="0">
            <a:latin typeface="+mj-lt"/>
          </a:endParaRPr>
        </a:p>
      </dgm:t>
    </dgm:pt>
    <dgm:pt modelId="{0DE0D5F4-DA38-417D-BFF3-0F6967A20B46}">
      <dgm:prSet custT="1"/>
      <dgm:spPr>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dgm:spPr>
      <dgm:t>
        <a:bodyPr/>
        <a:lstStyle/>
        <a:p>
          <a:pPr algn="ctr"/>
          <a:r>
            <a:rPr lang="en-GB" sz="1800" b="0">
              <a:latin typeface="+mj-lt"/>
              <a:cs typeface="Arial" panose="020B0604020202020204" pitchFamily="34" charset="0"/>
            </a:rPr>
            <a:t>Cybersecurity procurement recommendations</a:t>
          </a:r>
          <a:endParaRPr lang="en-NL" sz="1800" b="0">
            <a:latin typeface="+mj-lt"/>
            <a:cs typeface="Arial" panose="020B0604020202020204" pitchFamily="34" charset="0"/>
          </a:endParaRPr>
        </a:p>
      </dgm:t>
    </dgm:pt>
    <dgm:pt modelId="{C2BAAC46-D4B0-4BB2-978E-BA35D5AAF0B4}" type="parTrans" cxnId="{6BF9413F-0349-44F7-ACE6-ECD7079556CE}">
      <dgm:prSet/>
      <dgm:spPr/>
      <dgm:t>
        <a:bodyPr/>
        <a:lstStyle/>
        <a:p>
          <a:endParaRPr lang="en-NL" sz="2400" b="0">
            <a:latin typeface="+mj-lt"/>
          </a:endParaRPr>
        </a:p>
      </dgm:t>
    </dgm:pt>
    <dgm:pt modelId="{682D95D2-D85E-42D1-AD88-63AC10679AE4}" type="sibTrans" cxnId="{6BF9413F-0349-44F7-ACE6-ECD7079556CE}">
      <dgm:prSet/>
      <dgm:spPr/>
      <dgm:t>
        <a:bodyPr/>
        <a:lstStyle/>
        <a:p>
          <a:endParaRPr lang="en-NL" sz="2400" b="0">
            <a:latin typeface="+mj-lt"/>
          </a:endParaRPr>
        </a:p>
      </dgm:t>
    </dgm:pt>
    <dgm:pt modelId="{52377FB0-5A5B-4086-9938-733259ECDF4F}">
      <dgm:prSet custT="1"/>
      <dgm:spPr>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38100">
          <a:solidFill>
            <a:srgbClr val="FF0000"/>
          </a:solidFill>
        </a:ln>
      </dgm:spPr>
      <dgm:t>
        <a:bodyPr/>
        <a:lstStyle/>
        <a:p>
          <a:pPr algn="ctr"/>
          <a:r>
            <a:rPr lang="pt-BR" sz="1800" b="0">
              <a:latin typeface="+mj-lt"/>
              <a:cs typeface="Arial" panose="020B0604020202020204" pitchFamily="34" charset="0"/>
            </a:rPr>
            <a:t>Cyber-attacks classification scale methodology</a:t>
          </a:r>
        </a:p>
      </dgm:t>
    </dgm:pt>
    <dgm:pt modelId="{A90E3CCC-9925-43E6-A28D-FD8E5FF14CE4}" type="parTrans" cxnId="{4A24664F-6A22-4ADC-911D-C27E9D6517FB}">
      <dgm:prSet/>
      <dgm:spPr/>
      <dgm:t>
        <a:bodyPr/>
        <a:lstStyle/>
        <a:p>
          <a:endParaRPr lang="en-NL" sz="2400" b="0">
            <a:latin typeface="+mj-lt"/>
          </a:endParaRPr>
        </a:p>
      </dgm:t>
    </dgm:pt>
    <dgm:pt modelId="{407706CD-987C-4A5C-8D8A-4BFA7D39DB05}" type="sibTrans" cxnId="{4A24664F-6A22-4ADC-911D-C27E9D6517FB}">
      <dgm:prSet/>
      <dgm:spPr/>
      <dgm:t>
        <a:bodyPr/>
        <a:lstStyle/>
        <a:p>
          <a:endParaRPr lang="en-NL" sz="2400" b="0">
            <a:latin typeface="+mj-lt"/>
          </a:endParaRPr>
        </a:p>
      </dgm:t>
    </dgm:pt>
    <dgm:pt modelId="{F234EBD3-BC92-4788-995E-09A1628558B3}" type="pres">
      <dgm:prSet presAssocID="{FF63955C-5532-4E0A-ADAE-B18D7947E93B}" presName="linear" presStyleCnt="0">
        <dgm:presLayoutVars>
          <dgm:animLvl val="lvl"/>
          <dgm:resizeHandles val="exact"/>
        </dgm:presLayoutVars>
      </dgm:prSet>
      <dgm:spPr/>
    </dgm:pt>
    <dgm:pt modelId="{8F79B592-861E-4E50-95E0-7CCD1819DB9B}" type="pres">
      <dgm:prSet presAssocID="{10E49A69-555E-47CD-9374-56750F46CFBE}" presName="parentText" presStyleLbl="node1" presStyleIdx="0" presStyleCnt="6">
        <dgm:presLayoutVars>
          <dgm:chMax val="0"/>
          <dgm:bulletEnabled val="1"/>
        </dgm:presLayoutVars>
      </dgm:prSet>
      <dgm:spPr/>
    </dgm:pt>
    <dgm:pt modelId="{D0401449-9076-45CE-BC8E-E1DA86D890D5}" type="pres">
      <dgm:prSet presAssocID="{9C76A14C-7632-4CAB-B3B5-090AE39793CB}" presName="spacer" presStyleCnt="0"/>
      <dgm:spPr/>
    </dgm:pt>
    <dgm:pt modelId="{A6BD9465-3AC2-49D5-B036-37ADADA899FE}" type="pres">
      <dgm:prSet presAssocID="{63D456E9-2178-4EB6-85DF-BC58331B653F}" presName="parentText" presStyleLbl="node1" presStyleIdx="1" presStyleCnt="6">
        <dgm:presLayoutVars>
          <dgm:chMax val="0"/>
          <dgm:bulletEnabled val="1"/>
        </dgm:presLayoutVars>
      </dgm:prSet>
      <dgm:spPr/>
    </dgm:pt>
    <dgm:pt modelId="{63246ABD-5637-4685-8495-72D7F4BC058C}" type="pres">
      <dgm:prSet presAssocID="{94ED857C-498C-4DCF-88A6-07B0657A438E}" presName="spacer" presStyleCnt="0"/>
      <dgm:spPr/>
    </dgm:pt>
    <dgm:pt modelId="{630B4676-B0BB-4C43-B9A7-65617D3685EA}" type="pres">
      <dgm:prSet presAssocID="{5D49ACC2-DF41-4F1B-956C-0F0ACBF65565}" presName="parentText" presStyleLbl="node1" presStyleIdx="2" presStyleCnt="6">
        <dgm:presLayoutVars>
          <dgm:chMax val="0"/>
          <dgm:bulletEnabled val="1"/>
        </dgm:presLayoutVars>
      </dgm:prSet>
      <dgm:spPr/>
    </dgm:pt>
    <dgm:pt modelId="{74BDC7C9-6BB5-4B0F-9B77-1D128C42847E}" type="pres">
      <dgm:prSet presAssocID="{29F93548-1A12-4ECB-A5AA-B05C7E33988C}" presName="spacer" presStyleCnt="0"/>
      <dgm:spPr/>
    </dgm:pt>
    <dgm:pt modelId="{CC269E33-8671-46FA-9E13-D4D8F77E5F60}" type="pres">
      <dgm:prSet presAssocID="{8E0606E5-3545-46AC-8470-1A8C95313B60}" presName="parentText" presStyleLbl="node1" presStyleIdx="3" presStyleCnt="6">
        <dgm:presLayoutVars>
          <dgm:chMax val="0"/>
          <dgm:bulletEnabled val="1"/>
        </dgm:presLayoutVars>
      </dgm:prSet>
      <dgm:spPr/>
    </dgm:pt>
    <dgm:pt modelId="{BDF7E1E2-FC74-40B2-B448-6936F1352AF5}" type="pres">
      <dgm:prSet presAssocID="{C8BC4F59-B917-414A-923D-4B6CB138F503}" presName="spacer" presStyleCnt="0"/>
      <dgm:spPr/>
    </dgm:pt>
    <dgm:pt modelId="{6EA72525-EA09-4603-AD13-C4D115393CAD}" type="pres">
      <dgm:prSet presAssocID="{0DE0D5F4-DA38-417D-BFF3-0F6967A20B46}" presName="parentText" presStyleLbl="node1" presStyleIdx="4" presStyleCnt="6">
        <dgm:presLayoutVars>
          <dgm:chMax val="0"/>
          <dgm:bulletEnabled val="1"/>
        </dgm:presLayoutVars>
      </dgm:prSet>
      <dgm:spPr/>
    </dgm:pt>
    <dgm:pt modelId="{411D2783-8908-4BED-8203-B0B80A1C3B64}" type="pres">
      <dgm:prSet presAssocID="{682D95D2-D85E-42D1-AD88-63AC10679AE4}" presName="spacer" presStyleCnt="0"/>
      <dgm:spPr/>
    </dgm:pt>
    <dgm:pt modelId="{F11DBD78-C593-468F-B32D-301294F72A2B}" type="pres">
      <dgm:prSet presAssocID="{52377FB0-5A5B-4086-9938-733259ECDF4F}" presName="parentText" presStyleLbl="node1" presStyleIdx="5" presStyleCnt="6">
        <dgm:presLayoutVars>
          <dgm:chMax val="0"/>
          <dgm:bulletEnabled val="1"/>
        </dgm:presLayoutVars>
      </dgm:prSet>
      <dgm:spPr/>
    </dgm:pt>
  </dgm:ptLst>
  <dgm:cxnLst>
    <dgm:cxn modelId="{D664D322-FCFA-494D-B965-39B1F39D9879}" srcId="{FF63955C-5532-4E0A-ADAE-B18D7947E93B}" destId="{8E0606E5-3545-46AC-8470-1A8C95313B60}" srcOrd="3" destOrd="0" parTransId="{0F007846-8B29-4E94-B519-0303079D392E}" sibTransId="{C8BC4F59-B917-414A-923D-4B6CB138F503}"/>
    <dgm:cxn modelId="{5374773B-41D0-42C1-B2C3-53DB30C9A225}" srcId="{FF63955C-5532-4E0A-ADAE-B18D7947E93B}" destId="{10E49A69-555E-47CD-9374-56750F46CFBE}" srcOrd="0" destOrd="0" parTransId="{2DFF6E46-3AC6-4B73-967F-BFEB6F6AE033}" sibTransId="{9C76A14C-7632-4CAB-B3B5-090AE39793CB}"/>
    <dgm:cxn modelId="{4C07B33B-2F6A-4009-A4D9-BABD4CE638B3}" srcId="{FF63955C-5532-4E0A-ADAE-B18D7947E93B}" destId="{5D49ACC2-DF41-4F1B-956C-0F0ACBF65565}" srcOrd="2" destOrd="0" parTransId="{6CFF3C92-92C0-4A82-8596-C8ED2C571C35}" sibTransId="{29F93548-1A12-4ECB-A5AA-B05C7E33988C}"/>
    <dgm:cxn modelId="{6BF9413F-0349-44F7-ACE6-ECD7079556CE}" srcId="{FF63955C-5532-4E0A-ADAE-B18D7947E93B}" destId="{0DE0D5F4-DA38-417D-BFF3-0F6967A20B46}" srcOrd="4" destOrd="0" parTransId="{C2BAAC46-D4B0-4BB2-978E-BA35D5AAF0B4}" sibTransId="{682D95D2-D85E-42D1-AD88-63AC10679AE4}"/>
    <dgm:cxn modelId="{4A24664F-6A22-4ADC-911D-C27E9D6517FB}" srcId="{FF63955C-5532-4E0A-ADAE-B18D7947E93B}" destId="{52377FB0-5A5B-4086-9938-733259ECDF4F}" srcOrd="5" destOrd="0" parTransId="{A90E3CCC-9925-43E6-A28D-FD8E5FF14CE4}" sibTransId="{407706CD-987C-4A5C-8D8A-4BFA7D39DB05}"/>
    <dgm:cxn modelId="{5E08D050-E9E4-4044-842F-50EC98B1AD5B}" type="presOf" srcId="{5D49ACC2-DF41-4F1B-956C-0F0ACBF65565}" destId="{630B4676-B0BB-4C43-B9A7-65617D3685EA}" srcOrd="0" destOrd="0" presId="urn:microsoft.com/office/officeart/2005/8/layout/vList2"/>
    <dgm:cxn modelId="{3052FA53-B60A-4B81-B7B9-629E98590C4A}" type="presOf" srcId="{FF63955C-5532-4E0A-ADAE-B18D7947E93B}" destId="{F234EBD3-BC92-4788-995E-09A1628558B3}" srcOrd="0" destOrd="0" presId="urn:microsoft.com/office/officeart/2005/8/layout/vList2"/>
    <dgm:cxn modelId="{D5566494-BA82-4CFE-A5BE-B497B4DED0E4}" type="presOf" srcId="{0DE0D5F4-DA38-417D-BFF3-0F6967A20B46}" destId="{6EA72525-EA09-4603-AD13-C4D115393CAD}" srcOrd="0" destOrd="0" presId="urn:microsoft.com/office/officeart/2005/8/layout/vList2"/>
    <dgm:cxn modelId="{7969089E-B89D-4982-BCD6-55A1A475352F}" type="presOf" srcId="{63D456E9-2178-4EB6-85DF-BC58331B653F}" destId="{A6BD9465-3AC2-49D5-B036-37ADADA899FE}" srcOrd="0" destOrd="0" presId="urn:microsoft.com/office/officeart/2005/8/layout/vList2"/>
    <dgm:cxn modelId="{820F23D5-4D5D-41E8-99B8-F6AB5D86A74A}" srcId="{FF63955C-5532-4E0A-ADAE-B18D7947E93B}" destId="{63D456E9-2178-4EB6-85DF-BC58331B653F}" srcOrd="1" destOrd="0" parTransId="{B8B9620E-0977-4233-AFEC-BCAAFA16DB4F}" sibTransId="{94ED857C-498C-4DCF-88A6-07B0657A438E}"/>
    <dgm:cxn modelId="{EB84CCDE-7068-414B-8E3C-CBB451CBF106}" type="presOf" srcId="{10E49A69-555E-47CD-9374-56750F46CFBE}" destId="{8F79B592-861E-4E50-95E0-7CCD1819DB9B}" srcOrd="0" destOrd="0" presId="urn:microsoft.com/office/officeart/2005/8/layout/vList2"/>
    <dgm:cxn modelId="{478C0BE8-C4B1-4B25-A0A2-E9EC7FA841AC}" type="presOf" srcId="{8E0606E5-3545-46AC-8470-1A8C95313B60}" destId="{CC269E33-8671-46FA-9E13-D4D8F77E5F60}" srcOrd="0" destOrd="0" presId="urn:microsoft.com/office/officeart/2005/8/layout/vList2"/>
    <dgm:cxn modelId="{F4D638FC-0215-440D-ADCA-69EC590F43CE}" type="presOf" srcId="{52377FB0-5A5B-4086-9938-733259ECDF4F}" destId="{F11DBD78-C593-468F-B32D-301294F72A2B}" srcOrd="0" destOrd="0" presId="urn:microsoft.com/office/officeart/2005/8/layout/vList2"/>
    <dgm:cxn modelId="{7A10B10F-1DD6-4655-A60E-C03C28FB1B80}" type="presParOf" srcId="{F234EBD3-BC92-4788-995E-09A1628558B3}" destId="{8F79B592-861E-4E50-95E0-7CCD1819DB9B}" srcOrd="0" destOrd="0" presId="urn:microsoft.com/office/officeart/2005/8/layout/vList2"/>
    <dgm:cxn modelId="{E4F903F6-4C24-4B54-924D-E1C0F96EF4E5}" type="presParOf" srcId="{F234EBD3-BC92-4788-995E-09A1628558B3}" destId="{D0401449-9076-45CE-BC8E-E1DA86D890D5}" srcOrd="1" destOrd="0" presId="urn:microsoft.com/office/officeart/2005/8/layout/vList2"/>
    <dgm:cxn modelId="{4185E3B2-729F-4660-980F-5576BE8F7D19}" type="presParOf" srcId="{F234EBD3-BC92-4788-995E-09A1628558B3}" destId="{A6BD9465-3AC2-49D5-B036-37ADADA899FE}" srcOrd="2" destOrd="0" presId="urn:microsoft.com/office/officeart/2005/8/layout/vList2"/>
    <dgm:cxn modelId="{6142C1E3-84A2-4F40-8F5C-E1CD0BD02E72}" type="presParOf" srcId="{F234EBD3-BC92-4788-995E-09A1628558B3}" destId="{63246ABD-5637-4685-8495-72D7F4BC058C}" srcOrd="3" destOrd="0" presId="urn:microsoft.com/office/officeart/2005/8/layout/vList2"/>
    <dgm:cxn modelId="{8E2823E2-E613-46B5-B309-F3F2C9C691E3}" type="presParOf" srcId="{F234EBD3-BC92-4788-995E-09A1628558B3}" destId="{630B4676-B0BB-4C43-B9A7-65617D3685EA}" srcOrd="4" destOrd="0" presId="urn:microsoft.com/office/officeart/2005/8/layout/vList2"/>
    <dgm:cxn modelId="{E09E07EE-5012-43A6-BDFD-9EE583A7D944}" type="presParOf" srcId="{F234EBD3-BC92-4788-995E-09A1628558B3}" destId="{74BDC7C9-6BB5-4B0F-9B77-1D128C42847E}" srcOrd="5" destOrd="0" presId="urn:microsoft.com/office/officeart/2005/8/layout/vList2"/>
    <dgm:cxn modelId="{49CDB859-2A58-4737-A779-ACC43EDF7505}" type="presParOf" srcId="{F234EBD3-BC92-4788-995E-09A1628558B3}" destId="{CC269E33-8671-46FA-9E13-D4D8F77E5F60}" srcOrd="6" destOrd="0" presId="urn:microsoft.com/office/officeart/2005/8/layout/vList2"/>
    <dgm:cxn modelId="{12A21693-D3F7-4502-882B-967A9F6B910A}" type="presParOf" srcId="{F234EBD3-BC92-4788-995E-09A1628558B3}" destId="{BDF7E1E2-FC74-40B2-B448-6936F1352AF5}" srcOrd="7" destOrd="0" presId="urn:microsoft.com/office/officeart/2005/8/layout/vList2"/>
    <dgm:cxn modelId="{8056F7EA-673E-4A98-8884-B505F457CE12}" type="presParOf" srcId="{F234EBD3-BC92-4788-995E-09A1628558B3}" destId="{6EA72525-EA09-4603-AD13-C4D115393CAD}" srcOrd="8" destOrd="0" presId="urn:microsoft.com/office/officeart/2005/8/layout/vList2"/>
    <dgm:cxn modelId="{93B19070-03C6-4557-B0EA-5DF057D214BA}" type="presParOf" srcId="{F234EBD3-BC92-4788-995E-09A1628558B3}" destId="{411D2783-8908-4BED-8203-B0B80A1C3B64}" srcOrd="9" destOrd="0" presId="urn:microsoft.com/office/officeart/2005/8/layout/vList2"/>
    <dgm:cxn modelId="{5991B893-4E3E-451E-B046-DD7F8910E7BC}" type="presParOf" srcId="{F234EBD3-BC92-4788-995E-09A1628558B3}" destId="{F11DBD78-C593-468F-B32D-301294F72A2B}" srcOrd="1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7FD507-602D-4D46-BCA9-ED7E64E92D33}" type="doc">
      <dgm:prSet loTypeId="urn:microsoft.com/office/officeart/2005/8/layout/hChevron3" loCatId="process" qsTypeId="urn:microsoft.com/office/officeart/2005/8/quickstyle/simple1" qsCatId="simple" csTypeId="urn:microsoft.com/office/officeart/2005/8/colors/accent3_3" csCatId="accent3" phldr="1"/>
      <dgm:spPr/>
      <dgm:t>
        <a:bodyPr/>
        <a:lstStyle/>
        <a:p>
          <a:endParaRPr lang="en-GB"/>
        </a:p>
      </dgm:t>
    </dgm:pt>
    <dgm:pt modelId="{30502B2A-B41D-4B64-B196-ED100E33E779}">
      <dgm:prSet phldrT="[Text]" custT="1"/>
      <dgm:spPr/>
      <dgm:t>
        <a:bodyPr/>
        <a:lstStyle/>
        <a:p>
          <a:r>
            <a:rPr lang="en-US" sz="1400" b="1" i="0" u="none">
              <a:solidFill>
                <a:schemeClr val="tx1"/>
              </a:solidFill>
            </a:rPr>
            <a:t>Development (Art. 6)</a:t>
          </a:r>
        </a:p>
        <a:p>
          <a:endParaRPr lang="en-GB" sz="1400" b="0" i="0" u="none">
            <a:solidFill>
              <a:schemeClr val="tx1"/>
            </a:solidFill>
          </a:endParaRPr>
        </a:p>
      </dgm:t>
    </dgm:pt>
    <dgm:pt modelId="{92911FC3-2EB9-4EF9-B24E-C15F4B34E492}" type="parTrans" cxnId="{BC065A38-7DD7-4E8F-921E-1EFCA82C69F2}">
      <dgm:prSet/>
      <dgm:spPr/>
      <dgm:t>
        <a:bodyPr/>
        <a:lstStyle/>
        <a:p>
          <a:endParaRPr lang="en-GB" sz="1200">
            <a:solidFill>
              <a:schemeClr val="tx1"/>
            </a:solidFill>
          </a:endParaRPr>
        </a:p>
      </dgm:t>
    </dgm:pt>
    <dgm:pt modelId="{F40B2243-F2EE-45AE-99C7-65277DF8006B}" type="sibTrans" cxnId="{BC065A38-7DD7-4E8F-921E-1EFCA82C69F2}">
      <dgm:prSet/>
      <dgm:spPr/>
      <dgm:t>
        <a:bodyPr/>
        <a:lstStyle/>
        <a:p>
          <a:endParaRPr lang="en-GB" sz="1200">
            <a:solidFill>
              <a:schemeClr val="tx1"/>
            </a:solidFill>
          </a:endParaRPr>
        </a:p>
      </dgm:t>
    </dgm:pt>
    <dgm:pt modelId="{FAA27E44-D287-45B4-B5D7-558E73DF0265}">
      <dgm:prSet phldrT="[Text]" custT="1"/>
      <dgm:spPr/>
      <dgm:t>
        <a:bodyPr/>
        <a:lstStyle/>
        <a:p>
          <a:pPr>
            <a:buNone/>
          </a:pPr>
          <a:r>
            <a:rPr lang="en-US" sz="1400" b="1" i="0" u="none">
              <a:solidFill>
                <a:schemeClr val="tx1"/>
              </a:solidFill>
            </a:rPr>
            <a:t>Consultation (Art. 9)</a:t>
          </a:r>
        </a:p>
        <a:p>
          <a:pPr>
            <a:buNone/>
          </a:pPr>
          <a:endParaRPr lang="en-GB" sz="1400" b="0" i="0" u="none">
            <a:solidFill>
              <a:schemeClr val="tx1"/>
            </a:solidFill>
          </a:endParaRPr>
        </a:p>
      </dgm:t>
    </dgm:pt>
    <dgm:pt modelId="{77ECF7F9-207C-4E4C-9C58-B7948CDCB1A1}" type="parTrans" cxnId="{C9F8E20F-AB38-4F3D-8EBE-8121F2DAF364}">
      <dgm:prSet/>
      <dgm:spPr/>
      <dgm:t>
        <a:bodyPr/>
        <a:lstStyle/>
        <a:p>
          <a:endParaRPr lang="en-GB" sz="1200">
            <a:solidFill>
              <a:schemeClr val="tx1"/>
            </a:solidFill>
          </a:endParaRPr>
        </a:p>
      </dgm:t>
    </dgm:pt>
    <dgm:pt modelId="{828E71C4-3FEC-48D0-AA06-F1C614B98FE0}" type="sibTrans" cxnId="{C9F8E20F-AB38-4F3D-8EBE-8121F2DAF364}">
      <dgm:prSet/>
      <dgm:spPr/>
      <dgm:t>
        <a:bodyPr/>
        <a:lstStyle/>
        <a:p>
          <a:endParaRPr lang="en-GB" sz="1200">
            <a:solidFill>
              <a:schemeClr val="tx1"/>
            </a:solidFill>
          </a:endParaRPr>
        </a:p>
      </dgm:t>
    </dgm:pt>
    <dgm:pt modelId="{B1894950-5E50-497E-B07B-7F2495FFBBA1}">
      <dgm:prSet phldrT="[Text]" custT="1"/>
      <dgm:spPr/>
      <dgm:t>
        <a:bodyPr/>
        <a:lstStyle/>
        <a:p>
          <a:pPr>
            <a:spcAft>
              <a:spcPct val="35000"/>
            </a:spcAft>
          </a:pPr>
          <a:r>
            <a:rPr lang="en-US" sz="1400" b="1" i="0" u="none">
              <a:solidFill>
                <a:schemeClr val="tx1"/>
              </a:solidFill>
            </a:rPr>
            <a:t>Voting (Art. 7)</a:t>
          </a:r>
          <a:endParaRPr lang="en-GB" sz="1400" b="1" i="0" u="none">
            <a:solidFill>
              <a:schemeClr val="tx1"/>
            </a:solidFill>
          </a:endParaRPr>
        </a:p>
      </dgm:t>
    </dgm:pt>
    <dgm:pt modelId="{18EC62DD-F7D8-4410-9D13-526CCFDE31E2}" type="parTrans" cxnId="{B80638EA-860C-4E31-99D3-589FDD49AF3E}">
      <dgm:prSet/>
      <dgm:spPr/>
      <dgm:t>
        <a:bodyPr/>
        <a:lstStyle/>
        <a:p>
          <a:endParaRPr lang="en-GB" sz="1200">
            <a:solidFill>
              <a:schemeClr val="tx1"/>
            </a:solidFill>
          </a:endParaRPr>
        </a:p>
      </dgm:t>
    </dgm:pt>
    <dgm:pt modelId="{34A8A244-1A8D-40DB-A459-C24B121038B2}" type="sibTrans" cxnId="{B80638EA-860C-4E31-99D3-589FDD49AF3E}">
      <dgm:prSet/>
      <dgm:spPr/>
      <dgm:t>
        <a:bodyPr/>
        <a:lstStyle/>
        <a:p>
          <a:endParaRPr lang="en-GB" sz="1200">
            <a:solidFill>
              <a:schemeClr val="tx1"/>
            </a:solidFill>
          </a:endParaRPr>
        </a:p>
      </dgm:t>
    </dgm:pt>
    <dgm:pt modelId="{B6893B58-B98F-462A-877B-2E9B49213822}">
      <dgm:prSet phldrT="[Text]" custT="1"/>
      <dgm:spPr/>
      <dgm:t>
        <a:bodyPr/>
        <a:lstStyle/>
        <a:p>
          <a:pPr>
            <a:spcAft>
              <a:spcPts val="600"/>
            </a:spcAft>
          </a:pPr>
          <a:r>
            <a:rPr lang="en-US" sz="1200" i="0" u="none">
              <a:solidFill>
                <a:schemeClr val="tx1"/>
              </a:solidFill>
            </a:rPr>
            <a:t>TSOs </a:t>
          </a:r>
          <a:r>
            <a:rPr lang="en-US" sz="1200" b="1" i="0" u="none">
              <a:solidFill>
                <a:schemeClr val="tx1"/>
              </a:solidFill>
            </a:rPr>
            <a:t>unanimity,  or qualified majority.</a:t>
          </a:r>
          <a:endParaRPr lang="en-GB" sz="1200" b="1" i="0" u="none">
            <a:solidFill>
              <a:schemeClr val="tx1"/>
            </a:solidFill>
          </a:endParaRPr>
        </a:p>
      </dgm:t>
    </dgm:pt>
    <dgm:pt modelId="{253AD6E1-E829-4F93-897D-9684F1BA4149}" type="parTrans" cxnId="{FDF4C40A-5B22-4B73-ABD1-20E163490A6A}">
      <dgm:prSet/>
      <dgm:spPr/>
      <dgm:t>
        <a:bodyPr/>
        <a:lstStyle/>
        <a:p>
          <a:endParaRPr lang="en-GB" sz="1200">
            <a:solidFill>
              <a:schemeClr val="tx1"/>
            </a:solidFill>
          </a:endParaRPr>
        </a:p>
      </dgm:t>
    </dgm:pt>
    <dgm:pt modelId="{4B506B43-D697-4C54-810B-A74A8BBD4C6F}" type="sibTrans" cxnId="{FDF4C40A-5B22-4B73-ABD1-20E163490A6A}">
      <dgm:prSet/>
      <dgm:spPr/>
      <dgm:t>
        <a:bodyPr/>
        <a:lstStyle/>
        <a:p>
          <a:endParaRPr lang="en-GB" sz="1200">
            <a:solidFill>
              <a:schemeClr val="tx1"/>
            </a:solidFill>
          </a:endParaRPr>
        </a:p>
      </dgm:t>
    </dgm:pt>
    <dgm:pt modelId="{AC0125DF-9363-41F7-B5C3-955163340021}">
      <dgm:prSet custT="1"/>
      <dgm:spPr/>
      <dgm:t>
        <a:bodyPr/>
        <a:lstStyle/>
        <a:p>
          <a:pPr>
            <a:spcAft>
              <a:spcPts val="600"/>
            </a:spcAft>
          </a:pPr>
          <a:r>
            <a:rPr lang="en-US" sz="1200" i="0" u="none">
              <a:solidFill>
                <a:schemeClr val="tx1"/>
              </a:solidFill>
            </a:rPr>
            <a:t>If still no decision – NCCS-NCAs to </a:t>
          </a:r>
          <a:r>
            <a:rPr lang="en-GB" sz="1200" i="0" u="none">
              <a:solidFill>
                <a:schemeClr val="tx1"/>
              </a:solidFill>
            </a:rPr>
            <a:t>take the appropriate steps for the adoption of TCMs.</a:t>
          </a:r>
        </a:p>
      </dgm:t>
    </dgm:pt>
    <dgm:pt modelId="{5C77ECB7-410F-4E47-A8C1-41E65A773955}" type="parTrans" cxnId="{6A266220-3DF1-4686-92F5-7A8A1F471637}">
      <dgm:prSet/>
      <dgm:spPr/>
      <dgm:t>
        <a:bodyPr/>
        <a:lstStyle/>
        <a:p>
          <a:endParaRPr lang="en-GB" sz="1200">
            <a:solidFill>
              <a:schemeClr val="tx1"/>
            </a:solidFill>
          </a:endParaRPr>
        </a:p>
      </dgm:t>
    </dgm:pt>
    <dgm:pt modelId="{415CE048-B15F-4A4D-965B-ABA716D2265A}" type="sibTrans" cxnId="{6A266220-3DF1-4686-92F5-7A8A1F471637}">
      <dgm:prSet/>
      <dgm:spPr/>
      <dgm:t>
        <a:bodyPr/>
        <a:lstStyle/>
        <a:p>
          <a:endParaRPr lang="en-GB" sz="1200">
            <a:solidFill>
              <a:schemeClr val="tx1"/>
            </a:solidFill>
          </a:endParaRPr>
        </a:p>
      </dgm:t>
    </dgm:pt>
    <dgm:pt modelId="{FFC94C92-8D42-4839-A31D-BFA284B3DCF0}">
      <dgm:prSet custT="1"/>
      <dgm:spPr/>
      <dgm:t>
        <a:bodyPr/>
        <a:lstStyle/>
        <a:p>
          <a:r>
            <a:rPr lang="en-US" sz="1200" i="0" u="none">
              <a:solidFill>
                <a:schemeClr val="tx1"/>
              </a:solidFill>
            </a:rPr>
            <a:t>TSOs, with the assistance of ENTSO-E and in cooperation with DSO Entity to </a:t>
          </a:r>
          <a:r>
            <a:rPr lang="en-US" sz="1200" b="1" i="0" u="none">
              <a:solidFill>
                <a:schemeClr val="tx1"/>
              </a:solidFill>
            </a:rPr>
            <a:t>develop proposals for TCM</a:t>
          </a:r>
          <a:endParaRPr lang="en-GB" sz="1200" b="1" i="0" u="none">
            <a:solidFill>
              <a:schemeClr val="tx1"/>
            </a:solidFill>
          </a:endParaRPr>
        </a:p>
      </dgm:t>
    </dgm:pt>
    <dgm:pt modelId="{A6443379-E584-438A-BEC8-439F77519511}" type="parTrans" cxnId="{ACD5B658-1340-4446-AFE6-CE2F889E7A4E}">
      <dgm:prSet/>
      <dgm:spPr/>
      <dgm:t>
        <a:bodyPr/>
        <a:lstStyle/>
        <a:p>
          <a:endParaRPr lang="en-GB" sz="1200">
            <a:solidFill>
              <a:schemeClr val="tx1"/>
            </a:solidFill>
          </a:endParaRPr>
        </a:p>
      </dgm:t>
    </dgm:pt>
    <dgm:pt modelId="{E42EA9FE-9812-4DD7-BD03-68E3398863AC}" type="sibTrans" cxnId="{ACD5B658-1340-4446-AFE6-CE2F889E7A4E}">
      <dgm:prSet/>
      <dgm:spPr/>
      <dgm:t>
        <a:bodyPr/>
        <a:lstStyle/>
        <a:p>
          <a:endParaRPr lang="en-GB" sz="1200">
            <a:solidFill>
              <a:schemeClr val="tx1"/>
            </a:solidFill>
          </a:endParaRPr>
        </a:p>
      </dgm:t>
    </dgm:pt>
    <dgm:pt modelId="{D82D7636-1788-46F0-9458-C5E5B85FD0CF}">
      <dgm:prSet custT="1"/>
      <dgm:spPr/>
      <dgm:t>
        <a:bodyPr/>
        <a:lstStyle/>
        <a:p>
          <a:r>
            <a:rPr lang="en-US" sz="1200" i="0" u="none">
              <a:solidFill>
                <a:schemeClr val="tx1"/>
              </a:solidFill>
            </a:rPr>
            <a:t>NCAs and ACER informed regularly</a:t>
          </a:r>
          <a:endParaRPr lang="en-GB" sz="1200" i="0" u="none">
            <a:solidFill>
              <a:schemeClr val="tx1"/>
            </a:solidFill>
          </a:endParaRPr>
        </a:p>
      </dgm:t>
    </dgm:pt>
    <dgm:pt modelId="{A4216A36-3B8E-4B98-8A9C-BB25D96D87A1}" type="parTrans" cxnId="{9253623B-7A6B-4422-AA70-450C5DED5AE6}">
      <dgm:prSet/>
      <dgm:spPr/>
      <dgm:t>
        <a:bodyPr/>
        <a:lstStyle/>
        <a:p>
          <a:endParaRPr lang="en-GB" sz="1200">
            <a:solidFill>
              <a:schemeClr val="tx1"/>
            </a:solidFill>
          </a:endParaRPr>
        </a:p>
      </dgm:t>
    </dgm:pt>
    <dgm:pt modelId="{F0B6B313-1096-4400-9C1B-D47CEFD3C768}" type="sibTrans" cxnId="{9253623B-7A6B-4422-AA70-450C5DED5AE6}">
      <dgm:prSet/>
      <dgm:spPr/>
      <dgm:t>
        <a:bodyPr/>
        <a:lstStyle/>
        <a:p>
          <a:endParaRPr lang="en-GB" sz="1200">
            <a:solidFill>
              <a:schemeClr val="tx1"/>
            </a:solidFill>
          </a:endParaRPr>
        </a:p>
      </dgm:t>
    </dgm:pt>
    <dgm:pt modelId="{D211B4C7-4BA0-48E0-BB1F-2D5260E8AE56}">
      <dgm:prSet custT="1"/>
      <dgm:spPr/>
      <dgm:t>
        <a:bodyPr/>
        <a:lstStyle/>
        <a:p>
          <a:endParaRPr lang="en-GB" sz="1200" i="0" u="none">
            <a:solidFill>
              <a:schemeClr val="tx1"/>
            </a:solidFill>
          </a:endParaRPr>
        </a:p>
      </dgm:t>
    </dgm:pt>
    <dgm:pt modelId="{217B9A90-3165-4875-9EBC-C42A9B93B06A}" type="parTrans" cxnId="{D3A85A5D-2E1C-4A62-BC8E-164363533E79}">
      <dgm:prSet/>
      <dgm:spPr/>
      <dgm:t>
        <a:bodyPr/>
        <a:lstStyle/>
        <a:p>
          <a:endParaRPr lang="en-GB" sz="1200">
            <a:solidFill>
              <a:schemeClr val="tx1"/>
            </a:solidFill>
          </a:endParaRPr>
        </a:p>
      </dgm:t>
    </dgm:pt>
    <dgm:pt modelId="{50912F13-9183-43A4-9138-5AE3F6DB0FB1}" type="sibTrans" cxnId="{D3A85A5D-2E1C-4A62-BC8E-164363533E79}">
      <dgm:prSet/>
      <dgm:spPr/>
      <dgm:t>
        <a:bodyPr/>
        <a:lstStyle/>
        <a:p>
          <a:endParaRPr lang="en-GB" sz="1200">
            <a:solidFill>
              <a:schemeClr val="tx1"/>
            </a:solidFill>
          </a:endParaRPr>
        </a:p>
      </dgm:t>
    </dgm:pt>
    <dgm:pt modelId="{7CB5016E-7202-4A9A-8897-83299F24C5F9}">
      <dgm:prSet custT="1"/>
      <dgm:spPr/>
      <dgm:t>
        <a:bodyPr/>
        <a:lstStyle/>
        <a:p>
          <a:pPr>
            <a:spcAft>
              <a:spcPct val="35000"/>
            </a:spcAft>
          </a:pPr>
          <a:r>
            <a:rPr lang="en-US" sz="1400" b="1" i="0" u="none">
              <a:solidFill>
                <a:schemeClr val="tx1"/>
              </a:solidFill>
            </a:rPr>
            <a:t>Approval (Art. 8)</a:t>
          </a:r>
        </a:p>
        <a:p>
          <a:pPr>
            <a:spcAft>
              <a:spcPct val="35000"/>
            </a:spcAft>
          </a:pPr>
          <a:endParaRPr lang="en-GB" sz="1400" b="0" i="0" u="none">
            <a:solidFill>
              <a:schemeClr val="tx1"/>
            </a:solidFill>
          </a:endParaRPr>
        </a:p>
      </dgm:t>
    </dgm:pt>
    <dgm:pt modelId="{76DA0C89-88A2-4078-B3D7-909E0DE107B3}" type="parTrans" cxnId="{0D97216E-ED97-401E-9581-0E65B2973EDE}">
      <dgm:prSet/>
      <dgm:spPr/>
      <dgm:t>
        <a:bodyPr/>
        <a:lstStyle/>
        <a:p>
          <a:endParaRPr lang="en-GB" sz="1200">
            <a:solidFill>
              <a:schemeClr val="tx1"/>
            </a:solidFill>
          </a:endParaRPr>
        </a:p>
      </dgm:t>
    </dgm:pt>
    <dgm:pt modelId="{241B9E0B-A2D8-4904-AA31-E7EAE72BC4EA}" type="sibTrans" cxnId="{0D97216E-ED97-401E-9581-0E65B2973EDE}">
      <dgm:prSet/>
      <dgm:spPr/>
      <dgm:t>
        <a:bodyPr/>
        <a:lstStyle/>
        <a:p>
          <a:endParaRPr lang="en-GB" sz="1200">
            <a:solidFill>
              <a:schemeClr val="tx1"/>
            </a:solidFill>
          </a:endParaRPr>
        </a:p>
      </dgm:t>
    </dgm:pt>
    <dgm:pt modelId="{67BFCE1B-AF2B-41C7-BFD8-6BE07AF69CD0}">
      <dgm:prSet custT="1"/>
      <dgm:spPr/>
      <dgm:t>
        <a:bodyPr/>
        <a:lstStyle/>
        <a:p>
          <a:pPr>
            <a:spcAft>
              <a:spcPts val="600"/>
            </a:spcAft>
          </a:pPr>
          <a:r>
            <a:rPr lang="en-US" sz="1200" i="0" u="none">
              <a:solidFill>
                <a:schemeClr val="tx1"/>
              </a:solidFill>
            </a:rPr>
            <a:t>NCCS-NCAs may </a:t>
          </a:r>
          <a:r>
            <a:rPr lang="en-US" sz="1200" b="1" i="0" u="none">
              <a:solidFill>
                <a:schemeClr val="tx1"/>
              </a:solidFill>
            </a:rPr>
            <a:t>prolong deadlines</a:t>
          </a:r>
          <a:endParaRPr lang="en-GB" sz="1200" b="1" i="0" u="none">
            <a:solidFill>
              <a:schemeClr val="tx1"/>
            </a:solidFill>
          </a:endParaRPr>
        </a:p>
      </dgm:t>
    </dgm:pt>
    <dgm:pt modelId="{CF1EE7EB-B472-4B6F-8B48-69EAD0AACB3C}" type="parTrans" cxnId="{37EADDF9-ECB3-4DAD-A161-7978A40C1083}">
      <dgm:prSet/>
      <dgm:spPr/>
      <dgm:t>
        <a:bodyPr/>
        <a:lstStyle/>
        <a:p>
          <a:endParaRPr lang="en-GB" sz="1200">
            <a:solidFill>
              <a:schemeClr val="tx1"/>
            </a:solidFill>
          </a:endParaRPr>
        </a:p>
      </dgm:t>
    </dgm:pt>
    <dgm:pt modelId="{5FB110A5-8F1D-46FE-B15F-0220A7275197}" type="sibTrans" cxnId="{37EADDF9-ECB3-4DAD-A161-7978A40C1083}">
      <dgm:prSet/>
      <dgm:spPr/>
      <dgm:t>
        <a:bodyPr/>
        <a:lstStyle/>
        <a:p>
          <a:endParaRPr lang="en-GB" sz="1200">
            <a:solidFill>
              <a:schemeClr val="tx1"/>
            </a:solidFill>
          </a:endParaRPr>
        </a:p>
      </dgm:t>
    </dgm:pt>
    <dgm:pt modelId="{779FFF97-DF6E-491B-8110-DEA25B649442}">
      <dgm:prSet custT="1"/>
      <dgm:spPr/>
      <dgm:t>
        <a:bodyPr/>
        <a:lstStyle/>
        <a:p>
          <a:pPr>
            <a:spcAft>
              <a:spcPts val="600"/>
            </a:spcAft>
          </a:pPr>
          <a:r>
            <a:rPr lang="en-US" sz="1200" i="0" u="none">
              <a:solidFill>
                <a:schemeClr val="tx1"/>
              </a:solidFill>
            </a:rPr>
            <a:t>TCMs submitted to ACER</a:t>
          </a:r>
          <a:endParaRPr lang="en-GB" sz="1200" i="0" u="none">
            <a:solidFill>
              <a:schemeClr val="tx1"/>
            </a:solidFill>
          </a:endParaRPr>
        </a:p>
      </dgm:t>
    </dgm:pt>
    <dgm:pt modelId="{09BB8036-4B3B-4A51-86C6-C9A2BF0BD18B}" type="parTrans" cxnId="{512858A1-F315-4016-9C6F-6F557147EB8B}">
      <dgm:prSet/>
      <dgm:spPr/>
      <dgm:t>
        <a:bodyPr/>
        <a:lstStyle/>
        <a:p>
          <a:endParaRPr lang="en-GB" sz="1200">
            <a:solidFill>
              <a:schemeClr val="tx1"/>
            </a:solidFill>
          </a:endParaRPr>
        </a:p>
      </dgm:t>
    </dgm:pt>
    <dgm:pt modelId="{2F6A40B1-9A67-4B4C-9B12-484B043C7506}" type="sibTrans" cxnId="{512858A1-F315-4016-9C6F-6F557147EB8B}">
      <dgm:prSet/>
      <dgm:spPr/>
      <dgm:t>
        <a:bodyPr/>
        <a:lstStyle/>
        <a:p>
          <a:endParaRPr lang="en-GB" sz="1200">
            <a:solidFill>
              <a:schemeClr val="tx1"/>
            </a:solidFill>
          </a:endParaRPr>
        </a:p>
      </dgm:t>
    </dgm:pt>
    <dgm:pt modelId="{693D0F88-E0D1-48C0-9824-55AD2F1B1C0E}">
      <dgm:prSet custT="1"/>
      <dgm:spPr/>
      <dgm:t>
        <a:bodyPr/>
        <a:lstStyle/>
        <a:p>
          <a:pPr>
            <a:spcAft>
              <a:spcPts val="600"/>
            </a:spcAft>
          </a:pPr>
          <a:r>
            <a:rPr lang="en-US" sz="1200" i="0" u="none">
              <a:solidFill>
                <a:schemeClr val="tx1"/>
              </a:solidFill>
            </a:rPr>
            <a:t>ACER to </a:t>
          </a:r>
          <a:r>
            <a:rPr lang="en-US" sz="1200" b="0" i="0" u="none">
              <a:solidFill>
                <a:schemeClr val="tx1"/>
              </a:solidFill>
            </a:rPr>
            <a:t>consult with </a:t>
          </a:r>
          <a:r>
            <a:rPr lang="en-US" sz="1200" b="1" i="0" u="none">
              <a:solidFill>
                <a:schemeClr val="tx1"/>
              </a:solidFill>
            </a:rPr>
            <a:t>ENISA</a:t>
          </a:r>
          <a:endParaRPr lang="en-GB" sz="1200" b="1" i="0" u="none">
            <a:solidFill>
              <a:schemeClr val="tx1"/>
            </a:solidFill>
          </a:endParaRPr>
        </a:p>
      </dgm:t>
    </dgm:pt>
    <dgm:pt modelId="{F11C7517-84DB-4DBC-B93F-FECCCC66E74B}" type="parTrans" cxnId="{91877F6C-9583-41B0-A827-22EF11FE6FF2}">
      <dgm:prSet/>
      <dgm:spPr/>
      <dgm:t>
        <a:bodyPr/>
        <a:lstStyle/>
        <a:p>
          <a:endParaRPr lang="en-GB" sz="1200">
            <a:solidFill>
              <a:schemeClr val="tx1"/>
            </a:solidFill>
          </a:endParaRPr>
        </a:p>
      </dgm:t>
    </dgm:pt>
    <dgm:pt modelId="{9587995A-901F-44ED-B678-D309EA50269A}" type="sibTrans" cxnId="{91877F6C-9583-41B0-A827-22EF11FE6FF2}">
      <dgm:prSet/>
      <dgm:spPr/>
      <dgm:t>
        <a:bodyPr/>
        <a:lstStyle/>
        <a:p>
          <a:endParaRPr lang="en-GB" sz="1200">
            <a:solidFill>
              <a:schemeClr val="tx1"/>
            </a:solidFill>
          </a:endParaRPr>
        </a:p>
      </dgm:t>
    </dgm:pt>
    <dgm:pt modelId="{B9C7D845-BBE5-4946-8080-22E1BFA56B2F}">
      <dgm:prSet custT="1"/>
      <dgm:spPr/>
      <dgm:t>
        <a:bodyPr/>
        <a:lstStyle/>
        <a:p>
          <a:pPr>
            <a:spcAft>
              <a:spcPts val="600"/>
            </a:spcAft>
          </a:pPr>
          <a:r>
            <a:rPr lang="en-US" sz="1200" i="0" u="none">
              <a:solidFill>
                <a:schemeClr val="tx1"/>
              </a:solidFill>
            </a:rPr>
            <a:t>NCAs to decide in </a:t>
          </a:r>
          <a:r>
            <a:rPr lang="en-US" sz="1200" b="1" i="0" u="none">
              <a:solidFill>
                <a:schemeClr val="tx1"/>
              </a:solidFill>
            </a:rPr>
            <a:t>6m</a:t>
          </a:r>
          <a:endParaRPr lang="en-GB" sz="1200" b="1" i="0" u="none">
            <a:solidFill>
              <a:schemeClr val="tx1"/>
            </a:solidFill>
          </a:endParaRPr>
        </a:p>
      </dgm:t>
    </dgm:pt>
    <dgm:pt modelId="{64620C12-F114-429C-996A-1AA05EF0A13D}" type="parTrans" cxnId="{B4D8420D-CBEB-46BD-B11B-55FFDEBCBB28}">
      <dgm:prSet/>
      <dgm:spPr/>
      <dgm:t>
        <a:bodyPr/>
        <a:lstStyle/>
        <a:p>
          <a:endParaRPr lang="en-GB" sz="1200">
            <a:solidFill>
              <a:schemeClr val="tx1"/>
            </a:solidFill>
          </a:endParaRPr>
        </a:p>
      </dgm:t>
    </dgm:pt>
    <dgm:pt modelId="{B3E75625-8E68-4836-AED2-E3DA5E0CD1A9}" type="sibTrans" cxnId="{B4D8420D-CBEB-46BD-B11B-55FFDEBCBB28}">
      <dgm:prSet/>
      <dgm:spPr/>
      <dgm:t>
        <a:bodyPr/>
        <a:lstStyle/>
        <a:p>
          <a:endParaRPr lang="en-GB" sz="1200">
            <a:solidFill>
              <a:schemeClr val="tx1"/>
            </a:solidFill>
          </a:endParaRPr>
        </a:p>
      </dgm:t>
    </dgm:pt>
    <dgm:pt modelId="{CAA26392-7AD2-40FC-AC51-E4EF32656F79}">
      <dgm:prSet custT="1"/>
      <dgm:spPr/>
      <dgm:t>
        <a:bodyPr/>
        <a:lstStyle/>
        <a:p>
          <a:pPr>
            <a:spcAft>
              <a:spcPts val="600"/>
            </a:spcAft>
          </a:pPr>
          <a:r>
            <a:rPr lang="en-US" sz="1200" i="0" u="none">
              <a:solidFill>
                <a:schemeClr val="tx1"/>
              </a:solidFill>
            </a:rPr>
            <a:t>May ask TSOs to </a:t>
          </a:r>
          <a:r>
            <a:rPr lang="en-US" sz="1200" b="1" i="0" u="none">
              <a:solidFill>
                <a:schemeClr val="tx1"/>
              </a:solidFill>
            </a:rPr>
            <a:t>amend</a:t>
          </a:r>
          <a:r>
            <a:rPr lang="en-US" sz="1200" i="0" u="none">
              <a:solidFill>
                <a:schemeClr val="tx1"/>
              </a:solidFill>
            </a:rPr>
            <a:t> (+2m)</a:t>
          </a:r>
          <a:endParaRPr lang="en-GB" sz="1200" i="0" u="none">
            <a:solidFill>
              <a:schemeClr val="tx1"/>
            </a:solidFill>
          </a:endParaRPr>
        </a:p>
      </dgm:t>
    </dgm:pt>
    <dgm:pt modelId="{5576163A-741B-4005-9152-70E22F416FD6}" type="parTrans" cxnId="{14FEB10E-42A2-4C7E-AFBD-8559D87F8483}">
      <dgm:prSet/>
      <dgm:spPr/>
      <dgm:t>
        <a:bodyPr/>
        <a:lstStyle/>
        <a:p>
          <a:endParaRPr lang="en-GB" sz="1200">
            <a:solidFill>
              <a:schemeClr val="tx1"/>
            </a:solidFill>
          </a:endParaRPr>
        </a:p>
      </dgm:t>
    </dgm:pt>
    <dgm:pt modelId="{BF85845A-C4ED-4EA0-8D08-468B375D88FF}" type="sibTrans" cxnId="{14FEB10E-42A2-4C7E-AFBD-8559D87F8483}">
      <dgm:prSet/>
      <dgm:spPr/>
      <dgm:t>
        <a:bodyPr/>
        <a:lstStyle/>
        <a:p>
          <a:endParaRPr lang="en-GB" sz="1200">
            <a:solidFill>
              <a:schemeClr val="tx1"/>
            </a:solidFill>
          </a:endParaRPr>
        </a:p>
      </dgm:t>
    </dgm:pt>
    <dgm:pt modelId="{0DFB74FC-39DE-4659-B423-C82416A48290}">
      <dgm:prSet custT="1"/>
      <dgm:spPr/>
      <dgm:t>
        <a:bodyPr/>
        <a:lstStyle/>
        <a:p>
          <a:pPr>
            <a:buFont typeface="Arial" panose="020B0604020202020204" pitchFamily="34" charset="0"/>
            <a:buChar char="•"/>
          </a:pPr>
          <a:r>
            <a:rPr lang="en-US" sz="1200" i="0" u="none">
              <a:solidFill>
                <a:schemeClr val="tx1"/>
              </a:solidFill>
            </a:rPr>
            <a:t>TSOs, DSO entity &amp; ENTSO-E to consult </a:t>
          </a:r>
          <a:r>
            <a:rPr lang="en-US" sz="1200" b="1" i="0" u="none">
              <a:solidFill>
                <a:schemeClr val="tx1"/>
              </a:solidFill>
            </a:rPr>
            <a:t>stakeholders,  ACER &amp; ENISA and NCCS-NCAs</a:t>
          </a:r>
          <a:endParaRPr lang="en-GB" sz="1200" b="1" i="0" u="none">
            <a:solidFill>
              <a:schemeClr val="tx1"/>
            </a:solidFill>
          </a:endParaRPr>
        </a:p>
      </dgm:t>
    </dgm:pt>
    <dgm:pt modelId="{6F64F761-C4F5-4BE6-AADB-C00FC93ACACD}" type="parTrans" cxnId="{73649D66-3CCB-49BB-BBE9-A80B940F2C79}">
      <dgm:prSet/>
      <dgm:spPr/>
      <dgm:t>
        <a:bodyPr/>
        <a:lstStyle/>
        <a:p>
          <a:endParaRPr lang="en-GB" sz="1200">
            <a:solidFill>
              <a:schemeClr val="tx1"/>
            </a:solidFill>
          </a:endParaRPr>
        </a:p>
      </dgm:t>
    </dgm:pt>
    <dgm:pt modelId="{7219384C-BB22-45D1-998A-4C3DF83577A3}" type="sibTrans" cxnId="{73649D66-3CCB-49BB-BBE9-A80B940F2C79}">
      <dgm:prSet/>
      <dgm:spPr/>
      <dgm:t>
        <a:bodyPr/>
        <a:lstStyle/>
        <a:p>
          <a:endParaRPr lang="en-GB" sz="1200">
            <a:solidFill>
              <a:schemeClr val="tx1"/>
            </a:solidFill>
          </a:endParaRPr>
        </a:p>
      </dgm:t>
    </dgm:pt>
    <dgm:pt modelId="{7C0B98A2-BF55-4128-872C-417BC5EB690A}">
      <dgm:prSet custT="1"/>
      <dgm:spPr/>
      <dgm:t>
        <a:bodyPr/>
        <a:lstStyle/>
        <a:p>
          <a:pPr>
            <a:buFont typeface="Arial" panose="020B0604020202020204" pitchFamily="34" charset="0"/>
            <a:buChar char="•"/>
          </a:pPr>
          <a:r>
            <a:rPr lang="en-US" sz="1200" i="0" u="none">
              <a:solidFill>
                <a:schemeClr val="tx1"/>
              </a:solidFill>
            </a:rPr>
            <a:t>Duration of at least one month</a:t>
          </a:r>
          <a:endParaRPr lang="en-GB" sz="1200" i="0" u="none">
            <a:solidFill>
              <a:schemeClr val="tx1"/>
            </a:solidFill>
          </a:endParaRPr>
        </a:p>
      </dgm:t>
    </dgm:pt>
    <dgm:pt modelId="{00768257-CAA9-4829-B436-7C51964C759D}" type="parTrans" cxnId="{D0F2DACF-47C5-4E06-9386-C75D7DB343CE}">
      <dgm:prSet/>
      <dgm:spPr/>
      <dgm:t>
        <a:bodyPr/>
        <a:lstStyle/>
        <a:p>
          <a:endParaRPr lang="en-GB" sz="1200">
            <a:solidFill>
              <a:schemeClr val="tx1"/>
            </a:solidFill>
          </a:endParaRPr>
        </a:p>
      </dgm:t>
    </dgm:pt>
    <dgm:pt modelId="{27DE19FE-4D5A-499F-AA7E-569E107FC2D8}" type="sibTrans" cxnId="{D0F2DACF-47C5-4E06-9386-C75D7DB343CE}">
      <dgm:prSet/>
      <dgm:spPr/>
      <dgm:t>
        <a:bodyPr/>
        <a:lstStyle/>
        <a:p>
          <a:endParaRPr lang="en-GB" sz="1200">
            <a:solidFill>
              <a:schemeClr val="tx1"/>
            </a:solidFill>
          </a:endParaRPr>
        </a:p>
      </dgm:t>
    </dgm:pt>
    <dgm:pt modelId="{5739F9CC-AD95-4B74-9546-A0689F6A3F3A}">
      <dgm:prSet custT="1"/>
      <dgm:spPr/>
      <dgm:t>
        <a:bodyPr/>
        <a:lstStyle/>
        <a:p>
          <a:pPr>
            <a:spcAft>
              <a:spcPts val="600"/>
            </a:spcAft>
          </a:pPr>
          <a:r>
            <a:rPr lang="en-US" sz="1200" b="1" i="0" u="none">
              <a:solidFill>
                <a:schemeClr val="tx1"/>
              </a:solidFill>
            </a:rPr>
            <a:t>DSO Entity </a:t>
          </a:r>
          <a:r>
            <a:rPr lang="en-US" sz="1200" i="0" u="none">
              <a:solidFill>
                <a:schemeClr val="tx1"/>
              </a:solidFill>
            </a:rPr>
            <a:t>to provide reasoned </a:t>
          </a:r>
          <a:r>
            <a:rPr lang="en-US" sz="1200" b="1" i="0" u="none">
              <a:solidFill>
                <a:schemeClr val="tx1"/>
              </a:solidFill>
            </a:rPr>
            <a:t>opinion</a:t>
          </a:r>
          <a:r>
            <a:rPr lang="en-US" sz="1200" i="0" u="none">
              <a:solidFill>
                <a:schemeClr val="tx1"/>
              </a:solidFill>
            </a:rPr>
            <a:t> 3w  before deadline</a:t>
          </a:r>
          <a:endParaRPr lang="en-GB" sz="1200" i="0" u="none">
            <a:solidFill>
              <a:schemeClr val="tx1"/>
            </a:solidFill>
          </a:endParaRPr>
        </a:p>
      </dgm:t>
    </dgm:pt>
    <dgm:pt modelId="{E971D1F4-C1AC-4363-94A3-1764D4C8DBDB}" type="parTrans" cxnId="{4AD7626A-1015-49DC-82A1-42BDDBEC9507}">
      <dgm:prSet/>
      <dgm:spPr/>
      <dgm:t>
        <a:bodyPr/>
        <a:lstStyle/>
        <a:p>
          <a:endParaRPr lang="en-GB" sz="1200">
            <a:solidFill>
              <a:schemeClr val="tx1"/>
            </a:solidFill>
          </a:endParaRPr>
        </a:p>
      </dgm:t>
    </dgm:pt>
    <dgm:pt modelId="{A9B459A4-39A2-4156-88A7-994273B1B60D}" type="sibTrans" cxnId="{4AD7626A-1015-49DC-82A1-42BDDBEC9507}">
      <dgm:prSet/>
      <dgm:spPr/>
      <dgm:t>
        <a:bodyPr/>
        <a:lstStyle/>
        <a:p>
          <a:endParaRPr lang="en-GB" sz="1200">
            <a:solidFill>
              <a:schemeClr val="tx1"/>
            </a:solidFill>
          </a:endParaRPr>
        </a:p>
      </dgm:t>
    </dgm:pt>
    <dgm:pt modelId="{29FF2D79-D44F-4593-B260-317F3B72EB31}">
      <dgm:prSet phldrT="[Text]" custT="1"/>
      <dgm:spPr/>
      <dgm:t>
        <a:bodyPr/>
        <a:lstStyle/>
        <a:p>
          <a:pPr>
            <a:spcAft>
              <a:spcPct val="15000"/>
            </a:spcAft>
          </a:pPr>
          <a:endParaRPr lang="en-GB" sz="1200" i="0" u="none">
            <a:solidFill>
              <a:schemeClr val="tx1"/>
            </a:solidFill>
          </a:endParaRPr>
        </a:p>
      </dgm:t>
    </dgm:pt>
    <dgm:pt modelId="{7640EA4F-7D99-4B8E-B574-ECB5371DE180}" type="parTrans" cxnId="{5D204905-2564-4571-BCDD-6989ADC13C23}">
      <dgm:prSet/>
      <dgm:spPr/>
      <dgm:t>
        <a:bodyPr/>
        <a:lstStyle/>
        <a:p>
          <a:endParaRPr lang="en-NL" sz="1200">
            <a:solidFill>
              <a:schemeClr val="tx1"/>
            </a:solidFill>
          </a:endParaRPr>
        </a:p>
      </dgm:t>
    </dgm:pt>
    <dgm:pt modelId="{695690DC-1E34-433C-8FD3-79227CA1C6CB}" type="sibTrans" cxnId="{5D204905-2564-4571-BCDD-6989ADC13C23}">
      <dgm:prSet/>
      <dgm:spPr/>
      <dgm:t>
        <a:bodyPr/>
        <a:lstStyle/>
        <a:p>
          <a:endParaRPr lang="en-NL" sz="1200">
            <a:solidFill>
              <a:schemeClr val="tx1"/>
            </a:solidFill>
          </a:endParaRPr>
        </a:p>
      </dgm:t>
    </dgm:pt>
    <dgm:pt modelId="{B52EF80A-F6B8-4376-B6E7-83447CDCD311}">
      <dgm:prSet custT="1"/>
      <dgm:spPr/>
      <dgm:t>
        <a:bodyPr/>
        <a:lstStyle/>
        <a:p>
          <a:endParaRPr lang="en-GB" sz="1200" b="1" i="0" u="none">
            <a:solidFill>
              <a:schemeClr val="tx1"/>
            </a:solidFill>
          </a:endParaRPr>
        </a:p>
      </dgm:t>
    </dgm:pt>
    <dgm:pt modelId="{F6361F16-C2EB-4193-8ECE-D6FE3880150F}" type="parTrans" cxnId="{298F41E3-089A-412B-A960-F8C6DF8154E9}">
      <dgm:prSet/>
      <dgm:spPr/>
      <dgm:t>
        <a:bodyPr/>
        <a:lstStyle/>
        <a:p>
          <a:endParaRPr lang="en-NL" sz="1200">
            <a:solidFill>
              <a:schemeClr val="tx1"/>
            </a:solidFill>
          </a:endParaRPr>
        </a:p>
      </dgm:t>
    </dgm:pt>
    <dgm:pt modelId="{4639F64D-8522-406D-8DBB-88DDC239D0EA}" type="sibTrans" cxnId="{298F41E3-089A-412B-A960-F8C6DF8154E9}">
      <dgm:prSet/>
      <dgm:spPr/>
      <dgm:t>
        <a:bodyPr/>
        <a:lstStyle/>
        <a:p>
          <a:endParaRPr lang="en-NL" sz="1200">
            <a:solidFill>
              <a:schemeClr val="tx1"/>
            </a:solidFill>
          </a:endParaRPr>
        </a:p>
      </dgm:t>
    </dgm:pt>
    <dgm:pt modelId="{1CBF2A7D-3E5D-4FF9-8DA4-81E21D4CB278}">
      <dgm:prSet custT="1"/>
      <dgm:spPr/>
      <dgm:t>
        <a:bodyPr/>
        <a:lstStyle/>
        <a:p>
          <a:pPr>
            <a:buFont typeface="Arial" panose="020B0604020202020204" pitchFamily="34" charset="0"/>
            <a:buChar char="•"/>
          </a:pPr>
          <a:endParaRPr lang="en-GB" sz="1200" b="1" i="0" u="none">
            <a:solidFill>
              <a:schemeClr val="tx1"/>
            </a:solidFill>
          </a:endParaRPr>
        </a:p>
      </dgm:t>
    </dgm:pt>
    <dgm:pt modelId="{54832075-A5C7-40EB-BF58-6C5FD09F9DF0}" type="parTrans" cxnId="{3A4959C2-4FFE-4603-9960-29427E355E78}">
      <dgm:prSet/>
      <dgm:spPr/>
      <dgm:t>
        <a:bodyPr/>
        <a:lstStyle/>
        <a:p>
          <a:endParaRPr lang="en-NL" sz="1200">
            <a:solidFill>
              <a:schemeClr val="tx1"/>
            </a:solidFill>
          </a:endParaRPr>
        </a:p>
      </dgm:t>
    </dgm:pt>
    <dgm:pt modelId="{35DB0863-147D-4DF3-91CD-5ED6F92FA9AC}" type="sibTrans" cxnId="{3A4959C2-4FFE-4603-9960-29427E355E78}">
      <dgm:prSet/>
      <dgm:spPr/>
      <dgm:t>
        <a:bodyPr/>
        <a:lstStyle/>
        <a:p>
          <a:endParaRPr lang="en-NL" sz="1200">
            <a:solidFill>
              <a:schemeClr val="tx1"/>
            </a:solidFill>
          </a:endParaRPr>
        </a:p>
      </dgm:t>
    </dgm:pt>
    <dgm:pt modelId="{38933619-818C-4E10-A2E1-08A57264B0C8}">
      <dgm:prSet custT="1"/>
      <dgm:spPr/>
      <dgm:t>
        <a:bodyPr/>
        <a:lstStyle/>
        <a:p>
          <a:pPr>
            <a:spcAft>
              <a:spcPts val="600"/>
            </a:spcAft>
          </a:pPr>
          <a:r>
            <a:rPr lang="en-US" sz="1200" i="0" u="none">
              <a:solidFill>
                <a:schemeClr val="tx1"/>
              </a:solidFill>
            </a:rPr>
            <a:t>NCCS-NCAs may request </a:t>
          </a:r>
          <a:r>
            <a:rPr lang="en-US" sz="1200" b="1" i="0" u="none">
              <a:solidFill>
                <a:schemeClr val="tx1"/>
              </a:solidFill>
            </a:rPr>
            <a:t>ACER’s opinion</a:t>
          </a:r>
          <a:endParaRPr lang="en-GB" sz="1200" b="1" i="0" u="none">
            <a:solidFill>
              <a:schemeClr val="tx1"/>
            </a:solidFill>
          </a:endParaRPr>
        </a:p>
      </dgm:t>
    </dgm:pt>
    <dgm:pt modelId="{1758153D-01A8-4E4C-84EC-04A18C20820F}" type="parTrans" cxnId="{F586666F-89B7-4828-8E5A-2B7C4275A6DA}">
      <dgm:prSet/>
      <dgm:spPr/>
      <dgm:t>
        <a:bodyPr/>
        <a:lstStyle/>
        <a:p>
          <a:endParaRPr lang="en-NL" sz="1200">
            <a:solidFill>
              <a:schemeClr val="tx1"/>
            </a:solidFill>
          </a:endParaRPr>
        </a:p>
      </dgm:t>
    </dgm:pt>
    <dgm:pt modelId="{7159FAF6-23B8-411E-98A2-B9B9E517A462}" type="sibTrans" cxnId="{F586666F-89B7-4828-8E5A-2B7C4275A6DA}">
      <dgm:prSet/>
      <dgm:spPr/>
      <dgm:t>
        <a:bodyPr/>
        <a:lstStyle/>
        <a:p>
          <a:endParaRPr lang="en-NL" sz="1200">
            <a:solidFill>
              <a:schemeClr val="tx1"/>
            </a:solidFill>
          </a:endParaRPr>
        </a:p>
      </dgm:t>
    </dgm:pt>
    <dgm:pt modelId="{55099300-188F-429D-9097-6DF60D42F2C5}" type="pres">
      <dgm:prSet presAssocID="{E67FD507-602D-4D46-BCA9-ED7E64E92D33}" presName="Name0" presStyleCnt="0">
        <dgm:presLayoutVars>
          <dgm:dir/>
          <dgm:resizeHandles val="exact"/>
        </dgm:presLayoutVars>
      </dgm:prSet>
      <dgm:spPr/>
    </dgm:pt>
    <dgm:pt modelId="{1E87B2D2-CA3A-487B-93BD-96C3DD6B68B5}" type="pres">
      <dgm:prSet presAssocID="{30502B2A-B41D-4B64-B196-ED100E33E779}" presName="parAndChTx" presStyleLbl="node1" presStyleIdx="0" presStyleCnt="4" custScaleX="92800">
        <dgm:presLayoutVars>
          <dgm:bulletEnabled val="1"/>
        </dgm:presLayoutVars>
      </dgm:prSet>
      <dgm:spPr/>
    </dgm:pt>
    <dgm:pt modelId="{3D0EBDBF-D15C-45C2-88B1-2C7AC1E1DE6A}" type="pres">
      <dgm:prSet presAssocID="{F40B2243-F2EE-45AE-99C7-65277DF8006B}" presName="parAndChSpace" presStyleCnt="0"/>
      <dgm:spPr/>
    </dgm:pt>
    <dgm:pt modelId="{CF30C777-7F41-4437-B8BF-7B83C5AA766E}" type="pres">
      <dgm:prSet presAssocID="{FAA27E44-D287-45B4-B5D7-558E73DF0265}" presName="parAndChTx" presStyleLbl="node1" presStyleIdx="1" presStyleCnt="4" custScaleX="116676">
        <dgm:presLayoutVars>
          <dgm:bulletEnabled val="1"/>
        </dgm:presLayoutVars>
      </dgm:prSet>
      <dgm:spPr/>
    </dgm:pt>
    <dgm:pt modelId="{B1A19564-7B18-43FB-8690-415DD5097323}" type="pres">
      <dgm:prSet presAssocID="{828E71C4-3FEC-48D0-AA06-F1C614B98FE0}" presName="parAndChSpace" presStyleCnt="0"/>
      <dgm:spPr/>
    </dgm:pt>
    <dgm:pt modelId="{60EC5E52-1D2B-48EC-8FF7-6C753D512358}" type="pres">
      <dgm:prSet presAssocID="{B1894950-5E50-497E-B07B-7F2495FFBBA1}" presName="parAndChTx" presStyleLbl="node1" presStyleIdx="2" presStyleCnt="4" custScaleX="109515">
        <dgm:presLayoutVars>
          <dgm:bulletEnabled val="1"/>
        </dgm:presLayoutVars>
      </dgm:prSet>
      <dgm:spPr/>
    </dgm:pt>
    <dgm:pt modelId="{8698DCD8-F7A6-4AB1-B29E-38BDD6FA6913}" type="pres">
      <dgm:prSet presAssocID="{34A8A244-1A8D-40DB-A459-C24B121038B2}" presName="parAndChSpace" presStyleCnt="0"/>
      <dgm:spPr/>
    </dgm:pt>
    <dgm:pt modelId="{668323B0-83EE-4612-93DD-B8102E5D4FEC}" type="pres">
      <dgm:prSet presAssocID="{7CB5016E-7202-4A9A-8897-83299F24C5F9}" presName="parAndChTx" presStyleLbl="node1" presStyleIdx="3" presStyleCnt="4" custScaleX="119727">
        <dgm:presLayoutVars>
          <dgm:bulletEnabled val="1"/>
        </dgm:presLayoutVars>
      </dgm:prSet>
      <dgm:spPr/>
    </dgm:pt>
  </dgm:ptLst>
  <dgm:cxnLst>
    <dgm:cxn modelId="{5D204905-2564-4571-BCDD-6989ADC13C23}" srcId="{B1894950-5E50-497E-B07B-7F2495FFBBA1}" destId="{29FF2D79-D44F-4593-B260-317F3B72EB31}" srcOrd="0" destOrd="0" parTransId="{7640EA4F-7D99-4B8E-B574-ECB5371DE180}" sibTransId="{695690DC-1E34-433C-8FD3-79227CA1C6CB}"/>
    <dgm:cxn modelId="{FDF4C40A-5B22-4B73-ABD1-20E163490A6A}" srcId="{B1894950-5E50-497E-B07B-7F2495FFBBA1}" destId="{B6893B58-B98F-462A-877B-2E9B49213822}" srcOrd="1" destOrd="0" parTransId="{253AD6E1-E829-4F93-897D-9684F1BA4149}" sibTransId="{4B506B43-D697-4C54-810B-A74A8BBD4C6F}"/>
    <dgm:cxn modelId="{B4D8420D-CBEB-46BD-B11B-55FFDEBCBB28}" srcId="{7CB5016E-7202-4A9A-8897-83299F24C5F9}" destId="{B9C7D845-BBE5-4946-8080-22E1BFA56B2F}" srcOrd="4" destOrd="0" parTransId="{64620C12-F114-429C-996A-1AA05EF0A13D}" sibTransId="{B3E75625-8E68-4836-AED2-E3DA5E0CD1A9}"/>
    <dgm:cxn modelId="{14FEB10E-42A2-4C7E-AFBD-8559D87F8483}" srcId="{7CB5016E-7202-4A9A-8897-83299F24C5F9}" destId="{CAA26392-7AD2-40FC-AC51-E4EF32656F79}" srcOrd="5" destOrd="0" parTransId="{5576163A-741B-4005-9152-70E22F416FD6}" sibTransId="{BF85845A-C4ED-4EA0-8D08-468B375D88FF}"/>
    <dgm:cxn modelId="{AC41D10E-E0D9-48A8-A740-AB4DA908FAB0}" type="presOf" srcId="{B6893B58-B98F-462A-877B-2E9B49213822}" destId="{60EC5E52-1D2B-48EC-8FF7-6C753D512358}" srcOrd="0" destOrd="2" presId="urn:microsoft.com/office/officeart/2005/8/layout/hChevron3"/>
    <dgm:cxn modelId="{C9F8E20F-AB38-4F3D-8EBE-8121F2DAF364}" srcId="{E67FD507-602D-4D46-BCA9-ED7E64E92D33}" destId="{FAA27E44-D287-45B4-B5D7-558E73DF0265}" srcOrd="1" destOrd="0" parTransId="{77ECF7F9-207C-4E4C-9C58-B7948CDCB1A1}" sibTransId="{828E71C4-3FEC-48D0-AA06-F1C614B98FE0}"/>
    <dgm:cxn modelId="{6EF85012-69A6-4771-95A7-E81BCEB02F8A}" type="presOf" srcId="{0DFB74FC-39DE-4659-B423-C82416A48290}" destId="{CF30C777-7F41-4437-B8BF-7B83C5AA766E}" srcOrd="0" destOrd="1" presId="urn:microsoft.com/office/officeart/2005/8/layout/hChevron3"/>
    <dgm:cxn modelId="{D48D1920-F68D-4EFB-8C76-71BDD2A15785}" type="presOf" srcId="{E67FD507-602D-4D46-BCA9-ED7E64E92D33}" destId="{55099300-188F-429D-9097-6DF60D42F2C5}" srcOrd="0" destOrd="0" presId="urn:microsoft.com/office/officeart/2005/8/layout/hChevron3"/>
    <dgm:cxn modelId="{6A266220-3DF1-4686-92F5-7A8A1F471637}" srcId="{B1894950-5E50-497E-B07B-7F2495FFBBA1}" destId="{AC0125DF-9363-41F7-B5C3-955163340021}" srcOrd="2" destOrd="0" parTransId="{5C77ECB7-410F-4E47-A8C1-41E65A773955}" sibTransId="{415CE048-B15F-4A4D-965B-ABA716D2265A}"/>
    <dgm:cxn modelId="{401AF134-9DF0-4A2C-B4E8-79B9A0C5930F}" type="presOf" srcId="{D82D7636-1788-46F0-9458-C5E5B85FD0CF}" destId="{1E87B2D2-CA3A-487B-93BD-96C3DD6B68B5}" srcOrd="0" destOrd="3" presId="urn:microsoft.com/office/officeart/2005/8/layout/hChevron3"/>
    <dgm:cxn modelId="{B8EE1B35-0E7C-41F1-AE6D-6719053F0C21}" type="presOf" srcId="{AC0125DF-9363-41F7-B5C3-955163340021}" destId="{60EC5E52-1D2B-48EC-8FF7-6C753D512358}" srcOrd="0" destOrd="3" presId="urn:microsoft.com/office/officeart/2005/8/layout/hChevron3"/>
    <dgm:cxn modelId="{B6593C35-4CCA-463E-8291-525BB64CE081}" type="presOf" srcId="{67BFCE1B-AF2B-41C7-BFD8-6BE07AF69CD0}" destId="{668323B0-83EE-4612-93DD-B8102E5D4FEC}" srcOrd="0" destOrd="1" presId="urn:microsoft.com/office/officeart/2005/8/layout/hChevron3"/>
    <dgm:cxn modelId="{BC065A38-7DD7-4E8F-921E-1EFCA82C69F2}" srcId="{E67FD507-602D-4D46-BCA9-ED7E64E92D33}" destId="{30502B2A-B41D-4B64-B196-ED100E33E779}" srcOrd="0" destOrd="0" parTransId="{92911FC3-2EB9-4EF9-B24E-C15F4B34E492}" sibTransId="{F40B2243-F2EE-45AE-99C7-65277DF8006B}"/>
    <dgm:cxn modelId="{9253623B-7A6B-4422-AA70-450C5DED5AE6}" srcId="{30502B2A-B41D-4B64-B196-ED100E33E779}" destId="{D82D7636-1788-46F0-9458-C5E5B85FD0CF}" srcOrd="2" destOrd="0" parTransId="{A4216A36-3B8E-4B98-8A9C-BB25D96D87A1}" sibTransId="{F0B6B313-1096-4400-9C1B-D47CEFD3C768}"/>
    <dgm:cxn modelId="{D3A85A5D-2E1C-4A62-BC8E-164363533E79}" srcId="{30502B2A-B41D-4B64-B196-ED100E33E779}" destId="{D211B4C7-4BA0-48E0-BB1F-2D5260E8AE56}" srcOrd="3" destOrd="0" parTransId="{217B9A90-3165-4875-9EBC-C42A9B93B06A}" sibTransId="{50912F13-9183-43A4-9138-5AE3F6DB0FB1}"/>
    <dgm:cxn modelId="{8386FD43-D97E-4782-B43C-712FF22CBAEA}" type="presOf" srcId="{FAA27E44-D287-45B4-B5D7-558E73DF0265}" destId="{CF30C777-7F41-4437-B8BF-7B83C5AA766E}" srcOrd="0" destOrd="0" presId="urn:microsoft.com/office/officeart/2005/8/layout/hChevron3"/>
    <dgm:cxn modelId="{73649D66-3CCB-49BB-BBE9-A80B940F2C79}" srcId="{FAA27E44-D287-45B4-B5D7-558E73DF0265}" destId="{0DFB74FC-39DE-4659-B423-C82416A48290}" srcOrd="0" destOrd="0" parTransId="{6F64F761-C4F5-4BE6-AADB-C00FC93ACACD}" sibTransId="{7219384C-BB22-45D1-998A-4C3DF83577A3}"/>
    <dgm:cxn modelId="{4AD7626A-1015-49DC-82A1-42BDDBEC9507}" srcId="{B1894950-5E50-497E-B07B-7F2495FFBBA1}" destId="{5739F9CC-AD95-4B74-9546-A0689F6A3F3A}" srcOrd="3" destOrd="0" parTransId="{E971D1F4-C1AC-4363-94A3-1764D4C8DBDB}" sibTransId="{A9B459A4-39A2-4156-88A7-994273B1B60D}"/>
    <dgm:cxn modelId="{B001BF4A-D895-43E1-AC42-98D59E230B6A}" type="presOf" srcId="{7C0B98A2-BF55-4128-872C-417BC5EB690A}" destId="{CF30C777-7F41-4437-B8BF-7B83C5AA766E}" srcOrd="0" destOrd="3" presId="urn:microsoft.com/office/officeart/2005/8/layout/hChevron3"/>
    <dgm:cxn modelId="{91877F6C-9583-41B0-A827-22EF11FE6FF2}" srcId="{7CB5016E-7202-4A9A-8897-83299F24C5F9}" destId="{693D0F88-E0D1-48C0-9824-55AD2F1B1C0E}" srcOrd="3" destOrd="0" parTransId="{F11C7517-84DB-4DBC-B93F-FECCCC66E74B}" sibTransId="{9587995A-901F-44ED-B678-D309EA50269A}"/>
    <dgm:cxn modelId="{0D97216E-ED97-401E-9581-0E65B2973EDE}" srcId="{E67FD507-602D-4D46-BCA9-ED7E64E92D33}" destId="{7CB5016E-7202-4A9A-8897-83299F24C5F9}" srcOrd="3" destOrd="0" parTransId="{76DA0C89-88A2-4078-B3D7-909E0DE107B3}" sibTransId="{241B9E0B-A2D8-4904-AA31-E7EAE72BC4EA}"/>
    <dgm:cxn modelId="{F586666F-89B7-4828-8E5A-2B7C4275A6DA}" srcId="{7CB5016E-7202-4A9A-8897-83299F24C5F9}" destId="{38933619-818C-4E10-A2E1-08A57264B0C8}" srcOrd="2" destOrd="0" parTransId="{1758153D-01A8-4E4C-84EC-04A18C20820F}" sibTransId="{7159FAF6-23B8-411E-98A2-B9B9E517A462}"/>
    <dgm:cxn modelId="{5DF4E94F-3627-4320-839D-E536F3A8562D}" type="presOf" srcId="{5739F9CC-AD95-4B74-9546-A0689F6A3F3A}" destId="{60EC5E52-1D2B-48EC-8FF7-6C753D512358}" srcOrd="0" destOrd="4" presId="urn:microsoft.com/office/officeart/2005/8/layout/hChevron3"/>
    <dgm:cxn modelId="{9A374871-5957-461F-9FAA-EA0EC014550A}" type="presOf" srcId="{FFC94C92-8D42-4839-A31D-BFA284B3DCF0}" destId="{1E87B2D2-CA3A-487B-93BD-96C3DD6B68B5}" srcOrd="0" destOrd="1" presId="urn:microsoft.com/office/officeart/2005/8/layout/hChevron3"/>
    <dgm:cxn modelId="{ACD5B658-1340-4446-AFE6-CE2F889E7A4E}" srcId="{30502B2A-B41D-4B64-B196-ED100E33E779}" destId="{FFC94C92-8D42-4839-A31D-BFA284B3DCF0}" srcOrd="0" destOrd="0" parTransId="{A6443379-E584-438A-BEC8-439F77519511}" sibTransId="{E42EA9FE-9812-4DD7-BD03-68E3398863AC}"/>
    <dgm:cxn modelId="{8E6CAA7B-FB67-4529-A6F6-90CE75320E04}" type="presOf" srcId="{B9C7D845-BBE5-4946-8080-22E1BFA56B2F}" destId="{668323B0-83EE-4612-93DD-B8102E5D4FEC}" srcOrd="0" destOrd="5" presId="urn:microsoft.com/office/officeart/2005/8/layout/hChevron3"/>
    <dgm:cxn modelId="{1CD9B884-9198-43C9-B21B-945ABABB385D}" type="presOf" srcId="{1CBF2A7D-3E5D-4FF9-8DA4-81E21D4CB278}" destId="{CF30C777-7F41-4437-B8BF-7B83C5AA766E}" srcOrd="0" destOrd="2" presId="urn:microsoft.com/office/officeart/2005/8/layout/hChevron3"/>
    <dgm:cxn modelId="{435B0B94-63A3-47D0-8B56-6E174896CB3C}" type="presOf" srcId="{CAA26392-7AD2-40FC-AC51-E4EF32656F79}" destId="{668323B0-83EE-4612-93DD-B8102E5D4FEC}" srcOrd="0" destOrd="6" presId="urn:microsoft.com/office/officeart/2005/8/layout/hChevron3"/>
    <dgm:cxn modelId="{E77CA298-3075-4F0A-92C2-8283253CA678}" type="presOf" srcId="{7CB5016E-7202-4A9A-8897-83299F24C5F9}" destId="{668323B0-83EE-4612-93DD-B8102E5D4FEC}" srcOrd="0" destOrd="0" presId="urn:microsoft.com/office/officeart/2005/8/layout/hChevron3"/>
    <dgm:cxn modelId="{512858A1-F315-4016-9C6F-6F557147EB8B}" srcId="{7CB5016E-7202-4A9A-8897-83299F24C5F9}" destId="{779FFF97-DF6E-491B-8110-DEA25B649442}" srcOrd="1" destOrd="0" parTransId="{09BB8036-4B3B-4A51-86C6-C9A2BF0BD18B}" sibTransId="{2F6A40B1-9A67-4B4C-9B12-484B043C7506}"/>
    <dgm:cxn modelId="{FDC23CAD-2D51-41CB-AA22-5CF0D43BD199}" type="presOf" srcId="{693D0F88-E0D1-48C0-9824-55AD2F1B1C0E}" destId="{668323B0-83EE-4612-93DD-B8102E5D4FEC}" srcOrd="0" destOrd="4" presId="urn:microsoft.com/office/officeart/2005/8/layout/hChevron3"/>
    <dgm:cxn modelId="{3636FEB3-BDD6-4887-8700-8940ACCC632D}" type="presOf" srcId="{779FFF97-DF6E-491B-8110-DEA25B649442}" destId="{668323B0-83EE-4612-93DD-B8102E5D4FEC}" srcOrd="0" destOrd="2" presId="urn:microsoft.com/office/officeart/2005/8/layout/hChevron3"/>
    <dgm:cxn modelId="{BE2FE9B7-93F0-4BB4-9D17-9FBB563FB474}" type="presOf" srcId="{29FF2D79-D44F-4593-B260-317F3B72EB31}" destId="{60EC5E52-1D2B-48EC-8FF7-6C753D512358}" srcOrd="0" destOrd="1" presId="urn:microsoft.com/office/officeart/2005/8/layout/hChevron3"/>
    <dgm:cxn modelId="{D8D3A2BB-7930-4A13-B14B-5AC334C91DA2}" type="presOf" srcId="{D211B4C7-4BA0-48E0-BB1F-2D5260E8AE56}" destId="{1E87B2D2-CA3A-487B-93BD-96C3DD6B68B5}" srcOrd="0" destOrd="4" presId="urn:microsoft.com/office/officeart/2005/8/layout/hChevron3"/>
    <dgm:cxn modelId="{3A4959C2-4FFE-4603-9960-29427E355E78}" srcId="{FAA27E44-D287-45B4-B5D7-558E73DF0265}" destId="{1CBF2A7D-3E5D-4FF9-8DA4-81E21D4CB278}" srcOrd="1" destOrd="0" parTransId="{54832075-A5C7-40EB-BF58-6C5FD09F9DF0}" sibTransId="{35DB0863-147D-4DF3-91CD-5ED6F92FA9AC}"/>
    <dgm:cxn modelId="{D0F2DACF-47C5-4E06-9386-C75D7DB343CE}" srcId="{FAA27E44-D287-45B4-B5D7-558E73DF0265}" destId="{7C0B98A2-BF55-4128-872C-417BC5EB690A}" srcOrd="2" destOrd="0" parTransId="{00768257-CAA9-4829-B436-7C51964C759D}" sibTransId="{27DE19FE-4D5A-499F-AA7E-569E107FC2D8}"/>
    <dgm:cxn modelId="{DDC5E4E2-2200-4C42-89A5-6A97DEAAA84C}" type="presOf" srcId="{B1894950-5E50-497E-B07B-7F2495FFBBA1}" destId="{60EC5E52-1D2B-48EC-8FF7-6C753D512358}" srcOrd="0" destOrd="0" presId="urn:microsoft.com/office/officeart/2005/8/layout/hChevron3"/>
    <dgm:cxn modelId="{298F41E3-089A-412B-A960-F8C6DF8154E9}" srcId="{30502B2A-B41D-4B64-B196-ED100E33E779}" destId="{B52EF80A-F6B8-4376-B6E7-83447CDCD311}" srcOrd="1" destOrd="0" parTransId="{F6361F16-C2EB-4193-8ECE-D6FE3880150F}" sibTransId="{4639F64D-8522-406D-8DBB-88DDC239D0EA}"/>
    <dgm:cxn modelId="{950A3CE7-010B-4C15-995B-76D6EBB7D863}" type="presOf" srcId="{38933619-818C-4E10-A2E1-08A57264B0C8}" destId="{668323B0-83EE-4612-93DD-B8102E5D4FEC}" srcOrd="0" destOrd="3" presId="urn:microsoft.com/office/officeart/2005/8/layout/hChevron3"/>
    <dgm:cxn modelId="{B80638EA-860C-4E31-99D3-589FDD49AF3E}" srcId="{E67FD507-602D-4D46-BCA9-ED7E64E92D33}" destId="{B1894950-5E50-497E-B07B-7F2495FFBBA1}" srcOrd="2" destOrd="0" parTransId="{18EC62DD-F7D8-4410-9D13-526CCFDE31E2}" sibTransId="{34A8A244-1A8D-40DB-A459-C24B121038B2}"/>
    <dgm:cxn modelId="{381A2BED-0C1C-4AA6-9A46-5F3848B911D0}" type="presOf" srcId="{B52EF80A-F6B8-4376-B6E7-83447CDCD311}" destId="{1E87B2D2-CA3A-487B-93BD-96C3DD6B68B5}" srcOrd="0" destOrd="2" presId="urn:microsoft.com/office/officeart/2005/8/layout/hChevron3"/>
    <dgm:cxn modelId="{82F306F3-097D-4385-9D35-FD5F0B2B898A}" type="presOf" srcId="{30502B2A-B41D-4B64-B196-ED100E33E779}" destId="{1E87B2D2-CA3A-487B-93BD-96C3DD6B68B5}" srcOrd="0" destOrd="0" presId="urn:microsoft.com/office/officeart/2005/8/layout/hChevron3"/>
    <dgm:cxn modelId="{37EADDF9-ECB3-4DAD-A161-7978A40C1083}" srcId="{7CB5016E-7202-4A9A-8897-83299F24C5F9}" destId="{67BFCE1B-AF2B-41C7-BFD8-6BE07AF69CD0}" srcOrd="0" destOrd="0" parTransId="{CF1EE7EB-B472-4B6F-8B48-69EAD0AACB3C}" sibTransId="{5FB110A5-8F1D-46FE-B15F-0220A7275197}"/>
    <dgm:cxn modelId="{3CFDD81B-3917-45D5-9F46-D66A72CCD7A4}" type="presParOf" srcId="{55099300-188F-429D-9097-6DF60D42F2C5}" destId="{1E87B2D2-CA3A-487B-93BD-96C3DD6B68B5}" srcOrd="0" destOrd="0" presId="urn:microsoft.com/office/officeart/2005/8/layout/hChevron3"/>
    <dgm:cxn modelId="{80FA9E67-1281-4280-9051-D1373FFA39DF}" type="presParOf" srcId="{55099300-188F-429D-9097-6DF60D42F2C5}" destId="{3D0EBDBF-D15C-45C2-88B1-2C7AC1E1DE6A}" srcOrd="1" destOrd="0" presId="urn:microsoft.com/office/officeart/2005/8/layout/hChevron3"/>
    <dgm:cxn modelId="{01C9E5E6-40BD-4F8D-91E4-17CE6A806900}" type="presParOf" srcId="{55099300-188F-429D-9097-6DF60D42F2C5}" destId="{CF30C777-7F41-4437-B8BF-7B83C5AA766E}" srcOrd="2" destOrd="0" presId="urn:microsoft.com/office/officeart/2005/8/layout/hChevron3"/>
    <dgm:cxn modelId="{9E7EA8B0-C9CF-42F7-94F2-D6D72A914C6E}" type="presParOf" srcId="{55099300-188F-429D-9097-6DF60D42F2C5}" destId="{B1A19564-7B18-43FB-8690-415DD5097323}" srcOrd="3" destOrd="0" presId="urn:microsoft.com/office/officeart/2005/8/layout/hChevron3"/>
    <dgm:cxn modelId="{82D8D652-DEED-429B-B1A8-4E4FE0F6FC41}" type="presParOf" srcId="{55099300-188F-429D-9097-6DF60D42F2C5}" destId="{60EC5E52-1D2B-48EC-8FF7-6C753D512358}" srcOrd="4" destOrd="0" presId="urn:microsoft.com/office/officeart/2005/8/layout/hChevron3"/>
    <dgm:cxn modelId="{4A19314C-F38F-41E9-924A-8353109AF102}" type="presParOf" srcId="{55099300-188F-429D-9097-6DF60D42F2C5}" destId="{8698DCD8-F7A6-4AB1-B29E-38BDD6FA6913}" srcOrd="5" destOrd="0" presId="urn:microsoft.com/office/officeart/2005/8/layout/hChevron3"/>
    <dgm:cxn modelId="{5D738C83-2AD1-4E5E-9A4C-AB9EBADE4F1B}" type="presParOf" srcId="{55099300-188F-429D-9097-6DF60D42F2C5}" destId="{668323B0-83EE-4612-93DD-B8102E5D4FEC}"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972B5-9A7E-4A0F-9666-8410480D2F2B}">
      <dsp:nvSpPr>
        <dsp:cNvPr id="0" name=""/>
        <dsp:cNvSpPr/>
      </dsp:nvSpPr>
      <dsp:spPr>
        <a:xfrm>
          <a:off x="-7125865" y="-1090242"/>
          <a:ext cx="8487710" cy="8487710"/>
        </a:xfrm>
        <a:prstGeom prst="blockArc">
          <a:avLst>
            <a:gd name="adj1" fmla="val 18900000"/>
            <a:gd name="adj2" fmla="val 2700000"/>
            <a:gd name="adj3" fmla="val 254"/>
          </a:avLst>
        </a:prstGeom>
        <a:noFill/>
        <a:ln w="1905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8E0D03-47C1-4362-BE9E-E402CB26301E}">
      <dsp:nvSpPr>
        <dsp:cNvPr id="0" name=""/>
        <dsp:cNvSpPr/>
      </dsp:nvSpPr>
      <dsp:spPr>
        <a:xfrm>
          <a:off x="442451" y="286726"/>
          <a:ext cx="6585519" cy="573200"/>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the cross-border electricity cybersecurity risk assessment report </a:t>
          </a:r>
          <a:endParaRPr lang="en-US" sz="1700" kern="1200"/>
        </a:p>
      </dsp:txBody>
      <dsp:txXfrm>
        <a:off x="442451" y="286726"/>
        <a:ext cx="6585519" cy="573200"/>
      </dsp:txXfrm>
    </dsp:sp>
    <dsp:sp modelId="{DCB8DA4B-F9F6-44E1-B370-0D8BA166708F}">
      <dsp:nvSpPr>
        <dsp:cNvPr id="0" name=""/>
        <dsp:cNvSpPr/>
      </dsp:nvSpPr>
      <dsp:spPr>
        <a:xfrm>
          <a:off x="84201" y="215076"/>
          <a:ext cx="716500" cy="71650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FA25C6-5553-4F65-A2D2-B7E10ADD018B}">
      <dsp:nvSpPr>
        <dsp:cNvPr id="0" name=""/>
        <dsp:cNvSpPr/>
      </dsp:nvSpPr>
      <dsp:spPr>
        <a:xfrm>
          <a:off x="961536" y="1147031"/>
          <a:ext cx="6066435" cy="573200"/>
        </a:xfrm>
        <a:prstGeom prst="rect">
          <a:avLst/>
        </a:prstGeom>
        <a:solidFill>
          <a:schemeClr val="accent1">
            <a:shade val="80000"/>
            <a:hueOff val="-71720"/>
            <a:satOff val="-10366"/>
            <a:lumOff val="722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the common electricity cybersecurity framework </a:t>
          </a:r>
          <a:endParaRPr lang="en-US" sz="1700" kern="1200"/>
        </a:p>
      </dsp:txBody>
      <dsp:txXfrm>
        <a:off x="961536" y="1147031"/>
        <a:ext cx="6066435" cy="573200"/>
      </dsp:txXfrm>
    </dsp:sp>
    <dsp:sp modelId="{D712EA7C-73EB-4526-BCD9-8A244D072248}">
      <dsp:nvSpPr>
        <dsp:cNvPr id="0" name=""/>
        <dsp:cNvSpPr/>
      </dsp:nvSpPr>
      <dsp:spPr>
        <a:xfrm>
          <a:off x="603286" y="1075381"/>
          <a:ext cx="716500" cy="716500"/>
        </a:xfrm>
        <a:prstGeom prst="ellipse">
          <a:avLst/>
        </a:prstGeom>
        <a:solidFill>
          <a:schemeClr val="lt1">
            <a:hueOff val="0"/>
            <a:satOff val="0"/>
            <a:lumOff val="0"/>
            <a:alphaOff val="0"/>
          </a:schemeClr>
        </a:solidFill>
        <a:ln w="19050" cap="flat" cmpd="sng" algn="ctr">
          <a:solidFill>
            <a:schemeClr val="accent1">
              <a:shade val="80000"/>
              <a:hueOff val="-71720"/>
              <a:satOff val="-10366"/>
              <a:lumOff val="72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B445F0-94B9-4394-AF44-56C7E7ED44D5}">
      <dsp:nvSpPr>
        <dsp:cNvPr id="0" name=""/>
        <dsp:cNvSpPr/>
      </dsp:nvSpPr>
      <dsp:spPr>
        <a:xfrm>
          <a:off x="1245992" y="2006706"/>
          <a:ext cx="5781979" cy="573200"/>
        </a:xfrm>
        <a:prstGeom prst="rect">
          <a:avLst/>
        </a:prstGeom>
        <a:solidFill>
          <a:schemeClr val="accent1">
            <a:shade val="80000"/>
            <a:hueOff val="-143440"/>
            <a:satOff val="-20733"/>
            <a:lumOff val="144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the cybersecurity procurement recommendation </a:t>
          </a:r>
          <a:endParaRPr lang="en-US" sz="1700" kern="1200"/>
        </a:p>
      </dsp:txBody>
      <dsp:txXfrm>
        <a:off x="1245992" y="2006706"/>
        <a:ext cx="5781979" cy="573200"/>
      </dsp:txXfrm>
    </dsp:sp>
    <dsp:sp modelId="{BE48C228-0635-4572-81DC-516BFE9A4ED5}">
      <dsp:nvSpPr>
        <dsp:cNvPr id="0" name=""/>
        <dsp:cNvSpPr/>
      </dsp:nvSpPr>
      <dsp:spPr>
        <a:xfrm>
          <a:off x="887741" y="1935056"/>
          <a:ext cx="716500" cy="716500"/>
        </a:xfrm>
        <a:prstGeom prst="ellipse">
          <a:avLst/>
        </a:prstGeom>
        <a:solidFill>
          <a:schemeClr val="lt1">
            <a:hueOff val="0"/>
            <a:satOff val="0"/>
            <a:lumOff val="0"/>
            <a:alphaOff val="0"/>
          </a:schemeClr>
        </a:solidFill>
        <a:ln w="19050" cap="flat" cmpd="sng" algn="ctr">
          <a:solidFill>
            <a:schemeClr val="accent1">
              <a:shade val="80000"/>
              <a:hueOff val="-143440"/>
              <a:satOff val="-20733"/>
              <a:lumOff val="144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0A8A9-6967-492C-954E-0D69566D216F}">
      <dsp:nvSpPr>
        <dsp:cNvPr id="0" name=""/>
        <dsp:cNvSpPr/>
      </dsp:nvSpPr>
      <dsp:spPr>
        <a:xfrm>
          <a:off x="1336816" y="2867012"/>
          <a:ext cx="5691155" cy="573200"/>
        </a:xfrm>
        <a:prstGeom prst="rect">
          <a:avLst/>
        </a:prstGeom>
        <a:solidFill>
          <a:schemeClr val="accent1">
            <a:shade val="80000"/>
            <a:hueOff val="-215160"/>
            <a:satOff val="-31099"/>
            <a:lumOff val="2168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the cyber-attacks classification scale methodology </a:t>
          </a:r>
          <a:endParaRPr lang="en-US" sz="1700" kern="1200"/>
        </a:p>
      </dsp:txBody>
      <dsp:txXfrm>
        <a:off x="1336816" y="2867012"/>
        <a:ext cx="5691155" cy="573200"/>
      </dsp:txXfrm>
    </dsp:sp>
    <dsp:sp modelId="{30A84AB6-A8D9-4297-8347-38B46EDD6CE5}">
      <dsp:nvSpPr>
        <dsp:cNvPr id="0" name=""/>
        <dsp:cNvSpPr/>
      </dsp:nvSpPr>
      <dsp:spPr>
        <a:xfrm>
          <a:off x="978565" y="2795362"/>
          <a:ext cx="716500" cy="716500"/>
        </a:xfrm>
        <a:prstGeom prst="ellipse">
          <a:avLst/>
        </a:prstGeom>
        <a:solidFill>
          <a:schemeClr val="lt1">
            <a:hueOff val="0"/>
            <a:satOff val="0"/>
            <a:lumOff val="0"/>
            <a:alphaOff val="0"/>
          </a:schemeClr>
        </a:solidFill>
        <a:ln w="19050" cap="flat" cmpd="sng" algn="ctr">
          <a:solidFill>
            <a:schemeClr val="accent1">
              <a:shade val="80000"/>
              <a:hueOff val="-215160"/>
              <a:satOff val="-31099"/>
              <a:lumOff val="216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7B280D-197B-4D84-9289-F81FE94582FE}">
      <dsp:nvSpPr>
        <dsp:cNvPr id="0" name=""/>
        <dsp:cNvSpPr/>
      </dsp:nvSpPr>
      <dsp:spPr>
        <a:xfrm>
          <a:off x="1245992" y="3727317"/>
          <a:ext cx="5781979" cy="573200"/>
        </a:xfrm>
        <a:prstGeom prst="rect">
          <a:avLst/>
        </a:prstGeom>
        <a:solidFill>
          <a:schemeClr val="accent1">
            <a:shade val="80000"/>
            <a:hueOff val="-286880"/>
            <a:satOff val="-41466"/>
            <a:lumOff val="289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guidance on European cybersecurity certification schemes </a:t>
          </a:r>
          <a:endParaRPr lang="en-US" sz="1700" b="0" kern="1200"/>
        </a:p>
      </dsp:txBody>
      <dsp:txXfrm>
        <a:off x="1245992" y="3727317"/>
        <a:ext cx="5781979" cy="573200"/>
      </dsp:txXfrm>
    </dsp:sp>
    <dsp:sp modelId="{2978B2E1-871D-4203-8C67-AD873C75855C}">
      <dsp:nvSpPr>
        <dsp:cNvPr id="0" name=""/>
        <dsp:cNvSpPr/>
      </dsp:nvSpPr>
      <dsp:spPr>
        <a:xfrm>
          <a:off x="887741" y="3655667"/>
          <a:ext cx="716500" cy="716500"/>
        </a:xfrm>
        <a:prstGeom prst="ellipse">
          <a:avLst/>
        </a:prstGeom>
        <a:solidFill>
          <a:schemeClr val="lt1">
            <a:hueOff val="0"/>
            <a:satOff val="0"/>
            <a:lumOff val="0"/>
            <a:alphaOff val="0"/>
          </a:schemeClr>
        </a:solidFill>
        <a:ln w="19050" cap="flat" cmpd="sng" algn="ctr">
          <a:solidFill>
            <a:schemeClr val="accent1">
              <a:shade val="80000"/>
              <a:hueOff val="-286880"/>
              <a:satOff val="-41466"/>
              <a:lumOff val="289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E7280-FE9E-4976-8F1B-6B901B357E91}">
      <dsp:nvSpPr>
        <dsp:cNvPr id="0" name=""/>
        <dsp:cNvSpPr/>
      </dsp:nvSpPr>
      <dsp:spPr>
        <a:xfrm>
          <a:off x="961536" y="4586992"/>
          <a:ext cx="6066435" cy="573200"/>
        </a:xfrm>
        <a:prstGeom prst="rect">
          <a:avLst/>
        </a:prstGeom>
        <a:solidFill>
          <a:schemeClr val="accent1">
            <a:shade val="80000"/>
            <a:hueOff val="-358600"/>
            <a:satOff val="-51832"/>
            <a:lumOff val="3613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development of the cybersecurity risk assessment methodologies</a:t>
          </a:r>
          <a:endParaRPr lang="en-US" sz="1700" b="0" kern="1200"/>
        </a:p>
      </dsp:txBody>
      <dsp:txXfrm>
        <a:off x="961536" y="4586992"/>
        <a:ext cx="6066435" cy="573200"/>
      </dsp:txXfrm>
    </dsp:sp>
    <dsp:sp modelId="{0499DA4C-7E71-476B-B807-E9D225DB4F66}">
      <dsp:nvSpPr>
        <dsp:cNvPr id="0" name=""/>
        <dsp:cNvSpPr/>
      </dsp:nvSpPr>
      <dsp:spPr>
        <a:xfrm>
          <a:off x="603286" y="4515342"/>
          <a:ext cx="716500" cy="716500"/>
        </a:xfrm>
        <a:prstGeom prst="ellipse">
          <a:avLst/>
        </a:prstGeom>
        <a:solidFill>
          <a:schemeClr val="lt1">
            <a:hueOff val="0"/>
            <a:satOff val="0"/>
            <a:lumOff val="0"/>
            <a:alphaOff val="0"/>
          </a:schemeClr>
        </a:solidFill>
        <a:ln w="19050" cap="flat" cmpd="sng" algn="ctr">
          <a:solidFill>
            <a:schemeClr val="accent1">
              <a:shade val="80000"/>
              <a:hueOff val="-358600"/>
              <a:satOff val="-51832"/>
              <a:lumOff val="3613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92C50B-D6D0-4CA2-B04A-EABE55606A2F}">
      <dsp:nvSpPr>
        <dsp:cNvPr id="0" name=""/>
        <dsp:cNvSpPr/>
      </dsp:nvSpPr>
      <dsp:spPr>
        <a:xfrm>
          <a:off x="442451" y="5447297"/>
          <a:ext cx="6585519" cy="573200"/>
        </a:xfrm>
        <a:prstGeom prst="rect">
          <a:avLst/>
        </a:prstGeom>
        <a:solidFill>
          <a:schemeClr val="accent1">
            <a:shade val="80000"/>
            <a:hueOff val="-430320"/>
            <a:satOff val="-62199"/>
            <a:lumOff val="4336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4978"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a:t>performance of the Union-wide/ regional cybersecurity risk assessment</a:t>
          </a:r>
          <a:endParaRPr lang="en-US" sz="1700" b="0" kern="1200"/>
        </a:p>
      </dsp:txBody>
      <dsp:txXfrm>
        <a:off x="442451" y="5447297"/>
        <a:ext cx="6585519" cy="573200"/>
      </dsp:txXfrm>
    </dsp:sp>
    <dsp:sp modelId="{D5FDE9E4-F6B2-4F2E-8C9D-C39DA7FC08E9}">
      <dsp:nvSpPr>
        <dsp:cNvPr id="0" name=""/>
        <dsp:cNvSpPr/>
      </dsp:nvSpPr>
      <dsp:spPr>
        <a:xfrm>
          <a:off x="84201" y="5375647"/>
          <a:ext cx="716500" cy="716500"/>
        </a:xfrm>
        <a:prstGeom prst="ellipse">
          <a:avLst/>
        </a:prstGeom>
        <a:solidFill>
          <a:schemeClr val="lt1">
            <a:hueOff val="0"/>
            <a:satOff val="0"/>
            <a:lumOff val="0"/>
            <a:alphaOff val="0"/>
          </a:schemeClr>
        </a:solidFill>
        <a:ln w="19050" cap="flat" cmpd="sng" algn="ctr">
          <a:solidFill>
            <a:schemeClr val="accent1">
              <a:shade val="80000"/>
              <a:hueOff val="-430320"/>
              <a:satOff val="-62199"/>
              <a:lumOff val="4336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B592-861E-4E50-95E0-7CCD1819DB9B}">
      <dsp:nvSpPr>
        <dsp:cNvPr id="0" name=""/>
        <dsp:cNvSpPr/>
      </dsp:nvSpPr>
      <dsp:spPr>
        <a:xfrm>
          <a:off x="0" y="12663"/>
          <a:ext cx="5594947" cy="748800"/>
        </a:xfrm>
        <a:prstGeom prst="roundRect">
          <a:avLst/>
        </a:prstGeom>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mj-lt"/>
              <a:cs typeface="Arial" panose="020B0604020202020204" pitchFamily="34" charset="0"/>
            </a:rPr>
            <a:t>Cybersecurity risk assessment methodologies</a:t>
          </a:r>
          <a:endParaRPr lang="en-GB" sz="1800" b="0" kern="1200">
            <a:latin typeface="+mj-lt"/>
          </a:endParaRPr>
        </a:p>
      </dsp:txBody>
      <dsp:txXfrm>
        <a:off x="36553" y="49216"/>
        <a:ext cx="5521841" cy="675694"/>
      </dsp:txXfrm>
    </dsp:sp>
    <dsp:sp modelId="{A6BD9465-3AC2-49D5-B036-37ADADA899FE}">
      <dsp:nvSpPr>
        <dsp:cNvPr id="0" name=""/>
        <dsp:cNvSpPr/>
      </dsp:nvSpPr>
      <dsp:spPr>
        <a:xfrm>
          <a:off x="0" y="876663"/>
          <a:ext cx="5594947" cy="748800"/>
        </a:xfrm>
        <a:prstGeom prst="roundRect">
          <a:avLst/>
        </a:prstGeom>
        <a:gradFill flip="none" rotWithShape="1">
          <a:gsLst>
            <a:gs pos="0">
              <a:schemeClr val="tx2">
                <a:lumMod val="60000"/>
                <a:lumOff val="40000"/>
              </a:schemeClr>
            </a:gs>
            <a:gs pos="23000">
              <a:schemeClr val="tx2">
                <a:lumMod val="60000"/>
                <a:lumOff val="40000"/>
              </a:schemeClr>
            </a:gs>
            <a:gs pos="69000">
              <a:schemeClr val="tx2"/>
            </a:gs>
            <a:gs pos="97000">
              <a:schemeClr val="tx2"/>
            </a:gs>
          </a:gsLst>
          <a:path path="circle">
            <a:fillToRect l="50000" t="50000" r="50000" b="50000"/>
          </a:path>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mj-lt"/>
              <a:cs typeface="Arial" panose="020B0604020202020204" pitchFamily="34" charset="0"/>
            </a:rPr>
            <a:t>Comprehensive Cross-border electricity cybersecurity risk assessment report</a:t>
          </a:r>
          <a:endParaRPr lang="en-NL" sz="1800" b="0" kern="1200">
            <a:latin typeface="+mj-lt"/>
            <a:cs typeface="Arial" panose="020B0604020202020204" pitchFamily="34" charset="0"/>
          </a:endParaRPr>
        </a:p>
      </dsp:txBody>
      <dsp:txXfrm>
        <a:off x="36553" y="913216"/>
        <a:ext cx="5521841" cy="675694"/>
      </dsp:txXfrm>
    </dsp:sp>
    <dsp:sp modelId="{630B4676-B0BB-4C43-B9A7-65617D3685EA}">
      <dsp:nvSpPr>
        <dsp:cNvPr id="0" name=""/>
        <dsp:cNvSpPr/>
      </dsp:nvSpPr>
      <dsp:spPr>
        <a:xfrm>
          <a:off x="0" y="1740663"/>
          <a:ext cx="5594947" cy="748800"/>
        </a:xfrm>
        <a:prstGeom prst="roundRect">
          <a:avLst/>
        </a:prstGeom>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mj-lt"/>
              <a:cs typeface="Arial" panose="020B0604020202020204" pitchFamily="34" charset="0"/>
            </a:rPr>
            <a:t>Minimum and advanced cybersecurity controls</a:t>
          </a:r>
          <a:endParaRPr lang="en-NL" sz="1800" b="0" kern="1200">
            <a:latin typeface="+mj-lt"/>
            <a:cs typeface="Arial" panose="020B0604020202020204" pitchFamily="34" charset="0"/>
          </a:endParaRPr>
        </a:p>
      </dsp:txBody>
      <dsp:txXfrm>
        <a:off x="36553" y="1777216"/>
        <a:ext cx="5521841" cy="675694"/>
      </dsp:txXfrm>
    </dsp:sp>
    <dsp:sp modelId="{CC269E33-8671-46FA-9E13-D4D8F77E5F60}">
      <dsp:nvSpPr>
        <dsp:cNvPr id="0" name=""/>
        <dsp:cNvSpPr/>
      </dsp:nvSpPr>
      <dsp:spPr>
        <a:xfrm>
          <a:off x="0" y="2604663"/>
          <a:ext cx="5594947" cy="748800"/>
        </a:xfrm>
        <a:prstGeom prst="roundRect">
          <a:avLst/>
        </a:prstGeom>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mj-lt"/>
              <a:cs typeface="Arial" panose="020B0604020202020204" pitchFamily="34" charset="0"/>
            </a:rPr>
            <a:t>Minimum and advanced cybersecurity controls in the supply chain</a:t>
          </a:r>
          <a:endParaRPr lang="en-NL" sz="1800" b="0" kern="1200">
            <a:latin typeface="+mj-lt"/>
            <a:cs typeface="Arial" panose="020B0604020202020204" pitchFamily="34" charset="0"/>
          </a:endParaRPr>
        </a:p>
      </dsp:txBody>
      <dsp:txXfrm>
        <a:off x="36553" y="2641216"/>
        <a:ext cx="5521841" cy="675694"/>
      </dsp:txXfrm>
    </dsp:sp>
    <dsp:sp modelId="{6EA72525-EA09-4603-AD13-C4D115393CAD}">
      <dsp:nvSpPr>
        <dsp:cNvPr id="0" name=""/>
        <dsp:cNvSpPr/>
      </dsp:nvSpPr>
      <dsp:spPr>
        <a:xfrm>
          <a:off x="0" y="3468664"/>
          <a:ext cx="5594947" cy="748800"/>
        </a:xfrm>
        <a:prstGeom prst="roundRect">
          <a:avLst/>
        </a:prstGeom>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a:latin typeface="+mj-lt"/>
              <a:cs typeface="Arial" panose="020B0604020202020204" pitchFamily="34" charset="0"/>
            </a:rPr>
            <a:t>Cybersecurity procurement recommendations</a:t>
          </a:r>
          <a:endParaRPr lang="en-NL" sz="1800" b="0" kern="1200">
            <a:latin typeface="+mj-lt"/>
            <a:cs typeface="Arial" panose="020B0604020202020204" pitchFamily="34" charset="0"/>
          </a:endParaRPr>
        </a:p>
      </dsp:txBody>
      <dsp:txXfrm>
        <a:off x="36553" y="3505217"/>
        <a:ext cx="5521841" cy="675694"/>
      </dsp:txXfrm>
    </dsp:sp>
    <dsp:sp modelId="{F11DBD78-C593-468F-B32D-301294F72A2B}">
      <dsp:nvSpPr>
        <dsp:cNvPr id="0" name=""/>
        <dsp:cNvSpPr/>
      </dsp:nvSpPr>
      <dsp:spPr>
        <a:xfrm>
          <a:off x="0" y="4332664"/>
          <a:ext cx="5594947" cy="748800"/>
        </a:xfrm>
        <a:prstGeom prst="roundRect">
          <a:avLst/>
        </a:prstGeom>
        <a:gradFill flip="none" rotWithShape="1">
          <a:gsLst>
            <a:gs pos="0">
              <a:schemeClr val="tx2">
                <a:lumMod val="60000"/>
                <a:lumOff val="40000"/>
              </a:schemeClr>
            </a:gs>
            <a:gs pos="9000">
              <a:schemeClr val="tx2">
                <a:lumMod val="60000"/>
                <a:lumOff val="40000"/>
              </a:schemeClr>
            </a:gs>
            <a:gs pos="55000">
              <a:schemeClr val="tx2"/>
            </a:gs>
            <a:gs pos="97000">
              <a:schemeClr val="tx2"/>
            </a:gs>
          </a:gsLst>
          <a:path path="circle">
            <a:fillToRect l="50000" t="50000" r="50000" b="50000"/>
          </a:path>
          <a:tileRect/>
        </a:gradFill>
        <a:ln w="381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b="0" kern="1200">
              <a:latin typeface="+mj-lt"/>
              <a:cs typeface="Arial" panose="020B0604020202020204" pitchFamily="34" charset="0"/>
            </a:rPr>
            <a:t>Cyber-attacks classification scale methodology</a:t>
          </a:r>
        </a:p>
      </dsp:txBody>
      <dsp:txXfrm>
        <a:off x="36553" y="4369217"/>
        <a:ext cx="5521841"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B2D2-CA3A-487B-93BD-96C3DD6B68B5}">
      <dsp:nvSpPr>
        <dsp:cNvPr id="0" name=""/>
        <dsp:cNvSpPr/>
      </dsp:nvSpPr>
      <dsp:spPr>
        <a:xfrm>
          <a:off x="8056" y="1723132"/>
          <a:ext cx="2762596" cy="2381548"/>
        </a:xfrm>
        <a:prstGeom prst="homePlate">
          <a:avLst>
            <a:gd name="adj" fmla="val 25000"/>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20" tIns="35560" rIns="420079" bIns="35560" numCol="1" spcCol="1270" anchor="t" anchorCtr="0">
          <a:noAutofit/>
        </a:bodyPr>
        <a:lstStyle/>
        <a:p>
          <a:pPr marL="0" lvl="0" indent="0" algn="l" defTabSz="622300">
            <a:lnSpc>
              <a:spcPct val="90000"/>
            </a:lnSpc>
            <a:spcBef>
              <a:spcPct val="0"/>
            </a:spcBef>
            <a:spcAft>
              <a:spcPct val="35000"/>
            </a:spcAft>
            <a:buNone/>
          </a:pPr>
          <a:r>
            <a:rPr lang="en-US" sz="1400" b="1" i="0" u="none" kern="1200">
              <a:solidFill>
                <a:schemeClr val="tx1"/>
              </a:solidFill>
            </a:rPr>
            <a:t>Development (Art. 6)</a:t>
          </a:r>
        </a:p>
        <a:p>
          <a:pPr marL="0" lvl="0" indent="0" algn="l" defTabSz="622300">
            <a:lnSpc>
              <a:spcPct val="90000"/>
            </a:lnSpc>
            <a:spcBef>
              <a:spcPct val="0"/>
            </a:spcBef>
            <a:spcAft>
              <a:spcPct val="35000"/>
            </a:spcAft>
            <a:buNone/>
          </a:pPr>
          <a:endParaRPr lang="en-GB" sz="1400" b="0" i="0" u="none" kern="1200">
            <a:solidFill>
              <a:schemeClr val="tx1"/>
            </a:solidFill>
          </a:endParaRPr>
        </a:p>
        <a:p>
          <a:pPr marL="114300" lvl="1" indent="-114300" algn="l" defTabSz="533400">
            <a:lnSpc>
              <a:spcPct val="90000"/>
            </a:lnSpc>
            <a:spcBef>
              <a:spcPct val="0"/>
            </a:spcBef>
            <a:spcAft>
              <a:spcPct val="15000"/>
            </a:spcAft>
            <a:buChar char="•"/>
          </a:pPr>
          <a:r>
            <a:rPr lang="en-US" sz="1200" i="0" u="none" kern="1200">
              <a:solidFill>
                <a:schemeClr val="tx1"/>
              </a:solidFill>
            </a:rPr>
            <a:t>TSOs, with the assistance of ENTSO-E and in cooperation with DSO Entity to </a:t>
          </a:r>
          <a:r>
            <a:rPr lang="en-US" sz="1200" b="1" i="0" u="none" kern="1200">
              <a:solidFill>
                <a:schemeClr val="tx1"/>
              </a:solidFill>
            </a:rPr>
            <a:t>develop proposals for TCM</a:t>
          </a:r>
          <a:endParaRPr lang="en-GB" sz="1200" b="1" i="0" u="none" kern="1200">
            <a:solidFill>
              <a:schemeClr val="tx1"/>
            </a:solidFill>
          </a:endParaRPr>
        </a:p>
        <a:p>
          <a:pPr marL="114300" lvl="1" indent="-114300" algn="l" defTabSz="533400">
            <a:lnSpc>
              <a:spcPct val="90000"/>
            </a:lnSpc>
            <a:spcBef>
              <a:spcPct val="0"/>
            </a:spcBef>
            <a:spcAft>
              <a:spcPct val="15000"/>
            </a:spcAft>
            <a:buChar char="•"/>
          </a:pPr>
          <a:endParaRPr lang="en-GB" sz="1200" b="1" i="0" u="none" kern="1200">
            <a:solidFill>
              <a:schemeClr val="tx1"/>
            </a:solidFill>
          </a:endParaRPr>
        </a:p>
        <a:p>
          <a:pPr marL="114300" lvl="1" indent="-114300" algn="l" defTabSz="533400">
            <a:lnSpc>
              <a:spcPct val="90000"/>
            </a:lnSpc>
            <a:spcBef>
              <a:spcPct val="0"/>
            </a:spcBef>
            <a:spcAft>
              <a:spcPct val="15000"/>
            </a:spcAft>
            <a:buChar char="•"/>
          </a:pPr>
          <a:r>
            <a:rPr lang="en-US" sz="1200" i="0" u="none" kern="1200">
              <a:solidFill>
                <a:schemeClr val="tx1"/>
              </a:solidFill>
            </a:rPr>
            <a:t>NCAs and ACER informed regularly</a:t>
          </a:r>
          <a:endParaRPr lang="en-GB" sz="1200" i="0" u="none" kern="1200">
            <a:solidFill>
              <a:schemeClr val="tx1"/>
            </a:solidFill>
          </a:endParaRPr>
        </a:p>
        <a:p>
          <a:pPr marL="114300" lvl="1" indent="-114300" algn="l" defTabSz="533400">
            <a:lnSpc>
              <a:spcPct val="90000"/>
            </a:lnSpc>
            <a:spcBef>
              <a:spcPct val="0"/>
            </a:spcBef>
            <a:spcAft>
              <a:spcPct val="15000"/>
            </a:spcAft>
            <a:buChar char="•"/>
          </a:pPr>
          <a:endParaRPr lang="en-GB" sz="1200" i="0" u="none" kern="1200">
            <a:solidFill>
              <a:schemeClr val="tx1"/>
            </a:solidFill>
          </a:endParaRPr>
        </a:p>
      </dsp:txBody>
      <dsp:txXfrm>
        <a:off x="8056" y="1723132"/>
        <a:ext cx="2464903" cy="2381548"/>
      </dsp:txXfrm>
    </dsp:sp>
    <dsp:sp modelId="{CF30C777-7F41-4437-B8BF-7B83C5AA766E}">
      <dsp:nvSpPr>
        <dsp:cNvPr id="0" name=""/>
        <dsp:cNvSpPr/>
      </dsp:nvSpPr>
      <dsp:spPr>
        <a:xfrm>
          <a:off x="2175265" y="1723132"/>
          <a:ext cx="3473369" cy="2381548"/>
        </a:xfrm>
        <a:prstGeom prst="chevron">
          <a:avLst>
            <a:gd name="adj" fmla="val 25000"/>
          </a:avLst>
        </a:prstGeom>
        <a:solidFill>
          <a:schemeClr val="accent3">
            <a:shade val="80000"/>
            <a:hueOff val="-143740"/>
            <a:satOff val="0"/>
            <a:lumOff val="112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20" tIns="35560" rIns="105020" bIns="35560" numCol="1" spcCol="1270" anchor="t" anchorCtr="0">
          <a:noAutofit/>
        </a:bodyPr>
        <a:lstStyle/>
        <a:p>
          <a:pPr marL="0" lvl="0" indent="0" algn="l" defTabSz="622300">
            <a:lnSpc>
              <a:spcPct val="90000"/>
            </a:lnSpc>
            <a:spcBef>
              <a:spcPct val="0"/>
            </a:spcBef>
            <a:spcAft>
              <a:spcPct val="35000"/>
            </a:spcAft>
            <a:buNone/>
          </a:pPr>
          <a:r>
            <a:rPr lang="en-US" sz="1400" b="1" i="0" u="none" kern="1200">
              <a:solidFill>
                <a:schemeClr val="tx1"/>
              </a:solidFill>
            </a:rPr>
            <a:t>Consultation (Art. 9)</a:t>
          </a:r>
        </a:p>
        <a:p>
          <a:pPr marL="0" lvl="0" indent="0" algn="l" defTabSz="622300">
            <a:lnSpc>
              <a:spcPct val="90000"/>
            </a:lnSpc>
            <a:spcBef>
              <a:spcPct val="0"/>
            </a:spcBef>
            <a:spcAft>
              <a:spcPct val="35000"/>
            </a:spcAft>
            <a:buNone/>
          </a:pPr>
          <a:endParaRPr lang="en-GB" sz="1400" b="0" i="0" u="none" kern="1200">
            <a:solidFill>
              <a:schemeClr val="tx1"/>
            </a:solidFill>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i="0" u="none" kern="1200">
              <a:solidFill>
                <a:schemeClr val="tx1"/>
              </a:solidFill>
            </a:rPr>
            <a:t>TSOs, DSO entity &amp; ENTSO-E to consult </a:t>
          </a:r>
          <a:r>
            <a:rPr lang="en-US" sz="1200" b="1" i="0" u="none" kern="1200">
              <a:solidFill>
                <a:schemeClr val="tx1"/>
              </a:solidFill>
            </a:rPr>
            <a:t>stakeholders,  ACER &amp; ENISA and NCCS-NCAs</a:t>
          </a:r>
          <a:endParaRPr lang="en-GB" sz="1200" b="1" i="0" u="none" kern="1200">
            <a:solidFill>
              <a:schemeClr val="tx1"/>
            </a:solidFill>
          </a:endParaRPr>
        </a:p>
        <a:p>
          <a:pPr marL="114300" lvl="1" indent="-114300" algn="l" defTabSz="533400">
            <a:lnSpc>
              <a:spcPct val="90000"/>
            </a:lnSpc>
            <a:spcBef>
              <a:spcPct val="0"/>
            </a:spcBef>
            <a:spcAft>
              <a:spcPct val="15000"/>
            </a:spcAft>
            <a:buFont typeface="Arial" panose="020B0604020202020204" pitchFamily="34" charset="0"/>
            <a:buChar char="•"/>
          </a:pPr>
          <a:endParaRPr lang="en-GB" sz="1200" b="1" i="0" u="none" kern="1200">
            <a:solidFill>
              <a:schemeClr val="tx1"/>
            </a:solidFill>
          </a:endParaRPr>
        </a:p>
        <a:p>
          <a:pPr marL="114300" lvl="1" indent="-114300" algn="l" defTabSz="533400">
            <a:lnSpc>
              <a:spcPct val="90000"/>
            </a:lnSpc>
            <a:spcBef>
              <a:spcPct val="0"/>
            </a:spcBef>
            <a:spcAft>
              <a:spcPct val="15000"/>
            </a:spcAft>
            <a:buFont typeface="Arial" panose="020B0604020202020204" pitchFamily="34" charset="0"/>
            <a:buChar char="•"/>
          </a:pPr>
          <a:r>
            <a:rPr lang="en-US" sz="1200" i="0" u="none" kern="1200">
              <a:solidFill>
                <a:schemeClr val="tx1"/>
              </a:solidFill>
            </a:rPr>
            <a:t>Duration of at least one month</a:t>
          </a:r>
          <a:endParaRPr lang="en-GB" sz="1200" i="0" u="none" kern="1200">
            <a:solidFill>
              <a:schemeClr val="tx1"/>
            </a:solidFill>
          </a:endParaRPr>
        </a:p>
      </dsp:txBody>
      <dsp:txXfrm>
        <a:off x="2770652" y="1723132"/>
        <a:ext cx="2282595" cy="2381548"/>
      </dsp:txXfrm>
    </dsp:sp>
    <dsp:sp modelId="{60EC5E52-1D2B-48EC-8FF7-6C753D512358}">
      <dsp:nvSpPr>
        <dsp:cNvPr id="0" name=""/>
        <dsp:cNvSpPr/>
      </dsp:nvSpPr>
      <dsp:spPr>
        <a:xfrm>
          <a:off x="5053247" y="1723132"/>
          <a:ext cx="3260191" cy="2381548"/>
        </a:xfrm>
        <a:prstGeom prst="chevron">
          <a:avLst>
            <a:gd name="adj" fmla="val 25000"/>
          </a:avLst>
        </a:prstGeom>
        <a:solidFill>
          <a:schemeClr val="accent3">
            <a:shade val="80000"/>
            <a:hueOff val="-287479"/>
            <a:satOff val="0"/>
            <a:lumOff val="225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20" tIns="35560" rIns="105020" bIns="35560" numCol="1" spcCol="1270" anchor="t" anchorCtr="0">
          <a:noAutofit/>
        </a:bodyPr>
        <a:lstStyle/>
        <a:p>
          <a:pPr marL="0" lvl="0" indent="0" algn="l" defTabSz="622300">
            <a:lnSpc>
              <a:spcPct val="90000"/>
            </a:lnSpc>
            <a:spcBef>
              <a:spcPct val="0"/>
            </a:spcBef>
            <a:spcAft>
              <a:spcPct val="35000"/>
            </a:spcAft>
            <a:buNone/>
          </a:pPr>
          <a:r>
            <a:rPr lang="en-US" sz="1400" b="1" i="0" u="none" kern="1200">
              <a:solidFill>
                <a:schemeClr val="tx1"/>
              </a:solidFill>
            </a:rPr>
            <a:t>Voting (Art. 7)</a:t>
          </a:r>
          <a:endParaRPr lang="en-GB" sz="1400" b="1" i="0" u="none" kern="1200">
            <a:solidFill>
              <a:schemeClr val="tx1"/>
            </a:solidFill>
          </a:endParaRPr>
        </a:p>
        <a:p>
          <a:pPr marL="114300" lvl="1" indent="-114300" algn="l" defTabSz="533400">
            <a:lnSpc>
              <a:spcPct val="90000"/>
            </a:lnSpc>
            <a:spcBef>
              <a:spcPct val="0"/>
            </a:spcBef>
            <a:spcAft>
              <a:spcPct val="15000"/>
            </a:spcAft>
            <a:buChar char="•"/>
          </a:pPr>
          <a:endParaRPr lang="en-GB" sz="1200"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TSOs </a:t>
          </a:r>
          <a:r>
            <a:rPr lang="en-US" sz="1200" b="1" i="0" u="none" kern="1200">
              <a:solidFill>
                <a:schemeClr val="tx1"/>
              </a:solidFill>
            </a:rPr>
            <a:t>unanimity,  or qualified majority.</a:t>
          </a:r>
          <a:endParaRPr lang="en-GB" sz="1200" b="1"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If still no decision – NCCS-NCAs to </a:t>
          </a:r>
          <a:r>
            <a:rPr lang="en-GB" sz="1200" i="0" u="none" kern="1200">
              <a:solidFill>
                <a:schemeClr val="tx1"/>
              </a:solidFill>
            </a:rPr>
            <a:t>take the appropriate steps for the adoption of TCMs.</a:t>
          </a:r>
        </a:p>
        <a:p>
          <a:pPr marL="114300" lvl="1" indent="-114300" algn="l" defTabSz="533400">
            <a:lnSpc>
              <a:spcPct val="90000"/>
            </a:lnSpc>
            <a:spcBef>
              <a:spcPct val="0"/>
            </a:spcBef>
            <a:spcAft>
              <a:spcPts val="600"/>
            </a:spcAft>
            <a:buChar char="•"/>
          </a:pPr>
          <a:r>
            <a:rPr lang="en-US" sz="1200" b="1" i="0" u="none" kern="1200">
              <a:solidFill>
                <a:schemeClr val="tx1"/>
              </a:solidFill>
            </a:rPr>
            <a:t>DSO Entity </a:t>
          </a:r>
          <a:r>
            <a:rPr lang="en-US" sz="1200" i="0" u="none" kern="1200">
              <a:solidFill>
                <a:schemeClr val="tx1"/>
              </a:solidFill>
            </a:rPr>
            <a:t>to provide reasoned </a:t>
          </a:r>
          <a:r>
            <a:rPr lang="en-US" sz="1200" b="1" i="0" u="none" kern="1200">
              <a:solidFill>
                <a:schemeClr val="tx1"/>
              </a:solidFill>
            </a:rPr>
            <a:t>opinion</a:t>
          </a:r>
          <a:r>
            <a:rPr lang="en-US" sz="1200" i="0" u="none" kern="1200">
              <a:solidFill>
                <a:schemeClr val="tx1"/>
              </a:solidFill>
            </a:rPr>
            <a:t> 3w  before deadline</a:t>
          </a:r>
          <a:endParaRPr lang="en-GB" sz="1200" i="0" u="none" kern="1200">
            <a:solidFill>
              <a:schemeClr val="tx1"/>
            </a:solidFill>
          </a:endParaRPr>
        </a:p>
      </dsp:txBody>
      <dsp:txXfrm>
        <a:off x="5648634" y="1723132"/>
        <a:ext cx="2069417" cy="2381548"/>
      </dsp:txXfrm>
    </dsp:sp>
    <dsp:sp modelId="{668323B0-83EE-4612-93DD-B8102E5D4FEC}">
      <dsp:nvSpPr>
        <dsp:cNvPr id="0" name=""/>
        <dsp:cNvSpPr/>
      </dsp:nvSpPr>
      <dsp:spPr>
        <a:xfrm>
          <a:off x="7718051" y="1723132"/>
          <a:ext cx="3564195" cy="2381548"/>
        </a:xfrm>
        <a:prstGeom prst="chevron">
          <a:avLst>
            <a:gd name="adj" fmla="val 25000"/>
          </a:avLst>
        </a:prstGeom>
        <a:solidFill>
          <a:schemeClr val="accent3">
            <a:shade val="80000"/>
            <a:hueOff val="-431219"/>
            <a:satOff val="0"/>
            <a:lumOff val="338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020" tIns="35560" rIns="105020" bIns="35560" numCol="1" spcCol="1270" anchor="t" anchorCtr="0">
          <a:noAutofit/>
        </a:bodyPr>
        <a:lstStyle/>
        <a:p>
          <a:pPr marL="0" lvl="0" indent="0" algn="l" defTabSz="622300">
            <a:lnSpc>
              <a:spcPct val="90000"/>
            </a:lnSpc>
            <a:spcBef>
              <a:spcPct val="0"/>
            </a:spcBef>
            <a:spcAft>
              <a:spcPct val="35000"/>
            </a:spcAft>
            <a:buNone/>
          </a:pPr>
          <a:r>
            <a:rPr lang="en-US" sz="1400" b="1" i="0" u="none" kern="1200">
              <a:solidFill>
                <a:schemeClr val="tx1"/>
              </a:solidFill>
            </a:rPr>
            <a:t>Approval (Art. 8)</a:t>
          </a:r>
        </a:p>
        <a:p>
          <a:pPr marL="0" lvl="0" indent="0" algn="l" defTabSz="622300">
            <a:lnSpc>
              <a:spcPct val="90000"/>
            </a:lnSpc>
            <a:spcBef>
              <a:spcPct val="0"/>
            </a:spcBef>
            <a:spcAft>
              <a:spcPct val="35000"/>
            </a:spcAft>
            <a:buNone/>
          </a:pPr>
          <a:endParaRPr lang="en-GB" sz="1400" b="0"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NCCS-NCAs may </a:t>
          </a:r>
          <a:r>
            <a:rPr lang="en-US" sz="1200" b="1" i="0" u="none" kern="1200">
              <a:solidFill>
                <a:schemeClr val="tx1"/>
              </a:solidFill>
            </a:rPr>
            <a:t>prolong deadlines</a:t>
          </a:r>
          <a:endParaRPr lang="en-GB" sz="1200" b="1"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TCMs submitted to ACER</a:t>
          </a:r>
          <a:endParaRPr lang="en-GB" sz="1200"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NCCS-NCAs may request </a:t>
          </a:r>
          <a:r>
            <a:rPr lang="en-US" sz="1200" b="1" i="0" u="none" kern="1200">
              <a:solidFill>
                <a:schemeClr val="tx1"/>
              </a:solidFill>
            </a:rPr>
            <a:t>ACER’s opinion</a:t>
          </a:r>
          <a:endParaRPr lang="en-GB" sz="1200" b="1"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ACER to </a:t>
          </a:r>
          <a:r>
            <a:rPr lang="en-US" sz="1200" b="0" i="0" u="none" kern="1200">
              <a:solidFill>
                <a:schemeClr val="tx1"/>
              </a:solidFill>
            </a:rPr>
            <a:t>consult with </a:t>
          </a:r>
          <a:r>
            <a:rPr lang="en-US" sz="1200" b="1" i="0" u="none" kern="1200">
              <a:solidFill>
                <a:schemeClr val="tx1"/>
              </a:solidFill>
            </a:rPr>
            <a:t>ENISA</a:t>
          </a:r>
          <a:endParaRPr lang="en-GB" sz="1200" b="1"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NCAs to decide in </a:t>
          </a:r>
          <a:r>
            <a:rPr lang="en-US" sz="1200" b="1" i="0" u="none" kern="1200">
              <a:solidFill>
                <a:schemeClr val="tx1"/>
              </a:solidFill>
            </a:rPr>
            <a:t>6m</a:t>
          </a:r>
          <a:endParaRPr lang="en-GB" sz="1200" b="1" i="0" u="none" kern="1200">
            <a:solidFill>
              <a:schemeClr val="tx1"/>
            </a:solidFill>
          </a:endParaRPr>
        </a:p>
        <a:p>
          <a:pPr marL="114300" lvl="1" indent="-114300" algn="l" defTabSz="533400">
            <a:lnSpc>
              <a:spcPct val="90000"/>
            </a:lnSpc>
            <a:spcBef>
              <a:spcPct val="0"/>
            </a:spcBef>
            <a:spcAft>
              <a:spcPts val="600"/>
            </a:spcAft>
            <a:buChar char="•"/>
          </a:pPr>
          <a:r>
            <a:rPr lang="en-US" sz="1200" i="0" u="none" kern="1200">
              <a:solidFill>
                <a:schemeClr val="tx1"/>
              </a:solidFill>
            </a:rPr>
            <a:t>May ask TSOs to </a:t>
          </a:r>
          <a:r>
            <a:rPr lang="en-US" sz="1200" b="1" i="0" u="none" kern="1200">
              <a:solidFill>
                <a:schemeClr val="tx1"/>
              </a:solidFill>
            </a:rPr>
            <a:t>amend</a:t>
          </a:r>
          <a:r>
            <a:rPr lang="en-US" sz="1200" i="0" u="none" kern="1200">
              <a:solidFill>
                <a:schemeClr val="tx1"/>
              </a:solidFill>
            </a:rPr>
            <a:t> (+2m)</a:t>
          </a:r>
          <a:endParaRPr lang="en-GB" sz="1200" i="0" u="none" kern="1200">
            <a:solidFill>
              <a:schemeClr val="tx1"/>
            </a:solidFill>
          </a:endParaRPr>
        </a:p>
      </dsp:txBody>
      <dsp:txXfrm>
        <a:off x="8313438" y="1723132"/>
        <a:ext cx="2373421" cy="238154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132C3E-317D-48FC-8AB4-5423092B9ED7}" type="datetimeFigureOut">
              <a:rPr lang="en-GB" smtClean="0"/>
              <a:t>27/01/2025</a:t>
            </a:fld>
            <a:endParaRPr lang="en-GB"/>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88F4C8-60BA-40D0-87BA-939FFEC601A7}" type="slidenum">
              <a:rPr lang="en-GB" smtClean="0"/>
              <a:t>‹#›</a:t>
            </a:fld>
            <a:endParaRPr lang="en-GB"/>
          </a:p>
        </p:txBody>
      </p:sp>
    </p:spTree>
    <p:extLst>
      <p:ext uri="{BB962C8B-B14F-4D97-AF65-F5344CB8AC3E}">
        <p14:creationId xmlns:p14="http://schemas.microsoft.com/office/powerpoint/2010/main" val="35262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2AAC1-DE87-466A-816F-6E5EBD4F166D}" type="datetimeFigureOut">
              <a:rPr lang="en-GB" smtClean="0"/>
              <a:t>27/01/2025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1248-EAD5-414F-A739-5A9E9798E7BE}" type="slidenum">
              <a:rPr lang="en-GB" smtClean="0"/>
              <a:t>‹#›</a:t>
            </a:fld>
            <a:endParaRPr lang="en-GB"/>
          </a:p>
        </p:txBody>
      </p:sp>
    </p:spTree>
    <p:extLst>
      <p:ext uri="{BB962C8B-B14F-4D97-AF65-F5344CB8AC3E}">
        <p14:creationId xmlns:p14="http://schemas.microsoft.com/office/powerpoint/2010/main" val="345039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endParaRPr lang="en-GB" sz="1800" kern="100">
              <a:effectLst/>
              <a:latin typeface="Aptos" panose="020B0004020202020204" pitchFamily="34" charset="0"/>
              <a:ea typeface="Aptos" panose="020B0004020202020204" pitchFamily="34" charset="0"/>
              <a:cs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B3AB32-59DF-41F1-9618-EDFBF50496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98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11</a:t>
            </a:fld>
            <a:endParaRPr lang="en-GB"/>
          </a:p>
        </p:txBody>
      </p:sp>
    </p:spTree>
    <p:extLst>
      <p:ext uri="{BB962C8B-B14F-4D97-AF65-F5344CB8AC3E}">
        <p14:creationId xmlns:p14="http://schemas.microsoft.com/office/powerpoint/2010/main" val="220406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12</a:t>
            </a:fld>
            <a:endParaRPr lang="en-GB"/>
          </a:p>
        </p:txBody>
      </p:sp>
    </p:spTree>
    <p:extLst>
      <p:ext uri="{BB962C8B-B14F-4D97-AF65-F5344CB8AC3E}">
        <p14:creationId xmlns:p14="http://schemas.microsoft.com/office/powerpoint/2010/main" val="1170849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13</a:t>
            </a:fld>
            <a:endParaRPr lang="en-GB"/>
          </a:p>
        </p:txBody>
      </p:sp>
    </p:spTree>
    <p:extLst>
      <p:ext uri="{BB962C8B-B14F-4D97-AF65-F5344CB8AC3E}">
        <p14:creationId xmlns:p14="http://schemas.microsoft.com/office/powerpoint/2010/main" val="161263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14</a:t>
            </a:fld>
            <a:endParaRPr lang="en-GB"/>
          </a:p>
        </p:txBody>
      </p:sp>
    </p:spTree>
    <p:extLst>
      <p:ext uri="{BB962C8B-B14F-4D97-AF65-F5344CB8AC3E}">
        <p14:creationId xmlns:p14="http://schemas.microsoft.com/office/powerpoint/2010/main" val="333203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1248-EAD5-414F-A739-5A9E9798E7BE}" type="slidenum">
              <a:rPr lang="en-GB" smtClean="0"/>
              <a:t>16</a:t>
            </a:fld>
            <a:endParaRPr lang="en-GB"/>
          </a:p>
        </p:txBody>
      </p:sp>
    </p:spTree>
    <p:extLst>
      <p:ext uri="{BB962C8B-B14F-4D97-AF65-F5344CB8AC3E}">
        <p14:creationId xmlns:p14="http://schemas.microsoft.com/office/powerpoint/2010/main" val="391679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D453-6794-159D-67A2-3362E765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B60D5-07EA-96DE-5103-FBF1B96BA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6365-3582-2090-C24B-59596AB2B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43522-E153-68F2-00B8-E9DA079159FC}"/>
              </a:ext>
            </a:extLst>
          </p:cNvPr>
          <p:cNvSpPr>
            <a:spLocks noGrp="1"/>
          </p:cNvSpPr>
          <p:nvPr>
            <p:ph type="sldNum" sz="quarter" idx="5"/>
          </p:nvPr>
        </p:nvSpPr>
        <p:spPr/>
        <p:txBody>
          <a:bodyPr/>
          <a:lstStyle/>
          <a:p>
            <a:fld id="{C6B3AB32-59DF-41F1-9618-EDFBF5049629}" type="slidenum">
              <a:rPr lang="en-US" smtClean="0"/>
              <a:t>17</a:t>
            </a:fld>
            <a:endParaRPr lang="en-US"/>
          </a:p>
        </p:txBody>
      </p:sp>
    </p:spTree>
    <p:extLst>
      <p:ext uri="{BB962C8B-B14F-4D97-AF65-F5344CB8AC3E}">
        <p14:creationId xmlns:p14="http://schemas.microsoft.com/office/powerpoint/2010/main" val="394160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1B3D1248-EAD5-414F-A739-5A9E9798E7BE}" type="slidenum">
              <a:rPr lang="en-GB" smtClean="0"/>
              <a:t>18</a:t>
            </a:fld>
            <a:endParaRPr lang="en-GB"/>
          </a:p>
        </p:txBody>
      </p:sp>
    </p:spTree>
    <p:extLst>
      <p:ext uri="{BB962C8B-B14F-4D97-AF65-F5344CB8AC3E}">
        <p14:creationId xmlns:p14="http://schemas.microsoft.com/office/powerpoint/2010/main" val="394505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a:t>The definition of a cyberattack is a malicious incident caused by means of an attempt perpetrated by any threat actor to destroy, expose, alter, disable, steal or gain unauthorised access to or make unauthorised use of an asset.</a:t>
            </a:r>
          </a:p>
          <a:p>
            <a:endParaRPr lang="en-GB"/>
          </a:p>
          <a:p>
            <a:r>
              <a:rPr lang="en-GB"/>
              <a:t>A reportable cyberattack in the context of the network code on cybersecurity is a cyberattack that the entity, with the support of the CSIRT of the entity considers as malicious, could have a serious impact on cross-border electricity flows, and are well advanced in the kill chain.</a:t>
            </a:r>
          </a:p>
          <a:p>
            <a:r>
              <a:rPr lang="en-GB"/>
              <a:t>Note that in order to determine if it is reportable, the CSIRT will have to use the cyber-attack classification scale.</a:t>
            </a:r>
          </a:p>
          <a:p>
            <a:r>
              <a:rPr lang="en-GB"/>
              <a:t>So what happens when a cyberattack is reportable?</a:t>
            </a:r>
          </a:p>
          <a:p>
            <a:r>
              <a:rPr lang="en-GB"/>
              <a:t>As soon as an entity considers a cyberattack reportable, it has four hours to report the relevant information concerning the cyberattack to its national CSIRT and its national competent authority.</a:t>
            </a:r>
          </a:p>
          <a:p>
            <a:r>
              <a:rPr lang="en-GB"/>
              <a:t>Once a cyberattack is reported, the national competent authority assesses the level of confidentiality and has 24 hours to inform the entity.</a:t>
            </a:r>
          </a:p>
          <a:p>
            <a:r>
              <a:rPr lang="en-GB"/>
              <a:t>The National Competent Authority will then attempt to find other similar cyberattacks in the EU.</a:t>
            </a:r>
          </a:p>
          <a:p>
            <a:r>
              <a:rPr lang="en-GB"/>
              <a:t>This is done to correlate and enhance existing information and to strengthen and coordinate cybersecurity responses.</a:t>
            </a:r>
          </a:p>
          <a:p>
            <a:r>
              <a:rPr lang="en-GB"/>
              <a:t>After sanitization and anonymization, by which we mean removal of malicious or confidential information and any personal data, the National Competent Authority will share it with the National SPOCs Network, National CSIRTs and all competent authorities in all other member states within 24 hours.</a:t>
            </a:r>
          </a:p>
          <a:p>
            <a:r>
              <a:rPr lang="en-GB"/>
              <a:t>The National Competent Authority will also share the cyber attack information with the high impact and critical impact entities in its country and provide regular updates.</a:t>
            </a:r>
          </a:p>
          <a:p>
            <a:r>
              <a:rPr lang="en-GB"/>
              <a:t>The entire reporting cycle should take no longer than 32 hours.</a:t>
            </a:r>
          </a:p>
          <a:p>
            <a:r>
              <a:rPr lang="en-GB"/>
              <a:t>The National Competent Authority can also ask the affected entity to provide the information directly to any other affected high impact and critical impact entity across Europe.</a:t>
            </a:r>
          </a:p>
          <a:p>
            <a:r>
              <a:rPr lang="en-GB"/>
              <a:t>One of the main objectives of the Network Code on cybersecurity is to ensure that information travels quickly from one electricity entity to others across Europe, so they can react quickly and prepare a timely and active defence.</a:t>
            </a:r>
          </a:p>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19</a:t>
            </a:fld>
            <a:endParaRPr lang="en-GB"/>
          </a:p>
        </p:txBody>
      </p:sp>
    </p:spTree>
    <p:extLst>
      <p:ext uri="{BB962C8B-B14F-4D97-AF65-F5344CB8AC3E}">
        <p14:creationId xmlns:p14="http://schemas.microsoft.com/office/powerpoint/2010/main" val="203466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D453-6794-159D-67A2-3362E765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B60D5-07EA-96DE-5103-FBF1B96BA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6365-3582-2090-C24B-59596AB2B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43522-E153-68F2-00B8-E9DA079159FC}"/>
              </a:ext>
            </a:extLst>
          </p:cNvPr>
          <p:cNvSpPr>
            <a:spLocks noGrp="1"/>
          </p:cNvSpPr>
          <p:nvPr>
            <p:ph type="sldNum" sz="quarter" idx="5"/>
          </p:nvPr>
        </p:nvSpPr>
        <p:spPr/>
        <p:txBody>
          <a:bodyPr/>
          <a:lstStyle/>
          <a:p>
            <a:fld id="{C6B3AB32-59DF-41F1-9618-EDFBF5049629}" type="slidenum">
              <a:rPr lang="en-US" smtClean="0"/>
              <a:t>20</a:t>
            </a:fld>
            <a:endParaRPr lang="en-US"/>
          </a:p>
        </p:txBody>
      </p:sp>
    </p:spTree>
    <p:extLst>
      <p:ext uri="{BB962C8B-B14F-4D97-AF65-F5344CB8AC3E}">
        <p14:creationId xmlns:p14="http://schemas.microsoft.com/office/powerpoint/2010/main" val="1739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21</a:t>
            </a:fld>
            <a:endParaRPr lang="en-GB"/>
          </a:p>
        </p:txBody>
      </p:sp>
    </p:spTree>
    <p:extLst>
      <p:ext uri="{BB962C8B-B14F-4D97-AF65-F5344CB8AC3E}">
        <p14:creationId xmlns:p14="http://schemas.microsoft.com/office/powerpoint/2010/main" val="399078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2</a:t>
            </a:fld>
            <a:endParaRPr lang="en-GB"/>
          </a:p>
        </p:txBody>
      </p:sp>
    </p:spTree>
    <p:extLst>
      <p:ext uri="{BB962C8B-B14F-4D97-AF65-F5344CB8AC3E}">
        <p14:creationId xmlns:p14="http://schemas.microsoft.com/office/powerpoint/2010/main" val="764032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22</a:t>
            </a:fld>
            <a:endParaRPr lang="en-GB"/>
          </a:p>
        </p:txBody>
      </p:sp>
    </p:spTree>
    <p:extLst>
      <p:ext uri="{BB962C8B-B14F-4D97-AF65-F5344CB8AC3E}">
        <p14:creationId xmlns:p14="http://schemas.microsoft.com/office/powerpoint/2010/main" val="211946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23</a:t>
            </a:fld>
            <a:endParaRPr lang="en-GB"/>
          </a:p>
        </p:txBody>
      </p:sp>
    </p:spTree>
    <p:extLst>
      <p:ext uri="{BB962C8B-B14F-4D97-AF65-F5344CB8AC3E}">
        <p14:creationId xmlns:p14="http://schemas.microsoft.com/office/powerpoint/2010/main" val="329797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24</a:t>
            </a:fld>
            <a:endParaRPr lang="en-GB"/>
          </a:p>
        </p:txBody>
      </p:sp>
    </p:spTree>
    <p:extLst>
      <p:ext uri="{BB962C8B-B14F-4D97-AF65-F5344CB8AC3E}">
        <p14:creationId xmlns:p14="http://schemas.microsoft.com/office/powerpoint/2010/main" val="77159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25</a:t>
            </a:fld>
            <a:endParaRPr lang="en-GB"/>
          </a:p>
        </p:txBody>
      </p:sp>
    </p:spTree>
    <p:extLst>
      <p:ext uri="{BB962C8B-B14F-4D97-AF65-F5344CB8AC3E}">
        <p14:creationId xmlns:p14="http://schemas.microsoft.com/office/powerpoint/2010/main" val="342715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26</a:t>
            </a:fld>
            <a:endParaRPr lang="en-GB"/>
          </a:p>
        </p:txBody>
      </p:sp>
    </p:spTree>
    <p:extLst>
      <p:ext uri="{BB962C8B-B14F-4D97-AF65-F5344CB8AC3E}">
        <p14:creationId xmlns:p14="http://schemas.microsoft.com/office/powerpoint/2010/main" val="1779490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27</a:t>
            </a:fld>
            <a:endParaRPr lang="en-GB"/>
          </a:p>
        </p:txBody>
      </p:sp>
    </p:spTree>
    <p:extLst>
      <p:ext uri="{BB962C8B-B14F-4D97-AF65-F5344CB8AC3E}">
        <p14:creationId xmlns:p14="http://schemas.microsoft.com/office/powerpoint/2010/main" val="3829417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28</a:t>
            </a:fld>
            <a:endParaRPr lang="en-GB"/>
          </a:p>
        </p:txBody>
      </p:sp>
    </p:spTree>
    <p:extLst>
      <p:ext uri="{BB962C8B-B14F-4D97-AF65-F5344CB8AC3E}">
        <p14:creationId xmlns:p14="http://schemas.microsoft.com/office/powerpoint/2010/main" val="1385471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29</a:t>
            </a:fld>
            <a:endParaRPr lang="en-GB"/>
          </a:p>
        </p:txBody>
      </p:sp>
    </p:spTree>
    <p:extLst>
      <p:ext uri="{BB962C8B-B14F-4D97-AF65-F5344CB8AC3E}">
        <p14:creationId xmlns:p14="http://schemas.microsoft.com/office/powerpoint/2010/main" val="531191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30</a:t>
            </a:fld>
            <a:endParaRPr lang="en-GB"/>
          </a:p>
        </p:txBody>
      </p:sp>
    </p:spTree>
    <p:extLst>
      <p:ext uri="{BB962C8B-B14F-4D97-AF65-F5344CB8AC3E}">
        <p14:creationId xmlns:p14="http://schemas.microsoft.com/office/powerpoint/2010/main" val="2685215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31</a:t>
            </a:fld>
            <a:endParaRPr lang="en-GB"/>
          </a:p>
        </p:txBody>
      </p:sp>
    </p:spTree>
    <p:extLst>
      <p:ext uri="{BB962C8B-B14F-4D97-AF65-F5344CB8AC3E}">
        <p14:creationId xmlns:p14="http://schemas.microsoft.com/office/powerpoint/2010/main" val="3073227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D453-6794-159D-67A2-3362E765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B60D5-07EA-96DE-5103-FBF1B96BA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6365-3582-2090-C24B-59596AB2B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43522-E153-68F2-00B8-E9DA079159FC}"/>
              </a:ext>
            </a:extLst>
          </p:cNvPr>
          <p:cNvSpPr>
            <a:spLocks noGrp="1"/>
          </p:cNvSpPr>
          <p:nvPr>
            <p:ph type="sldNum" sz="quarter" idx="5"/>
          </p:nvPr>
        </p:nvSpPr>
        <p:spPr/>
        <p:txBody>
          <a:bodyPr/>
          <a:lstStyle/>
          <a:p>
            <a:fld id="{C6B3AB32-59DF-41F1-9618-EDFBF5049629}" type="slidenum">
              <a:rPr lang="en-US" smtClean="0"/>
              <a:t>3</a:t>
            </a:fld>
            <a:endParaRPr lang="en-US"/>
          </a:p>
        </p:txBody>
      </p:sp>
    </p:spTree>
    <p:extLst>
      <p:ext uri="{BB962C8B-B14F-4D97-AF65-F5344CB8AC3E}">
        <p14:creationId xmlns:p14="http://schemas.microsoft.com/office/powerpoint/2010/main" val="3616663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32</a:t>
            </a:fld>
            <a:endParaRPr lang="en-GB"/>
          </a:p>
        </p:txBody>
      </p:sp>
    </p:spTree>
    <p:extLst>
      <p:ext uri="{BB962C8B-B14F-4D97-AF65-F5344CB8AC3E}">
        <p14:creationId xmlns:p14="http://schemas.microsoft.com/office/powerpoint/2010/main" val="1146366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D453-6794-159D-67A2-3362E765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B60D5-07EA-96DE-5103-FBF1B96BA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6365-3582-2090-C24B-59596AB2B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43522-E153-68F2-00B8-E9DA079159FC}"/>
              </a:ext>
            </a:extLst>
          </p:cNvPr>
          <p:cNvSpPr>
            <a:spLocks noGrp="1"/>
          </p:cNvSpPr>
          <p:nvPr>
            <p:ph type="sldNum" sz="quarter" idx="5"/>
          </p:nvPr>
        </p:nvSpPr>
        <p:spPr/>
        <p:txBody>
          <a:bodyPr/>
          <a:lstStyle/>
          <a:p>
            <a:fld id="{C6B3AB32-59DF-41F1-9618-EDFBF5049629}" type="slidenum">
              <a:rPr lang="en-US" smtClean="0"/>
              <a:t>33</a:t>
            </a:fld>
            <a:endParaRPr lang="en-US"/>
          </a:p>
        </p:txBody>
      </p:sp>
    </p:spTree>
    <p:extLst>
      <p:ext uri="{BB962C8B-B14F-4D97-AF65-F5344CB8AC3E}">
        <p14:creationId xmlns:p14="http://schemas.microsoft.com/office/powerpoint/2010/main" val="2151844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6D453-6794-159D-67A2-3362E765C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B60D5-07EA-96DE-5103-FBF1B96BA0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E76365-3582-2090-C24B-59596AB2B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843522-E153-68F2-00B8-E9DA079159FC}"/>
              </a:ext>
            </a:extLst>
          </p:cNvPr>
          <p:cNvSpPr>
            <a:spLocks noGrp="1"/>
          </p:cNvSpPr>
          <p:nvPr>
            <p:ph type="sldNum" sz="quarter" idx="5"/>
          </p:nvPr>
        </p:nvSpPr>
        <p:spPr/>
        <p:txBody>
          <a:bodyPr/>
          <a:lstStyle/>
          <a:p>
            <a:fld id="{C6B3AB32-59DF-41F1-9618-EDFBF5049629}" type="slidenum">
              <a:rPr lang="en-US" smtClean="0"/>
              <a:t>35</a:t>
            </a:fld>
            <a:endParaRPr lang="en-US"/>
          </a:p>
        </p:txBody>
      </p:sp>
    </p:spTree>
    <p:extLst>
      <p:ext uri="{BB962C8B-B14F-4D97-AF65-F5344CB8AC3E}">
        <p14:creationId xmlns:p14="http://schemas.microsoft.com/office/powerpoint/2010/main" val="361439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endParaRPr lang="fr-FR"/>
          </a:p>
        </p:txBody>
      </p:sp>
      <p:sp>
        <p:nvSpPr>
          <p:cNvPr id="4" name="Espace réservé du numéro de diapositive 3"/>
          <p:cNvSpPr>
            <a:spLocks noGrp="1"/>
          </p:cNvSpPr>
          <p:nvPr>
            <p:ph type="sldNum" sz="quarter" idx="10"/>
          </p:nvPr>
        </p:nvSpPr>
        <p:spPr/>
        <p:txBody>
          <a:bodyPr/>
          <a:lstStyle/>
          <a:p>
            <a:fld id="{573102B2-B681-4FF5-8834-F45BAD464C13}" type="slidenum">
              <a:rPr lang="en-GB" smtClean="0"/>
              <a:t>36</a:t>
            </a:fld>
            <a:endParaRPr lang="en-GB"/>
          </a:p>
        </p:txBody>
      </p:sp>
    </p:spTree>
    <p:extLst>
      <p:ext uri="{BB962C8B-B14F-4D97-AF65-F5344CB8AC3E}">
        <p14:creationId xmlns:p14="http://schemas.microsoft.com/office/powerpoint/2010/main" val="319722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200">
                <a:effectLst/>
                <a:latin typeface="Arial" panose="020B0604020202020204" pitchFamily="34" charset="0"/>
                <a:ea typeface="Arial" panose="020B0604020202020204" pitchFamily="34" charset="0"/>
                <a:cs typeface="Times New Roman" panose="02020603050405020304" pitchFamily="18" charset="0"/>
              </a:rPr>
              <a:t>Why do we need a network code on cybersecurity?</a:t>
            </a:r>
          </a:p>
          <a:p>
            <a:pPr marL="285750" indent="-285750" algn="just">
              <a:lnSpc>
                <a:spcPct val="107000"/>
              </a:lnSpc>
              <a:spcAft>
                <a:spcPts val="8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Firstly, security of electricity supply has an outstanding importance for all European citizens, societies and industrial sectors. The ongoing transition of the electricity sector towards decarbonization, decentralization and digitization requires additional measures to safeguard security of electricity supply in the years to come. </a:t>
            </a:r>
          </a:p>
          <a:p>
            <a:pPr marL="285750" indent="-285750" algn="just">
              <a:lnSpc>
                <a:spcPct val="107000"/>
              </a:lnSpc>
              <a:spcAft>
                <a:spcPts val="8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Secondly, the intercontinental European electricity grid has a unique characteristic, as through cascading effects in case of a cyber-attack, each EU Member State could be affected by the weakest actor. </a:t>
            </a:r>
          </a:p>
          <a:p>
            <a:pPr marL="285750" indent="-285750" algn="just">
              <a:lnSpc>
                <a:spcPct val="107000"/>
              </a:lnSpc>
              <a:spcAft>
                <a:spcPts val="800"/>
              </a:spcAft>
              <a:buFont typeface="Arial" panose="020B0604020202020204" pitchFamily="34" charset="0"/>
              <a:buChar char="•"/>
            </a:pPr>
            <a:r>
              <a:rPr lang="en-US" sz="1200">
                <a:effectLst/>
                <a:latin typeface="Arial" panose="020B0604020202020204" pitchFamily="34" charset="0"/>
                <a:ea typeface="Arial" panose="020B0604020202020204" pitchFamily="34" charset="0"/>
                <a:cs typeface="Times New Roman" panose="02020603050405020304" pitchFamily="18" charset="0"/>
              </a:rPr>
              <a:t>Finally, the digitalization of legacy systems used in the electricity sector is creating new risks and new vulnerabilities in an increasingly complex environment. It is therefore clear that prevention and management of electricity crises related to cyber-attacks require a common framework of rules and coordinated procedures, allowing EU Member States and other actors of the electricity sector to coordinate their cybersecurity efforts and solidarity across borders.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r>
              <a:rPr lang="en-US" sz="1200">
                <a:effectLst/>
                <a:latin typeface="Arial" panose="020B0604020202020204" pitchFamily="34" charset="0"/>
                <a:ea typeface="Arial" panose="020B0604020202020204" pitchFamily="34" charset="0"/>
                <a:cs typeface="Times New Roman" panose="02020603050405020304" pitchFamily="18" charset="0"/>
              </a:rPr>
              <a:t>In this context, the EU adopted the NCCS, which is part of a wider EU effort to promote digitalized, green and resilient energy systems.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102B2-B681-4FF5-8834-F45BAD464C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279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a:t>It is a directly applicable and legally binding regulation that complements other European cybersecurity legislations, such as the NIST 2 Directive, whenever cross-border electricity flows are concerned.</a:t>
            </a:r>
            <a:endParaRPr lang="en-NL"/>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102B2-B681-4FF5-8834-F45BAD464C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43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The NCCS’ obligations apply to entities defined as “high-impact” or “critical-impact entities” the classification of which depends on how severely a potential cyber-attack affecting the entity’s processes and related assets could compromise cross-border electricity flows. </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To assess this impact, the NCCS  provides the basis for specific methodologies with thresholds and parameters in order to identify the processes, supporting assets and operating entities that could possibly affect cross-border electricity flows.</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Potential actors from the electricity sector that might, in principle, qualify as high-impact or critical-impact entity are listed in Art. 2.(Read some of them out loud) The entities involved in the delivery of those processes will then be obliged to implement the obligations set out in the NCCS.</a:t>
            </a: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spcBef>
                <a:spcPts val="600"/>
              </a:spcBef>
            </a:pPr>
            <a:endParaRPr lang="en-US" sz="1800" kern="100">
              <a:effectLst/>
              <a:latin typeface="Calibri" panose="020F0502020204030204" pitchFamily="34" charset="0"/>
              <a:ea typeface="Aptos" panose="020B0004020202020204" pitchFamily="34" charset="0"/>
              <a:cs typeface="Calibri (Body)"/>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102B2-B681-4FF5-8834-F45BAD464C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90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The implementation and execution of the NCCS involves various authorities and institutions at national and European level.</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Each EU Member State must designate a national authority in charge of the NCCS. This authority is called the NCA (National Competent Authority for the NCCS). The respective NRA (National Regulatory Authority) for energy acts as NCA by default and may delegate powers to other national authorities. All 27 NCAs will jointly approve the Terms, Conditions and Methodologies foreseen under the NCCS, such as the High-impact and Critical-impact processes.</a:t>
            </a:r>
          </a:p>
          <a:p>
            <a:pPr algn="just">
              <a:lnSpc>
                <a:spcPct val="107000"/>
              </a:lnSpc>
              <a:spcAft>
                <a:spcPts val="800"/>
              </a:spcAf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1800">
                <a:effectLst/>
                <a:latin typeface="Arial" panose="020B0604020202020204" pitchFamily="34" charset="0"/>
                <a:ea typeface="Calibri" panose="020F0502020204030204" pitchFamily="34" charset="0"/>
                <a:cs typeface="Times New Roman" panose="02020603050405020304" pitchFamily="18" charset="0"/>
              </a:rPr>
              <a:t>At regional level, the Regional Coordination Centers will be involved in the NCCS tasks.</a:t>
            </a:r>
          </a:p>
          <a:p>
            <a:pPr algn="just">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a:effectLst/>
                <a:latin typeface="Arial" panose="020B0604020202020204" pitchFamily="34" charset="0"/>
                <a:ea typeface="Arial" panose="020B0604020202020204" pitchFamily="34" charset="0"/>
                <a:cs typeface="Times New Roman" panose="02020603050405020304" pitchFamily="18" charset="0"/>
              </a:rPr>
              <a:t>At European level, ENTSO-E and DSO Entity are responsible for proposing Terms, Conditions and Methodologies foreseen in the NCCS, as well as prepare reports and cybersecurity exercise scenarios. ACER, supported by ENISA, monitors the proposals approved by all NCAs together.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endParaRPr lang="en-US" sz="1800" kern="100">
              <a:effectLst/>
              <a:latin typeface="Calibri" panose="020F0502020204030204" pitchFamily="34" charset="0"/>
              <a:ea typeface="Aptos" panose="020B0004020202020204" pitchFamily="34" charset="0"/>
              <a:cs typeface="Calibri (Body)"/>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102B2-B681-4FF5-8834-F45BAD464C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0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1248-EAD5-414F-A739-5A9E9798E7BE}" type="slidenum">
              <a:rPr lang="en-GB" smtClean="0"/>
              <a:t>9</a:t>
            </a:fld>
            <a:endParaRPr lang="en-GB"/>
          </a:p>
        </p:txBody>
      </p:sp>
    </p:spTree>
    <p:extLst>
      <p:ext uri="{BB962C8B-B14F-4D97-AF65-F5344CB8AC3E}">
        <p14:creationId xmlns:p14="http://schemas.microsoft.com/office/powerpoint/2010/main" val="83147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NCCS will introduce robust cybersecurity measures and effective methodologies to mitigate the risks related to cross-border electricity flows. </a:t>
            </a:r>
          </a:p>
          <a:p>
            <a:r>
              <a:rPr lang="en-GB"/>
              <a:t>These are the main milestones of the NCCS’ implementation process:</a:t>
            </a:r>
          </a:p>
          <a:p>
            <a:pPr marL="171450" indent="-171450">
              <a:buFont typeface="Arial" panose="020B0604020202020204" pitchFamily="34" charset="0"/>
              <a:buChar char="•"/>
            </a:pPr>
            <a:r>
              <a:rPr lang="en-GB"/>
              <a:t>Before the end of 2024 the NCAs should be designated in each EU Member State. And at the beginning of 2025, the provisional ECII &amp; thresholds should let them designate the first high-impact &amp; critical-impact entities. These entities can on voluntary basis, start applying the NCCS.</a:t>
            </a:r>
          </a:p>
          <a:p>
            <a:pPr marL="171450" indent="-171450">
              <a:buFont typeface="Arial" panose="020B0604020202020204" pitchFamily="34" charset="0"/>
              <a:buChar char="•"/>
            </a:pPr>
            <a:r>
              <a:rPr lang="en-GB"/>
              <a:t>In 2028, high-impact &amp; critical-impact entities will be officially notified, according to the result of the first Union wide risk assessment.</a:t>
            </a:r>
          </a:p>
          <a:p>
            <a:pPr marL="171450" indent="-171450">
              <a:buFont typeface="Arial" panose="020B0604020202020204" pitchFamily="34" charset="0"/>
              <a:buChar char="•"/>
            </a:pPr>
            <a:r>
              <a:rPr lang="en-GB"/>
              <a:t>These entities will then have to start reporting cyber-attacks according to the cyber-attack classification scale methodology. They will also have to perform during the first year a risk assessment, that NCAs will use as input to consolidate a national risk assessment. In 2027, minimum and advanced cybersecurity controls will be defined and approved by NCAs and high-impact &amp; critical-impact entities will have to implement them in 2028 through a cybersecurity management system that will have to be verified for critical-impact entities in 2030.</a:t>
            </a:r>
          </a:p>
          <a:p>
            <a:pPr marL="171450" indent="-171450">
              <a:buFont typeface="Arial" panose="020B0604020202020204" pitchFamily="34" charset="0"/>
              <a:buChar char="•"/>
            </a:pPr>
            <a:r>
              <a:rPr lang="en-GB"/>
              <a:t>Cybersecurity exercises will be organised at entity or national level in 2028, and at regional or cross-regional level in 2029 and every three years thereafter.</a:t>
            </a:r>
          </a:p>
          <a:p>
            <a:endParaRPr lang="en-GB"/>
          </a:p>
        </p:txBody>
      </p:sp>
      <p:sp>
        <p:nvSpPr>
          <p:cNvPr id="4" name="Slide Number Placeholder 3"/>
          <p:cNvSpPr>
            <a:spLocks noGrp="1"/>
          </p:cNvSpPr>
          <p:nvPr>
            <p:ph type="sldNum" sz="quarter" idx="5"/>
          </p:nvPr>
        </p:nvSpPr>
        <p:spPr/>
        <p:txBody>
          <a:bodyPr/>
          <a:lstStyle/>
          <a:p>
            <a:fld id="{1B3D1248-EAD5-414F-A739-5A9E9798E7BE}" type="slidenum">
              <a:rPr lang="en-GB" smtClean="0"/>
              <a:t>10</a:t>
            </a:fld>
            <a:endParaRPr lang="en-GB"/>
          </a:p>
        </p:txBody>
      </p:sp>
    </p:spTree>
    <p:extLst>
      <p:ext uri="{BB962C8B-B14F-4D97-AF65-F5344CB8AC3E}">
        <p14:creationId xmlns:p14="http://schemas.microsoft.com/office/powerpoint/2010/main" val="229622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itle 1">
            <a:extLst>
              <a:ext uri="{FF2B5EF4-FFF2-40B4-BE49-F238E27FC236}">
                <a16:creationId xmlns:a16="http://schemas.microsoft.com/office/drawing/2014/main" id="{A411CF8F-5579-6926-20BE-902C2A6FB425}"/>
              </a:ext>
            </a:extLst>
          </p:cNvPr>
          <p:cNvSpPr>
            <a:spLocks noGrp="1"/>
          </p:cNvSpPr>
          <p:nvPr>
            <p:ph type="ctrTitle"/>
          </p:nvPr>
        </p:nvSpPr>
        <p:spPr>
          <a:xfrm>
            <a:off x="1724343" y="1736724"/>
            <a:ext cx="5387658" cy="2388235"/>
          </a:xfrm>
        </p:spPr>
        <p:txBody>
          <a:bodyPr anchor="t"/>
          <a:lstStyle>
            <a:lvl1pPr algn="l">
              <a:defRPr sz="6000">
                <a:solidFill>
                  <a:schemeClr val="bg1"/>
                </a:solidFill>
              </a:defRPr>
            </a:lvl1pPr>
          </a:lstStyle>
          <a:p>
            <a:r>
              <a:rPr lang="en-US"/>
              <a:t>Click to edit Master title style</a:t>
            </a:r>
            <a:endParaRPr lang="en-GB"/>
          </a:p>
        </p:txBody>
      </p:sp>
      <p:sp>
        <p:nvSpPr>
          <p:cNvPr id="43" name="Subtitle 2">
            <a:extLst>
              <a:ext uri="{FF2B5EF4-FFF2-40B4-BE49-F238E27FC236}">
                <a16:creationId xmlns:a16="http://schemas.microsoft.com/office/drawing/2014/main" id="{F649CB2F-6097-BC9D-F7C1-B50E9A33E368}"/>
              </a:ext>
            </a:extLst>
          </p:cNvPr>
          <p:cNvSpPr>
            <a:spLocks noGrp="1"/>
          </p:cNvSpPr>
          <p:nvPr>
            <p:ph type="subTitle" idx="1"/>
          </p:nvPr>
        </p:nvSpPr>
        <p:spPr>
          <a:xfrm>
            <a:off x="1724343" y="4439010"/>
            <a:ext cx="5387657" cy="712786"/>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4" name="Picture Placeholder 10">
            <a:extLst>
              <a:ext uri="{FF2B5EF4-FFF2-40B4-BE49-F238E27FC236}">
                <a16:creationId xmlns:a16="http://schemas.microsoft.com/office/drawing/2014/main" id="{5AA38068-3EEF-7D8C-61E7-CD7AA7D52982}"/>
              </a:ext>
            </a:extLst>
          </p:cNvPr>
          <p:cNvSpPr>
            <a:spLocks noGrp="1"/>
          </p:cNvSpPr>
          <p:nvPr>
            <p:ph type="pic" sz="quarter" idx="14" hasCustomPrompt="1"/>
          </p:nvPr>
        </p:nvSpPr>
        <p:spPr>
          <a:xfrm>
            <a:off x="1416694" y="1728430"/>
            <a:ext cx="44450" cy="3423366"/>
          </a:xfrm>
          <a:solidFill>
            <a:srgbClr val="D96B3D"/>
          </a:solidFill>
        </p:spPr>
        <p:txBody>
          <a:bodyPr/>
          <a:lstStyle/>
          <a:p>
            <a:r>
              <a:rPr lang="en-GB"/>
              <a:t> </a:t>
            </a:r>
          </a:p>
        </p:txBody>
      </p:sp>
      <p:sp>
        <p:nvSpPr>
          <p:cNvPr id="9" name="Slide Number Placeholder 8">
            <a:extLst>
              <a:ext uri="{FF2B5EF4-FFF2-40B4-BE49-F238E27FC236}">
                <a16:creationId xmlns:a16="http://schemas.microsoft.com/office/drawing/2014/main" id="{6C260E83-39EB-E81F-C6ED-1FF131918DAB}"/>
              </a:ext>
            </a:extLst>
          </p:cNvPr>
          <p:cNvSpPr>
            <a:spLocks noGrp="1"/>
          </p:cNvSpPr>
          <p:nvPr>
            <p:ph type="sldNum" sz="quarter" idx="17"/>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3995905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2" name="Title 1">
            <a:extLst>
              <a:ext uri="{FF2B5EF4-FFF2-40B4-BE49-F238E27FC236}">
                <a16:creationId xmlns:a16="http://schemas.microsoft.com/office/drawing/2014/main" id="{A411CF8F-5579-6926-20BE-902C2A6FB425}"/>
              </a:ext>
            </a:extLst>
          </p:cNvPr>
          <p:cNvSpPr>
            <a:spLocks noGrp="1"/>
          </p:cNvSpPr>
          <p:nvPr>
            <p:ph type="ctrTitle"/>
          </p:nvPr>
        </p:nvSpPr>
        <p:spPr>
          <a:xfrm>
            <a:off x="6556693" y="1736724"/>
            <a:ext cx="5077134" cy="2388235"/>
          </a:xfrm>
        </p:spPr>
        <p:txBody>
          <a:bodyPr anchor="t"/>
          <a:lstStyle>
            <a:lvl1pPr algn="l">
              <a:defRPr sz="6000">
                <a:solidFill>
                  <a:schemeClr val="bg1"/>
                </a:solidFill>
              </a:defRPr>
            </a:lvl1pPr>
          </a:lstStyle>
          <a:p>
            <a:r>
              <a:rPr lang="en-US"/>
              <a:t>Click to edit Master title style</a:t>
            </a:r>
            <a:endParaRPr lang="en-GB"/>
          </a:p>
        </p:txBody>
      </p:sp>
      <p:sp>
        <p:nvSpPr>
          <p:cNvPr id="43" name="Subtitle 2">
            <a:extLst>
              <a:ext uri="{FF2B5EF4-FFF2-40B4-BE49-F238E27FC236}">
                <a16:creationId xmlns:a16="http://schemas.microsoft.com/office/drawing/2014/main" id="{F649CB2F-6097-BC9D-F7C1-B50E9A33E368}"/>
              </a:ext>
            </a:extLst>
          </p:cNvPr>
          <p:cNvSpPr>
            <a:spLocks noGrp="1"/>
          </p:cNvSpPr>
          <p:nvPr>
            <p:ph type="subTitle" idx="1"/>
          </p:nvPr>
        </p:nvSpPr>
        <p:spPr>
          <a:xfrm>
            <a:off x="6556693" y="4439010"/>
            <a:ext cx="5077133" cy="712786"/>
          </a:xfrm>
        </p:spPr>
        <p:txBody>
          <a:bodyPr anchor="b"/>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4" name="Picture Placeholder 10">
            <a:extLst>
              <a:ext uri="{FF2B5EF4-FFF2-40B4-BE49-F238E27FC236}">
                <a16:creationId xmlns:a16="http://schemas.microsoft.com/office/drawing/2014/main" id="{5AA38068-3EEF-7D8C-61E7-CD7AA7D52982}"/>
              </a:ext>
            </a:extLst>
          </p:cNvPr>
          <p:cNvSpPr>
            <a:spLocks noGrp="1"/>
          </p:cNvSpPr>
          <p:nvPr>
            <p:ph type="pic" sz="quarter" idx="14" hasCustomPrompt="1"/>
          </p:nvPr>
        </p:nvSpPr>
        <p:spPr>
          <a:xfrm>
            <a:off x="6249044" y="1728430"/>
            <a:ext cx="44450" cy="3423366"/>
          </a:xfrm>
          <a:solidFill>
            <a:srgbClr val="D96B3D"/>
          </a:solidFill>
        </p:spPr>
        <p:txBody>
          <a:bodyPr/>
          <a:lstStyle/>
          <a:p>
            <a:r>
              <a:rPr lang="en-GB"/>
              <a:t> </a:t>
            </a:r>
          </a:p>
        </p:txBody>
      </p:sp>
      <p:sp>
        <p:nvSpPr>
          <p:cNvPr id="9" name="Slide Number Placeholder 8">
            <a:extLst>
              <a:ext uri="{FF2B5EF4-FFF2-40B4-BE49-F238E27FC236}">
                <a16:creationId xmlns:a16="http://schemas.microsoft.com/office/drawing/2014/main" id="{9081063C-7222-550F-B814-F554F3C4F904}"/>
              </a:ext>
            </a:extLst>
          </p:cNvPr>
          <p:cNvSpPr>
            <a:spLocks noGrp="1"/>
          </p:cNvSpPr>
          <p:nvPr>
            <p:ph type="sldNum" sz="quarter" idx="17"/>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38098661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5F0E-5DF6-A800-DF4A-A33C71FA6D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F033D1-B98F-070A-3097-281B91254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1E2D7679-64DF-F568-8610-E7CD70152906}"/>
              </a:ext>
            </a:extLst>
          </p:cNvPr>
          <p:cNvCxnSpPr/>
          <p:nvPr userDrawn="1"/>
        </p:nvCxnSpPr>
        <p:spPr>
          <a:xfrm>
            <a:off x="558174" y="368300"/>
            <a:ext cx="11082964" cy="0"/>
          </a:xfrm>
          <a:prstGeom prst="line">
            <a:avLst/>
          </a:prstGeom>
          <a:ln>
            <a:solidFill>
              <a:schemeClr val="accent6"/>
            </a:solidFill>
          </a:ln>
        </p:spPr>
        <p:style>
          <a:lnRef idx="2">
            <a:schemeClr val="accent3"/>
          </a:lnRef>
          <a:fillRef idx="0">
            <a:schemeClr val="accent3"/>
          </a:fillRef>
          <a:effectRef idx="1">
            <a:schemeClr val="accent3"/>
          </a:effectRef>
          <a:fontRef idx="minor">
            <a:schemeClr val="tx1"/>
          </a:fontRef>
        </p:style>
      </p:cxnSp>
      <p:sp>
        <p:nvSpPr>
          <p:cNvPr id="10" name="Slide Number Placeholder 9">
            <a:extLst>
              <a:ext uri="{FF2B5EF4-FFF2-40B4-BE49-F238E27FC236}">
                <a16:creationId xmlns:a16="http://schemas.microsoft.com/office/drawing/2014/main" id="{7F05BBB5-FFD5-BF89-4CE8-B89EBCF10BA5}"/>
              </a:ext>
            </a:extLst>
          </p:cNvPr>
          <p:cNvSpPr>
            <a:spLocks noGrp="1"/>
          </p:cNvSpPr>
          <p:nvPr>
            <p:ph type="sldNum" sz="quarter" idx="12"/>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6324080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D892-E501-0E83-EA93-C0A7E93A86B9}"/>
              </a:ext>
            </a:extLst>
          </p:cNvPr>
          <p:cNvSpPr>
            <a:spLocks noGrp="1"/>
          </p:cNvSpPr>
          <p:nvPr>
            <p:ph type="title"/>
          </p:nvPr>
        </p:nvSpPr>
        <p:spPr>
          <a:xfrm>
            <a:off x="6096000" y="565244"/>
            <a:ext cx="5545138" cy="818216"/>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244E23C5-32D0-3DB8-2CF1-890BACEB06CF}"/>
              </a:ext>
            </a:extLst>
          </p:cNvPr>
          <p:cNvSpPr>
            <a:spLocks noGrp="1"/>
          </p:cNvSpPr>
          <p:nvPr>
            <p:ph sz="half" idx="13"/>
          </p:nvPr>
        </p:nvSpPr>
        <p:spPr>
          <a:xfrm>
            <a:off x="6096000" y="1736725"/>
            <a:ext cx="5545139" cy="444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A477722C-347E-9540-FCD3-44844AF8193E}"/>
              </a:ext>
            </a:extLst>
          </p:cNvPr>
          <p:cNvSpPr>
            <a:spLocks noGrp="1"/>
          </p:cNvSpPr>
          <p:nvPr>
            <p:ph type="pic" sz="quarter" idx="14"/>
          </p:nvPr>
        </p:nvSpPr>
        <p:spPr>
          <a:xfrm>
            <a:off x="0" y="0"/>
            <a:ext cx="5880847" cy="6858000"/>
          </a:xfrm>
          <a:prstGeom prst="rect">
            <a:avLst/>
          </a:prstGeom>
        </p:spPr>
        <p:txBody>
          <a:bodyPr/>
          <a:lstStyle/>
          <a:p>
            <a:endParaRPr lang="en-GB"/>
          </a:p>
        </p:txBody>
      </p:sp>
      <p:sp>
        <p:nvSpPr>
          <p:cNvPr id="10" name="Slide Number Placeholder 9">
            <a:extLst>
              <a:ext uri="{FF2B5EF4-FFF2-40B4-BE49-F238E27FC236}">
                <a16:creationId xmlns:a16="http://schemas.microsoft.com/office/drawing/2014/main" id="{0E83E088-627A-B683-FCD8-508C1B206C0D}"/>
              </a:ext>
            </a:extLst>
          </p:cNvPr>
          <p:cNvSpPr>
            <a:spLocks noGrp="1"/>
          </p:cNvSpPr>
          <p:nvPr>
            <p:ph type="sldNum" sz="quarter" idx="17"/>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37881872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D892-E501-0E83-EA93-C0A7E93A86B9}"/>
              </a:ext>
            </a:extLst>
          </p:cNvPr>
          <p:cNvSpPr>
            <a:spLocks noGrp="1"/>
          </p:cNvSpPr>
          <p:nvPr>
            <p:ph type="title"/>
          </p:nvPr>
        </p:nvSpPr>
        <p:spPr>
          <a:xfrm>
            <a:off x="6096000" y="565244"/>
            <a:ext cx="5545138" cy="818216"/>
          </a:xfrm>
        </p:spPr>
        <p:txBody>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244E23C5-32D0-3DB8-2CF1-890BACEB06CF}"/>
              </a:ext>
            </a:extLst>
          </p:cNvPr>
          <p:cNvSpPr>
            <a:spLocks noGrp="1"/>
          </p:cNvSpPr>
          <p:nvPr>
            <p:ph sz="half" idx="13"/>
          </p:nvPr>
        </p:nvSpPr>
        <p:spPr>
          <a:xfrm>
            <a:off x="6096000" y="1736725"/>
            <a:ext cx="5545139" cy="444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a:extLst>
              <a:ext uri="{FF2B5EF4-FFF2-40B4-BE49-F238E27FC236}">
                <a16:creationId xmlns:a16="http://schemas.microsoft.com/office/drawing/2014/main" id="{A477722C-347E-9540-FCD3-44844AF8193E}"/>
              </a:ext>
            </a:extLst>
          </p:cNvPr>
          <p:cNvSpPr>
            <a:spLocks noGrp="1"/>
          </p:cNvSpPr>
          <p:nvPr>
            <p:ph type="pic" sz="quarter" idx="14"/>
          </p:nvPr>
        </p:nvSpPr>
        <p:spPr>
          <a:xfrm>
            <a:off x="0" y="0"/>
            <a:ext cx="5880847" cy="6858000"/>
          </a:xfrm>
          <a:prstGeom prst="flowChartDelay">
            <a:avLst/>
          </a:prstGeom>
        </p:spPr>
        <p:txBody>
          <a:bodyPr/>
          <a:lstStyle/>
          <a:p>
            <a:endParaRPr lang="en-GB"/>
          </a:p>
        </p:txBody>
      </p:sp>
      <p:sp>
        <p:nvSpPr>
          <p:cNvPr id="10" name="Slide Number Placeholder 9">
            <a:extLst>
              <a:ext uri="{FF2B5EF4-FFF2-40B4-BE49-F238E27FC236}">
                <a16:creationId xmlns:a16="http://schemas.microsoft.com/office/drawing/2014/main" id="{0E83E088-627A-B683-FCD8-508C1B206C0D}"/>
              </a:ext>
            </a:extLst>
          </p:cNvPr>
          <p:cNvSpPr>
            <a:spLocks noGrp="1"/>
          </p:cNvSpPr>
          <p:nvPr>
            <p:ph type="sldNum" sz="quarter" idx="17"/>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39271014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2816A-27E8-21EA-E81C-5645BBB0FB5F}"/>
              </a:ext>
            </a:extLst>
          </p:cNvPr>
          <p:cNvSpPr>
            <a:spLocks noGrp="1"/>
          </p:cNvSpPr>
          <p:nvPr>
            <p:ph type="title"/>
          </p:nvPr>
        </p:nvSpPr>
        <p:spPr/>
        <p:txBody>
          <a:bodyPr/>
          <a:lstStyle/>
          <a:p>
            <a:r>
              <a:rPr lang="en-US"/>
              <a:t>Click to edit Master title style</a:t>
            </a:r>
            <a:endParaRPr lang="en-GB"/>
          </a:p>
        </p:txBody>
      </p:sp>
      <p:graphicFrame>
        <p:nvGraphicFramePr>
          <p:cNvPr id="6" name="Table 5">
            <a:extLst>
              <a:ext uri="{FF2B5EF4-FFF2-40B4-BE49-F238E27FC236}">
                <a16:creationId xmlns:a16="http://schemas.microsoft.com/office/drawing/2014/main" id="{2FABF24F-1F0D-6E81-C488-7F9711B1CB22}"/>
              </a:ext>
            </a:extLst>
          </p:cNvPr>
          <p:cNvGraphicFramePr>
            <a:graphicFrameLocks noGrp="1"/>
          </p:cNvGraphicFramePr>
          <p:nvPr userDrawn="1">
            <p:extLst>
              <p:ext uri="{D42A27DB-BD31-4B8C-83A1-F6EECF244321}">
                <p14:modId xmlns:p14="http://schemas.microsoft.com/office/powerpoint/2010/main" val="543619967"/>
              </p:ext>
            </p:extLst>
          </p:nvPr>
        </p:nvGraphicFramePr>
        <p:xfrm>
          <a:off x="570602" y="1376363"/>
          <a:ext cx="11070540" cy="274320"/>
        </p:xfrm>
        <a:graphic>
          <a:graphicData uri="http://schemas.openxmlformats.org/drawingml/2006/table">
            <a:tbl>
              <a:tblPr firstRow="1" bandRow="1">
                <a:tableStyleId>{5C22544A-7EE6-4342-B048-85BDC9FD1C3A}</a:tableStyleId>
              </a:tblPr>
              <a:tblGrid>
                <a:gridCol w="1107054">
                  <a:extLst>
                    <a:ext uri="{9D8B030D-6E8A-4147-A177-3AD203B41FA5}">
                      <a16:colId xmlns:a16="http://schemas.microsoft.com/office/drawing/2014/main" val="3806129524"/>
                    </a:ext>
                  </a:extLst>
                </a:gridCol>
                <a:gridCol w="1107054">
                  <a:extLst>
                    <a:ext uri="{9D8B030D-6E8A-4147-A177-3AD203B41FA5}">
                      <a16:colId xmlns:a16="http://schemas.microsoft.com/office/drawing/2014/main" val="3687357182"/>
                    </a:ext>
                  </a:extLst>
                </a:gridCol>
                <a:gridCol w="1107054">
                  <a:extLst>
                    <a:ext uri="{9D8B030D-6E8A-4147-A177-3AD203B41FA5}">
                      <a16:colId xmlns:a16="http://schemas.microsoft.com/office/drawing/2014/main" val="2205879223"/>
                    </a:ext>
                  </a:extLst>
                </a:gridCol>
                <a:gridCol w="1107054">
                  <a:extLst>
                    <a:ext uri="{9D8B030D-6E8A-4147-A177-3AD203B41FA5}">
                      <a16:colId xmlns:a16="http://schemas.microsoft.com/office/drawing/2014/main" val="422948769"/>
                    </a:ext>
                  </a:extLst>
                </a:gridCol>
                <a:gridCol w="1107054">
                  <a:extLst>
                    <a:ext uri="{9D8B030D-6E8A-4147-A177-3AD203B41FA5}">
                      <a16:colId xmlns:a16="http://schemas.microsoft.com/office/drawing/2014/main" val="3211481590"/>
                    </a:ext>
                  </a:extLst>
                </a:gridCol>
                <a:gridCol w="1107054">
                  <a:extLst>
                    <a:ext uri="{9D8B030D-6E8A-4147-A177-3AD203B41FA5}">
                      <a16:colId xmlns:a16="http://schemas.microsoft.com/office/drawing/2014/main" val="2890601174"/>
                    </a:ext>
                  </a:extLst>
                </a:gridCol>
                <a:gridCol w="1107054">
                  <a:extLst>
                    <a:ext uri="{9D8B030D-6E8A-4147-A177-3AD203B41FA5}">
                      <a16:colId xmlns:a16="http://schemas.microsoft.com/office/drawing/2014/main" val="929447395"/>
                    </a:ext>
                  </a:extLst>
                </a:gridCol>
                <a:gridCol w="1107054">
                  <a:extLst>
                    <a:ext uri="{9D8B030D-6E8A-4147-A177-3AD203B41FA5}">
                      <a16:colId xmlns:a16="http://schemas.microsoft.com/office/drawing/2014/main" val="3975249407"/>
                    </a:ext>
                  </a:extLst>
                </a:gridCol>
                <a:gridCol w="1107054">
                  <a:extLst>
                    <a:ext uri="{9D8B030D-6E8A-4147-A177-3AD203B41FA5}">
                      <a16:colId xmlns:a16="http://schemas.microsoft.com/office/drawing/2014/main" val="3761257112"/>
                    </a:ext>
                  </a:extLst>
                </a:gridCol>
                <a:gridCol w="1107054">
                  <a:extLst>
                    <a:ext uri="{9D8B030D-6E8A-4147-A177-3AD203B41FA5}">
                      <a16:colId xmlns:a16="http://schemas.microsoft.com/office/drawing/2014/main" val="2651596006"/>
                    </a:ext>
                  </a:extLst>
                </a:gridCol>
              </a:tblGrid>
              <a:tr h="196590">
                <a:tc>
                  <a:txBody>
                    <a:bodyPr/>
                    <a:lstStyle/>
                    <a:p>
                      <a:pPr algn="ctr"/>
                      <a:r>
                        <a:rPr lang="en-GB" sz="1200">
                          <a:solidFill>
                            <a:schemeClr val="tx1"/>
                          </a:solidFill>
                        </a:rPr>
                        <a:t>2024</a:t>
                      </a:r>
                    </a:p>
                  </a:txBody>
                  <a:tcPr>
                    <a:solidFill>
                      <a:schemeClr val="bg2"/>
                    </a:solidFill>
                  </a:tcPr>
                </a:tc>
                <a:tc>
                  <a:txBody>
                    <a:bodyPr/>
                    <a:lstStyle/>
                    <a:p>
                      <a:pPr algn="ctr"/>
                      <a:r>
                        <a:rPr lang="en-GB" sz="1200">
                          <a:solidFill>
                            <a:schemeClr val="tx1"/>
                          </a:solidFill>
                        </a:rPr>
                        <a:t>2025</a:t>
                      </a:r>
                    </a:p>
                  </a:txBody>
                  <a:tcPr>
                    <a:solidFill>
                      <a:schemeClr val="bg2"/>
                    </a:solidFill>
                  </a:tcPr>
                </a:tc>
                <a:tc>
                  <a:txBody>
                    <a:bodyPr/>
                    <a:lstStyle/>
                    <a:p>
                      <a:pPr algn="ctr"/>
                      <a:r>
                        <a:rPr lang="en-GB" sz="1200">
                          <a:solidFill>
                            <a:schemeClr val="tx1"/>
                          </a:solidFill>
                        </a:rPr>
                        <a:t>2026</a:t>
                      </a:r>
                    </a:p>
                  </a:txBody>
                  <a:tcPr>
                    <a:solidFill>
                      <a:schemeClr val="bg2"/>
                    </a:solidFill>
                  </a:tcPr>
                </a:tc>
                <a:tc>
                  <a:txBody>
                    <a:bodyPr/>
                    <a:lstStyle/>
                    <a:p>
                      <a:pPr algn="ctr"/>
                      <a:r>
                        <a:rPr lang="en-GB" sz="1200">
                          <a:solidFill>
                            <a:schemeClr val="tx1"/>
                          </a:solidFill>
                        </a:rPr>
                        <a:t>2027</a:t>
                      </a:r>
                    </a:p>
                  </a:txBody>
                  <a:tcPr>
                    <a:solidFill>
                      <a:schemeClr val="bg2"/>
                    </a:solidFill>
                  </a:tcPr>
                </a:tc>
                <a:tc>
                  <a:txBody>
                    <a:bodyPr/>
                    <a:lstStyle/>
                    <a:p>
                      <a:pPr algn="ctr"/>
                      <a:r>
                        <a:rPr lang="en-GB" sz="1200">
                          <a:solidFill>
                            <a:schemeClr val="tx1"/>
                          </a:solidFill>
                        </a:rPr>
                        <a:t>2028</a:t>
                      </a:r>
                    </a:p>
                  </a:txBody>
                  <a:tcPr>
                    <a:solidFill>
                      <a:schemeClr val="bg2"/>
                    </a:solidFill>
                  </a:tcPr>
                </a:tc>
                <a:tc>
                  <a:txBody>
                    <a:bodyPr/>
                    <a:lstStyle/>
                    <a:p>
                      <a:pPr algn="ctr"/>
                      <a:r>
                        <a:rPr lang="en-GB" sz="1200">
                          <a:solidFill>
                            <a:schemeClr val="tx1"/>
                          </a:solidFill>
                        </a:rPr>
                        <a:t>2029</a:t>
                      </a:r>
                    </a:p>
                  </a:txBody>
                  <a:tcPr>
                    <a:solidFill>
                      <a:schemeClr val="bg2"/>
                    </a:solidFill>
                  </a:tcPr>
                </a:tc>
                <a:tc>
                  <a:txBody>
                    <a:bodyPr/>
                    <a:lstStyle/>
                    <a:p>
                      <a:pPr algn="ctr"/>
                      <a:r>
                        <a:rPr lang="en-GB" sz="1200">
                          <a:solidFill>
                            <a:schemeClr val="tx1"/>
                          </a:solidFill>
                        </a:rPr>
                        <a:t>2030</a:t>
                      </a:r>
                    </a:p>
                  </a:txBody>
                  <a:tcPr>
                    <a:solidFill>
                      <a:schemeClr val="bg2"/>
                    </a:solidFill>
                  </a:tcPr>
                </a:tc>
                <a:tc>
                  <a:txBody>
                    <a:bodyPr/>
                    <a:lstStyle/>
                    <a:p>
                      <a:pPr algn="ctr"/>
                      <a:r>
                        <a:rPr lang="en-GB" sz="1200">
                          <a:solidFill>
                            <a:schemeClr val="tx1"/>
                          </a:solidFill>
                        </a:rPr>
                        <a:t>2031</a:t>
                      </a:r>
                    </a:p>
                  </a:txBody>
                  <a:tcPr>
                    <a:solidFill>
                      <a:schemeClr val="bg2"/>
                    </a:solidFill>
                  </a:tcPr>
                </a:tc>
                <a:tc>
                  <a:txBody>
                    <a:bodyPr/>
                    <a:lstStyle/>
                    <a:p>
                      <a:pPr algn="ctr"/>
                      <a:r>
                        <a:rPr lang="en-GB" sz="1200">
                          <a:solidFill>
                            <a:schemeClr val="tx1"/>
                          </a:solidFill>
                        </a:rPr>
                        <a:t>2032</a:t>
                      </a:r>
                    </a:p>
                  </a:txBody>
                  <a:tcPr>
                    <a:solidFill>
                      <a:schemeClr val="bg2"/>
                    </a:solidFill>
                  </a:tcPr>
                </a:tc>
                <a:tc>
                  <a:txBody>
                    <a:bodyPr/>
                    <a:lstStyle/>
                    <a:p>
                      <a:pPr algn="ctr"/>
                      <a:r>
                        <a:rPr lang="en-GB" sz="1200">
                          <a:solidFill>
                            <a:schemeClr val="tx1"/>
                          </a:solidFill>
                        </a:rPr>
                        <a:t>2033</a:t>
                      </a:r>
                    </a:p>
                  </a:txBody>
                  <a:tcPr>
                    <a:solidFill>
                      <a:schemeClr val="bg2"/>
                    </a:solidFill>
                  </a:tcPr>
                </a:tc>
                <a:extLst>
                  <a:ext uri="{0D108BD9-81ED-4DB2-BD59-A6C34878D82A}">
                    <a16:rowId xmlns:a16="http://schemas.microsoft.com/office/drawing/2014/main" val="290191636"/>
                  </a:ext>
                </a:extLst>
              </a:tr>
            </a:tbl>
          </a:graphicData>
        </a:graphic>
      </p:graphicFrame>
      <p:graphicFrame>
        <p:nvGraphicFramePr>
          <p:cNvPr id="7" name="Table 6">
            <a:extLst>
              <a:ext uri="{FF2B5EF4-FFF2-40B4-BE49-F238E27FC236}">
                <a16:creationId xmlns:a16="http://schemas.microsoft.com/office/drawing/2014/main" id="{23AC43CA-638A-53C1-0F42-849578AC6840}"/>
              </a:ext>
            </a:extLst>
          </p:cNvPr>
          <p:cNvGraphicFramePr>
            <a:graphicFrameLocks noGrp="1"/>
          </p:cNvGraphicFramePr>
          <p:nvPr userDrawn="1">
            <p:extLst>
              <p:ext uri="{D42A27DB-BD31-4B8C-83A1-F6EECF244321}">
                <p14:modId xmlns:p14="http://schemas.microsoft.com/office/powerpoint/2010/main" val="162378545"/>
              </p:ext>
            </p:extLst>
          </p:nvPr>
        </p:nvGraphicFramePr>
        <p:xfrm>
          <a:off x="1124129" y="1650683"/>
          <a:ext cx="9963486" cy="4658042"/>
        </p:xfrm>
        <a:graphic>
          <a:graphicData uri="http://schemas.openxmlformats.org/drawingml/2006/table">
            <a:tbl>
              <a:tblPr firstRow="1" bandRow="1">
                <a:tableStyleId>{5C22544A-7EE6-4342-B048-85BDC9FD1C3A}</a:tableStyleId>
              </a:tblPr>
              <a:tblGrid>
                <a:gridCol w="553527">
                  <a:extLst>
                    <a:ext uri="{9D8B030D-6E8A-4147-A177-3AD203B41FA5}">
                      <a16:colId xmlns:a16="http://schemas.microsoft.com/office/drawing/2014/main" val="3806129524"/>
                    </a:ext>
                  </a:extLst>
                </a:gridCol>
                <a:gridCol w="553527">
                  <a:extLst>
                    <a:ext uri="{9D8B030D-6E8A-4147-A177-3AD203B41FA5}">
                      <a16:colId xmlns:a16="http://schemas.microsoft.com/office/drawing/2014/main" val="1482976683"/>
                    </a:ext>
                  </a:extLst>
                </a:gridCol>
                <a:gridCol w="553527">
                  <a:extLst>
                    <a:ext uri="{9D8B030D-6E8A-4147-A177-3AD203B41FA5}">
                      <a16:colId xmlns:a16="http://schemas.microsoft.com/office/drawing/2014/main" val="3687357182"/>
                    </a:ext>
                  </a:extLst>
                </a:gridCol>
                <a:gridCol w="553527">
                  <a:extLst>
                    <a:ext uri="{9D8B030D-6E8A-4147-A177-3AD203B41FA5}">
                      <a16:colId xmlns:a16="http://schemas.microsoft.com/office/drawing/2014/main" val="2322545987"/>
                    </a:ext>
                  </a:extLst>
                </a:gridCol>
                <a:gridCol w="553527">
                  <a:extLst>
                    <a:ext uri="{9D8B030D-6E8A-4147-A177-3AD203B41FA5}">
                      <a16:colId xmlns:a16="http://schemas.microsoft.com/office/drawing/2014/main" val="2205879223"/>
                    </a:ext>
                  </a:extLst>
                </a:gridCol>
                <a:gridCol w="553527">
                  <a:extLst>
                    <a:ext uri="{9D8B030D-6E8A-4147-A177-3AD203B41FA5}">
                      <a16:colId xmlns:a16="http://schemas.microsoft.com/office/drawing/2014/main" val="3658951281"/>
                    </a:ext>
                  </a:extLst>
                </a:gridCol>
                <a:gridCol w="553527">
                  <a:extLst>
                    <a:ext uri="{9D8B030D-6E8A-4147-A177-3AD203B41FA5}">
                      <a16:colId xmlns:a16="http://schemas.microsoft.com/office/drawing/2014/main" val="422948769"/>
                    </a:ext>
                  </a:extLst>
                </a:gridCol>
                <a:gridCol w="553527">
                  <a:extLst>
                    <a:ext uri="{9D8B030D-6E8A-4147-A177-3AD203B41FA5}">
                      <a16:colId xmlns:a16="http://schemas.microsoft.com/office/drawing/2014/main" val="2728496930"/>
                    </a:ext>
                  </a:extLst>
                </a:gridCol>
                <a:gridCol w="553527">
                  <a:extLst>
                    <a:ext uri="{9D8B030D-6E8A-4147-A177-3AD203B41FA5}">
                      <a16:colId xmlns:a16="http://schemas.microsoft.com/office/drawing/2014/main" val="3211481590"/>
                    </a:ext>
                  </a:extLst>
                </a:gridCol>
                <a:gridCol w="553527">
                  <a:extLst>
                    <a:ext uri="{9D8B030D-6E8A-4147-A177-3AD203B41FA5}">
                      <a16:colId xmlns:a16="http://schemas.microsoft.com/office/drawing/2014/main" val="4255442003"/>
                    </a:ext>
                  </a:extLst>
                </a:gridCol>
                <a:gridCol w="553527">
                  <a:extLst>
                    <a:ext uri="{9D8B030D-6E8A-4147-A177-3AD203B41FA5}">
                      <a16:colId xmlns:a16="http://schemas.microsoft.com/office/drawing/2014/main" val="2890601174"/>
                    </a:ext>
                  </a:extLst>
                </a:gridCol>
                <a:gridCol w="553527">
                  <a:extLst>
                    <a:ext uri="{9D8B030D-6E8A-4147-A177-3AD203B41FA5}">
                      <a16:colId xmlns:a16="http://schemas.microsoft.com/office/drawing/2014/main" val="430635769"/>
                    </a:ext>
                  </a:extLst>
                </a:gridCol>
                <a:gridCol w="553527">
                  <a:extLst>
                    <a:ext uri="{9D8B030D-6E8A-4147-A177-3AD203B41FA5}">
                      <a16:colId xmlns:a16="http://schemas.microsoft.com/office/drawing/2014/main" val="929447395"/>
                    </a:ext>
                  </a:extLst>
                </a:gridCol>
                <a:gridCol w="553527">
                  <a:extLst>
                    <a:ext uri="{9D8B030D-6E8A-4147-A177-3AD203B41FA5}">
                      <a16:colId xmlns:a16="http://schemas.microsoft.com/office/drawing/2014/main" val="1759008970"/>
                    </a:ext>
                  </a:extLst>
                </a:gridCol>
                <a:gridCol w="553527">
                  <a:extLst>
                    <a:ext uri="{9D8B030D-6E8A-4147-A177-3AD203B41FA5}">
                      <a16:colId xmlns:a16="http://schemas.microsoft.com/office/drawing/2014/main" val="3975249407"/>
                    </a:ext>
                  </a:extLst>
                </a:gridCol>
                <a:gridCol w="553527">
                  <a:extLst>
                    <a:ext uri="{9D8B030D-6E8A-4147-A177-3AD203B41FA5}">
                      <a16:colId xmlns:a16="http://schemas.microsoft.com/office/drawing/2014/main" val="1651739576"/>
                    </a:ext>
                  </a:extLst>
                </a:gridCol>
                <a:gridCol w="553527">
                  <a:extLst>
                    <a:ext uri="{9D8B030D-6E8A-4147-A177-3AD203B41FA5}">
                      <a16:colId xmlns:a16="http://schemas.microsoft.com/office/drawing/2014/main" val="3761257112"/>
                    </a:ext>
                  </a:extLst>
                </a:gridCol>
                <a:gridCol w="553527">
                  <a:extLst>
                    <a:ext uri="{9D8B030D-6E8A-4147-A177-3AD203B41FA5}">
                      <a16:colId xmlns:a16="http://schemas.microsoft.com/office/drawing/2014/main" val="493377480"/>
                    </a:ext>
                  </a:extLst>
                </a:gridCol>
              </a:tblGrid>
              <a:tr h="292743">
                <a:tc gridSpan="2">
                  <a:txBody>
                    <a:bodyPr/>
                    <a:lstStyle/>
                    <a:p>
                      <a:pPr algn="ctr"/>
                      <a:r>
                        <a:rPr lang="en-GB" sz="1200">
                          <a:solidFill>
                            <a:schemeClr val="accent2">
                              <a:lumMod val="40000"/>
                              <a:lumOff val="60000"/>
                            </a:schemeClr>
                          </a:solidFill>
                        </a:rPr>
                        <a:t>YEAR 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3</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8</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0191636"/>
                  </a:ext>
                </a:extLst>
              </a:tr>
              <a:tr h="4365299">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3383883532"/>
                  </a:ext>
                </a:extLst>
              </a:tr>
            </a:tbl>
          </a:graphicData>
        </a:graphic>
      </p:graphicFrame>
      <p:cxnSp>
        <p:nvCxnSpPr>
          <p:cNvPr id="8" name="Straight Connector 7">
            <a:extLst>
              <a:ext uri="{FF2B5EF4-FFF2-40B4-BE49-F238E27FC236}">
                <a16:creationId xmlns:a16="http://schemas.microsoft.com/office/drawing/2014/main" id="{FE56D543-3CCF-0159-BEE0-F3A1346AC310}"/>
              </a:ext>
            </a:extLst>
          </p:cNvPr>
          <p:cNvCxnSpPr/>
          <p:nvPr userDrawn="1"/>
        </p:nvCxnSpPr>
        <p:spPr>
          <a:xfrm>
            <a:off x="558174" y="368300"/>
            <a:ext cx="11082964" cy="0"/>
          </a:xfrm>
          <a:prstGeom prst="line">
            <a:avLst/>
          </a:prstGeom>
          <a:ln>
            <a:solidFill>
              <a:schemeClr val="accent6"/>
            </a:solidFill>
          </a:ln>
        </p:spPr>
        <p:style>
          <a:lnRef idx="2">
            <a:schemeClr val="accent3"/>
          </a:lnRef>
          <a:fillRef idx="0">
            <a:schemeClr val="accent3"/>
          </a:fillRef>
          <a:effectRef idx="1">
            <a:schemeClr val="accent3"/>
          </a:effectRef>
          <a:fontRef idx="minor">
            <a:schemeClr val="tx1"/>
          </a:fontRef>
        </p:style>
      </p:cxnSp>
      <p:sp>
        <p:nvSpPr>
          <p:cNvPr id="11" name="Slide Number Placeholder 10">
            <a:extLst>
              <a:ext uri="{FF2B5EF4-FFF2-40B4-BE49-F238E27FC236}">
                <a16:creationId xmlns:a16="http://schemas.microsoft.com/office/drawing/2014/main" id="{AE1B8B05-B8C4-7621-2999-05174A49C9CB}"/>
              </a:ext>
            </a:extLst>
          </p:cNvPr>
          <p:cNvSpPr>
            <a:spLocks noGrp="1"/>
          </p:cNvSpPr>
          <p:nvPr>
            <p:ph type="sldNum" sz="quarter" idx="12"/>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20567296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bg>
      <p:bgPr>
        <a:gradFill>
          <a:gsLst>
            <a:gs pos="100000">
              <a:srgbClr val="25CAD2"/>
            </a:gs>
            <a:gs pos="0">
              <a:srgbClr val="AFE8F5"/>
            </a:gs>
          </a:gsLst>
          <a:lin ang="108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EAE8DA-E4E6-1185-E11F-2F0F2371570A}"/>
              </a:ext>
            </a:extLst>
          </p:cNvPr>
          <p:cNvSpPr/>
          <p:nvPr userDrawn="1"/>
        </p:nvSpPr>
        <p:spPr>
          <a:xfrm>
            <a:off x="0" y="0"/>
            <a:ext cx="388619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152816A-27E8-21EA-E81C-5645BBB0FB5F}"/>
              </a:ext>
            </a:extLst>
          </p:cNvPr>
          <p:cNvSpPr>
            <a:spLocks noGrp="1"/>
          </p:cNvSpPr>
          <p:nvPr>
            <p:ph type="title"/>
          </p:nvPr>
        </p:nvSpPr>
        <p:spPr>
          <a:xfrm>
            <a:off x="550863" y="3019892"/>
            <a:ext cx="3335337" cy="818216"/>
          </a:xfrm>
        </p:spPr>
        <p:txBody>
          <a:bodyPr anchor="ctr"/>
          <a:lstStyle/>
          <a:p>
            <a:r>
              <a:rPr lang="en-US"/>
              <a:t>Click to edit Master title style</a:t>
            </a:r>
            <a:endParaRPr lang="en-GB"/>
          </a:p>
        </p:txBody>
      </p:sp>
      <p:cxnSp>
        <p:nvCxnSpPr>
          <p:cNvPr id="6" name="Straight Connector 5">
            <a:extLst>
              <a:ext uri="{FF2B5EF4-FFF2-40B4-BE49-F238E27FC236}">
                <a16:creationId xmlns:a16="http://schemas.microsoft.com/office/drawing/2014/main" id="{804819F6-52B0-B8CD-3E87-B10796055642}"/>
              </a:ext>
            </a:extLst>
          </p:cNvPr>
          <p:cNvCxnSpPr>
            <a:cxnSpLocks/>
          </p:cNvCxnSpPr>
          <p:nvPr userDrawn="1"/>
        </p:nvCxnSpPr>
        <p:spPr>
          <a:xfrm>
            <a:off x="3886200" y="-59691"/>
            <a:ext cx="0" cy="6240358"/>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sp>
        <p:nvSpPr>
          <p:cNvPr id="9" name="Slide Number Placeholder 8">
            <a:extLst>
              <a:ext uri="{FF2B5EF4-FFF2-40B4-BE49-F238E27FC236}">
                <a16:creationId xmlns:a16="http://schemas.microsoft.com/office/drawing/2014/main" id="{8DDFBF1F-6611-4265-5222-23AAAE545A1D}"/>
              </a:ext>
            </a:extLst>
          </p:cNvPr>
          <p:cNvSpPr>
            <a:spLocks noGrp="1"/>
          </p:cNvSpPr>
          <p:nvPr>
            <p:ph type="sldNum" sz="quarter" idx="12"/>
          </p:nvPr>
        </p:nvSpPr>
        <p:spPr/>
        <p:txBody>
          <a:bodyPr/>
          <a:lstStyle/>
          <a:p>
            <a:fld id="{2557C461-8C51-4D9D-8FC8-E809BEA51BC7}" type="slidenum">
              <a:rPr lang="en-GB" smtClean="0"/>
              <a:pPr/>
              <a:t>‹#›</a:t>
            </a:fld>
            <a:endParaRPr lang="en-GB"/>
          </a:p>
        </p:txBody>
      </p:sp>
    </p:spTree>
    <p:extLst>
      <p:ext uri="{BB962C8B-B14F-4D97-AF65-F5344CB8AC3E}">
        <p14:creationId xmlns:p14="http://schemas.microsoft.com/office/powerpoint/2010/main" val="21848239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fr-FR"/>
              <a:t>Modifiez le style du titre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28217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A02662A-A929-FF24-E090-E9A0ED8A7F3A}"/>
              </a:ext>
            </a:extLst>
          </p:cNvPr>
          <p:cNvSpPr/>
          <p:nvPr userDrawn="1"/>
        </p:nvSpPr>
        <p:spPr>
          <a:xfrm>
            <a:off x="0" y="6176963"/>
            <a:ext cx="12192000" cy="681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AD30AB3A-B1D8-FF40-B449-2EA76D7D39CC}"/>
              </a:ext>
            </a:extLst>
          </p:cNvPr>
          <p:cNvSpPr>
            <a:spLocks noGrp="1"/>
          </p:cNvSpPr>
          <p:nvPr>
            <p:ph type="title"/>
          </p:nvPr>
        </p:nvSpPr>
        <p:spPr>
          <a:xfrm>
            <a:off x="550863" y="565244"/>
            <a:ext cx="11090275" cy="818216"/>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1E3444-3355-E01B-56EF-953C81FBAEBF}"/>
              </a:ext>
            </a:extLst>
          </p:cNvPr>
          <p:cNvSpPr>
            <a:spLocks noGrp="1"/>
          </p:cNvSpPr>
          <p:nvPr>
            <p:ph type="body" idx="1"/>
          </p:nvPr>
        </p:nvSpPr>
        <p:spPr>
          <a:xfrm>
            <a:off x="558174" y="1736725"/>
            <a:ext cx="11082963" cy="44402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a:t>
            </a:r>
            <a:endParaRPr lang="en-GB"/>
          </a:p>
        </p:txBody>
      </p:sp>
      <p:sp>
        <p:nvSpPr>
          <p:cNvPr id="6" name="Slide Number Placeholder 5">
            <a:extLst>
              <a:ext uri="{FF2B5EF4-FFF2-40B4-BE49-F238E27FC236}">
                <a16:creationId xmlns:a16="http://schemas.microsoft.com/office/drawing/2014/main" id="{C85891F0-2310-1970-46E5-276746FA37FA}"/>
              </a:ext>
            </a:extLst>
          </p:cNvPr>
          <p:cNvSpPr>
            <a:spLocks noGrp="1"/>
          </p:cNvSpPr>
          <p:nvPr>
            <p:ph type="sldNum" sz="quarter" idx="4"/>
          </p:nvPr>
        </p:nvSpPr>
        <p:spPr>
          <a:xfrm>
            <a:off x="11231223" y="6308769"/>
            <a:ext cx="402603" cy="365125"/>
          </a:xfrm>
          <a:prstGeom prst="rect">
            <a:avLst/>
          </a:prstGeom>
        </p:spPr>
        <p:txBody>
          <a:bodyPr vert="horz" lIns="91440" tIns="45720" rIns="91440" bIns="45720" rtlCol="0" anchor="ctr"/>
          <a:lstStyle>
            <a:lvl1pPr algn="r">
              <a:defRPr lang="en-GB" sz="1400" kern="1200" smtClean="0">
                <a:solidFill>
                  <a:srgbClr val="2C3051"/>
                </a:solidFill>
                <a:latin typeface="Avenir Next LT Pro Demi" panose="020B0704020202020204" pitchFamily="34" charset="0"/>
                <a:ea typeface="+mn-ea"/>
                <a:cs typeface="+mn-cs"/>
              </a:defRPr>
            </a:lvl1pPr>
          </a:lstStyle>
          <a:p>
            <a:fld id="{2557C461-8C51-4D9D-8FC8-E809BEA51BC7}" type="slidenum">
              <a:rPr lang="en-GB" smtClean="0"/>
              <a:pPr/>
              <a:t>‹#›</a:t>
            </a:fld>
            <a:endParaRPr lang="en-GB"/>
          </a:p>
        </p:txBody>
      </p:sp>
      <p:cxnSp>
        <p:nvCxnSpPr>
          <p:cNvPr id="9" name="Straight Connector 8">
            <a:extLst>
              <a:ext uri="{FF2B5EF4-FFF2-40B4-BE49-F238E27FC236}">
                <a16:creationId xmlns:a16="http://schemas.microsoft.com/office/drawing/2014/main" id="{222D727E-CC49-DE0C-D76B-789973CC8D89}"/>
              </a:ext>
            </a:extLst>
          </p:cNvPr>
          <p:cNvCxnSpPr>
            <a:cxnSpLocks/>
          </p:cNvCxnSpPr>
          <p:nvPr userDrawn="1"/>
        </p:nvCxnSpPr>
        <p:spPr>
          <a:xfrm>
            <a:off x="11231224" y="6337443"/>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6FD5BB6-B2AC-B13E-6802-6F90A854C2AB}"/>
              </a:ext>
            </a:extLst>
          </p:cNvPr>
          <p:cNvGrpSpPr/>
          <p:nvPr userDrawn="1"/>
        </p:nvGrpSpPr>
        <p:grpSpPr>
          <a:xfrm>
            <a:off x="9359152" y="6350283"/>
            <a:ext cx="1729260" cy="318805"/>
            <a:chOff x="9616502" y="5436489"/>
            <a:chExt cx="1798909" cy="331645"/>
          </a:xfrm>
        </p:grpSpPr>
        <p:pic>
          <p:nvPicPr>
            <p:cNvPr id="17" name="Graphic 16">
              <a:extLst>
                <a:ext uri="{FF2B5EF4-FFF2-40B4-BE49-F238E27FC236}">
                  <a16:creationId xmlns:a16="http://schemas.microsoft.com/office/drawing/2014/main" id="{FBC83BBA-C4CD-DF59-C59D-9CEF15353996}"/>
                </a:ext>
              </a:extLst>
            </p:cNvPr>
            <p:cNvPicPr>
              <a:picLocks noChangeAspect="1"/>
            </p:cNvPicPr>
            <p:nvPr userDrawn="1"/>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16502" y="5436489"/>
              <a:ext cx="992460" cy="331645"/>
            </a:xfrm>
            <a:prstGeom prst="rect">
              <a:avLst/>
            </a:prstGeom>
          </p:spPr>
        </p:pic>
        <p:pic>
          <p:nvPicPr>
            <p:cNvPr id="18" name="Picture 17" descr="A logo with text overlay&#10;&#10;Description automatically generated">
              <a:extLst>
                <a:ext uri="{FF2B5EF4-FFF2-40B4-BE49-F238E27FC236}">
                  <a16:creationId xmlns:a16="http://schemas.microsoft.com/office/drawing/2014/main" id="{BCB7CBF6-8E0B-CA02-9A80-8F0042EE1B1B}"/>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794971" y="5436490"/>
              <a:ext cx="620440" cy="331644"/>
            </a:xfrm>
            <a:prstGeom prst="rect">
              <a:avLst/>
            </a:prstGeom>
          </p:spPr>
        </p:pic>
      </p:grpSp>
    </p:spTree>
    <p:extLst>
      <p:ext uri="{BB962C8B-B14F-4D97-AF65-F5344CB8AC3E}">
        <p14:creationId xmlns:p14="http://schemas.microsoft.com/office/powerpoint/2010/main" val="3913500984"/>
      </p:ext>
    </p:extLst>
  </p:cSld>
  <p:clrMap bg1="lt1" tx1="dk1" bg2="lt2" tx2="dk2" accent1="accent1" accent2="accent2" accent3="accent3" accent4="accent4" accent5="accent5" accent6="accent6" hlink="hlink" folHlink="folHlink"/>
  <p:sldLayoutIdLst>
    <p:sldLayoutId id="2147483678" r:id="rId1"/>
    <p:sldLayoutId id="2147483667" r:id="rId2"/>
    <p:sldLayoutId id="2147483650" r:id="rId3"/>
    <p:sldLayoutId id="2147483672" r:id="rId4"/>
    <p:sldLayoutId id="2147483681" r:id="rId5"/>
    <p:sldLayoutId id="2147483677" r:id="rId6"/>
    <p:sldLayoutId id="2147483676" r:id="rId7"/>
    <p:sldLayoutId id="2147483682" r:id="rId8"/>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85750" indent="-1984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62865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guide id="4" orient="horz" pos="4088" userDrawn="1">
          <p15:clr>
            <a:srgbClr val="F26B43"/>
          </p15:clr>
        </p15:guide>
        <p15:guide id="5" pos="7446" userDrawn="1">
          <p15:clr>
            <a:srgbClr val="F26B43"/>
          </p15:clr>
        </p15:guide>
        <p15:guide id="6" pos="234" userDrawn="1">
          <p15:clr>
            <a:srgbClr val="F26B43"/>
          </p15:clr>
        </p15:guide>
        <p15:guide id="7" orient="horz" pos="3974" userDrawn="1">
          <p15:clr>
            <a:srgbClr val="F26B43"/>
          </p15:clr>
        </p15:guide>
        <p15:guide id="8" orient="horz" pos="4201" userDrawn="1">
          <p15:clr>
            <a:srgbClr val="F26B43"/>
          </p15:clr>
        </p15:guide>
        <p15:guide id="9" orient="horz" pos="346" userDrawn="1">
          <p15:clr>
            <a:srgbClr val="F26B43"/>
          </p15:clr>
        </p15:guide>
        <p15:guide id="10" orient="horz" pos="459" userDrawn="1">
          <p15:clr>
            <a:srgbClr val="F26B43"/>
          </p15:clr>
        </p15:guide>
        <p15:guide id="11" pos="347" userDrawn="1">
          <p15:clr>
            <a:srgbClr val="F26B43"/>
          </p15:clr>
        </p15:guide>
        <p15:guide id="12" pos="7333" userDrawn="1">
          <p15:clr>
            <a:srgbClr val="F26B43"/>
          </p15:clr>
        </p15:guide>
        <p15:guide id="13" orient="horz" pos="867" userDrawn="1">
          <p15:clr>
            <a:srgbClr val="F26B43"/>
          </p15:clr>
        </p15:guide>
        <p15:guide id="14" orient="horz" pos="981" userDrawn="1">
          <p15:clr>
            <a:srgbClr val="F26B43"/>
          </p15:clr>
        </p15:guide>
        <p15:guide id="15" orient="horz" pos="109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80B_A563E56E.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eepublicdownloads.blob.core.windows.net/public-cdn-container/clean-documents/Network%20codes%20documents/NCCS/Provisional%20list%20of%20Union-wide%20high-impact%20and%20critical-impact%20processes.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entsoe.eu/network_codes/nccs/" TargetMode="Externa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eepublicdownloads.blob.core.windows.net/public-cdn-container/clean-documents/Network%20codes%20documents/NCCS/Provisional%20ECII.pdf" TargetMode="External"/><Relationship Id="rId5" Type="http://schemas.openxmlformats.org/officeDocument/2006/relationships/hyperlink" Target="https://www.entsoe.eu/network_codes/nccs/" TargetMode="Externa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6.emf"/><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CD152771-5593-1C68-C3FF-67F2A158AE3C}"/>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1</a:t>
            </a:fld>
            <a:endParaRPr lang="en-GB"/>
          </a:p>
        </p:txBody>
      </p:sp>
      <p:sp>
        <p:nvSpPr>
          <p:cNvPr id="11" name="Title 10">
            <a:extLst>
              <a:ext uri="{FF2B5EF4-FFF2-40B4-BE49-F238E27FC236}">
                <a16:creationId xmlns:a16="http://schemas.microsoft.com/office/drawing/2014/main" id="{EDFF3396-3A80-6126-C165-B17F00CA07BF}"/>
              </a:ext>
            </a:extLst>
          </p:cNvPr>
          <p:cNvSpPr>
            <a:spLocks noGrp="1"/>
          </p:cNvSpPr>
          <p:nvPr>
            <p:ph type="ctrTitle"/>
          </p:nvPr>
        </p:nvSpPr>
        <p:spPr>
          <a:xfrm>
            <a:off x="6556693" y="1736724"/>
            <a:ext cx="5077134" cy="2388235"/>
          </a:xfrm>
        </p:spPr>
        <p:txBody>
          <a:bodyPr/>
          <a:lstStyle/>
          <a:p>
            <a:r>
              <a:rPr lang="en-GB" sz="4400"/>
              <a:t>Cyber-Attack Classification Scale (CACS</a:t>
            </a:r>
            <a:r>
              <a:rPr lang="en-GB" sz="4400" noProof="0"/>
              <a:t>)</a:t>
            </a:r>
            <a:r>
              <a:rPr lang="en-GB" sz="4400"/>
              <a:t> – Public Consultation</a:t>
            </a:r>
            <a:endParaRPr lang="en-GB" sz="4400" noProof="0"/>
          </a:p>
        </p:txBody>
      </p:sp>
      <p:sp>
        <p:nvSpPr>
          <p:cNvPr id="5" name="Espace réservé pour une image  4"/>
          <p:cNvSpPr>
            <a:spLocks noGrp="1"/>
          </p:cNvSpPr>
          <p:nvPr>
            <p:ph type="pic" sz="quarter" idx="14"/>
          </p:nvPr>
        </p:nvSpPr>
        <p:spPr/>
        <p:txBody>
          <a:bodyPr/>
          <a:lstStyle/>
          <a:p>
            <a:endParaRPr lang="en-NL"/>
          </a:p>
        </p:txBody>
      </p:sp>
    </p:spTree>
    <p:extLst>
      <p:ext uri="{BB962C8B-B14F-4D97-AF65-F5344CB8AC3E}">
        <p14:creationId xmlns:p14="http://schemas.microsoft.com/office/powerpoint/2010/main" val="384682038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82DE5F5A-1024-15B0-554B-A9C0778FEA02}"/>
              </a:ext>
            </a:extLst>
          </p:cNvPr>
          <p:cNvGraphicFramePr>
            <a:graphicFrameLocks noGrp="1"/>
          </p:cNvGraphicFramePr>
          <p:nvPr>
            <p:extLst>
              <p:ext uri="{D42A27DB-BD31-4B8C-83A1-F6EECF244321}">
                <p14:modId xmlns:p14="http://schemas.microsoft.com/office/powerpoint/2010/main" val="1795357944"/>
              </p:ext>
            </p:extLst>
          </p:nvPr>
        </p:nvGraphicFramePr>
        <p:xfrm>
          <a:off x="570602" y="1376363"/>
          <a:ext cx="11070540" cy="274320"/>
        </p:xfrm>
        <a:graphic>
          <a:graphicData uri="http://schemas.openxmlformats.org/drawingml/2006/table">
            <a:tbl>
              <a:tblPr firstRow="1" bandRow="1">
                <a:tableStyleId>{5C22544A-7EE6-4342-B048-85BDC9FD1C3A}</a:tableStyleId>
              </a:tblPr>
              <a:tblGrid>
                <a:gridCol w="1107054">
                  <a:extLst>
                    <a:ext uri="{9D8B030D-6E8A-4147-A177-3AD203B41FA5}">
                      <a16:colId xmlns:a16="http://schemas.microsoft.com/office/drawing/2014/main" val="3806129524"/>
                    </a:ext>
                  </a:extLst>
                </a:gridCol>
                <a:gridCol w="1107054">
                  <a:extLst>
                    <a:ext uri="{9D8B030D-6E8A-4147-A177-3AD203B41FA5}">
                      <a16:colId xmlns:a16="http://schemas.microsoft.com/office/drawing/2014/main" val="3687357182"/>
                    </a:ext>
                  </a:extLst>
                </a:gridCol>
                <a:gridCol w="1107054">
                  <a:extLst>
                    <a:ext uri="{9D8B030D-6E8A-4147-A177-3AD203B41FA5}">
                      <a16:colId xmlns:a16="http://schemas.microsoft.com/office/drawing/2014/main" val="2205879223"/>
                    </a:ext>
                  </a:extLst>
                </a:gridCol>
                <a:gridCol w="1107054">
                  <a:extLst>
                    <a:ext uri="{9D8B030D-6E8A-4147-A177-3AD203B41FA5}">
                      <a16:colId xmlns:a16="http://schemas.microsoft.com/office/drawing/2014/main" val="422948769"/>
                    </a:ext>
                  </a:extLst>
                </a:gridCol>
                <a:gridCol w="1107054">
                  <a:extLst>
                    <a:ext uri="{9D8B030D-6E8A-4147-A177-3AD203B41FA5}">
                      <a16:colId xmlns:a16="http://schemas.microsoft.com/office/drawing/2014/main" val="3211481590"/>
                    </a:ext>
                  </a:extLst>
                </a:gridCol>
                <a:gridCol w="1107054">
                  <a:extLst>
                    <a:ext uri="{9D8B030D-6E8A-4147-A177-3AD203B41FA5}">
                      <a16:colId xmlns:a16="http://schemas.microsoft.com/office/drawing/2014/main" val="2890601174"/>
                    </a:ext>
                  </a:extLst>
                </a:gridCol>
                <a:gridCol w="1107054">
                  <a:extLst>
                    <a:ext uri="{9D8B030D-6E8A-4147-A177-3AD203B41FA5}">
                      <a16:colId xmlns:a16="http://schemas.microsoft.com/office/drawing/2014/main" val="929447395"/>
                    </a:ext>
                  </a:extLst>
                </a:gridCol>
                <a:gridCol w="1107054">
                  <a:extLst>
                    <a:ext uri="{9D8B030D-6E8A-4147-A177-3AD203B41FA5}">
                      <a16:colId xmlns:a16="http://schemas.microsoft.com/office/drawing/2014/main" val="3975249407"/>
                    </a:ext>
                  </a:extLst>
                </a:gridCol>
                <a:gridCol w="1107054">
                  <a:extLst>
                    <a:ext uri="{9D8B030D-6E8A-4147-A177-3AD203B41FA5}">
                      <a16:colId xmlns:a16="http://schemas.microsoft.com/office/drawing/2014/main" val="3761257112"/>
                    </a:ext>
                  </a:extLst>
                </a:gridCol>
                <a:gridCol w="1107054">
                  <a:extLst>
                    <a:ext uri="{9D8B030D-6E8A-4147-A177-3AD203B41FA5}">
                      <a16:colId xmlns:a16="http://schemas.microsoft.com/office/drawing/2014/main" val="2651596006"/>
                    </a:ext>
                  </a:extLst>
                </a:gridCol>
              </a:tblGrid>
              <a:tr h="196590">
                <a:tc>
                  <a:txBody>
                    <a:bodyPr/>
                    <a:lstStyle/>
                    <a:p>
                      <a:pPr algn="ctr"/>
                      <a:r>
                        <a:rPr lang="en-GB" sz="1200">
                          <a:solidFill>
                            <a:schemeClr val="tx1"/>
                          </a:solidFill>
                        </a:rPr>
                        <a:t>2024</a:t>
                      </a:r>
                    </a:p>
                  </a:txBody>
                  <a:tcPr>
                    <a:solidFill>
                      <a:schemeClr val="bg2"/>
                    </a:solidFill>
                  </a:tcPr>
                </a:tc>
                <a:tc>
                  <a:txBody>
                    <a:bodyPr/>
                    <a:lstStyle/>
                    <a:p>
                      <a:pPr algn="ctr"/>
                      <a:r>
                        <a:rPr lang="en-GB" sz="1200">
                          <a:solidFill>
                            <a:schemeClr val="tx1"/>
                          </a:solidFill>
                        </a:rPr>
                        <a:t>2025</a:t>
                      </a:r>
                    </a:p>
                  </a:txBody>
                  <a:tcPr>
                    <a:solidFill>
                      <a:schemeClr val="bg2"/>
                    </a:solidFill>
                  </a:tcPr>
                </a:tc>
                <a:tc>
                  <a:txBody>
                    <a:bodyPr/>
                    <a:lstStyle/>
                    <a:p>
                      <a:pPr algn="ctr"/>
                      <a:r>
                        <a:rPr lang="en-GB" sz="1200">
                          <a:solidFill>
                            <a:schemeClr val="tx1"/>
                          </a:solidFill>
                        </a:rPr>
                        <a:t>2026</a:t>
                      </a:r>
                    </a:p>
                  </a:txBody>
                  <a:tcPr>
                    <a:solidFill>
                      <a:schemeClr val="bg2"/>
                    </a:solidFill>
                  </a:tcPr>
                </a:tc>
                <a:tc>
                  <a:txBody>
                    <a:bodyPr/>
                    <a:lstStyle/>
                    <a:p>
                      <a:pPr algn="ctr"/>
                      <a:r>
                        <a:rPr lang="en-GB" sz="1200">
                          <a:solidFill>
                            <a:schemeClr val="tx1"/>
                          </a:solidFill>
                        </a:rPr>
                        <a:t>2027</a:t>
                      </a:r>
                    </a:p>
                  </a:txBody>
                  <a:tcPr>
                    <a:solidFill>
                      <a:schemeClr val="bg2"/>
                    </a:solidFill>
                  </a:tcPr>
                </a:tc>
                <a:tc>
                  <a:txBody>
                    <a:bodyPr/>
                    <a:lstStyle/>
                    <a:p>
                      <a:pPr algn="ctr"/>
                      <a:r>
                        <a:rPr lang="en-GB" sz="1200">
                          <a:solidFill>
                            <a:schemeClr val="tx1"/>
                          </a:solidFill>
                        </a:rPr>
                        <a:t>2028</a:t>
                      </a:r>
                    </a:p>
                  </a:txBody>
                  <a:tcPr>
                    <a:solidFill>
                      <a:schemeClr val="bg2"/>
                    </a:solidFill>
                  </a:tcPr>
                </a:tc>
                <a:tc>
                  <a:txBody>
                    <a:bodyPr/>
                    <a:lstStyle/>
                    <a:p>
                      <a:pPr algn="ctr"/>
                      <a:r>
                        <a:rPr lang="en-GB" sz="1200">
                          <a:solidFill>
                            <a:schemeClr val="tx1"/>
                          </a:solidFill>
                        </a:rPr>
                        <a:t>2029</a:t>
                      </a:r>
                    </a:p>
                  </a:txBody>
                  <a:tcPr>
                    <a:solidFill>
                      <a:schemeClr val="bg2"/>
                    </a:solidFill>
                  </a:tcPr>
                </a:tc>
                <a:tc>
                  <a:txBody>
                    <a:bodyPr/>
                    <a:lstStyle/>
                    <a:p>
                      <a:pPr algn="ctr"/>
                      <a:r>
                        <a:rPr lang="en-GB" sz="1200">
                          <a:solidFill>
                            <a:schemeClr val="tx1"/>
                          </a:solidFill>
                        </a:rPr>
                        <a:t>2030</a:t>
                      </a:r>
                    </a:p>
                  </a:txBody>
                  <a:tcPr>
                    <a:solidFill>
                      <a:schemeClr val="bg2"/>
                    </a:solidFill>
                  </a:tcPr>
                </a:tc>
                <a:tc>
                  <a:txBody>
                    <a:bodyPr/>
                    <a:lstStyle/>
                    <a:p>
                      <a:pPr algn="ctr"/>
                      <a:r>
                        <a:rPr lang="en-GB" sz="1200">
                          <a:solidFill>
                            <a:schemeClr val="tx1"/>
                          </a:solidFill>
                        </a:rPr>
                        <a:t>2031</a:t>
                      </a:r>
                    </a:p>
                  </a:txBody>
                  <a:tcPr>
                    <a:solidFill>
                      <a:schemeClr val="bg2"/>
                    </a:solidFill>
                  </a:tcPr>
                </a:tc>
                <a:tc>
                  <a:txBody>
                    <a:bodyPr/>
                    <a:lstStyle/>
                    <a:p>
                      <a:pPr algn="ctr"/>
                      <a:r>
                        <a:rPr lang="en-GB" sz="1200">
                          <a:solidFill>
                            <a:schemeClr val="tx1"/>
                          </a:solidFill>
                        </a:rPr>
                        <a:t>2032</a:t>
                      </a:r>
                    </a:p>
                  </a:txBody>
                  <a:tcPr>
                    <a:solidFill>
                      <a:schemeClr val="bg2"/>
                    </a:solidFill>
                  </a:tcPr>
                </a:tc>
                <a:tc>
                  <a:txBody>
                    <a:bodyPr/>
                    <a:lstStyle/>
                    <a:p>
                      <a:pPr algn="ctr"/>
                      <a:r>
                        <a:rPr lang="en-GB" sz="1200">
                          <a:solidFill>
                            <a:schemeClr val="tx1"/>
                          </a:solidFill>
                        </a:rPr>
                        <a:t>2033</a:t>
                      </a:r>
                    </a:p>
                  </a:txBody>
                  <a:tcPr>
                    <a:solidFill>
                      <a:schemeClr val="bg2"/>
                    </a:solidFill>
                  </a:tcPr>
                </a:tc>
                <a:extLst>
                  <a:ext uri="{0D108BD9-81ED-4DB2-BD59-A6C34878D82A}">
                    <a16:rowId xmlns:a16="http://schemas.microsoft.com/office/drawing/2014/main" val="290191636"/>
                  </a:ext>
                </a:extLst>
              </a:tr>
            </a:tbl>
          </a:graphicData>
        </a:graphic>
      </p:graphicFrame>
      <p:graphicFrame>
        <p:nvGraphicFramePr>
          <p:cNvPr id="18" name="Table 17">
            <a:extLst>
              <a:ext uri="{FF2B5EF4-FFF2-40B4-BE49-F238E27FC236}">
                <a16:creationId xmlns:a16="http://schemas.microsoft.com/office/drawing/2014/main" id="{5CDDFBB3-A119-8E6C-4CCA-A22C97A66A37}"/>
              </a:ext>
            </a:extLst>
          </p:cNvPr>
          <p:cNvGraphicFramePr>
            <a:graphicFrameLocks noGrp="1"/>
          </p:cNvGraphicFramePr>
          <p:nvPr>
            <p:extLst>
              <p:ext uri="{D42A27DB-BD31-4B8C-83A1-F6EECF244321}">
                <p14:modId xmlns:p14="http://schemas.microsoft.com/office/powerpoint/2010/main" val="3892218774"/>
              </p:ext>
            </p:extLst>
          </p:nvPr>
        </p:nvGraphicFramePr>
        <p:xfrm>
          <a:off x="1124129" y="1650683"/>
          <a:ext cx="9963486" cy="4658042"/>
        </p:xfrm>
        <a:graphic>
          <a:graphicData uri="http://schemas.openxmlformats.org/drawingml/2006/table">
            <a:tbl>
              <a:tblPr firstRow="1" bandRow="1">
                <a:tableStyleId>{5C22544A-7EE6-4342-B048-85BDC9FD1C3A}</a:tableStyleId>
              </a:tblPr>
              <a:tblGrid>
                <a:gridCol w="553527">
                  <a:extLst>
                    <a:ext uri="{9D8B030D-6E8A-4147-A177-3AD203B41FA5}">
                      <a16:colId xmlns:a16="http://schemas.microsoft.com/office/drawing/2014/main" val="3806129524"/>
                    </a:ext>
                  </a:extLst>
                </a:gridCol>
                <a:gridCol w="553527">
                  <a:extLst>
                    <a:ext uri="{9D8B030D-6E8A-4147-A177-3AD203B41FA5}">
                      <a16:colId xmlns:a16="http://schemas.microsoft.com/office/drawing/2014/main" val="1482976683"/>
                    </a:ext>
                  </a:extLst>
                </a:gridCol>
                <a:gridCol w="553527">
                  <a:extLst>
                    <a:ext uri="{9D8B030D-6E8A-4147-A177-3AD203B41FA5}">
                      <a16:colId xmlns:a16="http://schemas.microsoft.com/office/drawing/2014/main" val="3687357182"/>
                    </a:ext>
                  </a:extLst>
                </a:gridCol>
                <a:gridCol w="553527">
                  <a:extLst>
                    <a:ext uri="{9D8B030D-6E8A-4147-A177-3AD203B41FA5}">
                      <a16:colId xmlns:a16="http://schemas.microsoft.com/office/drawing/2014/main" val="2322545987"/>
                    </a:ext>
                  </a:extLst>
                </a:gridCol>
                <a:gridCol w="553527">
                  <a:extLst>
                    <a:ext uri="{9D8B030D-6E8A-4147-A177-3AD203B41FA5}">
                      <a16:colId xmlns:a16="http://schemas.microsoft.com/office/drawing/2014/main" val="2205879223"/>
                    </a:ext>
                  </a:extLst>
                </a:gridCol>
                <a:gridCol w="553527">
                  <a:extLst>
                    <a:ext uri="{9D8B030D-6E8A-4147-A177-3AD203B41FA5}">
                      <a16:colId xmlns:a16="http://schemas.microsoft.com/office/drawing/2014/main" val="3658951281"/>
                    </a:ext>
                  </a:extLst>
                </a:gridCol>
                <a:gridCol w="553527">
                  <a:extLst>
                    <a:ext uri="{9D8B030D-6E8A-4147-A177-3AD203B41FA5}">
                      <a16:colId xmlns:a16="http://schemas.microsoft.com/office/drawing/2014/main" val="422948769"/>
                    </a:ext>
                  </a:extLst>
                </a:gridCol>
                <a:gridCol w="553527">
                  <a:extLst>
                    <a:ext uri="{9D8B030D-6E8A-4147-A177-3AD203B41FA5}">
                      <a16:colId xmlns:a16="http://schemas.microsoft.com/office/drawing/2014/main" val="2728496930"/>
                    </a:ext>
                  </a:extLst>
                </a:gridCol>
                <a:gridCol w="553527">
                  <a:extLst>
                    <a:ext uri="{9D8B030D-6E8A-4147-A177-3AD203B41FA5}">
                      <a16:colId xmlns:a16="http://schemas.microsoft.com/office/drawing/2014/main" val="3211481590"/>
                    </a:ext>
                  </a:extLst>
                </a:gridCol>
                <a:gridCol w="553527">
                  <a:extLst>
                    <a:ext uri="{9D8B030D-6E8A-4147-A177-3AD203B41FA5}">
                      <a16:colId xmlns:a16="http://schemas.microsoft.com/office/drawing/2014/main" val="4255442003"/>
                    </a:ext>
                  </a:extLst>
                </a:gridCol>
                <a:gridCol w="553527">
                  <a:extLst>
                    <a:ext uri="{9D8B030D-6E8A-4147-A177-3AD203B41FA5}">
                      <a16:colId xmlns:a16="http://schemas.microsoft.com/office/drawing/2014/main" val="2890601174"/>
                    </a:ext>
                  </a:extLst>
                </a:gridCol>
                <a:gridCol w="553527">
                  <a:extLst>
                    <a:ext uri="{9D8B030D-6E8A-4147-A177-3AD203B41FA5}">
                      <a16:colId xmlns:a16="http://schemas.microsoft.com/office/drawing/2014/main" val="430635769"/>
                    </a:ext>
                  </a:extLst>
                </a:gridCol>
                <a:gridCol w="553527">
                  <a:extLst>
                    <a:ext uri="{9D8B030D-6E8A-4147-A177-3AD203B41FA5}">
                      <a16:colId xmlns:a16="http://schemas.microsoft.com/office/drawing/2014/main" val="929447395"/>
                    </a:ext>
                  </a:extLst>
                </a:gridCol>
                <a:gridCol w="553527">
                  <a:extLst>
                    <a:ext uri="{9D8B030D-6E8A-4147-A177-3AD203B41FA5}">
                      <a16:colId xmlns:a16="http://schemas.microsoft.com/office/drawing/2014/main" val="1759008970"/>
                    </a:ext>
                  </a:extLst>
                </a:gridCol>
                <a:gridCol w="553527">
                  <a:extLst>
                    <a:ext uri="{9D8B030D-6E8A-4147-A177-3AD203B41FA5}">
                      <a16:colId xmlns:a16="http://schemas.microsoft.com/office/drawing/2014/main" val="3975249407"/>
                    </a:ext>
                  </a:extLst>
                </a:gridCol>
                <a:gridCol w="553527">
                  <a:extLst>
                    <a:ext uri="{9D8B030D-6E8A-4147-A177-3AD203B41FA5}">
                      <a16:colId xmlns:a16="http://schemas.microsoft.com/office/drawing/2014/main" val="1651739576"/>
                    </a:ext>
                  </a:extLst>
                </a:gridCol>
                <a:gridCol w="553527">
                  <a:extLst>
                    <a:ext uri="{9D8B030D-6E8A-4147-A177-3AD203B41FA5}">
                      <a16:colId xmlns:a16="http://schemas.microsoft.com/office/drawing/2014/main" val="3761257112"/>
                    </a:ext>
                  </a:extLst>
                </a:gridCol>
                <a:gridCol w="553527">
                  <a:extLst>
                    <a:ext uri="{9D8B030D-6E8A-4147-A177-3AD203B41FA5}">
                      <a16:colId xmlns:a16="http://schemas.microsoft.com/office/drawing/2014/main" val="493377480"/>
                    </a:ext>
                  </a:extLst>
                </a:gridCol>
              </a:tblGrid>
              <a:tr h="292743">
                <a:tc gridSpan="2">
                  <a:txBody>
                    <a:bodyPr/>
                    <a:lstStyle/>
                    <a:p>
                      <a:pPr algn="ctr"/>
                      <a:r>
                        <a:rPr lang="en-GB" sz="1200">
                          <a:solidFill>
                            <a:schemeClr val="accent2">
                              <a:lumMod val="40000"/>
                              <a:lumOff val="60000"/>
                            </a:schemeClr>
                          </a:solidFill>
                        </a:rPr>
                        <a:t>YEAR 1</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2</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3</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4</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5</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6</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7</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8</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tc gridSpan="2">
                  <a:txBody>
                    <a:bodyPr/>
                    <a:lstStyle/>
                    <a:p>
                      <a:pPr algn="ctr"/>
                      <a:r>
                        <a:rPr lang="en-GB" sz="1200">
                          <a:solidFill>
                            <a:schemeClr val="accent2">
                              <a:lumMod val="40000"/>
                              <a:lumOff val="60000"/>
                            </a:schemeClr>
                          </a:solidFill>
                        </a:rPr>
                        <a:t>YEAR 9</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no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0191636"/>
                  </a:ext>
                </a:extLst>
              </a:tr>
              <a:tr h="4365299">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12700" cap="flat" cmpd="sng" algn="ctr">
                      <a:solidFill>
                        <a:schemeClr val="bg2"/>
                      </a:solidFill>
                      <a:prstDash val="solid"/>
                      <a:round/>
                      <a:headEnd type="none" w="med" len="med"/>
                      <a:tailEnd type="none" w="med" len="med"/>
                    </a:lnL>
                    <a:lnR w="6350" cap="flat" cmpd="sng" algn="ctr">
                      <a:solidFill>
                        <a:schemeClr val="bg2"/>
                      </a:solidFill>
                      <a:prstDash val="sysDash"/>
                      <a:round/>
                      <a:headEnd type="none" w="med" len="med"/>
                      <a:tailEnd type="none" w="med" len="med"/>
                    </a:lnR>
                    <a:lnT w="12700" cap="flat" cmpd="sng" algn="ctr">
                      <a:noFill/>
                      <a:prstDash val="solid"/>
                      <a:round/>
                      <a:headEnd type="none" w="med" len="med"/>
                      <a:tailEnd type="none" w="med" len="med"/>
                    </a:lnT>
                    <a:noFill/>
                  </a:tcPr>
                </a:tc>
                <a:tc>
                  <a:txBody>
                    <a:bodyPr/>
                    <a:lstStyle/>
                    <a:p>
                      <a:pPr algn="ctr"/>
                      <a:endParaRPr lang="en-GB" sz="1200">
                        <a:solidFill>
                          <a:schemeClr val="accent2">
                            <a:lumMod val="40000"/>
                            <a:lumOff val="60000"/>
                          </a:schemeClr>
                        </a:solidFill>
                      </a:endParaRPr>
                    </a:p>
                  </a:txBody>
                  <a:tcPr>
                    <a:lnL w="6350" cap="flat" cmpd="sng" algn="ctr">
                      <a:solidFill>
                        <a:schemeClr val="bg2"/>
                      </a:solidFill>
                      <a:prstDash val="sysDash"/>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3383883532"/>
                  </a:ext>
                </a:extLst>
              </a:tr>
            </a:tbl>
          </a:graphicData>
        </a:graphic>
      </p:graphicFrame>
      <p:sp>
        <p:nvSpPr>
          <p:cNvPr id="2" name="Title 1">
            <a:extLst>
              <a:ext uri="{FF2B5EF4-FFF2-40B4-BE49-F238E27FC236}">
                <a16:creationId xmlns:a16="http://schemas.microsoft.com/office/drawing/2014/main" id="{CEBF479D-ECA2-0FD5-7881-30748FC7818A}"/>
              </a:ext>
            </a:extLst>
          </p:cNvPr>
          <p:cNvSpPr>
            <a:spLocks noGrp="1"/>
          </p:cNvSpPr>
          <p:nvPr>
            <p:ph type="title"/>
          </p:nvPr>
        </p:nvSpPr>
        <p:spPr/>
        <p:txBody>
          <a:bodyPr/>
          <a:lstStyle/>
          <a:p>
            <a:r>
              <a:rPr lang="en-GB" noProof="0"/>
              <a:t>How and until when will the NCCS be implemented?</a:t>
            </a:r>
          </a:p>
        </p:txBody>
      </p:sp>
      <p:sp>
        <p:nvSpPr>
          <p:cNvPr id="62" name="Slide Number Placeholder 2">
            <a:extLst>
              <a:ext uri="{FF2B5EF4-FFF2-40B4-BE49-F238E27FC236}">
                <a16:creationId xmlns:a16="http://schemas.microsoft.com/office/drawing/2014/main" id="{8D4FCD0E-C2AE-C281-3BAB-B81821FC4BA8}"/>
              </a:ext>
            </a:extLst>
          </p:cNvPr>
          <p:cNvSpPr>
            <a:spLocks noGrp="1"/>
          </p:cNvSpPr>
          <p:nvPr>
            <p:ph type="sldNum" sz="quarter" idx="12"/>
          </p:nvPr>
        </p:nvSpPr>
        <p:spPr/>
        <p:txBody>
          <a:bodyPr/>
          <a:lstStyle/>
          <a:p>
            <a:fld id="{2557C461-8C51-4D9D-8FC8-E809BEA51BC7}" type="slidenum">
              <a:rPr lang="en-GB" smtClean="0"/>
              <a:t>10</a:t>
            </a:fld>
            <a:endParaRPr lang="en-GB"/>
          </a:p>
        </p:txBody>
      </p:sp>
      <p:sp>
        <p:nvSpPr>
          <p:cNvPr id="323" name="Rectangle 322">
            <a:extLst>
              <a:ext uri="{FF2B5EF4-FFF2-40B4-BE49-F238E27FC236}">
                <a16:creationId xmlns:a16="http://schemas.microsoft.com/office/drawing/2014/main" id="{DC1D8CB9-349C-0C5A-CA2F-1E887875A52F}"/>
              </a:ext>
            </a:extLst>
          </p:cNvPr>
          <p:cNvSpPr/>
          <p:nvPr/>
        </p:nvSpPr>
        <p:spPr>
          <a:xfrm>
            <a:off x="259058" y="5649730"/>
            <a:ext cx="1827153" cy="120827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nvGrpSpPr>
          <p:cNvPr id="39" name="Group 38">
            <a:extLst>
              <a:ext uri="{FF2B5EF4-FFF2-40B4-BE49-F238E27FC236}">
                <a16:creationId xmlns:a16="http://schemas.microsoft.com/office/drawing/2014/main" id="{712CB369-B72E-A693-E192-2BE02ED8CE99}"/>
              </a:ext>
            </a:extLst>
          </p:cNvPr>
          <p:cNvGrpSpPr/>
          <p:nvPr/>
        </p:nvGrpSpPr>
        <p:grpSpPr>
          <a:xfrm>
            <a:off x="373977" y="5756875"/>
            <a:ext cx="1597315" cy="805068"/>
            <a:chOff x="373977" y="5756875"/>
            <a:chExt cx="1597315" cy="805068"/>
          </a:xfrm>
        </p:grpSpPr>
        <p:grpSp>
          <p:nvGrpSpPr>
            <p:cNvPr id="317" name="Group 316">
              <a:extLst>
                <a:ext uri="{FF2B5EF4-FFF2-40B4-BE49-F238E27FC236}">
                  <a16:creationId xmlns:a16="http://schemas.microsoft.com/office/drawing/2014/main" id="{7EEEE942-FE16-70BB-EAE4-7232C65E708E}"/>
                </a:ext>
              </a:extLst>
            </p:cNvPr>
            <p:cNvGrpSpPr/>
            <p:nvPr/>
          </p:nvGrpSpPr>
          <p:grpSpPr>
            <a:xfrm>
              <a:off x="373977" y="5756875"/>
              <a:ext cx="387795" cy="805068"/>
              <a:chOff x="12555017" y="5487688"/>
              <a:chExt cx="1217066" cy="805068"/>
            </a:xfrm>
          </p:grpSpPr>
          <p:sp>
            <p:nvSpPr>
              <p:cNvPr id="136" name="Rectangle 135">
                <a:extLst>
                  <a:ext uri="{FF2B5EF4-FFF2-40B4-BE49-F238E27FC236}">
                    <a16:creationId xmlns:a16="http://schemas.microsoft.com/office/drawing/2014/main" id="{7DD50B11-35DB-C78F-BF35-1650E8BC15A8}"/>
                  </a:ext>
                </a:extLst>
              </p:cNvPr>
              <p:cNvSpPr/>
              <p:nvPr/>
            </p:nvSpPr>
            <p:spPr>
              <a:xfrm>
                <a:off x="12555017" y="5487688"/>
                <a:ext cx="1217066"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fr-FR" sz="900" b="1" cap="all">
                    <a:solidFill>
                      <a:schemeClr val="bg1"/>
                    </a:solidFill>
                  </a:rPr>
                  <a:t>X</a:t>
                </a:r>
              </a:p>
            </p:txBody>
          </p:sp>
          <p:sp>
            <p:nvSpPr>
              <p:cNvPr id="137" name="Rectangle 136">
                <a:extLst>
                  <a:ext uri="{FF2B5EF4-FFF2-40B4-BE49-F238E27FC236}">
                    <a16:creationId xmlns:a16="http://schemas.microsoft.com/office/drawing/2014/main" id="{930D68CD-B682-FD4D-C5A7-1A523E56901C}"/>
                  </a:ext>
                </a:extLst>
              </p:cNvPr>
              <p:cNvSpPr/>
              <p:nvPr/>
            </p:nvSpPr>
            <p:spPr>
              <a:xfrm>
                <a:off x="12555017" y="5780956"/>
                <a:ext cx="1217066"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X</a:t>
                </a:r>
              </a:p>
            </p:txBody>
          </p:sp>
          <p:sp>
            <p:nvSpPr>
              <p:cNvPr id="138" name="Rectangle 137">
                <a:extLst>
                  <a:ext uri="{FF2B5EF4-FFF2-40B4-BE49-F238E27FC236}">
                    <a16:creationId xmlns:a16="http://schemas.microsoft.com/office/drawing/2014/main" id="{B267A394-1E4D-6ACA-33EC-E4F765ECF409}"/>
                  </a:ext>
                </a:extLst>
              </p:cNvPr>
              <p:cNvSpPr/>
              <p:nvPr/>
            </p:nvSpPr>
            <p:spPr>
              <a:xfrm>
                <a:off x="12555017" y="6074224"/>
                <a:ext cx="1217066"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r>
                  <a:rPr lang="fr-FR" sz="900" b="1" cap="all">
                    <a:solidFill>
                      <a:schemeClr val="tx1"/>
                    </a:solidFill>
                  </a:rPr>
                  <a:t>X</a:t>
                </a:r>
              </a:p>
            </p:txBody>
          </p:sp>
        </p:grpSp>
        <p:grpSp>
          <p:nvGrpSpPr>
            <p:cNvPr id="318" name="Group 317">
              <a:extLst>
                <a:ext uri="{FF2B5EF4-FFF2-40B4-BE49-F238E27FC236}">
                  <a16:creationId xmlns:a16="http://schemas.microsoft.com/office/drawing/2014/main" id="{5AACDEC7-824A-0A3A-5324-DD6C54443AE8}"/>
                </a:ext>
              </a:extLst>
            </p:cNvPr>
            <p:cNvGrpSpPr/>
            <p:nvPr/>
          </p:nvGrpSpPr>
          <p:grpSpPr>
            <a:xfrm>
              <a:off x="754226" y="5756875"/>
              <a:ext cx="1217066" cy="805068"/>
              <a:chOff x="12555017" y="5487688"/>
              <a:chExt cx="1217066" cy="805068"/>
            </a:xfrm>
            <a:noFill/>
          </p:grpSpPr>
          <p:sp>
            <p:nvSpPr>
              <p:cNvPr id="319" name="Rectangle 318">
                <a:extLst>
                  <a:ext uri="{FF2B5EF4-FFF2-40B4-BE49-F238E27FC236}">
                    <a16:creationId xmlns:a16="http://schemas.microsoft.com/office/drawing/2014/main" id="{C3AE56C8-2AB5-087E-6036-AF1A76D178F7}"/>
                  </a:ext>
                </a:extLst>
              </p:cNvPr>
              <p:cNvSpPr/>
              <p:nvPr/>
            </p:nvSpPr>
            <p:spPr>
              <a:xfrm>
                <a:off x="12555017" y="5487688"/>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tabLst/>
                  <a:defRPr/>
                </a:pPr>
                <a:r>
                  <a:rPr lang="fr-FR" sz="900" b="1" cap="all" err="1">
                    <a:solidFill>
                      <a:schemeClr val="tx1"/>
                    </a:solidFill>
                  </a:rPr>
                  <a:t>European</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sp>
            <p:nvSpPr>
              <p:cNvPr id="320" name="Rectangle 319">
                <a:extLst>
                  <a:ext uri="{FF2B5EF4-FFF2-40B4-BE49-F238E27FC236}">
                    <a16:creationId xmlns:a16="http://schemas.microsoft.com/office/drawing/2014/main" id="{AD141010-2887-B47B-CB6B-49B9E6464BE3}"/>
                  </a:ext>
                </a:extLst>
              </p:cNvPr>
              <p:cNvSpPr/>
              <p:nvPr/>
            </p:nvSpPr>
            <p:spPr>
              <a:xfrm>
                <a:off x="12555017" y="5780956"/>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b="1" cap="all">
                    <a:solidFill>
                      <a:schemeClr val="tx1"/>
                    </a:solidFill>
                  </a:rPr>
                  <a:t>NATIONAL LEVEL</a:t>
                </a:r>
              </a:p>
            </p:txBody>
          </p:sp>
          <p:sp>
            <p:nvSpPr>
              <p:cNvPr id="321" name="Rectangle 320">
                <a:extLst>
                  <a:ext uri="{FF2B5EF4-FFF2-40B4-BE49-F238E27FC236}">
                    <a16:creationId xmlns:a16="http://schemas.microsoft.com/office/drawing/2014/main" id="{B91F86FB-0958-EC90-68A0-52486065B6DC}"/>
                  </a:ext>
                </a:extLst>
              </p:cNvPr>
              <p:cNvSpPr/>
              <p:nvPr/>
            </p:nvSpPr>
            <p:spPr>
              <a:xfrm>
                <a:off x="12555017" y="6074224"/>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r>
                  <a:rPr lang="fr-FR" sz="900" b="1" cap="all" err="1">
                    <a:solidFill>
                      <a:schemeClr val="tx1"/>
                    </a:solidFill>
                  </a:rPr>
                  <a:t>Entity</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grpSp>
      </p:grpSp>
      <p:sp>
        <p:nvSpPr>
          <p:cNvPr id="3" name="Rectangle 2">
            <a:extLst>
              <a:ext uri="{FF2B5EF4-FFF2-40B4-BE49-F238E27FC236}">
                <a16:creationId xmlns:a16="http://schemas.microsoft.com/office/drawing/2014/main" id="{95327CC0-158C-7EF8-F735-82F6666D1E86}"/>
              </a:ext>
            </a:extLst>
          </p:cNvPr>
          <p:cNvSpPr/>
          <p:nvPr/>
        </p:nvSpPr>
        <p:spPr>
          <a:xfrm>
            <a:off x="6677239" y="3746882"/>
            <a:ext cx="1594224"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4" name="Rectangle 3">
            <a:extLst>
              <a:ext uri="{FF2B5EF4-FFF2-40B4-BE49-F238E27FC236}">
                <a16:creationId xmlns:a16="http://schemas.microsoft.com/office/drawing/2014/main" id="{50E058C3-AC74-984F-9B6D-F6CF5BB8E5F4}"/>
              </a:ext>
            </a:extLst>
          </p:cNvPr>
          <p:cNvSpPr/>
          <p:nvPr/>
        </p:nvSpPr>
        <p:spPr>
          <a:xfrm>
            <a:off x="1130300" y="216007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6" name="Rectangle 5">
            <a:extLst>
              <a:ext uri="{FF2B5EF4-FFF2-40B4-BE49-F238E27FC236}">
                <a16:creationId xmlns:a16="http://schemas.microsoft.com/office/drawing/2014/main" id="{F7439646-A7D9-1751-9DC6-F3C4B9058043}"/>
              </a:ext>
            </a:extLst>
          </p:cNvPr>
          <p:cNvSpPr/>
          <p:nvPr/>
        </p:nvSpPr>
        <p:spPr>
          <a:xfrm>
            <a:off x="1631413" y="2158496"/>
            <a:ext cx="36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Competent authority designation -Art.4</a:t>
            </a:r>
          </a:p>
        </p:txBody>
      </p:sp>
      <p:sp>
        <p:nvSpPr>
          <p:cNvPr id="7" name="Rectangle 6">
            <a:extLst>
              <a:ext uri="{FF2B5EF4-FFF2-40B4-BE49-F238E27FC236}">
                <a16:creationId xmlns:a16="http://schemas.microsoft.com/office/drawing/2014/main" id="{720ABCA0-2DBB-C768-4B31-F6E121008046}"/>
              </a:ext>
            </a:extLst>
          </p:cNvPr>
          <p:cNvSpPr/>
          <p:nvPr/>
        </p:nvSpPr>
        <p:spPr>
          <a:xfrm>
            <a:off x="1130300" y="2440322"/>
            <a:ext cx="792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8" name="Rectangle 7">
            <a:extLst>
              <a:ext uri="{FF2B5EF4-FFF2-40B4-BE49-F238E27FC236}">
                <a16:creationId xmlns:a16="http://schemas.microsoft.com/office/drawing/2014/main" id="{2F44D86A-58AF-634D-6988-115502462227}"/>
              </a:ext>
            </a:extLst>
          </p:cNvPr>
          <p:cNvSpPr/>
          <p:nvPr/>
        </p:nvSpPr>
        <p:spPr>
          <a:xfrm>
            <a:off x="1944488" y="244032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9" name="Rectangle 8">
            <a:extLst>
              <a:ext uri="{FF2B5EF4-FFF2-40B4-BE49-F238E27FC236}">
                <a16:creationId xmlns:a16="http://schemas.microsoft.com/office/drawing/2014/main" id="{BE8104B1-F7EC-4E96-78A2-9ED3ED47D80D}"/>
              </a:ext>
            </a:extLst>
          </p:cNvPr>
          <p:cNvSpPr/>
          <p:nvPr/>
        </p:nvSpPr>
        <p:spPr>
          <a:xfrm>
            <a:off x="8277013" y="4260512"/>
            <a:ext cx="936043"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0" name="Rectangle 9">
            <a:extLst>
              <a:ext uri="{FF2B5EF4-FFF2-40B4-BE49-F238E27FC236}">
                <a16:creationId xmlns:a16="http://schemas.microsoft.com/office/drawing/2014/main" id="{0E60B3E4-4D64-517C-0472-90A510336155}"/>
              </a:ext>
            </a:extLst>
          </p:cNvPr>
          <p:cNvSpPr/>
          <p:nvPr/>
        </p:nvSpPr>
        <p:spPr>
          <a:xfrm>
            <a:off x="9234917" y="426051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11" name="Rectangle 10">
            <a:extLst>
              <a:ext uri="{FF2B5EF4-FFF2-40B4-BE49-F238E27FC236}">
                <a16:creationId xmlns:a16="http://schemas.microsoft.com/office/drawing/2014/main" id="{0B0D7269-8DF6-F9B2-D497-DF939FFA684A}"/>
              </a:ext>
            </a:extLst>
          </p:cNvPr>
          <p:cNvSpPr/>
          <p:nvPr/>
        </p:nvSpPr>
        <p:spPr>
          <a:xfrm>
            <a:off x="3351056" y="4530818"/>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2" name="Rectangle 11">
            <a:extLst>
              <a:ext uri="{FF2B5EF4-FFF2-40B4-BE49-F238E27FC236}">
                <a16:creationId xmlns:a16="http://schemas.microsoft.com/office/drawing/2014/main" id="{188DEC5B-3CFD-C096-EF32-146C6454200E}"/>
              </a:ext>
            </a:extLst>
          </p:cNvPr>
          <p:cNvSpPr/>
          <p:nvPr/>
        </p:nvSpPr>
        <p:spPr>
          <a:xfrm>
            <a:off x="4217624" y="4530818"/>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14" name="Rectangle 13">
            <a:extLst>
              <a:ext uri="{FF2B5EF4-FFF2-40B4-BE49-F238E27FC236}">
                <a16:creationId xmlns:a16="http://schemas.microsoft.com/office/drawing/2014/main" id="{8B3E0AB2-6F6A-DE75-035A-A79D0F59C3C4}"/>
              </a:ext>
            </a:extLst>
          </p:cNvPr>
          <p:cNvSpPr/>
          <p:nvPr/>
        </p:nvSpPr>
        <p:spPr>
          <a:xfrm>
            <a:off x="6684807" y="4530818"/>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15" name="Rectangle 14">
            <a:extLst>
              <a:ext uri="{FF2B5EF4-FFF2-40B4-BE49-F238E27FC236}">
                <a16:creationId xmlns:a16="http://schemas.microsoft.com/office/drawing/2014/main" id="{E69A7E34-20CE-975F-7A44-82E154651D9D}"/>
              </a:ext>
            </a:extLst>
          </p:cNvPr>
          <p:cNvSpPr/>
          <p:nvPr/>
        </p:nvSpPr>
        <p:spPr>
          <a:xfrm>
            <a:off x="7235319" y="4530818"/>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16" name="Rectangle 15">
            <a:extLst>
              <a:ext uri="{FF2B5EF4-FFF2-40B4-BE49-F238E27FC236}">
                <a16:creationId xmlns:a16="http://schemas.microsoft.com/office/drawing/2014/main" id="{B9398081-7969-F832-6948-023A2BFE9DC4}"/>
              </a:ext>
            </a:extLst>
          </p:cNvPr>
          <p:cNvSpPr/>
          <p:nvPr/>
        </p:nvSpPr>
        <p:spPr>
          <a:xfrm>
            <a:off x="3351056" y="4792130"/>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7" name="Rectangle 16">
            <a:extLst>
              <a:ext uri="{FF2B5EF4-FFF2-40B4-BE49-F238E27FC236}">
                <a16:creationId xmlns:a16="http://schemas.microsoft.com/office/drawing/2014/main" id="{8521CEC1-CD45-A8A8-163D-8D61479C7B90}"/>
              </a:ext>
            </a:extLst>
          </p:cNvPr>
          <p:cNvSpPr/>
          <p:nvPr/>
        </p:nvSpPr>
        <p:spPr>
          <a:xfrm>
            <a:off x="4217624" y="4792130"/>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19" name="Rectangle 18">
            <a:extLst>
              <a:ext uri="{FF2B5EF4-FFF2-40B4-BE49-F238E27FC236}">
                <a16:creationId xmlns:a16="http://schemas.microsoft.com/office/drawing/2014/main" id="{DD7B71FA-F251-C183-AB8D-E06724F62B6B}"/>
              </a:ext>
            </a:extLst>
          </p:cNvPr>
          <p:cNvSpPr/>
          <p:nvPr/>
        </p:nvSpPr>
        <p:spPr>
          <a:xfrm>
            <a:off x="6684807" y="4792130"/>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0" name="Rectangle 19">
            <a:extLst>
              <a:ext uri="{FF2B5EF4-FFF2-40B4-BE49-F238E27FC236}">
                <a16:creationId xmlns:a16="http://schemas.microsoft.com/office/drawing/2014/main" id="{BEB84EEF-DE37-A045-065C-F925F516299C}"/>
              </a:ext>
            </a:extLst>
          </p:cNvPr>
          <p:cNvSpPr/>
          <p:nvPr/>
        </p:nvSpPr>
        <p:spPr>
          <a:xfrm>
            <a:off x="7235319" y="4792130"/>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1" name="Rectangle 20">
            <a:extLst>
              <a:ext uri="{FF2B5EF4-FFF2-40B4-BE49-F238E27FC236}">
                <a16:creationId xmlns:a16="http://schemas.microsoft.com/office/drawing/2014/main" id="{7D195CE0-BB2D-E956-1561-99EB8D2038A7}"/>
              </a:ext>
            </a:extLst>
          </p:cNvPr>
          <p:cNvSpPr/>
          <p:nvPr/>
        </p:nvSpPr>
        <p:spPr>
          <a:xfrm>
            <a:off x="5059137" y="5314754"/>
            <a:ext cx="2679849"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2" name="Rectangle 21">
            <a:extLst>
              <a:ext uri="{FF2B5EF4-FFF2-40B4-BE49-F238E27FC236}">
                <a16:creationId xmlns:a16="http://schemas.microsoft.com/office/drawing/2014/main" id="{0F7BAEA2-03E8-6296-A9EC-3C2D31618860}"/>
              </a:ext>
            </a:extLst>
          </p:cNvPr>
          <p:cNvSpPr/>
          <p:nvPr/>
        </p:nvSpPr>
        <p:spPr>
          <a:xfrm>
            <a:off x="8397670" y="5314754"/>
            <a:ext cx="2009842"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3" name="Rectangle 22">
            <a:extLst>
              <a:ext uri="{FF2B5EF4-FFF2-40B4-BE49-F238E27FC236}">
                <a16:creationId xmlns:a16="http://schemas.microsoft.com/office/drawing/2014/main" id="{8BA3ED51-10DB-7496-9B8A-7EBD6B5130DC}"/>
              </a:ext>
            </a:extLst>
          </p:cNvPr>
          <p:cNvSpPr/>
          <p:nvPr/>
        </p:nvSpPr>
        <p:spPr>
          <a:xfrm>
            <a:off x="4770137" y="5053442"/>
            <a:ext cx="1188000"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4" name="Rectangle 23">
            <a:extLst>
              <a:ext uri="{FF2B5EF4-FFF2-40B4-BE49-F238E27FC236}">
                <a16:creationId xmlns:a16="http://schemas.microsoft.com/office/drawing/2014/main" id="{E60E097C-7705-3C47-B268-85D7800F47DF}"/>
              </a:ext>
            </a:extLst>
          </p:cNvPr>
          <p:cNvSpPr/>
          <p:nvPr/>
        </p:nvSpPr>
        <p:spPr>
          <a:xfrm>
            <a:off x="8139512" y="5053442"/>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5" name="Rectangle 24">
            <a:extLst>
              <a:ext uri="{FF2B5EF4-FFF2-40B4-BE49-F238E27FC236}">
                <a16:creationId xmlns:a16="http://schemas.microsoft.com/office/drawing/2014/main" id="{40FD28D6-688E-3656-F7A7-511AB191AEFB}"/>
              </a:ext>
            </a:extLst>
          </p:cNvPr>
          <p:cNvSpPr/>
          <p:nvPr/>
        </p:nvSpPr>
        <p:spPr>
          <a:xfrm>
            <a:off x="2484488" y="2701634"/>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26" name="Rectangle 25">
            <a:extLst>
              <a:ext uri="{FF2B5EF4-FFF2-40B4-BE49-F238E27FC236}">
                <a16:creationId xmlns:a16="http://schemas.microsoft.com/office/drawing/2014/main" id="{5AD5A811-D299-1260-C722-96D3B622D365}"/>
              </a:ext>
            </a:extLst>
          </p:cNvPr>
          <p:cNvSpPr/>
          <p:nvPr/>
        </p:nvSpPr>
        <p:spPr>
          <a:xfrm>
            <a:off x="3351056" y="2701634"/>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27" name="Rectangle 26">
            <a:extLst>
              <a:ext uri="{FF2B5EF4-FFF2-40B4-BE49-F238E27FC236}">
                <a16:creationId xmlns:a16="http://schemas.microsoft.com/office/drawing/2014/main" id="{D20AED6F-35BC-1315-AC68-6F6DE9000FFC}"/>
              </a:ext>
            </a:extLst>
          </p:cNvPr>
          <p:cNvSpPr/>
          <p:nvPr/>
        </p:nvSpPr>
        <p:spPr>
          <a:xfrm>
            <a:off x="5773458" y="2701634"/>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8" name="Rectangle 27">
            <a:extLst>
              <a:ext uri="{FF2B5EF4-FFF2-40B4-BE49-F238E27FC236}">
                <a16:creationId xmlns:a16="http://schemas.microsoft.com/office/drawing/2014/main" id="{106F42F0-7349-3747-27B3-7A99157D111A}"/>
              </a:ext>
            </a:extLst>
          </p:cNvPr>
          <p:cNvSpPr/>
          <p:nvPr/>
        </p:nvSpPr>
        <p:spPr>
          <a:xfrm>
            <a:off x="6692691" y="2701634"/>
            <a:ext cx="50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9" name="Rectangle 28">
            <a:extLst>
              <a:ext uri="{FF2B5EF4-FFF2-40B4-BE49-F238E27FC236}">
                <a16:creationId xmlns:a16="http://schemas.microsoft.com/office/drawing/2014/main" id="{76DD7C41-42E9-298F-8591-C62104655518}"/>
              </a:ext>
            </a:extLst>
          </p:cNvPr>
          <p:cNvSpPr/>
          <p:nvPr/>
        </p:nvSpPr>
        <p:spPr>
          <a:xfrm>
            <a:off x="3906137" y="2962946"/>
            <a:ext cx="828001" cy="218532"/>
          </a:xfrm>
          <a:prstGeom prst="rect">
            <a:avLst/>
          </a:prstGeom>
          <a:solidFill>
            <a:srgbClr val="25CAD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0" name="Rectangle 29">
            <a:extLst>
              <a:ext uri="{FF2B5EF4-FFF2-40B4-BE49-F238E27FC236}">
                <a16:creationId xmlns:a16="http://schemas.microsoft.com/office/drawing/2014/main" id="{A8D0B17C-CA65-E797-4D71-62AA3CEDBF1D}"/>
              </a:ext>
            </a:extLst>
          </p:cNvPr>
          <p:cNvSpPr/>
          <p:nvPr/>
        </p:nvSpPr>
        <p:spPr>
          <a:xfrm>
            <a:off x="7235319" y="2962946"/>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1" name="Rectangle 30">
            <a:extLst>
              <a:ext uri="{FF2B5EF4-FFF2-40B4-BE49-F238E27FC236}">
                <a16:creationId xmlns:a16="http://schemas.microsoft.com/office/drawing/2014/main" id="{6B7811BB-D36A-8C3C-BBED-C53B00E67E09}"/>
              </a:ext>
            </a:extLst>
          </p:cNvPr>
          <p:cNvSpPr/>
          <p:nvPr/>
        </p:nvSpPr>
        <p:spPr>
          <a:xfrm>
            <a:off x="4751587" y="3224258"/>
            <a:ext cx="1885871"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32" name="Rectangle 31">
            <a:extLst>
              <a:ext uri="{FF2B5EF4-FFF2-40B4-BE49-F238E27FC236}">
                <a16:creationId xmlns:a16="http://schemas.microsoft.com/office/drawing/2014/main" id="{861A6E7F-29F4-D661-885F-5F6A114D89C9}"/>
              </a:ext>
            </a:extLst>
          </p:cNvPr>
          <p:cNvSpPr/>
          <p:nvPr/>
        </p:nvSpPr>
        <p:spPr>
          <a:xfrm>
            <a:off x="8128829" y="3224258"/>
            <a:ext cx="97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3" name="Rectangle 32">
            <a:extLst>
              <a:ext uri="{FF2B5EF4-FFF2-40B4-BE49-F238E27FC236}">
                <a16:creationId xmlns:a16="http://schemas.microsoft.com/office/drawing/2014/main" id="{C219C595-56B0-9CD8-52E4-3BF2AE504EB3}"/>
              </a:ext>
            </a:extLst>
          </p:cNvPr>
          <p:cNvSpPr/>
          <p:nvPr/>
        </p:nvSpPr>
        <p:spPr>
          <a:xfrm>
            <a:off x="5774386" y="3485570"/>
            <a:ext cx="1690585"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4" name="Rectangle 33">
            <a:extLst>
              <a:ext uri="{FF2B5EF4-FFF2-40B4-BE49-F238E27FC236}">
                <a16:creationId xmlns:a16="http://schemas.microsoft.com/office/drawing/2014/main" id="{2A014A86-04AC-9387-21C3-EF4D3CB327C1}"/>
              </a:ext>
            </a:extLst>
          </p:cNvPr>
          <p:cNvSpPr/>
          <p:nvPr/>
        </p:nvSpPr>
        <p:spPr>
          <a:xfrm>
            <a:off x="9130339" y="3485570"/>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5" name="Rectangle 34">
            <a:extLst>
              <a:ext uri="{FF2B5EF4-FFF2-40B4-BE49-F238E27FC236}">
                <a16:creationId xmlns:a16="http://schemas.microsoft.com/office/drawing/2014/main" id="{0EBAEDBB-447E-AE21-73CD-C15F89753C37}"/>
              </a:ext>
            </a:extLst>
          </p:cNvPr>
          <p:cNvSpPr/>
          <p:nvPr/>
        </p:nvSpPr>
        <p:spPr>
          <a:xfrm>
            <a:off x="9971614" y="3746882"/>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6" name="Rectangle 35">
            <a:extLst>
              <a:ext uri="{FF2B5EF4-FFF2-40B4-BE49-F238E27FC236}">
                <a16:creationId xmlns:a16="http://schemas.microsoft.com/office/drawing/2014/main" id="{F15E01A0-96A9-7497-9CB3-EDA27797AAF1}"/>
              </a:ext>
            </a:extLst>
          </p:cNvPr>
          <p:cNvSpPr/>
          <p:nvPr/>
        </p:nvSpPr>
        <p:spPr>
          <a:xfrm>
            <a:off x="7443463" y="4008194"/>
            <a:ext cx="1395737"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7" name="Rectangle 36">
            <a:extLst>
              <a:ext uri="{FF2B5EF4-FFF2-40B4-BE49-F238E27FC236}">
                <a16:creationId xmlns:a16="http://schemas.microsoft.com/office/drawing/2014/main" id="{14FDB66D-5874-3CBC-6DFD-D22DFE457F1F}"/>
              </a:ext>
            </a:extLst>
          </p:cNvPr>
          <p:cNvSpPr/>
          <p:nvPr/>
        </p:nvSpPr>
        <p:spPr>
          <a:xfrm>
            <a:off x="8862591" y="4009068"/>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38" name="Rectangle 37">
            <a:extLst>
              <a:ext uri="{FF2B5EF4-FFF2-40B4-BE49-F238E27FC236}">
                <a16:creationId xmlns:a16="http://schemas.microsoft.com/office/drawing/2014/main" id="{21BB1AC1-B935-089E-AC23-CCBF28EB6BD2}"/>
              </a:ext>
            </a:extLst>
          </p:cNvPr>
          <p:cNvSpPr/>
          <p:nvPr/>
        </p:nvSpPr>
        <p:spPr>
          <a:xfrm>
            <a:off x="10837836" y="4008194"/>
            <a:ext cx="79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40" name="Rectangle 39">
            <a:extLst>
              <a:ext uri="{FF2B5EF4-FFF2-40B4-BE49-F238E27FC236}">
                <a16:creationId xmlns:a16="http://schemas.microsoft.com/office/drawing/2014/main" id="{16D3BB76-9C76-1BE7-1DA4-59D32F7D6D99}"/>
              </a:ext>
            </a:extLst>
          </p:cNvPr>
          <p:cNvSpPr/>
          <p:nvPr/>
        </p:nvSpPr>
        <p:spPr>
          <a:xfrm>
            <a:off x="2483473" y="2441769"/>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Risk assessment methodologies –Art.18(1)/8</a:t>
            </a:r>
          </a:p>
        </p:txBody>
      </p:sp>
      <p:sp>
        <p:nvSpPr>
          <p:cNvPr id="41" name="Rectangle 40">
            <a:extLst>
              <a:ext uri="{FF2B5EF4-FFF2-40B4-BE49-F238E27FC236}">
                <a16:creationId xmlns:a16="http://schemas.microsoft.com/office/drawing/2014/main" id="{469E3E52-99AF-E7E5-0C87-05B7FCFCF7F0}"/>
              </a:ext>
            </a:extLst>
          </p:cNvPr>
          <p:cNvSpPr/>
          <p:nvPr/>
        </p:nvSpPr>
        <p:spPr>
          <a:xfrm>
            <a:off x="3897670" y="270390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Union-wide risk assessment (including ECII &amp; Thresholds) –Art.19 </a:t>
            </a:r>
          </a:p>
        </p:txBody>
      </p:sp>
      <p:sp>
        <p:nvSpPr>
          <p:cNvPr id="42" name="Rectangle 41">
            <a:extLst>
              <a:ext uri="{FF2B5EF4-FFF2-40B4-BE49-F238E27FC236}">
                <a16:creationId xmlns:a16="http://schemas.microsoft.com/office/drawing/2014/main" id="{504653CD-0697-0AE9-25AF-03E4CC453728}"/>
              </a:ext>
            </a:extLst>
          </p:cNvPr>
          <p:cNvSpPr/>
          <p:nvPr/>
        </p:nvSpPr>
        <p:spPr>
          <a:xfrm>
            <a:off x="5457547" y="296683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HI/CI entities notification –Art.24(6)</a:t>
            </a:r>
          </a:p>
        </p:txBody>
      </p:sp>
      <p:sp>
        <p:nvSpPr>
          <p:cNvPr id="43" name="Rectangle 42">
            <a:extLst>
              <a:ext uri="{FF2B5EF4-FFF2-40B4-BE49-F238E27FC236}">
                <a16:creationId xmlns:a16="http://schemas.microsoft.com/office/drawing/2014/main" id="{BE57BD3E-B469-E431-7B66-B493F43086DF}"/>
              </a:ext>
            </a:extLst>
          </p:cNvPr>
          <p:cNvSpPr/>
          <p:nvPr/>
        </p:nvSpPr>
        <p:spPr>
          <a:xfrm>
            <a:off x="6600031" y="3224258"/>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risk assessment –Art.27(1)</a:t>
            </a:r>
          </a:p>
        </p:txBody>
      </p:sp>
      <p:sp>
        <p:nvSpPr>
          <p:cNvPr id="44" name="Rectangle 43">
            <a:extLst>
              <a:ext uri="{FF2B5EF4-FFF2-40B4-BE49-F238E27FC236}">
                <a16:creationId xmlns:a16="http://schemas.microsoft.com/office/drawing/2014/main" id="{ACB3CC3E-ED2D-B2FB-D797-76FDAB0DD4F4}"/>
              </a:ext>
            </a:extLst>
          </p:cNvPr>
          <p:cNvSpPr/>
          <p:nvPr/>
        </p:nvSpPr>
        <p:spPr>
          <a:xfrm>
            <a:off x="7443463" y="348433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Member State risk assessment –Art.20(2) </a:t>
            </a:r>
          </a:p>
        </p:txBody>
      </p:sp>
      <p:sp>
        <p:nvSpPr>
          <p:cNvPr id="45" name="Rectangle 44">
            <a:extLst>
              <a:ext uri="{FF2B5EF4-FFF2-40B4-BE49-F238E27FC236}">
                <a16:creationId xmlns:a16="http://schemas.microsoft.com/office/drawing/2014/main" id="{DE7581A2-9B4F-911E-2510-40CF70679989}"/>
              </a:ext>
            </a:extLst>
          </p:cNvPr>
          <p:cNvSpPr/>
          <p:nvPr/>
        </p:nvSpPr>
        <p:spPr>
          <a:xfrm>
            <a:off x="8310031" y="3751134"/>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schemeClr val="tx1"/>
                </a:solidFill>
                <a:effectLst/>
                <a:uLnTx/>
                <a:uFillTx/>
                <a:latin typeface="+mj-lt"/>
                <a:ea typeface="+mn-ea"/>
                <a:cs typeface="+mn-cs"/>
              </a:rPr>
              <a:t>Regional risk </a:t>
            </a:r>
            <a:r>
              <a:rPr kumimoji="0" lang="en-GB" sz="1000" b="0" i="0" u="none" strike="noStrike" kern="1200" cap="none" spc="0" normalizeH="0" noProof="0">
                <a:ln>
                  <a:noFill/>
                </a:ln>
                <a:solidFill>
                  <a:prstClr val="black"/>
                </a:solidFill>
                <a:effectLst/>
                <a:uLnTx/>
                <a:uFillTx/>
                <a:latin typeface="+mj-lt"/>
                <a:ea typeface="+mn-ea"/>
                <a:cs typeface="+mn-cs"/>
              </a:rPr>
              <a:t>assessment –Art.21(2)</a:t>
            </a:r>
          </a:p>
        </p:txBody>
      </p:sp>
      <p:sp>
        <p:nvSpPr>
          <p:cNvPr id="46" name="Rectangle 45">
            <a:extLst>
              <a:ext uri="{FF2B5EF4-FFF2-40B4-BE49-F238E27FC236}">
                <a16:creationId xmlns:a16="http://schemas.microsoft.com/office/drawing/2014/main" id="{0A80C46B-5DE7-55BB-ED65-8DD1B81657A4}"/>
              </a:ext>
            </a:extLst>
          </p:cNvPr>
          <p:cNvSpPr/>
          <p:nvPr/>
        </p:nvSpPr>
        <p:spPr>
          <a:xfrm>
            <a:off x="9388272" y="399906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risk mitigation plan –Art.22(1)</a:t>
            </a:r>
          </a:p>
        </p:txBody>
      </p:sp>
      <p:sp>
        <p:nvSpPr>
          <p:cNvPr id="47" name="Rectangle 46">
            <a:extLst>
              <a:ext uri="{FF2B5EF4-FFF2-40B4-BE49-F238E27FC236}">
                <a16:creationId xmlns:a16="http://schemas.microsoft.com/office/drawing/2014/main" id="{C3C3C1B4-E027-888C-2569-54A8E18C81C9}"/>
              </a:ext>
            </a:extLst>
          </p:cNvPr>
          <p:cNvSpPr/>
          <p:nvPr/>
        </p:nvSpPr>
        <p:spPr>
          <a:xfrm>
            <a:off x="4751586" y="4532056"/>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Minimum and  advanced cybersecurity controls –Art.29(1)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noProof="0">
                <a:ln>
                  <a:noFill/>
                </a:ln>
                <a:solidFill>
                  <a:prstClr val="black"/>
                </a:solidFill>
                <a:effectLst/>
                <a:uLnTx/>
                <a:uFillTx/>
                <a:latin typeface="+mj-lt"/>
                <a:ea typeface="+mn-ea"/>
                <a:cs typeface="+mn-cs"/>
              </a:rPr>
              <a:t> included supply chain controls –Art.28(4)</a:t>
            </a:r>
          </a:p>
        </p:txBody>
      </p:sp>
      <p:sp>
        <p:nvSpPr>
          <p:cNvPr id="48" name="Rectangle 47">
            <a:extLst>
              <a:ext uri="{FF2B5EF4-FFF2-40B4-BE49-F238E27FC236}">
                <a16:creationId xmlns:a16="http://schemas.microsoft.com/office/drawing/2014/main" id="{ACB67F7D-88E4-76D3-5B1A-64876FBDF0EF}"/>
              </a:ext>
            </a:extLst>
          </p:cNvPr>
          <p:cNvSpPr/>
          <p:nvPr/>
        </p:nvSpPr>
        <p:spPr>
          <a:xfrm>
            <a:off x="4751586" y="481011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Proposal for the ECSMM  –Art.34(1)</a:t>
            </a:r>
          </a:p>
        </p:txBody>
      </p:sp>
      <p:sp>
        <p:nvSpPr>
          <p:cNvPr id="49" name="Rectangle 48">
            <a:extLst>
              <a:ext uri="{FF2B5EF4-FFF2-40B4-BE49-F238E27FC236}">
                <a16:creationId xmlns:a16="http://schemas.microsoft.com/office/drawing/2014/main" id="{81B2CC9E-3230-A206-80FA-890783A1BAC3}"/>
              </a:ext>
            </a:extLst>
          </p:cNvPr>
          <p:cNvSpPr/>
          <p:nvPr/>
        </p:nvSpPr>
        <p:spPr>
          <a:xfrm>
            <a:off x="5956386" y="5047445"/>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Implement minimum and advanced cybersecurity controls  – Art.29(1) + supply chain</a:t>
            </a:r>
          </a:p>
        </p:txBody>
      </p:sp>
      <p:sp>
        <p:nvSpPr>
          <p:cNvPr id="50" name="Rectangle 49">
            <a:extLst>
              <a:ext uri="{FF2B5EF4-FFF2-40B4-BE49-F238E27FC236}">
                <a16:creationId xmlns:a16="http://schemas.microsoft.com/office/drawing/2014/main" id="{8C04C498-60DC-5D7C-C5F9-D1625B4B9EFA}"/>
              </a:ext>
            </a:extLst>
          </p:cNvPr>
          <p:cNvSpPr/>
          <p:nvPr/>
        </p:nvSpPr>
        <p:spPr>
          <a:xfrm>
            <a:off x="7707547" y="531399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Cybersecurity management system – Art.32(1) </a:t>
            </a:r>
          </a:p>
        </p:txBody>
      </p:sp>
      <p:sp>
        <p:nvSpPr>
          <p:cNvPr id="51" name="Rectangle 50">
            <a:extLst>
              <a:ext uri="{FF2B5EF4-FFF2-40B4-BE49-F238E27FC236}">
                <a16:creationId xmlns:a16="http://schemas.microsoft.com/office/drawing/2014/main" id="{26300FCF-4590-4D70-C771-51A01FE05A32}"/>
              </a:ext>
            </a:extLst>
          </p:cNvPr>
          <p:cNvSpPr/>
          <p:nvPr/>
        </p:nvSpPr>
        <p:spPr>
          <a:xfrm>
            <a:off x="5956386" y="5577304"/>
            <a:ext cx="2071311" cy="21321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52" name="Rectangle 51">
            <a:extLst>
              <a:ext uri="{FF2B5EF4-FFF2-40B4-BE49-F238E27FC236}">
                <a16:creationId xmlns:a16="http://schemas.microsoft.com/office/drawing/2014/main" id="{46330FEA-55D0-B41C-2371-994D0EEBE5C1}"/>
              </a:ext>
            </a:extLst>
          </p:cNvPr>
          <p:cNvSpPr/>
          <p:nvPr/>
        </p:nvSpPr>
        <p:spPr>
          <a:xfrm>
            <a:off x="10450272" y="5576066"/>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53" name="Rectangle 52">
            <a:extLst>
              <a:ext uri="{FF2B5EF4-FFF2-40B4-BE49-F238E27FC236}">
                <a16:creationId xmlns:a16="http://schemas.microsoft.com/office/drawing/2014/main" id="{96FAEBA4-23B4-AD0A-89C6-4AD4E0BEA1D7}"/>
              </a:ext>
            </a:extLst>
          </p:cNvPr>
          <p:cNvSpPr/>
          <p:nvPr/>
        </p:nvSpPr>
        <p:spPr>
          <a:xfrm>
            <a:off x="2807729" y="5837378"/>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SCENARIO</a:t>
            </a:r>
          </a:p>
        </p:txBody>
      </p:sp>
      <p:sp>
        <p:nvSpPr>
          <p:cNvPr id="54" name="Rectangle 53">
            <a:extLst>
              <a:ext uri="{FF2B5EF4-FFF2-40B4-BE49-F238E27FC236}">
                <a16:creationId xmlns:a16="http://schemas.microsoft.com/office/drawing/2014/main" id="{B0537761-B859-C6F7-5C96-441D51B5F5C6}"/>
              </a:ext>
            </a:extLst>
          </p:cNvPr>
          <p:cNvSpPr/>
          <p:nvPr/>
        </p:nvSpPr>
        <p:spPr>
          <a:xfrm>
            <a:off x="3918570" y="5837378"/>
            <a:ext cx="1044000"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r>
              <a:rPr lang="en-GB" sz="900" b="1" cap="all">
                <a:solidFill>
                  <a:schemeClr val="tx1"/>
                </a:solidFill>
              </a:rPr>
              <a:t>PREPARATION</a:t>
            </a:r>
          </a:p>
        </p:txBody>
      </p:sp>
      <p:sp>
        <p:nvSpPr>
          <p:cNvPr id="55" name="Rectangle 54">
            <a:extLst>
              <a:ext uri="{FF2B5EF4-FFF2-40B4-BE49-F238E27FC236}">
                <a16:creationId xmlns:a16="http://schemas.microsoft.com/office/drawing/2014/main" id="{3888F6D7-A3C3-729F-88D6-218A3DC60039}"/>
              </a:ext>
            </a:extLst>
          </p:cNvPr>
          <p:cNvSpPr/>
          <p:nvPr/>
        </p:nvSpPr>
        <p:spPr>
          <a:xfrm>
            <a:off x="5029410" y="5837378"/>
            <a:ext cx="2153177" cy="218532"/>
          </a:xfrm>
          <a:prstGeom prst="rect">
            <a:avLst/>
          </a:prstGeom>
          <a:gradFill>
            <a:gsLst>
              <a:gs pos="100000">
                <a:schemeClr val="accent3"/>
              </a:gs>
              <a:gs pos="0">
                <a:srgbClr val="25CAD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6" name="Rectangle 55">
            <a:extLst>
              <a:ext uri="{FF2B5EF4-FFF2-40B4-BE49-F238E27FC236}">
                <a16:creationId xmlns:a16="http://schemas.microsoft.com/office/drawing/2014/main" id="{1FB96E40-3441-D0BF-B1AC-CD0FE109B8A6}"/>
              </a:ext>
            </a:extLst>
          </p:cNvPr>
          <p:cNvSpPr/>
          <p:nvPr/>
        </p:nvSpPr>
        <p:spPr>
          <a:xfrm>
            <a:off x="3916906" y="6098690"/>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SCENARIO</a:t>
            </a:r>
          </a:p>
        </p:txBody>
      </p:sp>
      <p:sp>
        <p:nvSpPr>
          <p:cNvPr id="57" name="Rectangle 56">
            <a:extLst>
              <a:ext uri="{FF2B5EF4-FFF2-40B4-BE49-F238E27FC236}">
                <a16:creationId xmlns:a16="http://schemas.microsoft.com/office/drawing/2014/main" id="{F68672C7-41BC-BBFB-DA20-614288304AEC}"/>
              </a:ext>
            </a:extLst>
          </p:cNvPr>
          <p:cNvSpPr/>
          <p:nvPr/>
        </p:nvSpPr>
        <p:spPr>
          <a:xfrm>
            <a:off x="5027747" y="6098690"/>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PREPARATION</a:t>
            </a:r>
          </a:p>
        </p:txBody>
      </p:sp>
      <p:sp>
        <p:nvSpPr>
          <p:cNvPr id="58" name="Rectangle 57">
            <a:extLst>
              <a:ext uri="{FF2B5EF4-FFF2-40B4-BE49-F238E27FC236}">
                <a16:creationId xmlns:a16="http://schemas.microsoft.com/office/drawing/2014/main" id="{AF20D4E4-1167-7049-9F0C-F083E70650CF}"/>
              </a:ext>
            </a:extLst>
          </p:cNvPr>
          <p:cNvSpPr/>
          <p:nvPr/>
        </p:nvSpPr>
        <p:spPr>
          <a:xfrm>
            <a:off x="6138588" y="6098690"/>
            <a:ext cx="1044000" cy="218532"/>
          </a:xfrm>
          <a:prstGeom prst="rect">
            <a:avLst/>
          </a:prstGeom>
          <a:gradFill>
            <a:gsLst>
              <a:gs pos="100000">
                <a:schemeClr val="accent3"/>
              </a:gs>
              <a:gs pos="0">
                <a:srgbClr val="25CAD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9" name="Rectangle 58">
            <a:extLst>
              <a:ext uri="{FF2B5EF4-FFF2-40B4-BE49-F238E27FC236}">
                <a16:creationId xmlns:a16="http://schemas.microsoft.com/office/drawing/2014/main" id="{64062391-E3F2-9685-0B04-C2028C8302C7}"/>
              </a:ext>
            </a:extLst>
          </p:cNvPr>
          <p:cNvSpPr/>
          <p:nvPr/>
        </p:nvSpPr>
        <p:spPr>
          <a:xfrm>
            <a:off x="8027697" y="556984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Demonstrate compliance – Art.31(1)</a:t>
            </a:r>
          </a:p>
        </p:txBody>
      </p:sp>
      <p:sp>
        <p:nvSpPr>
          <p:cNvPr id="60" name="Rectangle 59">
            <a:extLst>
              <a:ext uri="{FF2B5EF4-FFF2-40B4-BE49-F238E27FC236}">
                <a16:creationId xmlns:a16="http://schemas.microsoft.com/office/drawing/2014/main" id="{17C6E23C-363B-1B80-B600-A574F8295B55}"/>
              </a:ext>
            </a:extLst>
          </p:cNvPr>
          <p:cNvSpPr/>
          <p:nvPr/>
        </p:nvSpPr>
        <p:spPr>
          <a:xfrm>
            <a:off x="7196690" y="5853277"/>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or national exercises -Art.43</a:t>
            </a:r>
          </a:p>
        </p:txBody>
      </p:sp>
      <p:sp>
        <p:nvSpPr>
          <p:cNvPr id="61" name="Rectangle 60">
            <a:extLst>
              <a:ext uri="{FF2B5EF4-FFF2-40B4-BE49-F238E27FC236}">
                <a16:creationId xmlns:a16="http://schemas.microsoft.com/office/drawing/2014/main" id="{9A369968-5F0C-1FB3-31BB-4525E042C669}"/>
              </a:ext>
            </a:extLst>
          </p:cNvPr>
          <p:cNvSpPr/>
          <p:nvPr/>
        </p:nvSpPr>
        <p:spPr>
          <a:xfrm>
            <a:off x="7213087" y="6086683"/>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or cross-regional exercises -Art.44</a:t>
            </a:r>
          </a:p>
        </p:txBody>
      </p:sp>
      <p:sp>
        <p:nvSpPr>
          <p:cNvPr id="63" name="Rectangle 62">
            <a:extLst>
              <a:ext uri="{FF2B5EF4-FFF2-40B4-BE49-F238E27FC236}">
                <a16:creationId xmlns:a16="http://schemas.microsoft.com/office/drawing/2014/main" id="{B8447095-2DDF-153A-5DDE-4FD2DF09E933}"/>
              </a:ext>
            </a:extLst>
          </p:cNvPr>
          <p:cNvSpPr/>
          <p:nvPr/>
        </p:nvSpPr>
        <p:spPr>
          <a:xfrm>
            <a:off x="9721542" y="4289486"/>
            <a:ext cx="2221921" cy="182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Cross border risk assessment report –Art.23(1)</a:t>
            </a:r>
          </a:p>
        </p:txBody>
      </p:sp>
      <p:sp>
        <p:nvSpPr>
          <p:cNvPr id="128" name="Rectangle 127">
            <a:extLst>
              <a:ext uri="{FF2B5EF4-FFF2-40B4-BE49-F238E27FC236}">
                <a16:creationId xmlns:a16="http://schemas.microsoft.com/office/drawing/2014/main" id="{CAE7BC66-647A-09EB-20B5-86B3D80FCA94}"/>
              </a:ext>
            </a:extLst>
          </p:cNvPr>
          <p:cNvSpPr/>
          <p:nvPr/>
        </p:nvSpPr>
        <p:spPr>
          <a:xfrm>
            <a:off x="4751587" y="2962946"/>
            <a:ext cx="772914" cy="218532"/>
          </a:xfrm>
          <a:prstGeom prst="rect">
            <a:avLst/>
          </a:prstGeom>
          <a:solidFill>
            <a:srgbClr val="25CAD2">
              <a:alpha val="40000"/>
            </a:srgbClr>
          </a:solidFill>
          <a:ln>
            <a:solidFill>
              <a:schemeClr val="accent3">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288" name="Rectangle 4">
            <a:extLst>
              <a:ext uri="{FF2B5EF4-FFF2-40B4-BE49-F238E27FC236}">
                <a16:creationId xmlns:a16="http://schemas.microsoft.com/office/drawing/2014/main" id="{B08E5125-3FBC-7A85-9951-E640E8342C35}"/>
              </a:ext>
            </a:extLst>
          </p:cNvPr>
          <p:cNvSpPr/>
          <p:nvPr/>
        </p:nvSpPr>
        <p:spPr>
          <a:xfrm>
            <a:off x="776634" y="1904172"/>
            <a:ext cx="792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289" name="Rectangle 38">
            <a:extLst>
              <a:ext uri="{FF2B5EF4-FFF2-40B4-BE49-F238E27FC236}">
                <a16:creationId xmlns:a16="http://schemas.microsoft.com/office/drawing/2014/main" id="{063FD891-E2C9-B0AF-ADD3-A491A3162EDE}"/>
              </a:ext>
            </a:extLst>
          </p:cNvPr>
          <p:cNvSpPr/>
          <p:nvPr/>
        </p:nvSpPr>
        <p:spPr>
          <a:xfrm>
            <a:off x="1526300" y="1908430"/>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Provisional documents </a:t>
            </a:r>
            <a:r>
              <a:rPr kumimoji="0" lang="en-GB" sz="1000" b="0" i="1" u="none" strike="noStrike" kern="1200" cap="none" spc="0" normalizeH="0" noProof="0">
                <a:ln>
                  <a:noFill/>
                </a:ln>
                <a:solidFill>
                  <a:prstClr val="black"/>
                </a:solidFill>
                <a:effectLst/>
                <a:uLnTx/>
                <a:uFillTx/>
                <a:latin typeface="+mj-lt"/>
                <a:ea typeface="+mn-ea"/>
                <a:cs typeface="+mn-cs"/>
              </a:rPr>
              <a:t>(ECII, Processes and standards)</a:t>
            </a:r>
            <a:r>
              <a:rPr kumimoji="0" lang="en-GB" sz="1000" b="0" i="0" u="none" strike="noStrike" kern="1200" cap="none" spc="0" normalizeH="0" noProof="0">
                <a:ln>
                  <a:noFill/>
                </a:ln>
                <a:solidFill>
                  <a:prstClr val="black"/>
                </a:solidFill>
                <a:effectLst/>
                <a:uLnTx/>
                <a:uFillTx/>
                <a:latin typeface="+mj-lt"/>
                <a:ea typeface="+mn-ea"/>
                <a:cs typeface="+mn-cs"/>
              </a:rPr>
              <a:t> –Art. 48</a:t>
            </a:r>
          </a:p>
        </p:txBody>
      </p:sp>
      <p:sp>
        <p:nvSpPr>
          <p:cNvPr id="75" name="Rectangle 74">
            <a:extLst>
              <a:ext uri="{FF2B5EF4-FFF2-40B4-BE49-F238E27FC236}">
                <a16:creationId xmlns:a16="http://schemas.microsoft.com/office/drawing/2014/main" id="{720ABCA0-2DBB-C768-4B31-F6E121008046}"/>
              </a:ext>
            </a:extLst>
          </p:cNvPr>
          <p:cNvSpPr/>
          <p:nvPr/>
        </p:nvSpPr>
        <p:spPr>
          <a:xfrm>
            <a:off x="1129285" y="5274267"/>
            <a:ext cx="1103544"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76" name="Rectangle 75">
            <a:extLst>
              <a:ext uri="{FF2B5EF4-FFF2-40B4-BE49-F238E27FC236}">
                <a16:creationId xmlns:a16="http://schemas.microsoft.com/office/drawing/2014/main" id="{2F44D86A-58AF-634D-6988-115502462227}"/>
              </a:ext>
            </a:extLst>
          </p:cNvPr>
          <p:cNvSpPr/>
          <p:nvPr/>
        </p:nvSpPr>
        <p:spPr>
          <a:xfrm>
            <a:off x="2247371" y="5276514"/>
            <a:ext cx="636496"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77" name="Rectangle 76">
            <a:extLst>
              <a:ext uri="{FF2B5EF4-FFF2-40B4-BE49-F238E27FC236}">
                <a16:creationId xmlns:a16="http://schemas.microsoft.com/office/drawing/2014/main" id="{16D3BB76-9C76-1BE7-1DA4-59D32F7D6D99}"/>
              </a:ext>
            </a:extLst>
          </p:cNvPr>
          <p:cNvSpPr/>
          <p:nvPr/>
        </p:nvSpPr>
        <p:spPr>
          <a:xfrm>
            <a:off x="2786356" y="5277961"/>
            <a:ext cx="2034458"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CACS methodologies –Art.37(8)</a:t>
            </a:r>
          </a:p>
        </p:txBody>
      </p:sp>
      <p:sp>
        <p:nvSpPr>
          <p:cNvPr id="5" name="Rectangle 4">
            <a:extLst>
              <a:ext uri="{FF2B5EF4-FFF2-40B4-BE49-F238E27FC236}">
                <a16:creationId xmlns:a16="http://schemas.microsoft.com/office/drawing/2014/main" id="{678C7D5D-FDDA-7B26-B57E-4D20685C342A}"/>
              </a:ext>
            </a:extLst>
          </p:cNvPr>
          <p:cNvSpPr/>
          <p:nvPr/>
        </p:nvSpPr>
        <p:spPr>
          <a:xfrm>
            <a:off x="2247512" y="6490281"/>
            <a:ext cx="1103544"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Tool</a:t>
            </a:r>
          </a:p>
        </p:txBody>
      </p:sp>
      <p:sp>
        <p:nvSpPr>
          <p:cNvPr id="64" name="Rectangle 63">
            <a:extLst>
              <a:ext uri="{FF2B5EF4-FFF2-40B4-BE49-F238E27FC236}">
                <a16:creationId xmlns:a16="http://schemas.microsoft.com/office/drawing/2014/main" id="{2A8B5DBF-3A3E-C875-BBDB-2FF2129878D4}"/>
              </a:ext>
            </a:extLst>
          </p:cNvPr>
          <p:cNvSpPr/>
          <p:nvPr/>
        </p:nvSpPr>
        <p:spPr>
          <a:xfrm>
            <a:off x="3302908" y="6482161"/>
            <a:ext cx="2034458"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Feasibility Study –Art.37(9)</a:t>
            </a:r>
          </a:p>
        </p:txBody>
      </p:sp>
    </p:spTree>
    <p:extLst>
      <p:ext uri="{BB962C8B-B14F-4D97-AF65-F5344CB8AC3E}">
        <p14:creationId xmlns:p14="http://schemas.microsoft.com/office/powerpoint/2010/main" val="1134938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479D-ECA2-0FD5-7881-30748FC7818A}"/>
              </a:ext>
            </a:extLst>
          </p:cNvPr>
          <p:cNvSpPr>
            <a:spLocks noGrp="1"/>
          </p:cNvSpPr>
          <p:nvPr>
            <p:ph type="title"/>
          </p:nvPr>
        </p:nvSpPr>
        <p:spPr/>
        <p:txBody>
          <a:bodyPr/>
          <a:lstStyle/>
          <a:p>
            <a:r>
              <a:rPr lang="en-GB" noProof="0"/>
              <a:t>How and until when will the NCCS be implemented?</a:t>
            </a:r>
          </a:p>
        </p:txBody>
      </p:sp>
      <p:grpSp>
        <p:nvGrpSpPr>
          <p:cNvPr id="324" name="Group 323">
            <a:extLst>
              <a:ext uri="{FF2B5EF4-FFF2-40B4-BE49-F238E27FC236}">
                <a16:creationId xmlns:a16="http://schemas.microsoft.com/office/drawing/2014/main" id="{46008BC4-C6EE-9C6E-132D-D8FA052262B5}"/>
              </a:ext>
            </a:extLst>
          </p:cNvPr>
          <p:cNvGrpSpPr/>
          <p:nvPr/>
        </p:nvGrpSpPr>
        <p:grpSpPr>
          <a:xfrm>
            <a:off x="259058" y="5649730"/>
            <a:ext cx="1827153" cy="1208270"/>
            <a:chOff x="-2851621" y="5649731"/>
            <a:chExt cx="1827153" cy="1208270"/>
          </a:xfrm>
        </p:grpSpPr>
        <p:sp>
          <p:nvSpPr>
            <p:cNvPr id="323" name="Rectangle 322">
              <a:extLst>
                <a:ext uri="{FF2B5EF4-FFF2-40B4-BE49-F238E27FC236}">
                  <a16:creationId xmlns:a16="http://schemas.microsoft.com/office/drawing/2014/main" id="{DC1D8CB9-349C-0C5A-CA2F-1E887875A52F}"/>
                </a:ext>
              </a:extLst>
            </p:cNvPr>
            <p:cNvSpPr/>
            <p:nvPr/>
          </p:nvSpPr>
          <p:spPr>
            <a:xfrm>
              <a:off x="-2851621" y="5649731"/>
              <a:ext cx="1827153" cy="120827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nvGrpSpPr>
            <p:cNvPr id="322" name="Group 321">
              <a:extLst>
                <a:ext uri="{FF2B5EF4-FFF2-40B4-BE49-F238E27FC236}">
                  <a16:creationId xmlns:a16="http://schemas.microsoft.com/office/drawing/2014/main" id="{142B460E-D2C2-3ED0-1993-1995DB5ED5D4}"/>
                </a:ext>
              </a:extLst>
            </p:cNvPr>
            <p:cNvGrpSpPr/>
            <p:nvPr/>
          </p:nvGrpSpPr>
          <p:grpSpPr>
            <a:xfrm>
              <a:off x="-2736702" y="5756876"/>
              <a:ext cx="1597315" cy="805068"/>
              <a:chOff x="-2719080" y="5793415"/>
              <a:chExt cx="1597315" cy="805068"/>
            </a:xfrm>
          </p:grpSpPr>
          <p:grpSp>
            <p:nvGrpSpPr>
              <p:cNvPr id="317" name="Group 316">
                <a:extLst>
                  <a:ext uri="{FF2B5EF4-FFF2-40B4-BE49-F238E27FC236}">
                    <a16:creationId xmlns:a16="http://schemas.microsoft.com/office/drawing/2014/main" id="{7EEEE942-FE16-70BB-EAE4-7232C65E708E}"/>
                  </a:ext>
                </a:extLst>
              </p:cNvPr>
              <p:cNvGrpSpPr/>
              <p:nvPr/>
            </p:nvGrpSpPr>
            <p:grpSpPr>
              <a:xfrm>
                <a:off x="-2719080" y="5793415"/>
                <a:ext cx="387795" cy="805068"/>
                <a:chOff x="12555017" y="5487688"/>
                <a:chExt cx="1217066" cy="805068"/>
              </a:xfrm>
            </p:grpSpPr>
            <p:sp>
              <p:nvSpPr>
                <p:cNvPr id="136" name="Rectangle 135">
                  <a:extLst>
                    <a:ext uri="{FF2B5EF4-FFF2-40B4-BE49-F238E27FC236}">
                      <a16:creationId xmlns:a16="http://schemas.microsoft.com/office/drawing/2014/main" id="{7DD50B11-35DB-C78F-BF35-1650E8BC15A8}"/>
                    </a:ext>
                  </a:extLst>
                </p:cNvPr>
                <p:cNvSpPr/>
                <p:nvPr/>
              </p:nvSpPr>
              <p:spPr>
                <a:xfrm>
                  <a:off x="12555017" y="5487688"/>
                  <a:ext cx="1217066"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fr-FR" sz="900" b="1" cap="all">
                      <a:solidFill>
                        <a:schemeClr val="bg1"/>
                      </a:solidFill>
                    </a:rPr>
                    <a:t>X</a:t>
                  </a:r>
                </a:p>
              </p:txBody>
            </p:sp>
            <p:sp>
              <p:nvSpPr>
                <p:cNvPr id="137" name="Rectangle 136">
                  <a:extLst>
                    <a:ext uri="{FF2B5EF4-FFF2-40B4-BE49-F238E27FC236}">
                      <a16:creationId xmlns:a16="http://schemas.microsoft.com/office/drawing/2014/main" id="{930D68CD-B682-FD4D-C5A7-1A523E56901C}"/>
                    </a:ext>
                  </a:extLst>
                </p:cNvPr>
                <p:cNvSpPr/>
                <p:nvPr/>
              </p:nvSpPr>
              <p:spPr>
                <a:xfrm>
                  <a:off x="12555017" y="5780956"/>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X</a:t>
                  </a:r>
                </a:p>
              </p:txBody>
            </p:sp>
            <p:sp>
              <p:nvSpPr>
                <p:cNvPr id="138" name="Rectangle 137">
                  <a:extLst>
                    <a:ext uri="{FF2B5EF4-FFF2-40B4-BE49-F238E27FC236}">
                      <a16:creationId xmlns:a16="http://schemas.microsoft.com/office/drawing/2014/main" id="{B267A394-1E4D-6ACA-33EC-E4F765ECF409}"/>
                    </a:ext>
                  </a:extLst>
                </p:cNvPr>
                <p:cNvSpPr/>
                <p:nvPr/>
              </p:nvSpPr>
              <p:spPr>
                <a:xfrm>
                  <a:off x="12555017" y="6074224"/>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fr-FR" sz="900" b="1" cap="all">
                      <a:solidFill>
                        <a:schemeClr val="tx1">
                          <a:lumMod val="50000"/>
                          <a:lumOff val="50000"/>
                        </a:schemeClr>
                      </a:solidFill>
                    </a:rPr>
                    <a:t>X</a:t>
                  </a:r>
                </a:p>
              </p:txBody>
            </p:sp>
          </p:grpSp>
          <p:grpSp>
            <p:nvGrpSpPr>
              <p:cNvPr id="318" name="Group 317">
                <a:extLst>
                  <a:ext uri="{FF2B5EF4-FFF2-40B4-BE49-F238E27FC236}">
                    <a16:creationId xmlns:a16="http://schemas.microsoft.com/office/drawing/2014/main" id="{5AACDEC7-824A-0A3A-5324-DD6C54443AE8}"/>
                  </a:ext>
                </a:extLst>
              </p:cNvPr>
              <p:cNvGrpSpPr/>
              <p:nvPr/>
            </p:nvGrpSpPr>
            <p:grpSpPr>
              <a:xfrm>
                <a:off x="-2338831" y="5793415"/>
                <a:ext cx="1217066" cy="805068"/>
                <a:chOff x="12555017" y="5487688"/>
                <a:chExt cx="1217066" cy="805068"/>
              </a:xfrm>
              <a:noFill/>
            </p:grpSpPr>
            <p:sp>
              <p:nvSpPr>
                <p:cNvPr id="319" name="Rectangle 318">
                  <a:extLst>
                    <a:ext uri="{FF2B5EF4-FFF2-40B4-BE49-F238E27FC236}">
                      <a16:creationId xmlns:a16="http://schemas.microsoft.com/office/drawing/2014/main" id="{C3AE56C8-2AB5-087E-6036-AF1A76D178F7}"/>
                    </a:ext>
                  </a:extLst>
                </p:cNvPr>
                <p:cNvSpPr/>
                <p:nvPr/>
              </p:nvSpPr>
              <p:spPr>
                <a:xfrm>
                  <a:off x="12555017" y="5487688"/>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tabLst/>
                    <a:defRPr/>
                  </a:pPr>
                  <a:r>
                    <a:rPr lang="fr-FR" sz="900" b="1" cap="all" err="1">
                      <a:solidFill>
                        <a:schemeClr val="tx1"/>
                      </a:solidFill>
                    </a:rPr>
                    <a:t>European</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sp>
              <p:nvSpPr>
                <p:cNvPr id="320" name="Rectangle 319">
                  <a:extLst>
                    <a:ext uri="{FF2B5EF4-FFF2-40B4-BE49-F238E27FC236}">
                      <a16:creationId xmlns:a16="http://schemas.microsoft.com/office/drawing/2014/main" id="{AD141010-2887-B47B-CB6B-49B9E6464BE3}"/>
                    </a:ext>
                  </a:extLst>
                </p:cNvPr>
                <p:cNvSpPr/>
                <p:nvPr/>
              </p:nvSpPr>
              <p:spPr>
                <a:xfrm>
                  <a:off x="12555017" y="5780956"/>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b="1" cap="all">
                      <a:solidFill>
                        <a:schemeClr val="tx1"/>
                      </a:solidFill>
                    </a:rPr>
                    <a:t>NATIONAL LEVEL</a:t>
                  </a:r>
                </a:p>
              </p:txBody>
            </p:sp>
            <p:sp>
              <p:nvSpPr>
                <p:cNvPr id="321" name="Rectangle 320">
                  <a:extLst>
                    <a:ext uri="{FF2B5EF4-FFF2-40B4-BE49-F238E27FC236}">
                      <a16:creationId xmlns:a16="http://schemas.microsoft.com/office/drawing/2014/main" id="{B91F86FB-0958-EC90-68A0-52486065B6DC}"/>
                    </a:ext>
                  </a:extLst>
                </p:cNvPr>
                <p:cNvSpPr/>
                <p:nvPr/>
              </p:nvSpPr>
              <p:spPr>
                <a:xfrm>
                  <a:off x="12555017" y="6074224"/>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r>
                    <a:rPr lang="fr-FR" sz="900" b="1" cap="all" err="1">
                      <a:solidFill>
                        <a:schemeClr val="tx1"/>
                      </a:solidFill>
                    </a:rPr>
                    <a:t>Entity</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grpSp>
        </p:grpSp>
      </p:grpSp>
      <p:sp>
        <p:nvSpPr>
          <p:cNvPr id="3" name="Rectangle 2">
            <a:extLst>
              <a:ext uri="{FF2B5EF4-FFF2-40B4-BE49-F238E27FC236}">
                <a16:creationId xmlns:a16="http://schemas.microsoft.com/office/drawing/2014/main" id="{95327CC0-158C-7EF8-F735-82F6666D1E86}"/>
              </a:ext>
            </a:extLst>
          </p:cNvPr>
          <p:cNvSpPr/>
          <p:nvPr/>
        </p:nvSpPr>
        <p:spPr>
          <a:xfrm>
            <a:off x="6677239" y="3746882"/>
            <a:ext cx="1594224"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4" name="Rectangle 3">
            <a:extLst>
              <a:ext uri="{FF2B5EF4-FFF2-40B4-BE49-F238E27FC236}">
                <a16:creationId xmlns:a16="http://schemas.microsoft.com/office/drawing/2014/main" id="{50E058C3-AC74-984F-9B6D-F6CF5BB8E5F4}"/>
              </a:ext>
            </a:extLst>
          </p:cNvPr>
          <p:cNvSpPr/>
          <p:nvPr/>
        </p:nvSpPr>
        <p:spPr>
          <a:xfrm>
            <a:off x="1130300" y="2160072"/>
            <a:ext cx="540000" cy="2185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6" name="Rectangle 5">
            <a:extLst>
              <a:ext uri="{FF2B5EF4-FFF2-40B4-BE49-F238E27FC236}">
                <a16:creationId xmlns:a16="http://schemas.microsoft.com/office/drawing/2014/main" id="{F7439646-A7D9-1751-9DC6-F3C4B9058043}"/>
              </a:ext>
            </a:extLst>
          </p:cNvPr>
          <p:cNvSpPr/>
          <p:nvPr/>
        </p:nvSpPr>
        <p:spPr>
          <a:xfrm>
            <a:off x="1631413" y="2158496"/>
            <a:ext cx="36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Competent authority designation -Art.4</a:t>
            </a:r>
          </a:p>
        </p:txBody>
      </p:sp>
      <p:sp>
        <p:nvSpPr>
          <p:cNvPr id="7" name="Rectangle 6">
            <a:extLst>
              <a:ext uri="{FF2B5EF4-FFF2-40B4-BE49-F238E27FC236}">
                <a16:creationId xmlns:a16="http://schemas.microsoft.com/office/drawing/2014/main" id="{720ABCA0-2DBB-C768-4B31-F6E121008046}"/>
              </a:ext>
            </a:extLst>
          </p:cNvPr>
          <p:cNvSpPr/>
          <p:nvPr/>
        </p:nvSpPr>
        <p:spPr>
          <a:xfrm>
            <a:off x="1130300" y="2440322"/>
            <a:ext cx="792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8" name="Rectangle 7">
            <a:extLst>
              <a:ext uri="{FF2B5EF4-FFF2-40B4-BE49-F238E27FC236}">
                <a16:creationId xmlns:a16="http://schemas.microsoft.com/office/drawing/2014/main" id="{2F44D86A-58AF-634D-6988-115502462227}"/>
              </a:ext>
            </a:extLst>
          </p:cNvPr>
          <p:cNvSpPr/>
          <p:nvPr/>
        </p:nvSpPr>
        <p:spPr>
          <a:xfrm>
            <a:off x="1944488" y="2440322"/>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9" name="Rectangle 8">
            <a:extLst>
              <a:ext uri="{FF2B5EF4-FFF2-40B4-BE49-F238E27FC236}">
                <a16:creationId xmlns:a16="http://schemas.microsoft.com/office/drawing/2014/main" id="{BE8104B1-F7EC-4E96-78A2-9ED3ED47D80D}"/>
              </a:ext>
            </a:extLst>
          </p:cNvPr>
          <p:cNvSpPr/>
          <p:nvPr/>
        </p:nvSpPr>
        <p:spPr>
          <a:xfrm>
            <a:off x="8277013" y="4260512"/>
            <a:ext cx="936043"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0" name="Rectangle 9">
            <a:extLst>
              <a:ext uri="{FF2B5EF4-FFF2-40B4-BE49-F238E27FC236}">
                <a16:creationId xmlns:a16="http://schemas.microsoft.com/office/drawing/2014/main" id="{0E60B3E4-4D64-517C-0472-90A510336155}"/>
              </a:ext>
            </a:extLst>
          </p:cNvPr>
          <p:cNvSpPr/>
          <p:nvPr/>
        </p:nvSpPr>
        <p:spPr>
          <a:xfrm>
            <a:off x="9234917" y="4260512"/>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11" name="Rectangle 10">
            <a:extLst>
              <a:ext uri="{FF2B5EF4-FFF2-40B4-BE49-F238E27FC236}">
                <a16:creationId xmlns:a16="http://schemas.microsoft.com/office/drawing/2014/main" id="{0B0D7269-8DF6-F9B2-D497-DF939FFA684A}"/>
              </a:ext>
            </a:extLst>
          </p:cNvPr>
          <p:cNvSpPr/>
          <p:nvPr/>
        </p:nvSpPr>
        <p:spPr>
          <a:xfrm>
            <a:off x="3351056" y="4530818"/>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2" name="Rectangle 11">
            <a:extLst>
              <a:ext uri="{FF2B5EF4-FFF2-40B4-BE49-F238E27FC236}">
                <a16:creationId xmlns:a16="http://schemas.microsoft.com/office/drawing/2014/main" id="{188DEC5B-3CFD-C096-EF32-146C6454200E}"/>
              </a:ext>
            </a:extLst>
          </p:cNvPr>
          <p:cNvSpPr/>
          <p:nvPr/>
        </p:nvSpPr>
        <p:spPr>
          <a:xfrm>
            <a:off x="4217624" y="4530818"/>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grpSp>
        <p:nvGrpSpPr>
          <p:cNvPr id="13" name="Group 12">
            <a:extLst>
              <a:ext uri="{FF2B5EF4-FFF2-40B4-BE49-F238E27FC236}">
                <a16:creationId xmlns:a16="http://schemas.microsoft.com/office/drawing/2014/main" id="{60853FA3-79A4-F50B-455E-695CDA67E4C4}"/>
              </a:ext>
            </a:extLst>
          </p:cNvPr>
          <p:cNvGrpSpPr/>
          <p:nvPr/>
        </p:nvGrpSpPr>
        <p:grpSpPr>
          <a:xfrm>
            <a:off x="6684807" y="4530818"/>
            <a:ext cx="1054179" cy="218532"/>
            <a:chOff x="6684807" y="4711766"/>
            <a:chExt cx="1054179" cy="218532"/>
          </a:xfrm>
        </p:grpSpPr>
        <p:sp>
          <p:nvSpPr>
            <p:cNvPr id="14" name="Rectangle 13">
              <a:extLst>
                <a:ext uri="{FF2B5EF4-FFF2-40B4-BE49-F238E27FC236}">
                  <a16:creationId xmlns:a16="http://schemas.microsoft.com/office/drawing/2014/main" id="{8B3E0AB2-6F6A-DE75-035A-A79D0F59C3C4}"/>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15" name="Rectangle 14">
              <a:extLst>
                <a:ext uri="{FF2B5EF4-FFF2-40B4-BE49-F238E27FC236}">
                  <a16:creationId xmlns:a16="http://schemas.microsoft.com/office/drawing/2014/main" id="{E69A7E34-20CE-975F-7A44-82E154651D9D}"/>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16" name="Rectangle 15">
            <a:extLst>
              <a:ext uri="{FF2B5EF4-FFF2-40B4-BE49-F238E27FC236}">
                <a16:creationId xmlns:a16="http://schemas.microsoft.com/office/drawing/2014/main" id="{B9398081-7969-F832-6948-023A2BFE9DC4}"/>
              </a:ext>
            </a:extLst>
          </p:cNvPr>
          <p:cNvSpPr/>
          <p:nvPr/>
        </p:nvSpPr>
        <p:spPr>
          <a:xfrm>
            <a:off x="3351056" y="4792130"/>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17" name="Rectangle 16">
            <a:extLst>
              <a:ext uri="{FF2B5EF4-FFF2-40B4-BE49-F238E27FC236}">
                <a16:creationId xmlns:a16="http://schemas.microsoft.com/office/drawing/2014/main" id="{8521CEC1-CD45-A8A8-163D-8D61479C7B90}"/>
              </a:ext>
            </a:extLst>
          </p:cNvPr>
          <p:cNvSpPr/>
          <p:nvPr/>
        </p:nvSpPr>
        <p:spPr>
          <a:xfrm>
            <a:off x="4217624" y="4792130"/>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grpSp>
        <p:nvGrpSpPr>
          <p:cNvPr id="18" name="Group 17">
            <a:extLst>
              <a:ext uri="{FF2B5EF4-FFF2-40B4-BE49-F238E27FC236}">
                <a16:creationId xmlns:a16="http://schemas.microsoft.com/office/drawing/2014/main" id="{0ADBC63C-4417-500E-9AB7-120FB07DA2B4}"/>
              </a:ext>
            </a:extLst>
          </p:cNvPr>
          <p:cNvGrpSpPr/>
          <p:nvPr/>
        </p:nvGrpSpPr>
        <p:grpSpPr>
          <a:xfrm>
            <a:off x="6684807" y="4792130"/>
            <a:ext cx="1054179" cy="218532"/>
            <a:chOff x="6684807" y="4711766"/>
            <a:chExt cx="1054179" cy="218532"/>
          </a:xfrm>
        </p:grpSpPr>
        <p:sp>
          <p:nvSpPr>
            <p:cNvPr id="19" name="Rectangle 18">
              <a:extLst>
                <a:ext uri="{FF2B5EF4-FFF2-40B4-BE49-F238E27FC236}">
                  <a16:creationId xmlns:a16="http://schemas.microsoft.com/office/drawing/2014/main" id="{DD7B71FA-F251-C183-AB8D-E06724F62B6B}"/>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0" name="Rectangle 19">
              <a:extLst>
                <a:ext uri="{FF2B5EF4-FFF2-40B4-BE49-F238E27FC236}">
                  <a16:creationId xmlns:a16="http://schemas.microsoft.com/office/drawing/2014/main" id="{BEB84EEF-DE37-A045-065C-F925F516299C}"/>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21" name="Rectangle 20">
            <a:extLst>
              <a:ext uri="{FF2B5EF4-FFF2-40B4-BE49-F238E27FC236}">
                <a16:creationId xmlns:a16="http://schemas.microsoft.com/office/drawing/2014/main" id="{7D195CE0-BB2D-E956-1561-99EB8D2038A7}"/>
              </a:ext>
            </a:extLst>
          </p:cNvPr>
          <p:cNvSpPr/>
          <p:nvPr/>
        </p:nvSpPr>
        <p:spPr>
          <a:xfrm>
            <a:off x="5059137" y="5314754"/>
            <a:ext cx="2679849" cy="2185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2" name="Rectangle 21">
            <a:extLst>
              <a:ext uri="{FF2B5EF4-FFF2-40B4-BE49-F238E27FC236}">
                <a16:creationId xmlns:a16="http://schemas.microsoft.com/office/drawing/2014/main" id="{0F7BAEA2-03E8-6296-A9EC-3C2D31618860}"/>
              </a:ext>
            </a:extLst>
          </p:cNvPr>
          <p:cNvSpPr/>
          <p:nvPr/>
        </p:nvSpPr>
        <p:spPr>
          <a:xfrm>
            <a:off x="8397670" y="5314754"/>
            <a:ext cx="2009842"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3" name="Rectangle 22">
            <a:extLst>
              <a:ext uri="{FF2B5EF4-FFF2-40B4-BE49-F238E27FC236}">
                <a16:creationId xmlns:a16="http://schemas.microsoft.com/office/drawing/2014/main" id="{8BA3ED51-10DB-7496-9B8A-7EBD6B5130DC}"/>
              </a:ext>
            </a:extLst>
          </p:cNvPr>
          <p:cNvSpPr/>
          <p:nvPr/>
        </p:nvSpPr>
        <p:spPr>
          <a:xfrm>
            <a:off x="4770137" y="5053442"/>
            <a:ext cx="1188000" cy="2185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4" name="Rectangle 23">
            <a:extLst>
              <a:ext uri="{FF2B5EF4-FFF2-40B4-BE49-F238E27FC236}">
                <a16:creationId xmlns:a16="http://schemas.microsoft.com/office/drawing/2014/main" id="{E60E097C-7705-3C47-B268-85D7800F47DF}"/>
              </a:ext>
            </a:extLst>
          </p:cNvPr>
          <p:cNvSpPr/>
          <p:nvPr/>
        </p:nvSpPr>
        <p:spPr>
          <a:xfrm>
            <a:off x="8139512" y="5053442"/>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5" name="Rectangle 24">
            <a:extLst>
              <a:ext uri="{FF2B5EF4-FFF2-40B4-BE49-F238E27FC236}">
                <a16:creationId xmlns:a16="http://schemas.microsoft.com/office/drawing/2014/main" id="{40FD28D6-688E-3656-F7A7-511AB191AEFB}"/>
              </a:ext>
            </a:extLst>
          </p:cNvPr>
          <p:cNvSpPr/>
          <p:nvPr/>
        </p:nvSpPr>
        <p:spPr>
          <a:xfrm>
            <a:off x="2484488" y="2701634"/>
            <a:ext cx="828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26" name="Rectangle 25">
            <a:extLst>
              <a:ext uri="{FF2B5EF4-FFF2-40B4-BE49-F238E27FC236}">
                <a16:creationId xmlns:a16="http://schemas.microsoft.com/office/drawing/2014/main" id="{5AD5A811-D299-1260-C722-96D3B622D365}"/>
              </a:ext>
            </a:extLst>
          </p:cNvPr>
          <p:cNvSpPr/>
          <p:nvPr/>
        </p:nvSpPr>
        <p:spPr>
          <a:xfrm>
            <a:off x="3351056" y="2701634"/>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27" name="Rectangle 26">
            <a:extLst>
              <a:ext uri="{FF2B5EF4-FFF2-40B4-BE49-F238E27FC236}">
                <a16:creationId xmlns:a16="http://schemas.microsoft.com/office/drawing/2014/main" id="{D20AED6F-35BC-1315-AC68-6F6DE9000FFC}"/>
              </a:ext>
            </a:extLst>
          </p:cNvPr>
          <p:cNvSpPr/>
          <p:nvPr/>
        </p:nvSpPr>
        <p:spPr>
          <a:xfrm>
            <a:off x="5773458" y="2701634"/>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8" name="Rectangle 27">
            <a:extLst>
              <a:ext uri="{FF2B5EF4-FFF2-40B4-BE49-F238E27FC236}">
                <a16:creationId xmlns:a16="http://schemas.microsoft.com/office/drawing/2014/main" id="{106F42F0-7349-3747-27B3-7A99157D111A}"/>
              </a:ext>
            </a:extLst>
          </p:cNvPr>
          <p:cNvSpPr/>
          <p:nvPr/>
        </p:nvSpPr>
        <p:spPr>
          <a:xfrm>
            <a:off x="6692691" y="2701634"/>
            <a:ext cx="50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9" name="Rectangle 28">
            <a:extLst>
              <a:ext uri="{FF2B5EF4-FFF2-40B4-BE49-F238E27FC236}">
                <a16:creationId xmlns:a16="http://schemas.microsoft.com/office/drawing/2014/main" id="{76DD7C41-42E9-298F-8591-C62104655518}"/>
              </a:ext>
            </a:extLst>
          </p:cNvPr>
          <p:cNvSpPr/>
          <p:nvPr/>
        </p:nvSpPr>
        <p:spPr>
          <a:xfrm>
            <a:off x="3906137" y="2962946"/>
            <a:ext cx="828001" cy="218532"/>
          </a:xfrm>
          <a:prstGeom prst="rect">
            <a:avLst/>
          </a:prstGeom>
          <a:solidFill>
            <a:schemeClr val="bg2"/>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0" name="Rectangle 29">
            <a:extLst>
              <a:ext uri="{FF2B5EF4-FFF2-40B4-BE49-F238E27FC236}">
                <a16:creationId xmlns:a16="http://schemas.microsoft.com/office/drawing/2014/main" id="{A8D0B17C-CA65-E797-4D71-62AA3CEDBF1D}"/>
              </a:ext>
            </a:extLst>
          </p:cNvPr>
          <p:cNvSpPr/>
          <p:nvPr/>
        </p:nvSpPr>
        <p:spPr>
          <a:xfrm>
            <a:off x="7235319" y="2962946"/>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1" name="Rectangle 30">
            <a:extLst>
              <a:ext uri="{FF2B5EF4-FFF2-40B4-BE49-F238E27FC236}">
                <a16:creationId xmlns:a16="http://schemas.microsoft.com/office/drawing/2014/main" id="{6B7811BB-D36A-8C3C-BBED-C53B00E67E09}"/>
              </a:ext>
            </a:extLst>
          </p:cNvPr>
          <p:cNvSpPr/>
          <p:nvPr/>
        </p:nvSpPr>
        <p:spPr>
          <a:xfrm>
            <a:off x="4751587" y="3224258"/>
            <a:ext cx="1885871" cy="2185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32" name="Rectangle 31">
            <a:extLst>
              <a:ext uri="{FF2B5EF4-FFF2-40B4-BE49-F238E27FC236}">
                <a16:creationId xmlns:a16="http://schemas.microsoft.com/office/drawing/2014/main" id="{861A6E7F-29F4-D661-885F-5F6A114D89C9}"/>
              </a:ext>
            </a:extLst>
          </p:cNvPr>
          <p:cNvSpPr/>
          <p:nvPr/>
        </p:nvSpPr>
        <p:spPr>
          <a:xfrm>
            <a:off x="8128829" y="3224258"/>
            <a:ext cx="97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3" name="Rectangle 32">
            <a:extLst>
              <a:ext uri="{FF2B5EF4-FFF2-40B4-BE49-F238E27FC236}">
                <a16:creationId xmlns:a16="http://schemas.microsoft.com/office/drawing/2014/main" id="{C219C595-56B0-9CD8-52E4-3BF2AE504EB3}"/>
              </a:ext>
            </a:extLst>
          </p:cNvPr>
          <p:cNvSpPr/>
          <p:nvPr/>
        </p:nvSpPr>
        <p:spPr>
          <a:xfrm>
            <a:off x="5774386" y="3485570"/>
            <a:ext cx="1690585" cy="21853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34" name="Rectangle 33">
            <a:extLst>
              <a:ext uri="{FF2B5EF4-FFF2-40B4-BE49-F238E27FC236}">
                <a16:creationId xmlns:a16="http://schemas.microsoft.com/office/drawing/2014/main" id="{2A014A86-04AC-9387-21C3-EF4D3CB327C1}"/>
              </a:ext>
            </a:extLst>
          </p:cNvPr>
          <p:cNvSpPr/>
          <p:nvPr/>
        </p:nvSpPr>
        <p:spPr>
          <a:xfrm>
            <a:off x="9130339" y="3485570"/>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5" name="Rectangle 34">
            <a:extLst>
              <a:ext uri="{FF2B5EF4-FFF2-40B4-BE49-F238E27FC236}">
                <a16:creationId xmlns:a16="http://schemas.microsoft.com/office/drawing/2014/main" id="{0EBAEDBB-447E-AE21-73CD-C15F89753C37}"/>
              </a:ext>
            </a:extLst>
          </p:cNvPr>
          <p:cNvSpPr/>
          <p:nvPr/>
        </p:nvSpPr>
        <p:spPr>
          <a:xfrm>
            <a:off x="9971614" y="3746882"/>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6" name="Rectangle 35">
            <a:extLst>
              <a:ext uri="{FF2B5EF4-FFF2-40B4-BE49-F238E27FC236}">
                <a16:creationId xmlns:a16="http://schemas.microsoft.com/office/drawing/2014/main" id="{F15E01A0-96A9-7497-9CB3-EDA27797AAF1}"/>
              </a:ext>
            </a:extLst>
          </p:cNvPr>
          <p:cNvSpPr/>
          <p:nvPr/>
        </p:nvSpPr>
        <p:spPr>
          <a:xfrm>
            <a:off x="7443463" y="4008194"/>
            <a:ext cx="1395737"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7" name="Rectangle 36">
            <a:extLst>
              <a:ext uri="{FF2B5EF4-FFF2-40B4-BE49-F238E27FC236}">
                <a16:creationId xmlns:a16="http://schemas.microsoft.com/office/drawing/2014/main" id="{14FDB66D-5874-3CBC-6DFD-D22DFE457F1F}"/>
              </a:ext>
            </a:extLst>
          </p:cNvPr>
          <p:cNvSpPr/>
          <p:nvPr/>
        </p:nvSpPr>
        <p:spPr>
          <a:xfrm>
            <a:off x="8862591" y="4009068"/>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38" name="Rectangle 37">
            <a:extLst>
              <a:ext uri="{FF2B5EF4-FFF2-40B4-BE49-F238E27FC236}">
                <a16:creationId xmlns:a16="http://schemas.microsoft.com/office/drawing/2014/main" id="{21BB1AC1-B935-089E-AC23-CCBF28EB6BD2}"/>
              </a:ext>
            </a:extLst>
          </p:cNvPr>
          <p:cNvSpPr/>
          <p:nvPr/>
        </p:nvSpPr>
        <p:spPr>
          <a:xfrm>
            <a:off x="10837836" y="4008194"/>
            <a:ext cx="79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40" name="Rectangle 39">
            <a:extLst>
              <a:ext uri="{FF2B5EF4-FFF2-40B4-BE49-F238E27FC236}">
                <a16:creationId xmlns:a16="http://schemas.microsoft.com/office/drawing/2014/main" id="{16D3BB76-9C76-1BE7-1DA4-59D32F7D6D99}"/>
              </a:ext>
            </a:extLst>
          </p:cNvPr>
          <p:cNvSpPr/>
          <p:nvPr/>
        </p:nvSpPr>
        <p:spPr>
          <a:xfrm>
            <a:off x="2483473" y="2441769"/>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Risk assessment methodologies –Art.18(1)/8</a:t>
            </a:r>
          </a:p>
        </p:txBody>
      </p:sp>
      <p:sp>
        <p:nvSpPr>
          <p:cNvPr id="41" name="Rectangle 40">
            <a:extLst>
              <a:ext uri="{FF2B5EF4-FFF2-40B4-BE49-F238E27FC236}">
                <a16:creationId xmlns:a16="http://schemas.microsoft.com/office/drawing/2014/main" id="{469E3E52-99AF-E7E5-0C87-05B7FCFCF7F0}"/>
              </a:ext>
            </a:extLst>
          </p:cNvPr>
          <p:cNvSpPr/>
          <p:nvPr/>
        </p:nvSpPr>
        <p:spPr>
          <a:xfrm>
            <a:off x="3897670" y="270390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Union-wide risk assessment (including ECII &amp; Thresholds) –Art.19 </a:t>
            </a:r>
          </a:p>
        </p:txBody>
      </p:sp>
      <p:sp>
        <p:nvSpPr>
          <p:cNvPr id="42" name="Rectangle 41">
            <a:extLst>
              <a:ext uri="{FF2B5EF4-FFF2-40B4-BE49-F238E27FC236}">
                <a16:creationId xmlns:a16="http://schemas.microsoft.com/office/drawing/2014/main" id="{504653CD-0697-0AE9-25AF-03E4CC453728}"/>
              </a:ext>
            </a:extLst>
          </p:cNvPr>
          <p:cNvSpPr/>
          <p:nvPr/>
        </p:nvSpPr>
        <p:spPr>
          <a:xfrm>
            <a:off x="5457547" y="296683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HI/CI entities notification –Art.24(6)</a:t>
            </a:r>
          </a:p>
        </p:txBody>
      </p:sp>
      <p:sp>
        <p:nvSpPr>
          <p:cNvPr id="43" name="Rectangle 42">
            <a:extLst>
              <a:ext uri="{FF2B5EF4-FFF2-40B4-BE49-F238E27FC236}">
                <a16:creationId xmlns:a16="http://schemas.microsoft.com/office/drawing/2014/main" id="{BE57BD3E-B469-E431-7B66-B493F43086DF}"/>
              </a:ext>
            </a:extLst>
          </p:cNvPr>
          <p:cNvSpPr/>
          <p:nvPr/>
        </p:nvSpPr>
        <p:spPr>
          <a:xfrm>
            <a:off x="6600031" y="3224258"/>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risk assessment –Art.27(1)</a:t>
            </a:r>
          </a:p>
        </p:txBody>
      </p:sp>
      <p:sp>
        <p:nvSpPr>
          <p:cNvPr id="44" name="Rectangle 43">
            <a:extLst>
              <a:ext uri="{FF2B5EF4-FFF2-40B4-BE49-F238E27FC236}">
                <a16:creationId xmlns:a16="http://schemas.microsoft.com/office/drawing/2014/main" id="{ACB3CC3E-ED2D-B2FB-D797-76FDAB0DD4F4}"/>
              </a:ext>
            </a:extLst>
          </p:cNvPr>
          <p:cNvSpPr/>
          <p:nvPr/>
        </p:nvSpPr>
        <p:spPr>
          <a:xfrm>
            <a:off x="7443463" y="348433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Member State risk assessment –Art.20(2) </a:t>
            </a:r>
          </a:p>
        </p:txBody>
      </p:sp>
      <p:sp>
        <p:nvSpPr>
          <p:cNvPr id="45" name="Rectangle 44">
            <a:extLst>
              <a:ext uri="{FF2B5EF4-FFF2-40B4-BE49-F238E27FC236}">
                <a16:creationId xmlns:a16="http://schemas.microsoft.com/office/drawing/2014/main" id="{DE7581A2-9B4F-911E-2510-40CF70679989}"/>
              </a:ext>
            </a:extLst>
          </p:cNvPr>
          <p:cNvSpPr/>
          <p:nvPr/>
        </p:nvSpPr>
        <p:spPr>
          <a:xfrm>
            <a:off x="8310031" y="3751134"/>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schemeClr val="tx1"/>
                </a:solidFill>
                <a:effectLst/>
                <a:uLnTx/>
                <a:uFillTx/>
                <a:latin typeface="+mj-lt"/>
                <a:ea typeface="+mn-ea"/>
                <a:cs typeface="+mn-cs"/>
              </a:rPr>
              <a:t>Regional risk </a:t>
            </a:r>
            <a:r>
              <a:rPr kumimoji="0" lang="en-GB" sz="1000" b="0" i="0" u="none" strike="noStrike" kern="1200" cap="none" spc="0" normalizeH="0" noProof="0">
                <a:ln>
                  <a:noFill/>
                </a:ln>
                <a:solidFill>
                  <a:prstClr val="black"/>
                </a:solidFill>
                <a:effectLst/>
                <a:uLnTx/>
                <a:uFillTx/>
                <a:latin typeface="+mj-lt"/>
                <a:ea typeface="+mn-ea"/>
                <a:cs typeface="+mn-cs"/>
              </a:rPr>
              <a:t>assessment –Art.21(2)</a:t>
            </a:r>
          </a:p>
        </p:txBody>
      </p:sp>
      <p:sp>
        <p:nvSpPr>
          <p:cNvPr id="46" name="Rectangle 45">
            <a:extLst>
              <a:ext uri="{FF2B5EF4-FFF2-40B4-BE49-F238E27FC236}">
                <a16:creationId xmlns:a16="http://schemas.microsoft.com/office/drawing/2014/main" id="{0A80C46B-5DE7-55BB-ED65-8DD1B81657A4}"/>
              </a:ext>
            </a:extLst>
          </p:cNvPr>
          <p:cNvSpPr/>
          <p:nvPr/>
        </p:nvSpPr>
        <p:spPr>
          <a:xfrm>
            <a:off x="9388272" y="399906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risk mitigation plan –Art.22(1)</a:t>
            </a:r>
          </a:p>
        </p:txBody>
      </p:sp>
      <p:sp>
        <p:nvSpPr>
          <p:cNvPr id="47" name="Rectangle 46">
            <a:extLst>
              <a:ext uri="{FF2B5EF4-FFF2-40B4-BE49-F238E27FC236}">
                <a16:creationId xmlns:a16="http://schemas.microsoft.com/office/drawing/2014/main" id="{C3C3C1B4-E027-888C-2569-54A8E18C81C9}"/>
              </a:ext>
            </a:extLst>
          </p:cNvPr>
          <p:cNvSpPr/>
          <p:nvPr/>
        </p:nvSpPr>
        <p:spPr>
          <a:xfrm>
            <a:off x="4751586" y="4532056"/>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Minimum and  advanced cybersecurity controls –Art.29(1)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noProof="0">
                <a:ln>
                  <a:noFill/>
                </a:ln>
                <a:solidFill>
                  <a:prstClr val="black"/>
                </a:solidFill>
                <a:effectLst/>
                <a:uLnTx/>
                <a:uFillTx/>
                <a:latin typeface="+mj-lt"/>
                <a:ea typeface="+mn-ea"/>
                <a:cs typeface="+mn-cs"/>
              </a:rPr>
              <a:t> included supply chain controls –Art.28(4)</a:t>
            </a:r>
          </a:p>
        </p:txBody>
      </p:sp>
      <p:sp>
        <p:nvSpPr>
          <p:cNvPr id="48" name="Rectangle 47">
            <a:extLst>
              <a:ext uri="{FF2B5EF4-FFF2-40B4-BE49-F238E27FC236}">
                <a16:creationId xmlns:a16="http://schemas.microsoft.com/office/drawing/2014/main" id="{ACB67F7D-88E4-76D3-5B1A-64876FBDF0EF}"/>
              </a:ext>
            </a:extLst>
          </p:cNvPr>
          <p:cNvSpPr/>
          <p:nvPr/>
        </p:nvSpPr>
        <p:spPr>
          <a:xfrm>
            <a:off x="4751586" y="481011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Proposal for the ECSMM  –Art.34(1)</a:t>
            </a:r>
          </a:p>
        </p:txBody>
      </p:sp>
      <p:sp>
        <p:nvSpPr>
          <p:cNvPr id="49" name="Rectangle 48">
            <a:extLst>
              <a:ext uri="{FF2B5EF4-FFF2-40B4-BE49-F238E27FC236}">
                <a16:creationId xmlns:a16="http://schemas.microsoft.com/office/drawing/2014/main" id="{81B2CC9E-3230-A206-80FA-890783A1BAC3}"/>
              </a:ext>
            </a:extLst>
          </p:cNvPr>
          <p:cNvSpPr/>
          <p:nvPr/>
        </p:nvSpPr>
        <p:spPr>
          <a:xfrm>
            <a:off x="5956386" y="5047445"/>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Implement minimum and advanced cybersecurity controls  – Art.29(1) + supply chain</a:t>
            </a:r>
          </a:p>
        </p:txBody>
      </p:sp>
      <p:sp>
        <p:nvSpPr>
          <p:cNvPr id="50" name="Rectangle 49">
            <a:extLst>
              <a:ext uri="{FF2B5EF4-FFF2-40B4-BE49-F238E27FC236}">
                <a16:creationId xmlns:a16="http://schemas.microsoft.com/office/drawing/2014/main" id="{8C04C498-60DC-5D7C-C5F9-D1625B4B9EFA}"/>
              </a:ext>
            </a:extLst>
          </p:cNvPr>
          <p:cNvSpPr/>
          <p:nvPr/>
        </p:nvSpPr>
        <p:spPr>
          <a:xfrm>
            <a:off x="7707547" y="531399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Cybersecurity management system – Art.32(1) </a:t>
            </a:r>
          </a:p>
        </p:txBody>
      </p:sp>
      <p:sp>
        <p:nvSpPr>
          <p:cNvPr id="51" name="Rectangle 50">
            <a:extLst>
              <a:ext uri="{FF2B5EF4-FFF2-40B4-BE49-F238E27FC236}">
                <a16:creationId xmlns:a16="http://schemas.microsoft.com/office/drawing/2014/main" id="{26300FCF-4590-4D70-C771-51A01FE05A32}"/>
              </a:ext>
            </a:extLst>
          </p:cNvPr>
          <p:cNvSpPr/>
          <p:nvPr/>
        </p:nvSpPr>
        <p:spPr>
          <a:xfrm>
            <a:off x="5956386" y="5577304"/>
            <a:ext cx="2071311" cy="21321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52" name="Rectangle 51">
            <a:extLst>
              <a:ext uri="{FF2B5EF4-FFF2-40B4-BE49-F238E27FC236}">
                <a16:creationId xmlns:a16="http://schemas.microsoft.com/office/drawing/2014/main" id="{46330FEA-55D0-B41C-2371-994D0EEBE5C1}"/>
              </a:ext>
            </a:extLst>
          </p:cNvPr>
          <p:cNvSpPr/>
          <p:nvPr/>
        </p:nvSpPr>
        <p:spPr>
          <a:xfrm>
            <a:off x="10450272" y="5576066"/>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53" name="Rectangle 52">
            <a:extLst>
              <a:ext uri="{FF2B5EF4-FFF2-40B4-BE49-F238E27FC236}">
                <a16:creationId xmlns:a16="http://schemas.microsoft.com/office/drawing/2014/main" id="{96FAEBA4-23B4-AD0A-89C6-4AD4E0BEA1D7}"/>
              </a:ext>
            </a:extLst>
          </p:cNvPr>
          <p:cNvSpPr/>
          <p:nvPr/>
        </p:nvSpPr>
        <p:spPr>
          <a:xfrm>
            <a:off x="2807729" y="5837378"/>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SCENARIO</a:t>
            </a:r>
          </a:p>
        </p:txBody>
      </p:sp>
      <p:sp>
        <p:nvSpPr>
          <p:cNvPr id="54" name="Rectangle 53">
            <a:extLst>
              <a:ext uri="{FF2B5EF4-FFF2-40B4-BE49-F238E27FC236}">
                <a16:creationId xmlns:a16="http://schemas.microsoft.com/office/drawing/2014/main" id="{B0537761-B859-C6F7-5C96-441D51B5F5C6}"/>
              </a:ext>
            </a:extLst>
          </p:cNvPr>
          <p:cNvSpPr/>
          <p:nvPr/>
        </p:nvSpPr>
        <p:spPr>
          <a:xfrm>
            <a:off x="3918570" y="5837378"/>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PREPARATION</a:t>
            </a:r>
          </a:p>
        </p:txBody>
      </p:sp>
      <p:sp>
        <p:nvSpPr>
          <p:cNvPr id="55" name="Rectangle 54">
            <a:extLst>
              <a:ext uri="{FF2B5EF4-FFF2-40B4-BE49-F238E27FC236}">
                <a16:creationId xmlns:a16="http://schemas.microsoft.com/office/drawing/2014/main" id="{3888F6D7-A3C3-729F-88D6-218A3DC60039}"/>
              </a:ext>
            </a:extLst>
          </p:cNvPr>
          <p:cNvSpPr/>
          <p:nvPr/>
        </p:nvSpPr>
        <p:spPr>
          <a:xfrm>
            <a:off x="5029410" y="5837378"/>
            <a:ext cx="2153177"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EXERCISE</a:t>
            </a:r>
          </a:p>
        </p:txBody>
      </p:sp>
      <p:sp>
        <p:nvSpPr>
          <p:cNvPr id="56" name="Rectangle 55">
            <a:extLst>
              <a:ext uri="{FF2B5EF4-FFF2-40B4-BE49-F238E27FC236}">
                <a16:creationId xmlns:a16="http://schemas.microsoft.com/office/drawing/2014/main" id="{1FB96E40-3441-D0BF-B1AC-CD0FE109B8A6}"/>
              </a:ext>
            </a:extLst>
          </p:cNvPr>
          <p:cNvSpPr/>
          <p:nvPr/>
        </p:nvSpPr>
        <p:spPr>
          <a:xfrm>
            <a:off x="3916906" y="6098690"/>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SCENARIO</a:t>
            </a:r>
          </a:p>
        </p:txBody>
      </p:sp>
      <p:sp>
        <p:nvSpPr>
          <p:cNvPr id="57" name="Rectangle 56">
            <a:extLst>
              <a:ext uri="{FF2B5EF4-FFF2-40B4-BE49-F238E27FC236}">
                <a16:creationId xmlns:a16="http://schemas.microsoft.com/office/drawing/2014/main" id="{F68672C7-41BC-BBFB-DA20-614288304AEC}"/>
              </a:ext>
            </a:extLst>
          </p:cNvPr>
          <p:cNvSpPr/>
          <p:nvPr/>
        </p:nvSpPr>
        <p:spPr>
          <a:xfrm>
            <a:off x="5027747" y="6098690"/>
            <a:ext cx="1044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PREPARATION</a:t>
            </a:r>
          </a:p>
        </p:txBody>
      </p:sp>
      <p:sp>
        <p:nvSpPr>
          <p:cNvPr id="58" name="Rectangle 57">
            <a:extLst>
              <a:ext uri="{FF2B5EF4-FFF2-40B4-BE49-F238E27FC236}">
                <a16:creationId xmlns:a16="http://schemas.microsoft.com/office/drawing/2014/main" id="{AF20D4E4-1167-7049-9F0C-F083E70650CF}"/>
              </a:ext>
            </a:extLst>
          </p:cNvPr>
          <p:cNvSpPr/>
          <p:nvPr/>
        </p:nvSpPr>
        <p:spPr>
          <a:xfrm>
            <a:off x="6138588" y="6098690"/>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EXERCISE</a:t>
            </a:r>
          </a:p>
        </p:txBody>
      </p:sp>
      <p:sp>
        <p:nvSpPr>
          <p:cNvPr id="59" name="Rectangle 58">
            <a:extLst>
              <a:ext uri="{FF2B5EF4-FFF2-40B4-BE49-F238E27FC236}">
                <a16:creationId xmlns:a16="http://schemas.microsoft.com/office/drawing/2014/main" id="{64062391-E3F2-9685-0B04-C2028C8302C7}"/>
              </a:ext>
            </a:extLst>
          </p:cNvPr>
          <p:cNvSpPr/>
          <p:nvPr/>
        </p:nvSpPr>
        <p:spPr>
          <a:xfrm>
            <a:off x="8027697" y="556984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Demonstrate compliance – Art.31(1)</a:t>
            </a:r>
          </a:p>
        </p:txBody>
      </p:sp>
      <p:sp>
        <p:nvSpPr>
          <p:cNvPr id="60" name="Rectangle 59">
            <a:extLst>
              <a:ext uri="{FF2B5EF4-FFF2-40B4-BE49-F238E27FC236}">
                <a16:creationId xmlns:a16="http://schemas.microsoft.com/office/drawing/2014/main" id="{17C6E23C-363B-1B80-B600-A574F8295B55}"/>
              </a:ext>
            </a:extLst>
          </p:cNvPr>
          <p:cNvSpPr/>
          <p:nvPr/>
        </p:nvSpPr>
        <p:spPr>
          <a:xfrm>
            <a:off x="7196690" y="5853277"/>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or national exercises -Art.43</a:t>
            </a:r>
          </a:p>
        </p:txBody>
      </p:sp>
      <p:sp>
        <p:nvSpPr>
          <p:cNvPr id="61" name="Rectangle 60">
            <a:extLst>
              <a:ext uri="{FF2B5EF4-FFF2-40B4-BE49-F238E27FC236}">
                <a16:creationId xmlns:a16="http://schemas.microsoft.com/office/drawing/2014/main" id="{9A369968-5F0C-1FB3-31BB-4525E042C669}"/>
              </a:ext>
            </a:extLst>
          </p:cNvPr>
          <p:cNvSpPr/>
          <p:nvPr/>
        </p:nvSpPr>
        <p:spPr>
          <a:xfrm>
            <a:off x="7213087" y="6086683"/>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or cross-regional exercises -Art.44</a:t>
            </a:r>
          </a:p>
        </p:txBody>
      </p:sp>
      <p:sp>
        <p:nvSpPr>
          <p:cNvPr id="62" name="Slide Number Placeholder 2">
            <a:extLst>
              <a:ext uri="{FF2B5EF4-FFF2-40B4-BE49-F238E27FC236}">
                <a16:creationId xmlns:a16="http://schemas.microsoft.com/office/drawing/2014/main" id="{8D4FCD0E-C2AE-C281-3BAB-B81821FC4BA8}"/>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11</a:t>
            </a:fld>
            <a:endParaRPr lang="en-GB"/>
          </a:p>
        </p:txBody>
      </p:sp>
      <p:sp>
        <p:nvSpPr>
          <p:cNvPr id="63" name="Rectangle 62">
            <a:extLst>
              <a:ext uri="{FF2B5EF4-FFF2-40B4-BE49-F238E27FC236}">
                <a16:creationId xmlns:a16="http://schemas.microsoft.com/office/drawing/2014/main" id="{B8447095-2DDF-153A-5DDE-4FD2DF09E933}"/>
              </a:ext>
            </a:extLst>
          </p:cNvPr>
          <p:cNvSpPr/>
          <p:nvPr/>
        </p:nvSpPr>
        <p:spPr>
          <a:xfrm>
            <a:off x="9721542" y="4289486"/>
            <a:ext cx="2221921" cy="182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Cross border risk assessment report –Art.23(1)</a:t>
            </a:r>
          </a:p>
        </p:txBody>
      </p:sp>
      <p:sp>
        <p:nvSpPr>
          <p:cNvPr id="128" name="Rectangle 127">
            <a:extLst>
              <a:ext uri="{FF2B5EF4-FFF2-40B4-BE49-F238E27FC236}">
                <a16:creationId xmlns:a16="http://schemas.microsoft.com/office/drawing/2014/main" id="{CAE7BC66-647A-09EB-20B5-86B3D80FCA94}"/>
              </a:ext>
            </a:extLst>
          </p:cNvPr>
          <p:cNvSpPr/>
          <p:nvPr/>
        </p:nvSpPr>
        <p:spPr>
          <a:xfrm>
            <a:off x="4751587" y="2962946"/>
            <a:ext cx="772914" cy="218532"/>
          </a:xfrm>
          <a:prstGeom prst="rect">
            <a:avLst/>
          </a:prstGeom>
          <a:solidFill>
            <a:schemeClr val="bg2">
              <a:alpha val="65000"/>
            </a:schemeClr>
          </a:solidFill>
          <a:ln>
            <a:solidFill>
              <a:schemeClr val="accent2">
                <a:lumMod val="60000"/>
                <a:lumOff val="40000"/>
                <a:alpha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288" name="Rectangle 4">
            <a:extLst>
              <a:ext uri="{FF2B5EF4-FFF2-40B4-BE49-F238E27FC236}">
                <a16:creationId xmlns:a16="http://schemas.microsoft.com/office/drawing/2014/main" id="{B08E5125-3FBC-7A85-9951-E640E8342C35}"/>
              </a:ext>
            </a:extLst>
          </p:cNvPr>
          <p:cNvSpPr/>
          <p:nvPr/>
        </p:nvSpPr>
        <p:spPr>
          <a:xfrm>
            <a:off x="776634" y="1904172"/>
            <a:ext cx="792000"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289" name="Rectangle 38">
            <a:extLst>
              <a:ext uri="{FF2B5EF4-FFF2-40B4-BE49-F238E27FC236}">
                <a16:creationId xmlns:a16="http://schemas.microsoft.com/office/drawing/2014/main" id="{063FD891-E2C9-B0AF-ADD3-A491A3162EDE}"/>
              </a:ext>
            </a:extLst>
          </p:cNvPr>
          <p:cNvSpPr/>
          <p:nvPr/>
        </p:nvSpPr>
        <p:spPr>
          <a:xfrm>
            <a:off x="1526300" y="1908430"/>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Provisional documents </a:t>
            </a:r>
            <a:r>
              <a:rPr kumimoji="0" lang="en-GB" sz="1000" b="0" i="1" u="none" strike="noStrike" kern="1200" cap="none" spc="0" normalizeH="0" noProof="0">
                <a:ln>
                  <a:noFill/>
                </a:ln>
                <a:solidFill>
                  <a:prstClr val="black"/>
                </a:solidFill>
                <a:effectLst/>
                <a:uLnTx/>
                <a:uFillTx/>
                <a:latin typeface="+mj-lt"/>
                <a:ea typeface="+mn-ea"/>
                <a:cs typeface="+mn-cs"/>
              </a:rPr>
              <a:t>(ECII, Processes and standards)</a:t>
            </a:r>
            <a:r>
              <a:rPr kumimoji="0" lang="en-GB" sz="1000" b="0" i="0" u="none" strike="noStrike" kern="1200" cap="none" spc="0" normalizeH="0" noProof="0">
                <a:ln>
                  <a:noFill/>
                </a:ln>
                <a:solidFill>
                  <a:prstClr val="black"/>
                </a:solidFill>
                <a:effectLst/>
                <a:uLnTx/>
                <a:uFillTx/>
                <a:latin typeface="+mj-lt"/>
                <a:ea typeface="+mn-ea"/>
                <a:cs typeface="+mn-cs"/>
              </a:rPr>
              <a:t> –Art. 48</a:t>
            </a:r>
          </a:p>
        </p:txBody>
      </p:sp>
      <p:sp>
        <p:nvSpPr>
          <p:cNvPr id="78" name="Rectangle 77">
            <a:extLst>
              <a:ext uri="{FF2B5EF4-FFF2-40B4-BE49-F238E27FC236}">
                <a16:creationId xmlns:a16="http://schemas.microsoft.com/office/drawing/2014/main" id="{720ABCA0-2DBB-C768-4B31-F6E121008046}"/>
              </a:ext>
            </a:extLst>
          </p:cNvPr>
          <p:cNvSpPr/>
          <p:nvPr/>
        </p:nvSpPr>
        <p:spPr>
          <a:xfrm>
            <a:off x="1129285" y="5274267"/>
            <a:ext cx="1103544" cy="21853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DEVELOP</a:t>
            </a:r>
          </a:p>
        </p:txBody>
      </p:sp>
      <p:sp>
        <p:nvSpPr>
          <p:cNvPr id="79" name="Rectangle 78">
            <a:extLst>
              <a:ext uri="{FF2B5EF4-FFF2-40B4-BE49-F238E27FC236}">
                <a16:creationId xmlns:a16="http://schemas.microsoft.com/office/drawing/2014/main" id="{2F44D86A-58AF-634D-6988-115502462227}"/>
              </a:ext>
            </a:extLst>
          </p:cNvPr>
          <p:cNvSpPr/>
          <p:nvPr/>
        </p:nvSpPr>
        <p:spPr>
          <a:xfrm>
            <a:off x="2247371" y="5276514"/>
            <a:ext cx="636496" cy="21853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80" name="Rectangle 79">
            <a:extLst>
              <a:ext uri="{FF2B5EF4-FFF2-40B4-BE49-F238E27FC236}">
                <a16:creationId xmlns:a16="http://schemas.microsoft.com/office/drawing/2014/main" id="{16D3BB76-9C76-1BE7-1DA4-59D32F7D6D99}"/>
              </a:ext>
            </a:extLst>
          </p:cNvPr>
          <p:cNvSpPr/>
          <p:nvPr/>
        </p:nvSpPr>
        <p:spPr>
          <a:xfrm>
            <a:off x="2786356" y="5277961"/>
            <a:ext cx="2034458"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CACS methodologies –Art.37(8)</a:t>
            </a:r>
          </a:p>
        </p:txBody>
      </p:sp>
    </p:spTree>
    <p:extLst>
      <p:ext uri="{BB962C8B-B14F-4D97-AF65-F5344CB8AC3E}">
        <p14:creationId xmlns:p14="http://schemas.microsoft.com/office/powerpoint/2010/main" val="23206399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479D-ECA2-0FD5-7881-30748FC7818A}"/>
              </a:ext>
            </a:extLst>
          </p:cNvPr>
          <p:cNvSpPr>
            <a:spLocks noGrp="1"/>
          </p:cNvSpPr>
          <p:nvPr>
            <p:ph type="title"/>
          </p:nvPr>
        </p:nvSpPr>
        <p:spPr/>
        <p:txBody>
          <a:bodyPr/>
          <a:lstStyle/>
          <a:p>
            <a:r>
              <a:rPr lang="en-GB" noProof="0"/>
              <a:t>How and until when will the NCCS be implemented?</a:t>
            </a:r>
          </a:p>
        </p:txBody>
      </p:sp>
      <p:grpSp>
        <p:nvGrpSpPr>
          <p:cNvPr id="324" name="Group 323">
            <a:extLst>
              <a:ext uri="{FF2B5EF4-FFF2-40B4-BE49-F238E27FC236}">
                <a16:creationId xmlns:a16="http://schemas.microsoft.com/office/drawing/2014/main" id="{46008BC4-C6EE-9C6E-132D-D8FA052262B5}"/>
              </a:ext>
            </a:extLst>
          </p:cNvPr>
          <p:cNvGrpSpPr/>
          <p:nvPr/>
        </p:nvGrpSpPr>
        <p:grpSpPr>
          <a:xfrm>
            <a:off x="259058" y="5649730"/>
            <a:ext cx="1827153" cy="1208270"/>
            <a:chOff x="-2851621" y="5649731"/>
            <a:chExt cx="1827153" cy="1208270"/>
          </a:xfrm>
        </p:grpSpPr>
        <p:sp>
          <p:nvSpPr>
            <p:cNvPr id="323" name="Rectangle 322">
              <a:extLst>
                <a:ext uri="{FF2B5EF4-FFF2-40B4-BE49-F238E27FC236}">
                  <a16:creationId xmlns:a16="http://schemas.microsoft.com/office/drawing/2014/main" id="{DC1D8CB9-349C-0C5A-CA2F-1E887875A52F}"/>
                </a:ext>
              </a:extLst>
            </p:cNvPr>
            <p:cNvSpPr/>
            <p:nvPr/>
          </p:nvSpPr>
          <p:spPr>
            <a:xfrm>
              <a:off x="-2851621" y="5649731"/>
              <a:ext cx="1827153" cy="120827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nvGrpSpPr>
            <p:cNvPr id="322" name="Group 321">
              <a:extLst>
                <a:ext uri="{FF2B5EF4-FFF2-40B4-BE49-F238E27FC236}">
                  <a16:creationId xmlns:a16="http://schemas.microsoft.com/office/drawing/2014/main" id="{142B460E-D2C2-3ED0-1993-1995DB5ED5D4}"/>
                </a:ext>
              </a:extLst>
            </p:cNvPr>
            <p:cNvGrpSpPr/>
            <p:nvPr/>
          </p:nvGrpSpPr>
          <p:grpSpPr>
            <a:xfrm>
              <a:off x="-2736702" y="5756876"/>
              <a:ext cx="1597315" cy="805068"/>
              <a:chOff x="-2719080" y="5793415"/>
              <a:chExt cx="1597315" cy="805068"/>
            </a:xfrm>
          </p:grpSpPr>
          <p:grpSp>
            <p:nvGrpSpPr>
              <p:cNvPr id="317" name="Group 316">
                <a:extLst>
                  <a:ext uri="{FF2B5EF4-FFF2-40B4-BE49-F238E27FC236}">
                    <a16:creationId xmlns:a16="http://schemas.microsoft.com/office/drawing/2014/main" id="{7EEEE942-FE16-70BB-EAE4-7232C65E708E}"/>
                  </a:ext>
                </a:extLst>
              </p:cNvPr>
              <p:cNvGrpSpPr/>
              <p:nvPr/>
            </p:nvGrpSpPr>
            <p:grpSpPr>
              <a:xfrm>
                <a:off x="-2719080" y="5793415"/>
                <a:ext cx="387795" cy="805068"/>
                <a:chOff x="12555017" y="5487688"/>
                <a:chExt cx="1217066" cy="805068"/>
              </a:xfrm>
            </p:grpSpPr>
            <p:sp>
              <p:nvSpPr>
                <p:cNvPr id="136" name="Rectangle 135">
                  <a:extLst>
                    <a:ext uri="{FF2B5EF4-FFF2-40B4-BE49-F238E27FC236}">
                      <a16:creationId xmlns:a16="http://schemas.microsoft.com/office/drawing/2014/main" id="{7DD50B11-35DB-C78F-BF35-1650E8BC15A8}"/>
                    </a:ext>
                  </a:extLst>
                </p:cNvPr>
                <p:cNvSpPr/>
                <p:nvPr/>
              </p:nvSpPr>
              <p:spPr>
                <a:xfrm>
                  <a:off x="12555017" y="5487688"/>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fr-FR" sz="900" b="1" cap="all">
                      <a:solidFill>
                        <a:schemeClr val="tx1">
                          <a:lumMod val="50000"/>
                          <a:lumOff val="50000"/>
                        </a:schemeClr>
                      </a:solidFill>
                    </a:rPr>
                    <a:t>X</a:t>
                  </a:r>
                </a:p>
              </p:txBody>
            </p:sp>
            <p:sp>
              <p:nvSpPr>
                <p:cNvPr id="137" name="Rectangle 136">
                  <a:extLst>
                    <a:ext uri="{FF2B5EF4-FFF2-40B4-BE49-F238E27FC236}">
                      <a16:creationId xmlns:a16="http://schemas.microsoft.com/office/drawing/2014/main" id="{930D68CD-B682-FD4D-C5A7-1A523E56901C}"/>
                    </a:ext>
                  </a:extLst>
                </p:cNvPr>
                <p:cNvSpPr/>
                <p:nvPr/>
              </p:nvSpPr>
              <p:spPr>
                <a:xfrm>
                  <a:off x="12555017" y="5780956"/>
                  <a:ext cx="1217066"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bg1"/>
                      </a:solidFill>
                    </a:rPr>
                    <a:t>X</a:t>
                  </a:r>
                </a:p>
              </p:txBody>
            </p:sp>
            <p:sp>
              <p:nvSpPr>
                <p:cNvPr id="138" name="Rectangle 137">
                  <a:extLst>
                    <a:ext uri="{FF2B5EF4-FFF2-40B4-BE49-F238E27FC236}">
                      <a16:creationId xmlns:a16="http://schemas.microsoft.com/office/drawing/2014/main" id="{B267A394-1E4D-6ACA-33EC-E4F765ECF409}"/>
                    </a:ext>
                  </a:extLst>
                </p:cNvPr>
                <p:cNvSpPr/>
                <p:nvPr/>
              </p:nvSpPr>
              <p:spPr>
                <a:xfrm>
                  <a:off x="12555017" y="6074224"/>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fr-FR" sz="900" b="1" cap="all">
                      <a:solidFill>
                        <a:schemeClr val="tx1">
                          <a:lumMod val="50000"/>
                          <a:lumOff val="50000"/>
                        </a:schemeClr>
                      </a:solidFill>
                    </a:rPr>
                    <a:t>X</a:t>
                  </a:r>
                </a:p>
              </p:txBody>
            </p:sp>
          </p:grpSp>
          <p:grpSp>
            <p:nvGrpSpPr>
              <p:cNvPr id="318" name="Group 317">
                <a:extLst>
                  <a:ext uri="{FF2B5EF4-FFF2-40B4-BE49-F238E27FC236}">
                    <a16:creationId xmlns:a16="http://schemas.microsoft.com/office/drawing/2014/main" id="{5AACDEC7-824A-0A3A-5324-DD6C54443AE8}"/>
                  </a:ext>
                </a:extLst>
              </p:cNvPr>
              <p:cNvGrpSpPr/>
              <p:nvPr/>
            </p:nvGrpSpPr>
            <p:grpSpPr>
              <a:xfrm>
                <a:off x="-2338831" y="5793415"/>
                <a:ext cx="1217066" cy="805068"/>
                <a:chOff x="12555017" y="5487688"/>
                <a:chExt cx="1217066" cy="805068"/>
              </a:xfrm>
              <a:noFill/>
            </p:grpSpPr>
            <p:sp>
              <p:nvSpPr>
                <p:cNvPr id="319" name="Rectangle 318">
                  <a:extLst>
                    <a:ext uri="{FF2B5EF4-FFF2-40B4-BE49-F238E27FC236}">
                      <a16:creationId xmlns:a16="http://schemas.microsoft.com/office/drawing/2014/main" id="{C3AE56C8-2AB5-087E-6036-AF1A76D178F7}"/>
                    </a:ext>
                  </a:extLst>
                </p:cNvPr>
                <p:cNvSpPr/>
                <p:nvPr/>
              </p:nvSpPr>
              <p:spPr>
                <a:xfrm>
                  <a:off x="12555017" y="5487688"/>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tabLst/>
                    <a:defRPr/>
                  </a:pPr>
                  <a:r>
                    <a:rPr lang="fr-FR" sz="900" b="1" cap="all" err="1">
                      <a:solidFill>
                        <a:schemeClr val="tx1"/>
                      </a:solidFill>
                    </a:rPr>
                    <a:t>European</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sp>
              <p:nvSpPr>
                <p:cNvPr id="320" name="Rectangle 319">
                  <a:extLst>
                    <a:ext uri="{FF2B5EF4-FFF2-40B4-BE49-F238E27FC236}">
                      <a16:creationId xmlns:a16="http://schemas.microsoft.com/office/drawing/2014/main" id="{AD141010-2887-B47B-CB6B-49B9E6464BE3}"/>
                    </a:ext>
                  </a:extLst>
                </p:cNvPr>
                <p:cNvSpPr/>
                <p:nvPr/>
              </p:nvSpPr>
              <p:spPr>
                <a:xfrm>
                  <a:off x="12555017" y="5780956"/>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b="1" cap="all">
                      <a:solidFill>
                        <a:schemeClr val="tx1"/>
                      </a:solidFill>
                    </a:rPr>
                    <a:t>NATIONAL LEVEL</a:t>
                  </a:r>
                </a:p>
              </p:txBody>
            </p:sp>
            <p:sp>
              <p:nvSpPr>
                <p:cNvPr id="321" name="Rectangle 320">
                  <a:extLst>
                    <a:ext uri="{FF2B5EF4-FFF2-40B4-BE49-F238E27FC236}">
                      <a16:creationId xmlns:a16="http://schemas.microsoft.com/office/drawing/2014/main" id="{B91F86FB-0958-EC90-68A0-52486065B6DC}"/>
                    </a:ext>
                  </a:extLst>
                </p:cNvPr>
                <p:cNvSpPr/>
                <p:nvPr/>
              </p:nvSpPr>
              <p:spPr>
                <a:xfrm>
                  <a:off x="12555017" y="6074224"/>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r>
                    <a:rPr lang="fr-FR" sz="900" b="1" cap="all" err="1">
                      <a:solidFill>
                        <a:schemeClr val="tx1"/>
                      </a:solidFill>
                    </a:rPr>
                    <a:t>Entity</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grpSp>
        </p:grpSp>
      </p:grpSp>
      <p:sp>
        <p:nvSpPr>
          <p:cNvPr id="3" name="Rectangle 2">
            <a:extLst>
              <a:ext uri="{FF2B5EF4-FFF2-40B4-BE49-F238E27FC236}">
                <a16:creationId xmlns:a16="http://schemas.microsoft.com/office/drawing/2014/main" id="{95327CC0-158C-7EF8-F735-82F6666D1E86}"/>
              </a:ext>
            </a:extLst>
          </p:cNvPr>
          <p:cNvSpPr/>
          <p:nvPr/>
        </p:nvSpPr>
        <p:spPr>
          <a:xfrm>
            <a:off x="6677239" y="3746882"/>
            <a:ext cx="1594224"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4" name="Rectangle 3">
            <a:extLst>
              <a:ext uri="{FF2B5EF4-FFF2-40B4-BE49-F238E27FC236}">
                <a16:creationId xmlns:a16="http://schemas.microsoft.com/office/drawing/2014/main" id="{50E058C3-AC74-984F-9B6D-F6CF5BB8E5F4}"/>
              </a:ext>
            </a:extLst>
          </p:cNvPr>
          <p:cNvSpPr/>
          <p:nvPr/>
        </p:nvSpPr>
        <p:spPr>
          <a:xfrm>
            <a:off x="1130300" y="216007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6" name="Rectangle 5">
            <a:extLst>
              <a:ext uri="{FF2B5EF4-FFF2-40B4-BE49-F238E27FC236}">
                <a16:creationId xmlns:a16="http://schemas.microsoft.com/office/drawing/2014/main" id="{F7439646-A7D9-1751-9DC6-F3C4B9058043}"/>
              </a:ext>
            </a:extLst>
          </p:cNvPr>
          <p:cNvSpPr/>
          <p:nvPr/>
        </p:nvSpPr>
        <p:spPr>
          <a:xfrm>
            <a:off x="1631413" y="2158496"/>
            <a:ext cx="36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Competent authority designation -Art.4</a:t>
            </a:r>
          </a:p>
        </p:txBody>
      </p:sp>
      <p:sp>
        <p:nvSpPr>
          <p:cNvPr id="7" name="Rectangle 6">
            <a:extLst>
              <a:ext uri="{FF2B5EF4-FFF2-40B4-BE49-F238E27FC236}">
                <a16:creationId xmlns:a16="http://schemas.microsoft.com/office/drawing/2014/main" id="{720ABCA0-2DBB-C768-4B31-F6E121008046}"/>
              </a:ext>
            </a:extLst>
          </p:cNvPr>
          <p:cNvSpPr/>
          <p:nvPr/>
        </p:nvSpPr>
        <p:spPr>
          <a:xfrm>
            <a:off x="1130300" y="2440322"/>
            <a:ext cx="792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8" name="Rectangle 7">
            <a:extLst>
              <a:ext uri="{FF2B5EF4-FFF2-40B4-BE49-F238E27FC236}">
                <a16:creationId xmlns:a16="http://schemas.microsoft.com/office/drawing/2014/main" id="{2F44D86A-58AF-634D-6988-115502462227}"/>
              </a:ext>
            </a:extLst>
          </p:cNvPr>
          <p:cNvSpPr/>
          <p:nvPr/>
        </p:nvSpPr>
        <p:spPr>
          <a:xfrm>
            <a:off x="1944488" y="244032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9" name="Rectangle 8">
            <a:extLst>
              <a:ext uri="{FF2B5EF4-FFF2-40B4-BE49-F238E27FC236}">
                <a16:creationId xmlns:a16="http://schemas.microsoft.com/office/drawing/2014/main" id="{BE8104B1-F7EC-4E96-78A2-9ED3ED47D80D}"/>
              </a:ext>
            </a:extLst>
          </p:cNvPr>
          <p:cNvSpPr/>
          <p:nvPr/>
        </p:nvSpPr>
        <p:spPr>
          <a:xfrm>
            <a:off x="8277013" y="4260512"/>
            <a:ext cx="936043"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0" name="Rectangle 9">
            <a:extLst>
              <a:ext uri="{FF2B5EF4-FFF2-40B4-BE49-F238E27FC236}">
                <a16:creationId xmlns:a16="http://schemas.microsoft.com/office/drawing/2014/main" id="{0E60B3E4-4D64-517C-0472-90A510336155}"/>
              </a:ext>
            </a:extLst>
          </p:cNvPr>
          <p:cNvSpPr/>
          <p:nvPr/>
        </p:nvSpPr>
        <p:spPr>
          <a:xfrm>
            <a:off x="9234917" y="4260512"/>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11" name="Rectangle 10">
            <a:extLst>
              <a:ext uri="{FF2B5EF4-FFF2-40B4-BE49-F238E27FC236}">
                <a16:creationId xmlns:a16="http://schemas.microsoft.com/office/drawing/2014/main" id="{0B0D7269-8DF6-F9B2-D497-DF939FFA684A}"/>
              </a:ext>
            </a:extLst>
          </p:cNvPr>
          <p:cNvSpPr/>
          <p:nvPr/>
        </p:nvSpPr>
        <p:spPr>
          <a:xfrm>
            <a:off x="3351056" y="4530818"/>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2" name="Rectangle 11">
            <a:extLst>
              <a:ext uri="{FF2B5EF4-FFF2-40B4-BE49-F238E27FC236}">
                <a16:creationId xmlns:a16="http://schemas.microsoft.com/office/drawing/2014/main" id="{188DEC5B-3CFD-C096-EF32-146C6454200E}"/>
              </a:ext>
            </a:extLst>
          </p:cNvPr>
          <p:cNvSpPr/>
          <p:nvPr/>
        </p:nvSpPr>
        <p:spPr>
          <a:xfrm>
            <a:off x="4217624" y="4530818"/>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grpSp>
        <p:nvGrpSpPr>
          <p:cNvPr id="13" name="Group 12">
            <a:extLst>
              <a:ext uri="{FF2B5EF4-FFF2-40B4-BE49-F238E27FC236}">
                <a16:creationId xmlns:a16="http://schemas.microsoft.com/office/drawing/2014/main" id="{60853FA3-79A4-F50B-455E-695CDA67E4C4}"/>
              </a:ext>
            </a:extLst>
          </p:cNvPr>
          <p:cNvGrpSpPr/>
          <p:nvPr/>
        </p:nvGrpSpPr>
        <p:grpSpPr>
          <a:xfrm>
            <a:off x="6684807" y="4530818"/>
            <a:ext cx="1054179" cy="218532"/>
            <a:chOff x="6684807" y="4711766"/>
            <a:chExt cx="1054179" cy="218532"/>
          </a:xfrm>
        </p:grpSpPr>
        <p:sp>
          <p:nvSpPr>
            <p:cNvPr id="14" name="Rectangle 13">
              <a:extLst>
                <a:ext uri="{FF2B5EF4-FFF2-40B4-BE49-F238E27FC236}">
                  <a16:creationId xmlns:a16="http://schemas.microsoft.com/office/drawing/2014/main" id="{8B3E0AB2-6F6A-DE75-035A-A79D0F59C3C4}"/>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15" name="Rectangle 14">
              <a:extLst>
                <a:ext uri="{FF2B5EF4-FFF2-40B4-BE49-F238E27FC236}">
                  <a16:creationId xmlns:a16="http://schemas.microsoft.com/office/drawing/2014/main" id="{E69A7E34-20CE-975F-7A44-82E154651D9D}"/>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16" name="Rectangle 15">
            <a:extLst>
              <a:ext uri="{FF2B5EF4-FFF2-40B4-BE49-F238E27FC236}">
                <a16:creationId xmlns:a16="http://schemas.microsoft.com/office/drawing/2014/main" id="{B9398081-7969-F832-6948-023A2BFE9DC4}"/>
              </a:ext>
            </a:extLst>
          </p:cNvPr>
          <p:cNvSpPr/>
          <p:nvPr/>
        </p:nvSpPr>
        <p:spPr>
          <a:xfrm>
            <a:off x="3351056" y="4792130"/>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7" name="Rectangle 16">
            <a:extLst>
              <a:ext uri="{FF2B5EF4-FFF2-40B4-BE49-F238E27FC236}">
                <a16:creationId xmlns:a16="http://schemas.microsoft.com/office/drawing/2014/main" id="{8521CEC1-CD45-A8A8-163D-8D61479C7B90}"/>
              </a:ext>
            </a:extLst>
          </p:cNvPr>
          <p:cNvSpPr/>
          <p:nvPr/>
        </p:nvSpPr>
        <p:spPr>
          <a:xfrm>
            <a:off x="4217624" y="4792130"/>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grpSp>
        <p:nvGrpSpPr>
          <p:cNvPr id="18" name="Group 17">
            <a:extLst>
              <a:ext uri="{FF2B5EF4-FFF2-40B4-BE49-F238E27FC236}">
                <a16:creationId xmlns:a16="http://schemas.microsoft.com/office/drawing/2014/main" id="{0ADBC63C-4417-500E-9AB7-120FB07DA2B4}"/>
              </a:ext>
            </a:extLst>
          </p:cNvPr>
          <p:cNvGrpSpPr/>
          <p:nvPr/>
        </p:nvGrpSpPr>
        <p:grpSpPr>
          <a:xfrm>
            <a:off x="6684807" y="4792130"/>
            <a:ext cx="1054179" cy="218532"/>
            <a:chOff x="6684807" y="4711766"/>
            <a:chExt cx="1054179" cy="218532"/>
          </a:xfrm>
        </p:grpSpPr>
        <p:sp>
          <p:nvSpPr>
            <p:cNvPr id="19" name="Rectangle 18">
              <a:extLst>
                <a:ext uri="{FF2B5EF4-FFF2-40B4-BE49-F238E27FC236}">
                  <a16:creationId xmlns:a16="http://schemas.microsoft.com/office/drawing/2014/main" id="{DD7B71FA-F251-C183-AB8D-E06724F62B6B}"/>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0" name="Rectangle 19">
              <a:extLst>
                <a:ext uri="{FF2B5EF4-FFF2-40B4-BE49-F238E27FC236}">
                  <a16:creationId xmlns:a16="http://schemas.microsoft.com/office/drawing/2014/main" id="{BEB84EEF-DE37-A045-065C-F925F516299C}"/>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21" name="Rectangle 20">
            <a:extLst>
              <a:ext uri="{FF2B5EF4-FFF2-40B4-BE49-F238E27FC236}">
                <a16:creationId xmlns:a16="http://schemas.microsoft.com/office/drawing/2014/main" id="{7D195CE0-BB2D-E956-1561-99EB8D2038A7}"/>
              </a:ext>
            </a:extLst>
          </p:cNvPr>
          <p:cNvSpPr/>
          <p:nvPr/>
        </p:nvSpPr>
        <p:spPr>
          <a:xfrm>
            <a:off x="5059137" y="5314754"/>
            <a:ext cx="2679849"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22" name="Rectangle 21">
            <a:extLst>
              <a:ext uri="{FF2B5EF4-FFF2-40B4-BE49-F238E27FC236}">
                <a16:creationId xmlns:a16="http://schemas.microsoft.com/office/drawing/2014/main" id="{0F7BAEA2-03E8-6296-A9EC-3C2D31618860}"/>
              </a:ext>
            </a:extLst>
          </p:cNvPr>
          <p:cNvSpPr/>
          <p:nvPr/>
        </p:nvSpPr>
        <p:spPr>
          <a:xfrm>
            <a:off x="8397670" y="5314754"/>
            <a:ext cx="2009842"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3" name="Rectangle 22">
            <a:extLst>
              <a:ext uri="{FF2B5EF4-FFF2-40B4-BE49-F238E27FC236}">
                <a16:creationId xmlns:a16="http://schemas.microsoft.com/office/drawing/2014/main" id="{8BA3ED51-10DB-7496-9B8A-7EBD6B5130DC}"/>
              </a:ext>
            </a:extLst>
          </p:cNvPr>
          <p:cNvSpPr/>
          <p:nvPr/>
        </p:nvSpPr>
        <p:spPr>
          <a:xfrm>
            <a:off x="4770137" y="5053442"/>
            <a:ext cx="118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24" name="Rectangle 23">
            <a:extLst>
              <a:ext uri="{FF2B5EF4-FFF2-40B4-BE49-F238E27FC236}">
                <a16:creationId xmlns:a16="http://schemas.microsoft.com/office/drawing/2014/main" id="{E60E097C-7705-3C47-B268-85D7800F47DF}"/>
              </a:ext>
            </a:extLst>
          </p:cNvPr>
          <p:cNvSpPr/>
          <p:nvPr/>
        </p:nvSpPr>
        <p:spPr>
          <a:xfrm>
            <a:off x="8139512" y="5053442"/>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5" name="Rectangle 24">
            <a:extLst>
              <a:ext uri="{FF2B5EF4-FFF2-40B4-BE49-F238E27FC236}">
                <a16:creationId xmlns:a16="http://schemas.microsoft.com/office/drawing/2014/main" id="{40FD28D6-688E-3656-F7A7-511AB191AEFB}"/>
              </a:ext>
            </a:extLst>
          </p:cNvPr>
          <p:cNvSpPr/>
          <p:nvPr/>
        </p:nvSpPr>
        <p:spPr>
          <a:xfrm>
            <a:off x="2484488" y="2701634"/>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26" name="Rectangle 25">
            <a:extLst>
              <a:ext uri="{FF2B5EF4-FFF2-40B4-BE49-F238E27FC236}">
                <a16:creationId xmlns:a16="http://schemas.microsoft.com/office/drawing/2014/main" id="{5AD5A811-D299-1260-C722-96D3B622D365}"/>
              </a:ext>
            </a:extLst>
          </p:cNvPr>
          <p:cNvSpPr/>
          <p:nvPr/>
        </p:nvSpPr>
        <p:spPr>
          <a:xfrm>
            <a:off x="3351056" y="2701634"/>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27" name="Rectangle 26">
            <a:extLst>
              <a:ext uri="{FF2B5EF4-FFF2-40B4-BE49-F238E27FC236}">
                <a16:creationId xmlns:a16="http://schemas.microsoft.com/office/drawing/2014/main" id="{D20AED6F-35BC-1315-AC68-6F6DE9000FFC}"/>
              </a:ext>
            </a:extLst>
          </p:cNvPr>
          <p:cNvSpPr/>
          <p:nvPr/>
        </p:nvSpPr>
        <p:spPr>
          <a:xfrm>
            <a:off x="5773458" y="2701634"/>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8" name="Rectangle 27">
            <a:extLst>
              <a:ext uri="{FF2B5EF4-FFF2-40B4-BE49-F238E27FC236}">
                <a16:creationId xmlns:a16="http://schemas.microsoft.com/office/drawing/2014/main" id="{106F42F0-7349-3747-27B3-7A99157D111A}"/>
              </a:ext>
            </a:extLst>
          </p:cNvPr>
          <p:cNvSpPr/>
          <p:nvPr/>
        </p:nvSpPr>
        <p:spPr>
          <a:xfrm>
            <a:off x="6692691" y="2701634"/>
            <a:ext cx="50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9" name="Rectangle 28">
            <a:extLst>
              <a:ext uri="{FF2B5EF4-FFF2-40B4-BE49-F238E27FC236}">
                <a16:creationId xmlns:a16="http://schemas.microsoft.com/office/drawing/2014/main" id="{76DD7C41-42E9-298F-8591-C62104655518}"/>
              </a:ext>
            </a:extLst>
          </p:cNvPr>
          <p:cNvSpPr/>
          <p:nvPr/>
        </p:nvSpPr>
        <p:spPr>
          <a:xfrm>
            <a:off x="3906137" y="2962946"/>
            <a:ext cx="828001" cy="218532"/>
          </a:xfrm>
          <a:prstGeom prst="rect">
            <a:avLst/>
          </a:prstGeom>
          <a:solidFill>
            <a:srgbClr val="25CAD2"/>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0" name="Rectangle 29">
            <a:extLst>
              <a:ext uri="{FF2B5EF4-FFF2-40B4-BE49-F238E27FC236}">
                <a16:creationId xmlns:a16="http://schemas.microsoft.com/office/drawing/2014/main" id="{A8D0B17C-CA65-E797-4D71-62AA3CEDBF1D}"/>
              </a:ext>
            </a:extLst>
          </p:cNvPr>
          <p:cNvSpPr/>
          <p:nvPr/>
        </p:nvSpPr>
        <p:spPr>
          <a:xfrm>
            <a:off x="7235319" y="2962946"/>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1" name="Rectangle 30">
            <a:extLst>
              <a:ext uri="{FF2B5EF4-FFF2-40B4-BE49-F238E27FC236}">
                <a16:creationId xmlns:a16="http://schemas.microsoft.com/office/drawing/2014/main" id="{6B7811BB-D36A-8C3C-BBED-C53B00E67E09}"/>
              </a:ext>
            </a:extLst>
          </p:cNvPr>
          <p:cNvSpPr/>
          <p:nvPr/>
        </p:nvSpPr>
        <p:spPr>
          <a:xfrm>
            <a:off x="4751587" y="3224258"/>
            <a:ext cx="1885871"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32" name="Rectangle 31">
            <a:extLst>
              <a:ext uri="{FF2B5EF4-FFF2-40B4-BE49-F238E27FC236}">
                <a16:creationId xmlns:a16="http://schemas.microsoft.com/office/drawing/2014/main" id="{861A6E7F-29F4-D661-885F-5F6A114D89C9}"/>
              </a:ext>
            </a:extLst>
          </p:cNvPr>
          <p:cNvSpPr/>
          <p:nvPr/>
        </p:nvSpPr>
        <p:spPr>
          <a:xfrm>
            <a:off x="8128829" y="3224258"/>
            <a:ext cx="97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3" name="Rectangle 32">
            <a:extLst>
              <a:ext uri="{FF2B5EF4-FFF2-40B4-BE49-F238E27FC236}">
                <a16:creationId xmlns:a16="http://schemas.microsoft.com/office/drawing/2014/main" id="{C219C595-56B0-9CD8-52E4-3BF2AE504EB3}"/>
              </a:ext>
            </a:extLst>
          </p:cNvPr>
          <p:cNvSpPr/>
          <p:nvPr/>
        </p:nvSpPr>
        <p:spPr>
          <a:xfrm>
            <a:off x="5774386" y="3485570"/>
            <a:ext cx="1690585"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4" name="Rectangle 33">
            <a:extLst>
              <a:ext uri="{FF2B5EF4-FFF2-40B4-BE49-F238E27FC236}">
                <a16:creationId xmlns:a16="http://schemas.microsoft.com/office/drawing/2014/main" id="{2A014A86-04AC-9387-21C3-EF4D3CB327C1}"/>
              </a:ext>
            </a:extLst>
          </p:cNvPr>
          <p:cNvSpPr/>
          <p:nvPr/>
        </p:nvSpPr>
        <p:spPr>
          <a:xfrm>
            <a:off x="9130339" y="3485570"/>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5" name="Rectangle 34">
            <a:extLst>
              <a:ext uri="{FF2B5EF4-FFF2-40B4-BE49-F238E27FC236}">
                <a16:creationId xmlns:a16="http://schemas.microsoft.com/office/drawing/2014/main" id="{0EBAEDBB-447E-AE21-73CD-C15F89753C37}"/>
              </a:ext>
            </a:extLst>
          </p:cNvPr>
          <p:cNvSpPr/>
          <p:nvPr/>
        </p:nvSpPr>
        <p:spPr>
          <a:xfrm>
            <a:off x="9971614" y="3746882"/>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6" name="Rectangle 35">
            <a:extLst>
              <a:ext uri="{FF2B5EF4-FFF2-40B4-BE49-F238E27FC236}">
                <a16:creationId xmlns:a16="http://schemas.microsoft.com/office/drawing/2014/main" id="{F15E01A0-96A9-7497-9CB3-EDA27797AAF1}"/>
              </a:ext>
            </a:extLst>
          </p:cNvPr>
          <p:cNvSpPr/>
          <p:nvPr/>
        </p:nvSpPr>
        <p:spPr>
          <a:xfrm>
            <a:off x="7443463" y="4008194"/>
            <a:ext cx="1395737"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37" name="Rectangle 36">
            <a:extLst>
              <a:ext uri="{FF2B5EF4-FFF2-40B4-BE49-F238E27FC236}">
                <a16:creationId xmlns:a16="http://schemas.microsoft.com/office/drawing/2014/main" id="{14FDB66D-5874-3CBC-6DFD-D22DFE457F1F}"/>
              </a:ext>
            </a:extLst>
          </p:cNvPr>
          <p:cNvSpPr/>
          <p:nvPr/>
        </p:nvSpPr>
        <p:spPr>
          <a:xfrm>
            <a:off x="8862591" y="4009068"/>
            <a:ext cx="540000" cy="218532"/>
          </a:xfrm>
          <a:prstGeom prst="rect">
            <a:avLst/>
          </a:prstGeom>
          <a:solidFill>
            <a:srgbClr val="25CAD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solidFill>
              </a:rPr>
              <a:t>APPROVE</a:t>
            </a:r>
          </a:p>
        </p:txBody>
      </p:sp>
      <p:sp>
        <p:nvSpPr>
          <p:cNvPr id="38" name="Rectangle 37">
            <a:extLst>
              <a:ext uri="{FF2B5EF4-FFF2-40B4-BE49-F238E27FC236}">
                <a16:creationId xmlns:a16="http://schemas.microsoft.com/office/drawing/2014/main" id="{21BB1AC1-B935-089E-AC23-CCBF28EB6BD2}"/>
              </a:ext>
            </a:extLst>
          </p:cNvPr>
          <p:cNvSpPr/>
          <p:nvPr/>
        </p:nvSpPr>
        <p:spPr>
          <a:xfrm>
            <a:off x="10837836" y="4008194"/>
            <a:ext cx="79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40" name="Rectangle 39">
            <a:extLst>
              <a:ext uri="{FF2B5EF4-FFF2-40B4-BE49-F238E27FC236}">
                <a16:creationId xmlns:a16="http://schemas.microsoft.com/office/drawing/2014/main" id="{16D3BB76-9C76-1BE7-1DA4-59D32F7D6D99}"/>
              </a:ext>
            </a:extLst>
          </p:cNvPr>
          <p:cNvSpPr/>
          <p:nvPr/>
        </p:nvSpPr>
        <p:spPr>
          <a:xfrm>
            <a:off x="2483473" y="2441769"/>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Risk assessment methodologies –Art.18(1)/8</a:t>
            </a:r>
          </a:p>
        </p:txBody>
      </p:sp>
      <p:sp>
        <p:nvSpPr>
          <p:cNvPr id="41" name="Rectangle 40">
            <a:extLst>
              <a:ext uri="{FF2B5EF4-FFF2-40B4-BE49-F238E27FC236}">
                <a16:creationId xmlns:a16="http://schemas.microsoft.com/office/drawing/2014/main" id="{469E3E52-99AF-E7E5-0C87-05B7FCFCF7F0}"/>
              </a:ext>
            </a:extLst>
          </p:cNvPr>
          <p:cNvSpPr/>
          <p:nvPr/>
        </p:nvSpPr>
        <p:spPr>
          <a:xfrm>
            <a:off x="3897670" y="270390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Union-wide risk assessment (including ECII &amp; Thresholds) –Art.19 </a:t>
            </a:r>
          </a:p>
        </p:txBody>
      </p:sp>
      <p:sp>
        <p:nvSpPr>
          <p:cNvPr id="42" name="Rectangle 41">
            <a:extLst>
              <a:ext uri="{FF2B5EF4-FFF2-40B4-BE49-F238E27FC236}">
                <a16:creationId xmlns:a16="http://schemas.microsoft.com/office/drawing/2014/main" id="{504653CD-0697-0AE9-25AF-03E4CC453728}"/>
              </a:ext>
            </a:extLst>
          </p:cNvPr>
          <p:cNvSpPr/>
          <p:nvPr/>
        </p:nvSpPr>
        <p:spPr>
          <a:xfrm>
            <a:off x="5457547" y="296683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HI/CI entities notification –Art.24(6)</a:t>
            </a:r>
          </a:p>
        </p:txBody>
      </p:sp>
      <p:sp>
        <p:nvSpPr>
          <p:cNvPr id="43" name="Rectangle 42">
            <a:extLst>
              <a:ext uri="{FF2B5EF4-FFF2-40B4-BE49-F238E27FC236}">
                <a16:creationId xmlns:a16="http://schemas.microsoft.com/office/drawing/2014/main" id="{BE57BD3E-B469-E431-7B66-B493F43086DF}"/>
              </a:ext>
            </a:extLst>
          </p:cNvPr>
          <p:cNvSpPr/>
          <p:nvPr/>
        </p:nvSpPr>
        <p:spPr>
          <a:xfrm>
            <a:off x="6600031" y="3224258"/>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risk assessment –Art.27(1)</a:t>
            </a:r>
          </a:p>
        </p:txBody>
      </p:sp>
      <p:sp>
        <p:nvSpPr>
          <p:cNvPr id="44" name="Rectangle 43">
            <a:extLst>
              <a:ext uri="{FF2B5EF4-FFF2-40B4-BE49-F238E27FC236}">
                <a16:creationId xmlns:a16="http://schemas.microsoft.com/office/drawing/2014/main" id="{ACB3CC3E-ED2D-B2FB-D797-76FDAB0DD4F4}"/>
              </a:ext>
            </a:extLst>
          </p:cNvPr>
          <p:cNvSpPr/>
          <p:nvPr/>
        </p:nvSpPr>
        <p:spPr>
          <a:xfrm>
            <a:off x="7443463" y="348433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Member State risk assessment –Art.20(2) </a:t>
            </a:r>
          </a:p>
        </p:txBody>
      </p:sp>
      <p:sp>
        <p:nvSpPr>
          <p:cNvPr id="45" name="Rectangle 44">
            <a:extLst>
              <a:ext uri="{FF2B5EF4-FFF2-40B4-BE49-F238E27FC236}">
                <a16:creationId xmlns:a16="http://schemas.microsoft.com/office/drawing/2014/main" id="{DE7581A2-9B4F-911E-2510-40CF70679989}"/>
              </a:ext>
            </a:extLst>
          </p:cNvPr>
          <p:cNvSpPr/>
          <p:nvPr/>
        </p:nvSpPr>
        <p:spPr>
          <a:xfrm>
            <a:off x="8310031" y="3751134"/>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schemeClr val="tx1"/>
                </a:solidFill>
                <a:effectLst/>
                <a:uLnTx/>
                <a:uFillTx/>
                <a:latin typeface="+mj-lt"/>
                <a:ea typeface="+mn-ea"/>
                <a:cs typeface="+mn-cs"/>
              </a:rPr>
              <a:t>Regional risk </a:t>
            </a:r>
            <a:r>
              <a:rPr kumimoji="0" lang="en-GB" sz="1000" b="0" i="0" u="none" strike="noStrike" kern="1200" cap="none" spc="0" normalizeH="0" noProof="0">
                <a:ln>
                  <a:noFill/>
                </a:ln>
                <a:solidFill>
                  <a:prstClr val="black"/>
                </a:solidFill>
                <a:effectLst/>
                <a:uLnTx/>
                <a:uFillTx/>
                <a:latin typeface="+mj-lt"/>
                <a:ea typeface="+mn-ea"/>
                <a:cs typeface="+mn-cs"/>
              </a:rPr>
              <a:t>assessment –Art.21(2)</a:t>
            </a:r>
          </a:p>
        </p:txBody>
      </p:sp>
      <p:sp>
        <p:nvSpPr>
          <p:cNvPr id="46" name="Rectangle 45">
            <a:extLst>
              <a:ext uri="{FF2B5EF4-FFF2-40B4-BE49-F238E27FC236}">
                <a16:creationId xmlns:a16="http://schemas.microsoft.com/office/drawing/2014/main" id="{0A80C46B-5DE7-55BB-ED65-8DD1B81657A4}"/>
              </a:ext>
            </a:extLst>
          </p:cNvPr>
          <p:cNvSpPr/>
          <p:nvPr/>
        </p:nvSpPr>
        <p:spPr>
          <a:xfrm>
            <a:off x="9388272" y="399906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risk mitigation plan –Art.22(1)</a:t>
            </a:r>
          </a:p>
        </p:txBody>
      </p:sp>
      <p:sp>
        <p:nvSpPr>
          <p:cNvPr id="47" name="Rectangle 46">
            <a:extLst>
              <a:ext uri="{FF2B5EF4-FFF2-40B4-BE49-F238E27FC236}">
                <a16:creationId xmlns:a16="http://schemas.microsoft.com/office/drawing/2014/main" id="{C3C3C1B4-E027-888C-2569-54A8E18C81C9}"/>
              </a:ext>
            </a:extLst>
          </p:cNvPr>
          <p:cNvSpPr/>
          <p:nvPr/>
        </p:nvSpPr>
        <p:spPr>
          <a:xfrm>
            <a:off x="4751586" y="4532056"/>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Minimum and  advanced cybersecurity controls –Art.29(1)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noProof="0">
                <a:ln>
                  <a:noFill/>
                </a:ln>
                <a:solidFill>
                  <a:prstClr val="black"/>
                </a:solidFill>
                <a:effectLst/>
                <a:uLnTx/>
                <a:uFillTx/>
                <a:latin typeface="+mj-lt"/>
                <a:ea typeface="+mn-ea"/>
                <a:cs typeface="+mn-cs"/>
              </a:rPr>
              <a:t> included supply chain controls –Art.28(4)</a:t>
            </a:r>
          </a:p>
        </p:txBody>
      </p:sp>
      <p:sp>
        <p:nvSpPr>
          <p:cNvPr id="48" name="Rectangle 47">
            <a:extLst>
              <a:ext uri="{FF2B5EF4-FFF2-40B4-BE49-F238E27FC236}">
                <a16:creationId xmlns:a16="http://schemas.microsoft.com/office/drawing/2014/main" id="{ACB67F7D-88E4-76D3-5B1A-64876FBDF0EF}"/>
              </a:ext>
            </a:extLst>
          </p:cNvPr>
          <p:cNvSpPr/>
          <p:nvPr/>
        </p:nvSpPr>
        <p:spPr>
          <a:xfrm>
            <a:off x="4751586" y="481011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Proposal for the ECSMM  –Art.34(1)</a:t>
            </a:r>
          </a:p>
        </p:txBody>
      </p:sp>
      <p:sp>
        <p:nvSpPr>
          <p:cNvPr id="49" name="Rectangle 48">
            <a:extLst>
              <a:ext uri="{FF2B5EF4-FFF2-40B4-BE49-F238E27FC236}">
                <a16:creationId xmlns:a16="http://schemas.microsoft.com/office/drawing/2014/main" id="{81B2CC9E-3230-A206-80FA-890783A1BAC3}"/>
              </a:ext>
            </a:extLst>
          </p:cNvPr>
          <p:cNvSpPr/>
          <p:nvPr/>
        </p:nvSpPr>
        <p:spPr>
          <a:xfrm>
            <a:off x="5956386" y="5047445"/>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Implement minimum and advanced cybersecurity controls  – Art.29(1) + supply chain</a:t>
            </a:r>
          </a:p>
        </p:txBody>
      </p:sp>
      <p:sp>
        <p:nvSpPr>
          <p:cNvPr id="50" name="Rectangle 49">
            <a:extLst>
              <a:ext uri="{FF2B5EF4-FFF2-40B4-BE49-F238E27FC236}">
                <a16:creationId xmlns:a16="http://schemas.microsoft.com/office/drawing/2014/main" id="{8C04C498-60DC-5D7C-C5F9-D1625B4B9EFA}"/>
              </a:ext>
            </a:extLst>
          </p:cNvPr>
          <p:cNvSpPr/>
          <p:nvPr/>
        </p:nvSpPr>
        <p:spPr>
          <a:xfrm>
            <a:off x="7707547" y="531399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Cybersecurity management system – Art.32(1) </a:t>
            </a:r>
          </a:p>
        </p:txBody>
      </p:sp>
      <p:sp>
        <p:nvSpPr>
          <p:cNvPr id="51" name="Rectangle 50">
            <a:extLst>
              <a:ext uri="{FF2B5EF4-FFF2-40B4-BE49-F238E27FC236}">
                <a16:creationId xmlns:a16="http://schemas.microsoft.com/office/drawing/2014/main" id="{26300FCF-4590-4D70-C771-51A01FE05A32}"/>
              </a:ext>
            </a:extLst>
          </p:cNvPr>
          <p:cNvSpPr/>
          <p:nvPr/>
        </p:nvSpPr>
        <p:spPr>
          <a:xfrm>
            <a:off x="5956386" y="5577304"/>
            <a:ext cx="2071311" cy="213213"/>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52" name="Rectangle 51">
            <a:extLst>
              <a:ext uri="{FF2B5EF4-FFF2-40B4-BE49-F238E27FC236}">
                <a16:creationId xmlns:a16="http://schemas.microsoft.com/office/drawing/2014/main" id="{46330FEA-55D0-B41C-2371-994D0EEBE5C1}"/>
              </a:ext>
            </a:extLst>
          </p:cNvPr>
          <p:cNvSpPr/>
          <p:nvPr/>
        </p:nvSpPr>
        <p:spPr>
          <a:xfrm>
            <a:off x="10450272" y="5576066"/>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53" name="Rectangle 52">
            <a:extLst>
              <a:ext uri="{FF2B5EF4-FFF2-40B4-BE49-F238E27FC236}">
                <a16:creationId xmlns:a16="http://schemas.microsoft.com/office/drawing/2014/main" id="{96FAEBA4-23B4-AD0A-89C6-4AD4E0BEA1D7}"/>
              </a:ext>
            </a:extLst>
          </p:cNvPr>
          <p:cNvSpPr/>
          <p:nvPr/>
        </p:nvSpPr>
        <p:spPr>
          <a:xfrm>
            <a:off x="2807729" y="5837378"/>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SCENARIO</a:t>
            </a:r>
          </a:p>
        </p:txBody>
      </p:sp>
      <p:sp>
        <p:nvSpPr>
          <p:cNvPr id="54" name="Rectangle 53">
            <a:extLst>
              <a:ext uri="{FF2B5EF4-FFF2-40B4-BE49-F238E27FC236}">
                <a16:creationId xmlns:a16="http://schemas.microsoft.com/office/drawing/2014/main" id="{B0537761-B859-C6F7-5C96-441D51B5F5C6}"/>
              </a:ext>
            </a:extLst>
          </p:cNvPr>
          <p:cNvSpPr/>
          <p:nvPr/>
        </p:nvSpPr>
        <p:spPr>
          <a:xfrm>
            <a:off x="3918570" y="5837378"/>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PREPARATION</a:t>
            </a:r>
          </a:p>
        </p:txBody>
      </p:sp>
      <p:sp>
        <p:nvSpPr>
          <p:cNvPr id="55" name="Rectangle 54">
            <a:extLst>
              <a:ext uri="{FF2B5EF4-FFF2-40B4-BE49-F238E27FC236}">
                <a16:creationId xmlns:a16="http://schemas.microsoft.com/office/drawing/2014/main" id="{3888F6D7-A3C3-729F-88D6-218A3DC60039}"/>
              </a:ext>
            </a:extLst>
          </p:cNvPr>
          <p:cNvSpPr/>
          <p:nvPr/>
        </p:nvSpPr>
        <p:spPr>
          <a:xfrm>
            <a:off x="5029410" y="5837378"/>
            <a:ext cx="2153177" cy="218532"/>
          </a:xfrm>
          <a:prstGeom prst="rect">
            <a:avLst/>
          </a:prstGeom>
          <a:gradFill>
            <a:gsLst>
              <a:gs pos="100000">
                <a:srgbClr val="E8E8E8"/>
              </a:gs>
              <a:gs pos="0">
                <a:srgbClr val="25CAD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6" name="Rectangle 55">
            <a:extLst>
              <a:ext uri="{FF2B5EF4-FFF2-40B4-BE49-F238E27FC236}">
                <a16:creationId xmlns:a16="http://schemas.microsoft.com/office/drawing/2014/main" id="{1FB96E40-3441-D0BF-B1AC-CD0FE109B8A6}"/>
              </a:ext>
            </a:extLst>
          </p:cNvPr>
          <p:cNvSpPr/>
          <p:nvPr/>
        </p:nvSpPr>
        <p:spPr>
          <a:xfrm>
            <a:off x="3916906" y="6098690"/>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SCENARIO</a:t>
            </a:r>
          </a:p>
        </p:txBody>
      </p:sp>
      <p:sp>
        <p:nvSpPr>
          <p:cNvPr id="57" name="Rectangle 56">
            <a:extLst>
              <a:ext uri="{FF2B5EF4-FFF2-40B4-BE49-F238E27FC236}">
                <a16:creationId xmlns:a16="http://schemas.microsoft.com/office/drawing/2014/main" id="{F68672C7-41BC-BBFB-DA20-614288304AEC}"/>
              </a:ext>
            </a:extLst>
          </p:cNvPr>
          <p:cNvSpPr/>
          <p:nvPr/>
        </p:nvSpPr>
        <p:spPr>
          <a:xfrm>
            <a:off x="5027747" y="6098690"/>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PREPARATION</a:t>
            </a:r>
          </a:p>
        </p:txBody>
      </p:sp>
      <p:sp>
        <p:nvSpPr>
          <p:cNvPr id="58" name="Rectangle 57">
            <a:extLst>
              <a:ext uri="{FF2B5EF4-FFF2-40B4-BE49-F238E27FC236}">
                <a16:creationId xmlns:a16="http://schemas.microsoft.com/office/drawing/2014/main" id="{AF20D4E4-1167-7049-9F0C-F083E70650CF}"/>
              </a:ext>
            </a:extLst>
          </p:cNvPr>
          <p:cNvSpPr/>
          <p:nvPr/>
        </p:nvSpPr>
        <p:spPr>
          <a:xfrm>
            <a:off x="6138588" y="6098690"/>
            <a:ext cx="1044000" cy="218532"/>
          </a:xfrm>
          <a:prstGeom prst="rect">
            <a:avLst/>
          </a:prstGeom>
          <a:gradFill>
            <a:gsLst>
              <a:gs pos="100000">
                <a:srgbClr val="E8E8E8"/>
              </a:gs>
              <a:gs pos="0">
                <a:srgbClr val="25CAD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9" name="Rectangle 58">
            <a:extLst>
              <a:ext uri="{FF2B5EF4-FFF2-40B4-BE49-F238E27FC236}">
                <a16:creationId xmlns:a16="http://schemas.microsoft.com/office/drawing/2014/main" id="{64062391-E3F2-9685-0B04-C2028C8302C7}"/>
              </a:ext>
            </a:extLst>
          </p:cNvPr>
          <p:cNvSpPr/>
          <p:nvPr/>
        </p:nvSpPr>
        <p:spPr>
          <a:xfrm>
            <a:off x="8027697" y="556984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Demonstrate compliance – Art.31(1)</a:t>
            </a:r>
          </a:p>
        </p:txBody>
      </p:sp>
      <p:sp>
        <p:nvSpPr>
          <p:cNvPr id="60" name="Rectangle 59">
            <a:extLst>
              <a:ext uri="{FF2B5EF4-FFF2-40B4-BE49-F238E27FC236}">
                <a16:creationId xmlns:a16="http://schemas.microsoft.com/office/drawing/2014/main" id="{17C6E23C-363B-1B80-B600-A574F8295B55}"/>
              </a:ext>
            </a:extLst>
          </p:cNvPr>
          <p:cNvSpPr/>
          <p:nvPr/>
        </p:nvSpPr>
        <p:spPr>
          <a:xfrm>
            <a:off x="7196690" y="5853277"/>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or national exercises -Art.43</a:t>
            </a:r>
          </a:p>
        </p:txBody>
      </p:sp>
      <p:sp>
        <p:nvSpPr>
          <p:cNvPr id="61" name="Rectangle 60">
            <a:extLst>
              <a:ext uri="{FF2B5EF4-FFF2-40B4-BE49-F238E27FC236}">
                <a16:creationId xmlns:a16="http://schemas.microsoft.com/office/drawing/2014/main" id="{9A369968-5F0C-1FB3-31BB-4525E042C669}"/>
              </a:ext>
            </a:extLst>
          </p:cNvPr>
          <p:cNvSpPr/>
          <p:nvPr/>
        </p:nvSpPr>
        <p:spPr>
          <a:xfrm>
            <a:off x="7213087" y="6086683"/>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or cross-regional exercises -Art.44</a:t>
            </a:r>
          </a:p>
        </p:txBody>
      </p:sp>
      <p:sp>
        <p:nvSpPr>
          <p:cNvPr id="62" name="Slide Number Placeholder 2">
            <a:extLst>
              <a:ext uri="{FF2B5EF4-FFF2-40B4-BE49-F238E27FC236}">
                <a16:creationId xmlns:a16="http://schemas.microsoft.com/office/drawing/2014/main" id="{8D4FCD0E-C2AE-C281-3BAB-B81821FC4BA8}"/>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12</a:t>
            </a:fld>
            <a:endParaRPr lang="en-GB"/>
          </a:p>
        </p:txBody>
      </p:sp>
      <p:sp>
        <p:nvSpPr>
          <p:cNvPr id="63" name="Rectangle 62">
            <a:extLst>
              <a:ext uri="{FF2B5EF4-FFF2-40B4-BE49-F238E27FC236}">
                <a16:creationId xmlns:a16="http://schemas.microsoft.com/office/drawing/2014/main" id="{B8447095-2DDF-153A-5DDE-4FD2DF09E933}"/>
              </a:ext>
            </a:extLst>
          </p:cNvPr>
          <p:cNvSpPr/>
          <p:nvPr/>
        </p:nvSpPr>
        <p:spPr>
          <a:xfrm>
            <a:off x="9721542" y="4289486"/>
            <a:ext cx="2221921" cy="182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Cross border risk assessment report –Art.23(1)</a:t>
            </a:r>
          </a:p>
        </p:txBody>
      </p:sp>
      <p:sp>
        <p:nvSpPr>
          <p:cNvPr id="128" name="Rectangle 127">
            <a:extLst>
              <a:ext uri="{FF2B5EF4-FFF2-40B4-BE49-F238E27FC236}">
                <a16:creationId xmlns:a16="http://schemas.microsoft.com/office/drawing/2014/main" id="{CAE7BC66-647A-09EB-20B5-86B3D80FCA94}"/>
              </a:ext>
            </a:extLst>
          </p:cNvPr>
          <p:cNvSpPr/>
          <p:nvPr/>
        </p:nvSpPr>
        <p:spPr>
          <a:xfrm>
            <a:off x="4751587" y="2962946"/>
            <a:ext cx="772914" cy="218532"/>
          </a:xfrm>
          <a:prstGeom prst="rect">
            <a:avLst/>
          </a:prstGeom>
          <a:solidFill>
            <a:srgbClr val="25CAD2">
              <a:alpha val="40000"/>
            </a:srgbClr>
          </a:solidFill>
          <a:ln>
            <a:solidFill>
              <a:schemeClr val="accent3">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288" name="Rectangle 4">
            <a:extLst>
              <a:ext uri="{FF2B5EF4-FFF2-40B4-BE49-F238E27FC236}">
                <a16:creationId xmlns:a16="http://schemas.microsoft.com/office/drawing/2014/main" id="{B08E5125-3FBC-7A85-9951-E640E8342C35}"/>
              </a:ext>
            </a:extLst>
          </p:cNvPr>
          <p:cNvSpPr/>
          <p:nvPr/>
        </p:nvSpPr>
        <p:spPr>
          <a:xfrm>
            <a:off x="776634" y="1904172"/>
            <a:ext cx="792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289" name="Rectangle 38">
            <a:extLst>
              <a:ext uri="{FF2B5EF4-FFF2-40B4-BE49-F238E27FC236}">
                <a16:creationId xmlns:a16="http://schemas.microsoft.com/office/drawing/2014/main" id="{063FD891-E2C9-B0AF-ADD3-A491A3162EDE}"/>
              </a:ext>
            </a:extLst>
          </p:cNvPr>
          <p:cNvSpPr/>
          <p:nvPr/>
        </p:nvSpPr>
        <p:spPr>
          <a:xfrm>
            <a:off x="1526300" y="1908430"/>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Provisional documents </a:t>
            </a:r>
            <a:r>
              <a:rPr kumimoji="0" lang="en-GB" sz="1000" b="0" i="1" u="none" strike="noStrike" kern="1200" cap="none" spc="0" normalizeH="0" noProof="0">
                <a:ln>
                  <a:noFill/>
                </a:ln>
                <a:solidFill>
                  <a:prstClr val="black"/>
                </a:solidFill>
                <a:effectLst/>
                <a:uLnTx/>
                <a:uFillTx/>
                <a:latin typeface="+mj-lt"/>
                <a:ea typeface="+mn-ea"/>
                <a:cs typeface="+mn-cs"/>
              </a:rPr>
              <a:t>(ECII, Processes and standards)</a:t>
            </a:r>
            <a:r>
              <a:rPr kumimoji="0" lang="en-GB" sz="1000" b="0" i="0" u="none" strike="noStrike" kern="1200" cap="none" spc="0" normalizeH="0" noProof="0">
                <a:ln>
                  <a:noFill/>
                </a:ln>
                <a:solidFill>
                  <a:prstClr val="black"/>
                </a:solidFill>
                <a:effectLst/>
                <a:uLnTx/>
                <a:uFillTx/>
                <a:latin typeface="+mj-lt"/>
                <a:ea typeface="+mn-ea"/>
                <a:cs typeface="+mn-cs"/>
              </a:rPr>
              <a:t> –Art. 48</a:t>
            </a:r>
          </a:p>
        </p:txBody>
      </p:sp>
    </p:spTree>
    <p:extLst>
      <p:ext uri="{BB962C8B-B14F-4D97-AF65-F5344CB8AC3E}">
        <p14:creationId xmlns:p14="http://schemas.microsoft.com/office/powerpoint/2010/main" val="4497831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479D-ECA2-0FD5-7881-30748FC7818A}"/>
              </a:ext>
            </a:extLst>
          </p:cNvPr>
          <p:cNvSpPr>
            <a:spLocks noGrp="1"/>
          </p:cNvSpPr>
          <p:nvPr>
            <p:ph type="title"/>
          </p:nvPr>
        </p:nvSpPr>
        <p:spPr/>
        <p:txBody>
          <a:bodyPr/>
          <a:lstStyle/>
          <a:p>
            <a:r>
              <a:rPr lang="en-GB" noProof="0"/>
              <a:t>How and until when will the NCCS be implemented?</a:t>
            </a:r>
          </a:p>
        </p:txBody>
      </p:sp>
      <p:grpSp>
        <p:nvGrpSpPr>
          <p:cNvPr id="324" name="Group 323">
            <a:extLst>
              <a:ext uri="{FF2B5EF4-FFF2-40B4-BE49-F238E27FC236}">
                <a16:creationId xmlns:a16="http://schemas.microsoft.com/office/drawing/2014/main" id="{46008BC4-C6EE-9C6E-132D-D8FA052262B5}"/>
              </a:ext>
            </a:extLst>
          </p:cNvPr>
          <p:cNvGrpSpPr/>
          <p:nvPr/>
        </p:nvGrpSpPr>
        <p:grpSpPr>
          <a:xfrm>
            <a:off x="259058" y="5649730"/>
            <a:ext cx="1827153" cy="1208270"/>
            <a:chOff x="-2851621" y="5649731"/>
            <a:chExt cx="1827153" cy="1208270"/>
          </a:xfrm>
        </p:grpSpPr>
        <p:sp>
          <p:nvSpPr>
            <p:cNvPr id="323" name="Rectangle 322">
              <a:extLst>
                <a:ext uri="{FF2B5EF4-FFF2-40B4-BE49-F238E27FC236}">
                  <a16:creationId xmlns:a16="http://schemas.microsoft.com/office/drawing/2014/main" id="{DC1D8CB9-349C-0C5A-CA2F-1E887875A52F}"/>
                </a:ext>
              </a:extLst>
            </p:cNvPr>
            <p:cNvSpPr/>
            <p:nvPr/>
          </p:nvSpPr>
          <p:spPr>
            <a:xfrm>
              <a:off x="-2851621" y="5649731"/>
              <a:ext cx="1827153" cy="1208270"/>
            </a:xfrm>
            <a:prstGeom prst="rect">
              <a:avLst/>
            </a:prstGeom>
            <a:solidFill>
              <a:schemeClr val="bg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nvGrpSpPr>
            <p:cNvPr id="322" name="Group 321">
              <a:extLst>
                <a:ext uri="{FF2B5EF4-FFF2-40B4-BE49-F238E27FC236}">
                  <a16:creationId xmlns:a16="http://schemas.microsoft.com/office/drawing/2014/main" id="{142B460E-D2C2-3ED0-1993-1995DB5ED5D4}"/>
                </a:ext>
              </a:extLst>
            </p:cNvPr>
            <p:cNvGrpSpPr/>
            <p:nvPr/>
          </p:nvGrpSpPr>
          <p:grpSpPr>
            <a:xfrm>
              <a:off x="-2736702" y="5756876"/>
              <a:ext cx="1597315" cy="805068"/>
              <a:chOff x="-2719080" y="5793415"/>
              <a:chExt cx="1597315" cy="805068"/>
            </a:xfrm>
          </p:grpSpPr>
          <p:grpSp>
            <p:nvGrpSpPr>
              <p:cNvPr id="317" name="Group 316">
                <a:extLst>
                  <a:ext uri="{FF2B5EF4-FFF2-40B4-BE49-F238E27FC236}">
                    <a16:creationId xmlns:a16="http://schemas.microsoft.com/office/drawing/2014/main" id="{7EEEE942-FE16-70BB-EAE4-7232C65E708E}"/>
                  </a:ext>
                </a:extLst>
              </p:cNvPr>
              <p:cNvGrpSpPr/>
              <p:nvPr/>
            </p:nvGrpSpPr>
            <p:grpSpPr>
              <a:xfrm>
                <a:off x="-2719080" y="5793415"/>
                <a:ext cx="387795" cy="805068"/>
                <a:chOff x="12555017" y="5487688"/>
                <a:chExt cx="1217066" cy="805068"/>
              </a:xfrm>
            </p:grpSpPr>
            <p:sp>
              <p:nvSpPr>
                <p:cNvPr id="136" name="Rectangle 135">
                  <a:extLst>
                    <a:ext uri="{FF2B5EF4-FFF2-40B4-BE49-F238E27FC236}">
                      <a16:creationId xmlns:a16="http://schemas.microsoft.com/office/drawing/2014/main" id="{7DD50B11-35DB-C78F-BF35-1650E8BC15A8}"/>
                    </a:ext>
                  </a:extLst>
                </p:cNvPr>
                <p:cNvSpPr/>
                <p:nvPr/>
              </p:nvSpPr>
              <p:spPr>
                <a:xfrm>
                  <a:off x="12555017" y="5487688"/>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fr-FR" sz="900" b="1" cap="all">
                      <a:solidFill>
                        <a:schemeClr val="tx1">
                          <a:lumMod val="50000"/>
                          <a:lumOff val="50000"/>
                        </a:schemeClr>
                      </a:solidFill>
                    </a:rPr>
                    <a:t>X</a:t>
                  </a:r>
                </a:p>
              </p:txBody>
            </p:sp>
            <p:sp>
              <p:nvSpPr>
                <p:cNvPr id="137" name="Rectangle 136">
                  <a:extLst>
                    <a:ext uri="{FF2B5EF4-FFF2-40B4-BE49-F238E27FC236}">
                      <a16:creationId xmlns:a16="http://schemas.microsoft.com/office/drawing/2014/main" id="{930D68CD-B682-FD4D-C5A7-1A523E56901C}"/>
                    </a:ext>
                  </a:extLst>
                </p:cNvPr>
                <p:cNvSpPr/>
                <p:nvPr/>
              </p:nvSpPr>
              <p:spPr>
                <a:xfrm>
                  <a:off x="12555017" y="5780956"/>
                  <a:ext cx="1217066"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X</a:t>
                  </a:r>
                </a:p>
              </p:txBody>
            </p:sp>
            <p:sp>
              <p:nvSpPr>
                <p:cNvPr id="138" name="Rectangle 137">
                  <a:extLst>
                    <a:ext uri="{FF2B5EF4-FFF2-40B4-BE49-F238E27FC236}">
                      <a16:creationId xmlns:a16="http://schemas.microsoft.com/office/drawing/2014/main" id="{B267A394-1E4D-6ACA-33EC-E4F765ECF409}"/>
                    </a:ext>
                  </a:extLst>
                </p:cNvPr>
                <p:cNvSpPr/>
                <p:nvPr/>
              </p:nvSpPr>
              <p:spPr>
                <a:xfrm>
                  <a:off x="12555017" y="6074224"/>
                  <a:ext cx="1217066"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r>
                    <a:rPr lang="fr-FR" sz="900" b="1" cap="all">
                      <a:solidFill>
                        <a:schemeClr val="tx1"/>
                      </a:solidFill>
                    </a:rPr>
                    <a:t>X</a:t>
                  </a:r>
                </a:p>
              </p:txBody>
            </p:sp>
          </p:grpSp>
          <p:grpSp>
            <p:nvGrpSpPr>
              <p:cNvPr id="318" name="Group 317">
                <a:extLst>
                  <a:ext uri="{FF2B5EF4-FFF2-40B4-BE49-F238E27FC236}">
                    <a16:creationId xmlns:a16="http://schemas.microsoft.com/office/drawing/2014/main" id="{5AACDEC7-824A-0A3A-5324-DD6C54443AE8}"/>
                  </a:ext>
                </a:extLst>
              </p:cNvPr>
              <p:cNvGrpSpPr/>
              <p:nvPr/>
            </p:nvGrpSpPr>
            <p:grpSpPr>
              <a:xfrm>
                <a:off x="-2338831" y="5793415"/>
                <a:ext cx="1217066" cy="805068"/>
                <a:chOff x="12555017" y="5487688"/>
                <a:chExt cx="1217066" cy="805068"/>
              </a:xfrm>
              <a:noFill/>
            </p:grpSpPr>
            <p:sp>
              <p:nvSpPr>
                <p:cNvPr id="319" name="Rectangle 318">
                  <a:extLst>
                    <a:ext uri="{FF2B5EF4-FFF2-40B4-BE49-F238E27FC236}">
                      <a16:creationId xmlns:a16="http://schemas.microsoft.com/office/drawing/2014/main" id="{C3AE56C8-2AB5-087E-6036-AF1A76D178F7}"/>
                    </a:ext>
                  </a:extLst>
                </p:cNvPr>
                <p:cNvSpPr/>
                <p:nvPr/>
              </p:nvSpPr>
              <p:spPr>
                <a:xfrm>
                  <a:off x="12555017" y="5487688"/>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tabLst/>
                    <a:defRPr/>
                  </a:pPr>
                  <a:r>
                    <a:rPr lang="fr-FR" sz="900" b="1" cap="all" err="1">
                      <a:solidFill>
                        <a:schemeClr val="tx1"/>
                      </a:solidFill>
                    </a:rPr>
                    <a:t>European</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sp>
              <p:nvSpPr>
                <p:cNvPr id="320" name="Rectangle 319">
                  <a:extLst>
                    <a:ext uri="{FF2B5EF4-FFF2-40B4-BE49-F238E27FC236}">
                      <a16:creationId xmlns:a16="http://schemas.microsoft.com/office/drawing/2014/main" id="{AD141010-2887-B47B-CB6B-49B9E6464BE3}"/>
                    </a:ext>
                  </a:extLst>
                </p:cNvPr>
                <p:cNvSpPr/>
                <p:nvPr/>
              </p:nvSpPr>
              <p:spPr>
                <a:xfrm>
                  <a:off x="12555017" y="5780956"/>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900" b="1" cap="all">
                      <a:solidFill>
                        <a:schemeClr val="tx1"/>
                      </a:solidFill>
                    </a:rPr>
                    <a:t>NATIONAL LEVEL</a:t>
                  </a:r>
                </a:p>
              </p:txBody>
            </p:sp>
            <p:sp>
              <p:nvSpPr>
                <p:cNvPr id="321" name="Rectangle 320">
                  <a:extLst>
                    <a:ext uri="{FF2B5EF4-FFF2-40B4-BE49-F238E27FC236}">
                      <a16:creationId xmlns:a16="http://schemas.microsoft.com/office/drawing/2014/main" id="{B91F86FB-0958-EC90-68A0-52486065B6DC}"/>
                    </a:ext>
                  </a:extLst>
                </p:cNvPr>
                <p:cNvSpPr/>
                <p:nvPr/>
              </p:nvSpPr>
              <p:spPr>
                <a:xfrm>
                  <a:off x="12555017" y="6074224"/>
                  <a:ext cx="1217066" cy="218532"/>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r>
                    <a:rPr lang="fr-FR" sz="900" b="1" cap="all" err="1">
                      <a:solidFill>
                        <a:schemeClr val="tx1"/>
                      </a:solidFill>
                    </a:rPr>
                    <a:t>Entity</a:t>
                  </a:r>
                  <a:r>
                    <a:rPr lang="fr-FR" sz="900" b="1" cap="all">
                      <a:solidFill>
                        <a:schemeClr val="tx1"/>
                      </a:solidFill>
                    </a:rPr>
                    <a:t> </a:t>
                  </a:r>
                  <a:r>
                    <a:rPr lang="fr-FR" sz="900" b="1" cap="all" err="1">
                      <a:solidFill>
                        <a:schemeClr val="tx1"/>
                      </a:solidFill>
                    </a:rPr>
                    <a:t>level</a:t>
                  </a:r>
                  <a:endParaRPr lang="fr-FR" sz="900" b="1" cap="all">
                    <a:solidFill>
                      <a:schemeClr val="tx1"/>
                    </a:solidFill>
                  </a:endParaRPr>
                </a:p>
              </p:txBody>
            </p:sp>
          </p:grpSp>
        </p:grpSp>
      </p:grpSp>
      <p:sp>
        <p:nvSpPr>
          <p:cNvPr id="3" name="Rectangle 2">
            <a:extLst>
              <a:ext uri="{FF2B5EF4-FFF2-40B4-BE49-F238E27FC236}">
                <a16:creationId xmlns:a16="http://schemas.microsoft.com/office/drawing/2014/main" id="{95327CC0-158C-7EF8-F735-82F6666D1E86}"/>
              </a:ext>
            </a:extLst>
          </p:cNvPr>
          <p:cNvSpPr/>
          <p:nvPr/>
        </p:nvSpPr>
        <p:spPr>
          <a:xfrm>
            <a:off x="6677239" y="3746882"/>
            <a:ext cx="1594224"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4" name="Rectangle 3">
            <a:extLst>
              <a:ext uri="{FF2B5EF4-FFF2-40B4-BE49-F238E27FC236}">
                <a16:creationId xmlns:a16="http://schemas.microsoft.com/office/drawing/2014/main" id="{50E058C3-AC74-984F-9B6D-F6CF5BB8E5F4}"/>
              </a:ext>
            </a:extLst>
          </p:cNvPr>
          <p:cNvSpPr/>
          <p:nvPr/>
        </p:nvSpPr>
        <p:spPr>
          <a:xfrm>
            <a:off x="1130300" y="2160072"/>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6" name="Rectangle 5">
            <a:extLst>
              <a:ext uri="{FF2B5EF4-FFF2-40B4-BE49-F238E27FC236}">
                <a16:creationId xmlns:a16="http://schemas.microsoft.com/office/drawing/2014/main" id="{F7439646-A7D9-1751-9DC6-F3C4B9058043}"/>
              </a:ext>
            </a:extLst>
          </p:cNvPr>
          <p:cNvSpPr/>
          <p:nvPr/>
        </p:nvSpPr>
        <p:spPr>
          <a:xfrm>
            <a:off x="1631413" y="2158496"/>
            <a:ext cx="36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Competent authority designation -Art.4</a:t>
            </a:r>
          </a:p>
        </p:txBody>
      </p:sp>
      <p:sp>
        <p:nvSpPr>
          <p:cNvPr id="7" name="Rectangle 6">
            <a:extLst>
              <a:ext uri="{FF2B5EF4-FFF2-40B4-BE49-F238E27FC236}">
                <a16:creationId xmlns:a16="http://schemas.microsoft.com/office/drawing/2014/main" id="{720ABCA0-2DBB-C768-4B31-F6E121008046}"/>
              </a:ext>
            </a:extLst>
          </p:cNvPr>
          <p:cNvSpPr/>
          <p:nvPr/>
        </p:nvSpPr>
        <p:spPr>
          <a:xfrm>
            <a:off x="1130300" y="2440322"/>
            <a:ext cx="792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8" name="Rectangle 7">
            <a:extLst>
              <a:ext uri="{FF2B5EF4-FFF2-40B4-BE49-F238E27FC236}">
                <a16:creationId xmlns:a16="http://schemas.microsoft.com/office/drawing/2014/main" id="{2F44D86A-58AF-634D-6988-115502462227}"/>
              </a:ext>
            </a:extLst>
          </p:cNvPr>
          <p:cNvSpPr/>
          <p:nvPr/>
        </p:nvSpPr>
        <p:spPr>
          <a:xfrm>
            <a:off x="1944488" y="2440322"/>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9" name="Rectangle 8">
            <a:extLst>
              <a:ext uri="{FF2B5EF4-FFF2-40B4-BE49-F238E27FC236}">
                <a16:creationId xmlns:a16="http://schemas.microsoft.com/office/drawing/2014/main" id="{BE8104B1-F7EC-4E96-78A2-9ED3ED47D80D}"/>
              </a:ext>
            </a:extLst>
          </p:cNvPr>
          <p:cNvSpPr/>
          <p:nvPr/>
        </p:nvSpPr>
        <p:spPr>
          <a:xfrm>
            <a:off x="8277013" y="4260512"/>
            <a:ext cx="936043"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0" name="Rectangle 9">
            <a:extLst>
              <a:ext uri="{FF2B5EF4-FFF2-40B4-BE49-F238E27FC236}">
                <a16:creationId xmlns:a16="http://schemas.microsoft.com/office/drawing/2014/main" id="{0E60B3E4-4D64-517C-0472-90A510336155}"/>
              </a:ext>
            </a:extLst>
          </p:cNvPr>
          <p:cNvSpPr/>
          <p:nvPr/>
        </p:nvSpPr>
        <p:spPr>
          <a:xfrm>
            <a:off x="9234917" y="4260512"/>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11" name="Rectangle 10">
            <a:extLst>
              <a:ext uri="{FF2B5EF4-FFF2-40B4-BE49-F238E27FC236}">
                <a16:creationId xmlns:a16="http://schemas.microsoft.com/office/drawing/2014/main" id="{0B0D7269-8DF6-F9B2-D497-DF939FFA684A}"/>
              </a:ext>
            </a:extLst>
          </p:cNvPr>
          <p:cNvSpPr/>
          <p:nvPr/>
        </p:nvSpPr>
        <p:spPr>
          <a:xfrm>
            <a:off x="3351056" y="4530818"/>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2" name="Rectangle 11">
            <a:extLst>
              <a:ext uri="{FF2B5EF4-FFF2-40B4-BE49-F238E27FC236}">
                <a16:creationId xmlns:a16="http://schemas.microsoft.com/office/drawing/2014/main" id="{188DEC5B-3CFD-C096-EF32-146C6454200E}"/>
              </a:ext>
            </a:extLst>
          </p:cNvPr>
          <p:cNvSpPr/>
          <p:nvPr/>
        </p:nvSpPr>
        <p:spPr>
          <a:xfrm>
            <a:off x="4217624" y="4530818"/>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grpSp>
        <p:nvGrpSpPr>
          <p:cNvPr id="13" name="Group 12">
            <a:extLst>
              <a:ext uri="{FF2B5EF4-FFF2-40B4-BE49-F238E27FC236}">
                <a16:creationId xmlns:a16="http://schemas.microsoft.com/office/drawing/2014/main" id="{60853FA3-79A4-F50B-455E-695CDA67E4C4}"/>
              </a:ext>
            </a:extLst>
          </p:cNvPr>
          <p:cNvGrpSpPr/>
          <p:nvPr/>
        </p:nvGrpSpPr>
        <p:grpSpPr>
          <a:xfrm>
            <a:off x="6684807" y="4530818"/>
            <a:ext cx="1054179" cy="218532"/>
            <a:chOff x="6684807" y="4711766"/>
            <a:chExt cx="1054179" cy="218532"/>
          </a:xfrm>
        </p:grpSpPr>
        <p:sp>
          <p:nvSpPr>
            <p:cNvPr id="14" name="Rectangle 13">
              <a:extLst>
                <a:ext uri="{FF2B5EF4-FFF2-40B4-BE49-F238E27FC236}">
                  <a16:creationId xmlns:a16="http://schemas.microsoft.com/office/drawing/2014/main" id="{8B3E0AB2-6F6A-DE75-035A-A79D0F59C3C4}"/>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15" name="Rectangle 14">
              <a:extLst>
                <a:ext uri="{FF2B5EF4-FFF2-40B4-BE49-F238E27FC236}">
                  <a16:creationId xmlns:a16="http://schemas.microsoft.com/office/drawing/2014/main" id="{E69A7E34-20CE-975F-7A44-82E154651D9D}"/>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16" name="Rectangle 15">
            <a:extLst>
              <a:ext uri="{FF2B5EF4-FFF2-40B4-BE49-F238E27FC236}">
                <a16:creationId xmlns:a16="http://schemas.microsoft.com/office/drawing/2014/main" id="{B9398081-7969-F832-6948-023A2BFE9DC4}"/>
              </a:ext>
            </a:extLst>
          </p:cNvPr>
          <p:cNvSpPr/>
          <p:nvPr/>
        </p:nvSpPr>
        <p:spPr>
          <a:xfrm>
            <a:off x="3351056" y="4792130"/>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17" name="Rectangle 16">
            <a:extLst>
              <a:ext uri="{FF2B5EF4-FFF2-40B4-BE49-F238E27FC236}">
                <a16:creationId xmlns:a16="http://schemas.microsoft.com/office/drawing/2014/main" id="{8521CEC1-CD45-A8A8-163D-8D61479C7B90}"/>
              </a:ext>
            </a:extLst>
          </p:cNvPr>
          <p:cNvSpPr/>
          <p:nvPr/>
        </p:nvSpPr>
        <p:spPr>
          <a:xfrm>
            <a:off x="4217624" y="4792130"/>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grpSp>
        <p:nvGrpSpPr>
          <p:cNvPr id="18" name="Group 17">
            <a:extLst>
              <a:ext uri="{FF2B5EF4-FFF2-40B4-BE49-F238E27FC236}">
                <a16:creationId xmlns:a16="http://schemas.microsoft.com/office/drawing/2014/main" id="{0ADBC63C-4417-500E-9AB7-120FB07DA2B4}"/>
              </a:ext>
            </a:extLst>
          </p:cNvPr>
          <p:cNvGrpSpPr/>
          <p:nvPr/>
        </p:nvGrpSpPr>
        <p:grpSpPr>
          <a:xfrm>
            <a:off x="6684807" y="4792130"/>
            <a:ext cx="1054179" cy="218532"/>
            <a:chOff x="6684807" y="4711766"/>
            <a:chExt cx="1054179" cy="218532"/>
          </a:xfrm>
        </p:grpSpPr>
        <p:sp>
          <p:nvSpPr>
            <p:cNvPr id="19" name="Rectangle 18">
              <a:extLst>
                <a:ext uri="{FF2B5EF4-FFF2-40B4-BE49-F238E27FC236}">
                  <a16:creationId xmlns:a16="http://schemas.microsoft.com/office/drawing/2014/main" id="{DD7B71FA-F251-C183-AB8D-E06724F62B6B}"/>
                </a:ext>
              </a:extLst>
            </p:cNvPr>
            <p:cNvSpPr/>
            <p:nvPr/>
          </p:nvSpPr>
          <p:spPr>
            <a:xfrm>
              <a:off x="6684807"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0" name="Rectangle 19">
              <a:extLst>
                <a:ext uri="{FF2B5EF4-FFF2-40B4-BE49-F238E27FC236}">
                  <a16:creationId xmlns:a16="http://schemas.microsoft.com/office/drawing/2014/main" id="{BEB84EEF-DE37-A045-065C-F925F516299C}"/>
                </a:ext>
              </a:extLst>
            </p:cNvPr>
            <p:cNvSpPr/>
            <p:nvPr/>
          </p:nvSpPr>
          <p:spPr>
            <a:xfrm>
              <a:off x="7235319" y="4711766"/>
              <a:ext cx="503667"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grpSp>
      <p:sp>
        <p:nvSpPr>
          <p:cNvPr id="21" name="Rectangle 20">
            <a:extLst>
              <a:ext uri="{FF2B5EF4-FFF2-40B4-BE49-F238E27FC236}">
                <a16:creationId xmlns:a16="http://schemas.microsoft.com/office/drawing/2014/main" id="{7D195CE0-BB2D-E956-1561-99EB8D2038A7}"/>
              </a:ext>
            </a:extLst>
          </p:cNvPr>
          <p:cNvSpPr/>
          <p:nvPr/>
        </p:nvSpPr>
        <p:spPr>
          <a:xfrm>
            <a:off x="5059137" y="5314754"/>
            <a:ext cx="2679849"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2" name="Rectangle 21">
            <a:extLst>
              <a:ext uri="{FF2B5EF4-FFF2-40B4-BE49-F238E27FC236}">
                <a16:creationId xmlns:a16="http://schemas.microsoft.com/office/drawing/2014/main" id="{0F7BAEA2-03E8-6296-A9EC-3C2D31618860}"/>
              </a:ext>
            </a:extLst>
          </p:cNvPr>
          <p:cNvSpPr/>
          <p:nvPr/>
        </p:nvSpPr>
        <p:spPr>
          <a:xfrm>
            <a:off x="8397670" y="5314754"/>
            <a:ext cx="2009842"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3" name="Rectangle 22">
            <a:extLst>
              <a:ext uri="{FF2B5EF4-FFF2-40B4-BE49-F238E27FC236}">
                <a16:creationId xmlns:a16="http://schemas.microsoft.com/office/drawing/2014/main" id="{8BA3ED51-10DB-7496-9B8A-7EBD6B5130DC}"/>
              </a:ext>
            </a:extLst>
          </p:cNvPr>
          <p:cNvSpPr/>
          <p:nvPr/>
        </p:nvSpPr>
        <p:spPr>
          <a:xfrm>
            <a:off x="4770137" y="5053442"/>
            <a:ext cx="1188000"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24" name="Rectangle 23">
            <a:extLst>
              <a:ext uri="{FF2B5EF4-FFF2-40B4-BE49-F238E27FC236}">
                <a16:creationId xmlns:a16="http://schemas.microsoft.com/office/drawing/2014/main" id="{E60E097C-7705-3C47-B268-85D7800F47DF}"/>
              </a:ext>
            </a:extLst>
          </p:cNvPr>
          <p:cNvSpPr/>
          <p:nvPr/>
        </p:nvSpPr>
        <p:spPr>
          <a:xfrm>
            <a:off x="8139512" y="5053442"/>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5" name="Rectangle 24">
            <a:extLst>
              <a:ext uri="{FF2B5EF4-FFF2-40B4-BE49-F238E27FC236}">
                <a16:creationId xmlns:a16="http://schemas.microsoft.com/office/drawing/2014/main" id="{40FD28D6-688E-3656-F7A7-511AB191AEFB}"/>
              </a:ext>
            </a:extLst>
          </p:cNvPr>
          <p:cNvSpPr/>
          <p:nvPr/>
        </p:nvSpPr>
        <p:spPr>
          <a:xfrm>
            <a:off x="2484488" y="2701634"/>
            <a:ext cx="828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26" name="Rectangle 25">
            <a:extLst>
              <a:ext uri="{FF2B5EF4-FFF2-40B4-BE49-F238E27FC236}">
                <a16:creationId xmlns:a16="http://schemas.microsoft.com/office/drawing/2014/main" id="{5AD5A811-D299-1260-C722-96D3B622D365}"/>
              </a:ext>
            </a:extLst>
          </p:cNvPr>
          <p:cNvSpPr/>
          <p:nvPr/>
        </p:nvSpPr>
        <p:spPr>
          <a:xfrm>
            <a:off x="3351056" y="2701634"/>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27" name="Rectangle 26">
            <a:extLst>
              <a:ext uri="{FF2B5EF4-FFF2-40B4-BE49-F238E27FC236}">
                <a16:creationId xmlns:a16="http://schemas.microsoft.com/office/drawing/2014/main" id="{D20AED6F-35BC-1315-AC68-6F6DE9000FFC}"/>
              </a:ext>
            </a:extLst>
          </p:cNvPr>
          <p:cNvSpPr/>
          <p:nvPr/>
        </p:nvSpPr>
        <p:spPr>
          <a:xfrm>
            <a:off x="5773458" y="2701634"/>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8" name="Rectangle 27">
            <a:extLst>
              <a:ext uri="{FF2B5EF4-FFF2-40B4-BE49-F238E27FC236}">
                <a16:creationId xmlns:a16="http://schemas.microsoft.com/office/drawing/2014/main" id="{106F42F0-7349-3747-27B3-7A99157D111A}"/>
              </a:ext>
            </a:extLst>
          </p:cNvPr>
          <p:cNvSpPr/>
          <p:nvPr/>
        </p:nvSpPr>
        <p:spPr>
          <a:xfrm>
            <a:off x="6692691" y="2701634"/>
            <a:ext cx="50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29" name="Rectangle 28">
            <a:extLst>
              <a:ext uri="{FF2B5EF4-FFF2-40B4-BE49-F238E27FC236}">
                <a16:creationId xmlns:a16="http://schemas.microsoft.com/office/drawing/2014/main" id="{76DD7C41-42E9-298F-8591-C62104655518}"/>
              </a:ext>
            </a:extLst>
          </p:cNvPr>
          <p:cNvSpPr/>
          <p:nvPr/>
        </p:nvSpPr>
        <p:spPr>
          <a:xfrm>
            <a:off x="3906137" y="2962946"/>
            <a:ext cx="828001" cy="218532"/>
          </a:xfrm>
          <a:prstGeom prst="rect">
            <a:avLst/>
          </a:prstGeom>
          <a:solidFill>
            <a:srgbClr val="E8E8E8"/>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30" name="Rectangle 29">
            <a:extLst>
              <a:ext uri="{FF2B5EF4-FFF2-40B4-BE49-F238E27FC236}">
                <a16:creationId xmlns:a16="http://schemas.microsoft.com/office/drawing/2014/main" id="{A8D0B17C-CA65-E797-4D71-62AA3CEDBF1D}"/>
              </a:ext>
            </a:extLst>
          </p:cNvPr>
          <p:cNvSpPr/>
          <p:nvPr/>
        </p:nvSpPr>
        <p:spPr>
          <a:xfrm>
            <a:off x="7235319" y="2962946"/>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1" name="Rectangle 30">
            <a:extLst>
              <a:ext uri="{FF2B5EF4-FFF2-40B4-BE49-F238E27FC236}">
                <a16:creationId xmlns:a16="http://schemas.microsoft.com/office/drawing/2014/main" id="{6B7811BB-D36A-8C3C-BBED-C53B00E67E09}"/>
              </a:ext>
            </a:extLst>
          </p:cNvPr>
          <p:cNvSpPr/>
          <p:nvPr/>
        </p:nvSpPr>
        <p:spPr>
          <a:xfrm>
            <a:off x="4751587" y="3224258"/>
            <a:ext cx="1885871"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32" name="Rectangle 31">
            <a:extLst>
              <a:ext uri="{FF2B5EF4-FFF2-40B4-BE49-F238E27FC236}">
                <a16:creationId xmlns:a16="http://schemas.microsoft.com/office/drawing/2014/main" id="{861A6E7F-29F4-D661-885F-5F6A114D89C9}"/>
              </a:ext>
            </a:extLst>
          </p:cNvPr>
          <p:cNvSpPr/>
          <p:nvPr/>
        </p:nvSpPr>
        <p:spPr>
          <a:xfrm>
            <a:off x="8128829" y="3224258"/>
            <a:ext cx="97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3" name="Rectangle 32">
            <a:extLst>
              <a:ext uri="{FF2B5EF4-FFF2-40B4-BE49-F238E27FC236}">
                <a16:creationId xmlns:a16="http://schemas.microsoft.com/office/drawing/2014/main" id="{C219C595-56B0-9CD8-52E4-3BF2AE504EB3}"/>
              </a:ext>
            </a:extLst>
          </p:cNvPr>
          <p:cNvSpPr/>
          <p:nvPr/>
        </p:nvSpPr>
        <p:spPr>
          <a:xfrm>
            <a:off x="5774386" y="3485570"/>
            <a:ext cx="1690585"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34" name="Rectangle 33">
            <a:extLst>
              <a:ext uri="{FF2B5EF4-FFF2-40B4-BE49-F238E27FC236}">
                <a16:creationId xmlns:a16="http://schemas.microsoft.com/office/drawing/2014/main" id="{2A014A86-04AC-9387-21C3-EF4D3CB327C1}"/>
              </a:ext>
            </a:extLst>
          </p:cNvPr>
          <p:cNvSpPr/>
          <p:nvPr/>
        </p:nvSpPr>
        <p:spPr>
          <a:xfrm>
            <a:off x="9130339" y="3485570"/>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5" name="Rectangle 34">
            <a:extLst>
              <a:ext uri="{FF2B5EF4-FFF2-40B4-BE49-F238E27FC236}">
                <a16:creationId xmlns:a16="http://schemas.microsoft.com/office/drawing/2014/main" id="{0EBAEDBB-447E-AE21-73CD-C15F89753C37}"/>
              </a:ext>
            </a:extLst>
          </p:cNvPr>
          <p:cNvSpPr/>
          <p:nvPr/>
        </p:nvSpPr>
        <p:spPr>
          <a:xfrm>
            <a:off x="9971614" y="3746882"/>
            <a:ext cx="864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36" name="Rectangle 35">
            <a:extLst>
              <a:ext uri="{FF2B5EF4-FFF2-40B4-BE49-F238E27FC236}">
                <a16:creationId xmlns:a16="http://schemas.microsoft.com/office/drawing/2014/main" id="{F15E01A0-96A9-7497-9CB3-EDA27797AAF1}"/>
              </a:ext>
            </a:extLst>
          </p:cNvPr>
          <p:cNvSpPr/>
          <p:nvPr/>
        </p:nvSpPr>
        <p:spPr>
          <a:xfrm>
            <a:off x="7443463" y="4008194"/>
            <a:ext cx="1395737"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endParaRPr lang="en-GB" sz="900" b="1" cap="all">
              <a:solidFill>
                <a:schemeClr val="tx1">
                  <a:lumMod val="50000"/>
                  <a:lumOff val="50000"/>
                </a:schemeClr>
              </a:solidFill>
            </a:endParaRPr>
          </a:p>
        </p:txBody>
      </p:sp>
      <p:sp>
        <p:nvSpPr>
          <p:cNvPr id="37" name="Rectangle 36">
            <a:extLst>
              <a:ext uri="{FF2B5EF4-FFF2-40B4-BE49-F238E27FC236}">
                <a16:creationId xmlns:a16="http://schemas.microsoft.com/office/drawing/2014/main" id="{14FDB66D-5874-3CBC-6DFD-D22DFE457F1F}"/>
              </a:ext>
            </a:extLst>
          </p:cNvPr>
          <p:cNvSpPr/>
          <p:nvPr/>
        </p:nvSpPr>
        <p:spPr>
          <a:xfrm>
            <a:off x="8862591" y="4009068"/>
            <a:ext cx="540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APPROVE</a:t>
            </a:r>
          </a:p>
        </p:txBody>
      </p:sp>
      <p:sp>
        <p:nvSpPr>
          <p:cNvPr id="38" name="Rectangle 37">
            <a:extLst>
              <a:ext uri="{FF2B5EF4-FFF2-40B4-BE49-F238E27FC236}">
                <a16:creationId xmlns:a16="http://schemas.microsoft.com/office/drawing/2014/main" id="{21BB1AC1-B935-089E-AC23-CCBF28EB6BD2}"/>
              </a:ext>
            </a:extLst>
          </p:cNvPr>
          <p:cNvSpPr/>
          <p:nvPr/>
        </p:nvSpPr>
        <p:spPr>
          <a:xfrm>
            <a:off x="10837836" y="4008194"/>
            <a:ext cx="792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40" name="Rectangle 39">
            <a:extLst>
              <a:ext uri="{FF2B5EF4-FFF2-40B4-BE49-F238E27FC236}">
                <a16:creationId xmlns:a16="http://schemas.microsoft.com/office/drawing/2014/main" id="{16D3BB76-9C76-1BE7-1DA4-59D32F7D6D99}"/>
              </a:ext>
            </a:extLst>
          </p:cNvPr>
          <p:cNvSpPr/>
          <p:nvPr/>
        </p:nvSpPr>
        <p:spPr>
          <a:xfrm>
            <a:off x="2483473" y="2441769"/>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Risk assessment methodologies –Art.18(1)/8</a:t>
            </a:r>
          </a:p>
        </p:txBody>
      </p:sp>
      <p:sp>
        <p:nvSpPr>
          <p:cNvPr id="41" name="Rectangle 40">
            <a:extLst>
              <a:ext uri="{FF2B5EF4-FFF2-40B4-BE49-F238E27FC236}">
                <a16:creationId xmlns:a16="http://schemas.microsoft.com/office/drawing/2014/main" id="{469E3E52-99AF-E7E5-0C87-05B7FCFCF7F0}"/>
              </a:ext>
            </a:extLst>
          </p:cNvPr>
          <p:cNvSpPr/>
          <p:nvPr/>
        </p:nvSpPr>
        <p:spPr>
          <a:xfrm>
            <a:off x="3897670" y="270390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Union-wide risk assessment (including ECII &amp; Thresholds) –Art.19 </a:t>
            </a:r>
          </a:p>
        </p:txBody>
      </p:sp>
      <p:sp>
        <p:nvSpPr>
          <p:cNvPr id="42" name="Rectangle 41">
            <a:extLst>
              <a:ext uri="{FF2B5EF4-FFF2-40B4-BE49-F238E27FC236}">
                <a16:creationId xmlns:a16="http://schemas.microsoft.com/office/drawing/2014/main" id="{504653CD-0697-0AE9-25AF-03E4CC453728}"/>
              </a:ext>
            </a:extLst>
          </p:cNvPr>
          <p:cNvSpPr/>
          <p:nvPr/>
        </p:nvSpPr>
        <p:spPr>
          <a:xfrm>
            <a:off x="5457547" y="296683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HI/CI entities notification –Art.24(6)</a:t>
            </a:r>
          </a:p>
        </p:txBody>
      </p:sp>
      <p:sp>
        <p:nvSpPr>
          <p:cNvPr id="43" name="Rectangle 42">
            <a:extLst>
              <a:ext uri="{FF2B5EF4-FFF2-40B4-BE49-F238E27FC236}">
                <a16:creationId xmlns:a16="http://schemas.microsoft.com/office/drawing/2014/main" id="{BE57BD3E-B469-E431-7B66-B493F43086DF}"/>
              </a:ext>
            </a:extLst>
          </p:cNvPr>
          <p:cNvSpPr/>
          <p:nvPr/>
        </p:nvSpPr>
        <p:spPr>
          <a:xfrm>
            <a:off x="6600031" y="3224258"/>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risk assessment –Art.27(1)</a:t>
            </a:r>
          </a:p>
        </p:txBody>
      </p:sp>
      <p:sp>
        <p:nvSpPr>
          <p:cNvPr id="44" name="Rectangle 43">
            <a:extLst>
              <a:ext uri="{FF2B5EF4-FFF2-40B4-BE49-F238E27FC236}">
                <a16:creationId xmlns:a16="http://schemas.microsoft.com/office/drawing/2014/main" id="{ACB3CC3E-ED2D-B2FB-D797-76FDAB0DD4F4}"/>
              </a:ext>
            </a:extLst>
          </p:cNvPr>
          <p:cNvSpPr/>
          <p:nvPr/>
        </p:nvSpPr>
        <p:spPr>
          <a:xfrm>
            <a:off x="7443463" y="348433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Member State risk assessment –Art.20(2) </a:t>
            </a:r>
          </a:p>
        </p:txBody>
      </p:sp>
      <p:sp>
        <p:nvSpPr>
          <p:cNvPr id="45" name="Rectangle 44">
            <a:extLst>
              <a:ext uri="{FF2B5EF4-FFF2-40B4-BE49-F238E27FC236}">
                <a16:creationId xmlns:a16="http://schemas.microsoft.com/office/drawing/2014/main" id="{DE7581A2-9B4F-911E-2510-40CF70679989}"/>
              </a:ext>
            </a:extLst>
          </p:cNvPr>
          <p:cNvSpPr/>
          <p:nvPr/>
        </p:nvSpPr>
        <p:spPr>
          <a:xfrm>
            <a:off x="8310031" y="3751134"/>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schemeClr val="tx1"/>
                </a:solidFill>
                <a:effectLst/>
                <a:uLnTx/>
                <a:uFillTx/>
                <a:latin typeface="+mj-lt"/>
                <a:ea typeface="+mn-ea"/>
                <a:cs typeface="+mn-cs"/>
              </a:rPr>
              <a:t>Regional risk </a:t>
            </a:r>
            <a:r>
              <a:rPr kumimoji="0" lang="en-GB" sz="1000" b="0" i="0" u="none" strike="noStrike" kern="1200" cap="none" spc="0" normalizeH="0" noProof="0">
                <a:ln>
                  <a:noFill/>
                </a:ln>
                <a:solidFill>
                  <a:prstClr val="black"/>
                </a:solidFill>
                <a:effectLst/>
                <a:uLnTx/>
                <a:uFillTx/>
                <a:latin typeface="+mj-lt"/>
                <a:ea typeface="+mn-ea"/>
                <a:cs typeface="+mn-cs"/>
              </a:rPr>
              <a:t>assessment –Art.21(2)</a:t>
            </a:r>
          </a:p>
        </p:txBody>
      </p:sp>
      <p:sp>
        <p:nvSpPr>
          <p:cNvPr id="46" name="Rectangle 45">
            <a:extLst>
              <a:ext uri="{FF2B5EF4-FFF2-40B4-BE49-F238E27FC236}">
                <a16:creationId xmlns:a16="http://schemas.microsoft.com/office/drawing/2014/main" id="{0A80C46B-5DE7-55BB-ED65-8DD1B81657A4}"/>
              </a:ext>
            </a:extLst>
          </p:cNvPr>
          <p:cNvSpPr/>
          <p:nvPr/>
        </p:nvSpPr>
        <p:spPr>
          <a:xfrm>
            <a:off x="9388272" y="3999062"/>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risk mitigation plan –Art.22(1)</a:t>
            </a:r>
          </a:p>
        </p:txBody>
      </p:sp>
      <p:sp>
        <p:nvSpPr>
          <p:cNvPr id="47" name="Rectangle 46">
            <a:extLst>
              <a:ext uri="{FF2B5EF4-FFF2-40B4-BE49-F238E27FC236}">
                <a16:creationId xmlns:a16="http://schemas.microsoft.com/office/drawing/2014/main" id="{C3C3C1B4-E027-888C-2569-54A8E18C81C9}"/>
              </a:ext>
            </a:extLst>
          </p:cNvPr>
          <p:cNvSpPr/>
          <p:nvPr/>
        </p:nvSpPr>
        <p:spPr>
          <a:xfrm>
            <a:off x="4751586" y="4532056"/>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Minimum and  advanced cybersecurity controls –Art.29(1)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noProof="0">
                <a:ln>
                  <a:noFill/>
                </a:ln>
                <a:solidFill>
                  <a:prstClr val="black"/>
                </a:solidFill>
                <a:effectLst/>
                <a:uLnTx/>
                <a:uFillTx/>
                <a:latin typeface="+mj-lt"/>
                <a:ea typeface="+mn-ea"/>
                <a:cs typeface="+mn-cs"/>
              </a:rPr>
              <a:t> included supply chain controls –Art.28(4)</a:t>
            </a:r>
          </a:p>
        </p:txBody>
      </p:sp>
      <p:sp>
        <p:nvSpPr>
          <p:cNvPr id="48" name="Rectangle 47">
            <a:extLst>
              <a:ext uri="{FF2B5EF4-FFF2-40B4-BE49-F238E27FC236}">
                <a16:creationId xmlns:a16="http://schemas.microsoft.com/office/drawing/2014/main" id="{ACB67F7D-88E4-76D3-5B1A-64876FBDF0EF}"/>
              </a:ext>
            </a:extLst>
          </p:cNvPr>
          <p:cNvSpPr/>
          <p:nvPr/>
        </p:nvSpPr>
        <p:spPr>
          <a:xfrm>
            <a:off x="4751586" y="4810117"/>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Proposal for the ECSMM  –Art.34(1)</a:t>
            </a:r>
          </a:p>
        </p:txBody>
      </p:sp>
      <p:sp>
        <p:nvSpPr>
          <p:cNvPr id="49" name="Rectangle 48">
            <a:extLst>
              <a:ext uri="{FF2B5EF4-FFF2-40B4-BE49-F238E27FC236}">
                <a16:creationId xmlns:a16="http://schemas.microsoft.com/office/drawing/2014/main" id="{81B2CC9E-3230-A206-80FA-890783A1BAC3}"/>
              </a:ext>
            </a:extLst>
          </p:cNvPr>
          <p:cNvSpPr/>
          <p:nvPr/>
        </p:nvSpPr>
        <p:spPr>
          <a:xfrm>
            <a:off x="5956386" y="5047445"/>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Implement minimum and advanced cybersecurity controls  – Art.29(1) + supply chain</a:t>
            </a:r>
          </a:p>
        </p:txBody>
      </p:sp>
      <p:sp>
        <p:nvSpPr>
          <p:cNvPr id="50" name="Rectangle 49">
            <a:extLst>
              <a:ext uri="{FF2B5EF4-FFF2-40B4-BE49-F238E27FC236}">
                <a16:creationId xmlns:a16="http://schemas.microsoft.com/office/drawing/2014/main" id="{8C04C498-60DC-5D7C-C5F9-D1625B4B9EFA}"/>
              </a:ext>
            </a:extLst>
          </p:cNvPr>
          <p:cNvSpPr/>
          <p:nvPr/>
        </p:nvSpPr>
        <p:spPr>
          <a:xfrm>
            <a:off x="7707547" y="531399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Cybersecurity management system – Art.32(1) </a:t>
            </a:r>
          </a:p>
        </p:txBody>
      </p:sp>
      <p:sp>
        <p:nvSpPr>
          <p:cNvPr id="51" name="Rectangle 50">
            <a:extLst>
              <a:ext uri="{FF2B5EF4-FFF2-40B4-BE49-F238E27FC236}">
                <a16:creationId xmlns:a16="http://schemas.microsoft.com/office/drawing/2014/main" id="{26300FCF-4590-4D70-C771-51A01FE05A32}"/>
              </a:ext>
            </a:extLst>
          </p:cNvPr>
          <p:cNvSpPr/>
          <p:nvPr/>
        </p:nvSpPr>
        <p:spPr>
          <a:xfrm>
            <a:off x="5956386" y="5577304"/>
            <a:ext cx="2071311" cy="21321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cap="all">
              <a:solidFill>
                <a:schemeClr val="tx1"/>
              </a:solidFill>
            </a:endParaRPr>
          </a:p>
        </p:txBody>
      </p:sp>
      <p:sp>
        <p:nvSpPr>
          <p:cNvPr id="52" name="Rectangle 51">
            <a:extLst>
              <a:ext uri="{FF2B5EF4-FFF2-40B4-BE49-F238E27FC236}">
                <a16:creationId xmlns:a16="http://schemas.microsoft.com/office/drawing/2014/main" id="{46330FEA-55D0-B41C-2371-994D0EEBE5C1}"/>
              </a:ext>
            </a:extLst>
          </p:cNvPr>
          <p:cNvSpPr/>
          <p:nvPr/>
        </p:nvSpPr>
        <p:spPr>
          <a:xfrm>
            <a:off x="10450272" y="5576066"/>
            <a:ext cx="1188000" cy="218532"/>
          </a:xfrm>
          <a:prstGeom prst="rect">
            <a:avLst/>
          </a:pr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endParaRPr lang="en-GB" sz="900" b="1"/>
          </a:p>
        </p:txBody>
      </p:sp>
      <p:sp>
        <p:nvSpPr>
          <p:cNvPr id="53" name="Rectangle 52">
            <a:extLst>
              <a:ext uri="{FF2B5EF4-FFF2-40B4-BE49-F238E27FC236}">
                <a16:creationId xmlns:a16="http://schemas.microsoft.com/office/drawing/2014/main" id="{96FAEBA4-23B4-AD0A-89C6-4AD4E0BEA1D7}"/>
              </a:ext>
            </a:extLst>
          </p:cNvPr>
          <p:cNvSpPr/>
          <p:nvPr/>
        </p:nvSpPr>
        <p:spPr>
          <a:xfrm>
            <a:off x="2807729" y="5837378"/>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SCENARIO</a:t>
            </a:r>
          </a:p>
        </p:txBody>
      </p:sp>
      <p:sp>
        <p:nvSpPr>
          <p:cNvPr id="54" name="Rectangle 53">
            <a:extLst>
              <a:ext uri="{FF2B5EF4-FFF2-40B4-BE49-F238E27FC236}">
                <a16:creationId xmlns:a16="http://schemas.microsoft.com/office/drawing/2014/main" id="{B0537761-B859-C6F7-5C96-441D51B5F5C6}"/>
              </a:ext>
            </a:extLst>
          </p:cNvPr>
          <p:cNvSpPr/>
          <p:nvPr/>
        </p:nvSpPr>
        <p:spPr>
          <a:xfrm>
            <a:off x="3918570" y="5837378"/>
            <a:ext cx="1044000" cy="21853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72000" rIns="72000" rtlCol="0" anchor="ctr"/>
          <a:lstStyle/>
          <a:p>
            <a:pPr algn="ctr"/>
            <a:r>
              <a:rPr lang="en-GB" sz="900" b="1" cap="all">
                <a:solidFill>
                  <a:schemeClr val="tx1"/>
                </a:solidFill>
              </a:rPr>
              <a:t>PREPARATION</a:t>
            </a:r>
          </a:p>
        </p:txBody>
      </p:sp>
      <p:sp>
        <p:nvSpPr>
          <p:cNvPr id="55" name="Rectangle 54">
            <a:extLst>
              <a:ext uri="{FF2B5EF4-FFF2-40B4-BE49-F238E27FC236}">
                <a16:creationId xmlns:a16="http://schemas.microsoft.com/office/drawing/2014/main" id="{3888F6D7-A3C3-729F-88D6-218A3DC60039}"/>
              </a:ext>
            </a:extLst>
          </p:cNvPr>
          <p:cNvSpPr/>
          <p:nvPr/>
        </p:nvSpPr>
        <p:spPr>
          <a:xfrm>
            <a:off x="5029410" y="5837378"/>
            <a:ext cx="2153177" cy="218532"/>
          </a:xfrm>
          <a:prstGeom prst="rect">
            <a:avLst/>
          </a:prstGeom>
          <a:gradFill>
            <a:gsLst>
              <a:gs pos="100000">
                <a:schemeClr val="accent3"/>
              </a:gs>
              <a:gs pos="0">
                <a:srgbClr val="E8E8E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6" name="Rectangle 55">
            <a:extLst>
              <a:ext uri="{FF2B5EF4-FFF2-40B4-BE49-F238E27FC236}">
                <a16:creationId xmlns:a16="http://schemas.microsoft.com/office/drawing/2014/main" id="{1FB96E40-3441-D0BF-B1AC-CD0FE109B8A6}"/>
              </a:ext>
            </a:extLst>
          </p:cNvPr>
          <p:cNvSpPr/>
          <p:nvPr/>
        </p:nvSpPr>
        <p:spPr>
          <a:xfrm>
            <a:off x="3916906" y="6098690"/>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SCENARIO</a:t>
            </a:r>
          </a:p>
        </p:txBody>
      </p:sp>
      <p:sp>
        <p:nvSpPr>
          <p:cNvPr id="57" name="Rectangle 56">
            <a:extLst>
              <a:ext uri="{FF2B5EF4-FFF2-40B4-BE49-F238E27FC236}">
                <a16:creationId xmlns:a16="http://schemas.microsoft.com/office/drawing/2014/main" id="{F68672C7-41BC-BBFB-DA20-614288304AEC}"/>
              </a:ext>
            </a:extLst>
          </p:cNvPr>
          <p:cNvSpPr/>
          <p:nvPr/>
        </p:nvSpPr>
        <p:spPr>
          <a:xfrm>
            <a:off x="5027747" y="6098690"/>
            <a:ext cx="1044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PREPARATION</a:t>
            </a:r>
          </a:p>
        </p:txBody>
      </p:sp>
      <p:sp>
        <p:nvSpPr>
          <p:cNvPr id="58" name="Rectangle 57">
            <a:extLst>
              <a:ext uri="{FF2B5EF4-FFF2-40B4-BE49-F238E27FC236}">
                <a16:creationId xmlns:a16="http://schemas.microsoft.com/office/drawing/2014/main" id="{AF20D4E4-1167-7049-9F0C-F083E70650CF}"/>
              </a:ext>
            </a:extLst>
          </p:cNvPr>
          <p:cNvSpPr/>
          <p:nvPr/>
        </p:nvSpPr>
        <p:spPr>
          <a:xfrm>
            <a:off x="6138588" y="6098690"/>
            <a:ext cx="1044000" cy="218532"/>
          </a:xfrm>
          <a:prstGeom prst="rect">
            <a:avLst/>
          </a:prstGeom>
          <a:gradFill>
            <a:gsLst>
              <a:gs pos="100000">
                <a:schemeClr val="accent3"/>
              </a:gs>
              <a:gs pos="0">
                <a:srgbClr val="E8E8E8"/>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900" b="1" cap="all">
                <a:solidFill>
                  <a:schemeClr val="tx1"/>
                </a:solidFill>
              </a:rPr>
              <a:t>EXERCISE</a:t>
            </a:r>
          </a:p>
        </p:txBody>
      </p:sp>
      <p:sp>
        <p:nvSpPr>
          <p:cNvPr id="59" name="Rectangle 58">
            <a:extLst>
              <a:ext uri="{FF2B5EF4-FFF2-40B4-BE49-F238E27FC236}">
                <a16:creationId xmlns:a16="http://schemas.microsoft.com/office/drawing/2014/main" id="{64062391-E3F2-9685-0B04-C2028C8302C7}"/>
              </a:ext>
            </a:extLst>
          </p:cNvPr>
          <p:cNvSpPr/>
          <p:nvPr/>
        </p:nvSpPr>
        <p:spPr>
          <a:xfrm>
            <a:off x="8027697" y="5569841"/>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Demonstrate compliance – Art.31(1)</a:t>
            </a:r>
          </a:p>
        </p:txBody>
      </p:sp>
      <p:sp>
        <p:nvSpPr>
          <p:cNvPr id="60" name="Rectangle 59">
            <a:extLst>
              <a:ext uri="{FF2B5EF4-FFF2-40B4-BE49-F238E27FC236}">
                <a16:creationId xmlns:a16="http://schemas.microsoft.com/office/drawing/2014/main" id="{17C6E23C-363B-1B80-B600-A574F8295B55}"/>
              </a:ext>
            </a:extLst>
          </p:cNvPr>
          <p:cNvSpPr/>
          <p:nvPr/>
        </p:nvSpPr>
        <p:spPr>
          <a:xfrm>
            <a:off x="7196690" y="5853277"/>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Entity or national exercises -Art.43</a:t>
            </a:r>
          </a:p>
        </p:txBody>
      </p:sp>
      <p:sp>
        <p:nvSpPr>
          <p:cNvPr id="61" name="Rectangle 60">
            <a:extLst>
              <a:ext uri="{FF2B5EF4-FFF2-40B4-BE49-F238E27FC236}">
                <a16:creationId xmlns:a16="http://schemas.microsoft.com/office/drawing/2014/main" id="{9A369968-5F0C-1FB3-31BB-4525E042C669}"/>
              </a:ext>
            </a:extLst>
          </p:cNvPr>
          <p:cNvSpPr/>
          <p:nvPr/>
        </p:nvSpPr>
        <p:spPr>
          <a:xfrm>
            <a:off x="7213087" y="6086683"/>
            <a:ext cx="5004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Regional or cross-regional exercises -Art.44</a:t>
            </a:r>
          </a:p>
        </p:txBody>
      </p:sp>
      <p:sp>
        <p:nvSpPr>
          <p:cNvPr id="62" name="Slide Number Placeholder 2">
            <a:extLst>
              <a:ext uri="{FF2B5EF4-FFF2-40B4-BE49-F238E27FC236}">
                <a16:creationId xmlns:a16="http://schemas.microsoft.com/office/drawing/2014/main" id="{8D4FCD0E-C2AE-C281-3BAB-B81821FC4BA8}"/>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13</a:t>
            </a:fld>
            <a:endParaRPr lang="en-GB"/>
          </a:p>
        </p:txBody>
      </p:sp>
      <p:sp>
        <p:nvSpPr>
          <p:cNvPr id="63" name="Rectangle 62">
            <a:extLst>
              <a:ext uri="{FF2B5EF4-FFF2-40B4-BE49-F238E27FC236}">
                <a16:creationId xmlns:a16="http://schemas.microsoft.com/office/drawing/2014/main" id="{B8447095-2DDF-153A-5DDE-4FD2DF09E933}"/>
              </a:ext>
            </a:extLst>
          </p:cNvPr>
          <p:cNvSpPr/>
          <p:nvPr/>
        </p:nvSpPr>
        <p:spPr>
          <a:xfrm>
            <a:off x="9721542" y="4289486"/>
            <a:ext cx="2221921" cy="1822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Cross border risk assessment report –Art.23(1)</a:t>
            </a:r>
          </a:p>
        </p:txBody>
      </p:sp>
      <p:sp>
        <p:nvSpPr>
          <p:cNvPr id="128" name="Rectangle 127">
            <a:extLst>
              <a:ext uri="{FF2B5EF4-FFF2-40B4-BE49-F238E27FC236}">
                <a16:creationId xmlns:a16="http://schemas.microsoft.com/office/drawing/2014/main" id="{CAE7BC66-647A-09EB-20B5-86B3D80FCA94}"/>
              </a:ext>
            </a:extLst>
          </p:cNvPr>
          <p:cNvSpPr/>
          <p:nvPr/>
        </p:nvSpPr>
        <p:spPr>
          <a:xfrm>
            <a:off x="4751587" y="2962946"/>
            <a:ext cx="772914" cy="218532"/>
          </a:xfrm>
          <a:prstGeom prst="rect">
            <a:avLst/>
          </a:prstGeom>
          <a:solidFill>
            <a:srgbClr val="E8E8E8">
              <a:alpha val="40000"/>
            </a:srgbClr>
          </a:solidFill>
          <a:ln>
            <a:solidFill>
              <a:schemeClr val="accent3">
                <a:alpha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900" b="1" cap="all">
              <a:solidFill>
                <a:schemeClr val="bg1"/>
              </a:solidFill>
            </a:endParaRPr>
          </a:p>
        </p:txBody>
      </p:sp>
      <p:sp>
        <p:nvSpPr>
          <p:cNvPr id="288" name="Rectangle 4">
            <a:extLst>
              <a:ext uri="{FF2B5EF4-FFF2-40B4-BE49-F238E27FC236}">
                <a16:creationId xmlns:a16="http://schemas.microsoft.com/office/drawing/2014/main" id="{B08E5125-3FBC-7A85-9951-E640E8342C35}"/>
              </a:ext>
            </a:extLst>
          </p:cNvPr>
          <p:cNvSpPr/>
          <p:nvPr/>
        </p:nvSpPr>
        <p:spPr>
          <a:xfrm>
            <a:off x="776634" y="1904172"/>
            <a:ext cx="792000" cy="218532"/>
          </a:xfrm>
          <a:prstGeom prst="rect">
            <a:avLst/>
          </a:prstGeom>
          <a:solidFill>
            <a:srgbClr val="E8E8E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900" b="1" cap="all">
                <a:solidFill>
                  <a:schemeClr val="tx1">
                    <a:lumMod val="50000"/>
                    <a:lumOff val="50000"/>
                  </a:schemeClr>
                </a:solidFill>
              </a:rPr>
              <a:t>DEVELOP</a:t>
            </a:r>
          </a:p>
        </p:txBody>
      </p:sp>
      <p:sp>
        <p:nvSpPr>
          <p:cNvPr id="289" name="Rectangle 38">
            <a:extLst>
              <a:ext uri="{FF2B5EF4-FFF2-40B4-BE49-F238E27FC236}">
                <a16:creationId xmlns:a16="http://schemas.microsoft.com/office/drawing/2014/main" id="{063FD891-E2C9-B0AF-ADD3-A491A3162EDE}"/>
              </a:ext>
            </a:extLst>
          </p:cNvPr>
          <p:cNvSpPr/>
          <p:nvPr/>
        </p:nvSpPr>
        <p:spPr>
          <a:xfrm>
            <a:off x="1526300" y="1908430"/>
            <a:ext cx="4500000" cy="2185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noProof="0">
                <a:ln>
                  <a:noFill/>
                </a:ln>
                <a:solidFill>
                  <a:prstClr val="black"/>
                </a:solidFill>
                <a:effectLst/>
                <a:uLnTx/>
                <a:uFillTx/>
                <a:latin typeface="+mj-lt"/>
                <a:ea typeface="+mn-ea"/>
                <a:cs typeface="+mn-cs"/>
              </a:rPr>
              <a:t>Provisional documents </a:t>
            </a:r>
            <a:r>
              <a:rPr kumimoji="0" lang="en-GB" sz="1000" b="0" i="1" u="none" strike="noStrike" kern="1200" cap="none" spc="0" normalizeH="0" noProof="0">
                <a:ln>
                  <a:noFill/>
                </a:ln>
                <a:solidFill>
                  <a:prstClr val="black"/>
                </a:solidFill>
                <a:effectLst/>
                <a:uLnTx/>
                <a:uFillTx/>
                <a:latin typeface="+mj-lt"/>
                <a:ea typeface="+mn-ea"/>
                <a:cs typeface="+mn-cs"/>
              </a:rPr>
              <a:t>(ECII, Processes and standards)</a:t>
            </a:r>
            <a:r>
              <a:rPr kumimoji="0" lang="en-GB" sz="1000" b="0" i="0" u="none" strike="noStrike" kern="1200" cap="none" spc="0" normalizeH="0" noProof="0">
                <a:ln>
                  <a:noFill/>
                </a:ln>
                <a:solidFill>
                  <a:prstClr val="black"/>
                </a:solidFill>
                <a:effectLst/>
                <a:uLnTx/>
                <a:uFillTx/>
                <a:latin typeface="+mj-lt"/>
                <a:ea typeface="+mn-ea"/>
                <a:cs typeface="+mn-cs"/>
              </a:rPr>
              <a:t> –Art. 48</a:t>
            </a:r>
          </a:p>
        </p:txBody>
      </p:sp>
    </p:spTree>
    <p:extLst>
      <p:ext uri="{BB962C8B-B14F-4D97-AF65-F5344CB8AC3E}">
        <p14:creationId xmlns:p14="http://schemas.microsoft.com/office/powerpoint/2010/main" val="25212394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 name="Table 176">
            <a:extLst>
              <a:ext uri="{FF2B5EF4-FFF2-40B4-BE49-F238E27FC236}">
                <a16:creationId xmlns:a16="http://schemas.microsoft.com/office/drawing/2014/main" id="{4A60791A-C77E-F5C4-2E1C-1402FB5E0481}"/>
              </a:ext>
            </a:extLst>
          </p:cNvPr>
          <p:cNvGraphicFramePr>
            <a:graphicFrameLocks noGrp="1"/>
          </p:cNvGraphicFramePr>
          <p:nvPr>
            <p:extLst>
              <p:ext uri="{D42A27DB-BD31-4B8C-83A1-F6EECF244321}">
                <p14:modId xmlns:p14="http://schemas.microsoft.com/office/powerpoint/2010/main" val="632993736"/>
              </p:ext>
            </p:extLst>
          </p:nvPr>
        </p:nvGraphicFramePr>
        <p:xfrm>
          <a:off x="1698247" y="1984197"/>
          <a:ext cx="10033080" cy="3617305"/>
        </p:xfrm>
        <a:graphic>
          <a:graphicData uri="http://schemas.openxmlformats.org/drawingml/2006/table">
            <a:tbl>
              <a:tblPr firstRow="1" bandRow="1">
                <a:tableStyleId>{5C22544A-7EE6-4342-B048-85BDC9FD1C3A}</a:tableStyleId>
              </a:tblPr>
              <a:tblGrid>
                <a:gridCol w="836090">
                  <a:extLst>
                    <a:ext uri="{9D8B030D-6E8A-4147-A177-3AD203B41FA5}">
                      <a16:colId xmlns:a16="http://schemas.microsoft.com/office/drawing/2014/main" val="2398847220"/>
                    </a:ext>
                  </a:extLst>
                </a:gridCol>
                <a:gridCol w="836090">
                  <a:extLst>
                    <a:ext uri="{9D8B030D-6E8A-4147-A177-3AD203B41FA5}">
                      <a16:colId xmlns:a16="http://schemas.microsoft.com/office/drawing/2014/main" val="3331940581"/>
                    </a:ext>
                  </a:extLst>
                </a:gridCol>
                <a:gridCol w="836090">
                  <a:extLst>
                    <a:ext uri="{9D8B030D-6E8A-4147-A177-3AD203B41FA5}">
                      <a16:colId xmlns:a16="http://schemas.microsoft.com/office/drawing/2014/main" val="2060954660"/>
                    </a:ext>
                  </a:extLst>
                </a:gridCol>
                <a:gridCol w="836090">
                  <a:extLst>
                    <a:ext uri="{9D8B030D-6E8A-4147-A177-3AD203B41FA5}">
                      <a16:colId xmlns:a16="http://schemas.microsoft.com/office/drawing/2014/main" val="3312218943"/>
                    </a:ext>
                  </a:extLst>
                </a:gridCol>
                <a:gridCol w="836090">
                  <a:extLst>
                    <a:ext uri="{9D8B030D-6E8A-4147-A177-3AD203B41FA5}">
                      <a16:colId xmlns:a16="http://schemas.microsoft.com/office/drawing/2014/main" val="1450803822"/>
                    </a:ext>
                  </a:extLst>
                </a:gridCol>
                <a:gridCol w="836090">
                  <a:extLst>
                    <a:ext uri="{9D8B030D-6E8A-4147-A177-3AD203B41FA5}">
                      <a16:colId xmlns:a16="http://schemas.microsoft.com/office/drawing/2014/main" val="2230245378"/>
                    </a:ext>
                  </a:extLst>
                </a:gridCol>
                <a:gridCol w="836090">
                  <a:extLst>
                    <a:ext uri="{9D8B030D-6E8A-4147-A177-3AD203B41FA5}">
                      <a16:colId xmlns:a16="http://schemas.microsoft.com/office/drawing/2014/main" val="910097690"/>
                    </a:ext>
                  </a:extLst>
                </a:gridCol>
                <a:gridCol w="836090">
                  <a:extLst>
                    <a:ext uri="{9D8B030D-6E8A-4147-A177-3AD203B41FA5}">
                      <a16:colId xmlns:a16="http://schemas.microsoft.com/office/drawing/2014/main" val="2990311753"/>
                    </a:ext>
                  </a:extLst>
                </a:gridCol>
                <a:gridCol w="836090">
                  <a:extLst>
                    <a:ext uri="{9D8B030D-6E8A-4147-A177-3AD203B41FA5}">
                      <a16:colId xmlns:a16="http://schemas.microsoft.com/office/drawing/2014/main" val="3710120016"/>
                    </a:ext>
                  </a:extLst>
                </a:gridCol>
                <a:gridCol w="836090">
                  <a:extLst>
                    <a:ext uri="{9D8B030D-6E8A-4147-A177-3AD203B41FA5}">
                      <a16:colId xmlns:a16="http://schemas.microsoft.com/office/drawing/2014/main" val="2796011191"/>
                    </a:ext>
                  </a:extLst>
                </a:gridCol>
                <a:gridCol w="836090">
                  <a:extLst>
                    <a:ext uri="{9D8B030D-6E8A-4147-A177-3AD203B41FA5}">
                      <a16:colId xmlns:a16="http://schemas.microsoft.com/office/drawing/2014/main" val="3139078963"/>
                    </a:ext>
                  </a:extLst>
                </a:gridCol>
                <a:gridCol w="836090">
                  <a:extLst>
                    <a:ext uri="{9D8B030D-6E8A-4147-A177-3AD203B41FA5}">
                      <a16:colId xmlns:a16="http://schemas.microsoft.com/office/drawing/2014/main" val="628939177"/>
                    </a:ext>
                  </a:extLst>
                </a:gridCol>
              </a:tblGrid>
              <a:tr h="426179">
                <a:tc>
                  <a:txBody>
                    <a:bodyPr/>
                    <a:lstStyle/>
                    <a:p>
                      <a:pPr algn="ctr"/>
                      <a:r>
                        <a:rPr lang="en-US" sz="1400" b="0"/>
                        <a:t>M1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M10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M11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tc>
                  <a:txBody>
                    <a:bodyPr/>
                    <a:lstStyle/>
                    <a:p>
                      <a:pPr algn="ctr"/>
                      <a:r>
                        <a:rPr lang="en-US" sz="1400" b="0"/>
                        <a:t>M12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357354131"/>
                  </a:ext>
                </a:extLst>
              </a:tr>
              <a:tr h="3191126">
                <a:tc>
                  <a:txBody>
                    <a:bodyPr/>
                    <a:lstStyle/>
                    <a:p>
                      <a:pPr algn="ctr"/>
                      <a:endParaRPr lang="en-US"/>
                    </a:p>
                  </a:txBody>
                  <a:tcPr>
                    <a:lnL w="12700" cmpd="sng">
                      <a:noFill/>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9050" cap="flat" cmpd="sng" algn="ctr">
                      <a:solidFill>
                        <a:schemeClr val="bg2">
                          <a:lumMod val="90000"/>
                        </a:schemeClr>
                      </a:solidFill>
                      <a:prstDash val="sysDot"/>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a:p>
                  </a:txBody>
                  <a:tcPr>
                    <a:lnL w="19050" cap="flat" cmpd="sng" algn="ctr">
                      <a:solidFill>
                        <a:schemeClr val="bg2">
                          <a:lumMod val="90000"/>
                        </a:schemeClr>
                      </a:solidFill>
                      <a:prstDash val="sysDot"/>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599460"/>
                  </a:ext>
                </a:extLst>
              </a:tr>
            </a:tbl>
          </a:graphicData>
        </a:graphic>
      </p:graphicFrame>
      <p:sp>
        <p:nvSpPr>
          <p:cNvPr id="2" name="Title 1">
            <a:extLst>
              <a:ext uri="{FF2B5EF4-FFF2-40B4-BE49-F238E27FC236}">
                <a16:creationId xmlns:a16="http://schemas.microsoft.com/office/drawing/2014/main" id="{CEBF479D-ECA2-0FD5-7881-30748FC7818A}"/>
              </a:ext>
            </a:extLst>
          </p:cNvPr>
          <p:cNvSpPr>
            <a:spLocks noGrp="1"/>
          </p:cNvSpPr>
          <p:nvPr>
            <p:ph type="title"/>
          </p:nvPr>
        </p:nvSpPr>
        <p:spPr/>
        <p:txBody>
          <a:bodyPr/>
          <a:lstStyle/>
          <a:p>
            <a:r>
              <a:rPr lang="en-GB" sz="2800" noProof="0"/>
              <a:t>What is the timeline for the provisional documents (Art. 48)?</a:t>
            </a:r>
          </a:p>
        </p:txBody>
      </p:sp>
      <p:sp>
        <p:nvSpPr>
          <p:cNvPr id="130" name="Rectangle 129">
            <a:extLst>
              <a:ext uri="{FF2B5EF4-FFF2-40B4-BE49-F238E27FC236}">
                <a16:creationId xmlns:a16="http://schemas.microsoft.com/office/drawing/2014/main" id="{3C722501-FCD7-EC57-A741-AB3AF71D5E2E}"/>
              </a:ext>
            </a:extLst>
          </p:cNvPr>
          <p:cNvSpPr/>
          <p:nvPr/>
        </p:nvSpPr>
        <p:spPr>
          <a:xfrm>
            <a:off x="683907" y="2412965"/>
            <a:ext cx="11079548" cy="3188537"/>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L"/>
          </a:p>
        </p:txBody>
      </p:sp>
      <p:cxnSp>
        <p:nvCxnSpPr>
          <p:cNvPr id="132" name="Connector: Elbow 131">
            <a:extLst>
              <a:ext uri="{FF2B5EF4-FFF2-40B4-BE49-F238E27FC236}">
                <a16:creationId xmlns:a16="http://schemas.microsoft.com/office/drawing/2014/main" id="{27D2E24E-71B4-0E11-B165-DFBB5ADBAF08}"/>
              </a:ext>
            </a:extLst>
          </p:cNvPr>
          <p:cNvCxnSpPr>
            <a:cxnSpLocks/>
            <a:stCxn id="168" idx="1"/>
            <a:endCxn id="160" idx="1"/>
          </p:cNvCxnSpPr>
          <p:nvPr/>
        </p:nvCxnSpPr>
        <p:spPr>
          <a:xfrm rot="10800000" flipH="1" flipV="1">
            <a:off x="4891564" y="2684569"/>
            <a:ext cx="134001" cy="2476700"/>
          </a:xfrm>
          <a:prstGeom prst="bentConnector3">
            <a:avLst>
              <a:gd name="adj1" fmla="val -170596"/>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4" name="ZoneTexte 70">
            <a:extLst>
              <a:ext uri="{FF2B5EF4-FFF2-40B4-BE49-F238E27FC236}">
                <a16:creationId xmlns:a16="http://schemas.microsoft.com/office/drawing/2014/main" id="{ECD3F868-A8A6-6566-A0A7-366CF5A20F1C}"/>
              </a:ext>
            </a:extLst>
          </p:cNvPr>
          <p:cNvSpPr txBox="1"/>
          <p:nvPr/>
        </p:nvSpPr>
        <p:spPr>
          <a:xfrm>
            <a:off x="820969" y="1383460"/>
            <a:ext cx="1721105" cy="276999"/>
          </a:xfrm>
          <a:prstGeom prst="rect">
            <a:avLst/>
          </a:prstGeom>
          <a:noFill/>
          <a:ln>
            <a:noFill/>
          </a:ln>
        </p:spPr>
        <p:txBody>
          <a:bodyPr wrap="square" rtlCol="0">
            <a:spAutoFit/>
          </a:bodyPr>
          <a:lstStyle/>
          <a:p>
            <a:pPr algn="ctr"/>
            <a:r>
              <a:rPr lang="en-GB" sz="1200"/>
              <a:t>Entry into force</a:t>
            </a:r>
          </a:p>
        </p:txBody>
      </p:sp>
      <p:sp>
        <p:nvSpPr>
          <p:cNvPr id="155" name="Rectangle 154">
            <a:extLst>
              <a:ext uri="{FF2B5EF4-FFF2-40B4-BE49-F238E27FC236}">
                <a16:creationId xmlns:a16="http://schemas.microsoft.com/office/drawing/2014/main" id="{8E995485-D266-F0D5-5CC0-4974EABEE287}"/>
              </a:ext>
            </a:extLst>
          </p:cNvPr>
          <p:cNvSpPr/>
          <p:nvPr/>
        </p:nvSpPr>
        <p:spPr>
          <a:xfrm>
            <a:off x="1992105" y="2429207"/>
            <a:ext cx="3033460" cy="510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Provisional Electricity Cybersecurity</a:t>
            </a:r>
            <a:br>
              <a:rPr lang="en-GB" sz="1050">
                <a:solidFill>
                  <a:schemeClr val="bg1"/>
                </a:solidFill>
              </a:rPr>
            </a:br>
            <a:r>
              <a:rPr lang="en-GB" sz="1050">
                <a:solidFill>
                  <a:schemeClr val="bg1"/>
                </a:solidFill>
              </a:rPr>
              <a:t>Impact Index (ECII)</a:t>
            </a:r>
          </a:p>
        </p:txBody>
      </p:sp>
      <p:sp>
        <p:nvSpPr>
          <p:cNvPr id="156" name="Rectangle 155">
            <a:extLst>
              <a:ext uri="{FF2B5EF4-FFF2-40B4-BE49-F238E27FC236}">
                <a16:creationId xmlns:a16="http://schemas.microsoft.com/office/drawing/2014/main" id="{A610624E-E84C-7526-59E7-8AF424E33C83}"/>
              </a:ext>
            </a:extLst>
          </p:cNvPr>
          <p:cNvSpPr/>
          <p:nvPr/>
        </p:nvSpPr>
        <p:spPr>
          <a:xfrm>
            <a:off x="372098" y="2426267"/>
            <a:ext cx="1314527" cy="1630651"/>
          </a:xfrm>
          <a:prstGeom prst="rect">
            <a:avLst/>
          </a:prstGeom>
          <a:solidFill>
            <a:srgbClr val="25C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ENTSO-E &amp; </a:t>
            </a:r>
          </a:p>
          <a:p>
            <a:pPr algn="ctr"/>
            <a:r>
              <a:rPr lang="fr-FR" sz="1400" b="1"/>
              <a:t>DSO </a:t>
            </a:r>
            <a:r>
              <a:rPr lang="fr-FR" sz="1400" b="1" err="1"/>
              <a:t>Entity</a:t>
            </a:r>
            <a:endParaRPr lang="fr-FR" sz="1400" b="1"/>
          </a:p>
        </p:txBody>
      </p:sp>
      <p:sp>
        <p:nvSpPr>
          <p:cNvPr id="158" name="Rectangle 157">
            <a:extLst>
              <a:ext uri="{FF2B5EF4-FFF2-40B4-BE49-F238E27FC236}">
                <a16:creationId xmlns:a16="http://schemas.microsoft.com/office/drawing/2014/main" id="{F32A3960-8BB6-798B-E01E-8F1B4FBF32B9}"/>
              </a:ext>
            </a:extLst>
          </p:cNvPr>
          <p:cNvSpPr/>
          <p:nvPr/>
        </p:nvSpPr>
        <p:spPr>
          <a:xfrm>
            <a:off x="1992105" y="2986377"/>
            <a:ext cx="4716920" cy="510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rPr>
              <a:t>Provisional Union-wide high-impact and critical-impact processes</a:t>
            </a:r>
          </a:p>
        </p:txBody>
      </p:sp>
      <p:sp>
        <p:nvSpPr>
          <p:cNvPr id="159" name="Rectangle 158">
            <a:extLst>
              <a:ext uri="{FF2B5EF4-FFF2-40B4-BE49-F238E27FC236}">
                <a16:creationId xmlns:a16="http://schemas.microsoft.com/office/drawing/2014/main" id="{6B680B0A-2821-F242-8E16-D6A4FCA12829}"/>
              </a:ext>
            </a:extLst>
          </p:cNvPr>
          <p:cNvSpPr/>
          <p:nvPr/>
        </p:nvSpPr>
        <p:spPr>
          <a:xfrm>
            <a:off x="372098" y="4049715"/>
            <a:ext cx="1309424" cy="1551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t>NCCS-</a:t>
            </a:r>
            <a:r>
              <a:rPr lang="fr-FR" sz="1400" b="1" err="1"/>
              <a:t>NCAs</a:t>
            </a:r>
            <a:endParaRPr lang="fr-FR" sz="1400" b="1"/>
          </a:p>
        </p:txBody>
      </p:sp>
      <p:sp>
        <p:nvSpPr>
          <p:cNvPr id="160" name="Rectangle 159">
            <a:extLst>
              <a:ext uri="{FF2B5EF4-FFF2-40B4-BE49-F238E27FC236}">
                <a16:creationId xmlns:a16="http://schemas.microsoft.com/office/drawing/2014/main" id="{74355AB0-5795-7D19-1257-E5F7B33ACDE0}"/>
              </a:ext>
            </a:extLst>
          </p:cNvPr>
          <p:cNvSpPr/>
          <p:nvPr/>
        </p:nvSpPr>
        <p:spPr>
          <a:xfrm>
            <a:off x="5025566" y="4905907"/>
            <a:ext cx="3316490" cy="5107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Identification of candidates for high-impact and critical-impact entities</a:t>
            </a:r>
          </a:p>
        </p:txBody>
      </p:sp>
      <p:sp>
        <p:nvSpPr>
          <p:cNvPr id="161" name="Rectangle 160">
            <a:extLst>
              <a:ext uri="{FF2B5EF4-FFF2-40B4-BE49-F238E27FC236}">
                <a16:creationId xmlns:a16="http://schemas.microsoft.com/office/drawing/2014/main" id="{F8E48C0D-26A5-D542-14EC-75E4A3FA733E}"/>
              </a:ext>
            </a:extLst>
          </p:cNvPr>
          <p:cNvSpPr/>
          <p:nvPr/>
        </p:nvSpPr>
        <p:spPr>
          <a:xfrm>
            <a:off x="1992105" y="4275378"/>
            <a:ext cx="2095168" cy="510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List of relevant</a:t>
            </a:r>
            <a:br>
              <a:rPr lang="en-GB" sz="1100">
                <a:solidFill>
                  <a:schemeClr val="tx1"/>
                </a:solidFill>
              </a:rPr>
            </a:br>
            <a:r>
              <a:rPr lang="en-GB" sz="1100">
                <a:solidFill>
                  <a:schemeClr val="tx1"/>
                </a:solidFill>
              </a:rPr>
              <a:t>national legislation</a:t>
            </a:r>
          </a:p>
        </p:txBody>
      </p:sp>
      <p:cxnSp>
        <p:nvCxnSpPr>
          <p:cNvPr id="167" name="Connector: Elbow 166">
            <a:extLst>
              <a:ext uri="{FF2B5EF4-FFF2-40B4-BE49-F238E27FC236}">
                <a16:creationId xmlns:a16="http://schemas.microsoft.com/office/drawing/2014/main" id="{350A2572-9308-6116-AD47-7B0252B10BEB}"/>
              </a:ext>
            </a:extLst>
          </p:cNvPr>
          <p:cNvCxnSpPr>
            <a:cxnSpLocks/>
            <a:stCxn id="171" idx="1"/>
            <a:endCxn id="166" idx="1"/>
          </p:cNvCxnSpPr>
          <p:nvPr/>
        </p:nvCxnSpPr>
        <p:spPr>
          <a:xfrm rot="10800000" flipH="1">
            <a:off x="3945871" y="3794354"/>
            <a:ext cx="267999" cy="736387"/>
          </a:xfrm>
          <a:prstGeom prst="bentConnector3">
            <a:avLst>
              <a:gd name="adj1" fmla="val -85299"/>
            </a:avLst>
          </a:prstGeom>
          <a:ln w="19050">
            <a:solidFill>
              <a:schemeClr val="accent3">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8" name="Diamond 167">
            <a:extLst>
              <a:ext uri="{FF2B5EF4-FFF2-40B4-BE49-F238E27FC236}">
                <a16:creationId xmlns:a16="http://schemas.microsoft.com/office/drawing/2014/main" id="{366A5C62-D4C8-A0D7-A291-2348A7D8AEB6}"/>
              </a:ext>
            </a:extLst>
          </p:cNvPr>
          <p:cNvSpPr/>
          <p:nvPr/>
        </p:nvSpPr>
        <p:spPr>
          <a:xfrm>
            <a:off x="4891565" y="2551369"/>
            <a:ext cx="267999" cy="266400"/>
          </a:xfrm>
          <a:prstGeom prst="diamond">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9" name="Diamond 168">
            <a:extLst>
              <a:ext uri="{FF2B5EF4-FFF2-40B4-BE49-F238E27FC236}">
                <a16:creationId xmlns:a16="http://schemas.microsoft.com/office/drawing/2014/main" id="{0F88CBA5-8643-0AC3-5CCB-A4CED3678E5E}"/>
              </a:ext>
            </a:extLst>
          </p:cNvPr>
          <p:cNvSpPr/>
          <p:nvPr/>
        </p:nvSpPr>
        <p:spPr>
          <a:xfrm>
            <a:off x="6570197" y="3108539"/>
            <a:ext cx="267999" cy="266400"/>
          </a:xfrm>
          <a:prstGeom prst="diamond">
            <a:avLst/>
          </a:prstGeom>
          <a:solidFill>
            <a:schemeClr val="accent4"/>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0" name="Diamond 169">
            <a:extLst>
              <a:ext uri="{FF2B5EF4-FFF2-40B4-BE49-F238E27FC236}">
                <a16:creationId xmlns:a16="http://schemas.microsoft.com/office/drawing/2014/main" id="{F36AB27B-8E9C-95E3-3BFC-65D8D53A7CE2}"/>
              </a:ext>
            </a:extLst>
          </p:cNvPr>
          <p:cNvSpPr/>
          <p:nvPr/>
        </p:nvSpPr>
        <p:spPr>
          <a:xfrm>
            <a:off x="11601095" y="3649299"/>
            <a:ext cx="267999" cy="266400"/>
          </a:xfrm>
          <a:prstGeom prst="diamond">
            <a:avLst/>
          </a:prstGeom>
          <a:solidFill>
            <a:schemeClr val="accent3"/>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1" name="Diamond 170">
            <a:extLst>
              <a:ext uri="{FF2B5EF4-FFF2-40B4-BE49-F238E27FC236}">
                <a16:creationId xmlns:a16="http://schemas.microsoft.com/office/drawing/2014/main" id="{DAC13A0C-B69C-74B9-880C-8218DFC75A19}"/>
              </a:ext>
            </a:extLst>
          </p:cNvPr>
          <p:cNvSpPr/>
          <p:nvPr/>
        </p:nvSpPr>
        <p:spPr>
          <a:xfrm>
            <a:off x="3945872" y="4397540"/>
            <a:ext cx="267999" cy="266400"/>
          </a:xfrm>
          <a:prstGeom prst="diamond">
            <a:avLst/>
          </a:prstGeom>
          <a:solidFill>
            <a:schemeClr val="accent3"/>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2" name="Diamond 171">
            <a:extLst>
              <a:ext uri="{FF2B5EF4-FFF2-40B4-BE49-F238E27FC236}">
                <a16:creationId xmlns:a16="http://schemas.microsoft.com/office/drawing/2014/main" id="{5CE6DF3A-0A1F-AC3B-3400-2B4DC1C40615}"/>
              </a:ext>
            </a:extLst>
          </p:cNvPr>
          <p:cNvSpPr/>
          <p:nvPr/>
        </p:nvSpPr>
        <p:spPr>
          <a:xfrm>
            <a:off x="8216215" y="5028069"/>
            <a:ext cx="267999" cy="266400"/>
          </a:xfrm>
          <a:prstGeom prst="diamond">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nvGrpSpPr>
          <p:cNvPr id="173" name="Group 172">
            <a:extLst>
              <a:ext uri="{FF2B5EF4-FFF2-40B4-BE49-F238E27FC236}">
                <a16:creationId xmlns:a16="http://schemas.microsoft.com/office/drawing/2014/main" id="{B5D9F94D-C977-4F55-C143-E2F859049ED0}"/>
              </a:ext>
            </a:extLst>
          </p:cNvPr>
          <p:cNvGrpSpPr/>
          <p:nvPr/>
        </p:nvGrpSpPr>
        <p:grpSpPr>
          <a:xfrm>
            <a:off x="10740033" y="1367884"/>
            <a:ext cx="1990122" cy="308150"/>
            <a:chOff x="9734776" y="1368829"/>
            <a:chExt cx="2097080" cy="276999"/>
          </a:xfrm>
        </p:grpSpPr>
        <p:sp>
          <p:nvSpPr>
            <p:cNvPr id="174" name="Diamond 173">
              <a:extLst>
                <a:ext uri="{FF2B5EF4-FFF2-40B4-BE49-F238E27FC236}">
                  <a16:creationId xmlns:a16="http://schemas.microsoft.com/office/drawing/2014/main" id="{AD0848F6-C5F8-3B3E-F961-AF9B3F816122}"/>
                </a:ext>
              </a:extLst>
            </p:cNvPr>
            <p:cNvSpPr/>
            <p:nvPr/>
          </p:nvSpPr>
          <p:spPr>
            <a:xfrm>
              <a:off x="9734776" y="1372728"/>
              <a:ext cx="282402" cy="239470"/>
            </a:xfrm>
            <a:prstGeom prst="diamond">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5" name="ZoneTexte 70">
              <a:extLst>
                <a:ext uri="{FF2B5EF4-FFF2-40B4-BE49-F238E27FC236}">
                  <a16:creationId xmlns:a16="http://schemas.microsoft.com/office/drawing/2014/main" id="{C00589CA-7F44-E6B2-FC94-BA718C206A09}"/>
                </a:ext>
              </a:extLst>
            </p:cNvPr>
            <p:cNvSpPr txBox="1"/>
            <p:nvPr/>
          </p:nvSpPr>
          <p:spPr>
            <a:xfrm>
              <a:off x="10018251" y="1368829"/>
              <a:ext cx="1813605" cy="276999"/>
            </a:xfrm>
            <a:prstGeom prst="rect">
              <a:avLst/>
            </a:prstGeom>
            <a:noFill/>
            <a:ln>
              <a:noFill/>
            </a:ln>
          </p:spPr>
          <p:txBody>
            <a:bodyPr wrap="square" rtlCol="0">
              <a:spAutoFit/>
            </a:bodyPr>
            <a:lstStyle>
              <a:defPPr>
                <a:defRPr lang="en-US"/>
              </a:defPPr>
              <a:lvl1pPr algn="ctr">
                <a:defRPr sz="1200"/>
              </a:lvl1pPr>
            </a:lstStyle>
            <a:p>
              <a:pPr algn="l"/>
              <a:r>
                <a:rPr lang="en-GB"/>
                <a:t>Deadline</a:t>
              </a:r>
            </a:p>
          </p:txBody>
        </p:sp>
      </p:grpSp>
      <p:cxnSp>
        <p:nvCxnSpPr>
          <p:cNvPr id="181" name="Straight Connector 180">
            <a:extLst>
              <a:ext uri="{FF2B5EF4-FFF2-40B4-BE49-F238E27FC236}">
                <a16:creationId xmlns:a16="http://schemas.microsoft.com/office/drawing/2014/main" id="{F7ECBD3A-7BA1-869D-ED70-5FCA9ED4E578}"/>
              </a:ext>
            </a:extLst>
          </p:cNvPr>
          <p:cNvCxnSpPr>
            <a:cxnSpLocks/>
          </p:cNvCxnSpPr>
          <p:nvPr/>
        </p:nvCxnSpPr>
        <p:spPr>
          <a:xfrm>
            <a:off x="1689220" y="1778510"/>
            <a:ext cx="0" cy="4098308"/>
          </a:xfrm>
          <a:prstGeom prst="line">
            <a:avLst/>
          </a:prstGeom>
          <a:ln w="28575">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84" name="Content Placeholder 1">
            <a:extLst>
              <a:ext uri="{FF2B5EF4-FFF2-40B4-BE49-F238E27FC236}">
                <a16:creationId xmlns:a16="http://schemas.microsoft.com/office/drawing/2014/main" id="{9069502E-AB3B-EE35-DB28-C287D0D63F4C}"/>
              </a:ext>
            </a:extLst>
          </p:cNvPr>
          <p:cNvSpPr>
            <a:spLocks noGrp="1"/>
          </p:cNvSpPr>
          <p:nvPr>
            <p:ph idx="1"/>
          </p:nvPr>
        </p:nvSpPr>
        <p:spPr>
          <a:xfrm>
            <a:off x="296787" y="5988202"/>
            <a:ext cx="9042421" cy="666894"/>
          </a:xfrm>
        </p:spPr>
        <p:txBody>
          <a:bodyPr>
            <a:normAutofit/>
          </a:bodyPr>
          <a:lstStyle/>
          <a:p>
            <a:r>
              <a:rPr lang="en-GB" sz="1400" noProof="0"/>
              <a:t>NCCS-NCAs must notify candidates for high-impact and critical-impact entities by month 9 after entry into force.</a:t>
            </a:r>
          </a:p>
          <a:p>
            <a:r>
              <a:rPr lang="en-GB" sz="1400" noProof="0"/>
              <a:t>NCCS obligations are </a:t>
            </a:r>
            <a:r>
              <a:rPr lang="en-GB" sz="1400" b="1" noProof="0"/>
              <a:t>voluntary</a:t>
            </a:r>
            <a:r>
              <a:rPr lang="en-GB" sz="1400" noProof="0"/>
              <a:t> for the candidates for high-impact and critical-impact entities.</a:t>
            </a:r>
          </a:p>
        </p:txBody>
      </p:sp>
      <p:sp>
        <p:nvSpPr>
          <p:cNvPr id="3" name="Flèche vers le bas 2"/>
          <p:cNvSpPr/>
          <p:nvPr/>
        </p:nvSpPr>
        <p:spPr>
          <a:xfrm>
            <a:off x="7741651" y="1291421"/>
            <a:ext cx="439615" cy="633046"/>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Connector: Elbow 131">
            <a:extLst>
              <a:ext uri="{FF2B5EF4-FFF2-40B4-BE49-F238E27FC236}">
                <a16:creationId xmlns:a16="http://schemas.microsoft.com/office/drawing/2014/main" id="{27D2E24E-71B4-0E11-B165-DFBB5ADBAF08}"/>
              </a:ext>
            </a:extLst>
          </p:cNvPr>
          <p:cNvCxnSpPr>
            <a:cxnSpLocks/>
            <a:stCxn id="169" idx="3"/>
          </p:cNvCxnSpPr>
          <p:nvPr/>
        </p:nvCxnSpPr>
        <p:spPr>
          <a:xfrm>
            <a:off x="6838196" y="3241739"/>
            <a:ext cx="275131" cy="1654806"/>
          </a:xfrm>
          <a:prstGeom prst="bentConnector2">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46384417-36E5-2B2E-A90D-30613A565556}"/>
              </a:ext>
            </a:extLst>
          </p:cNvPr>
          <p:cNvSpPr/>
          <p:nvPr/>
        </p:nvSpPr>
        <p:spPr>
          <a:xfrm>
            <a:off x="4213871" y="3538991"/>
            <a:ext cx="7521223" cy="510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rPr>
              <a:t>Provisional list of European and international standards and controls</a:t>
            </a:r>
          </a:p>
        </p:txBody>
      </p:sp>
    </p:spTree>
    <p:extLst>
      <p:ext uri="{BB962C8B-B14F-4D97-AF65-F5344CB8AC3E}">
        <p14:creationId xmlns:p14="http://schemas.microsoft.com/office/powerpoint/2010/main" val="27747874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857C-5FCC-3034-0199-4B0002F09192}"/>
              </a:ext>
            </a:extLst>
          </p:cNvPr>
          <p:cNvSpPr>
            <a:spLocks noGrp="1"/>
          </p:cNvSpPr>
          <p:nvPr>
            <p:ph type="title"/>
          </p:nvPr>
        </p:nvSpPr>
        <p:spPr/>
        <p:txBody>
          <a:bodyPr/>
          <a:lstStyle/>
          <a:p>
            <a:r>
              <a:rPr lang="en-GB" noProof="0"/>
              <a:t>Terms, conditions, and methodologies (TCM</a:t>
            </a:r>
            <a:r>
              <a:rPr lang="en-GB" cap="none" noProof="0"/>
              <a:t>s</a:t>
            </a:r>
            <a:r>
              <a:rPr lang="en-GB" noProof="0"/>
              <a:t>) to be developed</a:t>
            </a:r>
          </a:p>
        </p:txBody>
      </p:sp>
      <p:sp>
        <p:nvSpPr>
          <p:cNvPr id="4" name="Slide Number Placeholder 3">
            <a:extLst>
              <a:ext uri="{FF2B5EF4-FFF2-40B4-BE49-F238E27FC236}">
                <a16:creationId xmlns:a16="http://schemas.microsoft.com/office/drawing/2014/main" id="{C5F5E2F4-2DA0-5B82-6C4F-A9FC9ED28B74}"/>
              </a:ext>
            </a:extLst>
          </p:cNvPr>
          <p:cNvSpPr>
            <a:spLocks noGrp="1"/>
          </p:cNvSpPr>
          <p:nvPr>
            <p:ph type="sldNum" sz="quarter" idx="12"/>
          </p:nvPr>
        </p:nvSpPr>
        <p:spPr/>
        <p:txBody>
          <a:bodyPr/>
          <a:lstStyle/>
          <a:p>
            <a:fld id="{2557C461-8C51-4D9D-8FC8-E809BEA51BC7}" type="slidenum">
              <a:rPr lang="en-GB" smtClean="0"/>
              <a:pPr/>
              <a:t>15</a:t>
            </a:fld>
            <a:endParaRPr lang="en-GB"/>
          </a:p>
        </p:txBody>
      </p:sp>
      <p:graphicFrame>
        <p:nvGraphicFramePr>
          <p:cNvPr id="7" name="Diagram 6">
            <a:extLst>
              <a:ext uri="{FF2B5EF4-FFF2-40B4-BE49-F238E27FC236}">
                <a16:creationId xmlns:a16="http://schemas.microsoft.com/office/drawing/2014/main" id="{70D4B9B3-23E3-A5E4-DE3D-5D1656603C26}"/>
              </a:ext>
            </a:extLst>
          </p:cNvPr>
          <p:cNvGraphicFramePr/>
          <p:nvPr>
            <p:extLst>
              <p:ext uri="{D42A27DB-BD31-4B8C-83A1-F6EECF244321}">
                <p14:modId xmlns:p14="http://schemas.microsoft.com/office/powerpoint/2010/main" val="4264159375"/>
              </p:ext>
            </p:extLst>
          </p:nvPr>
        </p:nvGraphicFramePr>
        <p:xfrm>
          <a:off x="3298526" y="1299051"/>
          <a:ext cx="5594947" cy="5094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6996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857C-5FCC-3034-0199-4B0002F09192}"/>
              </a:ext>
            </a:extLst>
          </p:cNvPr>
          <p:cNvSpPr>
            <a:spLocks noGrp="1"/>
          </p:cNvSpPr>
          <p:nvPr>
            <p:ph type="title"/>
          </p:nvPr>
        </p:nvSpPr>
        <p:spPr/>
        <p:txBody>
          <a:bodyPr/>
          <a:lstStyle/>
          <a:p>
            <a:r>
              <a:rPr lang="en-GB" noProof="0"/>
              <a:t>What is the process behind the development of terms, conditions, and methodologies (TCM</a:t>
            </a:r>
            <a:r>
              <a:rPr lang="en-GB" cap="none" noProof="0"/>
              <a:t>s</a:t>
            </a:r>
            <a:r>
              <a:rPr lang="en-GB" noProof="0"/>
              <a:t>)?</a:t>
            </a:r>
          </a:p>
        </p:txBody>
      </p:sp>
      <p:sp>
        <p:nvSpPr>
          <p:cNvPr id="4" name="Slide Number Placeholder 3">
            <a:extLst>
              <a:ext uri="{FF2B5EF4-FFF2-40B4-BE49-F238E27FC236}">
                <a16:creationId xmlns:a16="http://schemas.microsoft.com/office/drawing/2014/main" id="{C5F5E2F4-2DA0-5B82-6C4F-A9FC9ED28B74}"/>
              </a:ext>
            </a:extLst>
          </p:cNvPr>
          <p:cNvSpPr>
            <a:spLocks noGrp="1"/>
          </p:cNvSpPr>
          <p:nvPr>
            <p:ph type="sldNum" sz="quarter" idx="12"/>
          </p:nvPr>
        </p:nvSpPr>
        <p:spPr/>
        <p:txBody>
          <a:bodyPr/>
          <a:lstStyle/>
          <a:p>
            <a:fld id="{2557C461-8C51-4D9D-8FC8-E809BEA51BC7}" type="slidenum">
              <a:rPr lang="en-GB" smtClean="0"/>
              <a:pPr/>
              <a:t>16</a:t>
            </a:fld>
            <a:endParaRPr lang="en-GB"/>
          </a:p>
        </p:txBody>
      </p:sp>
      <p:sp>
        <p:nvSpPr>
          <p:cNvPr id="3" name="Content Placeholder 1">
            <a:extLst>
              <a:ext uri="{FF2B5EF4-FFF2-40B4-BE49-F238E27FC236}">
                <a16:creationId xmlns:a16="http://schemas.microsoft.com/office/drawing/2014/main" id="{A64FBF90-DC8C-629F-038F-DE515E4B08C1}"/>
              </a:ext>
            </a:extLst>
          </p:cNvPr>
          <p:cNvSpPr>
            <a:spLocks noGrp="1"/>
          </p:cNvSpPr>
          <p:nvPr>
            <p:ph idx="1"/>
          </p:nvPr>
        </p:nvSpPr>
        <p:spPr>
          <a:xfrm>
            <a:off x="550861" y="4445004"/>
            <a:ext cx="9042421" cy="304554"/>
          </a:xfrm>
        </p:spPr>
        <p:txBody>
          <a:bodyPr>
            <a:normAutofit/>
          </a:bodyPr>
          <a:lstStyle/>
          <a:p>
            <a:r>
              <a:rPr lang="en-GB" sz="1400" noProof="0"/>
              <a:t>The process represents EU-level TCM development process. Regional TCMs development process may differ.</a:t>
            </a:r>
          </a:p>
        </p:txBody>
      </p:sp>
      <p:graphicFrame>
        <p:nvGraphicFramePr>
          <p:cNvPr id="15" name="Diagram 14">
            <a:extLst>
              <a:ext uri="{FF2B5EF4-FFF2-40B4-BE49-F238E27FC236}">
                <a16:creationId xmlns:a16="http://schemas.microsoft.com/office/drawing/2014/main" id="{575A32BA-CB13-933F-C5AD-FF5DB7059DD6}"/>
              </a:ext>
            </a:extLst>
          </p:cNvPr>
          <p:cNvGraphicFramePr/>
          <p:nvPr>
            <p:extLst>
              <p:ext uri="{D42A27DB-BD31-4B8C-83A1-F6EECF244321}">
                <p14:modId xmlns:p14="http://schemas.microsoft.com/office/powerpoint/2010/main" val="1544200271"/>
              </p:ext>
            </p:extLst>
          </p:nvPr>
        </p:nvGraphicFramePr>
        <p:xfrm>
          <a:off x="550862" y="0"/>
          <a:ext cx="11290304" cy="582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1">
            <a:extLst>
              <a:ext uri="{FF2B5EF4-FFF2-40B4-BE49-F238E27FC236}">
                <a16:creationId xmlns:a16="http://schemas.microsoft.com/office/drawing/2014/main" id="{DBA21EED-84E3-181D-33BA-D334E748DCC1}"/>
              </a:ext>
            </a:extLst>
          </p:cNvPr>
          <p:cNvSpPr txBox="1">
            <a:spLocks/>
          </p:cNvSpPr>
          <p:nvPr/>
        </p:nvSpPr>
        <p:spPr>
          <a:xfrm>
            <a:off x="550861" y="4831853"/>
            <a:ext cx="9042421" cy="156120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85750" indent="-1984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62865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a:t>To </a:t>
            </a:r>
            <a:r>
              <a:rPr lang="en-US" sz="1400" b="1"/>
              <a:t>contribute to the methodologies</a:t>
            </a:r>
            <a:r>
              <a:rPr lang="en-US" sz="1400"/>
              <a:t>:</a:t>
            </a:r>
          </a:p>
          <a:p>
            <a:pPr marL="285750" indent="-285750">
              <a:buFont typeface="Arial" panose="020B0604020202020204" pitchFamily="34" charset="0"/>
              <a:buChar char="•"/>
            </a:pPr>
            <a:r>
              <a:rPr lang="en-US" sz="1400"/>
              <a:t>TSOs and DSOs can be part of working groups through ENTSO-E and EU DSO Entity</a:t>
            </a:r>
          </a:p>
          <a:p>
            <a:pPr marL="285750" indent="-285750">
              <a:buFont typeface="Arial" panose="020B0604020202020204" pitchFamily="34" charset="0"/>
              <a:buChar char="•"/>
            </a:pPr>
            <a:r>
              <a:rPr lang="en-US" sz="1400"/>
              <a:t>Other stakeholders can participate in the consultation round for TCMs</a:t>
            </a:r>
          </a:p>
          <a:p>
            <a:endParaRPr lang="en-US" sz="1400"/>
          </a:p>
          <a:p>
            <a:endParaRPr lang="en-US" sz="1400"/>
          </a:p>
        </p:txBody>
      </p:sp>
    </p:spTree>
    <p:extLst>
      <p:ext uri="{BB962C8B-B14F-4D97-AF65-F5344CB8AC3E}">
        <p14:creationId xmlns:p14="http://schemas.microsoft.com/office/powerpoint/2010/main" val="3015947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8F4-5325-00D3-6AB2-F8BF1FD1D9A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81DFE6-C2AC-2FCC-7C68-253EE7CB203D}"/>
              </a:ext>
            </a:extLst>
          </p:cNvPr>
          <p:cNvSpPr>
            <a:spLocks noGrp="1"/>
          </p:cNvSpPr>
          <p:nvPr>
            <p:ph type="ftr" sz="quarter" idx="16"/>
          </p:nvPr>
        </p:nvSpPr>
        <p:spPr>
          <a:xfrm>
            <a:off x="558175" y="6303966"/>
            <a:ext cx="3899800" cy="365124"/>
          </a:xfrm>
          <a:prstGeom prst="rect">
            <a:avLst/>
          </a:prstGeom>
        </p:spPr>
        <p:txBody>
          <a:bodyPr vert="horz" lIns="91440" tIns="0" rIns="91440" bIns="0" rtlCol="0" anchor="b"/>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Risk Assessment Processes</a:t>
            </a:r>
          </a:p>
        </p:txBody>
      </p:sp>
      <p:sp>
        <p:nvSpPr>
          <p:cNvPr id="4" name="Slide Number Placeholder 3">
            <a:extLst>
              <a:ext uri="{FF2B5EF4-FFF2-40B4-BE49-F238E27FC236}">
                <a16:creationId xmlns:a16="http://schemas.microsoft.com/office/drawing/2014/main" id="{012B0C1B-1E97-86C3-1AD5-7D40A44A3001}"/>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17</a:t>
            </a:fld>
            <a:endParaRPr lang="en-GB"/>
          </a:p>
        </p:txBody>
      </p:sp>
      <p:sp>
        <p:nvSpPr>
          <p:cNvPr id="2" name="Title 1">
            <a:extLst>
              <a:ext uri="{FF2B5EF4-FFF2-40B4-BE49-F238E27FC236}">
                <a16:creationId xmlns:a16="http://schemas.microsoft.com/office/drawing/2014/main" id="{11438BBD-7FF0-6CFD-2192-9F5E18853F27}"/>
              </a:ext>
            </a:extLst>
          </p:cNvPr>
          <p:cNvSpPr>
            <a:spLocks noGrp="1"/>
          </p:cNvSpPr>
          <p:nvPr>
            <p:ph type="ctrTitle"/>
          </p:nvPr>
        </p:nvSpPr>
        <p:spPr>
          <a:xfrm>
            <a:off x="1724343" y="1736724"/>
            <a:ext cx="5387658" cy="3423366"/>
          </a:xfrm>
        </p:spPr>
        <p:txBody>
          <a:bodyPr anchor="t" anchorCtr="0">
            <a:normAutofit/>
          </a:bodyPr>
          <a:lstStyle/>
          <a:p>
            <a:r>
              <a:rPr lang="en-GB"/>
              <a:t>Cybersecurity </a:t>
            </a:r>
            <a:r>
              <a:rPr lang="en-GB" err="1"/>
              <a:t>Defense</a:t>
            </a:r>
            <a:endParaRPr lang="en-GB" noProof="0"/>
          </a:p>
        </p:txBody>
      </p:sp>
      <p:sp>
        <p:nvSpPr>
          <p:cNvPr id="5" name="Picture Placeholder 4">
            <a:extLst>
              <a:ext uri="{FF2B5EF4-FFF2-40B4-BE49-F238E27FC236}">
                <a16:creationId xmlns:a16="http://schemas.microsoft.com/office/drawing/2014/main" id="{146648AE-860C-5E29-D52D-BCB12088CA53}"/>
              </a:ext>
            </a:extLst>
          </p:cNvPr>
          <p:cNvSpPr>
            <a:spLocks noGrp="1"/>
          </p:cNvSpPr>
          <p:nvPr>
            <p:ph type="pic" sz="quarter" idx="14"/>
          </p:nvPr>
        </p:nvSpPr>
        <p:spPr>
          <a:solidFill>
            <a:schemeClr val="accent3"/>
          </a:solidFill>
        </p:spPr>
        <p:txBody>
          <a:bodyPr/>
          <a:lstStyle/>
          <a:p>
            <a:endParaRPr lang="en-GB"/>
          </a:p>
        </p:txBody>
      </p:sp>
      <p:sp>
        <p:nvSpPr>
          <p:cNvPr id="6" name="Title 10">
            <a:extLst>
              <a:ext uri="{FF2B5EF4-FFF2-40B4-BE49-F238E27FC236}">
                <a16:creationId xmlns:a16="http://schemas.microsoft.com/office/drawing/2014/main" id="{B33AE859-B93B-0405-354F-F5D1F92497A9}"/>
              </a:ext>
            </a:extLst>
          </p:cNvPr>
          <p:cNvSpPr txBox="1">
            <a:spLocks/>
          </p:cNvSpPr>
          <p:nvPr/>
        </p:nvSpPr>
        <p:spPr>
          <a:xfrm>
            <a:off x="345533" y="1736724"/>
            <a:ext cx="804461" cy="782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r"/>
            <a:r>
              <a:rPr lang="en-US">
                <a:solidFill>
                  <a:schemeClr val="accent3"/>
                </a:solidFill>
              </a:rPr>
              <a:t>2</a:t>
            </a:r>
            <a:endParaRPr lang="en-GB">
              <a:solidFill>
                <a:schemeClr val="accent3"/>
              </a:solidFill>
            </a:endParaRPr>
          </a:p>
        </p:txBody>
      </p:sp>
    </p:spTree>
    <p:extLst>
      <p:ext uri="{BB962C8B-B14F-4D97-AF65-F5344CB8AC3E}">
        <p14:creationId xmlns:p14="http://schemas.microsoft.com/office/powerpoint/2010/main" val="16035196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B8D46-A463-D0FB-DBC9-27E42F9C9951}"/>
              </a:ext>
            </a:extLst>
          </p:cNvPr>
          <p:cNvSpPr>
            <a:spLocks noGrp="1"/>
          </p:cNvSpPr>
          <p:nvPr>
            <p:ph type="title"/>
          </p:nvPr>
        </p:nvSpPr>
        <p:spPr>
          <a:xfrm>
            <a:off x="1500290" y="96424"/>
            <a:ext cx="9119422" cy="965531"/>
          </a:xfrm>
        </p:spPr>
        <p:txBody>
          <a:bodyPr/>
          <a:lstStyle/>
          <a:p>
            <a:r>
              <a:rPr lang="en-GB"/>
              <a:t>Information Sharing subgroup team</a:t>
            </a:r>
          </a:p>
        </p:txBody>
      </p:sp>
      <p:sp>
        <p:nvSpPr>
          <p:cNvPr id="5" name="Rectangle 4"/>
          <p:cNvSpPr/>
          <p:nvPr/>
        </p:nvSpPr>
        <p:spPr>
          <a:xfrm>
            <a:off x="730965" y="2283543"/>
            <a:ext cx="1370376" cy="461665"/>
          </a:xfrm>
          <a:prstGeom prst="rect">
            <a:avLst/>
          </a:prstGeom>
          <a:ln>
            <a:noFill/>
          </a:ln>
        </p:spPr>
        <p:txBody>
          <a:bodyPr wrap="none">
            <a:spAutoFit/>
          </a:bodyPr>
          <a:lstStyle/>
          <a:p>
            <a:pPr algn="ctr"/>
            <a:r>
              <a:rPr lang="fr-FR" sz="1200" b="1">
                <a:latin typeface="Calibri" panose="020F0502020204030204" pitchFamily="34" charset="0"/>
              </a:rPr>
              <a:t>Anders Ahlgren</a:t>
            </a:r>
            <a:r>
              <a:rPr lang="fr-FR" sz="1200" b="1"/>
              <a:t> </a:t>
            </a:r>
            <a:br>
              <a:rPr lang="fr-FR" sz="1200" b="1"/>
            </a:br>
            <a:r>
              <a:rPr lang="fr-FR" sz="1200"/>
              <a:t>DSO, Vattenfall</a:t>
            </a:r>
            <a:r>
              <a:rPr lang="fr-FR" sz="1200">
                <a:latin typeface="Calibri" panose="020F0502020204030204" pitchFamily="34" charset="0"/>
              </a:rPr>
              <a:t>, SE</a:t>
            </a:r>
            <a:r>
              <a:rPr lang="fr-FR" sz="1200"/>
              <a:t> </a:t>
            </a:r>
          </a:p>
        </p:txBody>
      </p:sp>
      <p:sp>
        <p:nvSpPr>
          <p:cNvPr id="8" name="Rectangle 7"/>
          <p:cNvSpPr/>
          <p:nvPr/>
        </p:nvSpPr>
        <p:spPr>
          <a:xfrm>
            <a:off x="2705988" y="6250246"/>
            <a:ext cx="1212383" cy="461665"/>
          </a:xfrm>
          <a:prstGeom prst="rect">
            <a:avLst/>
          </a:prstGeom>
          <a:ln>
            <a:noFill/>
          </a:ln>
        </p:spPr>
        <p:txBody>
          <a:bodyPr wrap="none">
            <a:spAutoFit/>
          </a:bodyPr>
          <a:lstStyle/>
          <a:p>
            <a:pPr algn="ctr"/>
            <a:r>
              <a:rPr lang="fr-FR" sz="1200" b="1">
                <a:latin typeface="Calibri" panose="020F0502020204030204" pitchFamily="34" charset="0"/>
              </a:rPr>
              <a:t>Olivier Clément</a:t>
            </a:r>
            <a:r>
              <a:rPr lang="fr-FR" sz="1200" b="1"/>
              <a:t> </a:t>
            </a:r>
            <a:br>
              <a:rPr lang="fr-FR" sz="1200"/>
            </a:br>
            <a:r>
              <a:rPr lang="fr-FR" sz="1200"/>
              <a:t>DSO, </a:t>
            </a:r>
            <a:r>
              <a:rPr lang="fr-FR" sz="1200">
                <a:latin typeface="Calibri" panose="020F0502020204030204" pitchFamily="34" charset="0"/>
              </a:rPr>
              <a:t>Enedis, FR</a:t>
            </a:r>
            <a:endParaRPr lang="fr-FR" sz="1200"/>
          </a:p>
        </p:txBody>
      </p:sp>
      <p:sp>
        <p:nvSpPr>
          <p:cNvPr id="9" name="Rectangle 8"/>
          <p:cNvSpPr/>
          <p:nvPr/>
        </p:nvSpPr>
        <p:spPr>
          <a:xfrm>
            <a:off x="2317771" y="2283542"/>
            <a:ext cx="2082878" cy="461665"/>
          </a:xfrm>
          <a:prstGeom prst="rect">
            <a:avLst/>
          </a:prstGeom>
          <a:ln>
            <a:noFill/>
          </a:ln>
        </p:spPr>
        <p:txBody>
          <a:bodyPr wrap="none">
            <a:spAutoFit/>
          </a:bodyPr>
          <a:lstStyle/>
          <a:p>
            <a:pPr algn="ctr"/>
            <a:r>
              <a:rPr lang="fr-FR" sz="1200" b="1">
                <a:latin typeface="Calibri" panose="020F0502020204030204" pitchFamily="34" charset="0"/>
              </a:rPr>
              <a:t>Armin Selhofer</a:t>
            </a:r>
            <a:r>
              <a:rPr lang="fr-FR" sz="1200" b="1"/>
              <a:t> </a:t>
            </a:r>
            <a:br>
              <a:rPr lang="fr-FR" sz="1200"/>
            </a:br>
            <a:r>
              <a:rPr lang="fr-FR" sz="1200"/>
              <a:t>DSO, </a:t>
            </a:r>
            <a:r>
              <a:rPr lang="fr-FR" sz="1200" err="1"/>
              <a:t>o</a:t>
            </a:r>
            <a:r>
              <a:rPr lang="fr-FR" sz="1200" err="1">
                <a:latin typeface="Calibri" panose="020F0502020204030204" pitchFamily="34" charset="0"/>
              </a:rPr>
              <a:t>esterreichs</a:t>
            </a:r>
            <a:r>
              <a:rPr lang="fr-FR" sz="1200">
                <a:latin typeface="Calibri" panose="020F0502020204030204" pitchFamily="34" charset="0"/>
              </a:rPr>
              <a:t> </a:t>
            </a:r>
            <a:r>
              <a:rPr lang="fr-FR" sz="1200" err="1">
                <a:latin typeface="Calibri" panose="020F0502020204030204" pitchFamily="34" charset="0"/>
              </a:rPr>
              <a:t>energie</a:t>
            </a:r>
            <a:r>
              <a:rPr lang="fr-FR" sz="1200">
                <a:latin typeface="Calibri" panose="020F0502020204030204" pitchFamily="34" charset="0"/>
              </a:rPr>
              <a:t>, AT</a:t>
            </a:r>
            <a:r>
              <a:rPr lang="fr-FR" sz="1200"/>
              <a:t> </a:t>
            </a:r>
          </a:p>
        </p:txBody>
      </p:sp>
      <p:sp>
        <p:nvSpPr>
          <p:cNvPr id="10" name="Rectangle 9"/>
          <p:cNvSpPr/>
          <p:nvPr/>
        </p:nvSpPr>
        <p:spPr>
          <a:xfrm>
            <a:off x="620949" y="4369790"/>
            <a:ext cx="1588191" cy="461665"/>
          </a:xfrm>
          <a:prstGeom prst="rect">
            <a:avLst/>
          </a:prstGeom>
          <a:ln>
            <a:noFill/>
          </a:ln>
        </p:spPr>
        <p:txBody>
          <a:bodyPr wrap="none">
            <a:spAutoFit/>
          </a:bodyPr>
          <a:lstStyle/>
          <a:p>
            <a:pPr algn="ctr"/>
            <a:r>
              <a:rPr lang="fr-FR" sz="1200" b="1">
                <a:latin typeface="Calibri" panose="020F0502020204030204" pitchFamily="34" charset="0"/>
              </a:rPr>
              <a:t>Davide </a:t>
            </a:r>
            <a:r>
              <a:rPr lang="fr-FR" sz="1200" b="1" err="1">
                <a:latin typeface="Calibri" panose="020F0502020204030204" pitchFamily="34" charset="0"/>
              </a:rPr>
              <a:t>Della</a:t>
            </a:r>
            <a:r>
              <a:rPr lang="fr-FR" sz="1200" b="1">
                <a:latin typeface="Calibri" panose="020F0502020204030204" pitchFamily="34" charset="0"/>
              </a:rPr>
              <a:t> Giustina</a:t>
            </a:r>
            <a:r>
              <a:rPr lang="fr-FR" sz="1200" b="1"/>
              <a:t> </a:t>
            </a:r>
            <a:br>
              <a:rPr lang="fr-FR" sz="1200" b="1"/>
            </a:br>
            <a:r>
              <a:rPr lang="fr-FR" sz="1200"/>
              <a:t>DSO, </a:t>
            </a:r>
            <a:r>
              <a:rPr lang="fr-FR" sz="1200" err="1">
                <a:latin typeface="Calibri" panose="020F0502020204030204" pitchFamily="34" charset="0"/>
              </a:rPr>
              <a:t>Unareti</a:t>
            </a:r>
            <a:r>
              <a:rPr lang="fr-FR" sz="1200"/>
              <a:t> , IT</a:t>
            </a:r>
          </a:p>
        </p:txBody>
      </p:sp>
      <p:sp>
        <p:nvSpPr>
          <p:cNvPr id="11" name="Rectangle 10"/>
          <p:cNvSpPr/>
          <p:nvPr/>
        </p:nvSpPr>
        <p:spPr>
          <a:xfrm>
            <a:off x="4508740" y="6233545"/>
            <a:ext cx="1516504" cy="461665"/>
          </a:xfrm>
          <a:prstGeom prst="rect">
            <a:avLst/>
          </a:prstGeom>
          <a:ln>
            <a:noFill/>
          </a:ln>
        </p:spPr>
        <p:txBody>
          <a:bodyPr wrap="none">
            <a:spAutoFit/>
          </a:bodyPr>
          <a:lstStyle/>
          <a:p>
            <a:pPr algn="ctr"/>
            <a:r>
              <a:rPr lang="fr-FR" sz="1200" b="1">
                <a:latin typeface="Calibri" panose="020F0502020204030204" pitchFamily="34" charset="0"/>
              </a:rPr>
              <a:t>Thomas Krauhausen</a:t>
            </a:r>
            <a:r>
              <a:rPr lang="fr-FR" sz="1200" b="1"/>
              <a:t> </a:t>
            </a:r>
            <a:br>
              <a:rPr lang="fr-FR" sz="1200" b="1"/>
            </a:br>
            <a:r>
              <a:rPr lang="fr-FR" sz="1200"/>
              <a:t>DSO, </a:t>
            </a:r>
            <a:r>
              <a:rPr lang="fr-FR" sz="1200">
                <a:latin typeface="Calibri" panose="020F0502020204030204" pitchFamily="34" charset="0"/>
              </a:rPr>
              <a:t>E.ON SE</a:t>
            </a:r>
            <a:r>
              <a:rPr lang="fr-FR" sz="1200"/>
              <a:t>, DE</a:t>
            </a:r>
          </a:p>
        </p:txBody>
      </p:sp>
      <p:sp>
        <p:nvSpPr>
          <p:cNvPr id="13" name="Rectangle 12"/>
          <p:cNvSpPr/>
          <p:nvPr/>
        </p:nvSpPr>
        <p:spPr>
          <a:xfrm>
            <a:off x="4677192" y="2283541"/>
            <a:ext cx="1253869" cy="461665"/>
          </a:xfrm>
          <a:prstGeom prst="rect">
            <a:avLst/>
          </a:prstGeom>
          <a:ln>
            <a:noFill/>
          </a:ln>
        </p:spPr>
        <p:txBody>
          <a:bodyPr wrap="none">
            <a:spAutoFit/>
          </a:bodyPr>
          <a:lstStyle/>
          <a:p>
            <a:pPr algn="ctr"/>
            <a:r>
              <a:rPr lang="it-IT" sz="1200" b="1" kern="0">
                <a:cs typeface="Calibri"/>
              </a:rPr>
              <a:t>Daiga Dege</a:t>
            </a:r>
          </a:p>
          <a:p>
            <a:pPr algn="ctr"/>
            <a:r>
              <a:rPr lang="it-IT" sz="1200" kern="0">
                <a:cs typeface="Calibri"/>
              </a:rPr>
              <a:t>TSO, ENTSOE, EU</a:t>
            </a:r>
            <a:endParaRPr lang="fr-FR" sz="1200"/>
          </a:p>
        </p:txBody>
      </p:sp>
      <p:sp>
        <p:nvSpPr>
          <p:cNvPr id="14" name="Rectangle 13"/>
          <p:cNvSpPr/>
          <p:nvPr/>
        </p:nvSpPr>
        <p:spPr>
          <a:xfrm>
            <a:off x="2743436" y="4369790"/>
            <a:ext cx="1141659" cy="461665"/>
          </a:xfrm>
          <a:prstGeom prst="rect">
            <a:avLst/>
          </a:prstGeom>
          <a:ln>
            <a:noFill/>
          </a:ln>
        </p:spPr>
        <p:txBody>
          <a:bodyPr wrap="none">
            <a:spAutoFit/>
          </a:bodyPr>
          <a:lstStyle/>
          <a:p>
            <a:pPr algn="ctr"/>
            <a:r>
              <a:rPr lang="it-IT" sz="1200" b="1" kern="0">
                <a:cs typeface="Calibri"/>
              </a:rPr>
              <a:t>Pauli Laine</a:t>
            </a:r>
          </a:p>
          <a:p>
            <a:pPr algn="ctr"/>
            <a:r>
              <a:rPr lang="it-IT" sz="1200" kern="0">
                <a:cs typeface="Calibri"/>
              </a:rPr>
              <a:t>TSO, FinGrid, FI</a:t>
            </a:r>
            <a:endParaRPr lang="fr-FR" sz="1200"/>
          </a:p>
        </p:txBody>
      </p:sp>
      <p:sp>
        <p:nvSpPr>
          <p:cNvPr id="15" name="Rectangle 14"/>
          <p:cNvSpPr/>
          <p:nvPr/>
        </p:nvSpPr>
        <p:spPr>
          <a:xfrm>
            <a:off x="4558458" y="4369790"/>
            <a:ext cx="1366080" cy="461665"/>
          </a:xfrm>
          <a:prstGeom prst="rect">
            <a:avLst/>
          </a:prstGeom>
          <a:ln>
            <a:noFill/>
          </a:ln>
        </p:spPr>
        <p:txBody>
          <a:bodyPr wrap="none">
            <a:spAutoFit/>
          </a:bodyPr>
          <a:lstStyle/>
          <a:p>
            <a:pPr algn="ctr"/>
            <a:r>
              <a:rPr lang="it-IT" sz="1200" b="1" kern="0">
                <a:cs typeface="Calibri"/>
              </a:rPr>
              <a:t>Alexander Rehfeld</a:t>
            </a:r>
          </a:p>
          <a:p>
            <a:pPr algn="ctr"/>
            <a:r>
              <a:rPr lang="it-IT" sz="1200" kern="0">
                <a:cs typeface="Calibri"/>
              </a:rPr>
              <a:t>TSO, tennet, DE</a:t>
            </a:r>
            <a:endParaRPr lang="fr-FR" sz="1200"/>
          </a:p>
        </p:txBody>
      </p:sp>
      <p:sp>
        <p:nvSpPr>
          <p:cNvPr id="17" name="Rectangle 16"/>
          <p:cNvSpPr/>
          <p:nvPr/>
        </p:nvSpPr>
        <p:spPr>
          <a:xfrm>
            <a:off x="6565593" y="4383373"/>
            <a:ext cx="1241044" cy="461665"/>
          </a:xfrm>
          <a:prstGeom prst="rect">
            <a:avLst/>
          </a:prstGeom>
          <a:ln>
            <a:noFill/>
          </a:ln>
        </p:spPr>
        <p:txBody>
          <a:bodyPr wrap="none">
            <a:spAutoFit/>
          </a:bodyPr>
          <a:lstStyle/>
          <a:p>
            <a:pPr algn="ctr"/>
            <a:r>
              <a:rPr lang="it-IT" sz="1200" b="1" kern="0">
                <a:cs typeface="Calibri"/>
              </a:rPr>
              <a:t>Thibault Millien,</a:t>
            </a:r>
          </a:p>
          <a:p>
            <a:pPr algn="ctr"/>
            <a:r>
              <a:rPr lang="it-IT" sz="1200" kern="0">
                <a:cs typeface="Calibri"/>
              </a:rPr>
              <a:t>TSO, RTE, FR </a:t>
            </a:r>
            <a:endParaRPr lang="fr-FR" sz="1200"/>
          </a:p>
        </p:txBody>
      </p:sp>
      <p:sp>
        <p:nvSpPr>
          <p:cNvPr id="18" name="Rectangle 17"/>
          <p:cNvSpPr/>
          <p:nvPr/>
        </p:nvSpPr>
        <p:spPr>
          <a:xfrm>
            <a:off x="10748894" y="96424"/>
            <a:ext cx="1315233" cy="22220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err="1"/>
              <a:t>Legal</a:t>
            </a:r>
            <a:endParaRPr lang="fr-FR" sz="1400"/>
          </a:p>
        </p:txBody>
      </p:sp>
      <p:sp>
        <p:nvSpPr>
          <p:cNvPr id="19" name="Rectangle 18"/>
          <p:cNvSpPr/>
          <p:nvPr/>
        </p:nvSpPr>
        <p:spPr>
          <a:xfrm>
            <a:off x="10748894" y="379734"/>
            <a:ext cx="1315233" cy="22220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t>CSIRT</a:t>
            </a:r>
          </a:p>
        </p:txBody>
      </p:sp>
      <p:sp>
        <p:nvSpPr>
          <p:cNvPr id="20" name="Rectangle 19"/>
          <p:cNvSpPr/>
          <p:nvPr/>
        </p:nvSpPr>
        <p:spPr>
          <a:xfrm>
            <a:off x="10748894" y="988234"/>
            <a:ext cx="1315233" cy="22220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err="1"/>
              <a:t>Crisis</a:t>
            </a:r>
            <a:r>
              <a:rPr lang="fr-FR" sz="1000"/>
              <a:t> management</a:t>
            </a:r>
          </a:p>
        </p:txBody>
      </p:sp>
      <p:sp>
        <p:nvSpPr>
          <p:cNvPr id="21" name="Rectangle 20"/>
          <p:cNvSpPr/>
          <p:nvPr/>
        </p:nvSpPr>
        <p:spPr>
          <a:xfrm>
            <a:off x="10748894" y="1291285"/>
            <a:ext cx="1315233" cy="2222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t>CS </a:t>
            </a:r>
            <a:r>
              <a:rPr lang="fr-FR" sz="1100" err="1"/>
              <a:t>exercises</a:t>
            </a:r>
            <a:endParaRPr lang="fr-FR" sz="1100"/>
          </a:p>
        </p:txBody>
      </p:sp>
      <p:sp>
        <p:nvSpPr>
          <p:cNvPr id="22" name="Rectangle 21"/>
          <p:cNvSpPr/>
          <p:nvPr/>
        </p:nvSpPr>
        <p:spPr>
          <a:xfrm>
            <a:off x="10748894" y="680550"/>
            <a:ext cx="1315233" cy="22220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t>Info sharing</a:t>
            </a:r>
          </a:p>
        </p:txBody>
      </p:sp>
      <p:sp>
        <p:nvSpPr>
          <p:cNvPr id="24" name="Rectangle 23"/>
          <p:cNvSpPr/>
          <p:nvPr/>
        </p:nvSpPr>
        <p:spPr>
          <a:xfrm>
            <a:off x="1227154" y="2771247"/>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5" name="Rectangle 24"/>
          <p:cNvSpPr/>
          <p:nvPr/>
        </p:nvSpPr>
        <p:spPr>
          <a:xfrm>
            <a:off x="1477674" y="2771247"/>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6" name="Rectangle 25"/>
          <p:cNvSpPr/>
          <p:nvPr/>
        </p:nvSpPr>
        <p:spPr>
          <a:xfrm>
            <a:off x="1602934" y="2771247"/>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27" name="Rectangle 26"/>
          <p:cNvSpPr/>
          <p:nvPr/>
        </p:nvSpPr>
        <p:spPr>
          <a:xfrm>
            <a:off x="1352414" y="2771247"/>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34" name="Rectangle 33"/>
          <p:cNvSpPr/>
          <p:nvPr/>
        </p:nvSpPr>
        <p:spPr>
          <a:xfrm>
            <a:off x="1254294" y="4874505"/>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5" name="Rectangle 34"/>
          <p:cNvSpPr/>
          <p:nvPr/>
        </p:nvSpPr>
        <p:spPr>
          <a:xfrm>
            <a:off x="1504814" y="4874505"/>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36" name="Rectangle 35"/>
          <p:cNvSpPr/>
          <p:nvPr/>
        </p:nvSpPr>
        <p:spPr>
          <a:xfrm>
            <a:off x="1630074" y="4874505"/>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37" name="Rectangle 36"/>
          <p:cNvSpPr/>
          <p:nvPr/>
        </p:nvSpPr>
        <p:spPr>
          <a:xfrm>
            <a:off x="1379554" y="4874505"/>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4" name="Rectangle 43"/>
          <p:cNvSpPr/>
          <p:nvPr/>
        </p:nvSpPr>
        <p:spPr>
          <a:xfrm>
            <a:off x="3149342" y="2745206"/>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6" name="Rectangle 45"/>
          <p:cNvSpPr/>
          <p:nvPr/>
        </p:nvSpPr>
        <p:spPr>
          <a:xfrm>
            <a:off x="3525122" y="2745206"/>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7" name="Rectangle 46"/>
          <p:cNvSpPr/>
          <p:nvPr/>
        </p:nvSpPr>
        <p:spPr>
          <a:xfrm>
            <a:off x="3274602" y="2745206"/>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8" name="Rectangle 47"/>
          <p:cNvSpPr/>
          <p:nvPr/>
        </p:nvSpPr>
        <p:spPr>
          <a:xfrm>
            <a:off x="3029847" y="4848464"/>
            <a:ext cx="75156" cy="975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9" name="Rectangle 48"/>
          <p:cNvSpPr/>
          <p:nvPr/>
        </p:nvSpPr>
        <p:spPr>
          <a:xfrm>
            <a:off x="3148844" y="4848464"/>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0" name="Rectangle 49"/>
          <p:cNvSpPr/>
          <p:nvPr/>
        </p:nvSpPr>
        <p:spPr>
          <a:xfrm>
            <a:off x="3399364" y="4848464"/>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1" name="Rectangle 50"/>
          <p:cNvSpPr/>
          <p:nvPr/>
        </p:nvSpPr>
        <p:spPr>
          <a:xfrm>
            <a:off x="3524624" y="4848464"/>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2" name="Rectangle 51"/>
          <p:cNvSpPr/>
          <p:nvPr/>
        </p:nvSpPr>
        <p:spPr>
          <a:xfrm>
            <a:off x="3274104" y="4848464"/>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3" name="Rectangle 52"/>
          <p:cNvSpPr/>
          <p:nvPr/>
        </p:nvSpPr>
        <p:spPr>
          <a:xfrm>
            <a:off x="2971891" y="6711911"/>
            <a:ext cx="75156" cy="975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4" name="Rectangle 53"/>
          <p:cNvSpPr/>
          <p:nvPr/>
        </p:nvSpPr>
        <p:spPr>
          <a:xfrm>
            <a:off x="3090888" y="6711911"/>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5" name="Rectangle 54"/>
          <p:cNvSpPr/>
          <p:nvPr/>
        </p:nvSpPr>
        <p:spPr>
          <a:xfrm>
            <a:off x="3341408" y="6711911"/>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6" name="Rectangle 55"/>
          <p:cNvSpPr/>
          <p:nvPr/>
        </p:nvSpPr>
        <p:spPr>
          <a:xfrm>
            <a:off x="3466668" y="6711911"/>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7" name="Rectangle 56"/>
          <p:cNvSpPr/>
          <p:nvPr/>
        </p:nvSpPr>
        <p:spPr>
          <a:xfrm>
            <a:off x="3216148" y="6711911"/>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8" name="Rectangle 57"/>
          <p:cNvSpPr/>
          <p:nvPr/>
        </p:nvSpPr>
        <p:spPr>
          <a:xfrm>
            <a:off x="5022735" y="2728505"/>
            <a:ext cx="75156" cy="975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1" name="Rectangle 60"/>
          <p:cNvSpPr/>
          <p:nvPr/>
        </p:nvSpPr>
        <p:spPr>
          <a:xfrm>
            <a:off x="5517512" y="2728505"/>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62" name="Rectangle 61"/>
          <p:cNvSpPr/>
          <p:nvPr/>
        </p:nvSpPr>
        <p:spPr>
          <a:xfrm>
            <a:off x="5266992" y="2728505"/>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69" name="Rectangle 68"/>
          <p:cNvSpPr/>
          <p:nvPr/>
        </p:nvSpPr>
        <p:spPr>
          <a:xfrm>
            <a:off x="5083278" y="6695210"/>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0" name="Rectangle 69"/>
          <p:cNvSpPr/>
          <p:nvPr/>
        </p:nvSpPr>
        <p:spPr>
          <a:xfrm>
            <a:off x="5333798" y="6695210"/>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71" name="Rectangle 70"/>
          <p:cNvSpPr/>
          <p:nvPr/>
        </p:nvSpPr>
        <p:spPr>
          <a:xfrm>
            <a:off x="5459058" y="6695210"/>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72" name="Rectangle 71"/>
          <p:cNvSpPr/>
          <p:nvPr/>
        </p:nvSpPr>
        <p:spPr>
          <a:xfrm>
            <a:off x="5208538" y="6695210"/>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78" name="Rectangle 77"/>
          <p:cNvSpPr/>
          <p:nvPr/>
        </p:nvSpPr>
        <p:spPr>
          <a:xfrm>
            <a:off x="6904280" y="4846104"/>
            <a:ext cx="75156" cy="975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4" name="Imag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666890" y="1164565"/>
            <a:ext cx="1121435" cy="1104181"/>
          </a:xfrm>
          <a:prstGeom prst="ellipse">
            <a:avLst/>
          </a:prstGeom>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1780" y="5270740"/>
            <a:ext cx="983411" cy="1023648"/>
          </a:xfrm>
          <a:prstGeom prst="ellipse">
            <a:avLst/>
          </a:prstGeom>
        </p:spPr>
      </p:pic>
      <p:pic>
        <p:nvPicPr>
          <p:cNvPr id="12" name="Image 11"/>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2806700" y="5262113"/>
            <a:ext cx="1041400" cy="1011687"/>
          </a:xfrm>
          <a:prstGeom prst="ellipse">
            <a:avLst/>
          </a:prstGeom>
        </p:spPr>
      </p:pic>
      <p:pic>
        <p:nvPicPr>
          <p:cNvPr id="29" name="Image 2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92316" y="1104570"/>
            <a:ext cx="1070507" cy="1039557"/>
          </a:xfrm>
          <a:prstGeom prst="ellipse">
            <a:avLst/>
          </a:prstGeom>
        </p:spPr>
      </p:pic>
      <p:pic>
        <p:nvPicPr>
          <p:cNvPr id="39" name="Image 3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622971" y="3233711"/>
            <a:ext cx="992574" cy="1022959"/>
          </a:xfrm>
          <a:prstGeom prst="ellipse">
            <a:avLst/>
          </a:prstGeom>
        </p:spPr>
      </p:pic>
      <p:pic>
        <p:nvPicPr>
          <p:cNvPr id="40" name="Image 39"/>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965235" y="3255173"/>
            <a:ext cx="924669" cy="957532"/>
          </a:xfrm>
          <a:prstGeom prst="ellipse">
            <a:avLst/>
          </a:prstGeom>
        </p:spPr>
      </p:pic>
      <p:pic>
        <p:nvPicPr>
          <p:cNvPr id="28" name="Image 2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786080" y="1107682"/>
            <a:ext cx="1080792" cy="1086013"/>
          </a:xfrm>
          <a:prstGeom prst="ellipse">
            <a:avLst/>
          </a:prstGeom>
        </p:spPr>
      </p:pic>
      <p:sp>
        <p:nvSpPr>
          <p:cNvPr id="31" name="ZoneTexte 30"/>
          <p:cNvSpPr txBox="1"/>
          <p:nvPr/>
        </p:nvSpPr>
        <p:spPr>
          <a:xfrm>
            <a:off x="10129467" y="4852552"/>
            <a:ext cx="1926160" cy="615553"/>
          </a:xfrm>
          <a:prstGeom prst="rect">
            <a:avLst/>
          </a:prstGeom>
          <a:solidFill>
            <a:schemeClr val="bg1"/>
          </a:solidFill>
        </p:spPr>
        <p:txBody>
          <a:bodyPr wrap="square" rtlCol="0">
            <a:spAutoFit/>
          </a:bodyPr>
          <a:lstStyle/>
          <a:p>
            <a:pPr algn="ctr"/>
            <a:r>
              <a:rPr lang="en-GB" b="1">
                <a:solidFill>
                  <a:schemeClr val="tx1">
                    <a:lumMod val="50000"/>
                  </a:schemeClr>
                </a:solidFill>
              </a:rPr>
              <a:t>Weekly meetings</a:t>
            </a:r>
          </a:p>
          <a:p>
            <a:pPr algn="ctr"/>
            <a:r>
              <a:rPr lang="en-GB" sz="1600">
                <a:solidFill>
                  <a:schemeClr val="tx1">
                    <a:lumMod val="50000"/>
                  </a:schemeClr>
                </a:solidFill>
              </a:rPr>
              <a:t>Monday, 11am</a:t>
            </a:r>
          </a:p>
        </p:txBody>
      </p:sp>
      <p:pic>
        <p:nvPicPr>
          <p:cNvPr id="23" name="Image 22"/>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2763661" y="3175865"/>
            <a:ext cx="1121434" cy="1130060"/>
          </a:xfrm>
          <a:prstGeom prst="ellipse">
            <a:avLst/>
          </a:prstGeom>
        </p:spPr>
      </p:pic>
      <p:pic>
        <p:nvPicPr>
          <p:cNvPr id="2" name="Image 1"/>
          <p:cNvPicPr>
            <a:picLocks noChangeAspect="1"/>
          </p:cNvPicPr>
          <p:nvPr/>
        </p:nvPicPr>
        <p:blipFill rotWithShape="1">
          <a:blip r:embed="rId11" cstate="email">
            <a:extLst>
              <a:ext uri="{28A0092B-C50C-407E-A947-70E740481C1C}">
                <a14:useLocalDpi xmlns:a14="http://schemas.microsoft.com/office/drawing/2010/main" val="0"/>
              </a:ext>
            </a:extLst>
          </a:blip>
          <a:srcRect/>
          <a:stretch/>
        </p:blipFill>
        <p:spPr>
          <a:xfrm>
            <a:off x="6694482" y="5326390"/>
            <a:ext cx="983266" cy="952501"/>
          </a:xfrm>
          <a:prstGeom prst="ellipse">
            <a:avLst/>
          </a:prstGeom>
        </p:spPr>
      </p:pic>
      <p:sp>
        <p:nvSpPr>
          <p:cNvPr id="77" name="Rectangle 76"/>
          <p:cNvSpPr/>
          <p:nvPr/>
        </p:nvSpPr>
        <p:spPr>
          <a:xfrm>
            <a:off x="6595535" y="6276124"/>
            <a:ext cx="1099211" cy="461665"/>
          </a:xfrm>
          <a:prstGeom prst="rect">
            <a:avLst/>
          </a:prstGeom>
          <a:ln>
            <a:noFill/>
          </a:ln>
        </p:spPr>
        <p:txBody>
          <a:bodyPr wrap="none">
            <a:spAutoFit/>
          </a:bodyPr>
          <a:lstStyle/>
          <a:p>
            <a:pPr algn="ctr"/>
            <a:r>
              <a:rPr lang="fr-FR" sz="1200" b="1">
                <a:latin typeface="Calibri" panose="020F0502020204030204" pitchFamily="34" charset="0"/>
              </a:rPr>
              <a:t>Romana Kerec</a:t>
            </a:r>
            <a:br>
              <a:rPr lang="fr-FR" sz="1200" b="1"/>
            </a:br>
            <a:r>
              <a:rPr lang="fr-FR" sz="1200"/>
              <a:t>DSO, </a:t>
            </a:r>
            <a:r>
              <a:rPr lang="fr-FR" sz="1200">
                <a:latin typeface="Calibri" panose="020F0502020204030204" pitchFamily="34" charset="0"/>
              </a:rPr>
              <a:t>SODO</a:t>
            </a:r>
            <a:r>
              <a:rPr lang="fr-FR" sz="1200"/>
              <a:t>, SI</a:t>
            </a:r>
          </a:p>
        </p:txBody>
      </p:sp>
      <p:sp>
        <p:nvSpPr>
          <p:cNvPr id="79" name="Rectangle 78"/>
          <p:cNvSpPr/>
          <p:nvPr/>
        </p:nvSpPr>
        <p:spPr>
          <a:xfrm>
            <a:off x="6961427" y="6737789"/>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0" name="Rectangle 79"/>
          <p:cNvSpPr/>
          <p:nvPr/>
        </p:nvSpPr>
        <p:spPr>
          <a:xfrm>
            <a:off x="7211947" y="6737789"/>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81" name="Rectangle 80"/>
          <p:cNvSpPr/>
          <p:nvPr/>
        </p:nvSpPr>
        <p:spPr>
          <a:xfrm>
            <a:off x="7337207" y="6737789"/>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82" name="Rectangle 81"/>
          <p:cNvSpPr/>
          <p:nvPr/>
        </p:nvSpPr>
        <p:spPr>
          <a:xfrm>
            <a:off x="7086687" y="6737789"/>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83" name="Rectangle 82"/>
          <p:cNvSpPr/>
          <p:nvPr/>
        </p:nvSpPr>
        <p:spPr>
          <a:xfrm>
            <a:off x="10748894" y="1624348"/>
            <a:ext cx="1315233" cy="2222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a:t>Support, secretariat</a:t>
            </a:r>
          </a:p>
        </p:txBody>
      </p:sp>
      <p:pic>
        <p:nvPicPr>
          <p:cNvPr id="38" name="Image 37"/>
          <p:cNvPicPr>
            <a:picLocks noChangeAspect="1"/>
          </p:cNvPicPr>
          <p:nvPr/>
        </p:nvPicPr>
        <p:blipFill>
          <a:blip r:embed="rId12" cstate="email">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4677192" y="3255173"/>
            <a:ext cx="1144157" cy="1056491"/>
          </a:xfrm>
          <a:prstGeom prst="ellipse">
            <a:avLst/>
          </a:prstGeom>
        </p:spPr>
      </p:pic>
      <p:sp>
        <p:nvSpPr>
          <p:cNvPr id="85" name="Rectangle 84"/>
          <p:cNvSpPr/>
          <p:nvPr/>
        </p:nvSpPr>
        <p:spPr>
          <a:xfrm>
            <a:off x="5011392" y="4811780"/>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6" name="Rectangle 85"/>
          <p:cNvSpPr/>
          <p:nvPr/>
        </p:nvSpPr>
        <p:spPr>
          <a:xfrm>
            <a:off x="5261912" y="4811780"/>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88" name="Rectangle 87"/>
          <p:cNvSpPr/>
          <p:nvPr/>
        </p:nvSpPr>
        <p:spPr>
          <a:xfrm>
            <a:off x="5136652" y="4811780"/>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89" name="Rectangle 88"/>
          <p:cNvSpPr/>
          <p:nvPr/>
        </p:nvSpPr>
        <p:spPr>
          <a:xfrm>
            <a:off x="8221843" y="2309420"/>
            <a:ext cx="1194559" cy="461665"/>
          </a:xfrm>
          <a:prstGeom prst="rect">
            <a:avLst/>
          </a:prstGeom>
          <a:ln>
            <a:noFill/>
          </a:ln>
        </p:spPr>
        <p:txBody>
          <a:bodyPr wrap="none">
            <a:spAutoFit/>
          </a:bodyPr>
          <a:lstStyle/>
          <a:p>
            <a:pPr algn="ctr"/>
            <a:r>
              <a:rPr lang="it-IT" sz="1200" b="1" kern="0">
                <a:cs typeface="Calibri"/>
              </a:rPr>
              <a:t>Marco Sgorlon</a:t>
            </a:r>
            <a:r>
              <a:rPr lang="it-IT" sz="1200" kern="0">
                <a:cs typeface="Calibri"/>
              </a:rPr>
              <a:t>,</a:t>
            </a:r>
          </a:p>
          <a:p>
            <a:pPr algn="ctr"/>
            <a:r>
              <a:rPr lang="it-IT" sz="1200" kern="0">
                <a:cs typeface="Calibri"/>
              </a:rPr>
              <a:t>TSO, Terna, IIT</a:t>
            </a:r>
            <a:endParaRPr lang="fr-FR" sz="1200"/>
          </a:p>
        </p:txBody>
      </p:sp>
      <p:sp>
        <p:nvSpPr>
          <p:cNvPr id="90" name="Rectangle 89"/>
          <p:cNvSpPr/>
          <p:nvPr/>
        </p:nvSpPr>
        <p:spPr>
          <a:xfrm>
            <a:off x="7774337" y="4374581"/>
            <a:ext cx="2132315" cy="461665"/>
          </a:xfrm>
          <a:prstGeom prst="rect">
            <a:avLst/>
          </a:prstGeom>
          <a:ln>
            <a:noFill/>
          </a:ln>
        </p:spPr>
        <p:txBody>
          <a:bodyPr wrap="none">
            <a:spAutoFit/>
          </a:bodyPr>
          <a:lstStyle/>
          <a:p>
            <a:pPr algn="ctr"/>
            <a:r>
              <a:rPr lang="it-IT" sz="1200" b="1" kern="0">
                <a:cs typeface="Calibri"/>
              </a:rPr>
              <a:t>Roman Rous</a:t>
            </a:r>
          </a:p>
          <a:p>
            <a:pPr algn="ctr"/>
            <a:r>
              <a:rPr lang="it-IT" sz="1200" kern="0">
                <a:cs typeface="Calibri"/>
              </a:rPr>
              <a:t>DSO, CEZ Distribucione, CZ</a:t>
            </a:r>
            <a:endParaRPr lang="fr-FR" sz="1200"/>
          </a:p>
        </p:txBody>
      </p:sp>
      <p:sp>
        <p:nvSpPr>
          <p:cNvPr id="96" name="Rectangle 95"/>
          <p:cNvSpPr/>
          <p:nvPr/>
        </p:nvSpPr>
        <p:spPr>
          <a:xfrm>
            <a:off x="6411793" y="2266840"/>
            <a:ext cx="1312154" cy="461665"/>
          </a:xfrm>
          <a:prstGeom prst="rect">
            <a:avLst/>
          </a:prstGeom>
          <a:ln>
            <a:noFill/>
          </a:ln>
        </p:spPr>
        <p:txBody>
          <a:bodyPr wrap="none">
            <a:spAutoFit/>
          </a:bodyPr>
          <a:lstStyle/>
          <a:p>
            <a:pPr algn="ctr"/>
            <a:r>
              <a:rPr lang="fr-FR" sz="1200" b="1">
                <a:latin typeface="Calibri" panose="020F0502020204030204" pitchFamily="34" charset="0"/>
              </a:rPr>
              <a:t>Thomas Bennett</a:t>
            </a:r>
            <a:br>
              <a:rPr lang="fr-FR" sz="1200" b="1"/>
            </a:br>
            <a:r>
              <a:rPr lang="fr-FR" sz="1200"/>
              <a:t>TSO, </a:t>
            </a:r>
            <a:r>
              <a:rPr lang="fr-FR" sz="1200" err="1">
                <a:latin typeface="Calibri" panose="020F0502020204030204" pitchFamily="34" charset="0"/>
              </a:rPr>
              <a:t>Statnett</a:t>
            </a:r>
            <a:r>
              <a:rPr lang="fr-FR" sz="1200"/>
              <a:t>, NW</a:t>
            </a:r>
          </a:p>
        </p:txBody>
      </p:sp>
      <p:sp>
        <p:nvSpPr>
          <p:cNvPr id="97" name="Rectangle 96"/>
          <p:cNvSpPr/>
          <p:nvPr/>
        </p:nvSpPr>
        <p:spPr>
          <a:xfrm>
            <a:off x="6884156" y="2728505"/>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98" name="Rectangle 97"/>
          <p:cNvSpPr/>
          <p:nvPr/>
        </p:nvSpPr>
        <p:spPr>
          <a:xfrm>
            <a:off x="7134676" y="2728505"/>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99" name="Rectangle 98"/>
          <p:cNvSpPr/>
          <p:nvPr/>
        </p:nvSpPr>
        <p:spPr>
          <a:xfrm>
            <a:off x="7259936" y="2728505"/>
            <a:ext cx="75156" cy="975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0" name="Rectangle 99"/>
          <p:cNvSpPr/>
          <p:nvPr/>
        </p:nvSpPr>
        <p:spPr>
          <a:xfrm>
            <a:off x="7009416" y="2728505"/>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41" name="Image 40"/>
          <p:cNvPicPr>
            <a:picLocks noChangeAspect="1"/>
          </p:cNvPicPr>
          <p:nvPr/>
        </p:nvPicPr>
        <p:blipFill>
          <a:blip r:embed="rId13" cstate="email">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8131034" y="1131830"/>
            <a:ext cx="1234408" cy="1108351"/>
          </a:xfrm>
          <a:prstGeom prst="rect">
            <a:avLst/>
          </a:prstGeom>
        </p:spPr>
      </p:pic>
      <p:pic>
        <p:nvPicPr>
          <p:cNvPr id="43" name="Image 42"/>
          <p:cNvPicPr>
            <a:picLocks noChangeAspect="1"/>
          </p:cNvPicPr>
          <p:nvPr/>
        </p:nvPicPr>
        <p:blipFill>
          <a:blip r:embed="rId14" cstate="email">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474504" y="1164565"/>
            <a:ext cx="1144980" cy="1101209"/>
          </a:xfrm>
          <a:prstGeom prst="rect">
            <a:avLst/>
          </a:prstGeom>
        </p:spPr>
      </p:pic>
      <p:sp>
        <p:nvSpPr>
          <p:cNvPr id="101" name="Rectangle 100"/>
          <p:cNvSpPr/>
          <p:nvPr/>
        </p:nvSpPr>
        <p:spPr>
          <a:xfrm>
            <a:off x="8622978" y="4843411"/>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2" name="Rectangle 101"/>
          <p:cNvSpPr/>
          <p:nvPr/>
        </p:nvSpPr>
        <p:spPr>
          <a:xfrm>
            <a:off x="8873498" y="4843411"/>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3" name="Rectangle 102"/>
          <p:cNvSpPr/>
          <p:nvPr/>
        </p:nvSpPr>
        <p:spPr>
          <a:xfrm>
            <a:off x="8748238" y="4843411"/>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4" name="Rectangle 103"/>
          <p:cNvSpPr/>
          <p:nvPr/>
        </p:nvSpPr>
        <p:spPr>
          <a:xfrm>
            <a:off x="8631609" y="2755822"/>
            <a:ext cx="75156" cy="97514"/>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05" name="Rectangle 104"/>
          <p:cNvSpPr/>
          <p:nvPr/>
        </p:nvSpPr>
        <p:spPr>
          <a:xfrm>
            <a:off x="8882129" y="2755822"/>
            <a:ext cx="75156" cy="97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106" name="Rectangle 105"/>
          <p:cNvSpPr/>
          <p:nvPr/>
        </p:nvSpPr>
        <p:spPr>
          <a:xfrm>
            <a:off x="8756869" y="2755822"/>
            <a:ext cx="75156" cy="97514"/>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pic>
        <p:nvPicPr>
          <p:cNvPr id="3" name="Imag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249588" y="3189161"/>
            <a:ext cx="1014561" cy="1067509"/>
          </a:xfrm>
          <a:prstGeom prst="ellipse">
            <a:avLst/>
          </a:prstGeom>
        </p:spPr>
      </p:pic>
    </p:spTree>
    <p:extLst>
      <p:ext uri="{BB962C8B-B14F-4D97-AF65-F5344CB8AC3E}">
        <p14:creationId xmlns:p14="http://schemas.microsoft.com/office/powerpoint/2010/main" val="2144175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p:cNvSpPr/>
          <p:nvPr/>
        </p:nvSpPr>
        <p:spPr>
          <a:xfrm>
            <a:off x="4229303" y="2925995"/>
            <a:ext cx="1966101" cy="158358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62" name="Group 261">
            <a:extLst>
              <a:ext uri="{FF2B5EF4-FFF2-40B4-BE49-F238E27FC236}">
                <a16:creationId xmlns:a16="http://schemas.microsoft.com/office/drawing/2014/main" id="{6E5C03B3-214F-EBD6-8114-126C182CC3B2}"/>
              </a:ext>
            </a:extLst>
          </p:cNvPr>
          <p:cNvGrpSpPr/>
          <p:nvPr/>
        </p:nvGrpSpPr>
        <p:grpSpPr>
          <a:xfrm>
            <a:off x="-520670" y="1387332"/>
            <a:ext cx="14571329" cy="4913880"/>
            <a:chOff x="-764681" y="1439333"/>
            <a:chExt cx="14571329" cy="4758267"/>
          </a:xfrm>
        </p:grpSpPr>
        <p:sp>
          <p:nvSpPr>
            <p:cNvPr id="109" name="Arrow: Pentagon 108">
              <a:extLst>
                <a:ext uri="{FF2B5EF4-FFF2-40B4-BE49-F238E27FC236}">
                  <a16:creationId xmlns:a16="http://schemas.microsoft.com/office/drawing/2014/main" id="{5AA774C3-B054-F667-E153-C47E65551E23}"/>
                </a:ext>
              </a:extLst>
            </p:cNvPr>
            <p:cNvSpPr/>
            <p:nvPr/>
          </p:nvSpPr>
          <p:spPr>
            <a:xfrm>
              <a:off x="-764681" y="1439333"/>
              <a:ext cx="7178913" cy="4758267"/>
            </a:xfrm>
            <a:prstGeom prst="homePlate">
              <a:avLst>
                <a:gd name="adj" fmla="val 21536"/>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Arrow: Chevron 109">
              <a:extLst>
                <a:ext uri="{FF2B5EF4-FFF2-40B4-BE49-F238E27FC236}">
                  <a16:creationId xmlns:a16="http://schemas.microsoft.com/office/drawing/2014/main" id="{42AB2C5B-5EF8-43B1-388E-700D9D8FC2AA}"/>
                </a:ext>
              </a:extLst>
            </p:cNvPr>
            <p:cNvSpPr/>
            <p:nvPr/>
          </p:nvSpPr>
          <p:spPr>
            <a:xfrm>
              <a:off x="5442919" y="1439333"/>
              <a:ext cx="8363729" cy="4758267"/>
            </a:xfrm>
            <a:prstGeom prst="chevron">
              <a:avLst>
                <a:gd name="adj" fmla="val 21755"/>
              </a:avLst>
            </a:prstGeom>
            <a:solidFill>
              <a:schemeClr val="accent3">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7" name="Group 106">
            <a:extLst>
              <a:ext uri="{FF2B5EF4-FFF2-40B4-BE49-F238E27FC236}">
                <a16:creationId xmlns:a16="http://schemas.microsoft.com/office/drawing/2014/main" id="{E53AEEAB-6F43-3795-9108-068D3D740A2B}"/>
              </a:ext>
            </a:extLst>
          </p:cNvPr>
          <p:cNvGrpSpPr/>
          <p:nvPr/>
        </p:nvGrpSpPr>
        <p:grpSpPr>
          <a:xfrm>
            <a:off x="3901868" y="4358257"/>
            <a:ext cx="1350852" cy="1510238"/>
            <a:chOff x="4481943" y="4358257"/>
            <a:chExt cx="1350852" cy="1510238"/>
          </a:xfrm>
        </p:grpSpPr>
        <p:cxnSp>
          <p:nvCxnSpPr>
            <p:cNvPr id="103" name="Straight Arrow Connector 102">
              <a:extLst>
                <a:ext uri="{FF2B5EF4-FFF2-40B4-BE49-F238E27FC236}">
                  <a16:creationId xmlns:a16="http://schemas.microsoft.com/office/drawing/2014/main" id="{92997EFA-E570-B232-940C-938FE50055B5}"/>
                </a:ext>
              </a:extLst>
            </p:cNvPr>
            <p:cNvCxnSpPr>
              <a:cxnSpLocks/>
            </p:cNvCxnSpPr>
            <p:nvPr/>
          </p:nvCxnSpPr>
          <p:spPr>
            <a:xfrm>
              <a:off x="5157369" y="4358257"/>
              <a:ext cx="0" cy="1060410"/>
            </a:xfrm>
            <a:prstGeom prst="straightConnector1">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02" name="Oval 101">
              <a:extLst>
                <a:ext uri="{FF2B5EF4-FFF2-40B4-BE49-F238E27FC236}">
                  <a16:creationId xmlns:a16="http://schemas.microsoft.com/office/drawing/2014/main" id="{992887EC-F3B4-D2F3-29BE-536BF76E7E5E}"/>
                </a:ext>
              </a:extLst>
            </p:cNvPr>
            <p:cNvSpPr>
              <a:spLocks noChangeAspect="1"/>
            </p:cNvSpPr>
            <p:nvPr/>
          </p:nvSpPr>
          <p:spPr>
            <a:xfrm>
              <a:off x="4917789" y="4648882"/>
              <a:ext cx="479160" cy="4791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r>
                <a:rPr lang="en-GB" sz="800" b="1"/>
                <a:t>24h</a:t>
              </a:r>
            </a:p>
            <a:p>
              <a:pPr algn="ctr">
                <a:lnSpc>
                  <a:spcPct val="80000"/>
                </a:lnSpc>
              </a:pPr>
              <a:r>
                <a:rPr lang="en-GB" sz="800"/>
                <a:t>Art.37.1.a</a:t>
              </a:r>
            </a:p>
          </p:txBody>
        </p:sp>
        <p:sp>
          <p:nvSpPr>
            <p:cNvPr id="105" name="Rectangle 104">
              <a:extLst>
                <a:ext uri="{FF2B5EF4-FFF2-40B4-BE49-F238E27FC236}">
                  <a16:creationId xmlns:a16="http://schemas.microsoft.com/office/drawing/2014/main" id="{0184F6BA-852D-0A07-0599-BC502D55AD14}"/>
                </a:ext>
              </a:extLst>
            </p:cNvPr>
            <p:cNvSpPr/>
            <p:nvPr/>
          </p:nvSpPr>
          <p:spPr>
            <a:xfrm>
              <a:off x="4481943" y="5474703"/>
              <a:ext cx="1350852" cy="39379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80000"/>
                </a:lnSpc>
              </a:pPr>
              <a:r>
                <a:rPr lang="en-GB" sz="1400">
                  <a:solidFill>
                    <a:schemeClr val="tx1"/>
                  </a:solidFill>
                </a:rPr>
                <a:t>Assess confidentiality </a:t>
              </a:r>
            </a:p>
          </p:txBody>
        </p:sp>
      </p:grpSp>
      <p:sp>
        <p:nvSpPr>
          <p:cNvPr id="3" name="Titre 2"/>
          <p:cNvSpPr>
            <a:spLocks noGrp="1"/>
          </p:cNvSpPr>
          <p:nvPr>
            <p:ph type="title"/>
          </p:nvPr>
        </p:nvSpPr>
        <p:spPr/>
        <p:txBody>
          <a:bodyPr/>
          <a:lstStyle/>
          <a:p>
            <a:r>
              <a:rPr lang="fr-FR" err="1"/>
              <a:t>Reporting</a:t>
            </a:r>
            <a:r>
              <a:rPr lang="fr-FR"/>
              <a:t> cyber-</a:t>
            </a:r>
            <a:r>
              <a:rPr lang="fr-FR" err="1"/>
              <a:t>attacks</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19</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Right Brace 38">
            <a:extLst>
              <a:ext uri="{FF2B5EF4-FFF2-40B4-BE49-F238E27FC236}">
                <a16:creationId xmlns:a16="http://schemas.microsoft.com/office/drawing/2014/main" id="{80746C06-85CE-DC26-82D0-CFF05DB8D4BB}"/>
              </a:ext>
            </a:extLst>
          </p:cNvPr>
          <p:cNvSpPr/>
          <p:nvPr/>
        </p:nvSpPr>
        <p:spPr>
          <a:xfrm>
            <a:off x="1870998" y="2744620"/>
            <a:ext cx="1084747" cy="1962655"/>
          </a:xfrm>
          <a:prstGeom prst="rightBrace">
            <a:avLst>
              <a:gd name="adj1" fmla="val 0"/>
              <a:gd name="adj2" fmla="val 50000"/>
            </a:avLst>
          </a:prstGeom>
          <a:ln w="19050">
            <a:solidFill>
              <a:schemeClr val="accent2"/>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9" name="Groupe 8"/>
          <p:cNvGrpSpPr/>
          <p:nvPr/>
        </p:nvGrpSpPr>
        <p:grpSpPr>
          <a:xfrm>
            <a:off x="3768328" y="2979044"/>
            <a:ext cx="2327672" cy="1481007"/>
            <a:chOff x="3768328" y="2979044"/>
            <a:chExt cx="2327672" cy="1481007"/>
          </a:xfrm>
        </p:grpSpPr>
        <p:sp>
          <p:nvSpPr>
            <p:cNvPr id="4" name="Right Brace 3">
              <a:extLst>
                <a:ext uri="{FF2B5EF4-FFF2-40B4-BE49-F238E27FC236}">
                  <a16:creationId xmlns:a16="http://schemas.microsoft.com/office/drawing/2014/main" id="{0658C9D0-913E-504F-B2FB-A1BFB3412C41}"/>
                </a:ext>
              </a:extLst>
            </p:cNvPr>
            <p:cNvSpPr/>
            <p:nvPr/>
          </p:nvSpPr>
          <p:spPr>
            <a:xfrm flipH="1">
              <a:off x="3768328" y="3254548"/>
              <a:ext cx="468568" cy="871331"/>
            </a:xfrm>
            <a:prstGeom prst="rightBrace">
              <a:avLst>
                <a:gd name="adj1" fmla="val 0"/>
                <a:gd name="adj2" fmla="val 51738"/>
              </a:avLst>
            </a:prstGeom>
            <a:ln w="19050">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nvGrpSpPr>
            <p:cNvPr id="44" name="Group 43">
              <a:extLst>
                <a:ext uri="{FF2B5EF4-FFF2-40B4-BE49-F238E27FC236}">
                  <a16:creationId xmlns:a16="http://schemas.microsoft.com/office/drawing/2014/main" id="{5E23A530-57A2-31D6-21C7-49B4E506823D}"/>
                </a:ext>
              </a:extLst>
            </p:cNvPr>
            <p:cNvGrpSpPr/>
            <p:nvPr/>
          </p:nvGrpSpPr>
          <p:grpSpPr>
            <a:xfrm>
              <a:off x="4244543" y="3791707"/>
              <a:ext cx="1851457" cy="668344"/>
              <a:chOff x="5002785" y="2484990"/>
              <a:chExt cx="1851457" cy="668344"/>
            </a:xfrm>
          </p:grpSpPr>
          <p:sp>
            <p:nvSpPr>
              <p:cNvPr id="63" name="Rectangle 62">
                <a:extLst>
                  <a:ext uri="{FF2B5EF4-FFF2-40B4-BE49-F238E27FC236}">
                    <a16:creationId xmlns:a16="http://schemas.microsoft.com/office/drawing/2014/main" id="{A6ED3C19-00A8-51FA-C99A-793BF78BF3FB}"/>
                  </a:ext>
                </a:extLst>
              </p:cNvPr>
              <p:cNvSpPr/>
              <p:nvPr/>
            </p:nvSpPr>
            <p:spPr>
              <a:xfrm>
                <a:off x="5216969" y="2549589"/>
                <a:ext cx="1637273" cy="5391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tlCol="0" anchor="ctr"/>
              <a:lstStyle/>
              <a:p>
                <a:r>
                  <a:rPr lang="en-GB" sz="1400" b="1"/>
                  <a:t>Competent Authority </a:t>
                </a:r>
              </a:p>
            </p:txBody>
          </p:sp>
          <p:grpSp>
            <p:nvGrpSpPr>
              <p:cNvPr id="64" name="Group 63">
                <a:extLst>
                  <a:ext uri="{FF2B5EF4-FFF2-40B4-BE49-F238E27FC236}">
                    <a16:creationId xmlns:a16="http://schemas.microsoft.com/office/drawing/2014/main" id="{B1E4F7C5-214F-72CB-749A-793787697E2D}"/>
                  </a:ext>
                </a:extLst>
              </p:cNvPr>
              <p:cNvGrpSpPr/>
              <p:nvPr/>
            </p:nvGrpSpPr>
            <p:grpSpPr>
              <a:xfrm>
                <a:off x="5002785" y="2484990"/>
                <a:ext cx="668344" cy="668344"/>
                <a:chOff x="3794627" y="1806575"/>
                <a:chExt cx="660400" cy="660400"/>
              </a:xfrm>
            </p:grpSpPr>
            <p:sp>
              <p:nvSpPr>
                <p:cNvPr id="65" name="Oval 64">
                  <a:extLst>
                    <a:ext uri="{FF2B5EF4-FFF2-40B4-BE49-F238E27FC236}">
                      <a16:creationId xmlns:a16="http://schemas.microsoft.com/office/drawing/2014/main" id="{2E70C096-7875-F5C9-0BB5-329A91890A73}"/>
                    </a:ext>
                  </a:extLst>
                </p:cNvPr>
                <p:cNvSpPr/>
                <p:nvPr/>
              </p:nvSpPr>
              <p:spPr>
                <a:xfrm>
                  <a:off x="3794627" y="1806575"/>
                  <a:ext cx="660400" cy="660400"/>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Graphic 66">
                  <a:extLst>
                    <a:ext uri="{FF2B5EF4-FFF2-40B4-BE49-F238E27FC236}">
                      <a16:creationId xmlns:a16="http://schemas.microsoft.com/office/drawing/2014/main" id="{C50A251E-3F12-A851-9EE5-58C3D21137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3780" y="1905683"/>
                  <a:ext cx="442092" cy="442092"/>
                </a:xfrm>
                <a:prstGeom prst="rect">
                  <a:avLst/>
                </a:prstGeom>
              </p:spPr>
            </p:pic>
          </p:grpSp>
        </p:grpSp>
        <p:grpSp>
          <p:nvGrpSpPr>
            <p:cNvPr id="45" name="Group 44">
              <a:extLst>
                <a:ext uri="{FF2B5EF4-FFF2-40B4-BE49-F238E27FC236}">
                  <a16:creationId xmlns:a16="http://schemas.microsoft.com/office/drawing/2014/main" id="{0808DDC2-7701-564E-4472-FBF0EF79B591}"/>
                </a:ext>
              </a:extLst>
            </p:cNvPr>
            <p:cNvGrpSpPr/>
            <p:nvPr/>
          </p:nvGrpSpPr>
          <p:grpSpPr>
            <a:xfrm>
              <a:off x="4244543" y="2979044"/>
              <a:ext cx="1510923" cy="668344"/>
              <a:chOff x="5002785" y="1673963"/>
              <a:chExt cx="1510923" cy="668344"/>
            </a:xfrm>
          </p:grpSpPr>
          <p:sp>
            <p:nvSpPr>
              <p:cNvPr id="48" name="Rectangle 47">
                <a:extLst>
                  <a:ext uri="{FF2B5EF4-FFF2-40B4-BE49-F238E27FC236}">
                    <a16:creationId xmlns:a16="http://schemas.microsoft.com/office/drawing/2014/main" id="{81410950-F42B-FE25-A813-11DBEE28B3F0}"/>
                  </a:ext>
                </a:extLst>
              </p:cNvPr>
              <p:cNvSpPr/>
              <p:nvPr/>
            </p:nvSpPr>
            <p:spPr>
              <a:xfrm>
                <a:off x="5216969" y="1738562"/>
                <a:ext cx="1296739" cy="5391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tlCol="0" anchor="ctr"/>
              <a:lstStyle/>
              <a:p>
                <a:r>
                  <a:rPr lang="en-GB" sz="1400" b="1"/>
                  <a:t>CSIRT</a:t>
                </a:r>
              </a:p>
            </p:txBody>
          </p:sp>
          <p:grpSp>
            <p:nvGrpSpPr>
              <p:cNvPr id="49" name="Group 48">
                <a:extLst>
                  <a:ext uri="{FF2B5EF4-FFF2-40B4-BE49-F238E27FC236}">
                    <a16:creationId xmlns:a16="http://schemas.microsoft.com/office/drawing/2014/main" id="{D9180DBC-0665-FA7C-B7F3-2CF97998181E}"/>
                  </a:ext>
                </a:extLst>
              </p:cNvPr>
              <p:cNvGrpSpPr/>
              <p:nvPr/>
            </p:nvGrpSpPr>
            <p:grpSpPr>
              <a:xfrm>
                <a:off x="5002785" y="1673963"/>
                <a:ext cx="668344" cy="668344"/>
                <a:chOff x="3794627" y="1806575"/>
                <a:chExt cx="660400" cy="660400"/>
              </a:xfrm>
            </p:grpSpPr>
            <p:sp>
              <p:nvSpPr>
                <p:cNvPr id="59" name="Oval 58">
                  <a:extLst>
                    <a:ext uri="{FF2B5EF4-FFF2-40B4-BE49-F238E27FC236}">
                      <a16:creationId xmlns:a16="http://schemas.microsoft.com/office/drawing/2014/main" id="{D3D6E4C4-7442-B6D4-843B-278A58CDD8D4}"/>
                    </a:ext>
                  </a:extLst>
                </p:cNvPr>
                <p:cNvSpPr/>
                <p:nvPr/>
              </p:nvSpPr>
              <p:spPr>
                <a:xfrm>
                  <a:off x="3794627" y="1806575"/>
                  <a:ext cx="660400" cy="660400"/>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Graphic 61">
                  <a:extLst>
                    <a:ext uri="{FF2B5EF4-FFF2-40B4-BE49-F238E27FC236}">
                      <a16:creationId xmlns:a16="http://schemas.microsoft.com/office/drawing/2014/main" id="{20293D01-942E-1931-E16A-2DBA170235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3780" y="1905683"/>
                  <a:ext cx="442092" cy="442092"/>
                </a:xfrm>
                <a:prstGeom prst="rect">
                  <a:avLst/>
                </a:prstGeom>
              </p:spPr>
            </p:pic>
          </p:grpSp>
        </p:grpSp>
        <p:sp>
          <p:nvSpPr>
            <p:cNvPr id="46" name="Oval 45">
              <a:extLst>
                <a:ext uri="{FF2B5EF4-FFF2-40B4-BE49-F238E27FC236}">
                  <a16:creationId xmlns:a16="http://schemas.microsoft.com/office/drawing/2014/main" id="{A6094B0C-94AA-81C6-5227-22B069E77B9D}"/>
                </a:ext>
              </a:extLst>
            </p:cNvPr>
            <p:cNvSpPr>
              <a:spLocks noChangeAspect="1"/>
            </p:cNvSpPr>
            <p:nvPr/>
          </p:nvSpPr>
          <p:spPr>
            <a:xfrm>
              <a:off x="3826041" y="3475456"/>
              <a:ext cx="479160" cy="4791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r>
                <a:rPr lang="en-GB" sz="800" b="1"/>
                <a:t>4h</a:t>
              </a:r>
            </a:p>
            <a:p>
              <a:pPr algn="ctr">
                <a:lnSpc>
                  <a:spcPct val="80000"/>
                </a:lnSpc>
              </a:pPr>
              <a:r>
                <a:rPr lang="en-GB" sz="800"/>
                <a:t>Art.38.3</a:t>
              </a:r>
            </a:p>
          </p:txBody>
        </p:sp>
      </p:grpSp>
      <p:cxnSp>
        <p:nvCxnSpPr>
          <p:cNvPr id="76" name="Straight Arrow Connector 75">
            <a:extLst>
              <a:ext uri="{FF2B5EF4-FFF2-40B4-BE49-F238E27FC236}">
                <a16:creationId xmlns:a16="http://schemas.microsoft.com/office/drawing/2014/main" id="{35790015-DB7E-F3D0-3A24-7B81D2BC772A}"/>
              </a:ext>
            </a:extLst>
          </p:cNvPr>
          <p:cNvCxnSpPr>
            <a:cxnSpLocks/>
          </p:cNvCxnSpPr>
          <p:nvPr/>
        </p:nvCxnSpPr>
        <p:spPr>
          <a:xfrm>
            <a:off x="948266" y="1905805"/>
            <a:ext cx="0" cy="267271"/>
          </a:xfrm>
          <a:prstGeom prst="straightConnector1">
            <a:avLst/>
          </a:prstGeom>
          <a:ln w="19050">
            <a:solidFill>
              <a:schemeClr val="tx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77" name="Group 76">
            <a:extLst>
              <a:ext uri="{FF2B5EF4-FFF2-40B4-BE49-F238E27FC236}">
                <a16:creationId xmlns:a16="http://schemas.microsoft.com/office/drawing/2014/main" id="{E912856C-CD0F-64BB-5224-9A6D6988B9D1}"/>
              </a:ext>
            </a:extLst>
          </p:cNvPr>
          <p:cNvGrpSpPr/>
          <p:nvPr/>
        </p:nvGrpSpPr>
        <p:grpSpPr>
          <a:xfrm>
            <a:off x="550863" y="2263630"/>
            <a:ext cx="1897697" cy="2834904"/>
            <a:chOff x="550863" y="2334874"/>
            <a:chExt cx="1897697" cy="2834904"/>
          </a:xfrm>
        </p:grpSpPr>
        <p:grpSp>
          <p:nvGrpSpPr>
            <p:cNvPr id="78" name="Group 77">
              <a:extLst>
                <a:ext uri="{FF2B5EF4-FFF2-40B4-BE49-F238E27FC236}">
                  <a16:creationId xmlns:a16="http://schemas.microsoft.com/office/drawing/2014/main" id="{FD169B80-C575-3A72-C290-C91E10BE3415}"/>
                </a:ext>
              </a:extLst>
            </p:cNvPr>
            <p:cNvGrpSpPr/>
            <p:nvPr/>
          </p:nvGrpSpPr>
          <p:grpSpPr>
            <a:xfrm>
              <a:off x="690263" y="2334874"/>
              <a:ext cx="535878" cy="535878"/>
              <a:chOff x="893014" y="2651221"/>
              <a:chExt cx="817562" cy="817562"/>
            </a:xfrm>
          </p:grpSpPr>
          <p:sp>
            <p:nvSpPr>
              <p:cNvPr id="82" name="Oval 81">
                <a:extLst>
                  <a:ext uri="{FF2B5EF4-FFF2-40B4-BE49-F238E27FC236}">
                    <a16:creationId xmlns:a16="http://schemas.microsoft.com/office/drawing/2014/main" id="{8A0D66B2-BAF9-0C86-BEAC-392738CB7B6C}"/>
                  </a:ext>
                </a:extLst>
              </p:cNvPr>
              <p:cNvSpPr/>
              <p:nvPr/>
            </p:nvSpPr>
            <p:spPr>
              <a:xfrm>
                <a:off x="893014" y="2651221"/>
                <a:ext cx="817562" cy="817562"/>
              </a:xfrm>
              <a:prstGeom prst="ellipse">
                <a:avLst/>
              </a:prstGeom>
              <a:solidFill>
                <a:schemeClr val="bg1"/>
              </a:solidFill>
              <a:ln w="2857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3" name="Graphic 82">
                <a:extLst>
                  <a:ext uri="{FF2B5EF4-FFF2-40B4-BE49-F238E27FC236}">
                    <a16:creationId xmlns:a16="http://schemas.microsoft.com/office/drawing/2014/main" id="{AF56FAC2-3BBC-A006-62E7-A150D34A08C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8508" y="2788150"/>
                <a:ext cx="506569" cy="506569"/>
              </a:xfrm>
              <a:prstGeom prst="rect">
                <a:avLst/>
              </a:prstGeom>
            </p:spPr>
          </p:pic>
        </p:grpSp>
        <p:sp>
          <p:nvSpPr>
            <p:cNvPr id="81" name="ZoneTexte 67">
              <a:extLst>
                <a:ext uri="{FF2B5EF4-FFF2-40B4-BE49-F238E27FC236}">
                  <a16:creationId xmlns:a16="http://schemas.microsoft.com/office/drawing/2014/main" id="{3D3DB2B5-1CA4-5C43-B42D-ECC59FF28E2F}"/>
                </a:ext>
              </a:extLst>
            </p:cNvPr>
            <p:cNvSpPr txBox="1"/>
            <p:nvPr/>
          </p:nvSpPr>
          <p:spPr>
            <a:xfrm>
              <a:off x="550863" y="2969176"/>
              <a:ext cx="1897697" cy="2200602"/>
            </a:xfrm>
            <a:prstGeom prst="rect">
              <a:avLst/>
            </a:prstGeom>
            <a:noFill/>
          </p:spPr>
          <p:txBody>
            <a:bodyPr wrap="square" rtlCol="0">
              <a:spAutoFit/>
            </a:bodyPr>
            <a:lstStyle/>
            <a:p>
              <a:pPr marL="342900" lvl="1" indent="-249238">
                <a:spcBef>
                  <a:spcPts val="500"/>
                </a:spcBef>
                <a:spcAft>
                  <a:spcPts val="1000"/>
                </a:spcAft>
                <a:buClr>
                  <a:schemeClr val="tx2"/>
                </a:buClr>
                <a:buFont typeface="+mj-lt"/>
                <a:buAutoNum type="arabicPeriod"/>
              </a:pPr>
              <a:r>
                <a:rPr lang="en-GB" sz="1400"/>
                <a:t>Classification sufficiently scoped: </a:t>
              </a:r>
              <a:r>
                <a:rPr lang="en-GB" sz="1400" b="1"/>
                <a:t>high or critical</a:t>
              </a:r>
            </a:p>
            <a:p>
              <a:pPr marL="342900" lvl="1" indent="-249238">
                <a:spcBef>
                  <a:spcPts val="500"/>
                </a:spcBef>
                <a:spcAft>
                  <a:spcPts val="1000"/>
                </a:spcAft>
                <a:buClr>
                  <a:schemeClr val="tx2"/>
                </a:buClr>
                <a:buFont typeface="+mj-lt"/>
                <a:buAutoNum type="arabicPeriod"/>
              </a:pPr>
              <a:r>
                <a:rPr lang="en-GB" sz="1400"/>
                <a:t>Cyberattack classification confirmed</a:t>
              </a:r>
            </a:p>
            <a:p>
              <a:pPr marL="342900" lvl="1" indent="-249238">
                <a:spcBef>
                  <a:spcPts val="500"/>
                </a:spcBef>
                <a:spcAft>
                  <a:spcPts val="1000"/>
                </a:spcAft>
                <a:buClr>
                  <a:schemeClr val="tx2"/>
                </a:buClr>
                <a:buFont typeface="+mj-lt"/>
                <a:buAutoNum type="arabicPeriod"/>
              </a:pPr>
              <a:endParaRPr lang="en-GB" sz="1400"/>
            </a:p>
          </p:txBody>
        </p:sp>
      </p:grpSp>
      <p:grpSp>
        <p:nvGrpSpPr>
          <p:cNvPr id="84" name="Group 83">
            <a:extLst>
              <a:ext uri="{FF2B5EF4-FFF2-40B4-BE49-F238E27FC236}">
                <a16:creationId xmlns:a16="http://schemas.microsoft.com/office/drawing/2014/main" id="{25029645-725A-8C18-38FA-0792FEE8C19B}"/>
              </a:ext>
            </a:extLst>
          </p:cNvPr>
          <p:cNvGrpSpPr/>
          <p:nvPr/>
        </p:nvGrpSpPr>
        <p:grpSpPr>
          <a:xfrm>
            <a:off x="2652951" y="1413570"/>
            <a:ext cx="1080000" cy="4895155"/>
            <a:chOff x="3693572" y="525596"/>
            <a:chExt cx="1080000" cy="4962435"/>
          </a:xfrm>
        </p:grpSpPr>
        <p:cxnSp>
          <p:nvCxnSpPr>
            <p:cNvPr id="88" name="Straight Connector 87">
              <a:extLst>
                <a:ext uri="{FF2B5EF4-FFF2-40B4-BE49-F238E27FC236}">
                  <a16:creationId xmlns:a16="http://schemas.microsoft.com/office/drawing/2014/main" id="{5C924D1E-5463-7716-EC13-398090B30AF0}"/>
                </a:ext>
              </a:extLst>
            </p:cNvPr>
            <p:cNvCxnSpPr>
              <a:cxnSpLocks/>
            </p:cNvCxnSpPr>
            <p:nvPr/>
          </p:nvCxnSpPr>
          <p:spPr>
            <a:xfrm>
              <a:off x="4233572" y="525596"/>
              <a:ext cx="0" cy="4962435"/>
            </a:xfrm>
            <a:prstGeom prst="line">
              <a:avLst/>
            </a:prstGeom>
            <a:ln w="9525">
              <a:solidFill>
                <a:schemeClr val="accent2">
                  <a:lumMod val="60000"/>
                  <a:lumOff val="40000"/>
                </a:schemeClr>
              </a:solidFill>
              <a:prstDash val="dash"/>
            </a:ln>
          </p:spPr>
          <p:style>
            <a:lnRef idx="2">
              <a:schemeClr val="accent1"/>
            </a:lnRef>
            <a:fillRef idx="0">
              <a:schemeClr val="accent1"/>
            </a:fillRef>
            <a:effectRef idx="1">
              <a:schemeClr val="accent1"/>
            </a:effectRef>
            <a:fontRef idx="minor">
              <a:schemeClr val="tx1"/>
            </a:fontRef>
          </p:style>
        </p:cxnSp>
        <p:sp>
          <p:nvSpPr>
            <p:cNvPr id="91" name="Oval 90">
              <a:extLst>
                <a:ext uri="{FF2B5EF4-FFF2-40B4-BE49-F238E27FC236}">
                  <a16:creationId xmlns:a16="http://schemas.microsoft.com/office/drawing/2014/main" id="{83BB7991-167C-6D00-3A05-98D4B0926468}"/>
                </a:ext>
              </a:extLst>
            </p:cNvPr>
            <p:cNvSpPr/>
            <p:nvPr/>
          </p:nvSpPr>
          <p:spPr>
            <a:xfrm>
              <a:off x="3693572" y="2365253"/>
              <a:ext cx="1080000" cy="108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Ins="144000" rtlCol="0" anchor="ctr"/>
            <a:lstStyle/>
            <a:p>
              <a:pPr algn="ctr">
                <a:lnSpc>
                  <a:spcPct val="80000"/>
                </a:lnSpc>
              </a:pPr>
              <a:r>
                <a:rPr lang="en-GB" sz="1200" b="1">
                  <a:solidFill>
                    <a:schemeClr val="tx1"/>
                  </a:solidFill>
                </a:rPr>
                <a:t>Reportable </a:t>
              </a:r>
              <a:br>
                <a:rPr lang="en-GB" sz="1200" b="1">
                  <a:solidFill>
                    <a:schemeClr val="tx1"/>
                  </a:solidFill>
                </a:rPr>
              </a:br>
              <a:r>
                <a:rPr lang="en-GB" sz="1200" b="1">
                  <a:solidFill>
                    <a:schemeClr val="tx1"/>
                  </a:solidFill>
                </a:rPr>
                <a:t>cyber</a:t>
              </a:r>
              <a:br>
                <a:rPr lang="en-GB" sz="1200" b="1">
                  <a:solidFill>
                    <a:schemeClr val="tx1"/>
                  </a:solidFill>
                </a:rPr>
              </a:br>
              <a:r>
                <a:rPr lang="en-GB" sz="1200" b="1">
                  <a:solidFill>
                    <a:schemeClr val="tx1"/>
                  </a:solidFill>
                </a:rPr>
                <a:t>-attacks</a:t>
              </a:r>
            </a:p>
          </p:txBody>
        </p:sp>
      </p:grpSp>
      <p:grpSp>
        <p:nvGrpSpPr>
          <p:cNvPr id="314" name="Group 313">
            <a:extLst>
              <a:ext uri="{FF2B5EF4-FFF2-40B4-BE49-F238E27FC236}">
                <a16:creationId xmlns:a16="http://schemas.microsoft.com/office/drawing/2014/main" id="{4D16E975-E342-44FF-C25D-609BE12D6365}"/>
              </a:ext>
            </a:extLst>
          </p:cNvPr>
          <p:cNvGrpSpPr/>
          <p:nvPr/>
        </p:nvGrpSpPr>
        <p:grpSpPr>
          <a:xfrm>
            <a:off x="6681808" y="4393817"/>
            <a:ext cx="1226158" cy="713315"/>
            <a:chOff x="6681808" y="4393817"/>
            <a:chExt cx="1226158" cy="713315"/>
          </a:xfrm>
        </p:grpSpPr>
        <p:pic>
          <p:nvPicPr>
            <p:cNvPr id="141" name="Image 72">
              <a:extLst>
                <a:ext uri="{FF2B5EF4-FFF2-40B4-BE49-F238E27FC236}">
                  <a16:creationId xmlns:a16="http://schemas.microsoft.com/office/drawing/2014/main" id="{D9F60398-0130-4E86-5B32-58747DC2C251}"/>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20659" y="4519825"/>
              <a:ext cx="587307" cy="587307"/>
            </a:xfrm>
            <a:prstGeom prst="rect">
              <a:avLst/>
            </a:prstGeom>
          </p:spPr>
        </p:pic>
        <p:cxnSp>
          <p:nvCxnSpPr>
            <p:cNvPr id="156" name="Connector: Elbow 155">
              <a:extLst>
                <a:ext uri="{FF2B5EF4-FFF2-40B4-BE49-F238E27FC236}">
                  <a16:creationId xmlns:a16="http://schemas.microsoft.com/office/drawing/2014/main" id="{FDD54438-6A3C-6B70-B278-766B3CF2F77E}"/>
                </a:ext>
              </a:extLst>
            </p:cNvPr>
            <p:cNvCxnSpPr>
              <a:cxnSpLocks/>
              <a:endCxn id="141" idx="1"/>
            </p:cNvCxnSpPr>
            <p:nvPr/>
          </p:nvCxnSpPr>
          <p:spPr>
            <a:xfrm>
              <a:off x="6706462" y="4393817"/>
              <a:ext cx="614197" cy="419662"/>
            </a:xfrm>
            <a:prstGeom prst="bentConnector3">
              <a:avLst>
                <a:gd name="adj1" fmla="val 29323"/>
              </a:avLst>
            </a:prstGeom>
            <a:ln w="19050">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9" name="Oval 158">
              <a:extLst>
                <a:ext uri="{FF2B5EF4-FFF2-40B4-BE49-F238E27FC236}">
                  <a16:creationId xmlns:a16="http://schemas.microsoft.com/office/drawing/2014/main" id="{8D65F5F2-8E4A-0CD1-2BFB-7589C1A91659}"/>
                </a:ext>
              </a:extLst>
            </p:cNvPr>
            <p:cNvSpPr>
              <a:spLocks noChangeAspect="1"/>
            </p:cNvSpPr>
            <p:nvPr/>
          </p:nvSpPr>
          <p:spPr>
            <a:xfrm>
              <a:off x="6681808" y="4615660"/>
              <a:ext cx="396000" cy="3960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r>
                <a:rPr lang="en-GB" sz="800"/>
                <a:t>Art.</a:t>
              </a:r>
            </a:p>
            <a:p>
              <a:pPr algn="ctr">
                <a:lnSpc>
                  <a:spcPct val="80000"/>
                </a:lnSpc>
              </a:pPr>
              <a:r>
                <a:rPr lang="en-GB" sz="800"/>
                <a:t>37.1.g</a:t>
              </a:r>
            </a:p>
          </p:txBody>
        </p:sp>
      </p:grpSp>
      <p:cxnSp>
        <p:nvCxnSpPr>
          <p:cNvPr id="278" name="Connector: Elbow 277">
            <a:extLst>
              <a:ext uri="{FF2B5EF4-FFF2-40B4-BE49-F238E27FC236}">
                <a16:creationId xmlns:a16="http://schemas.microsoft.com/office/drawing/2014/main" id="{8B9C1A22-8600-1959-5E81-1DD2D8A9AC26}"/>
              </a:ext>
            </a:extLst>
          </p:cNvPr>
          <p:cNvCxnSpPr>
            <a:cxnSpLocks/>
            <a:stCxn id="161" idx="3"/>
            <a:endCxn id="269" idx="3"/>
          </p:cNvCxnSpPr>
          <p:nvPr/>
        </p:nvCxnSpPr>
        <p:spPr>
          <a:xfrm flipV="1">
            <a:off x="10731500" y="2266639"/>
            <a:ext cx="927652" cy="3533733"/>
          </a:xfrm>
          <a:prstGeom prst="bentConnector3">
            <a:avLst>
              <a:gd name="adj1" fmla="val 132173"/>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2" name="Straight Arrow Connector 281">
            <a:extLst>
              <a:ext uri="{FF2B5EF4-FFF2-40B4-BE49-F238E27FC236}">
                <a16:creationId xmlns:a16="http://schemas.microsoft.com/office/drawing/2014/main" id="{D8AEC253-CEA4-067C-0EF9-E42C622481CE}"/>
              </a:ext>
            </a:extLst>
          </p:cNvPr>
          <p:cNvCxnSpPr/>
          <p:nvPr/>
        </p:nvCxnSpPr>
        <p:spPr>
          <a:xfrm flipV="1">
            <a:off x="9366174" y="5254935"/>
            <a:ext cx="0" cy="535637"/>
          </a:xfrm>
          <a:prstGeom prst="straightConnector1">
            <a:avLst/>
          </a:prstGeom>
          <a:ln w="19050">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95" name="Group 294">
            <a:extLst>
              <a:ext uri="{FF2B5EF4-FFF2-40B4-BE49-F238E27FC236}">
                <a16:creationId xmlns:a16="http://schemas.microsoft.com/office/drawing/2014/main" id="{9972476E-B0E5-A977-2EFD-543ED3A11C9B}"/>
              </a:ext>
            </a:extLst>
          </p:cNvPr>
          <p:cNvGrpSpPr/>
          <p:nvPr/>
        </p:nvGrpSpPr>
        <p:grpSpPr>
          <a:xfrm>
            <a:off x="6096000" y="1980775"/>
            <a:ext cx="1900085" cy="2145105"/>
            <a:chOff x="6096000" y="1980775"/>
            <a:chExt cx="1900085" cy="2145105"/>
          </a:xfrm>
        </p:grpSpPr>
        <p:sp>
          <p:nvSpPr>
            <p:cNvPr id="143" name="Rectangle 142">
              <a:extLst>
                <a:ext uri="{FF2B5EF4-FFF2-40B4-BE49-F238E27FC236}">
                  <a16:creationId xmlns:a16="http://schemas.microsoft.com/office/drawing/2014/main" id="{783C4E29-FD9F-80EF-4F97-5BBC8DF69549}"/>
                </a:ext>
              </a:extLst>
            </p:cNvPr>
            <p:cNvSpPr/>
            <p:nvPr/>
          </p:nvSpPr>
          <p:spPr>
            <a:xfrm>
              <a:off x="6645233" y="1980775"/>
              <a:ext cx="1350852" cy="47054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Ins="144000" rtlCol="0" anchor="ctr"/>
            <a:lstStyle/>
            <a:p>
              <a:pPr>
                <a:lnSpc>
                  <a:spcPct val="80000"/>
                </a:lnSpc>
              </a:pPr>
              <a:r>
                <a:rPr lang="en-GB" sz="1200" b="1">
                  <a:solidFill>
                    <a:schemeClr val="bg1"/>
                  </a:solidFill>
                </a:rPr>
                <a:t>Find similar cyberattacks </a:t>
              </a:r>
            </a:p>
          </p:txBody>
        </p:sp>
        <p:cxnSp>
          <p:nvCxnSpPr>
            <p:cNvPr id="285" name="Connector: Elbow 284">
              <a:extLst>
                <a:ext uri="{FF2B5EF4-FFF2-40B4-BE49-F238E27FC236}">
                  <a16:creationId xmlns:a16="http://schemas.microsoft.com/office/drawing/2014/main" id="{B751B7C9-FE11-2638-074D-239D646C9A13}"/>
                </a:ext>
              </a:extLst>
            </p:cNvPr>
            <p:cNvCxnSpPr>
              <a:cxnSpLocks/>
              <a:stCxn id="63" idx="3"/>
              <a:endCxn id="143" idx="1"/>
            </p:cNvCxnSpPr>
            <p:nvPr/>
          </p:nvCxnSpPr>
          <p:spPr>
            <a:xfrm flipV="1">
              <a:off x="6096000" y="2216046"/>
              <a:ext cx="549233" cy="1909834"/>
            </a:xfrm>
            <a:prstGeom prst="bentConnector3">
              <a:avLst>
                <a:gd name="adj1" fmla="val 50000"/>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C2DFDAB9-1344-EECA-EB3C-2793EDFE1829}"/>
              </a:ext>
            </a:extLst>
          </p:cNvPr>
          <p:cNvGrpSpPr/>
          <p:nvPr/>
        </p:nvGrpSpPr>
        <p:grpSpPr>
          <a:xfrm>
            <a:off x="6096000" y="4125880"/>
            <a:ext cx="2429932" cy="2018520"/>
            <a:chOff x="6096000" y="4125880"/>
            <a:chExt cx="2429932" cy="2018520"/>
          </a:xfrm>
        </p:grpSpPr>
        <p:grpSp>
          <p:nvGrpSpPr>
            <p:cNvPr id="266" name="Group 265">
              <a:extLst>
                <a:ext uri="{FF2B5EF4-FFF2-40B4-BE49-F238E27FC236}">
                  <a16:creationId xmlns:a16="http://schemas.microsoft.com/office/drawing/2014/main" id="{AAB0AF8C-34F9-5250-8925-23DF187CB38C}"/>
                </a:ext>
              </a:extLst>
            </p:cNvPr>
            <p:cNvGrpSpPr/>
            <p:nvPr/>
          </p:nvGrpSpPr>
          <p:grpSpPr>
            <a:xfrm>
              <a:off x="6421263" y="5458995"/>
              <a:ext cx="2104669" cy="685405"/>
              <a:chOff x="3953642" y="-2709333"/>
              <a:chExt cx="3022600" cy="1092200"/>
            </a:xfrm>
          </p:grpSpPr>
          <p:sp>
            <p:nvSpPr>
              <p:cNvPr id="263" name="Rectangle 262">
                <a:extLst>
                  <a:ext uri="{FF2B5EF4-FFF2-40B4-BE49-F238E27FC236}">
                    <a16:creationId xmlns:a16="http://schemas.microsoft.com/office/drawing/2014/main" id="{69B83A45-4FEC-4921-0891-F8F8F184F1B3}"/>
                  </a:ext>
                </a:extLst>
              </p:cNvPr>
              <p:cNvSpPr/>
              <p:nvPr/>
            </p:nvSpPr>
            <p:spPr>
              <a:xfrm>
                <a:off x="3953642" y="-2709333"/>
                <a:ext cx="3022600" cy="109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Rectangle 264">
                <a:extLst>
                  <a:ext uri="{FF2B5EF4-FFF2-40B4-BE49-F238E27FC236}">
                    <a16:creationId xmlns:a16="http://schemas.microsoft.com/office/drawing/2014/main" id="{A43D71B7-FB39-0E51-36DD-1C7F9C307193}"/>
                  </a:ext>
                </a:extLst>
              </p:cNvPr>
              <p:cNvSpPr/>
              <p:nvPr/>
            </p:nvSpPr>
            <p:spPr>
              <a:xfrm>
                <a:off x="3953642" y="-2709333"/>
                <a:ext cx="3022600" cy="1092200"/>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grpSp>
          <p:nvGrpSpPr>
            <p:cNvPr id="187" name="Group 186">
              <a:extLst>
                <a:ext uri="{FF2B5EF4-FFF2-40B4-BE49-F238E27FC236}">
                  <a16:creationId xmlns:a16="http://schemas.microsoft.com/office/drawing/2014/main" id="{3C11B1E1-0A99-099D-DA0A-945B9ECEEDE6}"/>
                </a:ext>
              </a:extLst>
            </p:cNvPr>
            <p:cNvGrpSpPr/>
            <p:nvPr/>
          </p:nvGrpSpPr>
          <p:grpSpPr>
            <a:xfrm>
              <a:off x="6611431" y="5604651"/>
              <a:ext cx="1436388" cy="389535"/>
              <a:chOff x="6611431" y="5604651"/>
              <a:chExt cx="1436388" cy="389535"/>
            </a:xfrm>
          </p:grpSpPr>
          <p:sp>
            <p:nvSpPr>
              <p:cNvPr id="144" name="Rectangle 143">
                <a:extLst>
                  <a:ext uri="{FF2B5EF4-FFF2-40B4-BE49-F238E27FC236}">
                    <a16:creationId xmlns:a16="http://schemas.microsoft.com/office/drawing/2014/main" id="{98516B10-19A8-E65D-6343-FF677E640B4B}"/>
                  </a:ext>
                </a:extLst>
              </p:cNvPr>
              <p:cNvSpPr/>
              <p:nvPr/>
            </p:nvSpPr>
            <p:spPr>
              <a:xfrm>
                <a:off x="6840255" y="5616488"/>
                <a:ext cx="1207564" cy="365860"/>
              </a:xfrm>
              <a:prstGeom prst="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252000" rIns="144000" rtlCol="0" anchor="ctr"/>
              <a:lstStyle/>
              <a:p>
                <a:pPr>
                  <a:lnSpc>
                    <a:spcPct val="80000"/>
                  </a:lnSpc>
                </a:pPr>
                <a:r>
                  <a:rPr lang="en-GB" sz="1200" b="1">
                    <a:solidFill>
                      <a:schemeClr val="tx1"/>
                    </a:solidFill>
                  </a:rPr>
                  <a:t>Entity </a:t>
                </a:r>
                <a:br>
                  <a:rPr lang="en-GB" sz="1200" b="1">
                    <a:solidFill>
                      <a:schemeClr val="tx1"/>
                    </a:solidFill>
                  </a:rPr>
                </a:br>
                <a:r>
                  <a:rPr lang="en-GB" sz="1200" b="1">
                    <a:solidFill>
                      <a:schemeClr val="tx1"/>
                    </a:solidFill>
                  </a:rPr>
                  <a:t>impacted </a:t>
                </a:r>
              </a:p>
            </p:txBody>
          </p:sp>
          <p:grpSp>
            <p:nvGrpSpPr>
              <p:cNvPr id="152" name="Group 151">
                <a:extLst>
                  <a:ext uri="{FF2B5EF4-FFF2-40B4-BE49-F238E27FC236}">
                    <a16:creationId xmlns:a16="http://schemas.microsoft.com/office/drawing/2014/main" id="{6E01C60B-5146-695E-4F5F-7A02E7B752B2}"/>
                  </a:ext>
                </a:extLst>
              </p:cNvPr>
              <p:cNvGrpSpPr>
                <a:grpSpLocks noChangeAspect="1"/>
              </p:cNvGrpSpPr>
              <p:nvPr/>
            </p:nvGrpSpPr>
            <p:grpSpPr>
              <a:xfrm>
                <a:off x="6611431" y="5604651"/>
                <a:ext cx="389535" cy="389535"/>
                <a:chOff x="9405056" y="5163320"/>
                <a:chExt cx="535878" cy="535878"/>
              </a:xfrm>
            </p:grpSpPr>
            <p:sp>
              <p:nvSpPr>
                <p:cNvPr id="147" name="Oval 146">
                  <a:extLst>
                    <a:ext uri="{FF2B5EF4-FFF2-40B4-BE49-F238E27FC236}">
                      <a16:creationId xmlns:a16="http://schemas.microsoft.com/office/drawing/2014/main" id="{57B26F65-EF42-5B30-D6FB-E3B7F70997E1}"/>
                    </a:ext>
                  </a:extLst>
                </p:cNvPr>
                <p:cNvSpPr/>
                <p:nvPr/>
              </p:nvSpPr>
              <p:spPr>
                <a:xfrm>
                  <a:off x="9405056" y="5163320"/>
                  <a:ext cx="535878" cy="535878"/>
                </a:xfrm>
                <a:prstGeom prst="ellipse">
                  <a:avLst/>
                </a:prstGeom>
                <a:solidFill>
                  <a:schemeClr val="bg1"/>
                </a:solid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8" name="Graphic 147">
                  <a:extLst>
                    <a:ext uri="{FF2B5EF4-FFF2-40B4-BE49-F238E27FC236}">
                      <a16:creationId xmlns:a16="http://schemas.microsoft.com/office/drawing/2014/main" id="{8C2FB0E5-EFEA-CD2B-82DC-BC500C8A6EA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506976" y="5253071"/>
                  <a:ext cx="332035" cy="332035"/>
                </a:xfrm>
                <a:prstGeom prst="rect">
                  <a:avLst/>
                </a:prstGeom>
              </p:spPr>
            </p:pic>
          </p:grpSp>
        </p:grpSp>
        <p:cxnSp>
          <p:nvCxnSpPr>
            <p:cNvPr id="292" name="Connector: Elbow 291">
              <a:extLst>
                <a:ext uri="{FF2B5EF4-FFF2-40B4-BE49-F238E27FC236}">
                  <a16:creationId xmlns:a16="http://schemas.microsoft.com/office/drawing/2014/main" id="{9327DB43-95D0-F985-964E-F7F2E8E4B27B}"/>
                </a:ext>
              </a:extLst>
            </p:cNvPr>
            <p:cNvCxnSpPr>
              <a:cxnSpLocks/>
              <a:stCxn id="63" idx="3"/>
              <a:endCxn id="147" idx="2"/>
            </p:cNvCxnSpPr>
            <p:nvPr/>
          </p:nvCxnSpPr>
          <p:spPr>
            <a:xfrm>
              <a:off x="6096000" y="4125880"/>
              <a:ext cx="515431" cy="1673539"/>
            </a:xfrm>
            <a:prstGeom prst="bentConnector3">
              <a:avLst>
                <a:gd name="adj1" fmla="val 52464"/>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296" name="Group 295">
            <a:extLst>
              <a:ext uri="{FF2B5EF4-FFF2-40B4-BE49-F238E27FC236}">
                <a16:creationId xmlns:a16="http://schemas.microsoft.com/office/drawing/2014/main" id="{7B27EB7B-B82F-19E5-EEBA-9C46404B27B4}"/>
              </a:ext>
            </a:extLst>
          </p:cNvPr>
          <p:cNvGrpSpPr/>
          <p:nvPr/>
        </p:nvGrpSpPr>
        <p:grpSpPr>
          <a:xfrm>
            <a:off x="6096000" y="3808776"/>
            <a:ext cx="1900085" cy="634206"/>
            <a:chOff x="6096000" y="3808776"/>
            <a:chExt cx="1900085" cy="634206"/>
          </a:xfrm>
        </p:grpSpPr>
        <p:cxnSp>
          <p:nvCxnSpPr>
            <p:cNvPr id="140" name="Straight Arrow Connector 139">
              <a:extLst>
                <a:ext uri="{FF2B5EF4-FFF2-40B4-BE49-F238E27FC236}">
                  <a16:creationId xmlns:a16="http://schemas.microsoft.com/office/drawing/2014/main" id="{DC65EBB6-90CE-8BD2-7304-B1F9418867DB}"/>
                </a:ext>
              </a:extLst>
            </p:cNvPr>
            <p:cNvCxnSpPr>
              <a:cxnSpLocks/>
              <a:stCxn id="63" idx="3"/>
              <a:endCxn id="142" idx="1"/>
            </p:cNvCxnSpPr>
            <p:nvPr/>
          </p:nvCxnSpPr>
          <p:spPr>
            <a:xfrm flipV="1">
              <a:off x="6096000" y="4125879"/>
              <a:ext cx="549233" cy="1"/>
            </a:xfrm>
            <a:prstGeom prst="straightConnector1">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2" name="Rectangle 141">
              <a:extLst>
                <a:ext uri="{FF2B5EF4-FFF2-40B4-BE49-F238E27FC236}">
                  <a16:creationId xmlns:a16="http://schemas.microsoft.com/office/drawing/2014/main" id="{5906B8FE-2B60-6EAF-1446-E3F80C5E9093}"/>
                </a:ext>
              </a:extLst>
            </p:cNvPr>
            <p:cNvSpPr/>
            <p:nvPr/>
          </p:nvSpPr>
          <p:spPr>
            <a:xfrm>
              <a:off x="6645233" y="3808776"/>
              <a:ext cx="1350852" cy="63420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Ins="144000" rtlCol="0" anchor="ctr"/>
            <a:lstStyle/>
            <a:p>
              <a:pPr>
                <a:lnSpc>
                  <a:spcPct val="80000"/>
                </a:lnSpc>
              </a:pPr>
              <a:r>
                <a:rPr lang="en-GB" sz="1200" b="1">
                  <a:solidFill>
                    <a:schemeClr val="bg1"/>
                  </a:solidFill>
                </a:rPr>
                <a:t>Sanitisation and anonymisation</a:t>
              </a:r>
            </a:p>
          </p:txBody>
        </p:sp>
      </p:grpSp>
      <p:grpSp>
        <p:nvGrpSpPr>
          <p:cNvPr id="315" name="Group 314">
            <a:extLst>
              <a:ext uri="{FF2B5EF4-FFF2-40B4-BE49-F238E27FC236}">
                <a16:creationId xmlns:a16="http://schemas.microsoft.com/office/drawing/2014/main" id="{18ADDE4E-A14E-9C1F-BE70-DFC051ED7DD3}"/>
              </a:ext>
            </a:extLst>
          </p:cNvPr>
          <p:cNvGrpSpPr/>
          <p:nvPr/>
        </p:nvGrpSpPr>
        <p:grpSpPr>
          <a:xfrm>
            <a:off x="7996085" y="1923936"/>
            <a:ext cx="3663067" cy="1985116"/>
            <a:chOff x="7996085" y="1923936"/>
            <a:chExt cx="3663067" cy="1985116"/>
          </a:xfrm>
        </p:grpSpPr>
        <p:grpSp>
          <p:nvGrpSpPr>
            <p:cNvPr id="267" name="Group 266">
              <a:extLst>
                <a:ext uri="{FF2B5EF4-FFF2-40B4-BE49-F238E27FC236}">
                  <a16:creationId xmlns:a16="http://schemas.microsoft.com/office/drawing/2014/main" id="{BAD04D71-853D-ECD9-07EC-FBBC0857943E}"/>
                </a:ext>
              </a:extLst>
            </p:cNvPr>
            <p:cNvGrpSpPr/>
            <p:nvPr/>
          </p:nvGrpSpPr>
          <p:grpSpPr>
            <a:xfrm>
              <a:off x="8841543" y="1923936"/>
              <a:ext cx="2817609" cy="685405"/>
              <a:chOff x="3953642" y="-2709333"/>
              <a:chExt cx="3022600" cy="1092200"/>
            </a:xfrm>
          </p:grpSpPr>
          <p:sp>
            <p:nvSpPr>
              <p:cNvPr id="268" name="Rectangle 267">
                <a:extLst>
                  <a:ext uri="{FF2B5EF4-FFF2-40B4-BE49-F238E27FC236}">
                    <a16:creationId xmlns:a16="http://schemas.microsoft.com/office/drawing/2014/main" id="{104116A4-85E8-D682-8148-EB0B7AF863A3}"/>
                  </a:ext>
                </a:extLst>
              </p:cNvPr>
              <p:cNvSpPr/>
              <p:nvPr/>
            </p:nvSpPr>
            <p:spPr>
              <a:xfrm>
                <a:off x="3953642" y="-2709333"/>
                <a:ext cx="3022600" cy="109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Rectangle 268">
                <a:extLst>
                  <a:ext uri="{FF2B5EF4-FFF2-40B4-BE49-F238E27FC236}">
                    <a16:creationId xmlns:a16="http://schemas.microsoft.com/office/drawing/2014/main" id="{52E1BCC2-04F2-6F02-A977-3C9B3D0A2087}"/>
                  </a:ext>
                </a:extLst>
              </p:cNvPr>
              <p:cNvSpPr/>
              <p:nvPr/>
            </p:nvSpPr>
            <p:spPr>
              <a:xfrm>
                <a:off x="3953642" y="-2709333"/>
                <a:ext cx="3022600" cy="1092200"/>
              </a:xfrm>
              <a:prstGeom prst="rect">
                <a:avLst/>
              </a:prstGeom>
              <a:solidFill>
                <a:schemeClr val="accent4">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grpSp>
        <p:grpSp>
          <p:nvGrpSpPr>
            <p:cNvPr id="238" name="Group 237">
              <a:extLst>
                <a:ext uri="{FF2B5EF4-FFF2-40B4-BE49-F238E27FC236}">
                  <a16:creationId xmlns:a16="http://schemas.microsoft.com/office/drawing/2014/main" id="{9F2F8D2A-5E08-E60E-C040-2B61AC764050}"/>
                </a:ext>
              </a:extLst>
            </p:cNvPr>
            <p:cNvGrpSpPr/>
            <p:nvPr/>
          </p:nvGrpSpPr>
          <p:grpSpPr>
            <a:xfrm>
              <a:off x="9056697" y="2003074"/>
              <a:ext cx="2521303" cy="523220"/>
              <a:chOff x="9056697" y="1699240"/>
              <a:chExt cx="2521303" cy="523220"/>
            </a:xfrm>
          </p:grpSpPr>
          <p:sp>
            <p:nvSpPr>
              <p:cNvPr id="232" name="Rectangle 231">
                <a:extLst>
                  <a:ext uri="{FF2B5EF4-FFF2-40B4-BE49-F238E27FC236}">
                    <a16:creationId xmlns:a16="http://schemas.microsoft.com/office/drawing/2014/main" id="{F15954EA-478E-7D4C-B233-05E8932DF47A}"/>
                  </a:ext>
                </a:extLst>
              </p:cNvPr>
              <p:cNvSpPr/>
              <p:nvPr/>
            </p:nvSpPr>
            <p:spPr>
              <a:xfrm>
                <a:off x="9510180" y="1699240"/>
                <a:ext cx="2067820" cy="523220"/>
              </a:xfrm>
              <a:prstGeom prst="rect">
                <a:avLst/>
              </a:prstGeom>
            </p:spPr>
            <p:txBody>
              <a:bodyPr wrap="square">
                <a:spAutoFit/>
              </a:bodyPr>
              <a:lstStyle/>
              <a:p>
                <a:r>
                  <a:rPr lang="en-GB" sz="1400">
                    <a:solidFill>
                      <a:schemeClr val="tx1"/>
                    </a:solidFill>
                  </a:rPr>
                  <a:t>High-impact and critical-impact entities</a:t>
                </a:r>
              </a:p>
            </p:txBody>
          </p:sp>
          <p:sp>
            <p:nvSpPr>
              <p:cNvPr id="234" name="Oval 233">
                <a:extLst>
                  <a:ext uri="{FF2B5EF4-FFF2-40B4-BE49-F238E27FC236}">
                    <a16:creationId xmlns:a16="http://schemas.microsoft.com/office/drawing/2014/main" id="{FAEC517E-7719-540A-46BF-05A0724CC03E}"/>
                  </a:ext>
                </a:extLst>
              </p:cNvPr>
              <p:cNvSpPr/>
              <p:nvPr/>
            </p:nvSpPr>
            <p:spPr>
              <a:xfrm>
                <a:off x="9056697" y="1724249"/>
                <a:ext cx="453392" cy="453389"/>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6" name="Graphic 235">
                <a:extLst>
                  <a:ext uri="{FF2B5EF4-FFF2-40B4-BE49-F238E27FC236}">
                    <a16:creationId xmlns:a16="http://schemas.microsoft.com/office/drawing/2014/main" id="{F809FEAD-4823-758A-C173-7B5C6B91CBBC}"/>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32106" y="1785760"/>
                <a:ext cx="332035" cy="332035"/>
              </a:xfrm>
              <a:prstGeom prst="rect">
                <a:avLst/>
              </a:prstGeom>
            </p:spPr>
          </p:pic>
        </p:grpSp>
        <p:grpSp>
          <p:nvGrpSpPr>
            <p:cNvPr id="300" name="Group 299">
              <a:extLst>
                <a:ext uri="{FF2B5EF4-FFF2-40B4-BE49-F238E27FC236}">
                  <a16:creationId xmlns:a16="http://schemas.microsoft.com/office/drawing/2014/main" id="{DCCD704A-8BCF-762A-8864-154A72D46A61}"/>
                </a:ext>
              </a:extLst>
            </p:cNvPr>
            <p:cNvGrpSpPr/>
            <p:nvPr/>
          </p:nvGrpSpPr>
          <p:grpSpPr>
            <a:xfrm>
              <a:off x="7996085" y="2218834"/>
              <a:ext cx="845458" cy="1690218"/>
              <a:chOff x="7996085" y="2653136"/>
              <a:chExt cx="845458" cy="1690218"/>
            </a:xfrm>
          </p:grpSpPr>
          <p:cxnSp>
            <p:nvCxnSpPr>
              <p:cNvPr id="299" name="Connector: Elbow 298">
                <a:extLst>
                  <a:ext uri="{FF2B5EF4-FFF2-40B4-BE49-F238E27FC236}">
                    <a16:creationId xmlns:a16="http://schemas.microsoft.com/office/drawing/2014/main" id="{DDED861F-CB43-6F21-5637-ECBBD0CA52C7}"/>
                  </a:ext>
                </a:extLst>
              </p:cNvPr>
              <p:cNvCxnSpPr>
                <a:cxnSpLocks/>
              </p:cNvCxnSpPr>
              <p:nvPr/>
            </p:nvCxnSpPr>
            <p:spPr>
              <a:xfrm flipV="1">
                <a:off x="7996085" y="2653136"/>
                <a:ext cx="845458" cy="1690218"/>
              </a:xfrm>
              <a:prstGeom prst="bentConnector3">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97" name="Oval 296">
                <a:extLst>
                  <a:ext uri="{FF2B5EF4-FFF2-40B4-BE49-F238E27FC236}">
                    <a16:creationId xmlns:a16="http://schemas.microsoft.com/office/drawing/2014/main" id="{D968E164-099A-0405-CF1C-038900697A09}"/>
                  </a:ext>
                </a:extLst>
              </p:cNvPr>
              <p:cNvSpPr>
                <a:spLocks noChangeAspect="1"/>
              </p:cNvSpPr>
              <p:nvPr/>
            </p:nvSpPr>
            <p:spPr>
              <a:xfrm>
                <a:off x="8207470" y="3056252"/>
                <a:ext cx="435600" cy="435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a:ea typeface="+mn-ea"/>
                    <a:cs typeface="+mn-cs"/>
                  </a:rPr>
                  <a:t>24h</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a:ea typeface="+mn-ea"/>
                    <a:cs typeface="+mn-cs"/>
                  </a:rPr>
                  <a:t>Art.</a:t>
                </a:r>
                <a:br>
                  <a:rPr kumimoji="0" lang="en-GB" sz="800" b="0" i="0" u="none" strike="noStrike" kern="1200" cap="none" spc="0" normalizeH="0" baseline="0" noProof="0">
                    <a:ln>
                      <a:noFill/>
                    </a:ln>
                    <a:solidFill>
                      <a:prstClr val="white"/>
                    </a:solidFill>
                    <a:effectLst/>
                    <a:uLnTx/>
                    <a:uFillTx/>
                    <a:latin typeface="Aptos"/>
                    <a:ea typeface="+mn-ea"/>
                    <a:cs typeface="+mn-cs"/>
                  </a:rPr>
                </a:br>
                <a:r>
                  <a:rPr kumimoji="0" lang="en-GB" sz="800" b="0" i="0" u="none" strike="noStrike" kern="1200" cap="none" spc="0" normalizeH="0" baseline="0" noProof="0">
                    <a:ln>
                      <a:noFill/>
                    </a:ln>
                    <a:solidFill>
                      <a:prstClr val="white"/>
                    </a:solidFill>
                    <a:effectLst/>
                    <a:uLnTx/>
                    <a:uFillTx/>
                    <a:latin typeface="Aptos"/>
                    <a:ea typeface="+mn-ea"/>
                    <a:cs typeface="+mn-cs"/>
                  </a:rPr>
                  <a:t>37.1.e</a:t>
                </a:r>
              </a:p>
            </p:txBody>
          </p:sp>
        </p:grpSp>
      </p:grpSp>
      <p:grpSp>
        <p:nvGrpSpPr>
          <p:cNvPr id="311" name="Group 310">
            <a:extLst>
              <a:ext uri="{FF2B5EF4-FFF2-40B4-BE49-F238E27FC236}">
                <a16:creationId xmlns:a16="http://schemas.microsoft.com/office/drawing/2014/main" id="{97DC8B7D-974B-3E1C-A733-88CBF347CF71}"/>
              </a:ext>
            </a:extLst>
          </p:cNvPr>
          <p:cNvGrpSpPr/>
          <p:nvPr/>
        </p:nvGrpSpPr>
        <p:grpSpPr>
          <a:xfrm>
            <a:off x="7996085" y="3132837"/>
            <a:ext cx="3937358" cy="993042"/>
            <a:chOff x="7996085" y="3132837"/>
            <a:chExt cx="3937358" cy="993042"/>
          </a:xfrm>
        </p:grpSpPr>
        <p:grpSp>
          <p:nvGrpSpPr>
            <p:cNvPr id="243" name="Group 242">
              <a:extLst>
                <a:ext uri="{FF2B5EF4-FFF2-40B4-BE49-F238E27FC236}">
                  <a16:creationId xmlns:a16="http://schemas.microsoft.com/office/drawing/2014/main" id="{2D518230-59A6-00E0-722F-32074BA260B1}"/>
                </a:ext>
              </a:extLst>
            </p:cNvPr>
            <p:cNvGrpSpPr/>
            <p:nvPr/>
          </p:nvGrpSpPr>
          <p:grpSpPr>
            <a:xfrm>
              <a:off x="9115991" y="3132837"/>
              <a:ext cx="2817452" cy="738664"/>
              <a:chOff x="9056698" y="2414054"/>
              <a:chExt cx="2817452" cy="738664"/>
            </a:xfrm>
          </p:grpSpPr>
          <p:sp>
            <p:nvSpPr>
              <p:cNvPr id="214" name="Rectangle 213">
                <a:extLst>
                  <a:ext uri="{FF2B5EF4-FFF2-40B4-BE49-F238E27FC236}">
                    <a16:creationId xmlns:a16="http://schemas.microsoft.com/office/drawing/2014/main" id="{7C5104BB-7CD1-54EA-1FEC-3BA4B560593C}"/>
                  </a:ext>
                </a:extLst>
              </p:cNvPr>
              <p:cNvSpPr/>
              <p:nvPr/>
            </p:nvSpPr>
            <p:spPr>
              <a:xfrm>
                <a:off x="9510180" y="2414054"/>
                <a:ext cx="2363970" cy="738664"/>
              </a:xfrm>
              <a:prstGeom prst="rect">
                <a:avLst/>
              </a:prstGeom>
            </p:spPr>
            <p:txBody>
              <a:bodyPr wrap="square">
                <a:spAutoFit/>
              </a:bodyPr>
              <a:lstStyle/>
              <a:p>
                <a:pPr marL="182563" indent="-182563">
                  <a:buFont typeface="Arial" panose="020B0604020202020204" pitchFamily="34" charset="0"/>
                  <a:buChar char="•"/>
                </a:pPr>
                <a:r>
                  <a:rPr lang="en-GB" sz="1400">
                    <a:solidFill>
                      <a:schemeClr val="tx1"/>
                    </a:solidFill>
                  </a:rPr>
                  <a:t>SPOC</a:t>
                </a:r>
              </a:p>
              <a:p>
                <a:pPr marL="182563" indent="-182563">
                  <a:buFont typeface="Arial" panose="020B0604020202020204" pitchFamily="34" charset="0"/>
                  <a:buChar char="•"/>
                </a:pPr>
                <a:r>
                  <a:rPr lang="en-GB" sz="1400">
                    <a:solidFill>
                      <a:schemeClr val="tx1"/>
                    </a:solidFill>
                  </a:rPr>
                  <a:t>CSIRTs</a:t>
                </a:r>
              </a:p>
              <a:p>
                <a:pPr marL="182563" indent="-182563">
                  <a:buFont typeface="Arial" panose="020B0604020202020204" pitchFamily="34" charset="0"/>
                  <a:buChar char="•"/>
                </a:pPr>
                <a:r>
                  <a:rPr lang="en-GB" sz="1400">
                    <a:solidFill>
                      <a:schemeClr val="tx1"/>
                    </a:solidFill>
                  </a:rPr>
                  <a:t>Competent authorities</a:t>
                </a:r>
              </a:p>
            </p:txBody>
          </p:sp>
          <p:grpSp>
            <p:nvGrpSpPr>
              <p:cNvPr id="219" name="Group 218">
                <a:extLst>
                  <a:ext uri="{FF2B5EF4-FFF2-40B4-BE49-F238E27FC236}">
                    <a16:creationId xmlns:a16="http://schemas.microsoft.com/office/drawing/2014/main" id="{17B357C7-8AA7-E689-9014-1C92ED9898B7}"/>
                  </a:ext>
                </a:extLst>
              </p:cNvPr>
              <p:cNvGrpSpPr/>
              <p:nvPr/>
            </p:nvGrpSpPr>
            <p:grpSpPr>
              <a:xfrm>
                <a:off x="9056698" y="2464864"/>
                <a:ext cx="461706" cy="461703"/>
                <a:chOff x="8803948" y="3129655"/>
                <a:chExt cx="389535" cy="389535"/>
              </a:xfrm>
            </p:grpSpPr>
            <p:sp>
              <p:nvSpPr>
                <p:cNvPr id="216" name="Oval 215">
                  <a:extLst>
                    <a:ext uri="{FF2B5EF4-FFF2-40B4-BE49-F238E27FC236}">
                      <a16:creationId xmlns:a16="http://schemas.microsoft.com/office/drawing/2014/main" id="{7AC1A2A1-B85E-1195-28CD-C3B886065E2A}"/>
                    </a:ext>
                  </a:extLst>
                </p:cNvPr>
                <p:cNvSpPr/>
                <p:nvPr/>
              </p:nvSpPr>
              <p:spPr>
                <a:xfrm>
                  <a:off x="8803948" y="3129655"/>
                  <a:ext cx="389535" cy="389535"/>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8" name="Graphic 217">
                  <a:extLst>
                    <a:ext uri="{FF2B5EF4-FFF2-40B4-BE49-F238E27FC236}">
                      <a16:creationId xmlns:a16="http://schemas.microsoft.com/office/drawing/2014/main" id="{D033DD3C-1902-7056-1DB4-28B207D3AD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72440" y="3189474"/>
                  <a:ext cx="252550" cy="252550"/>
                </a:xfrm>
                <a:prstGeom prst="rect">
                  <a:avLst/>
                </a:prstGeom>
              </p:spPr>
            </p:pic>
          </p:grpSp>
        </p:grpSp>
        <p:cxnSp>
          <p:nvCxnSpPr>
            <p:cNvPr id="306" name="Connector: Elbow 305">
              <a:extLst>
                <a:ext uri="{FF2B5EF4-FFF2-40B4-BE49-F238E27FC236}">
                  <a16:creationId xmlns:a16="http://schemas.microsoft.com/office/drawing/2014/main" id="{8DB7A8AA-FF70-601A-E7DD-7BF0648FE61D}"/>
                </a:ext>
              </a:extLst>
            </p:cNvPr>
            <p:cNvCxnSpPr>
              <a:stCxn id="142" idx="3"/>
              <a:endCxn id="216" idx="2"/>
            </p:cNvCxnSpPr>
            <p:nvPr/>
          </p:nvCxnSpPr>
          <p:spPr>
            <a:xfrm flipV="1">
              <a:off x="7996085" y="3414499"/>
              <a:ext cx="1119906" cy="711380"/>
            </a:xfrm>
            <a:prstGeom prst="bentConnector3">
              <a:avLst>
                <a:gd name="adj1" fmla="val 57938"/>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03" name="Oval 302">
              <a:extLst>
                <a:ext uri="{FF2B5EF4-FFF2-40B4-BE49-F238E27FC236}">
                  <a16:creationId xmlns:a16="http://schemas.microsoft.com/office/drawing/2014/main" id="{D968E164-099A-0405-CF1C-038900697A09}"/>
                </a:ext>
              </a:extLst>
            </p:cNvPr>
            <p:cNvSpPr>
              <a:spLocks noChangeAspect="1"/>
            </p:cNvSpPr>
            <p:nvPr/>
          </p:nvSpPr>
          <p:spPr>
            <a:xfrm>
              <a:off x="8496282" y="3242866"/>
              <a:ext cx="435600" cy="435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a:ea typeface="+mn-ea"/>
                  <a:cs typeface="+mn-cs"/>
                </a:rPr>
                <a:t>24h</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a:ea typeface="+mn-ea"/>
                  <a:cs typeface="+mn-cs"/>
                </a:rPr>
                <a:t>Art.</a:t>
              </a:r>
              <a:br>
                <a:rPr kumimoji="0" lang="en-GB" sz="800" b="0" i="0" u="none" strike="noStrike" kern="1200" cap="none" spc="0" normalizeH="0" baseline="0" noProof="0">
                  <a:ln>
                    <a:noFill/>
                  </a:ln>
                  <a:solidFill>
                    <a:prstClr val="white"/>
                  </a:solidFill>
                  <a:effectLst/>
                  <a:uLnTx/>
                  <a:uFillTx/>
                  <a:latin typeface="Aptos"/>
                  <a:ea typeface="+mn-ea"/>
                  <a:cs typeface="+mn-cs"/>
                </a:rPr>
              </a:br>
              <a:r>
                <a:rPr kumimoji="0" lang="en-GB" sz="800" b="0" i="0" u="none" strike="noStrike" kern="1200" cap="none" spc="0" normalizeH="0" baseline="0" noProof="0">
                  <a:ln>
                    <a:noFill/>
                  </a:ln>
                  <a:solidFill>
                    <a:prstClr val="white"/>
                  </a:solidFill>
                  <a:effectLst/>
                  <a:uLnTx/>
                  <a:uFillTx/>
                  <a:latin typeface="Aptos"/>
                  <a:ea typeface="+mn-ea"/>
                  <a:cs typeface="+mn-cs"/>
                </a:rPr>
                <a:t>37.1.d</a:t>
              </a:r>
            </a:p>
          </p:txBody>
        </p:sp>
      </p:grpSp>
      <p:grpSp>
        <p:nvGrpSpPr>
          <p:cNvPr id="312" name="Group 311">
            <a:extLst>
              <a:ext uri="{FF2B5EF4-FFF2-40B4-BE49-F238E27FC236}">
                <a16:creationId xmlns:a16="http://schemas.microsoft.com/office/drawing/2014/main" id="{6BB0A5BE-A92D-D04A-AF71-1F5FA38CC222}"/>
              </a:ext>
            </a:extLst>
          </p:cNvPr>
          <p:cNvGrpSpPr/>
          <p:nvPr/>
        </p:nvGrpSpPr>
        <p:grpSpPr>
          <a:xfrm>
            <a:off x="9138388" y="3645350"/>
            <a:ext cx="2533364" cy="1586225"/>
            <a:chOff x="9138388" y="3645350"/>
            <a:chExt cx="2533364" cy="1586225"/>
          </a:xfrm>
        </p:grpSpPr>
        <p:grpSp>
          <p:nvGrpSpPr>
            <p:cNvPr id="239" name="Group 238">
              <a:extLst>
                <a:ext uri="{FF2B5EF4-FFF2-40B4-BE49-F238E27FC236}">
                  <a16:creationId xmlns:a16="http://schemas.microsoft.com/office/drawing/2014/main" id="{C540D637-B037-9C85-9924-D3ABC18136CB}"/>
                </a:ext>
              </a:extLst>
            </p:cNvPr>
            <p:cNvGrpSpPr/>
            <p:nvPr/>
          </p:nvGrpSpPr>
          <p:grpSpPr>
            <a:xfrm>
              <a:off x="9150449" y="4708355"/>
              <a:ext cx="2521303" cy="523220"/>
              <a:chOff x="9056697" y="1699240"/>
              <a:chExt cx="2521303" cy="523220"/>
            </a:xfrm>
          </p:grpSpPr>
          <p:sp>
            <p:nvSpPr>
              <p:cNvPr id="240" name="Rectangle 239">
                <a:extLst>
                  <a:ext uri="{FF2B5EF4-FFF2-40B4-BE49-F238E27FC236}">
                    <a16:creationId xmlns:a16="http://schemas.microsoft.com/office/drawing/2014/main" id="{3963BC0C-6447-C8A7-8997-84F32B91EDC1}"/>
                  </a:ext>
                </a:extLst>
              </p:cNvPr>
              <p:cNvSpPr/>
              <p:nvPr/>
            </p:nvSpPr>
            <p:spPr>
              <a:xfrm>
                <a:off x="9510180" y="1699240"/>
                <a:ext cx="2067820" cy="523220"/>
              </a:xfrm>
              <a:prstGeom prst="rect">
                <a:avLst/>
              </a:prstGeom>
            </p:spPr>
            <p:txBody>
              <a:bodyPr wrap="square">
                <a:spAutoFit/>
              </a:bodyPr>
              <a:lstStyle/>
              <a:p>
                <a:r>
                  <a:rPr lang="en-GB" sz="1400">
                    <a:solidFill>
                      <a:schemeClr val="tx1"/>
                    </a:solidFill>
                  </a:rPr>
                  <a:t>High-impact and critical-impact entities</a:t>
                </a:r>
              </a:p>
            </p:txBody>
          </p:sp>
          <p:sp>
            <p:nvSpPr>
              <p:cNvPr id="241" name="Oval 240">
                <a:extLst>
                  <a:ext uri="{FF2B5EF4-FFF2-40B4-BE49-F238E27FC236}">
                    <a16:creationId xmlns:a16="http://schemas.microsoft.com/office/drawing/2014/main" id="{D00307DF-DEB0-D8BB-83A5-11C42CD145F6}"/>
                  </a:ext>
                </a:extLst>
              </p:cNvPr>
              <p:cNvSpPr/>
              <p:nvPr/>
            </p:nvSpPr>
            <p:spPr>
              <a:xfrm>
                <a:off x="9056697" y="1724249"/>
                <a:ext cx="453392" cy="453389"/>
              </a:xfrm>
              <a:prstGeom prst="ellipse">
                <a:avLst/>
              </a:prstGeom>
              <a:solidFill>
                <a:schemeClr val="bg1"/>
              </a:solidFill>
              <a:ln w="285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2" name="Graphic 241">
                <a:extLst>
                  <a:ext uri="{FF2B5EF4-FFF2-40B4-BE49-F238E27FC236}">
                    <a16:creationId xmlns:a16="http://schemas.microsoft.com/office/drawing/2014/main" id="{F0940409-2EB0-28A1-C153-D6BDF0E43F2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32106" y="1785760"/>
                <a:ext cx="332035" cy="332035"/>
              </a:xfrm>
              <a:prstGeom prst="rect">
                <a:avLst/>
              </a:prstGeom>
            </p:spPr>
          </p:pic>
        </p:grpSp>
        <p:cxnSp>
          <p:nvCxnSpPr>
            <p:cNvPr id="272" name="Straight Arrow Connector 271">
              <a:extLst>
                <a:ext uri="{FF2B5EF4-FFF2-40B4-BE49-F238E27FC236}">
                  <a16:creationId xmlns:a16="http://schemas.microsoft.com/office/drawing/2014/main" id="{192AA98F-D08A-A84A-24D6-EB3BA32D0CF2}"/>
                </a:ext>
              </a:extLst>
            </p:cNvPr>
            <p:cNvCxnSpPr>
              <a:cxnSpLocks/>
              <a:endCxn id="216" idx="4"/>
            </p:cNvCxnSpPr>
            <p:nvPr/>
          </p:nvCxnSpPr>
          <p:spPr>
            <a:xfrm flipH="1" flipV="1">
              <a:off x="9346844" y="3645350"/>
              <a:ext cx="4094" cy="1061925"/>
            </a:xfrm>
            <a:prstGeom prst="straightConnector1">
              <a:avLst/>
            </a:prstGeom>
            <a:ln w="19050">
              <a:solidFill>
                <a:schemeClr val="accent2"/>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308" name="Oval 307">
              <a:extLst>
                <a:ext uri="{FF2B5EF4-FFF2-40B4-BE49-F238E27FC236}">
                  <a16:creationId xmlns:a16="http://schemas.microsoft.com/office/drawing/2014/main" id="{E30C24A6-8BA8-D1F0-A395-E50D073338AA}"/>
                </a:ext>
              </a:extLst>
            </p:cNvPr>
            <p:cNvSpPr>
              <a:spLocks noChangeAspect="1"/>
            </p:cNvSpPr>
            <p:nvPr/>
          </p:nvSpPr>
          <p:spPr>
            <a:xfrm>
              <a:off x="9138388" y="3902683"/>
              <a:ext cx="435600" cy="435600"/>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ptos"/>
                  <a:ea typeface="+mn-ea"/>
                  <a:cs typeface="+mn-cs"/>
                </a:rPr>
                <a:t>24h</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ptos"/>
                  <a:ea typeface="+mn-ea"/>
                  <a:cs typeface="+mn-cs"/>
                </a:rPr>
                <a:t>Art.</a:t>
              </a:r>
              <a:br>
                <a:rPr kumimoji="0" lang="en-GB" sz="800" b="0" i="0" u="none" strike="noStrike" kern="1200" cap="none" spc="0" normalizeH="0" baseline="0" noProof="0">
                  <a:ln>
                    <a:noFill/>
                  </a:ln>
                  <a:solidFill>
                    <a:prstClr val="white"/>
                  </a:solidFill>
                  <a:effectLst/>
                  <a:uLnTx/>
                  <a:uFillTx/>
                  <a:latin typeface="Aptos"/>
                  <a:ea typeface="+mn-ea"/>
                  <a:cs typeface="+mn-cs"/>
                </a:rPr>
              </a:br>
              <a:r>
                <a:rPr kumimoji="0" lang="en-GB" sz="800" b="0" i="0" u="none" strike="noStrike" kern="1200" cap="none" spc="0" normalizeH="0" baseline="0" noProof="0">
                  <a:ln>
                    <a:noFill/>
                  </a:ln>
                  <a:solidFill>
                    <a:prstClr val="white"/>
                  </a:solidFill>
                  <a:effectLst/>
                  <a:uLnTx/>
                  <a:uFillTx/>
                  <a:latin typeface="Aptos"/>
                  <a:ea typeface="+mn-ea"/>
                  <a:cs typeface="+mn-cs"/>
                </a:rPr>
                <a:t>37.1.e</a:t>
              </a:r>
            </a:p>
          </p:txBody>
        </p:sp>
      </p:grpSp>
      <p:grpSp>
        <p:nvGrpSpPr>
          <p:cNvPr id="319" name="Group 318">
            <a:extLst>
              <a:ext uri="{FF2B5EF4-FFF2-40B4-BE49-F238E27FC236}">
                <a16:creationId xmlns:a16="http://schemas.microsoft.com/office/drawing/2014/main" id="{84384C01-BB24-1D98-5BD1-7C31EA29C7A7}"/>
              </a:ext>
            </a:extLst>
          </p:cNvPr>
          <p:cNvGrpSpPr/>
          <p:nvPr/>
        </p:nvGrpSpPr>
        <p:grpSpPr>
          <a:xfrm>
            <a:off x="8047819" y="5620085"/>
            <a:ext cx="2683681" cy="396000"/>
            <a:chOff x="8047819" y="5620085"/>
            <a:chExt cx="2683681" cy="396000"/>
          </a:xfrm>
        </p:grpSpPr>
        <p:sp>
          <p:nvSpPr>
            <p:cNvPr id="161" name="Rectangle 160">
              <a:extLst>
                <a:ext uri="{FF2B5EF4-FFF2-40B4-BE49-F238E27FC236}">
                  <a16:creationId xmlns:a16="http://schemas.microsoft.com/office/drawing/2014/main" id="{383510BE-B87D-79FB-474C-028F81723C20}"/>
                </a:ext>
              </a:extLst>
            </p:cNvPr>
            <p:cNvSpPr/>
            <p:nvPr/>
          </p:nvSpPr>
          <p:spPr>
            <a:xfrm>
              <a:off x="8984345" y="5626436"/>
              <a:ext cx="1747155" cy="3478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Ins="144000" rtlCol="0" anchor="ctr"/>
            <a:lstStyle/>
            <a:p>
              <a:pPr>
                <a:lnSpc>
                  <a:spcPct val="80000"/>
                </a:lnSpc>
              </a:pPr>
              <a:r>
                <a:rPr lang="en-GB" sz="1000">
                  <a:solidFill>
                    <a:schemeClr val="bg1"/>
                  </a:solidFill>
                </a:rPr>
                <a:t>Disseminate information </a:t>
              </a:r>
              <a:br>
                <a:rPr lang="en-GB" sz="1000">
                  <a:solidFill>
                    <a:schemeClr val="bg1"/>
                  </a:solidFill>
                </a:rPr>
              </a:br>
              <a:r>
                <a:rPr lang="en-GB" sz="1000">
                  <a:solidFill>
                    <a:schemeClr val="bg1"/>
                  </a:solidFill>
                </a:rPr>
                <a:t>to other entities</a:t>
              </a:r>
            </a:p>
          </p:txBody>
        </p:sp>
        <p:grpSp>
          <p:nvGrpSpPr>
            <p:cNvPr id="317" name="Group 316">
              <a:extLst>
                <a:ext uri="{FF2B5EF4-FFF2-40B4-BE49-F238E27FC236}">
                  <a16:creationId xmlns:a16="http://schemas.microsoft.com/office/drawing/2014/main" id="{ADE1DB42-8268-6011-DBB2-6206B4824C75}"/>
                </a:ext>
              </a:extLst>
            </p:cNvPr>
            <p:cNvGrpSpPr/>
            <p:nvPr/>
          </p:nvGrpSpPr>
          <p:grpSpPr>
            <a:xfrm>
              <a:off x="8047819" y="5620085"/>
              <a:ext cx="936526" cy="396000"/>
              <a:chOff x="8047819" y="5620085"/>
              <a:chExt cx="936526" cy="396000"/>
            </a:xfrm>
          </p:grpSpPr>
          <p:cxnSp>
            <p:nvCxnSpPr>
              <p:cNvPr id="154" name="Straight Arrow Connector 153">
                <a:extLst>
                  <a:ext uri="{FF2B5EF4-FFF2-40B4-BE49-F238E27FC236}">
                    <a16:creationId xmlns:a16="http://schemas.microsoft.com/office/drawing/2014/main" id="{4F8157A1-4458-595F-E14C-36E68A048B11}"/>
                  </a:ext>
                </a:extLst>
              </p:cNvPr>
              <p:cNvCxnSpPr>
                <a:cxnSpLocks/>
                <a:stCxn id="144" idx="3"/>
                <a:endCxn id="161" idx="1"/>
              </p:cNvCxnSpPr>
              <p:nvPr/>
            </p:nvCxnSpPr>
            <p:spPr>
              <a:xfrm>
                <a:off x="8047819" y="5799418"/>
                <a:ext cx="936526" cy="954"/>
              </a:xfrm>
              <a:prstGeom prst="straightConnector1">
                <a:avLst/>
              </a:prstGeom>
              <a:ln w="19050">
                <a:solidFill>
                  <a:schemeClr val="accent2"/>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66" name="Oval 165">
                <a:extLst>
                  <a:ext uri="{FF2B5EF4-FFF2-40B4-BE49-F238E27FC236}">
                    <a16:creationId xmlns:a16="http://schemas.microsoft.com/office/drawing/2014/main" id="{C437F664-EA68-3A81-D1B0-1006B8621EE1}"/>
                  </a:ext>
                </a:extLst>
              </p:cNvPr>
              <p:cNvSpPr>
                <a:spLocks noChangeAspect="1"/>
              </p:cNvSpPr>
              <p:nvPr/>
            </p:nvSpPr>
            <p:spPr>
              <a:xfrm>
                <a:off x="8318082" y="5620085"/>
                <a:ext cx="396000" cy="396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r>
                  <a:rPr lang="en-GB" sz="800"/>
                  <a:t>Art.</a:t>
                </a:r>
                <a:br>
                  <a:rPr lang="en-GB" sz="800"/>
                </a:br>
                <a:r>
                  <a:rPr lang="en-GB" sz="800"/>
                  <a:t>37.1.f</a:t>
                </a:r>
              </a:p>
            </p:txBody>
          </p:sp>
        </p:grpSp>
      </p:grpSp>
      <p:sp>
        <p:nvSpPr>
          <p:cNvPr id="261" name="Rectangle 260">
            <a:extLst>
              <a:ext uri="{FF2B5EF4-FFF2-40B4-BE49-F238E27FC236}">
                <a16:creationId xmlns:a16="http://schemas.microsoft.com/office/drawing/2014/main" id="{E58D6971-5C3B-45AF-230A-A270FA21D850}"/>
              </a:ext>
            </a:extLst>
          </p:cNvPr>
          <p:cNvSpPr/>
          <p:nvPr/>
        </p:nvSpPr>
        <p:spPr>
          <a:xfrm>
            <a:off x="3196824" y="1424955"/>
            <a:ext cx="8734590" cy="220818"/>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~LESS THAN THREE DAYS</a:t>
            </a:r>
          </a:p>
        </p:txBody>
      </p:sp>
      <p:sp>
        <p:nvSpPr>
          <p:cNvPr id="255" name="Rectangle 254">
            <a:extLst>
              <a:ext uri="{FF2B5EF4-FFF2-40B4-BE49-F238E27FC236}">
                <a16:creationId xmlns:a16="http://schemas.microsoft.com/office/drawing/2014/main" id="{C87985BA-DAE4-C2E7-3A43-37A2EE54F510}"/>
              </a:ext>
            </a:extLst>
          </p:cNvPr>
          <p:cNvSpPr/>
          <p:nvPr/>
        </p:nvSpPr>
        <p:spPr>
          <a:xfrm>
            <a:off x="-804458" y="6083357"/>
            <a:ext cx="6231465" cy="22990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COUNTRY A</a:t>
            </a:r>
          </a:p>
        </p:txBody>
      </p:sp>
      <p:sp>
        <p:nvSpPr>
          <p:cNvPr id="260" name="Rectangle 259">
            <a:extLst>
              <a:ext uri="{FF2B5EF4-FFF2-40B4-BE49-F238E27FC236}">
                <a16:creationId xmlns:a16="http://schemas.microsoft.com/office/drawing/2014/main" id="{C54A1532-CF09-FA3A-CE2C-5B9AC63E08BE}"/>
              </a:ext>
            </a:extLst>
          </p:cNvPr>
          <p:cNvSpPr/>
          <p:nvPr/>
        </p:nvSpPr>
        <p:spPr>
          <a:xfrm>
            <a:off x="5488197" y="6083357"/>
            <a:ext cx="6768000" cy="22990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OTHER MEMBER STATES</a:t>
            </a:r>
          </a:p>
        </p:txBody>
      </p:sp>
      <p:sp>
        <p:nvSpPr>
          <p:cNvPr id="2" name="Pentagon 1">
            <a:extLst>
              <a:ext uri="{FF2B5EF4-FFF2-40B4-BE49-F238E27FC236}">
                <a16:creationId xmlns:a16="http://schemas.microsoft.com/office/drawing/2014/main" id="{F391009E-CEB6-B1C4-B6DF-569BCF6E2872}"/>
              </a:ext>
            </a:extLst>
          </p:cNvPr>
          <p:cNvSpPr/>
          <p:nvPr/>
        </p:nvSpPr>
        <p:spPr>
          <a:xfrm>
            <a:off x="10960100" y="1424587"/>
            <a:ext cx="1231900" cy="220818"/>
          </a:xfrm>
          <a:prstGeom prst="homePlate">
            <a:avLst/>
          </a:prstGeom>
          <a:solidFill>
            <a:srgbClr val="D1D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C97ABA8-9AA3-CB3F-EF6A-994E201FCE4B}"/>
              </a:ext>
            </a:extLst>
          </p:cNvPr>
          <p:cNvGrpSpPr/>
          <p:nvPr/>
        </p:nvGrpSpPr>
        <p:grpSpPr>
          <a:xfrm>
            <a:off x="690263" y="1362837"/>
            <a:ext cx="1210734" cy="542968"/>
            <a:chOff x="1337733" y="3576616"/>
            <a:chExt cx="1210734" cy="542968"/>
          </a:xfrm>
        </p:grpSpPr>
        <p:sp>
          <p:nvSpPr>
            <p:cNvPr id="6" name="Rectangle 5">
              <a:extLst>
                <a:ext uri="{FF2B5EF4-FFF2-40B4-BE49-F238E27FC236}">
                  <a16:creationId xmlns:a16="http://schemas.microsoft.com/office/drawing/2014/main" id="{24A2DC42-DB2A-53F3-C36D-8650CE9BDBB2}"/>
                </a:ext>
              </a:extLst>
            </p:cNvPr>
            <p:cNvSpPr/>
            <p:nvPr/>
          </p:nvSpPr>
          <p:spPr>
            <a:xfrm>
              <a:off x="1337733" y="3576616"/>
              <a:ext cx="1210734" cy="54296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Ins="144000" rtlCol="0" anchor="ctr"/>
            <a:lstStyle/>
            <a:p>
              <a:pPr algn="r"/>
              <a:r>
                <a:rPr lang="en-GB" b="1"/>
                <a:t>Event</a:t>
              </a:r>
            </a:p>
          </p:txBody>
        </p:sp>
        <p:pic>
          <p:nvPicPr>
            <p:cNvPr id="7" name="Graphic 6">
              <a:extLst>
                <a:ext uri="{FF2B5EF4-FFF2-40B4-BE49-F238E27FC236}">
                  <a16:creationId xmlns:a16="http://schemas.microsoft.com/office/drawing/2014/main" id="{E4567B23-9419-F7E4-6479-D760893230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90455" y="3660867"/>
              <a:ext cx="368163" cy="368163"/>
            </a:xfrm>
            <a:prstGeom prst="rect">
              <a:avLst/>
            </a:prstGeom>
          </p:spPr>
        </p:pic>
      </p:grpSp>
    </p:spTree>
    <p:extLst>
      <p:ext uri="{BB962C8B-B14F-4D97-AF65-F5344CB8AC3E}">
        <p14:creationId xmlns:p14="http://schemas.microsoft.com/office/powerpoint/2010/main" val="5273428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5"/>
                                        </p:tgtEl>
                                        <p:attrNameLst>
                                          <p:attrName>style.visibility</p:attrName>
                                        </p:attrNameLst>
                                      </p:cBhvr>
                                      <p:to>
                                        <p:strVal val="visible"/>
                                      </p:to>
                                    </p:set>
                                    <p:animEffect transition="in" filter="fade">
                                      <p:cBhvr>
                                        <p:cTn id="16" dur="500"/>
                                        <p:tgtEl>
                                          <p:spTgt spid="29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6"/>
                                        </p:tgtEl>
                                        <p:attrNameLst>
                                          <p:attrName>style.visibility</p:attrName>
                                        </p:attrNameLst>
                                      </p:cBhvr>
                                      <p:to>
                                        <p:strVal val="visible"/>
                                      </p:to>
                                    </p:set>
                                    <p:animEffect transition="in" filter="fade">
                                      <p:cBhvr>
                                        <p:cTn id="21" dur="500"/>
                                        <p:tgtEl>
                                          <p:spTgt spid="29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1"/>
                                        </p:tgtEl>
                                        <p:attrNameLst>
                                          <p:attrName>style.visibility</p:attrName>
                                        </p:attrNameLst>
                                      </p:cBhvr>
                                      <p:to>
                                        <p:strVal val="visible"/>
                                      </p:to>
                                    </p:set>
                                    <p:animEffect transition="in" filter="fade">
                                      <p:cBhvr>
                                        <p:cTn id="26" dur="500"/>
                                        <p:tgtEl>
                                          <p:spTgt spid="31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12"/>
                                        </p:tgtEl>
                                        <p:attrNameLst>
                                          <p:attrName>style.visibility</p:attrName>
                                        </p:attrNameLst>
                                      </p:cBhvr>
                                      <p:to>
                                        <p:strVal val="visible"/>
                                      </p:to>
                                    </p:set>
                                    <p:animEffect transition="in" filter="fade">
                                      <p:cBhvr>
                                        <p:cTn id="30" dur="500"/>
                                        <p:tgtEl>
                                          <p:spTgt spid="312"/>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314"/>
                                        </p:tgtEl>
                                        <p:attrNameLst>
                                          <p:attrName>style.visibility</p:attrName>
                                        </p:attrNameLst>
                                      </p:cBhvr>
                                      <p:to>
                                        <p:strVal val="visible"/>
                                      </p:to>
                                    </p:set>
                                    <p:animEffect transition="in" filter="fade">
                                      <p:cBhvr>
                                        <p:cTn id="34" dur="500"/>
                                        <p:tgtEl>
                                          <p:spTgt spid="314"/>
                                        </p:tgtEl>
                                      </p:cBhvr>
                                    </p:animEffect>
                                  </p:childTnLst>
                                </p:cTn>
                              </p:par>
                            </p:childTnLst>
                          </p:cTn>
                        </p:par>
                        <p:par>
                          <p:cTn id="35" fill="hold">
                            <p:stCondLst>
                              <p:cond delay="1500"/>
                            </p:stCondLst>
                            <p:childTnLst>
                              <p:par>
                                <p:cTn id="36" presetID="10" presetClass="entr" presetSubtype="0" fill="hold" nodeType="afterEffect">
                                  <p:stCondLst>
                                    <p:cond delay="0"/>
                                  </p:stCondLst>
                                  <p:childTnLst>
                                    <p:set>
                                      <p:cBhvr>
                                        <p:cTn id="37" dur="1" fill="hold">
                                          <p:stCondLst>
                                            <p:cond delay="0"/>
                                          </p:stCondLst>
                                        </p:cTn>
                                        <p:tgtEl>
                                          <p:spTgt spid="315"/>
                                        </p:tgtEl>
                                        <p:attrNameLst>
                                          <p:attrName>style.visibility</p:attrName>
                                        </p:attrNameLst>
                                      </p:cBhvr>
                                      <p:to>
                                        <p:strVal val="visible"/>
                                      </p:to>
                                    </p:set>
                                    <p:animEffect transition="in" filter="fade">
                                      <p:cBhvr>
                                        <p:cTn id="38" dur="500"/>
                                        <p:tgtEl>
                                          <p:spTgt spid="3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1"/>
                                        </p:tgtEl>
                                        <p:attrNameLst>
                                          <p:attrName>style.visibility</p:attrName>
                                        </p:attrNameLst>
                                      </p:cBhvr>
                                      <p:to>
                                        <p:strVal val="visible"/>
                                      </p:to>
                                    </p:set>
                                    <p:animEffect transition="in" filter="fade">
                                      <p:cBhvr>
                                        <p:cTn id="43" dur="500"/>
                                        <p:tgtEl>
                                          <p:spTgt spid="261"/>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6"/>
                                        </p:tgtEl>
                                        <p:attrNameLst>
                                          <p:attrName>style.visibility</p:attrName>
                                        </p:attrNameLst>
                                      </p:cBhvr>
                                      <p:to>
                                        <p:strVal val="visible"/>
                                      </p:to>
                                    </p:set>
                                    <p:animEffect transition="in" filter="fade">
                                      <p:cBhvr>
                                        <p:cTn id="50" dur="500"/>
                                        <p:tgtEl>
                                          <p:spTgt spid="3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9"/>
                                        </p:tgtEl>
                                        <p:attrNameLst>
                                          <p:attrName>style.visibility</p:attrName>
                                        </p:attrNameLst>
                                      </p:cBhvr>
                                      <p:to>
                                        <p:strVal val="visible"/>
                                      </p:to>
                                    </p:set>
                                    <p:animEffect transition="in" filter="fade">
                                      <p:cBhvr>
                                        <p:cTn id="55" dur="500"/>
                                        <p:tgtEl>
                                          <p:spTgt spid="319"/>
                                        </p:tgtEl>
                                      </p:cBhvr>
                                    </p:animEffect>
                                  </p:childTnLst>
                                </p:cTn>
                              </p:par>
                              <p:par>
                                <p:cTn id="56" presetID="10" presetClass="entr" presetSubtype="0" fill="hold" nodeType="withEffect">
                                  <p:stCondLst>
                                    <p:cond delay="0"/>
                                  </p:stCondLst>
                                  <p:childTnLst>
                                    <p:set>
                                      <p:cBhvr>
                                        <p:cTn id="57" dur="1" fill="hold">
                                          <p:stCondLst>
                                            <p:cond delay="0"/>
                                          </p:stCondLst>
                                        </p:cTn>
                                        <p:tgtEl>
                                          <p:spTgt spid="278"/>
                                        </p:tgtEl>
                                        <p:attrNameLst>
                                          <p:attrName>style.visibility</p:attrName>
                                        </p:attrNameLst>
                                      </p:cBhvr>
                                      <p:to>
                                        <p:strVal val="visible"/>
                                      </p:to>
                                    </p:set>
                                    <p:animEffect transition="in" filter="fade">
                                      <p:cBhvr>
                                        <p:cTn id="58" dur="500"/>
                                        <p:tgtEl>
                                          <p:spTgt spid="278"/>
                                        </p:tgtEl>
                                      </p:cBhvr>
                                    </p:animEffect>
                                  </p:childTnLst>
                                </p:cTn>
                              </p:par>
                              <p:par>
                                <p:cTn id="59" presetID="10" presetClass="entr" presetSubtype="0" fill="hold" nodeType="withEffect">
                                  <p:stCondLst>
                                    <p:cond delay="0"/>
                                  </p:stCondLst>
                                  <p:childTnLst>
                                    <p:set>
                                      <p:cBhvr>
                                        <p:cTn id="60" dur="1" fill="hold">
                                          <p:stCondLst>
                                            <p:cond delay="0"/>
                                          </p:stCondLst>
                                        </p:cTn>
                                        <p:tgtEl>
                                          <p:spTgt spid="282"/>
                                        </p:tgtEl>
                                        <p:attrNameLst>
                                          <p:attrName>style.visibility</p:attrName>
                                        </p:attrNameLst>
                                      </p:cBhvr>
                                      <p:to>
                                        <p:strVal val="visible"/>
                                      </p:to>
                                    </p:set>
                                    <p:animEffect transition="in" filter="fade">
                                      <p:cBhvr>
                                        <p:cTn id="61" dur="500"/>
                                        <p:tgtEl>
                                          <p:spTgt spid="282"/>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1"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9342-5EE9-459F-9E4A-416698F52298}"/>
              </a:ext>
            </a:extLst>
          </p:cNvPr>
          <p:cNvSpPr>
            <a:spLocks noGrp="1"/>
          </p:cNvSpPr>
          <p:nvPr>
            <p:ph type="title"/>
          </p:nvPr>
        </p:nvSpPr>
        <p:spPr>
          <a:xfrm>
            <a:off x="581192" y="702156"/>
            <a:ext cx="11029616" cy="525753"/>
          </a:xfrm>
        </p:spPr>
        <p:txBody>
          <a:bodyPr/>
          <a:lstStyle/>
          <a:p>
            <a:r>
              <a:rPr lang="en-GB" b="1"/>
              <a:t>Organisation details</a:t>
            </a:r>
            <a:endParaRPr lang="en-GB"/>
          </a:p>
        </p:txBody>
      </p:sp>
      <p:sp>
        <p:nvSpPr>
          <p:cNvPr id="7" name="Retângulo 7">
            <a:extLst>
              <a:ext uri="{FF2B5EF4-FFF2-40B4-BE49-F238E27FC236}">
                <a16:creationId xmlns:a16="http://schemas.microsoft.com/office/drawing/2014/main" id="{836C73B3-C822-4F2C-8627-DF618422438E}"/>
              </a:ext>
            </a:extLst>
          </p:cNvPr>
          <p:cNvSpPr/>
          <p:nvPr/>
        </p:nvSpPr>
        <p:spPr>
          <a:xfrm>
            <a:off x="1667482" y="1433905"/>
            <a:ext cx="6355148" cy="854080"/>
          </a:xfrm>
          <a:prstGeom prst="rect">
            <a:avLst/>
          </a:prstGeom>
        </p:spPr>
        <p:txBody>
          <a:bodyPr wrap="square" lIns="91440" tIns="45720" rIns="91440" bIns="45720" anchor="t">
            <a:spAutoFit/>
          </a:bodyPr>
          <a:lstStyle/>
          <a:p>
            <a:pPr defTabSz="914400"/>
            <a:r>
              <a:rPr lang="en-US" sz="1650" b="1">
                <a:solidFill>
                  <a:schemeClr val="tx2"/>
                </a:solidFill>
                <a:cs typeface="Calibri"/>
              </a:rPr>
              <a:t>Workshop planning: 1 hour</a:t>
            </a:r>
          </a:p>
          <a:p>
            <a:pPr defTabSz="914400"/>
            <a:endParaRPr lang="en-US" sz="1650" b="1">
              <a:solidFill>
                <a:schemeClr val="tx2"/>
              </a:solidFill>
              <a:cs typeface="Calibri"/>
            </a:endParaRPr>
          </a:p>
          <a:p>
            <a:pPr defTabSz="914400"/>
            <a:r>
              <a:rPr lang="en-US" sz="1650" b="1">
                <a:solidFill>
                  <a:schemeClr val="tx2"/>
                </a:solidFill>
                <a:cs typeface="Calibri"/>
              </a:rPr>
              <a:t>45 min presentations &amp; 15 min Q&amp;A session</a:t>
            </a:r>
          </a:p>
        </p:txBody>
      </p:sp>
      <p:pic>
        <p:nvPicPr>
          <p:cNvPr id="4" name="Graphic 3" descr="Alarm clock with solid fill">
            <a:extLst>
              <a:ext uri="{FF2B5EF4-FFF2-40B4-BE49-F238E27FC236}">
                <a16:creationId xmlns:a16="http://schemas.microsoft.com/office/drawing/2014/main" id="{20BD8FB0-EFBD-4577-8FC5-DEE571CC9E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459" y="1398718"/>
            <a:ext cx="914400" cy="914400"/>
          </a:xfrm>
          <a:prstGeom prst="rect">
            <a:avLst/>
          </a:prstGeom>
        </p:spPr>
      </p:pic>
      <p:sp>
        <p:nvSpPr>
          <p:cNvPr id="8" name="TextBox 7">
            <a:extLst>
              <a:ext uri="{FF2B5EF4-FFF2-40B4-BE49-F238E27FC236}">
                <a16:creationId xmlns:a16="http://schemas.microsoft.com/office/drawing/2014/main" id="{3A3CD63C-3A5A-486E-A478-19583EB7DBC6}"/>
              </a:ext>
            </a:extLst>
          </p:cNvPr>
          <p:cNvSpPr txBox="1"/>
          <p:nvPr/>
        </p:nvSpPr>
        <p:spPr>
          <a:xfrm>
            <a:off x="1667482" y="4411089"/>
            <a:ext cx="10273515" cy="646331"/>
          </a:xfrm>
          <a:prstGeom prst="rect">
            <a:avLst/>
          </a:prstGeom>
          <a:noFill/>
        </p:spPr>
        <p:txBody>
          <a:bodyPr wrap="square" lIns="91440" tIns="45720" rIns="91440" bIns="45720" anchor="t">
            <a:spAutoFit/>
          </a:bodyPr>
          <a:lstStyle/>
          <a:p>
            <a:pPr defTabSz="914400"/>
            <a:endParaRPr lang="en-GB" sz="1800" b="1">
              <a:solidFill>
                <a:srgbClr val="133176"/>
              </a:solidFill>
              <a:cs typeface="Calibri"/>
            </a:endParaRPr>
          </a:p>
          <a:p>
            <a:pPr defTabSz="914400"/>
            <a:r>
              <a:rPr lang="en-GB" sz="1800" b="1">
                <a:solidFill>
                  <a:schemeClr val="tx2"/>
                </a:solidFill>
                <a:cs typeface="Calibri"/>
              </a:rPr>
              <a:t>All the questions and comments received in the MT chat will </a:t>
            </a:r>
            <a:r>
              <a:rPr lang="en-GB" b="1">
                <a:solidFill>
                  <a:schemeClr val="tx2"/>
                </a:solidFill>
                <a:cs typeface="Calibri"/>
              </a:rPr>
              <a:t>be considered</a:t>
            </a:r>
            <a:r>
              <a:rPr lang="en-GB" sz="1800" b="1">
                <a:solidFill>
                  <a:schemeClr val="tx2"/>
                </a:solidFill>
                <a:cs typeface="Calibri"/>
              </a:rPr>
              <a:t> after the workshop</a:t>
            </a:r>
          </a:p>
        </p:txBody>
      </p:sp>
      <p:pic>
        <p:nvPicPr>
          <p:cNvPr id="9" name="Graphic 8" descr="Mute speaker with solid fill">
            <a:extLst>
              <a:ext uri="{FF2B5EF4-FFF2-40B4-BE49-F238E27FC236}">
                <a16:creationId xmlns:a16="http://schemas.microsoft.com/office/drawing/2014/main" id="{F19A9D80-170A-4444-BC81-1A916E208F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02" y="2376401"/>
            <a:ext cx="914400" cy="914400"/>
          </a:xfrm>
          <a:prstGeom prst="rect">
            <a:avLst/>
          </a:prstGeom>
        </p:spPr>
      </p:pic>
      <p:sp>
        <p:nvSpPr>
          <p:cNvPr id="11" name="TextBox 10">
            <a:extLst>
              <a:ext uri="{FF2B5EF4-FFF2-40B4-BE49-F238E27FC236}">
                <a16:creationId xmlns:a16="http://schemas.microsoft.com/office/drawing/2014/main" id="{7F7BB383-E4AE-41D7-99E3-165502E26E1F}"/>
              </a:ext>
            </a:extLst>
          </p:cNvPr>
          <p:cNvSpPr txBox="1"/>
          <p:nvPr/>
        </p:nvSpPr>
        <p:spPr>
          <a:xfrm>
            <a:off x="1667482" y="2544247"/>
            <a:ext cx="6096000" cy="646331"/>
          </a:xfrm>
          <a:prstGeom prst="rect">
            <a:avLst/>
          </a:prstGeom>
          <a:noFill/>
        </p:spPr>
        <p:txBody>
          <a:bodyPr wrap="square">
            <a:spAutoFit/>
          </a:bodyPr>
          <a:lstStyle/>
          <a:p>
            <a:pPr defTabSz="914400"/>
            <a:r>
              <a:rPr lang="en-US" sz="1800" b="1">
                <a:solidFill>
                  <a:schemeClr val="tx2"/>
                </a:solidFill>
                <a:cs typeface="Calibri"/>
              </a:rPr>
              <a:t>All participants are muted and turn the camera on only when speaking</a:t>
            </a:r>
          </a:p>
        </p:txBody>
      </p:sp>
      <p:pic>
        <p:nvPicPr>
          <p:cNvPr id="13" name="Graphic 12" descr="Chat with solid fill">
            <a:extLst>
              <a:ext uri="{FF2B5EF4-FFF2-40B4-BE49-F238E27FC236}">
                <a16:creationId xmlns:a16="http://schemas.microsoft.com/office/drawing/2014/main" id="{6891E80D-A914-4ACA-A200-BBFCC04001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192" y="4440115"/>
            <a:ext cx="914400" cy="914400"/>
          </a:xfrm>
          <a:prstGeom prst="rect">
            <a:avLst/>
          </a:prstGeom>
        </p:spPr>
      </p:pic>
      <p:sp>
        <p:nvSpPr>
          <p:cNvPr id="15" name="TextBox 14">
            <a:extLst>
              <a:ext uri="{FF2B5EF4-FFF2-40B4-BE49-F238E27FC236}">
                <a16:creationId xmlns:a16="http://schemas.microsoft.com/office/drawing/2014/main" id="{A9ED64BF-AE19-4A77-9D33-54AC77973CCD}"/>
              </a:ext>
            </a:extLst>
          </p:cNvPr>
          <p:cNvSpPr txBox="1"/>
          <p:nvPr/>
        </p:nvSpPr>
        <p:spPr>
          <a:xfrm>
            <a:off x="1667482" y="5471160"/>
            <a:ext cx="10080381" cy="646331"/>
          </a:xfrm>
          <a:prstGeom prst="rect">
            <a:avLst/>
          </a:prstGeom>
          <a:noFill/>
        </p:spPr>
        <p:txBody>
          <a:bodyPr wrap="square" lIns="91440" tIns="45720" rIns="91440" bIns="45720" anchor="t">
            <a:spAutoFit/>
          </a:bodyPr>
          <a:lstStyle/>
          <a:p>
            <a:pPr defTabSz="914400"/>
            <a:endParaRPr lang="en-GB" sz="1800" b="1">
              <a:solidFill>
                <a:srgbClr val="133176"/>
              </a:solidFill>
              <a:cs typeface="Calibri" panose="020F0502020204030204" pitchFamily="34" charset="0"/>
            </a:endParaRPr>
          </a:p>
          <a:p>
            <a:pPr defTabSz="914400"/>
            <a:r>
              <a:rPr lang="en-GB" sz="1800" b="1">
                <a:solidFill>
                  <a:schemeClr val="tx2"/>
                </a:solidFill>
                <a:cs typeface="Calibri"/>
              </a:rPr>
              <a:t>During the Q&amp;A the participants can raise the hand to </a:t>
            </a:r>
            <a:r>
              <a:rPr lang="en-GB" b="1">
                <a:solidFill>
                  <a:schemeClr val="tx2"/>
                </a:solidFill>
                <a:cs typeface="Calibri"/>
              </a:rPr>
              <a:t>ask</a:t>
            </a:r>
            <a:r>
              <a:rPr lang="en-GB" sz="1800" b="1">
                <a:solidFill>
                  <a:schemeClr val="tx2"/>
                </a:solidFill>
                <a:cs typeface="Calibri"/>
              </a:rPr>
              <a:t> a question / make a comment</a:t>
            </a:r>
          </a:p>
        </p:txBody>
      </p:sp>
      <p:pic>
        <p:nvPicPr>
          <p:cNvPr id="17" name="Graphic 16" descr="Raised hand with solid fill">
            <a:extLst>
              <a:ext uri="{FF2B5EF4-FFF2-40B4-BE49-F238E27FC236}">
                <a16:creationId xmlns:a16="http://schemas.microsoft.com/office/drawing/2014/main" id="{59F7CE98-B262-4A63-9DAF-DA6B763443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1192" y="5471160"/>
            <a:ext cx="914400" cy="914400"/>
          </a:xfrm>
          <a:prstGeom prst="rect">
            <a:avLst/>
          </a:prstGeom>
        </p:spPr>
      </p:pic>
      <p:pic>
        <p:nvPicPr>
          <p:cNvPr id="5" name="Graphic 4" descr="Video camera with solid fill">
            <a:extLst>
              <a:ext uri="{FF2B5EF4-FFF2-40B4-BE49-F238E27FC236}">
                <a16:creationId xmlns:a16="http://schemas.microsoft.com/office/drawing/2014/main" id="{8709757F-7A65-D4D5-55E1-93A90554BD5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4302" y="3313377"/>
            <a:ext cx="914400" cy="914400"/>
          </a:xfrm>
          <a:prstGeom prst="rect">
            <a:avLst/>
          </a:prstGeom>
        </p:spPr>
      </p:pic>
      <p:sp>
        <p:nvSpPr>
          <p:cNvPr id="6" name="TextBox 5">
            <a:extLst>
              <a:ext uri="{FF2B5EF4-FFF2-40B4-BE49-F238E27FC236}">
                <a16:creationId xmlns:a16="http://schemas.microsoft.com/office/drawing/2014/main" id="{5EB4F09C-A7C7-0EEA-0A17-A1668D3A14B8}"/>
              </a:ext>
            </a:extLst>
          </p:cNvPr>
          <p:cNvSpPr txBox="1"/>
          <p:nvPr/>
        </p:nvSpPr>
        <p:spPr>
          <a:xfrm>
            <a:off x="1667482" y="3685763"/>
            <a:ext cx="6096000" cy="369332"/>
          </a:xfrm>
          <a:prstGeom prst="rect">
            <a:avLst/>
          </a:prstGeom>
          <a:noFill/>
        </p:spPr>
        <p:txBody>
          <a:bodyPr wrap="square">
            <a:spAutoFit/>
          </a:bodyPr>
          <a:lstStyle/>
          <a:p>
            <a:pPr defTabSz="914400"/>
            <a:r>
              <a:rPr lang="en-US" b="1">
                <a:solidFill>
                  <a:schemeClr val="tx2"/>
                </a:solidFill>
                <a:cs typeface="Calibri"/>
              </a:rPr>
              <a:t>The session will be recorded</a:t>
            </a:r>
            <a:endParaRPr lang="en-US" sz="1800" b="1">
              <a:solidFill>
                <a:schemeClr val="tx2"/>
              </a:solidFill>
              <a:cs typeface="Calibri"/>
            </a:endParaRPr>
          </a:p>
        </p:txBody>
      </p:sp>
    </p:spTree>
    <p:extLst>
      <p:ext uri="{BB962C8B-B14F-4D97-AF65-F5344CB8AC3E}">
        <p14:creationId xmlns:p14="http://schemas.microsoft.com/office/powerpoint/2010/main" val="40548102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8F4-5325-00D3-6AB2-F8BF1FD1D9A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81DFE6-C2AC-2FCC-7C68-253EE7CB203D}"/>
              </a:ext>
            </a:extLst>
          </p:cNvPr>
          <p:cNvSpPr>
            <a:spLocks noGrp="1"/>
          </p:cNvSpPr>
          <p:nvPr>
            <p:ph type="ftr" sz="quarter" idx="4294967295"/>
          </p:nvPr>
        </p:nvSpPr>
        <p:spPr>
          <a:xfrm>
            <a:off x="558175" y="6303966"/>
            <a:ext cx="3899800" cy="365124"/>
          </a:xfrm>
          <a:prstGeom prst="rect">
            <a:avLst/>
          </a:prstGeom>
        </p:spPr>
        <p:txBody>
          <a:bodyPr vert="horz" lIns="91440" tIns="0" rIns="91440" bIns="0" rtlCol="0" anchor="b"/>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Risk Assessment Processes</a:t>
            </a:r>
          </a:p>
        </p:txBody>
      </p:sp>
      <p:sp>
        <p:nvSpPr>
          <p:cNvPr id="4" name="Slide Number Placeholder 3">
            <a:extLst>
              <a:ext uri="{FF2B5EF4-FFF2-40B4-BE49-F238E27FC236}">
                <a16:creationId xmlns:a16="http://schemas.microsoft.com/office/drawing/2014/main" id="{012B0C1B-1E97-86C3-1AD5-7D40A44A3001}"/>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20</a:t>
            </a:fld>
            <a:endParaRPr lang="en-GB"/>
          </a:p>
        </p:txBody>
      </p:sp>
      <p:sp>
        <p:nvSpPr>
          <p:cNvPr id="2" name="Title 1">
            <a:extLst>
              <a:ext uri="{FF2B5EF4-FFF2-40B4-BE49-F238E27FC236}">
                <a16:creationId xmlns:a16="http://schemas.microsoft.com/office/drawing/2014/main" id="{11438BBD-7FF0-6CFD-2192-9F5E18853F27}"/>
              </a:ext>
            </a:extLst>
          </p:cNvPr>
          <p:cNvSpPr>
            <a:spLocks noGrp="1"/>
          </p:cNvSpPr>
          <p:nvPr>
            <p:ph type="ctrTitle"/>
          </p:nvPr>
        </p:nvSpPr>
        <p:spPr>
          <a:xfrm>
            <a:off x="1724343" y="1736724"/>
            <a:ext cx="5387658" cy="3423366"/>
          </a:xfrm>
        </p:spPr>
        <p:txBody>
          <a:bodyPr anchor="t" anchorCtr="0">
            <a:normAutofit/>
          </a:bodyPr>
          <a:lstStyle/>
          <a:p>
            <a:r>
              <a:rPr lang="en-GB"/>
              <a:t>Cyber-Attack Classification Scale Methodology</a:t>
            </a:r>
            <a:endParaRPr lang="en-GB" noProof="0"/>
          </a:p>
        </p:txBody>
      </p:sp>
      <p:sp>
        <p:nvSpPr>
          <p:cNvPr id="5" name="Picture Placeholder 4">
            <a:extLst>
              <a:ext uri="{FF2B5EF4-FFF2-40B4-BE49-F238E27FC236}">
                <a16:creationId xmlns:a16="http://schemas.microsoft.com/office/drawing/2014/main" id="{146648AE-860C-5E29-D52D-BCB12088CA53}"/>
              </a:ext>
            </a:extLst>
          </p:cNvPr>
          <p:cNvSpPr>
            <a:spLocks noGrp="1"/>
          </p:cNvSpPr>
          <p:nvPr>
            <p:ph type="pic" sz="quarter" idx="14"/>
          </p:nvPr>
        </p:nvSpPr>
        <p:spPr>
          <a:solidFill>
            <a:schemeClr val="accent3"/>
          </a:solidFill>
        </p:spPr>
        <p:txBody>
          <a:bodyPr/>
          <a:lstStyle/>
          <a:p>
            <a:endParaRPr lang="en-GB"/>
          </a:p>
        </p:txBody>
      </p:sp>
      <p:sp>
        <p:nvSpPr>
          <p:cNvPr id="6" name="Title 10">
            <a:extLst>
              <a:ext uri="{FF2B5EF4-FFF2-40B4-BE49-F238E27FC236}">
                <a16:creationId xmlns:a16="http://schemas.microsoft.com/office/drawing/2014/main" id="{B33AE859-B93B-0405-354F-F5D1F92497A9}"/>
              </a:ext>
            </a:extLst>
          </p:cNvPr>
          <p:cNvSpPr txBox="1">
            <a:spLocks/>
          </p:cNvSpPr>
          <p:nvPr/>
        </p:nvSpPr>
        <p:spPr>
          <a:xfrm>
            <a:off x="345533" y="1736724"/>
            <a:ext cx="804461" cy="782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r"/>
            <a:r>
              <a:rPr lang="en-US">
                <a:solidFill>
                  <a:schemeClr val="accent3"/>
                </a:solidFill>
              </a:rPr>
              <a:t>3</a:t>
            </a:r>
            <a:endParaRPr lang="en-GB">
              <a:solidFill>
                <a:schemeClr val="accent3"/>
              </a:solidFill>
            </a:endParaRPr>
          </a:p>
        </p:txBody>
      </p:sp>
    </p:spTree>
    <p:extLst>
      <p:ext uri="{BB962C8B-B14F-4D97-AF65-F5344CB8AC3E}">
        <p14:creationId xmlns:p14="http://schemas.microsoft.com/office/powerpoint/2010/main" val="2334427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7353300" y="3695542"/>
            <a:ext cx="1257300" cy="23933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p:txBody>
          <a:bodyPr/>
          <a:lstStyle/>
          <a:p>
            <a:r>
              <a:rPr lang="fr-FR" sz="2800" err="1"/>
              <a:t>Cyber-attack</a:t>
            </a:r>
            <a:r>
              <a:rPr lang="fr-FR" sz="2800"/>
              <a:t> Classification </a:t>
            </a:r>
            <a:r>
              <a:rPr lang="fr-FR" sz="2800" err="1"/>
              <a:t>Scale</a:t>
            </a:r>
            <a:r>
              <a:rPr lang="fr-FR" sz="2800"/>
              <a:t> </a:t>
            </a:r>
            <a:r>
              <a:rPr lang="fr-FR" sz="2800" err="1"/>
              <a:t>Methodology</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21</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669925" y="3593908"/>
            <a:ext cx="11109120" cy="2064540"/>
          </a:xfrm>
          <a:prstGeom prst="rect">
            <a:avLst/>
          </a:prstGeom>
          <a:noFill/>
          <a:ln>
            <a:noFill/>
          </a:ln>
        </p:spPr>
        <p:txBody>
          <a:bodyPr wrap="square">
            <a:spAutoFit/>
          </a:bodyPr>
          <a:lstStyle/>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methodology shall provide the classification for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gravity</a:t>
            </a:r>
            <a:r>
              <a:rPr lang="en-GB">
                <a:latin typeface="Calibri" panose="020F0502020204030204" pitchFamily="34" charset="0"/>
                <a:ea typeface="Calibri" panose="020F0502020204030204" pitchFamily="34" charset="0"/>
                <a:cs typeface="Calibri" panose="020F0502020204030204" pitchFamily="34" charset="0"/>
              </a:rPr>
              <a:t> of a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cyber-attack</a:t>
            </a:r>
            <a:r>
              <a:rPr lang="en-GB">
                <a:latin typeface="Calibri" panose="020F0502020204030204" pitchFamily="34" charset="0"/>
                <a:ea typeface="Calibri" panose="020F0502020204030204" pitchFamily="34" charset="0"/>
                <a:cs typeface="Calibri" panose="020F0502020204030204" pitchFamily="34" charset="0"/>
              </a:rPr>
              <a:t> according to five levels, the two highest levels being ‘high’ and ‘critical’. The classification shall be based on the assessment of the following parameters:</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(a)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potential impact </a:t>
            </a:r>
            <a:r>
              <a:rPr lang="en-GB">
                <a:latin typeface="Calibri" panose="020F0502020204030204" pitchFamily="34" charset="0"/>
                <a:ea typeface="Calibri" panose="020F0502020204030204" pitchFamily="34" charset="0"/>
                <a:cs typeface="Calibri" panose="020F0502020204030204" pitchFamily="34" charset="0"/>
              </a:rPr>
              <a:t>considering the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assets</a:t>
            </a:r>
            <a:r>
              <a:rPr lang="en-GB">
                <a:latin typeface="Calibri" panose="020F0502020204030204" pitchFamily="34" charset="0"/>
                <a:ea typeface="Calibri" panose="020F0502020204030204" pitchFamily="34" charset="0"/>
                <a:cs typeface="Calibri" panose="020F0502020204030204" pitchFamily="34" charset="0"/>
              </a:rPr>
              <a:t> and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perimeters</a:t>
            </a:r>
            <a:r>
              <a:rPr lang="en-GB">
                <a:latin typeface="Calibri" panose="020F0502020204030204" pitchFamily="34" charset="0"/>
                <a:ea typeface="Calibri" panose="020F0502020204030204" pitchFamily="34" charset="0"/>
                <a:cs typeface="Calibri" panose="020F0502020204030204" pitchFamily="34" charset="0"/>
              </a:rPr>
              <a:t> exposed determined in accordance with Article 26(4), point (c); and  </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(b)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severity</a:t>
            </a:r>
            <a:r>
              <a:rPr lang="en-GB" b="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of the cybersecurity incident. </a:t>
            </a:r>
          </a:p>
        </p:txBody>
      </p:sp>
      <p:sp>
        <p:nvSpPr>
          <p:cNvPr id="8" name="Ellipse 7"/>
          <p:cNvSpPr/>
          <p:nvPr/>
        </p:nvSpPr>
        <p:spPr>
          <a:xfrm>
            <a:off x="3458308" y="4548555"/>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2</a:t>
            </a:r>
            <a:endParaRPr lang="en-GB" sz="1100">
              <a:solidFill>
                <a:schemeClr val="bg1"/>
              </a:solidFill>
            </a:endParaRPr>
          </a:p>
        </p:txBody>
      </p:sp>
      <p:sp>
        <p:nvSpPr>
          <p:cNvPr id="9" name="Ellipse 8"/>
          <p:cNvSpPr/>
          <p:nvPr/>
        </p:nvSpPr>
        <p:spPr>
          <a:xfrm>
            <a:off x="2599592" y="521091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3</a:t>
            </a:r>
            <a:endParaRPr lang="en-GB" sz="1100">
              <a:solidFill>
                <a:schemeClr val="bg1"/>
              </a:solidFill>
            </a:endParaRPr>
          </a:p>
        </p:txBody>
      </p:sp>
      <p:sp>
        <p:nvSpPr>
          <p:cNvPr id="10" name="Ellipse 9"/>
          <p:cNvSpPr/>
          <p:nvPr/>
        </p:nvSpPr>
        <p:spPr>
          <a:xfrm>
            <a:off x="8490438" y="354855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1</a:t>
            </a:r>
            <a:endParaRPr lang="en-GB" sz="1100">
              <a:solidFill>
                <a:schemeClr val="bg1"/>
              </a:solidFill>
            </a:endParaRPr>
          </a:p>
        </p:txBody>
      </p:sp>
      <p:sp>
        <p:nvSpPr>
          <p:cNvPr id="11" name="Ellipse 10"/>
          <p:cNvSpPr/>
          <p:nvPr/>
        </p:nvSpPr>
        <p:spPr>
          <a:xfrm>
            <a:off x="6778400" y="3557342"/>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4</a:t>
            </a:r>
            <a:endParaRPr lang="en-GB" sz="1100">
              <a:solidFill>
                <a:schemeClr val="bg1"/>
              </a:solidFill>
            </a:endParaRPr>
          </a:p>
        </p:txBody>
      </p:sp>
      <p:sp>
        <p:nvSpPr>
          <p:cNvPr id="4" name="Rectangle 3"/>
          <p:cNvSpPr/>
          <p:nvPr/>
        </p:nvSpPr>
        <p:spPr>
          <a:xfrm>
            <a:off x="669925" y="1662338"/>
            <a:ext cx="11109119" cy="1754326"/>
          </a:xfrm>
          <a:prstGeom prst="rect">
            <a:avLst/>
          </a:prstGeom>
        </p:spPr>
        <p:txBody>
          <a:bodyPr wrap="square">
            <a:spAutoFit/>
          </a:bodyPr>
          <a:lstStyle/>
          <a:p>
            <a:pPr algn="just">
              <a:lnSpc>
                <a:spcPct val="120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Article 37 (8)</a:t>
            </a:r>
          </a:p>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TSOs, with the assistance of the ENTSO for Electricity, and in cooperation with the EU DSO entity shall develop a cyber-attack classification scale methodology by 13 June 2025. The TSOs, with the assistance of the ENTSO for Electricity and the EU DSO entity may request the competent authorities to consult ENISA and their competent authorities responsible for cybersecurity for assistance in the development of such classification scale. </a:t>
            </a:r>
          </a:p>
        </p:txBody>
      </p:sp>
    </p:spTree>
    <p:extLst>
      <p:ext uri="{BB962C8B-B14F-4D97-AF65-F5344CB8AC3E}">
        <p14:creationId xmlns:p14="http://schemas.microsoft.com/office/powerpoint/2010/main" val="19072246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6" grpId="0"/>
      <p:bldP spid="8" grpId="0" animBg="1"/>
      <p:bldP spid="9" grpId="0" animBg="1"/>
      <p:bldP spid="10" grpId="0" animBg="1"/>
      <p:bldP spid="11"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a:xfrm>
            <a:off x="11231223" y="6356516"/>
            <a:ext cx="349955" cy="317378"/>
          </a:xfrm>
        </p:spPr>
        <p:txBody>
          <a:bodyPr/>
          <a:lstStyle/>
          <a:p>
            <a:fld id="{2557C461-8C51-4D9D-8FC8-E809BEA51BC7}" type="slidenum">
              <a:rPr lang="en-GB" smtClean="0"/>
              <a:t>22</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Titre 1"/>
          <p:cNvSpPr txBox="1">
            <a:spLocks/>
          </p:cNvSpPr>
          <p:nvPr/>
        </p:nvSpPr>
        <p:spPr>
          <a:xfrm>
            <a:off x="550863" y="-199787"/>
            <a:ext cx="11617788" cy="3564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endParaRPr lang="en-GB" sz="2400"/>
          </a:p>
        </p:txBody>
      </p:sp>
      <p:sp>
        <p:nvSpPr>
          <p:cNvPr id="21" name="Titre 20"/>
          <p:cNvSpPr>
            <a:spLocks noGrp="1"/>
          </p:cNvSpPr>
          <p:nvPr>
            <p:ph type="title"/>
          </p:nvPr>
        </p:nvSpPr>
        <p:spPr/>
        <p:txBody>
          <a:bodyPr/>
          <a:lstStyle/>
          <a:p>
            <a:r>
              <a:rPr lang="fr-FR"/>
              <a:t>Q#1 </a:t>
            </a:r>
            <a:r>
              <a:rPr lang="fr-FR" err="1"/>
              <a:t>Malicious</a:t>
            </a:r>
            <a:r>
              <a:rPr lang="fr-FR"/>
              <a:t>?</a:t>
            </a:r>
            <a:endParaRPr lang="en-GB"/>
          </a:p>
        </p:txBody>
      </p:sp>
      <p:sp>
        <p:nvSpPr>
          <p:cNvPr id="61" name="Rectangle 60"/>
          <p:cNvSpPr/>
          <p:nvPr/>
        </p:nvSpPr>
        <p:spPr>
          <a:xfrm>
            <a:off x="7138219" y="588243"/>
            <a:ext cx="4893560" cy="3950184"/>
          </a:xfrm>
          <a:prstGeom prst="rect">
            <a:avLst/>
          </a:prstGeom>
        </p:spPr>
        <p:txBody>
          <a:bodyPr wrap="square">
            <a:spAutoFit/>
          </a:bodyPr>
          <a:lstStyle/>
          <a:p>
            <a:pPr algn="ctr">
              <a:lnSpc>
                <a:spcPts val="1300"/>
              </a:lnSpc>
              <a:spcAft>
                <a:spcPts val="600"/>
              </a:spcAft>
            </a:pPr>
            <a: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Article 4</a:t>
            </a:r>
            <a:b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br>
            <a: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Estimation of the root cause</a:t>
            </a:r>
          </a:p>
          <a:p>
            <a:pPr marL="342900" indent="-342900" algn="just">
              <a:lnSpc>
                <a:spcPct val="115000"/>
              </a:lnSpc>
              <a:buFont typeface="+mj-lt"/>
              <a:buAutoNum type="arabicParenBoth"/>
            </a:pPr>
            <a:r>
              <a:rPr lang="en-GB" sz="1200">
                <a:latin typeface="Times New Roman" panose="02020603050405020304" pitchFamily="18" charset="0"/>
                <a:ea typeface="Times New Roman" panose="02020603050405020304" pitchFamily="18" charset="0"/>
                <a:cs typeface="Myanmar Text" panose="020B0502040204020203" pitchFamily="34" charset="0"/>
              </a:rPr>
              <a:t>Entities shall provide an estimation of the root cause of the event:</a:t>
            </a:r>
          </a:p>
          <a:p>
            <a:pPr marL="800100" lvl="1" indent="-342900" algn="just">
              <a:lnSpc>
                <a:spcPct val="107000"/>
              </a:lnSpc>
              <a:buFont typeface="Symbol" panose="05050102010706020507" pitchFamily="18" charset="2"/>
              <a:buChar char=""/>
            </a:pPr>
            <a:r>
              <a:rPr lang="en-GB" sz="1200" b="1">
                <a:solidFill>
                  <a:srgbClr val="333333"/>
                </a:solidFill>
                <a:latin typeface="Times New Roman" panose="02020603050405020304" pitchFamily="18" charset="0"/>
                <a:ea typeface="Segoe UI" panose="020B0502040204020203" pitchFamily="34" charset="0"/>
                <a:cs typeface="Times New Roman" panose="02020603050405020304" pitchFamily="18" charset="0"/>
              </a:rPr>
              <a:t>A malicious root cause </a:t>
            </a:r>
            <a:r>
              <a:rPr lang="en-GB" sz="1200">
                <a:solidFill>
                  <a:srgbClr val="333333"/>
                </a:solidFill>
                <a:latin typeface="Times New Roman" panose="02020603050405020304" pitchFamily="18" charset="0"/>
                <a:ea typeface="Segoe UI" panose="020B0502040204020203" pitchFamily="34" charset="0"/>
                <a:cs typeface="Times New Roman" panose="02020603050405020304" pitchFamily="18" charset="0"/>
              </a:rPr>
              <a:t>means that the origin of the event is any human intention to deliberately cause harm or damage and it is clearly determined.</a:t>
            </a:r>
          </a:p>
          <a:p>
            <a:pPr marL="800100" lvl="1" indent="-342900" algn="just">
              <a:lnSpc>
                <a:spcPct val="107000"/>
              </a:lnSpc>
              <a:buFont typeface="Symbol" panose="05050102010706020507" pitchFamily="18" charset="2"/>
              <a:buChar char=""/>
            </a:pPr>
            <a:r>
              <a:rPr lang="en-GB" sz="1200" b="1">
                <a:solidFill>
                  <a:srgbClr val="333333"/>
                </a:solidFill>
                <a:latin typeface="Times New Roman" panose="02020603050405020304" pitchFamily="18" charset="0"/>
                <a:ea typeface="Segoe UI" panose="020B0502040204020203" pitchFamily="34" charset="0"/>
                <a:cs typeface="Times New Roman" panose="02020603050405020304" pitchFamily="18" charset="0"/>
              </a:rPr>
              <a:t>A not malicious root cause </a:t>
            </a:r>
            <a:r>
              <a:rPr lang="en-GB" sz="1200">
                <a:solidFill>
                  <a:srgbClr val="333333"/>
                </a:solidFill>
                <a:latin typeface="Times New Roman" panose="02020603050405020304" pitchFamily="18" charset="0"/>
                <a:ea typeface="Segoe UI" panose="020B0502040204020203" pitchFamily="34" charset="0"/>
                <a:cs typeface="Times New Roman" panose="02020603050405020304" pitchFamily="18" charset="0"/>
              </a:rPr>
              <a:t>means that the origin of the event is without any human intention to deliberately cause harm or damage.</a:t>
            </a:r>
          </a:p>
          <a:p>
            <a:pPr marL="800100" lvl="1" indent="-342900" algn="just">
              <a:lnSpc>
                <a:spcPct val="107000"/>
              </a:lnSpc>
              <a:buFont typeface="Symbol" panose="05050102010706020507" pitchFamily="18" charset="2"/>
              <a:buChar char=""/>
            </a:pPr>
            <a:r>
              <a:rPr lang="en-GB" sz="1200" b="1">
                <a:solidFill>
                  <a:srgbClr val="333333"/>
                </a:solidFill>
                <a:latin typeface="Times New Roman" panose="02020603050405020304" pitchFamily="18" charset="0"/>
                <a:ea typeface="Segoe UI" panose="020B0502040204020203" pitchFamily="34" charset="0"/>
                <a:cs typeface="Times New Roman" panose="02020603050405020304" pitchFamily="18" charset="0"/>
              </a:rPr>
              <a:t>An uncertain root cause </a:t>
            </a:r>
            <a:r>
              <a:rPr lang="en-GB" sz="1200">
                <a:solidFill>
                  <a:srgbClr val="333333"/>
                </a:solidFill>
                <a:latin typeface="Times New Roman" panose="02020603050405020304" pitchFamily="18" charset="0"/>
                <a:ea typeface="Segoe UI" panose="020B0502040204020203" pitchFamily="34" charset="0"/>
                <a:cs typeface="Times New Roman" panose="02020603050405020304" pitchFamily="18" charset="0"/>
              </a:rPr>
              <a:t>means that the origin is not clear or cannot yet be categorised.</a:t>
            </a:r>
          </a:p>
          <a:p>
            <a:r>
              <a:rPr lang="en-GB" sz="1200">
                <a:latin typeface="Times New Roman" panose="02020603050405020304" pitchFamily="18" charset="0"/>
                <a:ea typeface="MS Mincho"/>
                <a:cs typeface="Myanmar Text" panose="020B0502040204020203" pitchFamily="34" charset="0"/>
              </a:rPr>
              <a:t> </a:t>
            </a:r>
          </a:p>
          <a:p>
            <a:pPr marL="342900" indent="-342900" algn="just">
              <a:lnSpc>
                <a:spcPct val="115000"/>
              </a:lnSpc>
              <a:buFont typeface="+mj-lt"/>
              <a:buAutoNum type="arabicParenBoth"/>
            </a:pPr>
            <a:r>
              <a:rPr lang="en-GB" sz="1200">
                <a:latin typeface="Times New Roman" panose="02020603050405020304" pitchFamily="18" charset="0"/>
                <a:ea typeface="MS Mincho"/>
                <a:cs typeface="Myanmar Text" panose="020B0502040204020203" pitchFamily="34" charset="0"/>
              </a:rPr>
              <a:t>The event shall be considered a cyber-attack by the entity when it is estimated to have a malicious or an uncertain root cause. </a:t>
            </a:r>
          </a:p>
          <a:p>
            <a:pPr marL="342900" indent="-342900" algn="just">
              <a:lnSpc>
                <a:spcPct val="115000"/>
              </a:lnSpc>
              <a:buFont typeface="+mj-lt"/>
              <a:buAutoNum type="arabicParenBoth"/>
            </a:pPr>
            <a:r>
              <a:rPr lang="en-GB" sz="1200">
                <a:latin typeface="Times New Roman" panose="02020603050405020304" pitchFamily="18" charset="0"/>
                <a:ea typeface="MS Mincho"/>
                <a:cs typeface="Myanmar Text" panose="020B0502040204020203" pitchFamily="34" charset="0"/>
              </a:rPr>
              <a:t>In case the root cause is estimated as uncertain, the entity shall continue to evaluate the root cause.</a:t>
            </a:r>
          </a:p>
          <a:p>
            <a:pPr marL="342900" indent="-342900" algn="just">
              <a:lnSpc>
                <a:spcPct val="115000"/>
              </a:lnSpc>
              <a:buFont typeface="+mj-lt"/>
              <a:buAutoNum type="arabicParenBoth"/>
            </a:pPr>
            <a:r>
              <a:rPr lang="en-GB" sz="1200">
                <a:latin typeface="Times New Roman" panose="02020603050405020304" pitchFamily="18" charset="0"/>
                <a:ea typeface="MS Mincho"/>
                <a:cs typeface="Myanmar Text" panose="020B0502040204020203" pitchFamily="34" charset="0"/>
              </a:rPr>
              <a:t>In the case where a “not malicious” root cause is assessed without any doubt, the entity shall not consider the event as reportable according to article 38 (4) of the NCCS regulation.</a:t>
            </a:r>
          </a:p>
        </p:txBody>
      </p:sp>
      <p:sp>
        <p:nvSpPr>
          <p:cNvPr id="9" name="Rectangle 8"/>
          <p:cNvSpPr/>
          <p:nvPr/>
        </p:nvSpPr>
        <p:spPr>
          <a:xfrm>
            <a:off x="550863" y="4735040"/>
            <a:ext cx="7977187" cy="1015663"/>
          </a:xfrm>
          <a:prstGeom prst="rect">
            <a:avLst/>
          </a:prstGeom>
        </p:spPr>
        <p:txBody>
          <a:bodyPr wrap="square">
            <a:spAutoFit/>
          </a:bodyPr>
          <a:lstStyle/>
          <a:p>
            <a:pPr lvl="0" algn="just">
              <a:spcAft>
                <a:spcPts val="600"/>
              </a:spcAft>
            </a:pPr>
            <a: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Definitions</a:t>
            </a:r>
          </a:p>
          <a:p>
            <a:pPr lvl="0" algn="just">
              <a:spcAft>
                <a:spcPts val="600"/>
              </a:spcAft>
            </a:pPr>
            <a:r>
              <a:rPr lang="en-GB" sz="1200">
                <a:latin typeface="Times New Roman" panose="02020603050405020304" pitchFamily="18" charset="0"/>
                <a:ea typeface="Cambria" panose="02040503050406030204" pitchFamily="18" charset="0"/>
                <a:cs typeface="Cambria" panose="02040503050406030204" pitchFamily="18" charset="0"/>
              </a:rPr>
              <a:t>[NCCS]Art.3.11 ‘</a:t>
            </a:r>
            <a:r>
              <a:rPr lang="en-GB" sz="1200" b="1">
                <a:latin typeface="Times New Roman" panose="02020603050405020304" pitchFamily="18" charset="0"/>
                <a:ea typeface="Cambria" panose="02040503050406030204" pitchFamily="18" charset="0"/>
                <a:cs typeface="Cambria" panose="02040503050406030204" pitchFamily="18" charset="0"/>
              </a:rPr>
              <a:t>cyber-attack</a:t>
            </a:r>
            <a:r>
              <a:rPr lang="en-GB" sz="1200">
                <a:latin typeface="Times New Roman" panose="02020603050405020304" pitchFamily="18" charset="0"/>
                <a:ea typeface="Cambria" panose="02040503050406030204" pitchFamily="18" charset="0"/>
                <a:cs typeface="Cambria" panose="02040503050406030204" pitchFamily="18" charset="0"/>
              </a:rPr>
              <a:t>’ means an incident as defined in Article 3, point (14), of Regulation (EU) 2022/2554 [DORA]</a:t>
            </a:r>
          </a:p>
          <a:p>
            <a:pPr lvl="0" algn="just">
              <a:spcAft>
                <a:spcPts val="600"/>
              </a:spcAft>
            </a:pPr>
            <a:r>
              <a:rPr lang="fr-FR" sz="1200" i="1">
                <a:latin typeface="Times New Roman" panose="02020603050405020304" pitchFamily="18" charset="0"/>
                <a:ea typeface="Cambria" panose="02040503050406030204" pitchFamily="18" charset="0"/>
                <a:cs typeface="Cambria" panose="02040503050406030204" pitchFamily="18" charset="0"/>
              </a:rPr>
              <a:t>[DORA] Art.3.14 </a:t>
            </a:r>
            <a:r>
              <a:rPr lang="en-GB" sz="1200" i="1">
                <a:latin typeface="Times New Roman" panose="02020603050405020304" pitchFamily="18" charset="0"/>
                <a:ea typeface="Cambria" panose="02040503050406030204" pitchFamily="18" charset="0"/>
                <a:cs typeface="Cambria" panose="02040503050406030204" pitchFamily="18" charset="0"/>
              </a:rPr>
              <a:t>‘</a:t>
            </a:r>
            <a:r>
              <a:rPr lang="en-GB" sz="1200" b="1" i="1">
                <a:latin typeface="Times New Roman" panose="02020603050405020304" pitchFamily="18" charset="0"/>
                <a:ea typeface="Cambria" panose="02040503050406030204" pitchFamily="18" charset="0"/>
                <a:cs typeface="Cambria" panose="02040503050406030204" pitchFamily="18" charset="0"/>
              </a:rPr>
              <a:t>cyber-attack</a:t>
            </a:r>
            <a:r>
              <a:rPr lang="en-GB" sz="1200" i="1">
                <a:latin typeface="Times New Roman" panose="02020603050405020304" pitchFamily="18" charset="0"/>
                <a:ea typeface="Cambria" panose="02040503050406030204" pitchFamily="18" charset="0"/>
                <a:cs typeface="Cambria" panose="02040503050406030204" pitchFamily="18" charset="0"/>
              </a:rPr>
              <a:t>’ means a </a:t>
            </a:r>
            <a:r>
              <a:rPr lang="en-GB" sz="1200" b="1" i="1">
                <a:solidFill>
                  <a:schemeClr val="accent5">
                    <a:lumMod val="75000"/>
                  </a:schemeClr>
                </a:solidFill>
                <a:latin typeface="Times New Roman" panose="02020603050405020304" pitchFamily="18" charset="0"/>
                <a:ea typeface="Cambria" panose="02040503050406030204" pitchFamily="18" charset="0"/>
                <a:cs typeface="Cambria" panose="02040503050406030204" pitchFamily="18" charset="0"/>
              </a:rPr>
              <a:t>malicious</a:t>
            </a:r>
            <a:r>
              <a:rPr lang="en-GB" sz="1200" i="1">
                <a:latin typeface="Times New Roman" panose="02020603050405020304" pitchFamily="18" charset="0"/>
                <a:ea typeface="Cambria" panose="02040503050406030204" pitchFamily="18" charset="0"/>
                <a:cs typeface="Cambria" panose="02040503050406030204" pitchFamily="18" charset="0"/>
              </a:rPr>
              <a:t> </a:t>
            </a:r>
            <a:r>
              <a:rPr lang="en-GB" sz="1200" i="1">
                <a:solidFill>
                  <a:schemeClr val="accent5">
                    <a:lumMod val="75000"/>
                  </a:schemeClr>
                </a:solidFill>
                <a:latin typeface="Times New Roman" panose="02020603050405020304" pitchFamily="18" charset="0"/>
                <a:ea typeface="Cambria" panose="02040503050406030204" pitchFamily="18" charset="0"/>
                <a:cs typeface="Cambria" panose="02040503050406030204" pitchFamily="18" charset="0"/>
              </a:rPr>
              <a:t>ICT-related </a:t>
            </a:r>
            <a:r>
              <a:rPr lang="en-GB" sz="1200" b="1" i="1">
                <a:solidFill>
                  <a:schemeClr val="accent5">
                    <a:lumMod val="75000"/>
                  </a:schemeClr>
                </a:solidFill>
                <a:latin typeface="Times New Roman" panose="02020603050405020304" pitchFamily="18" charset="0"/>
                <a:ea typeface="Cambria" panose="02040503050406030204" pitchFamily="18" charset="0"/>
                <a:cs typeface="Cambria" panose="02040503050406030204" pitchFamily="18" charset="0"/>
              </a:rPr>
              <a:t>incident</a:t>
            </a:r>
            <a:r>
              <a:rPr lang="en-GB" sz="1200" i="1">
                <a:solidFill>
                  <a:schemeClr val="accent5">
                    <a:lumMod val="75000"/>
                  </a:schemeClr>
                </a:solidFill>
                <a:latin typeface="Times New Roman" panose="02020603050405020304" pitchFamily="18" charset="0"/>
                <a:ea typeface="Cambria" panose="02040503050406030204" pitchFamily="18" charset="0"/>
                <a:cs typeface="Cambria" panose="02040503050406030204" pitchFamily="18" charset="0"/>
              </a:rPr>
              <a:t> </a:t>
            </a:r>
            <a:r>
              <a:rPr lang="en-GB" sz="1200" i="1">
                <a:latin typeface="Times New Roman" panose="02020603050405020304" pitchFamily="18" charset="0"/>
                <a:ea typeface="Cambria" panose="02040503050406030204" pitchFamily="18" charset="0"/>
                <a:cs typeface="Cambria" panose="02040503050406030204" pitchFamily="18" charset="0"/>
              </a:rPr>
              <a:t>caused by means of an attempt perpetrated by any threat actor to destroy, expose, alter, disable, steal or gain unauthorised access to, or make unauthorised use of, an asset;</a:t>
            </a:r>
          </a:p>
        </p:txBody>
      </p:sp>
      <p:grpSp>
        <p:nvGrpSpPr>
          <p:cNvPr id="16" name="Groupe 15">
            <a:extLst>
              <a:ext uri="{FF2B5EF4-FFF2-40B4-BE49-F238E27FC236}">
                <a16:creationId xmlns:a16="http://schemas.microsoft.com/office/drawing/2014/main" id="{9E2B0149-EDE7-0A36-92DE-FA475270F62D}"/>
              </a:ext>
            </a:extLst>
          </p:cNvPr>
          <p:cNvGrpSpPr/>
          <p:nvPr/>
        </p:nvGrpSpPr>
        <p:grpSpPr>
          <a:xfrm>
            <a:off x="847773" y="1274682"/>
            <a:ext cx="5287738" cy="2050138"/>
            <a:chOff x="1119814" y="816059"/>
            <a:chExt cx="5608013" cy="2174314"/>
          </a:xfrm>
        </p:grpSpPr>
        <p:sp>
          <p:nvSpPr>
            <p:cNvPr id="17" name="Rectangle : coins arrondis 16">
              <a:extLst>
                <a:ext uri="{FF2B5EF4-FFF2-40B4-BE49-F238E27FC236}">
                  <a16:creationId xmlns:a16="http://schemas.microsoft.com/office/drawing/2014/main" id="{2CAB6199-F064-B60F-DE0F-70E0C95B5D67}"/>
                </a:ext>
              </a:extLst>
            </p:cNvPr>
            <p:cNvSpPr/>
            <p:nvPr/>
          </p:nvSpPr>
          <p:spPr>
            <a:xfrm>
              <a:off x="1199574" y="973943"/>
              <a:ext cx="716396" cy="24622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rPr>
                <a:t>Event</a:t>
              </a:r>
              <a:endParaRPr lang="en-GB" sz="1100" b="1">
                <a:solidFill>
                  <a:schemeClr val="tx1"/>
                </a:solidFill>
              </a:endParaRPr>
            </a:p>
          </p:txBody>
        </p:sp>
        <p:sp>
          <p:nvSpPr>
            <p:cNvPr id="18" name="Losange 17">
              <a:extLst>
                <a:ext uri="{FF2B5EF4-FFF2-40B4-BE49-F238E27FC236}">
                  <a16:creationId xmlns:a16="http://schemas.microsoft.com/office/drawing/2014/main" id="{6D11ED6C-01E1-4217-3EA8-97D646F4085A}"/>
                </a:ext>
              </a:extLst>
            </p:cNvPr>
            <p:cNvSpPr/>
            <p:nvPr/>
          </p:nvSpPr>
          <p:spPr>
            <a:xfrm>
              <a:off x="2182285" y="816059"/>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Art.4</a:t>
              </a:r>
              <a:br>
                <a:rPr lang="fr-FR" sz="700">
                  <a:solidFill>
                    <a:schemeClr val="accent4">
                      <a:lumMod val="50000"/>
                    </a:schemeClr>
                  </a:solidFill>
                </a:rPr>
              </a:br>
              <a:r>
                <a:rPr lang="fr-FR" sz="700" err="1">
                  <a:solidFill>
                    <a:schemeClr val="accent4">
                      <a:lumMod val="50000"/>
                    </a:schemeClr>
                  </a:solidFill>
                </a:rPr>
                <a:t>Malicious</a:t>
              </a:r>
              <a:endParaRPr lang="en-GB" sz="700">
                <a:solidFill>
                  <a:schemeClr val="accent4">
                    <a:lumMod val="50000"/>
                  </a:schemeClr>
                </a:solidFill>
              </a:endParaRPr>
            </a:p>
          </p:txBody>
        </p:sp>
        <p:sp>
          <p:nvSpPr>
            <p:cNvPr id="19" name="Rectangle : coins arrondis 18">
              <a:extLst>
                <a:ext uri="{FF2B5EF4-FFF2-40B4-BE49-F238E27FC236}">
                  <a16:creationId xmlns:a16="http://schemas.microsoft.com/office/drawing/2014/main" id="{CB9707B1-A379-D526-3AA9-A16107B16FAD}"/>
                </a:ext>
              </a:extLst>
            </p:cNvPr>
            <p:cNvSpPr/>
            <p:nvPr/>
          </p:nvSpPr>
          <p:spPr>
            <a:xfrm>
              <a:off x="3047424" y="1463471"/>
              <a:ext cx="665018" cy="37060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Cyber-</a:t>
              </a:r>
              <a:br>
                <a:rPr lang="fr-FR" sz="1050" b="1">
                  <a:solidFill>
                    <a:schemeClr val="tx1"/>
                  </a:solidFill>
                </a:rPr>
              </a:br>
              <a:r>
                <a:rPr lang="fr-FR" sz="1050" b="1" err="1">
                  <a:solidFill>
                    <a:schemeClr val="tx1"/>
                  </a:solidFill>
                </a:rPr>
                <a:t>attack</a:t>
              </a:r>
              <a:endParaRPr lang="en-GB" sz="1050" b="1">
                <a:solidFill>
                  <a:schemeClr val="tx1"/>
                </a:solidFill>
              </a:endParaRPr>
            </a:p>
          </p:txBody>
        </p:sp>
        <p:cxnSp>
          <p:nvCxnSpPr>
            <p:cNvPr id="20" name="Connecteur : en angle 19">
              <a:extLst>
                <a:ext uri="{FF2B5EF4-FFF2-40B4-BE49-F238E27FC236}">
                  <a16:creationId xmlns:a16="http://schemas.microsoft.com/office/drawing/2014/main" id="{1CF3A46E-84D3-2C80-6850-CD3A4BD419B7}"/>
                </a:ext>
              </a:extLst>
            </p:cNvPr>
            <p:cNvCxnSpPr>
              <a:stCxn id="18" idx="3"/>
              <a:endCxn id="19" idx="0"/>
            </p:cNvCxnSpPr>
            <p:nvPr/>
          </p:nvCxnSpPr>
          <p:spPr>
            <a:xfrm>
              <a:off x="2847303" y="1093727"/>
              <a:ext cx="532630" cy="369744"/>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B0172E39-10A7-76C7-EFFE-E6C809E1ACB1}"/>
                </a:ext>
              </a:extLst>
            </p:cNvPr>
            <p:cNvSpPr txBox="1"/>
            <p:nvPr/>
          </p:nvSpPr>
          <p:spPr>
            <a:xfrm>
              <a:off x="3113618" y="973943"/>
              <a:ext cx="532630" cy="228493"/>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Yes or </a:t>
              </a:r>
              <a:br>
                <a:rPr lang="fr-FR" sz="700">
                  <a:solidFill>
                    <a:schemeClr val="tx1">
                      <a:lumMod val="50000"/>
                      <a:lumOff val="50000"/>
                    </a:schemeClr>
                  </a:solidFill>
                </a:rPr>
              </a:br>
              <a:r>
                <a:rPr lang="fr-FR" sz="700">
                  <a:solidFill>
                    <a:schemeClr val="tx1">
                      <a:lumMod val="50000"/>
                      <a:lumOff val="50000"/>
                    </a:schemeClr>
                  </a:solidFill>
                </a:rPr>
                <a:t>Not sure</a:t>
              </a:r>
              <a:endParaRPr lang="en-GB" sz="700">
                <a:solidFill>
                  <a:schemeClr val="tx1">
                    <a:lumMod val="50000"/>
                    <a:lumOff val="50000"/>
                  </a:schemeClr>
                </a:solidFill>
              </a:endParaRPr>
            </a:p>
          </p:txBody>
        </p:sp>
        <p:cxnSp>
          <p:nvCxnSpPr>
            <p:cNvPr id="23" name="Connecteur droit avec flèche 22">
              <a:extLst>
                <a:ext uri="{FF2B5EF4-FFF2-40B4-BE49-F238E27FC236}">
                  <a16:creationId xmlns:a16="http://schemas.microsoft.com/office/drawing/2014/main" id="{CC057999-599F-0084-79F1-4F4FD6DFBEB3}"/>
                </a:ext>
              </a:extLst>
            </p:cNvPr>
            <p:cNvCxnSpPr>
              <a:cxnSpLocks/>
              <a:stCxn id="17" idx="3"/>
              <a:endCxn id="18" idx="1"/>
            </p:cNvCxnSpPr>
            <p:nvPr/>
          </p:nvCxnSpPr>
          <p:spPr>
            <a:xfrm flipV="1">
              <a:off x="1915970" y="1093727"/>
              <a:ext cx="266315" cy="332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C1FECAB3-36FB-95C4-0FDD-DF25352DAAAC}"/>
                </a:ext>
              </a:extLst>
            </p:cNvPr>
            <p:cNvSpPr/>
            <p:nvPr/>
          </p:nvSpPr>
          <p:spPr>
            <a:xfrm>
              <a:off x="2847303" y="2497652"/>
              <a:ext cx="3880524" cy="223773"/>
            </a:xfrm>
            <a:prstGeom prst="round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Not reportable</a:t>
              </a:r>
              <a:endParaRPr lang="en-GB" sz="1050" b="1">
                <a:solidFill>
                  <a:schemeClr val="tx1"/>
                </a:solidFill>
              </a:endParaRPr>
            </a:p>
          </p:txBody>
        </p:sp>
        <p:cxnSp>
          <p:nvCxnSpPr>
            <p:cNvPr id="25" name="Connecteur : en angle 24">
              <a:extLst>
                <a:ext uri="{FF2B5EF4-FFF2-40B4-BE49-F238E27FC236}">
                  <a16:creationId xmlns:a16="http://schemas.microsoft.com/office/drawing/2014/main" id="{75142C34-EE7A-C331-C14D-6954FDD6030E}"/>
                </a:ext>
              </a:extLst>
            </p:cNvPr>
            <p:cNvCxnSpPr>
              <a:cxnSpLocks/>
              <a:stCxn id="18" idx="2"/>
              <a:endCxn id="24" idx="1"/>
            </p:cNvCxnSpPr>
            <p:nvPr/>
          </p:nvCxnSpPr>
          <p:spPr>
            <a:xfrm rot="16200000" flipH="1">
              <a:off x="2061976" y="1824212"/>
              <a:ext cx="1238144" cy="332509"/>
            </a:xfrm>
            <a:prstGeom prst="bentConnector2">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644B8B11-523F-3F30-3982-964F7C32C70E}"/>
                </a:ext>
              </a:extLst>
            </p:cNvPr>
            <p:cNvCxnSpPr>
              <a:cxnSpLocks/>
              <a:stCxn id="24" idx="2"/>
              <a:endCxn id="17" idx="1"/>
            </p:cNvCxnSpPr>
            <p:nvPr/>
          </p:nvCxnSpPr>
          <p:spPr>
            <a:xfrm rot="5400000" flipH="1">
              <a:off x="2181384" y="115245"/>
              <a:ext cx="1624371" cy="3587991"/>
            </a:xfrm>
            <a:prstGeom prst="bentConnector4">
              <a:avLst>
                <a:gd name="adj1" fmla="val -14073"/>
                <a:gd name="adj2" fmla="val 10637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33D1CE55-43B5-FF32-A0E6-C9EFCE4FFD56}"/>
                </a:ext>
              </a:extLst>
            </p:cNvPr>
            <p:cNvSpPr txBox="1"/>
            <p:nvPr/>
          </p:nvSpPr>
          <p:spPr>
            <a:xfrm>
              <a:off x="1119814" y="2876126"/>
              <a:ext cx="2047971" cy="114247"/>
            </a:xfrm>
            <a:prstGeom prst="rect">
              <a:avLst/>
            </a:prstGeom>
            <a:solidFill>
              <a:schemeClr val="bg1"/>
            </a:solidFill>
          </p:spPr>
          <p:txBody>
            <a:bodyPr wrap="square" lIns="0" tIns="0" rIns="0" bIns="0" rtlCol="0">
              <a:spAutoFit/>
            </a:bodyPr>
            <a:lstStyle/>
            <a:p>
              <a:pPr algn="ctr"/>
              <a:r>
                <a:rPr lang="fr-FR" sz="700">
                  <a:solidFill>
                    <a:srgbClr val="70AD47"/>
                  </a:solidFill>
                </a:rPr>
                <a:t>To </a:t>
              </a:r>
              <a:r>
                <a:rPr lang="fr-FR" sz="700" err="1">
                  <a:solidFill>
                    <a:srgbClr val="70AD47"/>
                  </a:solidFill>
                </a:rPr>
                <a:t>be</a:t>
              </a:r>
              <a:r>
                <a:rPr lang="fr-FR" sz="700">
                  <a:solidFill>
                    <a:srgbClr val="70AD47"/>
                  </a:solidFill>
                </a:rPr>
                <a:t> </a:t>
              </a:r>
              <a:r>
                <a:rPr lang="fr-FR" sz="700" err="1">
                  <a:solidFill>
                    <a:srgbClr val="70AD47"/>
                  </a:solidFill>
                </a:rPr>
                <a:t>repeated</a:t>
              </a:r>
              <a:r>
                <a:rPr lang="fr-FR" sz="700">
                  <a:solidFill>
                    <a:srgbClr val="70AD47"/>
                  </a:solidFill>
                </a:rPr>
                <a:t> - </a:t>
              </a:r>
              <a:r>
                <a:rPr lang="fr-FR" sz="700" err="1">
                  <a:solidFill>
                    <a:srgbClr val="70AD47"/>
                  </a:solidFill>
                </a:rPr>
                <a:t>every</a:t>
              </a:r>
              <a:r>
                <a:rPr lang="fr-FR" sz="700">
                  <a:solidFill>
                    <a:srgbClr val="70AD47"/>
                  </a:solidFill>
                </a:rPr>
                <a:t> change (Art. 7.3)</a:t>
              </a:r>
              <a:endParaRPr lang="en-GB" sz="700">
                <a:solidFill>
                  <a:srgbClr val="70AD47"/>
                </a:solidFill>
              </a:endParaRPr>
            </a:p>
          </p:txBody>
        </p:sp>
        <p:sp>
          <p:nvSpPr>
            <p:cNvPr id="29" name="ZoneTexte 28">
              <a:extLst>
                <a:ext uri="{FF2B5EF4-FFF2-40B4-BE49-F238E27FC236}">
                  <a16:creationId xmlns:a16="http://schemas.microsoft.com/office/drawing/2014/main" id="{598B097A-3819-ACEA-1CFA-B1501C6C4C86}"/>
                </a:ext>
              </a:extLst>
            </p:cNvPr>
            <p:cNvSpPr txBox="1"/>
            <p:nvPr/>
          </p:nvSpPr>
          <p:spPr>
            <a:xfrm>
              <a:off x="2261323" y="1539519"/>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No</a:t>
              </a:r>
              <a:endParaRPr lang="en-GB" sz="700">
                <a:solidFill>
                  <a:srgbClr val="70AD47"/>
                </a:solidFill>
              </a:endParaRPr>
            </a:p>
          </p:txBody>
        </p:sp>
      </p:grpSp>
      <p:sp>
        <p:nvSpPr>
          <p:cNvPr id="3" name="ZoneTexte 2">
            <a:extLst>
              <a:ext uri="{FF2B5EF4-FFF2-40B4-BE49-F238E27FC236}">
                <a16:creationId xmlns:a16="http://schemas.microsoft.com/office/drawing/2014/main" id="{B6644B18-BF51-84A8-DA25-214435F45EB7}"/>
              </a:ext>
            </a:extLst>
          </p:cNvPr>
          <p:cNvSpPr txBox="1"/>
          <p:nvPr/>
        </p:nvSpPr>
        <p:spPr>
          <a:xfrm>
            <a:off x="550863" y="5826650"/>
            <a:ext cx="7977187" cy="830997"/>
          </a:xfrm>
          <a:prstGeom prst="rect">
            <a:avLst/>
          </a:prstGeom>
          <a:noFill/>
        </p:spPr>
        <p:txBody>
          <a:bodyPr wrap="square">
            <a:spAutoFit/>
          </a:bodyPr>
          <a:lstStyle/>
          <a:p>
            <a:pPr algn="just">
              <a:spcBef>
                <a:spcPts val="1200"/>
              </a:spcBef>
              <a:spcAft>
                <a:spcPts val="600"/>
              </a:spcAft>
            </a:pPr>
            <a:r>
              <a:rPr lang="en-GB" sz="1200">
                <a:latin typeface="Times New Roman" panose="02020603050405020304" pitchFamily="18" charset="0"/>
                <a:ea typeface="MS Mincho"/>
                <a:cs typeface="Myanmar Text" panose="020B0502040204020203" pitchFamily="34" charset="0"/>
              </a:rPr>
              <a:t>[CACS] Art.2(b)  ‘</a:t>
            </a:r>
            <a:r>
              <a:rPr lang="en-GB" sz="1200" b="1">
                <a:latin typeface="Times New Roman" panose="02020603050405020304" pitchFamily="18" charset="0"/>
                <a:ea typeface="MS Mincho"/>
                <a:cs typeface="Myanmar Text" panose="020B0502040204020203" pitchFamily="34" charset="0"/>
              </a:rPr>
              <a:t>estimation</a:t>
            </a:r>
            <a:r>
              <a:rPr lang="en-GB" sz="1200">
                <a:latin typeface="Times New Roman" panose="02020603050405020304" pitchFamily="18" charset="0"/>
                <a:ea typeface="MS Mincho"/>
                <a:cs typeface="Myanmar Text" panose="020B0502040204020203" pitchFamily="34" charset="0"/>
              </a:rPr>
              <a:t>’ means the opinion of the affected entity based on internal and external information and findings gathered and available at a given time. The estimation reflects a subjective point of view of the Entity and is estimated for the sole purpose of scaling the cyber-attack  and shall not be interpreted as binding or infringing any agency of any national authority or jurisdiction.</a:t>
            </a:r>
          </a:p>
        </p:txBody>
      </p:sp>
    </p:spTree>
    <p:extLst>
      <p:ext uri="{BB962C8B-B14F-4D97-AF65-F5344CB8AC3E}">
        <p14:creationId xmlns:p14="http://schemas.microsoft.com/office/powerpoint/2010/main" val="34820590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9"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885950" y="4667250"/>
            <a:ext cx="1657350" cy="30520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p:txBody>
          <a:bodyPr/>
          <a:lstStyle/>
          <a:p>
            <a:r>
              <a:rPr lang="fr-FR" sz="2800" err="1"/>
              <a:t>Cyber-attack</a:t>
            </a:r>
            <a:r>
              <a:rPr lang="fr-FR" sz="2800"/>
              <a:t> Classification </a:t>
            </a:r>
            <a:r>
              <a:rPr lang="fr-FR" sz="2800" err="1"/>
              <a:t>Scale</a:t>
            </a:r>
            <a:r>
              <a:rPr lang="fr-FR" sz="2800"/>
              <a:t> </a:t>
            </a:r>
            <a:r>
              <a:rPr lang="fr-FR" sz="2800" err="1"/>
              <a:t>Methodology</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23</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669925" y="3593908"/>
            <a:ext cx="11109120" cy="2064540"/>
          </a:xfrm>
          <a:prstGeom prst="rect">
            <a:avLst/>
          </a:prstGeom>
          <a:noFill/>
          <a:ln>
            <a:noFill/>
          </a:ln>
        </p:spPr>
        <p:txBody>
          <a:bodyPr wrap="square">
            <a:spAutoFit/>
          </a:bodyPr>
          <a:lstStyle/>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methodology shall provide the classification for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gravity</a:t>
            </a:r>
            <a:r>
              <a:rPr lang="en-GB">
                <a:latin typeface="Calibri" panose="020F0502020204030204" pitchFamily="34" charset="0"/>
                <a:ea typeface="Calibri" panose="020F0502020204030204" pitchFamily="34" charset="0"/>
                <a:cs typeface="Calibri" panose="020F0502020204030204" pitchFamily="34" charset="0"/>
              </a:rPr>
              <a:t> of a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cyber-attack</a:t>
            </a:r>
            <a:r>
              <a:rPr lang="en-GB">
                <a:latin typeface="Calibri" panose="020F0502020204030204" pitchFamily="34" charset="0"/>
                <a:ea typeface="Calibri" panose="020F0502020204030204" pitchFamily="34" charset="0"/>
                <a:cs typeface="Calibri" panose="020F0502020204030204" pitchFamily="34" charset="0"/>
              </a:rPr>
              <a:t> according to five levels, the two highest levels being ‘high’ and ‘critical’. The classification shall be based on the assessment of the following parameters:</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(a)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potential impact </a:t>
            </a:r>
            <a:r>
              <a:rPr lang="en-GB">
                <a:latin typeface="Calibri" panose="020F0502020204030204" pitchFamily="34" charset="0"/>
                <a:ea typeface="Calibri" panose="020F0502020204030204" pitchFamily="34" charset="0"/>
                <a:cs typeface="Calibri" panose="020F0502020204030204" pitchFamily="34" charset="0"/>
              </a:rPr>
              <a:t>considering the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assets</a:t>
            </a:r>
            <a:r>
              <a:rPr lang="en-GB">
                <a:latin typeface="Calibri" panose="020F0502020204030204" pitchFamily="34" charset="0"/>
                <a:ea typeface="Calibri" panose="020F0502020204030204" pitchFamily="34" charset="0"/>
                <a:cs typeface="Calibri" panose="020F0502020204030204" pitchFamily="34" charset="0"/>
              </a:rPr>
              <a:t> and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perimeters</a:t>
            </a:r>
            <a:r>
              <a:rPr lang="en-GB">
                <a:latin typeface="Calibri" panose="020F0502020204030204" pitchFamily="34" charset="0"/>
                <a:ea typeface="Calibri" panose="020F0502020204030204" pitchFamily="34" charset="0"/>
                <a:cs typeface="Calibri" panose="020F0502020204030204" pitchFamily="34" charset="0"/>
              </a:rPr>
              <a:t> exposed determined in accordance with Article 26(4), point (c); and  </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(b)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severity</a:t>
            </a:r>
            <a:r>
              <a:rPr lang="en-GB" b="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of the cybersecurity incident. </a:t>
            </a:r>
          </a:p>
        </p:txBody>
      </p:sp>
      <p:sp>
        <p:nvSpPr>
          <p:cNvPr id="8" name="Ellipse 7"/>
          <p:cNvSpPr/>
          <p:nvPr/>
        </p:nvSpPr>
        <p:spPr>
          <a:xfrm>
            <a:off x="3458308" y="4548555"/>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2</a:t>
            </a:r>
            <a:endParaRPr lang="en-GB" sz="1100">
              <a:solidFill>
                <a:schemeClr val="bg1"/>
              </a:solidFill>
            </a:endParaRPr>
          </a:p>
        </p:txBody>
      </p:sp>
      <p:sp>
        <p:nvSpPr>
          <p:cNvPr id="9" name="Ellipse 8"/>
          <p:cNvSpPr/>
          <p:nvPr/>
        </p:nvSpPr>
        <p:spPr>
          <a:xfrm>
            <a:off x="2599592" y="521091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3</a:t>
            </a:r>
            <a:endParaRPr lang="en-GB" sz="1100">
              <a:solidFill>
                <a:schemeClr val="bg1"/>
              </a:solidFill>
            </a:endParaRPr>
          </a:p>
        </p:txBody>
      </p:sp>
      <p:sp>
        <p:nvSpPr>
          <p:cNvPr id="10" name="Ellipse 9"/>
          <p:cNvSpPr/>
          <p:nvPr/>
        </p:nvSpPr>
        <p:spPr>
          <a:xfrm>
            <a:off x="8490438" y="354855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1</a:t>
            </a:r>
            <a:endParaRPr lang="en-GB" sz="1100">
              <a:solidFill>
                <a:schemeClr val="bg1"/>
              </a:solidFill>
            </a:endParaRPr>
          </a:p>
        </p:txBody>
      </p:sp>
      <p:sp>
        <p:nvSpPr>
          <p:cNvPr id="11" name="Ellipse 10"/>
          <p:cNvSpPr/>
          <p:nvPr/>
        </p:nvSpPr>
        <p:spPr>
          <a:xfrm>
            <a:off x="6778400" y="3557342"/>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4</a:t>
            </a:r>
            <a:endParaRPr lang="en-GB" sz="1100">
              <a:solidFill>
                <a:schemeClr val="bg1"/>
              </a:solidFill>
            </a:endParaRPr>
          </a:p>
        </p:txBody>
      </p:sp>
      <p:sp>
        <p:nvSpPr>
          <p:cNvPr id="4" name="Rectangle 3"/>
          <p:cNvSpPr/>
          <p:nvPr/>
        </p:nvSpPr>
        <p:spPr>
          <a:xfrm>
            <a:off x="669925" y="1662338"/>
            <a:ext cx="11109119" cy="1754326"/>
          </a:xfrm>
          <a:prstGeom prst="rect">
            <a:avLst/>
          </a:prstGeom>
        </p:spPr>
        <p:txBody>
          <a:bodyPr wrap="square">
            <a:spAutoFit/>
          </a:bodyPr>
          <a:lstStyle/>
          <a:p>
            <a:pPr algn="just">
              <a:lnSpc>
                <a:spcPct val="120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Article 37 (8)</a:t>
            </a:r>
          </a:p>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TSOs, with the assistance of the ENTSO for Electricity, and in cooperation with the EU DSO entity shall develop a cyber-attack classification scale methodology by 13 June 2025. The TSOs, with the assistance of the ENTSO for Electricity and the EU DSO entity may request the competent authorities to consult ENISA and their competent authorities responsible for cybersecurity for assistance in the development of such classification scale. </a:t>
            </a:r>
          </a:p>
        </p:txBody>
      </p:sp>
    </p:spTree>
    <p:extLst>
      <p:ext uri="{BB962C8B-B14F-4D97-AF65-F5344CB8AC3E}">
        <p14:creationId xmlns:p14="http://schemas.microsoft.com/office/powerpoint/2010/main" val="38605245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a:t>Q#2 </a:t>
            </a:r>
            <a:r>
              <a:rPr lang="fr-FR" sz="2800" err="1"/>
              <a:t>Potential</a:t>
            </a:r>
            <a:r>
              <a:rPr lang="fr-FR" sz="2800"/>
              <a:t> Impact?</a:t>
            </a:r>
            <a:br>
              <a:rPr lang="fr-FR" sz="2800"/>
            </a:br>
            <a:endParaRPr lang="fr-FR" sz="2400"/>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24</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Rectangle 25"/>
          <p:cNvSpPr/>
          <p:nvPr/>
        </p:nvSpPr>
        <p:spPr>
          <a:xfrm>
            <a:off x="560097" y="1284320"/>
            <a:ext cx="2424245" cy="1277273"/>
          </a:xfrm>
          <a:prstGeom prst="rect">
            <a:avLst/>
          </a:prstGeom>
          <a:solidFill>
            <a:srgbClr val="D9D9D9"/>
          </a:solidFill>
          <a:ln>
            <a:noFill/>
          </a:ln>
        </p:spPr>
        <p:txBody>
          <a:bodyPr wrap="square">
            <a:spAutoFit/>
          </a:bodyPr>
          <a:lstStyle/>
          <a:p>
            <a:pPr marL="285750" indent="-285750">
              <a:spcAft>
                <a:spcPts val="600"/>
              </a:spcAft>
              <a:buFont typeface="Arial" panose="020B0604020202020204" pitchFamily="34" charset="0"/>
              <a:buChar char="•"/>
            </a:pPr>
            <a:r>
              <a:rPr lang="en-GB" sz="1200">
                <a:solidFill>
                  <a:srgbClr val="1B2C90"/>
                </a:solidFill>
              </a:rPr>
              <a:t>End 2024: </a:t>
            </a:r>
            <a:r>
              <a:rPr lang="en-GB" sz="1200" i="1">
                <a:solidFill>
                  <a:srgbClr val="1B2C90"/>
                </a:solidFill>
                <a:hlinkClick r:id="rId3">
                  <a:extLst>
                    <a:ext uri="{A12FA001-AC4F-418D-AE19-62706E023703}">
                      <ahyp:hlinkClr xmlns:ahyp="http://schemas.microsoft.com/office/drawing/2018/hyperlinkcolor" val="tx"/>
                    </a:ext>
                  </a:extLst>
                </a:hlinkClick>
              </a:rPr>
              <a:t>Provisional list of Union-Wide high-impact and critical-impact processes</a:t>
            </a:r>
            <a:endParaRPr lang="en-GB" sz="1200" i="1">
              <a:solidFill>
                <a:srgbClr val="1B2C90"/>
              </a:solidFill>
            </a:endParaRPr>
          </a:p>
          <a:p>
            <a:pPr marL="285750" indent="-285750">
              <a:spcAft>
                <a:spcPts val="600"/>
              </a:spcAft>
              <a:buFont typeface="Arial" panose="020B0604020202020204" pitchFamily="34" charset="0"/>
              <a:buChar char="•"/>
            </a:pPr>
            <a:r>
              <a:rPr lang="en-GB" sz="1200" i="1">
                <a:solidFill>
                  <a:srgbClr val="1B2C90"/>
                </a:solidFill>
              </a:rPr>
              <a:t>~2026: Union-wide risk assessment (Final / mandatory)</a:t>
            </a:r>
          </a:p>
        </p:txBody>
      </p:sp>
      <p:sp>
        <p:nvSpPr>
          <p:cNvPr id="27" name="ZoneTexte 26"/>
          <p:cNvSpPr txBox="1"/>
          <p:nvPr/>
        </p:nvSpPr>
        <p:spPr>
          <a:xfrm>
            <a:off x="4667038" y="1239406"/>
            <a:ext cx="2802683" cy="646331"/>
          </a:xfrm>
          <a:prstGeom prst="rect">
            <a:avLst/>
          </a:prstGeom>
          <a:solidFill>
            <a:srgbClr val="FF0000"/>
          </a:solidFill>
        </p:spPr>
        <p:txBody>
          <a:bodyPr wrap="square" rtlCol="0">
            <a:spAutoFit/>
          </a:bodyPr>
          <a:lstStyle/>
          <a:p>
            <a:pPr algn="ctr"/>
            <a:r>
              <a:rPr lang="fr-FR">
                <a:solidFill>
                  <a:schemeClr val="bg1"/>
                </a:solidFill>
              </a:rPr>
              <a:t>Critical-Impact </a:t>
            </a:r>
            <a:br>
              <a:rPr lang="fr-FR">
                <a:solidFill>
                  <a:schemeClr val="bg1"/>
                </a:solidFill>
              </a:rPr>
            </a:br>
            <a:r>
              <a:rPr lang="fr-FR" err="1">
                <a:solidFill>
                  <a:schemeClr val="bg1"/>
                </a:solidFill>
              </a:rPr>
              <a:t>Processes</a:t>
            </a:r>
            <a:endParaRPr lang="fr-FR">
              <a:solidFill>
                <a:schemeClr val="bg1"/>
              </a:solidFill>
            </a:endParaRPr>
          </a:p>
        </p:txBody>
      </p:sp>
      <p:sp>
        <p:nvSpPr>
          <p:cNvPr id="28" name="ZoneTexte 27"/>
          <p:cNvSpPr txBox="1"/>
          <p:nvPr/>
        </p:nvSpPr>
        <p:spPr>
          <a:xfrm>
            <a:off x="7592597" y="1204967"/>
            <a:ext cx="2155100" cy="646331"/>
          </a:xfrm>
          <a:prstGeom prst="rect">
            <a:avLst/>
          </a:prstGeom>
          <a:solidFill>
            <a:srgbClr val="FFFF00"/>
          </a:solidFill>
        </p:spPr>
        <p:txBody>
          <a:bodyPr wrap="square" rtlCol="0">
            <a:spAutoFit/>
          </a:bodyPr>
          <a:lstStyle/>
          <a:p>
            <a:pPr algn="ctr"/>
            <a:r>
              <a:rPr lang="fr-FR">
                <a:solidFill>
                  <a:schemeClr val="tx2"/>
                </a:solidFill>
              </a:rPr>
              <a:t>High-Impact</a:t>
            </a:r>
            <a:br>
              <a:rPr lang="fr-FR">
                <a:solidFill>
                  <a:schemeClr val="tx2"/>
                </a:solidFill>
              </a:rPr>
            </a:br>
            <a:r>
              <a:rPr lang="fr-FR" err="1">
                <a:solidFill>
                  <a:schemeClr val="tx2"/>
                </a:solidFill>
              </a:rPr>
              <a:t>Processes</a:t>
            </a:r>
            <a:endParaRPr lang="fr-FR">
              <a:solidFill>
                <a:schemeClr val="tx2"/>
              </a:solidFill>
            </a:endParaRPr>
          </a:p>
        </p:txBody>
      </p:sp>
      <p:sp>
        <p:nvSpPr>
          <p:cNvPr id="29" name="ZoneTexte 28"/>
          <p:cNvSpPr txBox="1"/>
          <p:nvPr/>
        </p:nvSpPr>
        <p:spPr>
          <a:xfrm>
            <a:off x="9870573" y="1204967"/>
            <a:ext cx="2155100" cy="646331"/>
          </a:xfrm>
          <a:prstGeom prst="rect">
            <a:avLst/>
          </a:prstGeom>
          <a:solidFill>
            <a:srgbClr val="92D050"/>
          </a:solidFill>
        </p:spPr>
        <p:txBody>
          <a:bodyPr wrap="square" rtlCol="0">
            <a:spAutoFit/>
          </a:bodyPr>
          <a:lstStyle/>
          <a:p>
            <a:pPr algn="ctr"/>
            <a:r>
              <a:rPr lang="fr-FR" err="1">
                <a:solidFill>
                  <a:schemeClr val="tx2"/>
                </a:solidFill>
              </a:rPr>
              <a:t>Low</a:t>
            </a:r>
            <a:r>
              <a:rPr lang="fr-FR">
                <a:solidFill>
                  <a:schemeClr val="tx2"/>
                </a:solidFill>
              </a:rPr>
              <a:t>-Impact</a:t>
            </a:r>
            <a:br>
              <a:rPr lang="fr-FR">
                <a:solidFill>
                  <a:schemeClr val="tx2"/>
                </a:solidFill>
              </a:rPr>
            </a:br>
            <a:r>
              <a:rPr lang="fr-FR" err="1">
                <a:solidFill>
                  <a:schemeClr val="tx2"/>
                </a:solidFill>
              </a:rPr>
              <a:t>Processes</a:t>
            </a:r>
            <a:endParaRPr lang="fr-FR">
              <a:solidFill>
                <a:schemeClr val="tx2"/>
              </a:solidFill>
            </a:endParaRPr>
          </a:p>
        </p:txBody>
      </p:sp>
      <p:pic>
        <p:nvPicPr>
          <p:cNvPr id="4" name="Image 3">
            <a:extLst>
              <a:ext uri="{FF2B5EF4-FFF2-40B4-BE49-F238E27FC236}">
                <a16:creationId xmlns:a16="http://schemas.microsoft.com/office/drawing/2014/main" id="{7B29F649-DDC2-B4A8-F5BE-5F3CA5A2074C}"/>
              </a:ext>
            </a:extLst>
          </p:cNvPr>
          <p:cNvPicPr>
            <a:picLocks noChangeAspect="1"/>
          </p:cNvPicPr>
          <p:nvPr/>
        </p:nvPicPr>
        <p:blipFill>
          <a:blip r:embed="rId4"/>
          <a:stretch>
            <a:fillRect/>
          </a:stretch>
        </p:blipFill>
        <p:spPr>
          <a:xfrm>
            <a:off x="193084" y="3014609"/>
            <a:ext cx="1859392" cy="2646673"/>
          </a:xfrm>
          <a:prstGeom prst="rect">
            <a:avLst/>
          </a:prstGeom>
          <a:solidFill>
            <a:schemeClr val="tx1">
              <a:lumMod val="65000"/>
              <a:lumOff val="35000"/>
            </a:schemeClr>
          </a:solidFill>
          <a:ln>
            <a:solidFill>
              <a:schemeClr val="tx1">
                <a:lumMod val="50000"/>
                <a:lumOff val="50000"/>
              </a:schemeClr>
            </a:solidFill>
          </a:ln>
        </p:spPr>
      </p:pic>
      <p:pic>
        <p:nvPicPr>
          <p:cNvPr id="6" name="Image 5">
            <a:extLst>
              <a:ext uri="{FF2B5EF4-FFF2-40B4-BE49-F238E27FC236}">
                <a16:creationId xmlns:a16="http://schemas.microsoft.com/office/drawing/2014/main" id="{EBF14A2B-F290-2941-71B2-3B8ADF28E034}"/>
              </a:ext>
            </a:extLst>
          </p:cNvPr>
          <p:cNvPicPr>
            <a:picLocks noChangeAspect="1"/>
          </p:cNvPicPr>
          <p:nvPr/>
        </p:nvPicPr>
        <p:blipFill>
          <a:blip r:embed="rId5"/>
          <a:stretch>
            <a:fillRect/>
          </a:stretch>
        </p:blipFill>
        <p:spPr>
          <a:xfrm>
            <a:off x="1982502" y="3351193"/>
            <a:ext cx="2236412" cy="3140138"/>
          </a:xfrm>
          <a:prstGeom prst="rect">
            <a:avLst/>
          </a:prstGeom>
          <a:solidFill>
            <a:schemeClr val="tx1">
              <a:lumMod val="65000"/>
              <a:lumOff val="35000"/>
            </a:schemeClr>
          </a:solidFill>
          <a:ln>
            <a:solidFill>
              <a:schemeClr val="tx1">
                <a:lumMod val="50000"/>
                <a:lumOff val="50000"/>
              </a:schemeClr>
            </a:solidFill>
          </a:ln>
        </p:spPr>
      </p:pic>
      <p:sp>
        <p:nvSpPr>
          <p:cNvPr id="11" name="Flèche droite 37">
            <a:extLst>
              <a:ext uri="{FF2B5EF4-FFF2-40B4-BE49-F238E27FC236}">
                <a16:creationId xmlns:a16="http://schemas.microsoft.com/office/drawing/2014/main" id="{238BBCE0-13E3-0A97-7FE0-AC855F99CFD1}"/>
              </a:ext>
            </a:extLst>
          </p:cNvPr>
          <p:cNvSpPr/>
          <p:nvPr/>
        </p:nvSpPr>
        <p:spPr>
          <a:xfrm>
            <a:off x="2979726" y="1164746"/>
            <a:ext cx="1589446" cy="837290"/>
          </a:xfrm>
          <a:prstGeom prst="rightArrow">
            <a:avLst>
              <a:gd name="adj1" fmla="val 71506"/>
              <a:gd name="adj2" fmla="val 50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err="1">
                <a:solidFill>
                  <a:srgbClr val="0F218B"/>
                </a:solidFill>
              </a:rPr>
              <a:t>Provisionnal</a:t>
            </a:r>
            <a:r>
              <a:rPr lang="fr-FR" sz="1400" b="1">
                <a:solidFill>
                  <a:srgbClr val="0F218B"/>
                </a:solidFill>
              </a:rPr>
              <a:t> </a:t>
            </a:r>
            <a:r>
              <a:rPr lang="fr-FR" sz="1400" b="1" err="1">
                <a:solidFill>
                  <a:srgbClr val="0F218B"/>
                </a:solidFill>
              </a:rPr>
              <a:t>process</a:t>
            </a:r>
            <a:r>
              <a:rPr lang="fr-FR" sz="1400" b="1">
                <a:solidFill>
                  <a:srgbClr val="0F218B"/>
                </a:solidFill>
              </a:rPr>
              <a:t> </a:t>
            </a:r>
            <a:r>
              <a:rPr lang="fr-FR" sz="1400" b="1" err="1">
                <a:solidFill>
                  <a:srgbClr val="0F218B"/>
                </a:solidFill>
              </a:rPr>
              <a:t>list</a:t>
            </a:r>
            <a:endParaRPr lang="en-GB" sz="1400">
              <a:solidFill>
                <a:srgbClr val="0F218B"/>
              </a:solidFill>
            </a:endParaRPr>
          </a:p>
        </p:txBody>
      </p:sp>
      <p:sp>
        <p:nvSpPr>
          <p:cNvPr id="12" name="Rectangle 11">
            <a:extLst>
              <a:ext uri="{FF2B5EF4-FFF2-40B4-BE49-F238E27FC236}">
                <a16:creationId xmlns:a16="http://schemas.microsoft.com/office/drawing/2014/main" id="{5E56F951-278D-48E9-CF4E-1B4F9ABCC29D}"/>
              </a:ext>
            </a:extLst>
          </p:cNvPr>
          <p:cNvSpPr/>
          <p:nvPr/>
        </p:nvSpPr>
        <p:spPr>
          <a:xfrm>
            <a:off x="7592597" y="1986498"/>
            <a:ext cx="2152139" cy="699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Congestion management for the distribution grid</a:t>
            </a:r>
            <a:endParaRPr lang="fr-FR" sz="1100" b="1">
              <a:solidFill>
                <a:schemeClr val="tx1"/>
              </a:solidFill>
            </a:endParaRPr>
          </a:p>
        </p:txBody>
      </p:sp>
      <p:sp>
        <p:nvSpPr>
          <p:cNvPr id="13" name="Rectangle 12">
            <a:extLst>
              <a:ext uri="{FF2B5EF4-FFF2-40B4-BE49-F238E27FC236}">
                <a16:creationId xmlns:a16="http://schemas.microsoft.com/office/drawing/2014/main" id="{011302AA-EAC7-2B02-09FE-57FA32B9EAD4}"/>
              </a:ext>
            </a:extLst>
          </p:cNvPr>
          <p:cNvSpPr/>
          <p:nvPr/>
        </p:nvSpPr>
        <p:spPr>
          <a:xfrm>
            <a:off x="4671657" y="1986499"/>
            <a:ext cx="2818457" cy="6998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Monitoring and control of the distribution grid</a:t>
            </a:r>
            <a:endParaRPr lang="fr-FR" sz="1600" b="1"/>
          </a:p>
        </p:txBody>
      </p:sp>
      <p:sp>
        <p:nvSpPr>
          <p:cNvPr id="14" name="Rectangle 13">
            <a:extLst>
              <a:ext uri="{FF2B5EF4-FFF2-40B4-BE49-F238E27FC236}">
                <a16:creationId xmlns:a16="http://schemas.microsoft.com/office/drawing/2014/main" id="{5A1D1F25-431A-3107-E389-192EBC3BB453}"/>
              </a:ext>
            </a:extLst>
          </p:cNvPr>
          <p:cNvSpPr/>
          <p:nvPr/>
        </p:nvSpPr>
        <p:spPr>
          <a:xfrm>
            <a:off x="7592597" y="2776210"/>
            <a:ext cx="2152139" cy="2146537"/>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Active management of the load or generation on the distribution grid to ensure that the power on the grid stays within the capacity. This includes the use of </a:t>
            </a:r>
            <a:r>
              <a:rPr lang="en-GB" sz="1200" b="1">
                <a:solidFill>
                  <a:schemeClr val="tx1"/>
                </a:solidFill>
              </a:rPr>
              <a:t>demand response</a:t>
            </a:r>
            <a:r>
              <a:rPr lang="en-GB" sz="1200">
                <a:solidFill>
                  <a:schemeClr val="tx1"/>
                </a:solidFill>
              </a:rPr>
              <a:t> or curtailment of generation</a:t>
            </a:r>
            <a:endParaRPr lang="fr-FR" sz="700" b="1">
              <a:solidFill>
                <a:schemeClr val="tx1"/>
              </a:solidFill>
            </a:endParaRPr>
          </a:p>
        </p:txBody>
      </p:sp>
      <p:sp>
        <p:nvSpPr>
          <p:cNvPr id="15" name="Rectangle 14">
            <a:extLst>
              <a:ext uri="{FF2B5EF4-FFF2-40B4-BE49-F238E27FC236}">
                <a16:creationId xmlns:a16="http://schemas.microsoft.com/office/drawing/2014/main" id="{3E60D0CB-AD5A-AB8D-BB2D-EDF823F0EB27}"/>
              </a:ext>
            </a:extLst>
          </p:cNvPr>
          <p:cNvSpPr/>
          <p:nvPr/>
        </p:nvSpPr>
        <p:spPr>
          <a:xfrm>
            <a:off x="4671656" y="2776210"/>
            <a:ext cx="2818457" cy="214653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Operational monitoring and control of the distribution grids by the DSOs through their </a:t>
            </a:r>
            <a:r>
              <a:rPr lang="en-GB" sz="1200" b="1">
                <a:solidFill>
                  <a:srgbClr val="FF0000"/>
                </a:solidFill>
              </a:rPr>
              <a:t>SCADA system</a:t>
            </a:r>
            <a:r>
              <a:rPr lang="en-GB" sz="1200">
                <a:solidFill>
                  <a:schemeClr val="tx1"/>
                </a:solidFill>
              </a:rPr>
              <a:t>, and the attached substation automation and distribution automation systems.</a:t>
            </a:r>
          </a:p>
          <a:p>
            <a:pPr>
              <a:spcBef>
                <a:spcPts val="600"/>
              </a:spcBef>
            </a:pPr>
            <a:r>
              <a:rPr lang="en-GB" sz="1100" i="1">
                <a:solidFill>
                  <a:schemeClr val="tx1"/>
                </a:solidFill>
              </a:rPr>
              <a:t>Includes: maintenance + installation, updates, configuration changes during operations, and decommissioning + servers, databases, and virtualization platforms.</a:t>
            </a:r>
            <a:endParaRPr lang="fr-FR" sz="1100" b="1" i="1">
              <a:solidFill>
                <a:schemeClr val="tx1"/>
              </a:solidFill>
            </a:endParaRPr>
          </a:p>
        </p:txBody>
      </p:sp>
      <p:sp>
        <p:nvSpPr>
          <p:cNvPr id="16" name="Rectangle 15">
            <a:extLst>
              <a:ext uri="{FF2B5EF4-FFF2-40B4-BE49-F238E27FC236}">
                <a16:creationId xmlns:a16="http://schemas.microsoft.com/office/drawing/2014/main" id="{325DC5E0-D6DA-F097-7522-9A85EBF88B3A}"/>
              </a:ext>
            </a:extLst>
          </p:cNvPr>
          <p:cNvSpPr/>
          <p:nvPr/>
        </p:nvSpPr>
        <p:spPr>
          <a:xfrm>
            <a:off x="7592597" y="5012648"/>
            <a:ext cx="2152139" cy="1019012"/>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Maximum electrical power (load and generation) of the devices that can be controlled for congestion management.</a:t>
            </a:r>
            <a:endParaRPr lang="fr-FR" sz="400" b="1">
              <a:solidFill>
                <a:schemeClr val="tx1"/>
              </a:solidFill>
            </a:endParaRPr>
          </a:p>
        </p:txBody>
      </p:sp>
      <p:sp>
        <p:nvSpPr>
          <p:cNvPr id="17" name="Rectangle 16">
            <a:extLst>
              <a:ext uri="{FF2B5EF4-FFF2-40B4-BE49-F238E27FC236}">
                <a16:creationId xmlns:a16="http://schemas.microsoft.com/office/drawing/2014/main" id="{A8E06911-F3E7-A23F-4AAB-1D4CD1C018DB}"/>
              </a:ext>
            </a:extLst>
          </p:cNvPr>
          <p:cNvSpPr/>
          <p:nvPr/>
        </p:nvSpPr>
        <p:spPr>
          <a:xfrm>
            <a:off x="4671656" y="5012648"/>
            <a:ext cx="2818457" cy="101901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Maximum electrical power (load and generation) connected to the distribution grid that can be controlled through the DSO SCADA system.</a:t>
            </a:r>
            <a:endParaRPr lang="fr-FR" sz="700" b="1">
              <a:solidFill>
                <a:schemeClr val="tx1"/>
              </a:solidFill>
            </a:endParaRPr>
          </a:p>
        </p:txBody>
      </p:sp>
      <p:sp>
        <p:nvSpPr>
          <p:cNvPr id="18" name="Rectangle 17">
            <a:extLst>
              <a:ext uri="{FF2B5EF4-FFF2-40B4-BE49-F238E27FC236}">
                <a16:creationId xmlns:a16="http://schemas.microsoft.com/office/drawing/2014/main" id="{1AC7F1D3-B4A1-B524-EDBD-6CD112773A68}"/>
              </a:ext>
            </a:extLst>
          </p:cNvPr>
          <p:cNvSpPr/>
          <p:nvPr/>
        </p:nvSpPr>
        <p:spPr>
          <a:xfrm>
            <a:off x="9847221" y="1986498"/>
            <a:ext cx="2178452" cy="6998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rPr>
              <a:t>Human </a:t>
            </a:r>
            <a:r>
              <a:rPr lang="en-US" sz="1600" b="1" i="1" err="1">
                <a:solidFill>
                  <a:schemeClr val="tx1"/>
                </a:solidFill>
              </a:rPr>
              <a:t>Ressources</a:t>
            </a:r>
            <a:br>
              <a:rPr lang="en-US" sz="1600" b="1" i="1">
                <a:solidFill>
                  <a:schemeClr val="tx1"/>
                </a:solidFill>
              </a:rPr>
            </a:br>
            <a:r>
              <a:rPr lang="en-US" sz="1600" b="1" i="1">
                <a:solidFill>
                  <a:schemeClr val="tx1"/>
                </a:solidFill>
              </a:rPr>
              <a:t>Management</a:t>
            </a:r>
            <a:endParaRPr lang="fr-FR" sz="1600" b="1" i="1">
              <a:solidFill>
                <a:schemeClr val="tx1"/>
              </a:solidFill>
            </a:endParaRPr>
          </a:p>
        </p:txBody>
      </p:sp>
      <p:sp>
        <p:nvSpPr>
          <p:cNvPr id="19" name="Rectangle 18">
            <a:extLst>
              <a:ext uri="{FF2B5EF4-FFF2-40B4-BE49-F238E27FC236}">
                <a16:creationId xmlns:a16="http://schemas.microsoft.com/office/drawing/2014/main" id="{F5F72D98-A001-75E6-4165-1845ED29E7E7}"/>
              </a:ext>
            </a:extLst>
          </p:cNvPr>
          <p:cNvSpPr/>
          <p:nvPr/>
        </p:nvSpPr>
        <p:spPr>
          <a:xfrm>
            <a:off x="9847220" y="2776209"/>
            <a:ext cx="2178454" cy="2146539"/>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solidFill>
                  <a:schemeClr val="tx1"/>
                </a:solidFill>
              </a:rPr>
              <a:t>…..</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p:txBody>
      </p:sp>
      <p:sp>
        <p:nvSpPr>
          <p:cNvPr id="20" name="Rectangle 19">
            <a:extLst>
              <a:ext uri="{FF2B5EF4-FFF2-40B4-BE49-F238E27FC236}">
                <a16:creationId xmlns:a16="http://schemas.microsoft.com/office/drawing/2014/main" id="{F3003F4F-5174-1309-369E-331A89F3FDC2}"/>
              </a:ext>
            </a:extLst>
          </p:cNvPr>
          <p:cNvSpPr/>
          <p:nvPr/>
        </p:nvSpPr>
        <p:spPr>
          <a:xfrm>
            <a:off x="9847220" y="5012647"/>
            <a:ext cx="2178454" cy="101901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700" b="1"/>
          </a:p>
        </p:txBody>
      </p:sp>
      <p:sp>
        <p:nvSpPr>
          <p:cNvPr id="21" name="ZoneTexte 20">
            <a:extLst>
              <a:ext uri="{FF2B5EF4-FFF2-40B4-BE49-F238E27FC236}">
                <a16:creationId xmlns:a16="http://schemas.microsoft.com/office/drawing/2014/main" id="{6EB4B972-8D81-A2E1-F33D-D031F20DC451}"/>
              </a:ext>
            </a:extLst>
          </p:cNvPr>
          <p:cNvSpPr txBox="1"/>
          <p:nvPr/>
        </p:nvSpPr>
        <p:spPr>
          <a:xfrm>
            <a:off x="6975664" y="115239"/>
            <a:ext cx="4773439" cy="246221"/>
          </a:xfrm>
          <a:prstGeom prst="rect">
            <a:avLst/>
          </a:prstGeom>
          <a:noFill/>
        </p:spPr>
        <p:txBody>
          <a:bodyPr wrap="square">
            <a:spAutoFit/>
          </a:bodyPr>
          <a:lstStyle/>
          <a:p>
            <a:pPr algn="r"/>
            <a:r>
              <a:rPr lang="en-GB" sz="1000">
                <a:solidFill>
                  <a:schemeClr val="tx2"/>
                </a:solidFill>
                <a:hlinkClick r:id="rId6">
                  <a:extLst>
                    <a:ext uri="{A12FA001-AC4F-418D-AE19-62706E023703}">
                      <ahyp:hlinkClr xmlns:ahyp="http://schemas.microsoft.com/office/drawing/2018/hyperlinkcolor" val="tx"/>
                    </a:ext>
                  </a:extLst>
                </a:hlinkClick>
              </a:rPr>
              <a:t>https://www.entsoe.eu/network_codes/nccs/</a:t>
            </a:r>
            <a:r>
              <a:rPr lang="en-GB" sz="1000">
                <a:solidFill>
                  <a:schemeClr val="tx2"/>
                </a:solidFill>
              </a:rPr>
              <a:t> </a:t>
            </a:r>
          </a:p>
        </p:txBody>
      </p:sp>
    </p:spTree>
    <p:extLst>
      <p:ext uri="{BB962C8B-B14F-4D97-AF65-F5344CB8AC3E}">
        <p14:creationId xmlns:p14="http://schemas.microsoft.com/office/powerpoint/2010/main" val="4189389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lèche droite 36"/>
          <p:cNvSpPr/>
          <p:nvPr/>
        </p:nvSpPr>
        <p:spPr>
          <a:xfrm>
            <a:off x="2959313" y="6084640"/>
            <a:ext cx="1555852" cy="736334"/>
          </a:xfrm>
          <a:prstGeom prst="rightArrow">
            <a:avLst>
              <a:gd name="adj1" fmla="val 71506"/>
              <a:gd name="adj2" fmla="val 50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rgbClr val="0F218B"/>
                </a:solidFill>
              </a:rPr>
              <a:t>ECII</a:t>
            </a:r>
            <a:r>
              <a:rPr lang="fr-FR" sz="1400">
                <a:solidFill>
                  <a:srgbClr val="0F218B"/>
                </a:solidFill>
              </a:rPr>
              <a:t> </a:t>
            </a:r>
            <a:endParaRPr lang="en-GB" sz="1400">
              <a:solidFill>
                <a:srgbClr val="0F218B"/>
              </a:solidFill>
            </a:endParaRPr>
          </a:p>
        </p:txBody>
      </p:sp>
      <p:pic>
        <p:nvPicPr>
          <p:cNvPr id="4" name="Image 3">
            <a:extLst>
              <a:ext uri="{FF2B5EF4-FFF2-40B4-BE49-F238E27FC236}">
                <a16:creationId xmlns:a16="http://schemas.microsoft.com/office/drawing/2014/main" id="{B843E7C6-A0B1-99AE-D98C-6D8CA4D5456A}"/>
              </a:ext>
            </a:extLst>
          </p:cNvPr>
          <p:cNvPicPr>
            <a:picLocks noChangeAspect="1"/>
          </p:cNvPicPr>
          <p:nvPr/>
        </p:nvPicPr>
        <p:blipFill>
          <a:blip r:embed="rId3"/>
          <a:stretch>
            <a:fillRect/>
          </a:stretch>
        </p:blipFill>
        <p:spPr>
          <a:xfrm>
            <a:off x="613599" y="1947633"/>
            <a:ext cx="1589446" cy="2272605"/>
          </a:xfrm>
          <a:prstGeom prst="rect">
            <a:avLst/>
          </a:prstGeom>
          <a:ln>
            <a:solidFill>
              <a:schemeClr val="tx1">
                <a:lumMod val="50000"/>
                <a:lumOff val="50000"/>
              </a:schemeClr>
            </a:solidFill>
          </a:ln>
        </p:spPr>
      </p:pic>
      <p:pic>
        <p:nvPicPr>
          <p:cNvPr id="6" name="Image 5">
            <a:extLst>
              <a:ext uri="{FF2B5EF4-FFF2-40B4-BE49-F238E27FC236}">
                <a16:creationId xmlns:a16="http://schemas.microsoft.com/office/drawing/2014/main" id="{AC0A6F02-DF8E-33B9-E197-601142911365}"/>
              </a:ext>
            </a:extLst>
          </p:cNvPr>
          <p:cNvPicPr>
            <a:picLocks noChangeAspect="1"/>
          </p:cNvPicPr>
          <p:nvPr/>
        </p:nvPicPr>
        <p:blipFill>
          <a:blip r:embed="rId4"/>
          <a:stretch>
            <a:fillRect/>
          </a:stretch>
        </p:blipFill>
        <p:spPr>
          <a:xfrm>
            <a:off x="1408018" y="2958640"/>
            <a:ext cx="2020464" cy="3126000"/>
          </a:xfrm>
          <a:prstGeom prst="rect">
            <a:avLst/>
          </a:prstGeom>
          <a:ln>
            <a:solidFill>
              <a:schemeClr val="tx1">
                <a:lumMod val="50000"/>
                <a:lumOff val="50000"/>
              </a:schemeClr>
            </a:solidFill>
          </a:ln>
        </p:spPr>
      </p:pic>
      <p:sp>
        <p:nvSpPr>
          <p:cNvPr id="3" name="Titre 2"/>
          <p:cNvSpPr>
            <a:spLocks noGrp="1"/>
          </p:cNvSpPr>
          <p:nvPr>
            <p:ph type="title"/>
          </p:nvPr>
        </p:nvSpPr>
        <p:spPr/>
        <p:txBody>
          <a:bodyPr/>
          <a:lstStyle/>
          <a:p>
            <a:r>
              <a:rPr lang="fr-FR" sz="2800"/>
              <a:t>Q#2 </a:t>
            </a:r>
            <a:r>
              <a:rPr lang="fr-FR" sz="2800" err="1"/>
              <a:t>Potential</a:t>
            </a:r>
            <a:r>
              <a:rPr lang="fr-FR" sz="2800"/>
              <a:t> Impact?</a:t>
            </a:r>
            <a:br>
              <a:rPr lang="fr-FR" sz="2800"/>
            </a:br>
            <a:endParaRPr lang="fr-FR" sz="2400"/>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4667038" y="1239406"/>
            <a:ext cx="2802683" cy="646331"/>
          </a:xfrm>
          <a:prstGeom prst="rect">
            <a:avLst/>
          </a:prstGeom>
          <a:solidFill>
            <a:srgbClr val="FF0000"/>
          </a:solidFill>
        </p:spPr>
        <p:txBody>
          <a:bodyPr wrap="square" rtlCol="0">
            <a:spAutoFit/>
          </a:bodyPr>
          <a:lstStyle/>
          <a:p>
            <a:pPr algn="ctr"/>
            <a:r>
              <a:rPr lang="fr-FR">
                <a:solidFill>
                  <a:schemeClr val="bg1"/>
                </a:solidFill>
              </a:rPr>
              <a:t>Critical-Impact </a:t>
            </a:r>
            <a:br>
              <a:rPr lang="fr-FR">
                <a:solidFill>
                  <a:schemeClr val="bg1"/>
                </a:solidFill>
              </a:rPr>
            </a:br>
            <a:r>
              <a:rPr lang="fr-FR" err="1">
                <a:solidFill>
                  <a:schemeClr val="bg1"/>
                </a:solidFill>
              </a:rPr>
              <a:t>Processes</a:t>
            </a:r>
            <a:endParaRPr lang="fr-FR">
              <a:solidFill>
                <a:schemeClr val="bg1"/>
              </a:solidFill>
            </a:endParaRPr>
          </a:p>
        </p:txBody>
      </p:sp>
      <p:sp>
        <p:nvSpPr>
          <p:cNvPr id="10" name="ZoneTexte 9"/>
          <p:cNvSpPr txBox="1"/>
          <p:nvPr/>
        </p:nvSpPr>
        <p:spPr>
          <a:xfrm>
            <a:off x="7592597" y="1204967"/>
            <a:ext cx="2155100" cy="646331"/>
          </a:xfrm>
          <a:prstGeom prst="rect">
            <a:avLst/>
          </a:prstGeom>
          <a:solidFill>
            <a:srgbClr val="FFFF00"/>
          </a:solidFill>
        </p:spPr>
        <p:txBody>
          <a:bodyPr wrap="square" rtlCol="0">
            <a:spAutoFit/>
          </a:bodyPr>
          <a:lstStyle/>
          <a:p>
            <a:pPr algn="ctr"/>
            <a:r>
              <a:rPr lang="fr-FR">
                <a:solidFill>
                  <a:schemeClr val="tx2"/>
                </a:solidFill>
              </a:rPr>
              <a:t>High-Impact</a:t>
            </a:r>
            <a:br>
              <a:rPr lang="fr-FR">
                <a:solidFill>
                  <a:schemeClr val="tx2"/>
                </a:solidFill>
              </a:rPr>
            </a:br>
            <a:r>
              <a:rPr lang="fr-FR" err="1">
                <a:solidFill>
                  <a:schemeClr val="tx2"/>
                </a:solidFill>
              </a:rPr>
              <a:t>Processes</a:t>
            </a:r>
            <a:endParaRPr lang="fr-FR">
              <a:solidFill>
                <a:schemeClr val="tx2"/>
              </a:solidFill>
            </a:endParaRPr>
          </a:p>
        </p:txBody>
      </p:sp>
      <p:sp>
        <p:nvSpPr>
          <p:cNvPr id="11" name="ZoneTexte 10"/>
          <p:cNvSpPr txBox="1"/>
          <p:nvPr/>
        </p:nvSpPr>
        <p:spPr>
          <a:xfrm>
            <a:off x="9870573" y="1204967"/>
            <a:ext cx="2155100" cy="646331"/>
          </a:xfrm>
          <a:prstGeom prst="rect">
            <a:avLst/>
          </a:prstGeom>
          <a:solidFill>
            <a:srgbClr val="92D050"/>
          </a:solidFill>
        </p:spPr>
        <p:txBody>
          <a:bodyPr wrap="square" rtlCol="0">
            <a:spAutoFit/>
          </a:bodyPr>
          <a:lstStyle/>
          <a:p>
            <a:pPr algn="ctr"/>
            <a:r>
              <a:rPr lang="fr-FR" err="1">
                <a:solidFill>
                  <a:schemeClr val="tx2"/>
                </a:solidFill>
              </a:rPr>
              <a:t>Low</a:t>
            </a:r>
            <a:r>
              <a:rPr lang="fr-FR">
                <a:solidFill>
                  <a:schemeClr val="tx2"/>
                </a:solidFill>
              </a:rPr>
              <a:t>-Impact</a:t>
            </a:r>
            <a:br>
              <a:rPr lang="fr-FR">
                <a:solidFill>
                  <a:schemeClr val="tx2"/>
                </a:solidFill>
              </a:rPr>
            </a:br>
            <a:r>
              <a:rPr lang="fr-FR" err="1">
                <a:solidFill>
                  <a:schemeClr val="tx2"/>
                </a:solidFill>
              </a:rPr>
              <a:t>Processes</a:t>
            </a:r>
            <a:endParaRPr lang="fr-FR">
              <a:solidFill>
                <a:schemeClr val="tx2"/>
              </a:solidFill>
            </a:endParaRPr>
          </a:p>
        </p:txBody>
      </p:sp>
      <p:sp>
        <p:nvSpPr>
          <p:cNvPr id="25" name="Rectangle 24"/>
          <p:cNvSpPr/>
          <p:nvPr/>
        </p:nvSpPr>
        <p:spPr>
          <a:xfrm>
            <a:off x="7592597" y="1986498"/>
            <a:ext cx="2152139" cy="699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Congestion management for the distribution grid</a:t>
            </a:r>
            <a:endParaRPr lang="fr-FR" sz="1100" b="1">
              <a:solidFill>
                <a:schemeClr val="tx1"/>
              </a:solidFill>
            </a:endParaRPr>
          </a:p>
        </p:txBody>
      </p:sp>
      <p:sp>
        <p:nvSpPr>
          <p:cNvPr id="26" name="Rectangle 25"/>
          <p:cNvSpPr/>
          <p:nvPr/>
        </p:nvSpPr>
        <p:spPr>
          <a:xfrm>
            <a:off x="4671657" y="1986499"/>
            <a:ext cx="2818457" cy="6998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Monitoring and control of the distribution grid</a:t>
            </a:r>
            <a:endParaRPr lang="fr-FR" sz="1600" b="1"/>
          </a:p>
        </p:txBody>
      </p:sp>
      <p:sp>
        <p:nvSpPr>
          <p:cNvPr id="27" name="Rectangle 26"/>
          <p:cNvSpPr/>
          <p:nvPr/>
        </p:nvSpPr>
        <p:spPr>
          <a:xfrm>
            <a:off x="7592597" y="2776210"/>
            <a:ext cx="2152139" cy="2146537"/>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Active management of the load or generation on the distribution grid to ensure that the power on the grid stays within the capacity. This includes the use of </a:t>
            </a:r>
            <a:r>
              <a:rPr lang="en-GB" sz="1200" b="1">
                <a:solidFill>
                  <a:schemeClr val="tx1"/>
                </a:solidFill>
              </a:rPr>
              <a:t>demand response</a:t>
            </a:r>
            <a:r>
              <a:rPr lang="en-GB" sz="1200">
                <a:solidFill>
                  <a:schemeClr val="tx1"/>
                </a:solidFill>
              </a:rPr>
              <a:t> or curtailment of generation</a:t>
            </a:r>
            <a:endParaRPr lang="fr-FR" sz="700" b="1">
              <a:solidFill>
                <a:schemeClr val="tx1"/>
              </a:solidFill>
            </a:endParaRPr>
          </a:p>
        </p:txBody>
      </p:sp>
      <p:sp>
        <p:nvSpPr>
          <p:cNvPr id="28" name="Rectangle 27"/>
          <p:cNvSpPr/>
          <p:nvPr/>
        </p:nvSpPr>
        <p:spPr>
          <a:xfrm>
            <a:off x="4671656" y="2776210"/>
            <a:ext cx="2818457" cy="214653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Operational monitoring and control of the distribution grids by the DSOs through their </a:t>
            </a:r>
            <a:r>
              <a:rPr lang="en-GB" sz="1200" b="1">
                <a:solidFill>
                  <a:srgbClr val="FF0000"/>
                </a:solidFill>
              </a:rPr>
              <a:t>SCADA system</a:t>
            </a:r>
            <a:r>
              <a:rPr lang="en-GB" sz="1200">
                <a:solidFill>
                  <a:schemeClr val="tx1"/>
                </a:solidFill>
              </a:rPr>
              <a:t>, and the attached substation automation and distribution automation systems.</a:t>
            </a:r>
          </a:p>
          <a:p>
            <a:pPr>
              <a:spcBef>
                <a:spcPts val="600"/>
              </a:spcBef>
            </a:pPr>
            <a:r>
              <a:rPr lang="en-GB" sz="1100" i="1">
                <a:solidFill>
                  <a:schemeClr val="tx1"/>
                </a:solidFill>
              </a:rPr>
              <a:t>Includes: maintenance + installation, updates, configuration changes during operations, and decommissioning + servers, databases, and virtualization platforms.</a:t>
            </a:r>
            <a:endParaRPr lang="fr-FR" sz="1100" b="1" i="1">
              <a:solidFill>
                <a:schemeClr val="tx1"/>
              </a:solidFill>
            </a:endParaRPr>
          </a:p>
        </p:txBody>
      </p:sp>
      <p:sp>
        <p:nvSpPr>
          <p:cNvPr id="29" name="Rectangle 28"/>
          <p:cNvSpPr/>
          <p:nvPr/>
        </p:nvSpPr>
        <p:spPr>
          <a:xfrm>
            <a:off x="7592597" y="5012648"/>
            <a:ext cx="2152139" cy="1019012"/>
          </a:xfrm>
          <a:prstGeom prst="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Maximum electrical power (load and generation) of the devices that can be controlled for congestion management.</a:t>
            </a:r>
            <a:endParaRPr lang="fr-FR" sz="400" b="1">
              <a:solidFill>
                <a:schemeClr val="tx1"/>
              </a:solidFill>
            </a:endParaRPr>
          </a:p>
        </p:txBody>
      </p:sp>
      <p:sp>
        <p:nvSpPr>
          <p:cNvPr id="30" name="Rectangle 29"/>
          <p:cNvSpPr/>
          <p:nvPr/>
        </p:nvSpPr>
        <p:spPr>
          <a:xfrm>
            <a:off x="4671656" y="5012648"/>
            <a:ext cx="2818457" cy="101901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rPr>
              <a:t>Maximum electrical power (load and generation) connected to the distribution grid that can be controlled through the DSO SCADA system.</a:t>
            </a:r>
            <a:endParaRPr lang="fr-FR" sz="700" b="1">
              <a:solidFill>
                <a:schemeClr val="tx1"/>
              </a:solidFill>
            </a:endParaRPr>
          </a:p>
        </p:txBody>
      </p:sp>
      <p:sp>
        <p:nvSpPr>
          <p:cNvPr id="31" name="Rectangle 30"/>
          <p:cNvSpPr/>
          <p:nvPr/>
        </p:nvSpPr>
        <p:spPr>
          <a:xfrm>
            <a:off x="7606456" y="6091936"/>
            <a:ext cx="2152139" cy="3192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i="1">
                <a:solidFill>
                  <a:schemeClr val="tx1"/>
                </a:solidFill>
              </a:rPr>
              <a:t>High Impact: </a:t>
            </a:r>
            <a:r>
              <a:rPr lang="en-GB" sz="1200">
                <a:solidFill>
                  <a:schemeClr val="tx1"/>
                </a:solidFill>
              </a:rPr>
              <a:t>&gt; </a:t>
            </a:r>
            <a:r>
              <a:rPr lang="en-GB" sz="1200" b="1">
                <a:solidFill>
                  <a:schemeClr val="tx1"/>
                </a:solidFill>
              </a:rPr>
              <a:t>1500 MW</a:t>
            </a:r>
            <a:endParaRPr lang="fr-FR" sz="100" b="1">
              <a:solidFill>
                <a:schemeClr val="tx1"/>
              </a:solidFill>
            </a:endParaRPr>
          </a:p>
        </p:txBody>
      </p:sp>
      <p:sp>
        <p:nvSpPr>
          <p:cNvPr id="32" name="Rectangle 31"/>
          <p:cNvSpPr/>
          <p:nvPr/>
        </p:nvSpPr>
        <p:spPr>
          <a:xfrm>
            <a:off x="4671656" y="6091937"/>
            <a:ext cx="2818457" cy="3192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i="1">
                <a:solidFill>
                  <a:schemeClr val="tx1"/>
                </a:solidFill>
              </a:rPr>
              <a:t>High Impact: </a:t>
            </a:r>
            <a:r>
              <a:rPr lang="en-GB" sz="1200">
                <a:solidFill>
                  <a:schemeClr val="tx1"/>
                </a:solidFill>
              </a:rPr>
              <a:t>&gt;</a:t>
            </a:r>
            <a:r>
              <a:rPr lang="en-GB" sz="1200" b="1">
                <a:solidFill>
                  <a:schemeClr val="tx1"/>
                </a:solidFill>
              </a:rPr>
              <a:t>1500</a:t>
            </a:r>
            <a:r>
              <a:rPr lang="en-GB" sz="1200">
                <a:solidFill>
                  <a:schemeClr val="tx1"/>
                </a:solidFill>
              </a:rPr>
              <a:t> </a:t>
            </a:r>
            <a:r>
              <a:rPr lang="en-GB" sz="1200" b="1">
                <a:solidFill>
                  <a:schemeClr val="tx1"/>
                </a:solidFill>
              </a:rPr>
              <a:t>MW</a:t>
            </a:r>
            <a:r>
              <a:rPr lang="en-GB" sz="1200">
                <a:solidFill>
                  <a:schemeClr val="tx1"/>
                </a:solidFill>
              </a:rPr>
              <a:t> to ≤</a:t>
            </a:r>
            <a:r>
              <a:rPr lang="en-GB" sz="1200" b="1">
                <a:solidFill>
                  <a:schemeClr val="tx1"/>
                </a:solidFill>
              </a:rPr>
              <a:t>3000 MW</a:t>
            </a:r>
            <a:endParaRPr lang="fr-FR" sz="1200" b="1">
              <a:solidFill>
                <a:schemeClr val="tx1"/>
              </a:solidFill>
            </a:endParaRPr>
          </a:p>
        </p:txBody>
      </p:sp>
      <p:sp>
        <p:nvSpPr>
          <p:cNvPr id="33" name="Rectangle 32"/>
          <p:cNvSpPr/>
          <p:nvPr/>
        </p:nvSpPr>
        <p:spPr>
          <a:xfrm>
            <a:off x="4667038" y="6475248"/>
            <a:ext cx="2818457" cy="31920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i="1">
                <a:solidFill>
                  <a:schemeClr val="tx1"/>
                </a:solidFill>
              </a:rPr>
              <a:t>Critical Impact: </a:t>
            </a:r>
            <a:r>
              <a:rPr lang="en-GB" sz="1200">
                <a:solidFill>
                  <a:schemeClr val="tx1"/>
                </a:solidFill>
              </a:rPr>
              <a:t>More than </a:t>
            </a:r>
            <a:r>
              <a:rPr lang="en-GB" sz="1200" b="1">
                <a:solidFill>
                  <a:schemeClr val="tx1"/>
                </a:solidFill>
              </a:rPr>
              <a:t>3000 MW</a:t>
            </a:r>
            <a:endParaRPr lang="fr-FR" sz="1200" b="1">
              <a:solidFill>
                <a:schemeClr val="tx1"/>
              </a:solidFill>
            </a:endParaRPr>
          </a:p>
        </p:txBody>
      </p:sp>
      <p:sp>
        <p:nvSpPr>
          <p:cNvPr id="34" name="Rectangle 33"/>
          <p:cNvSpPr/>
          <p:nvPr/>
        </p:nvSpPr>
        <p:spPr>
          <a:xfrm>
            <a:off x="9847221" y="1986498"/>
            <a:ext cx="2178452" cy="69981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a:solidFill>
                  <a:schemeClr val="tx1"/>
                </a:solidFill>
              </a:rPr>
              <a:t>Human </a:t>
            </a:r>
            <a:r>
              <a:rPr lang="en-US" sz="1600" b="1" i="1" err="1">
                <a:solidFill>
                  <a:schemeClr val="tx1"/>
                </a:solidFill>
              </a:rPr>
              <a:t>Ressources</a:t>
            </a:r>
            <a:br>
              <a:rPr lang="en-US" sz="1600" b="1" i="1">
                <a:solidFill>
                  <a:schemeClr val="tx1"/>
                </a:solidFill>
              </a:rPr>
            </a:br>
            <a:r>
              <a:rPr lang="en-US" sz="1600" b="1" i="1">
                <a:solidFill>
                  <a:schemeClr val="tx1"/>
                </a:solidFill>
              </a:rPr>
              <a:t>Management</a:t>
            </a:r>
            <a:endParaRPr lang="fr-FR" sz="1600" b="1" i="1">
              <a:solidFill>
                <a:schemeClr val="tx1"/>
              </a:solidFill>
            </a:endParaRPr>
          </a:p>
        </p:txBody>
      </p:sp>
      <p:sp>
        <p:nvSpPr>
          <p:cNvPr id="35" name="Rectangle 34"/>
          <p:cNvSpPr/>
          <p:nvPr/>
        </p:nvSpPr>
        <p:spPr>
          <a:xfrm>
            <a:off x="9847220" y="2776209"/>
            <a:ext cx="2178454" cy="2146539"/>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a:solidFill>
                  <a:schemeClr val="tx1"/>
                </a:solidFill>
              </a:rPr>
              <a:t>…..</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p:txBody>
      </p:sp>
      <p:sp>
        <p:nvSpPr>
          <p:cNvPr id="36" name="Rectangle 35"/>
          <p:cNvSpPr/>
          <p:nvPr/>
        </p:nvSpPr>
        <p:spPr>
          <a:xfrm>
            <a:off x="9847220" y="5012647"/>
            <a:ext cx="2178454" cy="1019014"/>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FR" sz="700" b="1"/>
          </a:p>
        </p:txBody>
      </p:sp>
      <p:sp>
        <p:nvSpPr>
          <p:cNvPr id="38" name="Flèche droite 37"/>
          <p:cNvSpPr/>
          <p:nvPr/>
        </p:nvSpPr>
        <p:spPr>
          <a:xfrm>
            <a:off x="2979726" y="1164746"/>
            <a:ext cx="1589446" cy="837290"/>
          </a:xfrm>
          <a:prstGeom prst="rightArrow">
            <a:avLst>
              <a:gd name="adj1" fmla="val 71506"/>
              <a:gd name="adj2" fmla="val 507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err="1">
                <a:solidFill>
                  <a:srgbClr val="0F218B"/>
                </a:solidFill>
              </a:rPr>
              <a:t>Provisionnal</a:t>
            </a:r>
            <a:r>
              <a:rPr lang="fr-FR" sz="1400" b="1">
                <a:solidFill>
                  <a:srgbClr val="0F218B"/>
                </a:solidFill>
              </a:rPr>
              <a:t> </a:t>
            </a:r>
            <a:r>
              <a:rPr lang="fr-FR" sz="1400" b="1" err="1">
                <a:solidFill>
                  <a:srgbClr val="0F218B"/>
                </a:solidFill>
              </a:rPr>
              <a:t>process</a:t>
            </a:r>
            <a:r>
              <a:rPr lang="fr-FR" sz="1400" b="1">
                <a:solidFill>
                  <a:srgbClr val="0F218B"/>
                </a:solidFill>
              </a:rPr>
              <a:t> </a:t>
            </a:r>
            <a:r>
              <a:rPr lang="fr-FR" sz="1400" b="1" err="1">
                <a:solidFill>
                  <a:srgbClr val="0F218B"/>
                </a:solidFill>
              </a:rPr>
              <a:t>list</a:t>
            </a:r>
            <a:endParaRPr lang="en-GB" sz="1400">
              <a:solidFill>
                <a:srgbClr val="0F218B"/>
              </a:solidFill>
            </a:endParaRPr>
          </a:p>
        </p:txBody>
      </p:sp>
      <p:sp>
        <p:nvSpPr>
          <p:cNvPr id="8" name="ZoneTexte 7">
            <a:extLst>
              <a:ext uri="{FF2B5EF4-FFF2-40B4-BE49-F238E27FC236}">
                <a16:creationId xmlns:a16="http://schemas.microsoft.com/office/drawing/2014/main" id="{FC99E877-411B-F0D1-7E17-5D7591991CB9}"/>
              </a:ext>
            </a:extLst>
          </p:cNvPr>
          <p:cNvSpPr txBox="1"/>
          <p:nvPr/>
        </p:nvSpPr>
        <p:spPr>
          <a:xfrm>
            <a:off x="6975664" y="115239"/>
            <a:ext cx="4773439" cy="246221"/>
          </a:xfrm>
          <a:prstGeom prst="rect">
            <a:avLst/>
          </a:prstGeom>
          <a:noFill/>
        </p:spPr>
        <p:txBody>
          <a:bodyPr wrap="square">
            <a:spAutoFit/>
          </a:bodyPr>
          <a:lstStyle/>
          <a:p>
            <a:pPr algn="r"/>
            <a:r>
              <a:rPr lang="en-GB" sz="1000">
                <a:solidFill>
                  <a:schemeClr val="tx2"/>
                </a:solidFill>
                <a:hlinkClick r:id="rId5">
                  <a:extLst>
                    <a:ext uri="{A12FA001-AC4F-418D-AE19-62706E023703}">
                      <ahyp:hlinkClr xmlns:ahyp="http://schemas.microsoft.com/office/drawing/2018/hyperlinkcolor" val="tx"/>
                    </a:ext>
                  </a:extLst>
                </a:hlinkClick>
              </a:rPr>
              <a:t>https://www.entsoe.eu/network_codes/nccs/</a:t>
            </a:r>
            <a:r>
              <a:rPr lang="en-GB" sz="1000">
                <a:solidFill>
                  <a:schemeClr val="tx2"/>
                </a:solidFill>
              </a:rPr>
              <a:t> </a:t>
            </a:r>
          </a:p>
        </p:txBody>
      </p:sp>
      <p:sp>
        <p:nvSpPr>
          <p:cNvPr id="2" name="Rectangle 1">
            <a:extLst>
              <a:ext uri="{FF2B5EF4-FFF2-40B4-BE49-F238E27FC236}">
                <a16:creationId xmlns:a16="http://schemas.microsoft.com/office/drawing/2014/main" id="{9B57AF4C-5681-E366-DAA0-AA3782E50BB5}"/>
              </a:ext>
            </a:extLst>
          </p:cNvPr>
          <p:cNvSpPr/>
          <p:nvPr/>
        </p:nvSpPr>
        <p:spPr>
          <a:xfrm>
            <a:off x="365126" y="5813039"/>
            <a:ext cx="2614600" cy="907941"/>
          </a:xfrm>
          <a:prstGeom prst="rect">
            <a:avLst/>
          </a:prstGeom>
          <a:solidFill>
            <a:srgbClr val="D9D9D9"/>
          </a:solidFill>
          <a:ln>
            <a:noFill/>
          </a:ln>
        </p:spPr>
        <p:txBody>
          <a:bodyPr wrap="square">
            <a:spAutoFit/>
          </a:bodyPr>
          <a:lstStyle/>
          <a:p>
            <a:pPr marL="285750" indent="-285750">
              <a:spcAft>
                <a:spcPts val="600"/>
              </a:spcAft>
              <a:buFont typeface="Arial" panose="020B0604020202020204" pitchFamily="34" charset="0"/>
              <a:buChar char="•"/>
            </a:pPr>
            <a:r>
              <a:rPr lang="en-GB" sz="1200">
                <a:solidFill>
                  <a:srgbClr val="1B2C90"/>
                </a:solidFill>
              </a:rPr>
              <a:t>End 2024</a:t>
            </a:r>
            <a:r>
              <a:rPr lang="en-GB" sz="1200">
                <a:solidFill>
                  <a:schemeClr val="tx2"/>
                </a:solidFill>
              </a:rPr>
              <a:t>: </a:t>
            </a:r>
            <a:r>
              <a:rPr lang="en-GB" sz="1200" i="1">
                <a:solidFill>
                  <a:schemeClr val="tx2"/>
                </a:solidFill>
                <a:hlinkClick r:id="rId6">
                  <a:extLst>
                    <a:ext uri="{A12FA001-AC4F-418D-AE19-62706E023703}">
                      <ahyp:hlinkClr xmlns:ahyp="http://schemas.microsoft.com/office/drawing/2018/hyperlinkcolor" val="tx"/>
                    </a:ext>
                  </a:extLst>
                </a:hlinkClick>
              </a:rPr>
              <a:t>Provisional electricity cybersecurity Impact Index</a:t>
            </a:r>
            <a:endParaRPr lang="en-GB" sz="1200" i="1">
              <a:solidFill>
                <a:schemeClr val="tx2"/>
              </a:solidFill>
            </a:endParaRPr>
          </a:p>
          <a:p>
            <a:pPr marL="285750" indent="-285750">
              <a:spcAft>
                <a:spcPts val="600"/>
              </a:spcAft>
              <a:buFont typeface="Arial" panose="020B0604020202020204" pitchFamily="34" charset="0"/>
              <a:buChar char="•"/>
            </a:pPr>
            <a:r>
              <a:rPr lang="en-GB" sz="1200" i="1">
                <a:solidFill>
                  <a:srgbClr val="1B2C90"/>
                </a:solidFill>
              </a:rPr>
              <a:t>~2026: Union-wide risk assessment (Final / mandatory)</a:t>
            </a:r>
          </a:p>
        </p:txBody>
      </p:sp>
    </p:spTree>
    <p:extLst>
      <p:ext uri="{BB962C8B-B14F-4D97-AF65-F5344CB8AC3E}">
        <p14:creationId xmlns:p14="http://schemas.microsoft.com/office/powerpoint/2010/main" val="38870666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1" grpId="0" animBg="1"/>
      <p:bldP spid="32" grpId="0" animBg="1"/>
      <p:bldP spid="33"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6718226" y="4247494"/>
            <a:ext cx="5483951" cy="2846933"/>
          </a:xfrm>
          <a:prstGeom prst="rect">
            <a:avLst/>
          </a:prstGeom>
          <a:solidFill>
            <a:schemeClr val="bg1">
              <a:lumMod val="85000"/>
            </a:schemeClr>
          </a:solidFill>
        </p:spPr>
        <p:txBody>
          <a:bodyPr wrap="square">
            <a:spAutoFit/>
          </a:bodyPr>
          <a:lstStyle/>
          <a:p>
            <a:pPr>
              <a:spcAft>
                <a:spcPts val="600"/>
              </a:spcAft>
            </a:pPr>
            <a:r>
              <a:rPr lang="fr-FR" b="1" err="1"/>
              <a:t>Perimeter</a:t>
            </a:r>
            <a:r>
              <a:rPr lang="fr-FR" b="1"/>
              <a:t> </a:t>
            </a:r>
          </a:p>
          <a:p>
            <a:pPr>
              <a:spcAft>
                <a:spcPts val="600"/>
              </a:spcAft>
            </a:pPr>
            <a:r>
              <a:rPr lang="en-GB" sz="1400" i="1"/>
              <a:t>Art.26.4 During the cybersecurity risk assessment phase, each high-impact and critical-impact entity shall […] </a:t>
            </a:r>
          </a:p>
          <a:p>
            <a:pPr marL="108000">
              <a:spcAft>
                <a:spcPts val="600"/>
              </a:spcAft>
            </a:pPr>
            <a:r>
              <a:rPr lang="en-GB" sz="1400" i="1"/>
              <a:t>(c) classify assets according to the possible consequences when cybersecurity is compromised</a:t>
            </a:r>
          </a:p>
          <a:p>
            <a:pPr marL="108000">
              <a:spcAft>
                <a:spcPts val="600"/>
              </a:spcAft>
            </a:pPr>
            <a:endParaRPr lang="fr-FR" sz="1400" i="1"/>
          </a:p>
          <a:p>
            <a:pPr marL="108000">
              <a:spcAft>
                <a:spcPts val="600"/>
              </a:spcAft>
            </a:pPr>
            <a:endParaRPr lang="fr-FR" sz="1400" i="1"/>
          </a:p>
          <a:p>
            <a:pPr marL="108000">
              <a:spcAft>
                <a:spcPts val="600"/>
              </a:spcAft>
            </a:pPr>
            <a:endParaRPr lang="fr-FR" sz="1400" i="1"/>
          </a:p>
          <a:p>
            <a:pPr marL="108000">
              <a:spcAft>
                <a:spcPts val="600"/>
              </a:spcAft>
            </a:pPr>
            <a:endParaRPr lang="fr-FR" sz="1400" i="1"/>
          </a:p>
          <a:p>
            <a:pPr marL="108000">
              <a:spcAft>
                <a:spcPts val="600"/>
              </a:spcAft>
            </a:pPr>
            <a:endParaRPr lang="fr-FR" sz="1400" i="1"/>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Titre 1"/>
          <p:cNvSpPr txBox="1">
            <a:spLocks/>
          </p:cNvSpPr>
          <p:nvPr/>
        </p:nvSpPr>
        <p:spPr>
          <a:xfrm>
            <a:off x="550863" y="-199787"/>
            <a:ext cx="11617788" cy="3564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endParaRPr lang="en-GB" sz="2400"/>
          </a:p>
        </p:txBody>
      </p:sp>
      <p:sp>
        <p:nvSpPr>
          <p:cNvPr id="21" name="Titre 20"/>
          <p:cNvSpPr>
            <a:spLocks noGrp="1"/>
          </p:cNvSpPr>
          <p:nvPr>
            <p:ph type="title"/>
          </p:nvPr>
        </p:nvSpPr>
        <p:spPr/>
        <p:txBody>
          <a:bodyPr/>
          <a:lstStyle/>
          <a:p>
            <a:r>
              <a:rPr lang="fr-FR" sz="2800"/>
              <a:t>Q#2 </a:t>
            </a:r>
            <a:r>
              <a:rPr lang="fr-FR" sz="2800" err="1"/>
              <a:t>Potential</a:t>
            </a:r>
            <a:r>
              <a:rPr lang="fr-FR" sz="2800"/>
              <a:t> Impact?</a:t>
            </a:r>
            <a:endParaRPr lang="en-GB" sz="2800"/>
          </a:p>
        </p:txBody>
      </p:sp>
      <p:sp>
        <p:nvSpPr>
          <p:cNvPr id="64" name="ZoneTexte 63"/>
          <p:cNvSpPr txBox="1"/>
          <p:nvPr/>
        </p:nvSpPr>
        <p:spPr>
          <a:xfrm>
            <a:off x="4667038" y="1239406"/>
            <a:ext cx="2802683" cy="646331"/>
          </a:xfrm>
          <a:prstGeom prst="rect">
            <a:avLst/>
          </a:prstGeom>
          <a:solidFill>
            <a:srgbClr val="FF0000"/>
          </a:solidFill>
        </p:spPr>
        <p:txBody>
          <a:bodyPr wrap="square" rtlCol="0">
            <a:spAutoFit/>
          </a:bodyPr>
          <a:lstStyle/>
          <a:p>
            <a:pPr algn="ctr"/>
            <a:r>
              <a:rPr lang="fr-FR">
                <a:solidFill>
                  <a:schemeClr val="bg1"/>
                </a:solidFill>
              </a:rPr>
              <a:t>Critical-Impact </a:t>
            </a:r>
            <a:br>
              <a:rPr lang="fr-FR">
                <a:solidFill>
                  <a:schemeClr val="bg1"/>
                </a:solidFill>
              </a:rPr>
            </a:br>
            <a:r>
              <a:rPr lang="fr-FR" err="1">
                <a:solidFill>
                  <a:schemeClr val="bg1"/>
                </a:solidFill>
              </a:rPr>
              <a:t>Processes</a:t>
            </a:r>
            <a:endParaRPr lang="fr-FR">
              <a:solidFill>
                <a:schemeClr val="bg1"/>
              </a:solidFill>
            </a:endParaRPr>
          </a:p>
        </p:txBody>
      </p:sp>
      <p:sp>
        <p:nvSpPr>
          <p:cNvPr id="65" name="ZoneTexte 64"/>
          <p:cNvSpPr txBox="1"/>
          <p:nvPr/>
        </p:nvSpPr>
        <p:spPr>
          <a:xfrm>
            <a:off x="7592597" y="1204967"/>
            <a:ext cx="2155100" cy="646331"/>
          </a:xfrm>
          <a:prstGeom prst="rect">
            <a:avLst/>
          </a:prstGeom>
          <a:solidFill>
            <a:srgbClr val="FFFF00"/>
          </a:solidFill>
        </p:spPr>
        <p:txBody>
          <a:bodyPr wrap="square" rtlCol="0">
            <a:spAutoFit/>
          </a:bodyPr>
          <a:lstStyle/>
          <a:p>
            <a:pPr algn="ctr"/>
            <a:r>
              <a:rPr lang="fr-FR">
                <a:solidFill>
                  <a:schemeClr val="tx2"/>
                </a:solidFill>
              </a:rPr>
              <a:t>High-Impact</a:t>
            </a:r>
            <a:br>
              <a:rPr lang="fr-FR">
                <a:solidFill>
                  <a:schemeClr val="tx2"/>
                </a:solidFill>
              </a:rPr>
            </a:br>
            <a:r>
              <a:rPr lang="fr-FR" err="1">
                <a:solidFill>
                  <a:schemeClr val="tx2"/>
                </a:solidFill>
              </a:rPr>
              <a:t>Processes</a:t>
            </a:r>
            <a:endParaRPr lang="fr-FR">
              <a:solidFill>
                <a:schemeClr val="tx2"/>
              </a:solidFill>
            </a:endParaRPr>
          </a:p>
        </p:txBody>
      </p:sp>
      <p:sp>
        <p:nvSpPr>
          <p:cNvPr id="66" name="ZoneTexte 65"/>
          <p:cNvSpPr txBox="1"/>
          <p:nvPr/>
        </p:nvSpPr>
        <p:spPr>
          <a:xfrm>
            <a:off x="9870573" y="1204967"/>
            <a:ext cx="2155100" cy="646331"/>
          </a:xfrm>
          <a:prstGeom prst="rect">
            <a:avLst/>
          </a:prstGeom>
          <a:solidFill>
            <a:srgbClr val="92D050"/>
          </a:solidFill>
        </p:spPr>
        <p:txBody>
          <a:bodyPr wrap="square" rtlCol="0">
            <a:spAutoFit/>
          </a:bodyPr>
          <a:lstStyle/>
          <a:p>
            <a:pPr algn="ctr"/>
            <a:r>
              <a:rPr lang="fr-FR" err="1">
                <a:solidFill>
                  <a:schemeClr val="tx2"/>
                </a:solidFill>
              </a:rPr>
              <a:t>Low</a:t>
            </a:r>
            <a:r>
              <a:rPr lang="fr-FR">
                <a:solidFill>
                  <a:schemeClr val="tx2"/>
                </a:solidFill>
              </a:rPr>
              <a:t>-Impact</a:t>
            </a:r>
            <a:br>
              <a:rPr lang="fr-FR">
                <a:solidFill>
                  <a:schemeClr val="tx2"/>
                </a:solidFill>
              </a:rPr>
            </a:br>
            <a:r>
              <a:rPr lang="fr-FR" err="1">
                <a:solidFill>
                  <a:schemeClr val="tx2"/>
                </a:solidFill>
              </a:rPr>
              <a:t>Processes</a:t>
            </a:r>
            <a:endParaRPr lang="fr-FR">
              <a:solidFill>
                <a:schemeClr val="tx2"/>
              </a:solidFill>
            </a:endParaRPr>
          </a:p>
        </p:txBody>
      </p:sp>
      <p:grpSp>
        <p:nvGrpSpPr>
          <p:cNvPr id="5" name="Groupe 4"/>
          <p:cNvGrpSpPr/>
          <p:nvPr/>
        </p:nvGrpSpPr>
        <p:grpSpPr>
          <a:xfrm>
            <a:off x="5725332" y="2126752"/>
            <a:ext cx="6030968" cy="1698815"/>
            <a:chOff x="5725332" y="2126752"/>
            <a:chExt cx="6030968" cy="1698815"/>
          </a:xfrm>
        </p:grpSpPr>
        <p:grpSp>
          <p:nvGrpSpPr>
            <p:cNvPr id="60" name="Groupe 59"/>
            <p:cNvGrpSpPr/>
            <p:nvPr/>
          </p:nvGrpSpPr>
          <p:grpSpPr>
            <a:xfrm>
              <a:off x="5725332" y="2126752"/>
              <a:ext cx="5607491" cy="856941"/>
              <a:chOff x="5755211" y="3466884"/>
              <a:chExt cx="5607491" cy="856941"/>
            </a:xfrm>
          </p:grpSpPr>
          <p:sp>
            <p:nvSpPr>
              <p:cNvPr id="61" name="Flèche droite 60"/>
              <p:cNvSpPr/>
              <p:nvPr/>
            </p:nvSpPr>
            <p:spPr>
              <a:xfrm rot="5400000">
                <a:off x="5890711" y="3352419"/>
                <a:ext cx="835906" cy="1106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a:t>2</a:t>
                </a:r>
                <a:endParaRPr lang="fr-FR" b="1"/>
              </a:p>
            </p:txBody>
          </p:sp>
          <p:sp>
            <p:nvSpPr>
              <p:cNvPr id="62" name="Flèche droite 61"/>
              <p:cNvSpPr/>
              <p:nvPr/>
            </p:nvSpPr>
            <p:spPr>
              <a:xfrm rot="5400000">
                <a:off x="8113321" y="3349532"/>
                <a:ext cx="835906" cy="1106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a:t>2</a:t>
                </a:r>
                <a:endParaRPr lang="fr-FR" b="1"/>
              </a:p>
            </p:txBody>
          </p:sp>
          <p:sp>
            <p:nvSpPr>
              <p:cNvPr id="63" name="Flèche droite 62"/>
              <p:cNvSpPr/>
              <p:nvPr/>
            </p:nvSpPr>
            <p:spPr>
              <a:xfrm rot="5400000">
                <a:off x="10391297" y="3331384"/>
                <a:ext cx="835906" cy="11069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a:t>2</a:t>
                </a:r>
                <a:endParaRPr lang="fr-FR" b="1"/>
              </a:p>
            </p:txBody>
          </p:sp>
        </p:grpSp>
        <p:sp>
          <p:nvSpPr>
            <p:cNvPr id="67" name="Triangle isocèle 66"/>
            <p:cNvSpPr/>
            <p:nvPr/>
          </p:nvSpPr>
          <p:spPr>
            <a:xfrm>
              <a:off x="11488904" y="3040175"/>
              <a:ext cx="266706" cy="31998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Triangle isocèle 67"/>
            <p:cNvSpPr/>
            <p:nvPr/>
          </p:nvSpPr>
          <p:spPr>
            <a:xfrm>
              <a:off x="11065426" y="2910560"/>
              <a:ext cx="162314" cy="19473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Pentagone régulier 68"/>
            <p:cNvSpPr/>
            <p:nvPr/>
          </p:nvSpPr>
          <p:spPr>
            <a:xfrm>
              <a:off x="8232486" y="3187210"/>
              <a:ext cx="274629" cy="231860"/>
            </a:xfrm>
            <a:prstGeom prst="pent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Triangle rectangle 69"/>
            <p:cNvSpPr/>
            <p:nvPr/>
          </p:nvSpPr>
          <p:spPr>
            <a:xfrm>
              <a:off x="5955946" y="3147948"/>
              <a:ext cx="237876" cy="27112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Pentagone régulier 70"/>
            <p:cNvSpPr/>
            <p:nvPr/>
          </p:nvSpPr>
          <p:spPr>
            <a:xfrm>
              <a:off x="11126541" y="3593707"/>
              <a:ext cx="274629" cy="231860"/>
            </a:xfrm>
            <a:prstGeom prst="pentag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Triangle rectangle 71"/>
            <p:cNvSpPr/>
            <p:nvPr/>
          </p:nvSpPr>
          <p:spPr>
            <a:xfrm>
              <a:off x="8496395" y="3457833"/>
              <a:ext cx="237876" cy="27112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llipse 72"/>
            <p:cNvSpPr/>
            <p:nvPr/>
          </p:nvSpPr>
          <p:spPr>
            <a:xfrm>
              <a:off x="11134123" y="3339308"/>
              <a:ext cx="174020" cy="2045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à coins arrondis 73"/>
            <p:cNvSpPr/>
            <p:nvPr/>
          </p:nvSpPr>
          <p:spPr>
            <a:xfrm>
              <a:off x="11535081" y="3593707"/>
              <a:ext cx="221219" cy="144379"/>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Triangle isocèle 74"/>
            <p:cNvSpPr/>
            <p:nvPr/>
          </p:nvSpPr>
          <p:spPr>
            <a:xfrm>
              <a:off x="8667431" y="3255980"/>
              <a:ext cx="137314" cy="14437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Pentagone régulier 75"/>
            <p:cNvSpPr/>
            <p:nvPr/>
          </p:nvSpPr>
          <p:spPr>
            <a:xfrm>
              <a:off x="10408464" y="3571882"/>
              <a:ext cx="274629" cy="231860"/>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Triangle rectangle 76"/>
            <p:cNvSpPr/>
            <p:nvPr/>
          </p:nvSpPr>
          <p:spPr>
            <a:xfrm>
              <a:off x="10757311" y="3437913"/>
              <a:ext cx="237876" cy="271122"/>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Ellipse 77"/>
            <p:cNvSpPr/>
            <p:nvPr/>
          </p:nvSpPr>
          <p:spPr>
            <a:xfrm>
              <a:off x="10028433" y="3152307"/>
              <a:ext cx="174020" cy="2045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à coins arrondis 78"/>
            <p:cNvSpPr/>
            <p:nvPr/>
          </p:nvSpPr>
          <p:spPr>
            <a:xfrm>
              <a:off x="10618907" y="3152307"/>
              <a:ext cx="221219" cy="14437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p:cNvSpPr/>
            <p:nvPr/>
          </p:nvSpPr>
          <p:spPr>
            <a:xfrm>
              <a:off x="10313873" y="3007928"/>
              <a:ext cx="137314" cy="14437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p:cNvSpPr/>
            <p:nvPr/>
          </p:nvSpPr>
          <p:spPr>
            <a:xfrm>
              <a:off x="6374568" y="3370661"/>
              <a:ext cx="181886" cy="2182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 name="Groupe 3"/>
          <p:cNvGrpSpPr/>
          <p:nvPr/>
        </p:nvGrpSpPr>
        <p:grpSpPr>
          <a:xfrm>
            <a:off x="452218" y="3732675"/>
            <a:ext cx="11768295" cy="3125325"/>
            <a:chOff x="452218" y="3732675"/>
            <a:chExt cx="11768295" cy="3125325"/>
          </a:xfrm>
        </p:grpSpPr>
        <p:grpSp>
          <p:nvGrpSpPr>
            <p:cNvPr id="3" name="Groupe 2"/>
            <p:cNvGrpSpPr/>
            <p:nvPr/>
          </p:nvGrpSpPr>
          <p:grpSpPr>
            <a:xfrm>
              <a:off x="452218" y="3864804"/>
              <a:ext cx="5711400" cy="2689064"/>
              <a:chOff x="438938" y="3864804"/>
              <a:chExt cx="5711400" cy="2689064"/>
            </a:xfrm>
          </p:grpSpPr>
          <p:sp>
            <p:nvSpPr>
              <p:cNvPr id="13" name="Ellipse 12"/>
              <p:cNvSpPr/>
              <p:nvPr/>
            </p:nvSpPr>
            <p:spPr>
              <a:xfrm>
                <a:off x="2369900" y="4025315"/>
                <a:ext cx="1621042" cy="1207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04811" y="3864804"/>
                <a:ext cx="1550959" cy="461665"/>
              </a:xfrm>
              <a:prstGeom prst="rect">
                <a:avLst/>
              </a:prstGeom>
              <a:noFill/>
            </p:spPr>
            <p:txBody>
              <a:bodyPr wrap="square" rtlCol="0">
                <a:spAutoFit/>
              </a:bodyPr>
              <a:lstStyle/>
              <a:p>
                <a:pPr algn="r"/>
                <a:r>
                  <a:rPr lang="fr-FR" sz="1200" b="1">
                    <a:solidFill>
                      <a:srgbClr val="FF0000"/>
                    </a:solidFill>
                  </a:rPr>
                  <a:t>Critical-impact  </a:t>
                </a:r>
                <a:br>
                  <a:rPr lang="fr-FR" sz="1200" b="1"/>
                </a:br>
                <a:r>
                  <a:rPr lang="fr-FR" sz="1200" b="1" err="1"/>
                  <a:t>Perimeter</a:t>
                </a:r>
                <a:endParaRPr lang="en-GB" sz="1200" b="1"/>
              </a:p>
            </p:txBody>
          </p:sp>
          <p:sp>
            <p:nvSpPr>
              <p:cNvPr id="17" name="Triangle isocèle 16"/>
              <p:cNvSpPr/>
              <p:nvPr/>
            </p:nvSpPr>
            <p:spPr>
              <a:xfrm>
                <a:off x="2517034" y="4390015"/>
                <a:ext cx="266706" cy="31998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a:off x="3351229" y="4832566"/>
                <a:ext cx="162314" cy="19473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2905792" y="4872830"/>
                <a:ext cx="274629" cy="231860"/>
              </a:xfrm>
              <a:prstGeom prst="pent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p:cNvSpPr/>
              <p:nvPr/>
            </p:nvSpPr>
            <p:spPr>
              <a:xfrm>
                <a:off x="3275667" y="4266544"/>
                <a:ext cx="237876" cy="27112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235130" y="5232339"/>
                <a:ext cx="1621042" cy="12070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tagone régulier 22"/>
              <p:cNvSpPr/>
              <p:nvPr/>
            </p:nvSpPr>
            <p:spPr>
              <a:xfrm>
                <a:off x="3821774" y="5964909"/>
                <a:ext cx="274629" cy="231860"/>
              </a:xfrm>
              <a:prstGeom prst="pentag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p:nvSpPr>
            <p:spPr>
              <a:xfrm>
                <a:off x="4370305" y="5779879"/>
                <a:ext cx="237876" cy="27112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3444643" y="5576864"/>
                <a:ext cx="174020" cy="2045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4225213" y="5527395"/>
                <a:ext cx="221219" cy="144379"/>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a:off x="3774210" y="5376120"/>
                <a:ext cx="137314" cy="14437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1086936" y="5096243"/>
                <a:ext cx="1621042" cy="120702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Pentagone régulier 29"/>
              <p:cNvSpPr/>
              <p:nvPr/>
            </p:nvSpPr>
            <p:spPr>
              <a:xfrm>
                <a:off x="1768171" y="5860343"/>
                <a:ext cx="274629" cy="231860"/>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p:cNvSpPr/>
              <p:nvPr/>
            </p:nvSpPr>
            <p:spPr>
              <a:xfrm>
                <a:off x="2117018" y="5726374"/>
                <a:ext cx="237876" cy="271122"/>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1388140" y="5440768"/>
                <a:ext cx="174020" cy="2045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1978614" y="5440768"/>
                <a:ext cx="221219" cy="14437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isocèle 33"/>
              <p:cNvSpPr/>
              <p:nvPr/>
            </p:nvSpPr>
            <p:spPr>
              <a:xfrm>
                <a:off x="1673580" y="5296389"/>
                <a:ext cx="137314" cy="14437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p:cNvSpPr/>
              <p:nvPr/>
            </p:nvSpPr>
            <p:spPr>
              <a:xfrm>
                <a:off x="3694289" y="4489257"/>
                <a:ext cx="181886" cy="2182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735294" y="6092203"/>
                <a:ext cx="1415044" cy="461665"/>
              </a:xfrm>
              <a:prstGeom prst="rect">
                <a:avLst/>
              </a:prstGeom>
              <a:noFill/>
            </p:spPr>
            <p:txBody>
              <a:bodyPr wrap="square" rtlCol="0">
                <a:spAutoFit/>
              </a:bodyPr>
              <a:lstStyle/>
              <a:p>
                <a:r>
                  <a:rPr lang="fr-FR" sz="1200" b="1"/>
                  <a:t>High-impact</a:t>
                </a:r>
                <a:br>
                  <a:rPr lang="fr-FR" sz="1200" b="1"/>
                </a:br>
                <a:r>
                  <a:rPr lang="fr-FR" sz="1200" b="1" err="1"/>
                  <a:t>Perimeter</a:t>
                </a:r>
                <a:endParaRPr lang="en-GB" sz="1200" b="1"/>
              </a:p>
            </p:txBody>
          </p:sp>
          <p:sp>
            <p:nvSpPr>
              <p:cNvPr id="37" name="ZoneTexte 36"/>
              <p:cNvSpPr txBox="1"/>
              <p:nvPr/>
            </p:nvSpPr>
            <p:spPr>
              <a:xfrm>
                <a:off x="438938" y="6092203"/>
                <a:ext cx="1415044" cy="461665"/>
              </a:xfrm>
              <a:prstGeom prst="rect">
                <a:avLst/>
              </a:prstGeom>
              <a:noFill/>
            </p:spPr>
            <p:txBody>
              <a:bodyPr wrap="square" rtlCol="0">
                <a:spAutoFit/>
              </a:bodyPr>
              <a:lstStyle/>
              <a:p>
                <a:r>
                  <a:rPr lang="fr-FR" sz="1200" b="1" err="1">
                    <a:solidFill>
                      <a:srgbClr val="92D050"/>
                    </a:solidFill>
                  </a:rPr>
                  <a:t>Low-imapct</a:t>
                </a:r>
                <a:r>
                  <a:rPr lang="fr-FR" sz="1200" b="1">
                    <a:solidFill>
                      <a:srgbClr val="92D050"/>
                    </a:solidFill>
                  </a:rPr>
                  <a:t> </a:t>
                </a:r>
                <a:br>
                  <a:rPr lang="fr-FR" sz="1200" b="1"/>
                </a:br>
                <a:r>
                  <a:rPr lang="fr-FR" sz="1200" b="1" err="1"/>
                  <a:t>Perimeter</a:t>
                </a:r>
                <a:endParaRPr lang="en-GB" sz="1200" b="1"/>
              </a:p>
            </p:txBody>
          </p:sp>
        </p:grpSp>
        <p:sp>
          <p:nvSpPr>
            <p:cNvPr id="82" name="Rectangle 81"/>
            <p:cNvSpPr/>
            <p:nvPr/>
          </p:nvSpPr>
          <p:spPr>
            <a:xfrm>
              <a:off x="6736562" y="4241899"/>
              <a:ext cx="5483951" cy="2616101"/>
            </a:xfrm>
            <a:prstGeom prst="rect">
              <a:avLst/>
            </a:prstGeom>
            <a:solidFill>
              <a:schemeClr val="bg1">
                <a:lumMod val="85000"/>
              </a:schemeClr>
            </a:solidFill>
          </p:spPr>
          <p:txBody>
            <a:bodyPr wrap="square">
              <a:spAutoFit/>
            </a:bodyPr>
            <a:lstStyle/>
            <a:p>
              <a:pPr>
                <a:spcAft>
                  <a:spcPts val="600"/>
                </a:spcAft>
              </a:pPr>
              <a:r>
                <a:rPr lang="fr-FR" b="1" err="1"/>
                <a:t>Perimeter</a:t>
              </a:r>
              <a:r>
                <a:rPr lang="fr-FR" b="1"/>
                <a:t> </a:t>
              </a:r>
            </a:p>
            <a:p>
              <a:pPr>
                <a:spcAft>
                  <a:spcPts val="600"/>
                </a:spcAft>
              </a:pPr>
              <a:r>
                <a:rPr lang="en-GB" sz="1400" i="1"/>
                <a:t>Art.26.4 During the cybersecurity risk assessment phase, each high-impact and critical-impact entity shall […] </a:t>
              </a:r>
            </a:p>
            <a:p>
              <a:pPr marL="108000">
                <a:spcAft>
                  <a:spcPts val="600"/>
                </a:spcAft>
              </a:pPr>
              <a:r>
                <a:rPr lang="en-GB" sz="1400" i="1"/>
                <a:t>(c) classify assets according to the possible consequences when cybersecurity is compromised and determine the high- impact and critical-impact perimeter using the following steps:</a:t>
              </a:r>
            </a:p>
            <a:p>
              <a:pPr lvl="1">
                <a:spcAft>
                  <a:spcPts val="600"/>
                </a:spcAft>
              </a:pPr>
              <a:r>
                <a:rPr lang="en-GB" sz="1400" i="1"/>
                <a:t>(iv) define the high-impact and critical-impact perimeters containing all high-impact and critical-impact assets respectively, so that access to the perimeters may be controlled;</a:t>
              </a:r>
            </a:p>
          </p:txBody>
        </p:sp>
        <p:sp>
          <p:nvSpPr>
            <p:cNvPr id="83" name="Flèche droite 82"/>
            <p:cNvSpPr/>
            <p:nvPr/>
          </p:nvSpPr>
          <p:spPr>
            <a:xfrm rot="8742059">
              <a:off x="4675359" y="3732675"/>
              <a:ext cx="835906" cy="110690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3200" b="1"/>
                <a:t>3</a:t>
              </a:r>
              <a:endParaRPr lang="fr-FR" b="1"/>
            </a:p>
          </p:txBody>
        </p:sp>
      </p:grpSp>
    </p:spTree>
    <p:extLst>
      <p:ext uri="{BB962C8B-B14F-4D97-AF65-F5344CB8AC3E}">
        <p14:creationId xmlns:p14="http://schemas.microsoft.com/office/powerpoint/2010/main" val="3030475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a:xfrm>
            <a:off x="11231223" y="6356516"/>
            <a:ext cx="349955" cy="317378"/>
          </a:xfrm>
        </p:spPr>
        <p:txBody>
          <a:bodyPr/>
          <a:lstStyle/>
          <a:p>
            <a:fld id="{2557C461-8C51-4D9D-8FC8-E809BEA51BC7}" type="slidenum">
              <a:rPr lang="en-GB" smtClean="0"/>
              <a:t>27</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Titre 1"/>
          <p:cNvSpPr txBox="1">
            <a:spLocks/>
          </p:cNvSpPr>
          <p:nvPr/>
        </p:nvSpPr>
        <p:spPr>
          <a:xfrm>
            <a:off x="550863" y="-199787"/>
            <a:ext cx="11617788" cy="3564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endParaRPr lang="en-GB" sz="2400"/>
          </a:p>
        </p:txBody>
      </p:sp>
      <p:sp>
        <p:nvSpPr>
          <p:cNvPr id="21" name="Titre 20"/>
          <p:cNvSpPr>
            <a:spLocks noGrp="1"/>
          </p:cNvSpPr>
          <p:nvPr>
            <p:ph type="title"/>
          </p:nvPr>
        </p:nvSpPr>
        <p:spPr/>
        <p:txBody>
          <a:bodyPr/>
          <a:lstStyle/>
          <a:p>
            <a:r>
              <a:rPr lang="fr-FR"/>
              <a:t>Q#2 </a:t>
            </a:r>
            <a:r>
              <a:rPr lang="fr-FR" err="1"/>
              <a:t>Potential</a:t>
            </a:r>
            <a:r>
              <a:rPr lang="fr-FR"/>
              <a:t> Impact?</a:t>
            </a:r>
            <a:endParaRPr lang="en-GB"/>
          </a:p>
        </p:txBody>
      </p:sp>
      <p:sp>
        <p:nvSpPr>
          <p:cNvPr id="13" name="Ellipse 12"/>
          <p:cNvSpPr/>
          <p:nvPr/>
        </p:nvSpPr>
        <p:spPr>
          <a:xfrm>
            <a:off x="2359543" y="4064511"/>
            <a:ext cx="1621042" cy="120702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1004811" y="3864804"/>
            <a:ext cx="1550959" cy="461665"/>
          </a:xfrm>
          <a:prstGeom prst="rect">
            <a:avLst/>
          </a:prstGeom>
          <a:noFill/>
        </p:spPr>
        <p:txBody>
          <a:bodyPr wrap="square" rtlCol="0">
            <a:spAutoFit/>
          </a:bodyPr>
          <a:lstStyle/>
          <a:p>
            <a:pPr algn="r"/>
            <a:r>
              <a:rPr lang="fr-FR" sz="1200" b="1">
                <a:solidFill>
                  <a:srgbClr val="FF0000"/>
                </a:solidFill>
              </a:rPr>
              <a:t>Critical-impact  </a:t>
            </a:r>
            <a:br>
              <a:rPr lang="fr-FR" sz="1200" b="1"/>
            </a:br>
            <a:r>
              <a:rPr lang="fr-FR" sz="1200" b="1" err="1"/>
              <a:t>Perimeter</a:t>
            </a:r>
            <a:endParaRPr lang="en-GB" sz="1200" b="1"/>
          </a:p>
        </p:txBody>
      </p:sp>
      <p:sp>
        <p:nvSpPr>
          <p:cNvPr id="17" name="Triangle isocèle 16"/>
          <p:cNvSpPr/>
          <p:nvPr/>
        </p:nvSpPr>
        <p:spPr>
          <a:xfrm>
            <a:off x="2517034" y="4390015"/>
            <a:ext cx="266706" cy="31998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isocèle 17"/>
          <p:cNvSpPr/>
          <p:nvPr/>
        </p:nvSpPr>
        <p:spPr>
          <a:xfrm>
            <a:off x="3351229" y="4832566"/>
            <a:ext cx="162314" cy="194736"/>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Pentagone régulier 18"/>
          <p:cNvSpPr/>
          <p:nvPr/>
        </p:nvSpPr>
        <p:spPr>
          <a:xfrm>
            <a:off x="2905792" y="4872830"/>
            <a:ext cx="274629" cy="231860"/>
          </a:xfrm>
          <a:prstGeom prst="pentag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p:cNvSpPr/>
          <p:nvPr/>
        </p:nvSpPr>
        <p:spPr>
          <a:xfrm>
            <a:off x="3275667" y="4266544"/>
            <a:ext cx="237876" cy="271122"/>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3235130" y="5232339"/>
            <a:ext cx="1621042" cy="120702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entagone régulier 22"/>
          <p:cNvSpPr/>
          <p:nvPr/>
        </p:nvSpPr>
        <p:spPr>
          <a:xfrm>
            <a:off x="3821774" y="5964909"/>
            <a:ext cx="274629" cy="231860"/>
          </a:xfrm>
          <a:prstGeom prst="pentagon">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p:cNvSpPr/>
          <p:nvPr/>
        </p:nvSpPr>
        <p:spPr>
          <a:xfrm>
            <a:off x="4370305" y="5779879"/>
            <a:ext cx="237876" cy="271122"/>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3444643" y="5576864"/>
            <a:ext cx="174020" cy="2045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4225213" y="5527395"/>
            <a:ext cx="221219" cy="144379"/>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p:cNvSpPr/>
          <p:nvPr/>
        </p:nvSpPr>
        <p:spPr>
          <a:xfrm>
            <a:off x="3774210" y="5376120"/>
            <a:ext cx="137314" cy="144379"/>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1086936" y="5096243"/>
            <a:ext cx="1621042" cy="120702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Pentagone régulier 29"/>
          <p:cNvSpPr/>
          <p:nvPr/>
        </p:nvSpPr>
        <p:spPr>
          <a:xfrm>
            <a:off x="1768171" y="5860343"/>
            <a:ext cx="274629" cy="231860"/>
          </a:xfrm>
          <a:prstGeom prst="pent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p:cNvSpPr/>
          <p:nvPr/>
        </p:nvSpPr>
        <p:spPr>
          <a:xfrm>
            <a:off x="2117018" y="5726374"/>
            <a:ext cx="237876" cy="271122"/>
          </a:xfrm>
          <a:prstGeom prst="r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1388140" y="5440768"/>
            <a:ext cx="174020" cy="20453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à coins arrondis 32"/>
          <p:cNvSpPr/>
          <p:nvPr/>
        </p:nvSpPr>
        <p:spPr>
          <a:xfrm>
            <a:off x="1978614" y="5440768"/>
            <a:ext cx="221219" cy="14437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riangle isocèle 33"/>
          <p:cNvSpPr/>
          <p:nvPr/>
        </p:nvSpPr>
        <p:spPr>
          <a:xfrm>
            <a:off x="1673580" y="5296389"/>
            <a:ext cx="137314" cy="144379"/>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isocèle 34"/>
          <p:cNvSpPr/>
          <p:nvPr/>
        </p:nvSpPr>
        <p:spPr>
          <a:xfrm>
            <a:off x="3694289" y="4489257"/>
            <a:ext cx="181886" cy="218217"/>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4735294" y="6092203"/>
            <a:ext cx="1415044" cy="461665"/>
          </a:xfrm>
          <a:prstGeom prst="rect">
            <a:avLst/>
          </a:prstGeom>
          <a:noFill/>
        </p:spPr>
        <p:txBody>
          <a:bodyPr wrap="square" rtlCol="0">
            <a:spAutoFit/>
          </a:bodyPr>
          <a:lstStyle/>
          <a:p>
            <a:r>
              <a:rPr lang="fr-FR" sz="1200" b="1"/>
              <a:t>High-impact</a:t>
            </a:r>
            <a:br>
              <a:rPr lang="fr-FR" sz="1200" b="1"/>
            </a:br>
            <a:r>
              <a:rPr lang="fr-FR" sz="1200" b="1" err="1"/>
              <a:t>Perimeter</a:t>
            </a:r>
            <a:endParaRPr lang="en-GB" sz="1200" b="1"/>
          </a:p>
        </p:txBody>
      </p:sp>
      <p:sp>
        <p:nvSpPr>
          <p:cNvPr id="37" name="ZoneTexte 36"/>
          <p:cNvSpPr txBox="1"/>
          <p:nvPr/>
        </p:nvSpPr>
        <p:spPr>
          <a:xfrm>
            <a:off x="438938" y="6092203"/>
            <a:ext cx="1415044" cy="461665"/>
          </a:xfrm>
          <a:prstGeom prst="rect">
            <a:avLst/>
          </a:prstGeom>
          <a:noFill/>
        </p:spPr>
        <p:txBody>
          <a:bodyPr wrap="square" rtlCol="0">
            <a:spAutoFit/>
          </a:bodyPr>
          <a:lstStyle/>
          <a:p>
            <a:r>
              <a:rPr lang="fr-FR" sz="1200" b="1" err="1">
                <a:solidFill>
                  <a:srgbClr val="92D050"/>
                </a:solidFill>
              </a:rPr>
              <a:t>Low</a:t>
            </a:r>
            <a:r>
              <a:rPr lang="fr-FR" sz="1200" b="1">
                <a:solidFill>
                  <a:srgbClr val="92D050"/>
                </a:solidFill>
              </a:rPr>
              <a:t>-impact</a:t>
            </a:r>
            <a:br>
              <a:rPr lang="fr-FR" sz="1200" b="1"/>
            </a:br>
            <a:r>
              <a:rPr lang="fr-FR" sz="1200" b="1" err="1"/>
              <a:t>Perimeter</a:t>
            </a:r>
            <a:endParaRPr lang="en-GB" sz="1200" b="1"/>
          </a:p>
        </p:txBody>
      </p:sp>
      <p:grpSp>
        <p:nvGrpSpPr>
          <p:cNvPr id="38" name="Groupe 37"/>
          <p:cNvGrpSpPr/>
          <p:nvPr/>
        </p:nvGrpSpPr>
        <p:grpSpPr>
          <a:xfrm>
            <a:off x="3032829" y="4079232"/>
            <a:ext cx="550295" cy="587836"/>
            <a:chOff x="3032829" y="4079232"/>
            <a:chExt cx="550295" cy="587836"/>
          </a:xfrm>
        </p:grpSpPr>
        <p:sp>
          <p:nvSpPr>
            <p:cNvPr id="39" name="Rectangle 38"/>
            <p:cNvSpPr/>
            <p:nvPr/>
          </p:nvSpPr>
          <p:spPr>
            <a:xfrm>
              <a:off x="3180421" y="4207895"/>
              <a:ext cx="402703" cy="459173"/>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lipse 39"/>
            <p:cNvSpPr/>
            <p:nvPr/>
          </p:nvSpPr>
          <p:spPr>
            <a:xfrm>
              <a:off x="3032829" y="4079232"/>
              <a:ext cx="242838" cy="219531"/>
            </a:xfrm>
            <a:prstGeom prst="ellipse">
              <a:avLst/>
            </a:prstGeom>
            <a:solidFill>
              <a:schemeClr val="bg1"/>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1</a:t>
              </a:r>
              <a:endParaRPr lang="en-GB" sz="1400">
                <a:solidFill>
                  <a:schemeClr val="tx1"/>
                </a:solidFill>
              </a:endParaRPr>
            </a:p>
          </p:txBody>
        </p:sp>
      </p:grpSp>
      <p:sp>
        <p:nvSpPr>
          <p:cNvPr id="41" name="Ellipse 40"/>
          <p:cNvSpPr/>
          <p:nvPr/>
        </p:nvSpPr>
        <p:spPr>
          <a:xfrm>
            <a:off x="8104927" y="4078571"/>
            <a:ext cx="242838" cy="219531"/>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1</a:t>
            </a:r>
            <a:endParaRPr lang="en-GB" sz="1400">
              <a:solidFill>
                <a:schemeClr val="tx1"/>
              </a:solidFill>
            </a:endParaRPr>
          </a:p>
        </p:txBody>
      </p:sp>
      <p:grpSp>
        <p:nvGrpSpPr>
          <p:cNvPr id="42" name="Groupe 41"/>
          <p:cNvGrpSpPr/>
          <p:nvPr/>
        </p:nvGrpSpPr>
        <p:grpSpPr>
          <a:xfrm>
            <a:off x="1922059" y="4216704"/>
            <a:ext cx="1013447" cy="1441079"/>
            <a:chOff x="1922059" y="4216704"/>
            <a:chExt cx="1013447" cy="1441079"/>
          </a:xfrm>
        </p:grpSpPr>
        <p:sp>
          <p:nvSpPr>
            <p:cNvPr id="43" name="Rectangle 42"/>
            <p:cNvSpPr/>
            <p:nvPr/>
          </p:nvSpPr>
          <p:spPr>
            <a:xfrm>
              <a:off x="1922059" y="4335795"/>
              <a:ext cx="886415" cy="1321988"/>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Ellipse 43"/>
            <p:cNvSpPr/>
            <p:nvPr/>
          </p:nvSpPr>
          <p:spPr>
            <a:xfrm>
              <a:off x="2692668" y="4216704"/>
              <a:ext cx="242838" cy="219531"/>
            </a:xfrm>
            <a:prstGeom prst="ellipse">
              <a:avLst/>
            </a:prstGeom>
            <a:solidFill>
              <a:schemeClr val="bg1"/>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5</a:t>
              </a:r>
              <a:endParaRPr lang="en-GB" sz="1400">
                <a:solidFill>
                  <a:schemeClr val="tx1"/>
                </a:solidFill>
              </a:endParaRPr>
            </a:p>
          </p:txBody>
        </p:sp>
      </p:grpSp>
      <p:sp>
        <p:nvSpPr>
          <p:cNvPr id="45" name="Ellipse 44"/>
          <p:cNvSpPr/>
          <p:nvPr/>
        </p:nvSpPr>
        <p:spPr>
          <a:xfrm>
            <a:off x="6011458" y="4213844"/>
            <a:ext cx="242838" cy="219531"/>
          </a:xfrm>
          <a:prstGeom prst="ellipse">
            <a:avLst/>
          </a:prstGeom>
          <a:solidFill>
            <a:srgbClr val="92D05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2</a:t>
            </a:r>
            <a:endParaRPr lang="en-GB" sz="1400">
              <a:solidFill>
                <a:schemeClr val="tx1"/>
              </a:solidFill>
            </a:endParaRPr>
          </a:p>
        </p:txBody>
      </p:sp>
      <p:grpSp>
        <p:nvGrpSpPr>
          <p:cNvPr id="46" name="Groupe 45"/>
          <p:cNvGrpSpPr/>
          <p:nvPr/>
        </p:nvGrpSpPr>
        <p:grpSpPr>
          <a:xfrm>
            <a:off x="3736042" y="5778243"/>
            <a:ext cx="560828" cy="525024"/>
            <a:chOff x="3736042" y="5778243"/>
            <a:chExt cx="560828" cy="525024"/>
          </a:xfrm>
        </p:grpSpPr>
        <p:sp>
          <p:nvSpPr>
            <p:cNvPr id="47" name="Rectangle 46"/>
            <p:cNvSpPr/>
            <p:nvPr/>
          </p:nvSpPr>
          <p:spPr>
            <a:xfrm>
              <a:off x="3736042" y="5897334"/>
              <a:ext cx="433796" cy="405933"/>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lipse 47"/>
            <p:cNvSpPr/>
            <p:nvPr/>
          </p:nvSpPr>
          <p:spPr>
            <a:xfrm>
              <a:off x="4054032" y="5778243"/>
              <a:ext cx="242838" cy="219531"/>
            </a:xfrm>
            <a:prstGeom prst="ellipse">
              <a:avLst/>
            </a:prstGeom>
            <a:solidFill>
              <a:schemeClr val="bg1"/>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3</a:t>
              </a:r>
              <a:endParaRPr lang="en-GB" sz="1400">
                <a:solidFill>
                  <a:schemeClr val="tx1"/>
                </a:solidFill>
              </a:endParaRPr>
            </a:p>
          </p:txBody>
        </p:sp>
      </p:grpSp>
      <p:grpSp>
        <p:nvGrpSpPr>
          <p:cNvPr id="49" name="Groupe 48"/>
          <p:cNvGrpSpPr/>
          <p:nvPr/>
        </p:nvGrpSpPr>
        <p:grpSpPr>
          <a:xfrm>
            <a:off x="3326582" y="4714326"/>
            <a:ext cx="787476" cy="1103113"/>
            <a:chOff x="3326582" y="4714326"/>
            <a:chExt cx="787476" cy="1103113"/>
          </a:xfrm>
        </p:grpSpPr>
        <p:sp>
          <p:nvSpPr>
            <p:cNvPr id="52" name="Rectangle 51"/>
            <p:cNvSpPr/>
            <p:nvPr/>
          </p:nvSpPr>
          <p:spPr>
            <a:xfrm>
              <a:off x="3326582" y="4775049"/>
              <a:ext cx="684795" cy="1042390"/>
            </a:xfrm>
            <a:prstGeom prst="rect">
              <a:avLst/>
            </a:prstGeom>
            <a:no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lipse 52"/>
            <p:cNvSpPr/>
            <p:nvPr/>
          </p:nvSpPr>
          <p:spPr>
            <a:xfrm>
              <a:off x="3871220" y="4714326"/>
              <a:ext cx="242838" cy="219531"/>
            </a:xfrm>
            <a:prstGeom prst="ellipse">
              <a:avLst/>
            </a:prstGeom>
            <a:solidFill>
              <a:schemeClr val="bg1"/>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4</a:t>
              </a:r>
              <a:endParaRPr lang="en-GB" sz="1400">
                <a:solidFill>
                  <a:schemeClr val="tx1"/>
                </a:solidFill>
              </a:endParaRPr>
            </a:p>
          </p:txBody>
        </p:sp>
      </p:grpSp>
      <p:grpSp>
        <p:nvGrpSpPr>
          <p:cNvPr id="54" name="Groupe 53"/>
          <p:cNvGrpSpPr/>
          <p:nvPr/>
        </p:nvGrpSpPr>
        <p:grpSpPr>
          <a:xfrm>
            <a:off x="1164040" y="5240394"/>
            <a:ext cx="447764" cy="549671"/>
            <a:chOff x="1164040" y="5240394"/>
            <a:chExt cx="447764" cy="549671"/>
          </a:xfrm>
        </p:grpSpPr>
        <p:sp>
          <p:nvSpPr>
            <p:cNvPr id="55" name="Rectangle 54"/>
            <p:cNvSpPr/>
            <p:nvPr/>
          </p:nvSpPr>
          <p:spPr>
            <a:xfrm>
              <a:off x="1301633" y="5384132"/>
              <a:ext cx="310171" cy="405933"/>
            </a:xfrm>
            <a:prstGeom prst="rect">
              <a:avLst/>
            </a:prstGeom>
            <a:noFill/>
            <a:ln w="31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Ellipse 55"/>
            <p:cNvSpPr/>
            <p:nvPr/>
          </p:nvSpPr>
          <p:spPr>
            <a:xfrm>
              <a:off x="1164040" y="5240394"/>
              <a:ext cx="242838" cy="219531"/>
            </a:xfrm>
            <a:prstGeom prst="ellipse">
              <a:avLst/>
            </a:prstGeom>
            <a:solidFill>
              <a:schemeClr val="bg1"/>
            </a:solidFill>
            <a:ln w="31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2</a:t>
              </a:r>
              <a:endParaRPr lang="en-GB" sz="1400">
                <a:solidFill>
                  <a:schemeClr val="tx1"/>
                </a:solidFill>
              </a:endParaRPr>
            </a:p>
          </p:txBody>
        </p:sp>
      </p:grpSp>
      <p:sp>
        <p:nvSpPr>
          <p:cNvPr id="57" name="Ellipse 56"/>
          <p:cNvSpPr/>
          <p:nvPr/>
        </p:nvSpPr>
        <p:spPr>
          <a:xfrm>
            <a:off x="7873138" y="4377323"/>
            <a:ext cx="242838" cy="219531"/>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5</a:t>
            </a:r>
            <a:endParaRPr lang="en-GB" sz="1400">
              <a:solidFill>
                <a:schemeClr val="tx1"/>
              </a:solidFill>
            </a:endParaRPr>
          </a:p>
        </p:txBody>
      </p:sp>
      <p:sp>
        <p:nvSpPr>
          <p:cNvPr id="58" name="Ellipse 57"/>
          <p:cNvSpPr/>
          <p:nvPr/>
        </p:nvSpPr>
        <p:spPr>
          <a:xfrm>
            <a:off x="7003692" y="4218237"/>
            <a:ext cx="242838" cy="219531"/>
          </a:xfrm>
          <a:prstGeom prst="ellipse">
            <a:avLst/>
          </a:prstGeom>
          <a:solidFill>
            <a:srgbClr val="FFFF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3</a:t>
            </a:r>
            <a:endParaRPr lang="en-GB" sz="1400">
              <a:solidFill>
                <a:schemeClr val="tx1"/>
              </a:solidFill>
            </a:endParaRPr>
          </a:p>
        </p:txBody>
      </p:sp>
      <p:sp>
        <p:nvSpPr>
          <p:cNvPr id="59" name="Ellipse 58"/>
          <p:cNvSpPr/>
          <p:nvPr/>
        </p:nvSpPr>
        <p:spPr>
          <a:xfrm>
            <a:off x="8226346" y="4407675"/>
            <a:ext cx="242838" cy="219531"/>
          </a:xfrm>
          <a:prstGeom prst="ellipse">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4</a:t>
            </a:r>
            <a:endParaRPr lang="en-GB" sz="1400">
              <a:solidFill>
                <a:schemeClr val="tx1"/>
              </a:solidFill>
            </a:endParaRPr>
          </a:p>
        </p:txBody>
      </p:sp>
      <p:sp>
        <p:nvSpPr>
          <p:cNvPr id="2" name="Rectangle 1"/>
          <p:cNvSpPr/>
          <p:nvPr/>
        </p:nvSpPr>
        <p:spPr>
          <a:xfrm>
            <a:off x="6486418" y="463116"/>
            <a:ext cx="5571789" cy="2900089"/>
          </a:xfrm>
          <a:prstGeom prst="rect">
            <a:avLst/>
          </a:prstGeom>
        </p:spPr>
        <p:txBody>
          <a:bodyPr wrap="square">
            <a:spAutoFit/>
          </a:bodyPr>
          <a:lstStyle/>
          <a:p>
            <a:pPr algn="ctr">
              <a:lnSpc>
                <a:spcPts val="1300"/>
              </a:lnSpc>
              <a:spcAft>
                <a:spcPts val="600"/>
              </a:spcAft>
            </a:pPr>
            <a:r>
              <a:rPr lang="en-GB" sz="12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Article 5</a:t>
            </a:r>
            <a:br>
              <a:rPr lang="en-GB" sz="12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br>
            <a:r>
              <a:rPr lang="en-GB" sz="12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Determination of the potential impact of the cyber-attack</a:t>
            </a:r>
          </a:p>
          <a:p>
            <a:pPr marL="342900" lvl="0" indent="-342900" algn="just">
              <a:lnSpc>
                <a:spcPct val="115000"/>
              </a:lnSpc>
              <a:spcBef>
                <a:spcPts val="600"/>
              </a:spcBef>
              <a:spcAft>
                <a:spcPts val="0"/>
              </a:spcAft>
              <a:buFont typeface="+mj-lt"/>
              <a:buAutoNum type="arabicParenBoth"/>
            </a:pPr>
            <a:r>
              <a:rPr lang="en-GB" sz="1100">
                <a:latin typeface="Times New Roman" panose="02020603050405020304" pitchFamily="18" charset="0"/>
                <a:ea typeface="Times New Roman" panose="02020603050405020304" pitchFamily="18" charset="0"/>
                <a:cs typeface="Myanmar Text" panose="020B0502040204020203" pitchFamily="34" charset="0"/>
              </a:rPr>
              <a:t>[Entities] shall determine the potential impact of the cyber-attack as follows:</a:t>
            </a:r>
          </a:p>
          <a:p>
            <a:pPr marL="800100" lvl="1" indent="-342900" algn="just">
              <a:lnSpc>
                <a:spcPct val="115000"/>
              </a:lnSpc>
              <a:buFont typeface="Symbol" panose="05050102010706020507" pitchFamily="18" charset="2"/>
              <a:buChar char=""/>
            </a:pPr>
            <a:r>
              <a:rPr lang="en-GB" sz="1100" b="1">
                <a:latin typeface="Times New Roman" panose="02020603050405020304" pitchFamily="18" charset="0"/>
                <a:ea typeface="Times New Roman" panose="02020603050405020304" pitchFamily="18" charset="0"/>
                <a:cs typeface="Myanmar Text" panose="020B0502040204020203" pitchFamily="34" charset="0"/>
              </a:rPr>
              <a:t>Low potential impact:</a:t>
            </a:r>
            <a:r>
              <a:rPr lang="en-GB" sz="1100">
                <a:latin typeface="Times New Roman" panose="02020603050405020304" pitchFamily="18" charset="0"/>
                <a:ea typeface="Times New Roman" panose="02020603050405020304" pitchFamily="18" charset="0"/>
                <a:cs typeface="Myanmar Text" panose="020B0502040204020203" pitchFamily="34" charset="0"/>
              </a:rPr>
              <a:t> Any asset affected by the cyber-attack belongs to neither high-impact nor critical-impact perimeter and cannot directly reach any assets in a high-impact or critical-impact perimeter.</a:t>
            </a:r>
          </a:p>
          <a:p>
            <a:pPr marL="800100" lvl="1" indent="-342900" algn="just">
              <a:lnSpc>
                <a:spcPct val="115000"/>
              </a:lnSpc>
              <a:buFont typeface="Symbol" panose="05050102010706020507" pitchFamily="18" charset="2"/>
              <a:buChar char=""/>
            </a:pPr>
            <a:r>
              <a:rPr lang="en-GB" sz="1100" b="1">
                <a:latin typeface="Times New Roman" panose="02020603050405020304" pitchFamily="18" charset="0"/>
                <a:ea typeface="Times New Roman" panose="02020603050405020304" pitchFamily="18" charset="0"/>
                <a:cs typeface="Myanmar Text" panose="020B0502040204020203" pitchFamily="34" charset="0"/>
              </a:rPr>
              <a:t>High potential impact:</a:t>
            </a:r>
            <a:r>
              <a:rPr lang="en-GB" sz="1100">
                <a:latin typeface="Times New Roman" panose="02020603050405020304" pitchFamily="18" charset="0"/>
                <a:ea typeface="Times New Roman" panose="02020603050405020304" pitchFamily="18" charset="0"/>
                <a:cs typeface="Myanmar Text" panose="020B0502040204020203" pitchFamily="34" charset="0"/>
              </a:rPr>
              <a:t> </a:t>
            </a:r>
          </a:p>
          <a:p>
            <a:pPr marL="1200150" lvl="2" indent="-285750" algn="just">
              <a:lnSpc>
                <a:spcPct val="115000"/>
              </a:lnSpc>
              <a:buSzPts val="900"/>
              <a:buFont typeface="+mj-lt"/>
              <a:buAutoNum type="alphaLcParenBoth"/>
            </a:pPr>
            <a:r>
              <a:rPr lang="en-GB" sz="1100">
                <a:latin typeface="Times New Roman" panose="02020603050405020304" pitchFamily="18" charset="0"/>
                <a:ea typeface="Times New Roman" panose="02020603050405020304" pitchFamily="18" charset="0"/>
                <a:cs typeface="Myanmar Text" panose="020B0502040204020203" pitchFamily="34" charset="0"/>
              </a:rPr>
              <a:t>At least one asset affected by the cyber-attack belongs to the high-impact perimeter and none of them belongs to the critical-impact perimeter, or</a:t>
            </a:r>
          </a:p>
          <a:p>
            <a:pPr marL="1200150" lvl="2" indent="-285750" algn="just">
              <a:lnSpc>
                <a:spcPct val="115000"/>
              </a:lnSpc>
              <a:buSzPts val="900"/>
              <a:buFont typeface="+mj-lt"/>
              <a:buAutoNum type="alphaLcParenBoth"/>
            </a:pPr>
            <a:r>
              <a:rPr lang="en-GB" sz="1100">
                <a:latin typeface="Times New Roman" panose="02020603050405020304" pitchFamily="18" charset="0"/>
                <a:ea typeface="Times New Roman" panose="02020603050405020304" pitchFamily="18" charset="0"/>
                <a:cs typeface="Myanmar Text" panose="020B0502040204020203" pitchFamily="34" charset="0"/>
              </a:rPr>
              <a:t>At least one asset affected can directly reach one asset belonging to the high-Impact perimeter and not the critical-impact perimeter.</a:t>
            </a:r>
          </a:p>
          <a:p>
            <a:pPr marL="800100" lvl="1" indent="-342900" algn="just">
              <a:lnSpc>
                <a:spcPct val="115000"/>
              </a:lnSpc>
              <a:buFont typeface="Symbol" panose="05050102010706020507" pitchFamily="18" charset="2"/>
              <a:buChar char=""/>
            </a:pPr>
            <a:r>
              <a:rPr lang="en-GB" sz="1100" b="1">
                <a:latin typeface="Times New Roman" panose="02020603050405020304" pitchFamily="18" charset="0"/>
                <a:ea typeface="Times New Roman" panose="02020603050405020304" pitchFamily="18" charset="0"/>
                <a:cs typeface="Myanmar Text" panose="020B0502040204020203" pitchFamily="34" charset="0"/>
              </a:rPr>
              <a:t>Critical potential impact:</a:t>
            </a:r>
            <a:r>
              <a:rPr lang="en-GB" sz="1100">
                <a:latin typeface="Times New Roman" panose="02020603050405020304" pitchFamily="18" charset="0"/>
                <a:ea typeface="Times New Roman" panose="02020603050405020304" pitchFamily="18" charset="0"/>
                <a:cs typeface="Myanmar Text" panose="020B0502040204020203" pitchFamily="34" charset="0"/>
              </a:rPr>
              <a:t> At least one asset affected by the cyber-attack belongs to the critical-impact perimeter or can directly reach an asset belonging to the critical-impact perimeter.</a:t>
            </a:r>
            <a:endParaRPr lang="en-GB" sz="1100">
              <a:effectLst/>
              <a:latin typeface="Times New Roman" panose="02020603050405020304" pitchFamily="18" charset="0"/>
              <a:ea typeface="Times New Roman" panose="02020603050405020304" pitchFamily="18" charset="0"/>
              <a:cs typeface="Myanmar Text" panose="020B0502040204020203" pitchFamily="34" charset="0"/>
            </a:endParaRPr>
          </a:p>
        </p:txBody>
      </p:sp>
      <p:grpSp>
        <p:nvGrpSpPr>
          <p:cNvPr id="3" name="Groupe 2">
            <a:extLst>
              <a:ext uri="{FF2B5EF4-FFF2-40B4-BE49-F238E27FC236}">
                <a16:creationId xmlns:a16="http://schemas.microsoft.com/office/drawing/2014/main" id="{70323CE6-9CD1-62AE-3B93-3885BF0DE219}"/>
              </a:ext>
            </a:extLst>
          </p:cNvPr>
          <p:cNvGrpSpPr/>
          <p:nvPr/>
        </p:nvGrpSpPr>
        <p:grpSpPr>
          <a:xfrm>
            <a:off x="847773" y="1274682"/>
            <a:ext cx="5287738" cy="2050138"/>
            <a:chOff x="1119814" y="816059"/>
            <a:chExt cx="5608013" cy="2174314"/>
          </a:xfrm>
        </p:grpSpPr>
        <p:sp>
          <p:nvSpPr>
            <p:cNvPr id="4" name="Rectangle : coins arrondis 3">
              <a:extLst>
                <a:ext uri="{FF2B5EF4-FFF2-40B4-BE49-F238E27FC236}">
                  <a16:creationId xmlns:a16="http://schemas.microsoft.com/office/drawing/2014/main" id="{F37EC9B5-4850-B301-A900-C58D9AA2A874}"/>
                </a:ext>
              </a:extLst>
            </p:cNvPr>
            <p:cNvSpPr/>
            <p:nvPr/>
          </p:nvSpPr>
          <p:spPr>
            <a:xfrm>
              <a:off x="1199574" y="973943"/>
              <a:ext cx="716396" cy="24622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rPr>
                <a:t>Event</a:t>
              </a:r>
              <a:endParaRPr lang="en-GB" sz="1100" b="1">
                <a:solidFill>
                  <a:schemeClr val="tx1"/>
                </a:solidFill>
              </a:endParaRPr>
            </a:p>
          </p:txBody>
        </p:sp>
        <p:sp>
          <p:nvSpPr>
            <p:cNvPr id="5" name="Losange 4">
              <a:extLst>
                <a:ext uri="{FF2B5EF4-FFF2-40B4-BE49-F238E27FC236}">
                  <a16:creationId xmlns:a16="http://schemas.microsoft.com/office/drawing/2014/main" id="{A74B99CF-49D6-19D4-799C-4AFF7D04D478}"/>
                </a:ext>
              </a:extLst>
            </p:cNvPr>
            <p:cNvSpPr/>
            <p:nvPr/>
          </p:nvSpPr>
          <p:spPr>
            <a:xfrm>
              <a:off x="2182285" y="816059"/>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Art.4</a:t>
              </a:r>
              <a:br>
                <a:rPr lang="fr-FR" sz="700">
                  <a:solidFill>
                    <a:schemeClr val="accent4">
                      <a:lumMod val="50000"/>
                    </a:schemeClr>
                  </a:solidFill>
                </a:rPr>
              </a:br>
              <a:r>
                <a:rPr lang="fr-FR" sz="700" err="1">
                  <a:solidFill>
                    <a:schemeClr val="accent4">
                      <a:lumMod val="50000"/>
                    </a:schemeClr>
                  </a:solidFill>
                </a:rPr>
                <a:t>Malicious</a:t>
              </a:r>
              <a:endParaRPr lang="en-GB" sz="700">
                <a:solidFill>
                  <a:schemeClr val="accent4">
                    <a:lumMod val="50000"/>
                  </a:schemeClr>
                </a:solidFill>
              </a:endParaRPr>
            </a:p>
          </p:txBody>
        </p:sp>
        <p:sp>
          <p:nvSpPr>
            <p:cNvPr id="6" name="Rectangle : coins arrondis 5">
              <a:extLst>
                <a:ext uri="{FF2B5EF4-FFF2-40B4-BE49-F238E27FC236}">
                  <a16:creationId xmlns:a16="http://schemas.microsoft.com/office/drawing/2014/main" id="{9E9FB074-9321-F4CD-FE4D-DF6B3FF4126A}"/>
                </a:ext>
              </a:extLst>
            </p:cNvPr>
            <p:cNvSpPr/>
            <p:nvPr/>
          </p:nvSpPr>
          <p:spPr>
            <a:xfrm>
              <a:off x="3047424" y="1463471"/>
              <a:ext cx="665018" cy="37060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Cyber-</a:t>
              </a:r>
              <a:br>
                <a:rPr lang="fr-FR" sz="1050" b="1">
                  <a:solidFill>
                    <a:schemeClr val="tx1"/>
                  </a:solidFill>
                </a:rPr>
              </a:br>
              <a:r>
                <a:rPr lang="fr-FR" sz="1050" b="1" err="1">
                  <a:solidFill>
                    <a:schemeClr val="tx1"/>
                  </a:solidFill>
                </a:rPr>
                <a:t>attack</a:t>
              </a:r>
              <a:endParaRPr lang="en-GB" sz="1050" b="1">
                <a:solidFill>
                  <a:schemeClr val="tx1"/>
                </a:solidFill>
              </a:endParaRPr>
            </a:p>
          </p:txBody>
        </p:sp>
        <p:cxnSp>
          <p:nvCxnSpPr>
            <p:cNvPr id="7" name="Connecteur : en angle 6">
              <a:extLst>
                <a:ext uri="{FF2B5EF4-FFF2-40B4-BE49-F238E27FC236}">
                  <a16:creationId xmlns:a16="http://schemas.microsoft.com/office/drawing/2014/main" id="{36DBA1BF-2357-E194-DFDA-2CDBD5E4B306}"/>
                </a:ext>
              </a:extLst>
            </p:cNvPr>
            <p:cNvCxnSpPr>
              <a:stCxn id="5" idx="3"/>
              <a:endCxn id="6" idx="0"/>
            </p:cNvCxnSpPr>
            <p:nvPr/>
          </p:nvCxnSpPr>
          <p:spPr>
            <a:xfrm>
              <a:off x="2847303" y="1093727"/>
              <a:ext cx="532630" cy="369744"/>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32A2B42D-A504-97BB-EA6A-D7FB616B487B}"/>
                </a:ext>
              </a:extLst>
            </p:cNvPr>
            <p:cNvSpPr txBox="1"/>
            <p:nvPr/>
          </p:nvSpPr>
          <p:spPr>
            <a:xfrm>
              <a:off x="3113618" y="973943"/>
              <a:ext cx="532630" cy="228493"/>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Yes or </a:t>
              </a:r>
              <a:br>
                <a:rPr lang="fr-FR" sz="700">
                  <a:solidFill>
                    <a:schemeClr val="tx1">
                      <a:lumMod val="50000"/>
                      <a:lumOff val="50000"/>
                    </a:schemeClr>
                  </a:solidFill>
                </a:rPr>
              </a:br>
              <a:r>
                <a:rPr lang="fr-FR" sz="700">
                  <a:solidFill>
                    <a:schemeClr val="tx1">
                      <a:lumMod val="50000"/>
                      <a:lumOff val="50000"/>
                    </a:schemeClr>
                  </a:solidFill>
                </a:rPr>
                <a:t>Not sure</a:t>
              </a:r>
              <a:endParaRPr lang="en-GB" sz="700">
                <a:solidFill>
                  <a:schemeClr val="tx1">
                    <a:lumMod val="50000"/>
                    <a:lumOff val="50000"/>
                  </a:schemeClr>
                </a:solidFill>
              </a:endParaRPr>
            </a:p>
          </p:txBody>
        </p:sp>
        <p:cxnSp>
          <p:nvCxnSpPr>
            <p:cNvPr id="9" name="Connecteur droit avec flèche 8">
              <a:extLst>
                <a:ext uri="{FF2B5EF4-FFF2-40B4-BE49-F238E27FC236}">
                  <a16:creationId xmlns:a16="http://schemas.microsoft.com/office/drawing/2014/main" id="{02C3116B-072F-88CF-69E8-48500FAB0B8C}"/>
                </a:ext>
              </a:extLst>
            </p:cNvPr>
            <p:cNvCxnSpPr>
              <a:cxnSpLocks/>
              <a:stCxn id="4" idx="3"/>
              <a:endCxn id="5" idx="1"/>
            </p:cNvCxnSpPr>
            <p:nvPr/>
          </p:nvCxnSpPr>
          <p:spPr>
            <a:xfrm flipV="1">
              <a:off x="1915970" y="1093727"/>
              <a:ext cx="266315" cy="332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 coins arrondis 11">
              <a:extLst>
                <a:ext uri="{FF2B5EF4-FFF2-40B4-BE49-F238E27FC236}">
                  <a16:creationId xmlns:a16="http://schemas.microsoft.com/office/drawing/2014/main" id="{FF16D703-8D25-F73C-F942-59235A3E2194}"/>
                </a:ext>
              </a:extLst>
            </p:cNvPr>
            <p:cNvSpPr/>
            <p:nvPr/>
          </p:nvSpPr>
          <p:spPr>
            <a:xfrm>
              <a:off x="2847303" y="2497652"/>
              <a:ext cx="3880524" cy="223773"/>
            </a:xfrm>
            <a:prstGeom prst="round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Not reportable</a:t>
              </a:r>
              <a:endParaRPr lang="en-GB" sz="1050" b="1">
                <a:solidFill>
                  <a:schemeClr val="tx1"/>
                </a:solidFill>
              </a:endParaRPr>
            </a:p>
          </p:txBody>
        </p:sp>
        <p:cxnSp>
          <p:nvCxnSpPr>
            <p:cNvPr id="15" name="Connecteur : en angle 14">
              <a:extLst>
                <a:ext uri="{FF2B5EF4-FFF2-40B4-BE49-F238E27FC236}">
                  <a16:creationId xmlns:a16="http://schemas.microsoft.com/office/drawing/2014/main" id="{D63DD2EE-295C-08E3-964F-B87D0D01072B}"/>
                </a:ext>
              </a:extLst>
            </p:cNvPr>
            <p:cNvCxnSpPr>
              <a:cxnSpLocks/>
              <a:stCxn id="5" idx="2"/>
              <a:endCxn id="12" idx="1"/>
            </p:cNvCxnSpPr>
            <p:nvPr/>
          </p:nvCxnSpPr>
          <p:spPr>
            <a:xfrm rot="16200000" flipH="1">
              <a:off x="2061976" y="1824212"/>
              <a:ext cx="1238144" cy="332509"/>
            </a:xfrm>
            <a:prstGeom prst="bentConnector2">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 en angle 15">
              <a:extLst>
                <a:ext uri="{FF2B5EF4-FFF2-40B4-BE49-F238E27FC236}">
                  <a16:creationId xmlns:a16="http://schemas.microsoft.com/office/drawing/2014/main" id="{683EDC5A-9B54-F479-902A-6B9139E99FBB}"/>
                </a:ext>
              </a:extLst>
            </p:cNvPr>
            <p:cNvCxnSpPr>
              <a:cxnSpLocks/>
              <a:stCxn id="12" idx="2"/>
              <a:endCxn id="4" idx="1"/>
            </p:cNvCxnSpPr>
            <p:nvPr/>
          </p:nvCxnSpPr>
          <p:spPr>
            <a:xfrm rot="5400000" flipH="1">
              <a:off x="2181384" y="115245"/>
              <a:ext cx="1624371" cy="3587991"/>
            </a:xfrm>
            <a:prstGeom prst="bentConnector4">
              <a:avLst>
                <a:gd name="adj1" fmla="val -14073"/>
                <a:gd name="adj2" fmla="val 10637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60" name="ZoneTexte 59">
              <a:extLst>
                <a:ext uri="{FF2B5EF4-FFF2-40B4-BE49-F238E27FC236}">
                  <a16:creationId xmlns:a16="http://schemas.microsoft.com/office/drawing/2014/main" id="{B91B5FB4-0AB5-1FD0-792B-15FE045330FE}"/>
                </a:ext>
              </a:extLst>
            </p:cNvPr>
            <p:cNvSpPr txBox="1"/>
            <p:nvPr/>
          </p:nvSpPr>
          <p:spPr>
            <a:xfrm>
              <a:off x="1119814" y="2876126"/>
              <a:ext cx="2047971" cy="114247"/>
            </a:xfrm>
            <a:prstGeom prst="rect">
              <a:avLst/>
            </a:prstGeom>
            <a:solidFill>
              <a:schemeClr val="bg1"/>
            </a:solidFill>
          </p:spPr>
          <p:txBody>
            <a:bodyPr wrap="square" lIns="0" tIns="0" rIns="0" bIns="0" rtlCol="0">
              <a:spAutoFit/>
            </a:bodyPr>
            <a:lstStyle/>
            <a:p>
              <a:pPr algn="ctr"/>
              <a:r>
                <a:rPr lang="fr-FR" sz="700">
                  <a:solidFill>
                    <a:srgbClr val="70AD47"/>
                  </a:solidFill>
                </a:rPr>
                <a:t>To </a:t>
              </a:r>
              <a:r>
                <a:rPr lang="fr-FR" sz="700" err="1">
                  <a:solidFill>
                    <a:srgbClr val="70AD47"/>
                  </a:solidFill>
                </a:rPr>
                <a:t>be</a:t>
              </a:r>
              <a:r>
                <a:rPr lang="fr-FR" sz="700">
                  <a:solidFill>
                    <a:srgbClr val="70AD47"/>
                  </a:solidFill>
                </a:rPr>
                <a:t> </a:t>
              </a:r>
              <a:r>
                <a:rPr lang="fr-FR" sz="700" err="1">
                  <a:solidFill>
                    <a:srgbClr val="70AD47"/>
                  </a:solidFill>
                </a:rPr>
                <a:t>repeated</a:t>
              </a:r>
              <a:r>
                <a:rPr lang="fr-FR" sz="700">
                  <a:solidFill>
                    <a:srgbClr val="70AD47"/>
                  </a:solidFill>
                </a:rPr>
                <a:t> - </a:t>
              </a:r>
              <a:r>
                <a:rPr lang="fr-FR" sz="700" err="1">
                  <a:solidFill>
                    <a:srgbClr val="70AD47"/>
                  </a:solidFill>
                </a:rPr>
                <a:t>every</a:t>
              </a:r>
              <a:r>
                <a:rPr lang="fr-FR" sz="700">
                  <a:solidFill>
                    <a:srgbClr val="70AD47"/>
                  </a:solidFill>
                </a:rPr>
                <a:t> change (Art. 7.3)</a:t>
              </a:r>
              <a:endParaRPr lang="en-GB" sz="700">
                <a:solidFill>
                  <a:srgbClr val="70AD47"/>
                </a:solidFill>
              </a:endParaRPr>
            </a:p>
          </p:txBody>
        </p:sp>
        <p:sp>
          <p:nvSpPr>
            <p:cNvPr id="61" name="ZoneTexte 60">
              <a:extLst>
                <a:ext uri="{FF2B5EF4-FFF2-40B4-BE49-F238E27FC236}">
                  <a16:creationId xmlns:a16="http://schemas.microsoft.com/office/drawing/2014/main" id="{0C2DA9B3-2F65-6CBC-CB4F-A48E1B58DEFE}"/>
                </a:ext>
              </a:extLst>
            </p:cNvPr>
            <p:cNvSpPr txBox="1"/>
            <p:nvPr/>
          </p:nvSpPr>
          <p:spPr>
            <a:xfrm>
              <a:off x="2261323" y="1539519"/>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No</a:t>
              </a:r>
              <a:endParaRPr lang="en-GB" sz="700">
                <a:solidFill>
                  <a:srgbClr val="70AD47"/>
                </a:solidFill>
              </a:endParaRPr>
            </a:p>
          </p:txBody>
        </p:sp>
      </p:grpSp>
      <p:grpSp>
        <p:nvGrpSpPr>
          <p:cNvPr id="62" name="Groupe 61">
            <a:extLst>
              <a:ext uri="{FF2B5EF4-FFF2-40B4-BE49-F238E27FC236}">
                <a16:creationId xmlns:a16="http://schemas.microsoft.com/office/drawing/2014/main" id="{13013484-BE50-2F65-3F22-A315F8247971}"/>
              </a:ext>
            </a:extLst>
          </p:cNvPr>
          <p:cNvGrpSpPr/>
          <p:nvPr/>
        </p:nvGrpSpPr>
        <p:grpSpPr>
          <a:xfrm>
            <a:off x="3292335" y="1799120"/>
            <a:ext cx="2032887" cy="1032818"/>
            <a:chOff x="3712442" y="1372262"/>
            <a:chExt cx="2156018" cy="1095375"/>
          </a:xfrm>
        </p:grpSpPr>
        <p:sp>
          <p:nvSpPr>
            <p:cNvPr id="320" name="Losange 319">
              <a:extLst>
                <a:ext uri="{FF2B5EF4-FFF2-40B4-BE49-F238E27FC236}">
                  <a16:creationId xmlns:a16="http://schemas.microsoft.com/office/drawing/2014/main" id="{6774A491-27D8-C1BD-582E-82C028C3DD3E}"/>
                </a:ext>
              </a:extLst>
            </p:cNvPr>
            <p:cNvSpPr/>
            <p:nvPr/>
          </p:nvSpPr>
          <p:spPr>
            <a:xfrm>
              <a:off x="4201585"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Art.5</a:t>
              </a:r>
              <a:br>
                <a:rPr lang="fr-FR" sz="700">
                  <a:solidFill>
                    <a:schemeClr val="accent4">
                      <a:lumMod val="50000"/>
                    </a:schemeClr>
                  </a:solidFill>
                </a:rPr>
              </a:br>
              <a:r>
                <a:rPr lang="fr-FR" sz="700" err="1">
                  <a:solidFill>
                    <a:schemeClr val="accent4">
                      <a:lumMod val="50000"/>
                    </a:schemeClr>
                  </a:solidFill>
                </a:rPr>
                <a:t>Potential</a:t>
              </a:r>
              <a:br>
                <a:rPr lang="fr-FR" sz="700">
                  <a:solidFill>
                    <a:schemeClr val="accent4">
                      <a:lumMod val="50000"/>
                    </a:schemeClr>
                  </a:solidFill>
                </a:rPr>
              </a:br>
              <a:r>
                <a:rPr lang="fr-FR" sz="700">
                  <a:solidFill>
                    <a:schemeClr val="accent4">
                      <a:lumMod val="50000"/>
                    </a:schemeClr>
                  </a:solidFill>
                </a:rPr>
                <a:t>Impact</a:t>
              </a:r>
              <a:endParaRPr lang="en-GB" sz="700">
                <a:solidFill>
                  <a:schemeClr val="accent4">
                    <a:lumMod val="50000"/>
                  </a:schemeClr>
                </a:solidFill>
              </a:endParaRPr>
            </a:p>
          </p:txBody>
        </p:sp>
        <p:cxnSp>
          <p:nvCxnSpPr>
            <p:cNvPr id="321" name="Connecteur droit avec flèche 320">
              <a:extLst>
                <a:ext uri="{FF2B5EF4-FFF2-40B4-BE49-F238E27FC236}">
                  <a16:creationId xmlns:a16="http://schemas.microsoft.com/office/drawing/2014/main" id="{5F506840-A5F9-043F-4BCB-EC537F7C51EA}"/>
                </a:ext>
              </a:extLst>
            </p:cNvPr>
            <p:cNvCxnSpPr>
              <a:stCxn id="6" idx="3"/>
              <a:endCxn id="320" idx="1"/>
            </p:cNvCxnSpPr>
            <p:nvPr/>
          </p:nvCxnSpPr>
          <p:spPr>
            <a:xfrm>
              <a:off x="3712442" y="1648775"/>
              <a:ext cx="489143" cy="1155"/>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Connecteur droit avec flèche 321">
              <a:extLst>
                <a:ext uri="{FF2B5EF4-FFF2-40B4-BE49-F238E27FC236}">
                  <a16:creationId xmlns:a16="http://schemas.microsoft.com/office/drawing/2014/main" id="{49501AB4-CACC-8D50-A428-32C0CDF4AC47}"/>
                </a:ext>
              </a:extLst>
            </p:cNvPr>
            <p:cNvCxnSpPr>
              <a:stCxn id="320" idx="3"/>
            </p:cNvCxnSpPr>
            <p:nvPr/>
          </p:nvCxnSpPr>
          <p:spPr>
            <a:xfrm>
              <a:off x="4866603" y="1649930"/>
              <a:ext cx="1001857"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Connecteur droit avec flèche 323">
              <a:extLst>
                <a:ext uri="{FF2B5EF4-FFF2-40B4-BE49-F238E27FC236}">
                  <a16:creationId xmlns:a16="http://schemas.microsoft.com/office/drawing/2014/main" id="{40AF19FA-652C-A1D3-A440-FEA4FF13868B}"/>
                </a:ext>
              </a:extLst>
            </p:cNvPr>
            <p:cNvCxnSpPr>
              <a:stCxn id="320" idx="2"/>
            </p:cNvCxnSpPr>
            <p:nvPr/>
          </p:nvCxnSpPr>
          <p:spPr>
            <a:xfrm>
              <a:off x="4534094" y="1927598"/>
              <a:ext cx="12507" cy="540039"/>
            </a:xfrm>
            <a:prstGeom prst="straightConnector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325" name="ZoneTexte 324">
              <a:extLst>
                <a:ext uri="{FF2B5EF4-FFF2-40B4-BE49-F238E27FC236}">
                  <a16:creationId xmlns:a16="http://schemas.microsoft.com/office/drawing/2014/main" id="{A3C1CAAA-9DE2-B0DD-4E4B-476D1F94A9BE}"/>
                </a:ext>
              </a:extLst>
            </p:cNvPr>
            <p:cNvSpPr txBox="1"/>
            <p:nvPr/>
          </p:nvSpPr>
          <p:spPr>
            <a:xfrm>
              <a:off x="5150982" y="1464747"/>
              <a:ext cx="354061" cy="342739"/>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High</a:t>
              </a:r>
              <a:br>
                <a:rPr lang="fr-FR" sz="700">
                  <a:solidFill>
                    <a:schemeClr val="tx1">
                      <a:lumMod val="50000"/>
                      <a:lumOff val="50000"/>
                    </a:schemeClr>
                  </a:solidFill>
                </a:rPr>
              </a:br>
              <a:r>
                <a:rPr lang="fr-FR" sz="700">
                  <a:solidFill>
                    <a:schemeClr val="tx1">
                      <a:lumMod val="50000"/>
                      <a:lumOff val="50000"/>
                    </a:schemeClr>
                  </a:solidFill>
                </a:rPr>
                <a:t>or</a:t>
              </a:r>
              <a:br>
                <a:rPr lang="fr-FR" sz="700">
                  <a:solidFill>
                    <a:schemeClr val="tx1">
                      <a:lumMod val="50000"/>
                      <a:lumOff val="50000"/>
                    </a:schemeClr>
                  </a:solidFill>
                </a:rPr>
              </a:br>
              <a:r>
                <a:rPr lang="fr-FR" sz="700">
                  <a:solidFill>
                    <a:schemeClr val="tx1">
                      <a:lumMod val="50000"/>
                      <a:lumOff val="50000"/>
                    </a:schemeClr>
                  </a:solidFill>
                </a:rPr>
                <a:t>Critical</a:t>
              </a:r>
              <a:endParaRPr lang="en-GB" sz="700">
                <a:solidFill>
                  <a:schemeClr val="tx1">
                    <a:lumMod val="50000"/>
                    <a:lumOff val="50000"/>
                  </a:schemeClr>
                </a:solidFill>
              </a:endParaRPr>
            </a:p>
          </p:txBody>
        </p:sp>
        <p:sp>
          <p:nvSpPr>
            <p:cNvPr id="326" name="ZoneTexte 325">
              <a:extLst>
                <a:ext uri="{FF2B5EF4-FFF2-40B4-BE49-F238E27FC236}">
                  <a16:creationId xmlns:a16="http://schemas.microsoft.com/office/drawing/2014/main" id="{81841D3B-E56B-C7CB-340C-DAD0E8C28482}"/>
                </a:ext>
              </a:extLst>
            </p:cNvPr>
            <p:cNvSpPr txBox="1"/>
            <p:nvPr/>
          </p:nvSpPr>
          <p:spPr>
            <a:xfrm>
              <a:off x="4280286" y="2018586"/>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Low</a:t>
              </a:r>
              <a:endParaRPr lang="en-GB" sz="700">
                <a:solidFill>
                  <a:srgbClr val="70AD47"/>
                </a:solidFill>
              </a:endParaRPr>
            </a:p>
          </p:txBody>
        </p:sp>
      </p:grpSp>
      <p:pic>
        <p:nvPicPr>
          <p:cNvPr id="327" name="Image 326">
            <a:extLst>
              <a:ext uri="{FF2B5EF4-FFF2-40B4-BE49-F238E27FC236}">
                <a16:creationId xmlns:a16="http://schemas.microsoft.com/office/drawing/2014/main" id="{188301E6-CF0B-D02D-07E7-FECE721E6350}"/>
              </a:ext>
            </a:extLst>
          </p:cNvPr>
          <p:cNvPicPr>
            <a:picLocks noChangeAspect="1"/>
          </p:cNvPicPr>
          <p:nvPr/>
        </p:nvPicPr>
        <p:blipFill>
          <a:blip r:embed="rId3"/>
          <a:stretch>
            <a:fillRect/>
          </a:stretch>
        </p:blipFill>
        <p:spPr>
          <a:xfrm>
            <a:off x="5685996" y="3473854"/>
            <a:ext cx="2960312" cy="488051"/>
          </a:xfrm>
          <a:prstGeom prst="rect">
            <a:avLst/>
          </a:prstGeom>
        </p:spPr>
      </p:pic>
    </p:spTree>
    <p:extLst>
      <p:ext uri="{BB962C8B-B14F-4D97-AF65-F5344CB8AC3E}">
        <p14:creationId xmlns:p14="http://schemas.microsoft.com/office/powerpoint/2010/main" val="2825977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57" grpId="0" animBg="1"/>
      <p:bldP spid="58" grpId="0" animBg="1"/>
      <p:bldP spid="59"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866167" y="5319862"/>
            <a:ext cx="819883" cy="30520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p:txBody>
          <a:bodyPr/>
          <a:lstStyle/>
          <a:p>
            <a:r>
              <a:rPr lang="fr-FR" sz="2800" err="1"/>
              <a:t>Cyber-attack</a:t>
            </a:r>
            <a:r>
              <a:rPr lang="fr-FR" sz="2800"/>
              <a:t> Classification </a:t>
            </a:r>
            <a:r>
              <a:rPr lang="fr-FR" sz="2800" err="1"/>
              <a:t>Scale</a:t>
            </a:r>
            <a:r>
              <a:rPr lang="fr-FR" sz="2800"/>
              <a:t> </a:t>
            </a:r>
            <a:r>
              <a:rPr lang="fr-FR" sz="2800" err="1"/>
              <a:t>Methodology</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28</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669925" y="3593908"/>
            <a:ext cx="11109120" cy="2064540"/>
          </a:xfrm>
          <a:prstGeom prst="rect">
            <a:avLst/>
          </a:prstGeom>
          <a:noFill/>
          <a:ln>
            <a:noFill/>
          </a:ln>
        </p:spPr>
        <p:txBody>
          <a:bodyPr wrap="square">
            <a:spAutoFit/>
          </a:bodyPr>
          <a:lstStyle/>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methodology shall provide the classification for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gravity</a:t>
            </a:r>
            <a:r>
              <a:rPr lang="en-GB">
                <a:latin typeface="Calibri" panose="020F0502020204030204" pitchFamily="34" charset="0"/>
                <a:ea typeface="Calibri" panose="020F0502020204030204" pitchFamily="34" charset="0"/>
                <a:cs typeface="Calibri" panose="020F0502020204030204" pitchFamily="34" charset="0"/>
              </a:rPr>
              <a:t> of a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cyber-attack</a:t>
            </a:r>
            <a:r>
              <a:rPr lang="en-GB">
                <a:latin typeface="Calibri" panose="020F0502020204030204" pitchFamily="34" charset="0"/>
                <a:ea typeface="Calibri" panose="020F0502020204030204" pitchFamily="34" charset="0"/>
                <a:cs typeface="Calibri" panose="020F0502020204030204" pitchFamily="34" charset="0"/>
              </a:rPr>
              <a:t> according to five levels, the two highest levels being ‘high’ and ‘critical’. The classification shall be based on the assessment of the following parameters:</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(a)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potential impact </a:t>
            </a:r>
            <a:r>
              <a:rPr lang="en-GB">
                <a:latin typeface="Calibri" panose="020F0502020204030204" pitchFamily="34" charset="0"/>
                <a:ea typeface="Calibri" panose="020F0502020204030204" pitchFamily="34" charset="0"/>
                <a:cs typeface="Calibri" panose="020F0502020204030204" pitchFamily="34" charset="0"/>
              </a:rPr>
              <a:t>considering the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assets</a:t>
            </a:r>
            <a:r>
              <a:rPr lang="en-GB">
                <a:latin typeface="Calibri" panose="020F0502020204030204" pitchFamily="34" charset="0"/>
                <a:ea typeface="Calibri" panose="020F0502020204030204" pitchFamily="34" charset="0"/>
                <a:cs typeface="Calibri" panose="020F0502020204030204" pitchFamily="34" charset="0"/>
              </a:rPr>
              <a:t> and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perimeters</a:t>
            </a:r>
            <a:r>
              <a:rPr lang="en-GB">
                <a:latin typeface="Calibri" panose="020F0502020204030204" pitchFamily="34" charset="0"/>
                <a:ea typeface="Calibri" panose="020F0502020204030204" pitchFamily="34" charset="0"/>
                <a:cs typeface="Calibri" panose="020F0502020204030204" pitchFamily="34" charset="0"/>
              </a:rPr>
              <a:t> exposed determined in accordance with Article 26(4), point (c); and  </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(b)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severity</a:t>
            </a:r>
            <a:r>
              <a:rPr lang="en-GB" b="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of the cybersecurity incident. </a:t>
            </a:r>
          </a:p>
        </p:txBody>
      </p:sp>
      <p:sp>
        <p:nvSpPr>
          <p:cNvPr id="8" name="Ellipse 7"/>
          <p:cNvSpPr/>
          <p:nvPr/>
        </p:nvSpPr>
        <p:spPr>
          <a:xfrm>
            <a:off x="3458308" y="4548555"/>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2</a:t>
            </a:r>
            <a:endParaRPr lang="en-GB" sz="1100">
              <a:solidFill>
                <a:schemeClr val="bg1"/>
              </a:solidFill>
            </a:endParaRPr>
          </a:p>
        </p:txBody>
      </p:sp>
      <p:sp>
        <p:nvSpPr>
          <p:cNvPr id="9" name="Ellipse 8"/>
          <p:cNvSpPr/>
          <p:nvPr/>
        </p:nvSpPr>
        <p:spPr>
          <a:xfrm>
            <a:off x="2599592" y="521091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3</a:t>
            </a:r>
            <a:endParaRPr lang="en-GB" sz="1100">
              <a:solidFill>
                <a:schemeClr val="bg1"/>
              </a:solidFill>
            </a:endParaRPr>
          </a:p>
        </p:txBody>
      </p:sp>
      <p:sp>
        <p:nvSpPr>
          <p:cNvPr id="10" name="Ellipse 9"/>
          <p:cNvSpPr/>
          <p:nvPr/>
        </p:nvSpPr>
        <p:spPr>
          <a:xfrm>
            <a:off x="8490438" y="354855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1</a:t>
            </a:r>
            <a:endParaRPr lang="en-GB" sz="1100">
              <a:solidFill>
                <a:schemeClr val="bg1"/>
              </a:solidFill>
            </a:endParaRPr>
          </a:p>
        </p:txBody>
      </p:sp>
      <p:sp>
        <p:nvSpPr>
          <p:cNvPr id="11" name="Ellipse 10"/>
          <p:cNvSpPr/>
          <p:nvPr/>
        </p:nvSpPr>
        <p:spPr>
          <a:xfrm>
            <a:off x="6778400" y="3557342"/>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4</a:t>
            </a:r>
            <a:endParaRPr lang="en-GB" sz="1100">
              <a:solidFill>
                <a:schemeClr val="bg1"/>
              </a:solidFill>
            </a:endParaRPr>
          </a:p>
        </p:txBody>
      </p:sp>
      <p:sp>
        <p:nvSpPr>
          <p:cNvPr id="4" name="Rectangle 3"/>
          <p:cNvSpPr/>
          <p:nvPr/>
        </p:nvSpPr>
        <p:spPr>
          <a:xfrm>
            <a:off x="669925" y="1662338"/>
            <a:ext cx="11109119" cy="1754326"/>
          </a:xfrm>
          <a:prstGeom prst="rect">
            <a:avLst/>
          </a:prstGeom>
        </p:spPr>
        <p:txBody>
          <a:bodyPr wrap="square">
            <a:spAutoFit/>
          </a:bodyPr>
          <a:lstStyle/>
          <a:p>
            <a:pPr algn="just">
              <a:lnSpc>
                <a:spcPct val="120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Article 37 (8)</a:t>
            </a:r>
          </a:p>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TSOs, with the assistance of the ENTSO for Electricity, and in cooperation with the EU DSO entity shall develop a cyber-attack classification scale methodology by 13 June 2025. The TSOs, with the assistance of the ENTSO for Electricity and the EU DSO entity may request the competent authorities to consult ENISA and their competent authorities responsible for cybersecurity for assistance in the development of such classification scale. </a:t>
            </a:r>
          </a:p>
        </p:txBody>
      </p:sp>
    </p:spTree>
    <p:extLst>
      <p:ext uri="{BB962C8B-B14F-4D97-AF65-F5344CB8AC3E}">
        <p14:creationId xmlns:p14="http://schemas.microsoft.com/office/powerpoint/2010/main" val="35085629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a:xfrm>
            <a:off x="11231223" y="6356516"/>
            <a:ext cx="349955" cy="317378"/>
          </a:xfrm>
        </p:spPr>
        <p:txBody>
          <a:bodyPr/>
          <a:lstStyle/>
          <a:p>
            <a:fld id="{2557C461-8C51-4D9D-8FC8-E809BEA51BC7}" type="slidenum">
              <a:rPr lang="en-GB" smtClean="0"/>
              <a:t>29</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Titre 1"/>
          <p:cNvSpPr txBox="1">
            <a:spLocks/>
          </p:cNvSpPr>
          <p:nvPr/>
        </p:nvSpPr>
        <p:spPr>
          <a:xfrm>
            <a:off x="550863" y="-199787"/>
            <a:ext cx="11617788" cy="3564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a:lstStyle>
          <a:p>
            <a:endParaRPr lang="en-GB" sz="2400"/>
          </a:p>
        </p:txBody>
      </p:sp>
      <p:sp>
        <p:nvSpPr>
          <p:cNvPr id="21" name="Titre 20"/>
          <p:cNvSpPr>
            <a:spLocks noGrp="1"/>
          </p:cNvSpPr>
          <p:nvPr>
            <p:ph type="title"/>
          </p:nvPr>
        </p:nvSpPr>
        <p:spPr/>
        <p:txBody>
          <a:bodyPr/>
          <a:lstStyle/>
          <a:p>
            <a:r>
              <a:rPr lang="fr-FR"/>
              <a:t>Q#3 </a:t>
            </a:r>
            <a:r>
              <a:rPr lang="fr-FR" err="1"/>
              <a:t>Severity</a:t>
            </a:r>
            <a:r>
              <a:rPr lang="fr-FR"/>
              <a:t>?</a:t>
            </a:r>
            <a:endParaRPr lang="en-GB"/>
          </a:p>
        </p:txBody>
      </p:sp>
      <p:sp>
        <p:nvSpPr>
          <p:cNvPr id="22" name="Rectangle 21"/>
          <p:cNvSpPr/>
          <p:nvPr/>
        </p:nvSpPr>
        <p:spPr>
          <a:xfrm>
            <a:off x="8032506" y="475186"/>
            <a:ext cx="4017352" cy="3318729"/>
          </a:xfrm>
          <a:prstGeom prst="rect">
            <a:avLst/>
          </a:prstGeom>
        </p:spPr>
        <p:txBody>
          <a:bodyPr wrap="square">
            <a:spAutoFit/>
          </a:bodyPr>
          <a:lstStyle/>
          <a:p>
            <a:pPr algn="ctr">
              <a:lnSpc>
                <a:spcPts val="1300"/>
              </a:lnSpc>
              <a:spcAft>
                <a:spcPts val="600"/>
              </a:spcAft>
            </a:pPr>
            <a: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Article 6</a:t>
            </a:r>
            <a:b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br>
            <a:r>
              <a:rPr lang="en-GB" sz="1400" b="1">
                <a:solidFill>
                  <a:srgbClr val="23236E"/>
                </a:solidFill>
                <a:latin typeface="Times New Roman" panose="02020603050405020304" pitchFamily="18" charset="0"/>
                <a:ea typeface="Times New Roman" panose="02020603050405020304" pitchFamily="18" charset="0"/>
                <a:cs typeface="Arial" panose="020B0604020202020204" pitchFamily="34" charset="0"/>
              </a:rPr>
              <a:t>Estimation of the severity of the cyber-attack</a:t>
            </a:r>
          </a:p>
          <a:p>
            <a:pPr marL="342900" lvl="0" indent="-342900" algn="just">
              <a:lnSpc>
                <a:spcPct val="115000"/>
              </a:lnSpc>
              <a:spcAft>
                <a:spcPts val="0"/>
              </a:spcAft>
              <a:buFont typeface="+mj-lt"/>
              <a:buAutoNum type="arabicParenBoth"/>
            </a:pPr>
            <a:r>
              <a:rPr lang="en-GB" sz="1200">
                <a:latin typeface="Times New Roman" panose="02020603050405020304" pitchFamily="18" charset="0"/>
                <a:ea typeface="Times New Roman" panose="02020603050405020304" pitchFamily="18" charset="0"/>
                <a:cs typeface="Myanmar Text" panose="020B0502040204020203" pitchFamily="34" charset="0"/>
              </a:rPr>
              <a:t>The [Entity] shall estimate the severity of the cyber-attack:</a:t>
            </a:r>
          </a:p>
          <a:p>
            <a:pPr marL="800100" lvl="1" indent="-342900" algn="just">
              <a:lnSpc>
                <a:spcPct val="105000"/>
              </a:lnSpc>
              <a:spcAft>
                <a:spcPts val="340"/>
              </a:spcAft>
              <a:buFont typeface="Symbol" panose="05050102010706020507" pitchFamily="18" charset="2"/>
              <a:buChar char=""/>
            </a:pPr>
            <a:r>
              <a:rPr lang="en-GB" sz="1200">
                <a:latin typeface="Times New Roman" panose="02020603050405020304" pitchFamily="18" charset="0"/>
                <a:ea typeface="Times New Roman" panose="02020603050405020304" pitchFamily="18" charset="0"/>
                <a:cs typeface="Myanmar Text" panose="020B0502040204020203" pitchFamily="34" charset="0"/>
              </a:rPr>
              <a:t>A cyber-attack with </a:t>
            </a:r>
            <a:r>
              <a:rPr lang="en-GB" sz="1200" b="1">
                <a:latin typeface="Times New Roman" panose="02020603050405020304" pitchFamily="18" charset="0"/>
                <a:ea typeface="Times New Roman" panose="02020603050405020304" pitchFamily="18" charset="0"/>
                <a:cs typeface="Myanmar Text" panose="020B0502040204020203" pitchFamily="34" charset="0"/>
              </a:rPr>
              <a:t>low </a:t>
            </a:r>
            <a:r>
              <a:rPr lang="en-GB" sz="1200">
                <a:latin typeface="Times New Roman" panose="02020603050405020304" pitchFamily="18" charset="0"/>
                <a:ea typeface="Times New Roman" panose="02020603050405020304" pitchFamily="18" charset="0"/>
                <a:cs typeface="Myanmar Text" panose="020B0502040204020203" pitchFamily="34" charset="0"/>
              </a:rPr>
              <a:t>severity means that the attacker is trying to get access to one or more assets. </a:t>
            </a:r>
          </a:p>
          <a:p>
            <a:pPr marL="800100" lvl="1" indent="-342900" algn="just">
              <a:lnSpc>
                <a:spcPct val="105000"/>
              </a:lnSpc>
              <a:spcAft>
                <a:spcPts val="340"/>
              </a:spcAft>
              <a:buFont typeface="Symbol" panose="05050102010706020507" pitchFamily="18" charset="2"/>
              <a:buChar char=""/>
            </a:pPr>
            <a:r>
              <a:rPr lang="en-GB" sz="1200">
                <a:latin typeface="Times New Roman" panose="02020603050405020304" pitchFamily="18" charset="0"/>
                <a:ea typeface="Times New Roman" panose="02020603050405020304" pitchFamily="18" charset="0"/>
                <a:cs typeface="Myanmar Text" panose="020B0502040204020203" pitchFamily="34" charset="0"/>
              </a:rPr>
              <a:t>A cyber-attack with a </a:t>
            </a:r>
            <a:r>
              <a:rPr lang="en-GB" sz="1200" b="1">
                <a:latin typeface="Times New Roman" panose="02020603050405020304" pitchFamily="18" charset="0"/>
                <a:ea typeface="Times New Roman" panose="02020603050405020304" pitchFamily="18" charset="0"/>
                <a:cs typeface="Myanmar Text" panose="020B0502040204020203" pitchFamily="34" charset="0"/>
              </a:rPr>
              <a:t>high </a:t>
            </a:r>
            <a:r>
              <a:rPr lang="en-GB" sz="1200">
                <a:latin typeface="Times New Roman" panose="02020603050405020304" pitchFamily="18" charset="0"/>
                <a:ea typeface="Times New Roman" panose="02020603050405020304" pitchFamily="18" charset="0"/>
                <a:cs typeface="Myanmar Text" panose="020B0502040204020203" pitchFamily="34" charset="0"/>
              </a:rPr>
              <a:t>severity means that the attacker has at least limited access to one or more assets which could lead to a critical severity; </a:t>
            </a:r>
          </a:p>
          <a:p>
            <a:pPr marL="800100" lvl="1" indent="-342900" algn="just">
              <a:lnSpc>
                <a:spcPct val="105000"/>
              </a:lnSpc>
              <a:spcAft>
                <a:spcPts val="340"/>
              </a:spcAft>
              <a:buFont typeface="Symbol" panose="05050102010706020507" pitchFamily="18" charset="2"/>
              <a:buChar char=""/>
            </a:pPr>
            <a:r>
              <a:rPr lang="en-GB" sz="1200">
                <a:latin typeface="Times New Roman" panose="02020603050405020304" pitchFamily="18" charset="0"/>
                <a:ea typeface="Times New Roman" panose="02020603050405020304" pitchFamily="18" charset="0"/>
                <a:cs typeface="Myanmar Text" panose="020B0502040204020203" pitchFamily="34" charset="0"/>
              </a:rPr>
              <a:t>A cyber-attack with a </a:t>
            </a:r>
            <a:r>
              <a:rPr lang="en-GB" sz="1200" b="1">
                <a:latin typeface="Times New Roman" panose="02020603050405020304" pitchFamily="18" charset="0"/>
                <a:ea typeface="Times New Roman" panose="02020603050405020304" pitchFamily="18" charset="0"/>
                <a:cs typeface="Myanmar Text" panose="020B0502040204020203" pitchFamily="34" charset="0"/>
              </a:rPr>
              <a:t>critical </a:t>
            </a:r>
            <a:r>
              <a:rPr lang="en-GB" sz="1200">
                <a:latin typeface="Times New Roman" panose="02020603050405020304" pitchFamily="18" charset="0"/>
                <a:ea typeface="Times New Roman" panose="02020603050405020304" pitchFamily="18" charset="0"/>
                <a:cs typeface="Myanmar Text" panose="020B0502040204020203" pitchFamily="34" charset="0"/>
              </a:rPr>
              <a:t>severity means that more than one asset is impacted by lateral movement, or the attacker appears to be able to interrupt the process or perpetuate actions on one or multiple assets to destabilise the entity; </a:t>
            </a:r>
          </a:p>
        </p:txBody>
      </p:sp>
      <p:grpSp>
        <p:nvGrpSpPr>
          <p:cNvPr id="2" name="Groupe 1">
            <a:extLst>
              <a:ext uri="{FF2B5EF4-FFF2-40B4-BE49-F238E27FC236}">
                <a16:creationId xmlns:a16="http://schemas.microsoft.com/office/drawing/2014/main" id="{FB8D47C9-8509-12DF-AEE6-2EC5B5DEA63E}"/>
              </a:ext>
            </a:extLst>
          </p:cNvPr>
          <p:cNvGrpSpPr/>
          <p:nvPr/>
        </p:nvGrpSpPr>
        <p:grpSpPr>
          <a:xfrm>
            <a:off x="847773" y="1274682"/>
            <a:ext cx="5287738" cy="2050138"/>
            <a:chOff x="1119814" y="816059"/>
            <a:chExt cx="5608013" cy="2174314"/>
          </a:xfrm>
        </p:grpSpPr>
        <p:sp>
          <p:nvSpPr>
            <p:cNvPr id="3" name="Rectangle : coins arrondis 2">
              <a:extLst>
                <a:ext uri="{FF2B5EF4-FFF2-40B4-BE49-F238E27FC236}">
                  <a16:creationId xmlns:a16="http://schemas.microsoft.com/office/drawing/2014/main" id="{E19A5D36-02E2-5358-E91A-49FC8DA3146C}"/>
                </a:ext>
              </a:extLst>
            </p:cNvPr>
            <p:cNvSpPr/>
            <p:nvPr/>
          </p:nvSpPr>
          <p:spPr>
            <a:xfrm>
              <a:off x="1199574" y="973943"/>
              <a:ext cx="716396" cy="24622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rPr>
                <a:t>Event</a:t>
              </a:r>
              <a:endParaRPr lang="en-GB" sz="1100" b="1">
                <a:solidFill>
                  <a:schemeClr val="tx1"/>
                </a:solidFill>
              </a:endParaRPr>
            </a:p>
          </p:txBody>
        </p:sp>
        <p:sp>
          <p:nvSpPr>
            <p:cNvPr id="4" name="Losange 3">
              <a:extLst>
                <a:ext uri="{FF2B5EF4-FFF2-40B4-BE49-F238E27FC236}">
                  <a16:creationId xmlns:a16="http://schemas.microsoft.com/office/drawing/2014/main" id="{8A870EF4-D36C-F97C-32F2-984B7BE2EF08}"/>
                </a:ext>
              </a:extLst>
            </p:cNvPr>
            <p:cNvSpPr/>
            <p:nvPr/>
          </p:nvSpPr>
          <p:spPr>
            <a:xfrm>
              <a:off x="2182285" y="816059"/>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Art.4</a:t>
              </a:r>
              <a:br>
                <a:rPr lang="fr-FR" sz="700">
                  <a:solidFill>
                    <a:schemeClr val="accent4">
                      <a:lumMod val="50000"/>
                    </a:schemeClr>
                  </a:solidFill>
                </a:rPr>
              </a:br>
              <a:r>
                <a:rPr lang="fr-FR" sz="700" err="1">
                  <a:solidFill>
                    <a:schemeClr val="accent4">
                      <a:lumMod val="50000"/>
                    </a:schemeClr>
                  </a:solidFill>
                </a:rPr>
                <a:t>Malicious</a:t>
              </a:r>
              <a:endParaRPr lang="en-GB" sz="700">
                <a:solidFill>
                  <a:schemeClr val="accent4">
                    <a:lumMod val="50000"/>
                  </a:schemeClr>
                </a:solidFill>
              </a:endParaRPr>
            </a:p>
          </p:txBody>
        </p:sp>
        <p:sp>
          <p:nvSpPr>
            <p:cNvPr id="5" name="Rectangle : coins arrondis 4">
              <a:extLst>
                <a:ext uri="{FF2B5EF4-FFF2-40B4-BE49-F238E27FC236}">
                  <a16:creationId xmlns:a16="http://schemas.microsoft.com/office/drawing/2014/main" id="{7126A289-44DD-F08A-825F-1AED42D32684}"/>
                </a:ext>
              </a:extLst>
            </p:cNvPr>
            <p:cNvSpPr/>
            <p:nvPr/>
          </p:nvSpPr>
          <p:spPr>
            <a:xfrm>
              <a:off x="3047424" y="1463471"/>
              <a:ext cx="665018" cy="37060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Cyber-</a:t>
              </a:r>
              <a:br>
                <a:rPr lang="fr-FR" sz="1050" b="1">
                  <a:solidFill>
                    <a:schemeClr val="tx1"/>
                  </a:solidFill>
                </a:rPr>
              </a:br>
              <a:r>
                <a:rPr lang="fr-FR" sz="1050" b="1" err="1">
                  <a:solidFill>
                    <a:schemeClr val="tx1"/>
                  </a:solidFill>
                </a:rPr>
                <a:t>attack</a:t>
              </a:r>
              <a:endParaRPr lang="en-GB" sz="1050" b="1">
                <a:solidFill>
                  <a:schemeClr val="tx1"/>
                </a:solidFill>
              </a:endParaRPr>
            </a:p>
          </p:txBody>
        </p:sp>
        <p:cxnSp>
          <p:nvCxnSpPr>
            <p:cNvPr id="6" name="Connecteur : en angle 5">
              <a:extLst>
                <a:ext uri="{FF2B5EF4-FFF2-40B4-BE49-F238E27FC236}">
                  <a16:creationId xmlns:a16="http://schemas.microsoft.com/office/drawing/2014/main" id="{3084BC91-C5C4-C5E5-B590-92C5FECDE80C}"/>
                </a:ext>
              </a:extLst>
            </p:cNvPr>
            <p:cNvCxnSpPr>
              <a:stCxn id="4" idx="3"/>
              <a:endCxn id="5" idx="0"/>
            </p:cNvCxnSpPr>
            <p:nvPr/>
          </p:nvCxnSpPr>
          <p:spPr>
            <a:xfrm>
              <a:off x="2847303" y="1093727"/>
              <a:ext cx="532630" cy="369744"/>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CEC8F337-A04C-6436-82E9-3C6BFB5CB305}"/>
                </a:ext>
              </a:extLst>
            </p:cNvPr>
            <p:cNvSpPr txBox="1"/>
            <p:nvPr/>
          </p:nvSpPr>
          <p:spPr>
            <a:xfrm>
              <a:off x="3113618" y="973943"/>
              <a:ext cx="532630" cy="228493"/>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Yes or </a:t>
              </a:r>
              <a:br>
                <a:rPr lang="fr-FR" sz="700">
                  <a:solidFill>
                    <a:schemeClr val="tx1">
                      <a:lumMod val="50000"/>
                      <a:lumOff val="50000"/>
                    </a:schemeClr>
                  </a:solidFill>
                </a:rPr>
              </a:br>
              <a:r>
                <a:rPr lang="fr-FR" sz="700">
                  <a:solidFill>
                    <a:schemeClr val="tx1">
                      <a:lumMod val="50000"/>
                      <a:lumOff val="50000"/>
                    </a:schemeClr>
                  </a:solidFill>
                </a:rPr>
                <a:t>Not sure</a:t>
              </a:r>
              <a:endParaRPr lang="en-GB" sz="700">
                <a:solidFill>
                  <a:schemeClr val="tx1">
                    <a:lumMod val="50000"/>
                    <a:lumOff val="50000"/>
                  </a:schemeClr>
                </a:solidFill>
              </a:endParaRPr>
            </a:p>
          </p:txBody>
        </p:sp>
        <p:cxnSp>
          <p:nvCxnSpPr>
            <p:cNvPr id="8" name="Connecteur droit avec flèche 7">
              <a:extLst>
                <a:ext uri="{FF2B5EF4-FFF2-40B4-BE49-F238E27FC236}">
                  <a16:creationId xmlns:a16="http://schemas.microsoft.com/office/drawing/2014/main" id="{1BCCCCF9-EEC7-8773-070F-DA0DF1CB9251}"/>
                </a:ext>
              </a:extLst>
            </p:cNvPr>
            <p:cNvCxnSpPr>
              <a:cxnSpLocks/>
              <a:stCxn id="3" idx="3"/>
              <a:endCxn id="4" idx="1"/>
            </p:cNvCxnSpPr>
            <p:nvPr/>
          </p:nvCxnSpPr>
          <p:spPr>
            <a:xfrm flipV="1">
              <a:off x="1915970" y="1093727"/>
              <a:ext cx="266315" cy="332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C3404C7F-3B15-F6AC-07CE-4C1C820371F8}"/>
                </a:ext>
              </a:extLst>
            </p:cNvPr>
            <p:cNvSpPr/>
            <p:nvPr/>
          </p:nvSpPr>
          <p:spPr>
            <a:xfrm>
              <a:off x="2847303" y="2497652"/>
              <a:ext cx="3880524" cy="223773"/>
            </a:xfrm>
            <a:prstGeom prst="round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Not reportable</a:t>
              </a:r>
              <a:endParaRPr lang="en-GB" sz="1050" b="1">
                <a:solidFill>
                  <a:schemeClr val="tx1"/>
                </a:solidFill>
              </a:endParaRPr>
            </a:p>
          </p:txBody>
        </p:sp>
        <p:cxnSp>
          <p:nvCxnSpPr>
            <p:cNvPr id="13" name="Connecteur : en angle 12">
              <a:extLst>
                <a:ext uri="{FF2B5EF4-FFF2-40B4-BE49-F238E27FC236}">
                  <a16:creationId xmlns:a16="http://schemas.microsoft.com/office/drawing/2014/main" id="{C3EB5F39-F5F9-F44D-6335-F7AB95059E8D}"/>
                </a:ext>
              </a:extLst>
            </p:cNvPr>
            <p:cNvCxnSpPr>
              <a:cxnSpLocks/>
              <a:stCxn id="4" idx="2"/>
              <a:endCxn id="9" idx="1"/>
            </p:cNvCxnSpPr>
            <p:nvPr/>
          </p:nvCxnSpPr>
          <p:spPr>
            <a:xfrm rot="16200000" flipH="1">
              <a:off x="2061976" y="1824212"/>
              <a:ext cx="1238144" cy="332509"/>
            </a:xfrm>
            <a:prstGeom prst="bentConnector2">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 en angle 15">
              <a:extLst>
                <a:ext uri="{FF2B5EF4-FFF2-40B4-BE49-F238E27FC236}">
                  <a16:creationId xmlns:a16="http://schemas.microsoft.com/office/drawing/2014/main" id="{7346F3F7-3E49-AF17-EC4C-45B95225B0FE}"/>
                </a:ext>
              </a:extLst>
            </p:cNvPr>
            <p:cNvCxnSpPr>
              <a:cxnSpLocks/>
              <a:stCxn id="9" idx="2"/>
              <a:endCxn id="3" idx="1"/>
            </p:cNvCxnSpPr>
            <p:nvPr/>
          </p:nvCxnSpPr>
          <p:spPr>
            <a:xfrm rot="5400000" flipH="1">
              <a:off x="2181384" y="115245"/>
              <a:ext cx="1624371" cy="3587991"/>
            </a:xfrm>
            <a:prstGeom prst="bentConnector4">
              <a:avLst>
                <a:gd name="adj1" fmla="val -14073"/>
                <a:gd name="adj2" fmla="val 10637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08C3F87F-AB23-87FF-1CC3-28F04738FB28}"/>
                </a:ext>
              </a:extLst>
            </p:cNvPr>
            <p:cNvSpPr txBox="1"/>
            <p:nvPr/>
          </p:nvSpPr>
          <p:spPr>
            <a:xfrm>
              <a:off x="1119814" y="2876126"/>
              <a:ext cx="2047971" cy="114247"/>
            </a:xfrm>
            <a:prstGeom prst="rect">
              <a:avLst/>
            </a:prstGeom>
            <a:solidFill>
              <a:schemeClr val="bg1"/>
            </a:solidFill>
          </p:spPr>
          <p:txBody>
            <a:bodyPr wrap="square" lIns="0" tIns="0" rIns="0" bIns="0" rtlCol="0">
              <a:spAutoFit/>
            </a:bodyPr>
            <a:lstStyle/>
            <a:p>
              <a:pPr algn="ctr"/>
              <a:r>
                <a:rPr lang="fr-FR" sz="700">
                  <a:solidFill>
                    <a:srgbClr val="70AD47"/>
                  </a:solidFill>
                </a:rPr>
                <a:t>To </a:t>
              </a:r>
              <a:r>
                <a:rPr lang="fr-FR" sz="700" err="1">
                  <a:solidFill>
                    <a:srgbClr val="70AD47"/>
                  </a:solidFill>
                </a:rPr>
                <a:t>be</a:t>
              </a:r>
              <a:r>
                <a:rPr lang="fr-FR" sz="700">
                  <a:solidFill>
                    <a:srgbClr val="70AD47"/>
                  </a:solidFill>
                </a:rPr>
                <a:t> </a:t>
              </a:r>
              <a:r>
                <a:rPr lang="fr-FR" sz="700" err="1">
                  <a:solidFill>
                    <a:srgbClr val="70AD47"/>
                  </a:solidFill>
                </a:rPr>
                <a:t>repeated</a:t>
              </a:r>
              <a:r>
                <a:rPr lang="fr-FR" sz="700">
                  <a:solidFill>
                    <a:srgbClr val="70AD47"/>
                  </a:solidFill>
                </a:rPr>
                <a:t> - </a:t>
              </a:r>
              <a:r>
                <a:rPr lang="fr-FR" sz="700" err="1">
                  <a:solidFill>
                    <a:srgbClr val="70AD47"/>
                  </a:solidFill>
                </a:rPr>
                <a:t>every</a:t>
              </a:r>
              <a:r>
                <a:rPr lang="fr-FR" sz="700">
                  <a:solidFill>
                    <a:srgbClr val="70AD47"/>
                  </a:solidFill>
                </a:rPr>
                <a:t> change (Art. 7.3)</a:t>
              </a:r>
              <a:endParaRPr lang="en-GB" sz="700">
                <a:solidFill>
                  <a:srgbClr val="70AD47"/>
                </a:solidFill>
              </a:endParaRPr>
            </a:p>
          </p:txBody>
        </p:sp>
        <p:sp>
          <p:nvSpPr>
            <p:cNvPr id="18" name="ZoneTexte 17">
              <a:extLst>
                <a:ext uri="{FF2B5EF4-FFF2-40B4-BE49-F238E27FC236}">
                  <a16:creationId xmlns:a16="http://schemas.microsoft.com/office/drawing/2014/main" id="{67913F2F-F5DC-8C35-39FE-E5E93CE53C0F}"/>
                </a:ext>
              </a:extLst>
            </p:cNvPr>
            <p:cNvSpPr txBox="1"/>
            <p:nvPr/>
          </p:nvSpPr>
          <p:spPr>
            <a:xfrm>
              <a:off x="2261323" y="1539519"/>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No</a:t>
              </a:r>
              <a:endParaRPr lang="en-GB" sz="700">
                <a:solidFill>
                  <a:srgbClr val="70AD47"/>
                </a:solidFill>
              </a:endParaRPr>
            </a:p>
          </p:txBody>
        </p:sp>
      </p:grpSp>
      <p:grpSp>
        <p:nvGrpSpPr>
          <p:cNvPr id="19" name="Groupe 18">
            <a:extLst>
              <a:ext uri="{FF2B5EF4-FFF2-40B4-BE49-F238E27FC236}">
                <a16:creationId xmlns:a16="http://schemas.microsoft.com/office/drawing/2014/main" id="{F5AA6165-E7CE-4ADD-BE57-9C7ED9C249F6}"/>
              </a:ext>
            </a:extLst>
          </p:cNvPr>
          <p:cNvGrpSpPr/>
          <p:nvPr/>
        </p:nvGrpSpPr>
        <p:grpSpPr>
          <a:xfrm>
            <a:off x="3292335" y="1799120"/>
            <a:ext cx="2032887" cy="1032818"/>
            <a:chOff x="3712442" y="1372262"/>
            <a:chExt cx="2156018" cy="1095375"/>
          </a:xfrm>
        </p:grpSpPr>
        <p:sp>
          <p:nvSpPr>
            <p:cNvPr id="20" name="Losange 19">
              <a:extLst>
                <a:ext uri="{FF2B5EF4-FFF2-40B4-BE49-F238E27FC236}">
                  <a16:creationId xmlns:a16="http://schemas.microsoft.com/office/drawing/2014/main" id="{FA402983-00BF-A31B-93AB-97EAA7BB404C}"/>
                </a:ext>
              </a:extLst>
            </p:cNvPr>
            <p:cNvSpPr/>
            <p:nvPr/>
          </p:nvSpPr>
          <p:spPr>
            <a:xfrm>
              <a:off x="4201585"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Art.5</a:t>
              </a:r>
              <a:br>
                <a:rPr lang="fr-FR" sz="700">
                  <a:solidFill>
                    <a:schemeClr val="accent4">
                      <a:lumMod val="50000"/>
                    </a:schemeClr>
                  </a:solidFill>
                </a:rPr>
              </a:br>
              <a:r>
                <a:rPr lang="fr-FR" sz="700" err="1">
                  <a:solidFill>
                    <a:schemeClr val="accent4">
                      <a:lumMod val="50000"/>
                    </a:schemeClr>
                  </a:solidFill>
                </a:rPr>
                <a:t>Potential</a:t>
              </a:r>
              <a:br>
                <a:rPr lang="fr-FR" sz="700">
                  <a:solidFill>
                    <a:schemeClr val="accent4">
                      <a:lumMod val="50000"/>
                    </a:schemeClr>
                  </a:solidFill>
                </a:rPr>
              </a:br>
              <a:r>
                <a:rPr lang="fr-FR" sz="700">
                  <a:solidFill>
                    <a:schemeClr val="accent4">
                      <a:lumMod val="50000"/>
                    </a:schemeClr>
                  </a:solidFill>
                </a:rPr>
                <a:t>Impact</a:t>
              </a:r>
              <a:endParaRPr lang="en-GB" sz="700">
                <a:solidFill>
                  <a:schemeClr val="accent4">
                    <a:lumMod val="50000"/>
                  </a:schemeClr>
                </a:solidFill>
              </a:endParaRPr>
            </a:p>
          </p:txBody>
        </p:sp>
        <p:cxnSp>
          <p:nvCxnSpPr>
            <p:cNvPr id="23" name="Connecteur droit avec flèche 22">
              <a:extLst>
                <a:ext uri="{FF2B5EF4-FFF2-40B4-BE49-F238E27FC236}">
                  <a16:creationId xmlns:a16="http://schemas.microsoft.com/office/drawing/2014/main" id="{4E70CF1D-91E4-B172-2FC0-7F33B243C86F}"/>
                </a:ext>
              </a:extLst>
            </p:cNvPr>
            <p:cNvCxnSpPr>
              <a:stCxn id="5" idx="3"/>
              <a:endCxn id="20" idx="1"/>
            </p:cNvCxnSpPr>
            <p:nvPr/>
          </p:nvCxnSpPr>
          <p:spPr>
            <a:xfrm>
              <a:off x="3712442" y="1648775"/>
              <a:ext cx="489143" cy="1155"/>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CED55370-978A-EBF0-96E1-17A22343AE3B}"/>
                </a:ext>
              </a:extLst>
            </p:cNvPr>
            <p:cNvCxnSpPr>
              <a:stCxn id="20" idx="3"/>
              <a:endCxn id="30" idx="1"/>
            </p:cNvCxnSpPr>
            <p:nvPr/>
          </p:nvCxnSpPr>
          <p:spPr>
            <a:xfrm>
              <a:off x="4866603" y="1649930"/>
              <a:ext cx="1001857"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3B1C288D-35CA-D938-3711-6A42A7CFD56B}"/>
                </a:ext>
              </a:extLst>
            </p:cNvPr>
            <p:cNvCxnSpPr>
              <a:stCxn id="20" idx="2"/>
            </p:cNvCxnSpPr>
            <p:nvPr/>
          </p:nvCxnSpPr>
          <p:spPr>
            <a:xfrm>
              <a:off x="4534094" y="1927598"/>
              <a:ext cx="12507" cy="540039"/>
            </a:xfrm>
            <a:prstGeom prst="straightConnector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AB1ABE71-D2D5-8463-BB45-019522B09F99}"/>
                </a:ext>
              </a:extLst>
            </p:cNvPr>
            <p:cNvSpPr txBox="1"/>
            <p:nvPr/>
          </p:nvSpPr>
          <p:spPr>
            <a:xfrm>
              <a:off x="5150982" y="1464747"/>
              <a:ext cx="354061" cy="342739"/>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High</a:t>
              </a:r>
              <a:br>
                <a:rPr lang="fr-FR" sz="700">
                  <a:solidFill>
                    <a:schemeClr val="tx1">
                      <a:lumMod val="50000"/>
                      <a:lumOff val="50000"/>
                    </a:schemeClr>
                  </a:solidFill>
                </a:rPr>
              </a:br>
              <a:r>
                <a:rPr lang="fr-FR" sz="700">
                  <a:solidFill>
                    <a:schemeClr val="tx1">
                      <a:lumMod val="50000"/>
                      <a:lumOff val="50000"/>
                    </a:schemeClr>
                  </a:solidFill>
                </a:rPr>
                <a:t>or</a:t>
              </a:r>
              <a:br>
                <a:rPr lang="fr-FR" sz="700">
                  <a:solidFill>
                    <a:schemeClr val="tx1">
                      <a:lumMod val="50000"/>
                      <a:lumOff val="50000"/>
                    </a:schemeClr>
                  </a:solidFill>
                </a:rPr>
              </a:br>
              <a:r>
                <a:rPr lang="fr-FR" sz="700">
                  <a:solidFill>
                    <a:schemeClr val="tx1">
                      <a:lumMod val="50000"/>
                      <a:lumOff val="50000"/>
                    </a:schemeClr>
                  </a:solidFill>
                </a:rPr>
                <a:t>Critical</a:t>
              </a:r>
              <a:endParaRPr lang="en-GB" sz="700">
                <a:solidFill>
                  <a:schemeClr val="tx1">
                    <a:lumMod val="50000"/>
                    <a:lumOff val="50000"/>
                  </a:schemeClr>
                </a:solidFill>
              </a:endParaRPr>
            </a:p>
          </p:txBody>
        </p:sp>
        <p:sp>
          <p:nvSpPr>
            <p:cNvPr id="28" name="ZoneTexte 27">
              <a:extLst>
                <a:ext uri="{FF2B5EF4-FFF2-40B4-BE49-F238E27FC236}">
                  <a16:creationId xmlns:a16="http://schemas.microsoft.com/office/drawing/2014/main" id="{9B6F1126-1C28-4AEA-9C32-D5809A8CF3FC}"/>
                </a:ext>
              </a:extLst>
            </p:cNvPr>
            <p:cNvSpPr txBox="1"/>
            <p:nvPr/>
          </p:nvSpPr>
          <p:spPr>
            <a:xfrm>
              <a:off x="4280286" y="2018586"/>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Low</a:t>
              </a:r>
              <a:endParaRPr lang="en-GB" sz="700">
                <a:solidFill>
                  <a:srgbClr val="70AD47"/>
                </a:solidFill>
              </a:endParaRPr>
            </a:p>
          </p:txBody>
        </p:sp>
      </p:grpSp>
      <p:grpSp>
        <p:nvGrpSpPr>
          <p:cNvPr id="29" name="Groupe 28">
            <a:extLst>
              <a:ext uri="{FF2B5EF4-FFF2-40B4-BE49-F238E27FC236}">
                <a16:creationId xmlns:a16="http://schemas.microsoft.com/office/drawing/2014/main" id="{2C87C40E-7163-0D49-1A28-F199E624364F}"/>
              </a:ext>
            </a:extLst>
          </p:cNvPr>
          <p:cNvGrpSpPr/>
          <p:nvPr/>
        </p:nvGrpSpPr>
        <p:grpSpPr>
          <a:xfrm>
            <a:off x="5325223" y="1136604"/>
            <a:ext cx="2013745" cy="1723636"/>
            <a:chOff x="5868460" y="669618"/>
            <a:chExt cx="2135716" cy="1828035"/>
          </a:xfrm>
        </p:grpSpPr>
        <p:sp>
          <p:nvSpPr>
            <p:cNvPr id="30" name="Losange 29">
              <a:extLst>
                <a:ext uri="{FF2B5EF4-FFF2-40B4-BE49-F238E27FC236}">
                  <a16:creationId xmlns:a16="http://schemas.microsoft.com/office/drawing/2014/main" id="{EB66A61E-26F7-C286-6D1D-F2824DDF7A66}"/>
                </a:ext>
              </a:extLst>
            </p:cNvPr>
            <p:cNvSpPr/>
            <p:nvPr/>
          </p:nvSpPr>
          <p:spPr>
            <a:xfrm>
              <a:off x="5868460"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Art.6</a:t>
              </a:r>
              <a:br>
                <a:rPr lang="fr-FR" sz="700">
                  <a:solidFill>
                    <a:schemeClr val="accent4">
                      <a:lumMod val="50000"/>
                    </a:schemeClr>
                  </a:solidFill>
                </a:rPr>
              </a:br>
              <a:r>
                <a:rPr lang="fr-FR" sz="700" err="1">
                  <a:solidFill>
                    <a:schemeClr val="accent4">
                      <a:lumMod val="50000"/>
                    </a:schemeClr>
                  </a:solidFill>
                </a:rPr>
                <a:t>Severity</a:t>
              </a:r>
              <a:endParaRPr lang="en-GB" sz="700">
                <a:solidFill>
                  <a:schemeClr val="accent4">
                    <a:lumMod val="50000"/>
                  </a:schemeClr>
                </a:solidFill>
              </a:endParaRPr>
            </a:p>
          </p:txBody>
        </p:sp>
        <p:cxnSp>
          <p:nvCxnSpPr>
            <p:cNvPr id="31" name="Connecteur : en angle 30">
              <a:extLst>
                <a:ext uri="{FF2B5EF4-FFF2-40B4-BE49-F238E27FC236}">
                  <a16:creationId xmlns:a16="http://schemas.microsoft.com/office/drawing/2014/main" id="{A9275466-3603-A24A-EC41-94A22BF92B3E}"/>
                </a:ext>
              </a:extLst>
            </p:cNvPr>
            <p:cNvCxnSpPr>
              <a:cxnSpLocks/>
              <a:stCxn id="30" idx="3"/>
            </p:cNvCxnSpPr>
            <p:nvPr/>
          </p:nvCxnSpPr>
          <p:spPr>
            <a:xfrm>
              <a:off x="6533478" y="1649930"/>
              <a:ext cx="1220932" cy="12700"/>
            </a:xfrm>
            <a:prstGeom prst="bentConnector3">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D0F997C1-5E09-C684-C1A0-66418F57C45E}"/>
                </a:ext>
              </a:extLst>
            </p:cNvPr>
            <p:cNvSpPr txBox="1"/>
            <p:nvPr/>
          </p:nvSpPr>
          <p:spPr>
            <a:xfrm>
              <a:off x="6826637" y="1469283"/>
              <a:ext cx="532630" cy="342739"/>
            </a:xfrm>
            <a:prstGeom prst="rect">
              <a:avLst/>
            </a:prstGeom>
            <a:solidFill>
              <a:schemeClr val="bg1"/>
            </a:solidFill>
          </p:spPr>
          <p:txBody>
            <a:bodyPr wrap="square" lIns="0" tIns="0" rIns="0" bIns="0" rtlCol="0">
              <a:spAutoFit/>
            </a:bodyPr>
            <a:lstStyle/>
            <a:p>
              <a:pPr algn="ctr"/>
              <a:r>
                <a:rPr lang="fr-FR" sz="700">
                  <a:solidFill>
                    <a:srgbClr val="FF0000"/>
                  </a:solidFill>
                </a:rPr>
                <a:t>High</a:t>
              </a:r>
              <a:br>
                <a:rPr lang="fr-FR" sz="700">
                  <a:solidFill>
                    <a:srgbClr val="FF0000"/>
                  </a:solidFill>
                </a:rPr>
              </a:br>
              <a:r>
                <a:rPr lang="fr-FR" sz="700">
                  <a:solidFill>
                    <a:srgbClr val="FF0000"/>
                  </a:solidFill>
                </a:rPr>
                <a:t>or</a:t>
              </a:r>
              <a:br>
                <a:rPr lang="fr-FR" sz="700">
                  <a:solidFill>
                    <a:srgbClr val="FF0000"/>
                  </a:solidFill>
                </a:rPr>
              </a:br>
              <a:r>
                <a:rPr lang="fr-FR" sz="700">
                  <a:solidFill>
                    <a:srgbClr val="FF0000"/>
                  </a:solidFill>
                </a:rPr>
                <a:t>Critical</a:t>
              </a:r>
              <a:endParaRPr lang="en-GB" sz="700">
                <a:solidFill>
                  <a:srgbClr val="FF0000"/>
                </a:solidFill>
              </a:endParaRPr>
            </a:p>
          </p:txBody>
        </p:sp>
        <p:cxnSp>
          <p:nvCxnSpPr>
            <p:cNvPr id="33" name="Connecteur droit avec flèche 32">
              <a:extLst>
                <a:ext uri="{FF2B5EF4-FFF2-40B4-BE49-F238E27FC236}">
                  <a16:creationId xmlns:a16="http://schemas.microsoft.com/office/drawing/2014/main" id="{C9BCEF77-23C8-FD58-FAC8-937C2EDBA14D}"/>
                </a:ext>
              </a:extLst>
            </p:cNvPr>
            <p:cNvCxnSpPr>
              <a:stCxn id="30" idx="2"/>
            </p:cNvCxnSpPr>
            <p:nvPr/>
          </p:nvCxnSpPr>
          <p:spPr>
            <a:xfrm>
              <a:off x="6200969" y="1927598"/>
              <a:ext cx="12507" cy="570055"/>
            </a:xfrm>
            <a:prstGeom prst="straightConnector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 coins arrondis 34">
              <a:extLst>
                <a:ext uri="{FF2B5EF4-FFF2-40B4-BE49-F238E27FC236}">
                  <a16:creationId xmlns:a16="http://schemas.microsoft.com/office/drawing/2014/main" id="{29A226B9-E75B-1EFB-182C-C54CF5752131}"/>
                </a:ext>
              </a:extLst>
            </p:cNvPr>
            <p:cNvSpPr/>
            <p:nvPr/>
          </p:nvSpPr>
          <p:spPr>
            <a:xfrm>
              <a:off x="6400128" y="669618"/>
              <a:ext cx="1604048" cy="193351"/>
            </a:xfrm>
            <a:prstGeom prst="roundRect">
              <a:avLst/>
            </a:prstGeom>
            <a:noFill/>
            <a:ln w="63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a:solidFill>
                    <a:schemeClr val="bg1">
                      <a:lumMod val="50000"/>
                    </a:schemeClr>
                  </a:solidFill>
                </a:rPr>
                <a:t>Position in the </a:t>
              </a:r>
              <a:r>
                <a:rPr lang="fr-FR" sz="800" err="1">
                  <a:solidFill>
                    <a:schemeClr val="bg1">
                      <a:lumMod val="50000"/>
                    </a:schemeClr>
                  </a:solidFill>
                </a:rPr>
                <a:t>kill</a:t>
              </a:r>
              <a:r>
                <a:rPr lang="fr-FR" sz="800">
                  <a:solidFill>
                    <a:schemeClr val="bg1">
                      <a:lumMod val="50000"/>
                    </a:schemeClr>
                  </a:solidFill>
                </a:rPr>
                <a:t> </a:t>
              </a:r>
              <a:r>
                <a:rPr lang="fr-FR" sz="800" err="1">
                  <a:solidFill>
                    <a:schemeClr val="bg1">
                      <a:lumMod val="50000"/>
                    </a:schemeClr>
                  </a:solidFill>
                </a:rPr>
                <a:t>chain</a:t>
              </a:r>
              <a:endParaRPr lang="en-GB" sz="800">
                <a:solidFill>
                  <a:schemeClr val="bg1">
                    <a:lumMod val="50000"/>
                  </a:schemeClr>
                </a:solidFill>
              </a:endParaRPr>
            </a:p>
          </p:txBody>
        </p:sp>
        <p:sp>
          <p:nvSpPr>
            <p:cNvPr id="36" name="Rectangle : coins arrondis 35">
              <a:extLst>
                <a:ext uri="{FF2B5EF4-FFF2-40B4-BE49-F238E27FC236}">
                  <a16:creationId xmlns:a16="http://schemas.microsoft.com/office/drawing/2014/main" id="{33FB4F41-8D0E-E418-71B1-6BB4D2050E60}"/>
                </a:ext>
              </a:extLst>
            </p:cNvPr>
            <p:cNvSpPr/>
            <p:nvPr/>
          </p:nvSpPr>
          <p:spPr>
            <a:xfrm>
              <a:off x="6400128" y="936157"/>
              <a:ext cx="1604048" cy="193351"/>
            </a:xfrm>
            <a:prstGeom prst="roundRect">
              <a:avLst/>
            </a:prstGeom>
            <a:noFill/>
            <a:ln w="63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a:solidFill>
                    <a:schemeClr val="bg1">
                      <a:lumMod val="50000"/>
                    </a:schemeClr>
                  </a:solidFill>
                </a:rPr>
                <a:t>Outlook / </a:t>
              </a:r>
              <a:r>
                <a:rPr lang="fr-FR" sz="800" err="1">
                  <a:solidFill>
                    <a:schemeClr val="bg1">
                      <a:lumMod val="50000"/>
                    </a:schemeClr>
                  </a:solidFill>
                </a:rPr>
                <a:t>worst</a:t>
              </a:r>
              <a:r>
                <a:rPr lang="fr-FR" sz="800">
                  <a:solidFill>
                    <a:schemeClr val="bg1">
                      <a:lumMod val="50000"/>
                    </a:schemeClr>
                  </a:solidFill>
                </a:rPr>
                <a:t> case scenario</a:t>
              </a:r>
              <a:endParaRPr lang="en-GB" sz="800">
                <a:solidFill>
                  <a:schemeClr val="bg1">
                    <a:lumMod val="50000"/>
                  </a:schemeClr>
                </a:solidFill>
              </a:endParaRPr>
            </a:p>
          </p:txBody>
        </p:sp>
        <p:cxnSp>
          <p:nvCxnSpPr>
            <p:cNvPr id="37" name="Connecteur : en angle 36">
              <a:extLst>
                <a:ext uri="{FF2B5EF4-FFF2-40B4-BE49-F238E27FC236}">
                  <a16:creationId xmlns:a16="http://schemas.microsoft.com/office/drawing/2014/main" id="{7193DCBF-57BA-A904-0F60-67A4984F53AC}"/>
                </a:ext>
              </a:extLst>
            </p:cNvPr>
            <p:cNvCxnSpPr>
              <a:stCxn id="35" idx="1"/>
              <a:endCxn id="30" idx="0"/>
            </p:cNvCxnSpPr>
            <p:nvPr/>
          </p:nvCxnSpPr>
          <p:spPr>
            <a:xfrm rot="10800000" flipV="1">
              <a:off x="6200970" y="766294"/>
              <a:ext cx="199159" cy="605968"/>
            </a:xfrm>
            <a:prstGeom prst="bentConnector2">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1F09EEF8-54AA-81AB-B067-77CB7E010353}"/>
                </a:ext>
              </a:extLst>
            </p:cNvPr>
            <p:cNvCxnSpPr>
              <a:cxnSpLocks/>
              <a:stCxn id="36" idx="1"/>
              <a:endCxn id="30" idx="0"/>
            </p:cNvCxnSpPr>
            <p:nvPr/>
          </p:nvCxnSpPr>
          <p:spPr>
            <a:xfrm rot="10800000" flipV="1">
              <a:off x="6200970" y="1032832"/>
              <a:ext cx="199159" cy="339429"/>
            </a:xfrm>
            <a:prstGeom prst="bentConnector2">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E9B44F06-20A4-4ED1-EE40-5C7C681619E9}"/>
                </a:ext>
              </a:extLst>
            </p:cNvPr>
            <p:cNvSpPr txBox="1"/>
            <p:nvPr/>
          </p:nvSpPr>
          <p:spPr>
            <a:xfrm>
              <a:off x="5947161" y="2018585"/>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Low</a:t>
              </a:r>
              <a:endParaRPr lang="en-GB" sz="700">
                <a:solidFill>
                  <a:srgbClr val="70AD47"/>
                </a:solidFill>
              </a:endParaRPr>
            </a:p>
          </p:txBody>
        </p:sp>
      </p:grpSp>
      <p:pic>
        <p:nvPicPr>
          <p:cNvPr id="55" name="Image 54">
            <a:extLst>
              <a:ext uri="{FF2B5EF4-FFF2-40B4-BE49-F238E27FC236}">
                <a16:creationId xmlns:a16="http://schemas.microsoft.com/office/drawing/2014/main" id="{9535B9D2-37E4-52E6-7ED1-D07A71B49FF3}"/>
              </a:ext>
            </a:extLst>
          </p:cNvPr>
          <p:cNvPicPr>
            <a:picLocks noChangeAspect="1"/>
          </p:cNvPicPr>
          <p:nvPr/>
        </p:nvPicPr>
        <p:blipFill>
          <a:blip r:embed="rId3"/>
          <a:stretch>
            <a:fillRect/>
          </a:stretch>
        </p:blipFill>
        <p:spPr>
          <a:xfrm>
            <a:off x="5685996" y="3473854"/>
            <a:ext cx="2960312" cy="488051"/>
          </a:xfrm>
          <a:prstGeom prst="rect">
            <a:avLst/>
          </a:prstGeom>
        </p:spPr>
      </p:pic>
      <p:pic>
        <p:nvPicPr>
          <p:cNvPr id="57" name="Image 56">
            <a:extLst>
              <a:ext uri="{FF2B5EF4-FFF2-40B4-BE49-F238E27FC236}">
                <a16:creationId xmlns:a16="http://schemas.microsoft.com/office/drawing/2014/main" id="{8BA27473-41E2-244B-ABDE-0E0AFBC08369}"/>
              </a:ext>
            </a:extLst>
          </p:cNvPr>
          <p:cNvPicPr>
            <a:picLocks noChangeAspect="1"/>
          </p:cNvPicPr>
          <p:nvPr/>
        </p:nvPicPr>
        <p:blipFill rotWithShape="1">
          <a:blip r:embed="rId4"/>
          <a:srcRect l="42829"/>
          <a:stretch/>
        </p:blipFill>
        <p:spPr>
          <a:xfrm>
            <a:off x="3101080" y="3947506"/>
            <a:ext cx="2598116" cy="2616277"/>
          </a:xfrm>
          <a:prstGeom prst="rect">
            <a:avLst/>
          </a:prstGeom>
        </p:spPr>
      </p:pic>
      <p:pic>
        <p:nvPicPr>
          <p:cNvPr id="10" name="Image 9">
            <a:extLst>
              <a:ext uri="{FF2B5EF4-FFF2-40B4-BE49-F238E27FC236}">
                <a16:creationId xmlns:a16="http://schemas.microsoft.com/office/drawing/2014/main" id="{07464E0A-8FCE-2F99-3145-8D9AE8C7C672}"/>
              </a:ext>
            </a:extLst>
          </p:cNvPr>
          <p:cNvPicPr>
            <a:picLocks noChangeAspect="1"/>
          </p:cNvPicPr>
          <p:nvPr/>
        </p:nvPicPr>
        <p:blipFill rotWithShape="1">
          <a:blip r:embed="rId4"/>
          <a:srcRect r="59722"/>
          <a:stretch/>
        </p:blipFill>
        <p:spPr>
          <a:xfrm>
            <a:off x="1247859" y="3947505"/>
            <a:ext cx="1830451" cy="2616277"/>
          </a:xfrm>
          <a:prstGeom prst="rect">
            <a:avLst/>
          </a:prstGeom>
        </p:spPr>
      </p:pic>
    </p:spTree>
    <p:extLst>
      <p:ext uri="{BB962C8B-B14F-4D97-AF65-F5344CB8AC3E}">
        <p14:creationId xmlns:p14="http://schemas.microsoft.com/office/powerpoint/2010/main" val="8749121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8F4-5325-00D3-6AB2-F8BF1FD1D9A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81DFE6-C2AC-2FCC-7C68-253EE7CB203D}"/>
              </a:ext>
            </a:extLst>
          </p:cNvPr>
          <p:cNvSpPr>
            <a:spLocks noGrp="1"/>
          </p:cNvSpPr>
          <p:nvPr>
            <p:ph type="ftr" sz="quarter" idx="4294967295"/>
          </p:nvPr>
        </p:nvSpPr>
        <p:spPr>
          <a:xfrm>
            <a:off x="558175" y="6303966"/>
            <a:ext cx="3899800" cy="365124"/>
          </a:xfrm>
          <a:prstGeom prst="rect">
            <a:avLst/>
          </a:prstGeom>
        </p:spPr>
        <p:txBody>
          <a:bodyPr vert="horz" lIns="91440" tIns="0" rIns="91440" bIns="0" rtlCol="0" anchor="b"/>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Risk Assessment Processes</a:t>
            </a:r>
          </a:p>
        </p:txBody>
      </p:sp>
      <p:sp>
        <p:nvSpPr>
          <p:cNvPr id="4" name="Slide Number Placeholder 3">
            <a:extLst>
              <a:ext uri="{FF2B5EF4-FFF2-40B4-BE49-F238E27FC236}">
                <a16:creationId xmlns:a16="http://schemas.microsoft.com/office/drawing/2014/main" id="{012B0C1B-1E97-86C3-1AD5-7D40A44A3001}"/>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3</a:t>
            </a:fld>
            <a:endParaRPr lang="en-GB"/>
          </a:p>
        </p:txBody>
      </p:sp>
      <p:sp>
        <p:nvSpPr>
          <p:cNvPr id="2" name="Title 1">
            <a:extLst>
              <a:ext uri="{FF2B5EF4-FFF2-40B4-BE49-F238E27FC236}">
                <a16:creationId xmlns:a16="http://schemas.microsoft.com/office/drawing/2014/main" id="{11438BBD-7FF0-6CFD-2192-9F5E18853F27}"/>
              </a:ext>
            </a:extLst>
          </p:cNvPr>
          <p:cNvSpPr>
            <a:spLocks noGrp="1"/>
          </p:cNvSpPr>
          <p:nvPr>
            <p:ph type="ctrTitle"/>
          </p:nvPr>
        </p:nvSpPr>
        <p:spPr>
          <a:xfrm>
            <a:off x="1724343" y="1736724"/>
            <a:ext cx="5387658" cy="3423366"/>
          </a:xfrm>
        </p:spPr>
        <p:txBody>
          <a:bodyPr anchor="t" anchorCtr="0">
            <a:normAutofit/>
          </a:bodyPr>
          <a:lstStyle/>
          <a:p>
            <a:r>
              <a:rPr lang="en-GB" noProof="0"/>
              <a:t>General Background</a:t>
            </a:r>
          </a:p>
        </p:txBody>
      </p:sp>
      <p:sp>
        <p:nvSpPr>
          <p:cNvPr id="5" name="Picture Placeholder 4">
            <a:extLst>
              <a:ext uri="{FF2B5EF4-FFF2-40B4-BE49-F238E27FC236}">
                <a16:creationId xmlns:a16="http://schemas.microsoft.com/office/drawing/2014/main" id="{146648AE-860C-5E29-D52D-BCB12088CA53}"/>
              </a:ext>
            </a:extLst>
          </p:cNvPr>
          <p:cNvSpPr>
            <a:spLocks noGrp="1"/>
          </p:cNvSpPr>
          <p:nvPr>
            <p:ph type="pic" sz="quarter" idx="14"/>
          </p:nvPr>
        </p:nvSpPr>
        <p:spPr>
          <a:solidFill>
            <a:schemeClr val="accent3"/>
          </a:solidFill>
        </p:spPr>
        <p:txBody>
          <a:bodyPr/>
          <a:lstStyle/>
          <a:p>
            <a:endParaRPr lang="en-GB"/>
          </a:p>
        </p:txBody>
      </p:sp>
      <p:sp>
        <p:nvSpPr>
          <p:cNvPr id="6" name="Title 10">
            <a:extLst>
              <a:ext uri="{FF2B5EF4-FFF2-40B4-BE49-F238E27FC236}">
                <a16:creationId xmlns:a16="http://schemas.microsoft.com/office/drawing/2014/main" id="{B33AE859-B93B-0405-354F-F5D1F92497A9}"/>
              </a:ext>
            </a:extLst>
          </p:cNvPr>
          <p:cNvSpPr txBox="1">
            <a:spLocks/>
          </p:cNvSpPr>
          <p:nvPr/>
        </p:nvSpPr>
        <p:spPr>
          <a:xfrm>
            <a:off x="345533" y="1736724"/>
            <a:ext cx="804461" cy="782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r"/>
            <a:r>
              <a:rPr lang="en-US">
                <a:solidFill>
                  <a:schemeClr val="accent3"/>
                </a:solidFill>
              </a:rPr>
              <a:t>1</a:t>
            </a:r>
            <a:endParaRPr lang="en-GB">
              <a:solidFill>
                <a:schemeClr val="accent3"/>
              </a:solidFill>
            </a:endParaRPr>
          </a:p>
        </p:txBody>
      </p:sp>
    </p:spTree>
    <p:extLst>
      <p:ext uri="{BB962C8B-B14F-4D97-AF65-F5344CB8AC3E}">
        <p14:creationId xmlns:p14="http://schemas.microsoft.com/office/powerpoint/2010/main" val="1782116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6149018" y="3691058"/>
            <a:ext cx="718508" cy="305208"/>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re 2"/>
          <p:cNvSpPr>
            <a:spLocks noGrp="1"/>
          </p:cNvSpPr>
          <p:nvPr>
            <p:ph type="title"/>
          </p:nvPr>
        </p:nvSpPr>
        <p:spPr/>
        <p:txBody>
          <a:bodyPr/>
          <a:lstStyle/>
          <a:p>
            <a:r>
              <a:rPr lang="fr-FR" sz="2800" err="1"/>
              <a:t>Cyber-attack</a:t>
            </a:r>
            <a:r>
              <a:rPr lang="fr-FR" sz="2800"/>
              <a:t> Classification </a:t>
            </a:r>
            <a:r>
              <a:rPr lang="fr-FR" sz="2800" err="1"/>
              <a:t>Scale</a:t>
            </a:r>
            <a:r>
              <a:rPr lang="fr-FR" sz="2800"/>
              <a:t> </a:t>
            </a:r>
            <a:r>
              <a:rPr lang="fr-FR" sz="2800" err="1"/>
              <a:t>Methodology</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30</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669925" y="3593908"/>
            <a:ext cx="11109120" cy="2064540"/>
          </a:xfrm>
          <a:prstGeom prst="rect">
            <a:avLst/>
          </a:prstGeom>
          <a:noFill/>
          <a:ln>
            <a:noFill/>
          </a:ln>
        </p:spPr>
        <p:txBody>
          <a:bodyPr wrap="square">
            <a:spAutoFit/>
          </a:bodyPr>
          <a:lstStyle/>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methodology shall provide the classification for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gravity</a:t>
            </a:r>
            <a:r>
              <a:rPr lang="en-GB">
                <a:latin typeface="Calibri" panose="020F0502020204030204" pitchFamily="34" charset="0"/>
                <a:ea typeface="Calibri" panose="020F0502020204030204" pitchFamily="34" charset="0"/>
                <a:cs typeface="Calibri" panose="020F0502020204030204" pitchFamily="34" charset="0"/>
              </a:rPr>
              <a:t> of a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cyber-attack</a:t>
            </a:r>
            <a:r>
              <a:rPr lang="en-GB">
                <a:latin typeface="Calibri" panose="020F0502020204030204" pitchFamily="34" charset="0"/>
                <a:ea typeface="Calibri" panose="020F0502020204030204" pitchFamily="34" charset="0"/>
                <a:cs typeface="Calibri" panose="020F0502020204030204" pitchFamily="34" charset="0"/>
              </a:rPr>
              <a:t> according to five levels, the two highest levels being ‘high’ and ‘critical’. The classification shall be based on the assessment of the following parameters:</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(a)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potential impact </a:t>
            </a:r>
            <a:r>
              <a:rPr lang="en-GB">
                <a:latin typeface="Calibri" panose="020F0502020204030204" pitchFamily="34" charset="0"/>
                <a:ea typeface="Calibri" panose="020F0502020204030204" pitchFamily="34" charset="0"/>
                <a:cs typeface="Calibri" panose="020F0502020204030204" pitchFamily="34" charset="0"/>
              </a:rPr>
              <a:t>considering the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assets</a:t>
            </a:r>
            <a:r>
              <a:rPr lang="en-GB">
                <a:latin typeface="Calibri" panose="020F0502020204030204" pitchFamily="34" charset="0"/>
                <a:ea typeface="Calibri" panose="020F0502020204030204" pitchFamily="34" charset="0"/>
                <a:cs typeface="Calibri" panose="020F0502020204030204" pitchFamily="34" charset="0"/>
              </a:rPr>
              <a:t> and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perimeters</a:t>
            </a:r>
            <a:r>
              <a:rPr lang="en-GB">
                <a:latin typeface="Calibri" panose="020F0502020204030204" pitchFamily="34" charset="0"/>
                <a:ea typeface="Calibri" panose="020F0502020204030204" pitchFamily="34" charset="0"/>
                <a:cs typeface="Calibri" panose="020F0502020204030204" pitchFamily="34" charset="0"/>
              </a:rPr>
              <a:t> exposed determined in accordance with Article 26(4), point (c); and  </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(b)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severity</a:t>
            </a:r>
            <a:r>
              <a:rPr lang="en-GB" b="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of the cybersecurity incident. </a:t>
            </a:r>
          </a:p>
        </p:txBody>
      </p:sp>
      <p:sp>
        <p:nvSpPr>
          <p:cNvPr id="8" name="Ellipse 7"/>
          <p:cNvSpPr/>
          <p:nvPr/>
        </p:nvSpPr>
        <p:spPr>
          <a:xfrm>
            <a:off x="3458308" y="4548555"/>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2</a:t>
            </a:r>
            <a:endParaRPr lang="en-GB" sz="1100">
              <a:solidFill>
                <a:schemeClr val="bg1"/>
              </a:solidFill>
            </a:endParaRPr>
          </a:p>
        </p:txBody>
      </p:sp>
      <p:sp>
        <p:nvSpPr>
          <p:cNvPr id="9" name="Ellipse 8"/>
          <p:cNvSpPr/>
          <p:nvPr/>
        </p:nvSpPr>
        <p:spPr>
          <a:xfrm>
            <a:off x="2599592" y="521091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3</a:t>
            </a:r>
            <a:endParaRPr lang="en-GB" sz="1100">
              <a:solidFill>
                <a:schemeClr val="bg1"/>
              </a:solidFill>
            </a:endParaRPr>
          </a:p>
        </p:txBody>
      </p:sp>
      <p:sp>
        <p:nvSpPr>
          <p:cNvPr id="10" name="Ellipse 9"/>
          <p:cNvSpPr/>
          <p:nvPr/>
        </p:nvSpPr>
        <p:spPr>
          <a:xfrm>
            <a:off x="8490438" y="354855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1</a:t>
            </a:r>
            <a:endParaRPr lang="en-GB" sz="1100">
              <a:solidFill>
                <a:schemeClr val="bg1"/>
              </a:solidFill>
            </a:endParaRPr>
          </a:p>
        </p:txBody>
      </p:sp>
      <p:sp>
        <p:nvSpPr>
          <p:cNvPr id="11" name="Ellipse 10"/>
          <p:cNvSpPr/>
          <p:nvPr/>
        </p:nvSpPr>
        <p:spPr>
          <a:xfrm>
            <a:off x="6778400" y="3557342"/>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4</a:t>
            </a:r>
            <a:endParaRPr lang="en-GB" sz="1100">
              <a:solidFill>
                <a:schemeClr val="bg1"/>
              </a:solidFill>
            </a:endParaRPr>
          </a:p>
        </p:txBody>
      </p:sp>
      <p:sp>
        <p:nvSpPr>
          <p:cNvPr id="4" name="Rectangle 3"/>
          <p:cNvSpPr/>
          <p:nvPr/>
        </p:nvSpPr>
        <p:spPr>
          <a:xfrm>
            <a:off x="669925" y="1662338"/>
            <a:ext cx="11109119" cy="1754326"/>
          </a:xfrm>
          <a:prstGeom prst="rect">
            <a:avLst/>
          </a:prstGeom>
        </p:spPr>
        <p:txBody>
          <a:bodyPr wrap="square">
            <a:spAutoFit/>
          </a:bodyPr>
          <a:lstStyle/>
          <a:p>
            <a:pPr algn="just">
              <a:lnSpc>
                <a:spcPct val="120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Article 37 (8)</a:t>
            </a:r>
          </a:p>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TSOs, with the assistance of the ENTSO for Electricity, and in cooperation with the EU DSO entity shall develop a cyber-attack classification scale methodology by 13 June 2025. The TSOs, with the assistance of the ENTSO for Electricity and the EU DSO entity may request the competent authorities to consult ENISA and their competent authorities responsible for cybersecurity for assistance in the development of such classification scale. </a:t>
            </a:r>
          </a:p>
        </p:txBody>
      </p:sp>
    </p:spTree>
    <p:extLst>
      <p:ext uri="{BB962C8B-B14F-4D97-AF65-F5344CB8AC3E}">
        <p14:creationId xmlns:p14="http://schemas.microsoft.com/office/powerpoint/2010/main" val="34011527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re 20"/>
          <p:cNvSpPr>
            <a:spLocks noGrp="1"/>
          </p:cNvSpPr>
          <p:nvPr>
            <p:ph type="title"/>
          </p:nvPr>
        </p:nvSpPr>
        <p:spPr/>
        <p:txBody>
          <a:bodyPr/>
          <a:lstStyle/>
          <a:p>
            <a:r>
              <a:rPr lang="fr-FR"/>
              <a:t>Q#4 the </a:t>
            </a:r>
            <a:r>
              <a:rPr lang="fr-FR" err="1"/>
              <a:t>gravity</a:t>
            </a:r>
            <a:r>
              <a:rPr lang="fr-FR"/>
              <a:t> (</a:t>
            </a:r>
            <a:r>
              <a:rPr lang="fr-FR" err="1"/>
              <a:t>result</a:t>
            </a:r>
            <a:r>
              <a:rPr lang="fr-FR"/>
              <a:t> of the Q#1-3)</a:t>
            </a:r>
            <a:endParaRPr lang="en-GB"/>
          </a:p>
        </p:txBody>
      </p:sp>
      <p:grpSp>
        <p:nvGrpSpPr>
          <p:cNvPr id="416" name="Groupe 415">
            <a:extLst>
              <a:ext uri="{FF2B5EF4-FFF2-40B4-BE49-F238E27FC236}">
                <a16:creationId xmlns:a16="http://schemas.microsoft.com/office/drawing/2014/main" id="{445584BA-8AD7-CE52-89A3-5F9ED607AC10}"/>
              </a:ext>
            </a:extLst>
          </p:cNvPr>
          <p:cNvGrpSpPr/>
          <p:nvPr/>
        </p:nvGrpSpPr>
        <p:grpSpPr>
          <a:xfrm>
            <a:off x="847773" y="1274682"/>
            <a:ext cx="5287738" cy="2050138"/>
            <a:chOff x="1119814" y="816059"/>
            <a:chExt cx="5608013" cy="2174314"/>
          </a:xfrm>
        </p:grpSpPr>
        <p:sp>
          <p:nvSpPr>
            <p:cNvPr id="450" name="Rectangle : coins arrondis 449">
              <a:extLst>
                <a:ext uri="{FF2B5EF4-FFF2-40B4-BE49-F238E27FC236}">
                  <a16:creationId xmlns:a16="http://schemas.microsoft.com/office/drawing/2014/main" id="{C2AE780C-95BD-5B14-678C-73126F11477F}"/>
                </a:ext>
              </a:extLst>
            </p:cNvPr>
            <p:cNvSpPr/>
            <p:nvPr/>
          </p:nvSpPr>
          <p:spPr>
            <a:xfrm>
              <a:off x="1199574" y="973943"/>
              <a:ext cx="716396" cy="246221"/>
            </a:xfrm>
            <a:prstGeom prst="round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b="1">
                  <a:solidFill>
                    <a:schemeClr val="tx1"/>
                  </a:solidFill>
                </a:rPr>
                <a:t>Event</a:t>
              </a:r>
              <a:endParaRPr lang="en-GB" sz="1100" b="1">
                <a:solidFill>
                  <a:schemeClr val="tx1"/>
                </a:solidFill>
              </a:endParaRPr>
            </a:p>
          </p:txBody>
        </p:sp>
        <p:sp>
          <p:nvSpPr>
            <p:cNvPr id="451" name="Losange 450">
              <a:extLst>
                <a:ext uri="{FF2B5EF4-FFF2-40B4-BE49-F238E27FC236}">
                  <a16:creationId xmlns:a16="http://schemas.microsoft.com/office/drawing/2014/main" id="{BD29F948-E4B9-7E83-5A1C-0904A14263B7}"/>
                </a:ext>
              </a:extLst>
            </p:cNvPr>
            <p:cNvSpPr/>
            <p:nvPr/>
          </p:nvSpPr>
          <p:spPr>
            <a:xfrm>
              <a:off x="2182285" y="816059"/>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Art.4</a:t>
              </a:r>
              <a:br>
                <a:rPr lang="fr-FR" sz="700">
                  <a:solidFill>
                    <a:schemeClr val="accent4">
                      <a:lumMod val="50000"/>
                    </a:schemeClr>
                  </a:solidFill>
                </a:rPr>
              </a:br>
              <a:r>
                <a:rPr lang="fr-FR" sz="700" err="1">
                  <a:solidFill>
                    <a:schemeClr val="accent4">
                      <a:lumMod val="50000"/>
                    </a:schemeClr>
                  </a:solidFill>
                </a:rPr>
                <a:t>Malicious</a:t>
              </a:r>
              <a:endParaRPr lang="en-GB" sz="700">
                <a:solidFill>
                  <a:schemeClr val="accent4">
                    <a:lumMod val="50000"/>
                  </a:schemeClr>
                </a:solidFill>
              </a:endParaRPr>
            </a:p>
          </p:txBody>
        </p:sp>
        <p:sp>
          <p:nvSpPr>
            <p:cNvPr id="452" name="Rectangle : coins arrondis 451">
              <a:extLst>
                <a:ext uri="{FF2B5EF4-FFF2-40B4-BE49-F238E27FC236}">
                  <a16:creationId xmlns:a16="http://schemas.microsoft.com/office/drawing/2014/main" id="{9DFF40E2-E270-EAAC-C1CF-306BAC4405C8}"/>
                </a:ext>
              </a:extLst>
            </p:cNvPr>
            <p:cNvSpPr/>
            <p:nvPr/>
          </p:nvSpPr>
          <p:spPr>
            <a:xfrm>
              <a:off x="3047424" y="1463471"/>
              <a:ext cx="665018" cy="370608"/>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Cyber-</a:t>
              </a:r>
              <a:br>
                <a:rPr lang="fr-FR" sz="1050" b="1">
                  <a:solidFill>
                    <a:schemeClr val="tx1"/>
                  </a:solidFill>
                </a:rPr>
              </a:br>
              <a:r>
                <a:rPr lang="fr-FR" sz="1050" b="1" err="1">
                  <a:solidFill>
                    <a:schemeClr val="tx1"/>
                  </a:solidFill>
                </a:rPr>
                <a:t>attack</a:t>
              </a:r>
              <a:endParaRPr lang="en-GB" sz="1050" b="1">
                <a:solidFill>
                  <a:schemeClr val="tx1"/>
                </a:solidFill>
              </a:endParaRPr>
            </a:p>
          </p:txBody>
        </p:sp>
        <p:cxnSp>
          <p:nvCxnSpPr>
            <p:cNvPr id="453" name="Connecteur : en angle 452">
              <a:extLst>
                <a:ext uri="{FF2B5EF4-FFF2-40B4-BE49-F238E27FC236}">
                  <a16:creationId xmlns:a16="http://schemas.microsoft.com/office/drawing/2014/main" id="{6C6B8A13-61AA-6503-5871-925406E45129}"/>
                </a:ext>
              </a:extLst>
            </p:cNvPr>
            <p:cNvCxnSpPr>
              <a:stCxn id="451" idx="3"/>
              <a:endCxn id="452" idx="0"/>
            </p:cNvCxnSpPr>
            <p:nvPr/>
          </p:nvCxnSpPr>
          <p:spPr>
            <a:xfrm>
              <a:off x="2847303" y="1093727"/>
              <a:ext cx="532630" cy="369744"/>
            </a:xfrm>
            <a:prstGeom prst="bentConnector2">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4" name="ZoneTexte 453">
              <a:extLst>
                <a:ext uri="{FF2B5EF4-FFF2-40B4-BE49-F238E27FC236}">
                  <a16:creationId xmlns:a16="http://schemas.microsoft.com/office/drawing/2014/main" id="{785662F0-A26D-8562-D436-01F3E6D4549C}"/>
                </a:ext>
              </a:extLst>
            </p:cNvPr>
            <p:cNvSpPr txBox="1"/>
            <p:nvPr/>
          </p:nvSpPr>
          <p:spPr>
            <a:xfrm>
              <a:off x="3113618" y="973943"/>
              <a:ext cx="532630" cy="228493"/>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Yes or </a:t>
              </a:r>
              <a:br>
                <a:rPr lang="fr-FR" sz="700">
                  <a:solidFill>
                    <a:schemeClr val="tx1">
                      <a:lumMod val="50000"/>
                      <a:lumOff val="50000"/>
                    </a:schemeClr>
                  </a:solidFill>
                </a:rPr>
              </a:br>
              <a:r>
                <a:rPr lang="fr-FR" sz="700">
                  <a:solidFill>
                    <a:schemeClr val="tx1">
                      <a:lumMod val="50000"/>
                      <a:lumOff val="50000"/>
                    </a:schemeClr>
                  </a:solidFill>
                </a:rPr>
                <a:t>Not sure</a:t>
              </a:r>
              <a:endParaRPr lang="en-GB" sz="700">
                <a:solidFill>
                  <a:schemeClr val="tx1">
                    <a:lumMod val="50000"/>
                    <a:lumOff val="50000"/>
                  </a:schemeClr>
                </a:solidFill>
              </a:endParaRPr>
            </a:p>
          </p:txBody>
        </p:sp>
        <p:cxnSp>
          <p:nvCxnSpPr>
            <p:cNvPr id="455" name="Connecteur droit avec flèche 454">
              <a:extLst>
                <a:ext uri="{FF2B5EF4-FFF2-40B4-BE49-F238E27FC236}">
                  <a16:creationId xmlns:a16="http://schemas.microsoft.com/office/drawing/2014/main" id="{3FD660F6-E562-D103-FB82-22A931F56B47}"/>
                </a:ext>
              </a:extLst>
            </p:cNvPr>
            <p:cNvCxnSpPr>
              <a:cxnSpLocks/>
              <a:stCxn id="450" idx="3"/>
              <a:endCxn id="451" idx="1"/>
            </p:cNvCxnSpPr>
            <p:nvPr/>
          </p:nvCxnSpPr>
          <p:spPr>
            <a:xfrm flipV="1">
              <a:off x="1915970" y="1093727"/>
              <a:ext cx="266315" cy="3327"/>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6" name="Rectangle : coins arrondis 455">
              <a:extLst>
                <a:ext uri="{FF2B5EF4-FFF2-40B4-BE49-F238E27FC236}">
                  <a16:creationId xmlns:a16="http://schemas.microsoft.com/office/drawing/2014/main" id="{2079574B-47BD-BEB5-DE03-75411D70D440}"/>
                </a:ext>
              </a:extLst>
            </p:cNvPr>
            <p:cNvSpPr/>
            <p:nvPr/>
          </p:nvSpPr>
          <p:spPr>
            <a:xfrm>
              <a:off x="2847303" y="2497652"/>
              <a:ext cx="3880524" cy="223773"/>
            </a:xfrm>
            <a:prstGeom prst="roundRect">
              <a:avLst/>
            </a:prstGeom>
            <a:solidFill>
              <a:srgbClr val="70A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Not reportable</a:t>
              </a:r>
              <a:endParaRPr lang="en-GB" sz="1050" b="1">
                <a:solidFill>
                  <a:schemeClr val="tx1"/>
                </a:solidFill>
              </a:endParaRPr>
            </a:p>
          </p:txBody>
        </p:sp>
        <p:cxnSp>
          <p:nvCxnSpPr>
            <p:cNvPr id="457" name="Connecteur : en angle 456">
              <a:extLst>
                <a:ext uri="{FF2B5EF4-FFF2-40B4-BE49-F238E27FC236}">
                  <a16:creationId xmlns:a16="http://schemas.microsoft.com/office/drawing/2014/main" id="{5CD7FEA5-737F-EEF8-8037-E90DFC619BE9}"/>
                </a:ext>
              </a:extLst>
            </p:cNvPr>
            <p:cNvCxnSpPr>
              <a:cxnSpLocks/>
              <a:stCxn id="451" idx="2"/>
              <a:endCxn id="456" idx="1"/>
            </p:cNvCxnSpPr>
            <p:nvPr/>
          </p:nvCxnSpPr>
          <p:spPr>
            <a:xfrm rot="16200000" flipH="1">
              <a:off x="2061976" y="1824212"/>
              <a:ext cx="1238144" cy="332509"/>
            </a:xfrm>
            <a:prstGeom prst="bentConnector2">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Connecteur : en angle 457">
              <a:extLst>
                <a:ext uri="{FF2B5EF4-FFF2-40B4-BE49-F238E27FC236}">
                  <a16:creationId xmlns:a16="http://schemas.microsoft.com/office/drawing/2014/main" id="{2ED999D1-A168-D66B-B05D-406E3522B5BE}"/>
                </a:ext>
              </a:extLst>
            </p:cNvPr>
            <p:cNvCxnSpPr>
              <a:cxnSpLocks/>
              <a:stCxn id="456" idx="2"/>
              <a:endCxn id="450" idx="1"/>
            </p:cNvCxnSpPr>
            <p:nvPr/>
          </p:nvCxnSpPr>
          <p:spPr>
            <a:xfrm rot="5400000" flipH="1">
              <a:off x="2181384" y="115245"/>
              <a:ext cx="1624371" cy="3587991"/>
            </a:xfrm>
            <a:prstGeom prst="bentConnector4">
              <a:avLst>
                <a:gd name="adj1" fmla="val -14073"/>
                <a:gd name="adj2" fmla="val 10637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459" name="ZoneTexte 458">
              <a:extLst>
                <a:ext uri="{FF2B5EF4-FFF2-40B4-BE49-F238E27FC236}">
                  <a16:creationId xmlns:a16="http://schemas.microsoft.com/office/drawing/2014/main" id="{C63AD216-2843-BE1C-CAAF-B5D125A0B58B}"/>
                </a:ext>
              </a:extLst>
            </p:cNvPr>
            <p:cNvSpPr txBox="1"/>
            <p:nvPr/>
          </p:nvSpPr>
          <p:spPr>
            <a:xfrm>
              <a:off x="1119814" y="2876126"/>
              <a:ext cx="2047971" cy="114247"/>
            </a:xfrm>
            <a:prstGeom prst="rect">
              <a:avLst/>
            </a:prstGeom>
            <a:solidFill>
              <a:schemeClr val="bg1"/>
            </a:solidFill>
          </p:spPr>
          <p:txBody>
            <a:bodyPr wrap="square" lIns="0" tIns="0" rIns="0" bIns="0" rtlCol="0">
              <a:spAutoFit/>
            </a:bodyPr>
            <a:lstStyle/>
            <a:p>
              <a:pPr algn="ctr"/>
              <a:r>
                <a:rPr lang="fr-FR" sz="700">
                  <a:solidFill>
                    <a:srgbClr val="70AD47"/>
                  </a:solidFill>
                </a:rPr>
                <a:t>To </a:t>
              </a:r>
              <a:r>
                <a:rPr lang="fr-FR" sz="700" err="1">
                  <a:solidFill>
                    <a:srgbClr val="70AD47"/>
                  </a:solidFill>
                </a:rPr>
                <a:t>be</a:t>
              </a:r>
              <a:r>
                <a:rPr lang="fr-FR" sz="700">
                  <a:solidFill>
                    <a:srgbClr val="70AD47"/>
                  </a:solidFill>
                </a:rPr>
                <a:t> </a:t>
              </a:r>
              <a:r>
                <a:rPr lang="fr-FR" sz="700" err="1">
                  <a:solidFill>
                    <a:srgbClr val="70AD47"/>
                  </a:solidFill>
                </a:rPr>
                <a:t>repeated</a:t>
              </a:r>
              <a:r>
                <a:rPr lang="fr-FR" sz="700">
                  <a:solidFill>
                    <a:srgbClr val="70AD47"/>
                  </a:solidFill>
                </a:rPr>
                <a:t> - </a:t>
              </a:r>
              <a:r>
                <a:rPr lang="fr-FR" sz="700" err="1">
                  <a:solidFill>
                    <a:srgbClr val="70AD47"/>
                  </a:solidFill>
                </a:rPr>
                <a:t>every</a:t>
              </a:r>
              <a:r>
                <a:rPr lang="fr-FR" sz="700">
                  <a:solidFill>
                    <a:srgbClr val="70AD47"/>
                  </a:solidFill>
                </a:rPr>
                <a:t> change (Art. 7.3)</a:t>
              </a:r>
              <a:endParaRPr lang="en-GB" sz="700">
                <a:solidFill>
                  <a:srgbClr val="70AD47"/>
                </a:solidFill>
              </a:endParaRPr>
            </a:p>
          </p:txBody>
        </p:sp>
        <p:sp>
          <p:nvSpPr>
            <p:cNvPr id="460" name="ZoneTexte 459">
              <a:extLst>
                <a:ext uri="{FF2B5EF4-FFF2-40B4-BE49-F238E27FC236}">
                  <a16:creationId xmlns:a16="http://schemas.microsoft.com/office/drawing/2014/main" id="{0AF687EB-C15D-5496-6D35-BE1C8C107678}"/>
                </a:ext>
              </a:extLst>
            </p:cNvPr>
            <p:cNvSpPr txBox="1"/>
            <p:nvPr/>
          </p:nvSpPr>
          <p:spPr>
            <a:xfrm>
              <a:off x="2261323" y="1539519"/>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No</a:t>
              </a:r>
              <a:endParaRPr lang="en-GB" sz="700">
                <a:solidFill>
                  <a:srgbClr val="70AD47"/>
                </a:solidFill>
              </a:endParaRPr>
            </a:p>
          </p:txBody>
        </p:sp>
      </p:grpSp>
      <p:grpSp>
        <p:nvGrpSpPr>
          <p:cNvPr id="417" name="Groupe 416">
            <a:extLst>
              <a:ext uri="{FF2B5EF4-FFF2-40B4-BE49-F238E27FC236}">
                <a16:creationId xmlns:a16="http://schemas.microsoft.com/office/drawing/2014/main" id="{613C0D49-CD1E-7756-FE82-80111DEC31E1}"/>
              </a:ext>
            </a:extLst>
          </p:cNvPr>
          <p:cNvGrpSpPr/>
          <p:nvPr/>
        </p:nvGrpSpPr>
        <p:grpSpPr>
          <a:xfrm>
            <a:off x="3292335" y="1799120"/>
            <a:ext cx="2032887" cy="1032818"/>
            <a:chOff x="3712442" y="1372262"/>
            <a:chExt cx="2156018" cy="1095375"/>
          </a:xfrm>
        </p:grpSpPr>
        <p:sp>
          <p:nvSpPr>
            <p:cNvPr id="444" name="Losange 443">
              <a:extLst>
                <a:ext uri="{FF2B5EF4-FFF2-40B4-BE49-F238E27FC236}">
                  <a16:creationId xmlns:a16="http://schemas.microsoft.com/office/drawing/2014/main" id="{F19A6A73-DBED-74EC-FF42-1B195260A396}"/>
                </a:ext>
              </a:extLst>
            </p:cNvPr>
            <p:cNvSpPr/>
            <p:nvPr/>
          </p:nvSpPr>
          <p:spPr>
            <a:xfrm>
              <a:off x="4201585"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Art.5</a:t>
              </a:r>
              <a:br>
                <a:rPr lang="fr-FR" sz="700">
                  <a:solidFill>
                    <a:schemeClr val="accent4">
                      <a:lumMod val="50000"/>
                    </a:schemeClr>
                  </a:solidFill>
                </a:rPr>
              </a:br>
              <a:r>
                <a:rPr lang="fr-FR" sz="700" err="1">
                  <a:solidFill>
                    <a:schemeClr val="accent4">
                      <a:lumMod val="50000"/>
                    </a:schemeClr>
                  </a:solidFill>
                </a:rPr>
                <a:t>Potential</a:t>
              </a:r>
              <a:br>
                <a:rPr lang="fr-FR" sz="700">
                  <a:solidFill>
                    <a:schemeClr val="accent4">
                      <a:lumMod val="50000"/>
                    </a:schemeClr>
                  </a:solidFill>
                </a:rPr>
              </a:br>
              <a:r>
                <a:rPr lang="fr-FR" sz="700">
                  <a:solidFill>
                    <a:schemeClr val="accent4">
                      <a:lumMod val="50000"/>
                    </a:schemeClr>
                  </a:solidFill>
                </a:rPr>
                <a:t>Impact</a:t>
              </a:r>
              <a:endParaRPr lang="en-GB" sz="700">
                <a:solidFill>
                  <a:schemeClr val="accent4">
                    <a:lumMod val="50000"/>
                  </a:schemeClr>
                </a:solidFill>
              </a:endParaRPr>
            </a:p>
          </p:txBody>
        </p:sp>
        <p:cxnSp>
          <p:nvCxnSpPr>
            <p:cNvPr id="445" name="Connecteur droit avec flèche 444">
              <a:extLst>
                <a:ext uri="{FF2B5EF4-FFF2-40B4-BE49-F238E27FC236}">
                  <a16:creationId xmlns:a16="http://schemas.microsoft.com/office/drawing/2014/main" id="{F63C46F0-914C-2D6F-F8DC-A59847B595F3}"/>
                </a:ext>
              </a:extLst>
            </p:cNvPr>
            <p:cNvCxnSpPr>
              <a:stCxn id="452" idx="3"/>
              <a:endCxn id="444" idx="1"/>
            </p:cNvCxnSpPr>
            <p:nvPr/>
          </p:nvCxnSpPr>
          <p:spPr>
            <a:xfrm>
              <a:off x="3712442" y="1648775"/>
              <a:ext cx="489143" cy="1155"/>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6" name="Connecteur droit avec flèche 445">
              <a:extLst>
                <a:ext uri="{FF2B5EF4-FFF2-40B4-BE49-F238E27FC236}">
                  <a16:creationId xmlns:a16="http://schemas.microsoft.com/office/drawing/2014/main" id="{708E596C-0BF2-2431-3C60-310FCA601730}"/>
                </a:ext>
              </a:extLst>
            </p:cNvPr>
            <p:cNvCxnSpPr>
              <a:stCxn id="444" idx="3"/>
              <a:endCxn id="435" idx="1"/>
            </p:cNvCxnSpPr>
            <p:nvPr/>
          </p:nvCxnSpPr>
          <p:spPr>
            <a:xfrm>
              <a:off x="4866603" y="1649930"/>
              <a:ext cx="1001857"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eur droit avec flèche 446">
              <a:extLst>
                <a:ext uri="{FF2B5EF4-FFF2-40B4-BE49-F238E27FC236}">
                  <a16:creationId xmlns:a16="http://schemas.microsoft.com/office/drawing/2014/main" id="{774D9E5D-AC3A-86E6-4B27-BD78B0296B72}"/>
                </a:ext>
              </a:extLst>
            </p:cNvPr>
            <p:cNvCxnSpPr>
              <a:stCxn id="444" idx="2"/>
            </p:cNvCxnSpPr>
            <p:nvPr/>
          </p:nvCxnSpPr>
          <p:spPr>
            <a:xfrm>
              <a:off x="4534094" y="1927598"/>
              <a:ext cx="12507" cy="540039"/>
            </a:xfrm>
            <a:prstGeom prst="straightConnector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448" name="ZoneTexte 447">
              <a:extLst>
                <a:ext uri="{FF2B5EF4-FFF2-40B4-BE49-F238E27FC236}">
                  <a16:creationId xmlns:a16="http://schemas.microsoft.com/office/drawing/2014/main" id="{04872E86-EC01-E8BE-F6BE-AEDC14CB9DCD}"/>
                </a:ext>
              </a:extLst>
            </p:cNvPr>
            <p:cNvSpPr txBox="1"/>
            <p:nvPr/>
          </p:nvSpPr>
          <p:spPr>
            <a:xfrm>
              <a:off x="5150982" y="1464747"/>
              <a:ext cx="354061" cy="342739"/>
            </a:xfrm>
            <a:prstGeom prst="rect">
              <a:avLst/>
            </a:prstGeom>
            <a:solidFill>
              <a:schemeClr val="bg1"/>
            </a:solidFill>
          </p:spPr>
          <p:txBody>
            <a:bodyPr wrap="square" lIns="0" tIns="0" rIns="0" bIns="0" rtlCol="0">
              <a:spAutoFit/>
            </a:bodyPr>
            <a:lstStyle/>
            <a:p>
              <a:pPr algn="ctr"/>
              <a:r>
                <a:rPr lang="fr-FR" sz="700">
                  <a:solidFill>
                    <a:schemeClr val="tx1">
                      <a:lumMod val="50000"/>
                      <a:lumOff val="50000"/>
                    </a:schemeClr>
                  </a:solidFill>
                </a:rPr>
                <a:t>High</a:t>
              </a:r>
              <a:br>
                <a:rPr lang="fr-FR" sz="700">
                  <a:solidFill>
                    <a:schemeClr val="tx1">
                      <a:lumMod val="50000"/>
                      <a:lumOff val="50000"/>
                    </a:schemeClr>
                  </a:solidFill>
                </a:rPr>
              </a:br>
              <a:r>
                <a:rPr lang="fr-FR" sz="700">
                  <a:solidFill>
                    <a:schemeClr val="tx1">
                      <a:lumMod val="50000"/>
                      <a:lumOff val="50000"/>
                    </a:schemeClr>
                  </a:solidFill>
                </a:rPr>
                <a:t>or</a:t>
              </a:r>
              <a:br>
                <a:rPr lang="fr-FR" sz="700">
                  <a:solidFill>
                    <a:schemeClr val="tx1">
                      <a:lumMod val="50000"/>
                      <a:lumOff val="50000"/>
                    </a:schemeClr>
                  </a:solidFill>
                </a:rPr>
              </a:br>
              <a:r>
                <a:rPr lang="fr-FR" sz="700">
                  <a:solidFill>
                    <a:schemeClr val="tx1">
                      <a:lumMod val="50000"/>
                      <a:lumOff val="50000"/>
                    </a:schemeClr>
                  </a:solidFill>
                </a:rPr>
                <a:t>Critical</a:t>
              </a:r>
              <a:endParaRPr lang="en-GB" sz="700">
                <a:solidFill>
                  <a:schemeClr val="tx1">
                    <a:lumMod val="50000"/>
                    <a:lumOff val="50000"/>
                  </a:schemeClr>
                </a:solidFill>
              </a:endParaRPr>
            </a:p>
          </p:txBody>
        </p:sp>
        <p:sp>
          <p:nvSpPr>
            <p:cNvPr id="449" name="ZoneTexte 448">
              <a:extLst>
                <a:ext uri="{FF2B5EF4-FFF2-40B4-BE49-F238E27FC236}">
                  <a16:creationId xmlns:a16="http://schemas.microsoft.com/office/drawing/2014/main" id="{9507BD68-6E9F-C413-15DA-547E0C714354}"/>
                </a:ext>
              </a:extLst>
            </p:cNvPr>
            <p:cNvSpPr txBox="1"/>
            <p:nvPr/>
          </p:nvSpPr>
          <p:spPr>
            <a:xfrm>
              <a:off x="4280286" y="2018586"/>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Low</a:t>
              </a:r>
              <a:endParaRPr lang="en-GB" sz="700">
                <a:solidFill>
                  <a:srgbClr val="70AD47"/>
                </a:solidFill>
              </a:endParaRPr>
            </a:p>
          </p:txBody>
        </p:sp>
      </p:grpSp>
      <p:grpSp>
        <p:nvGrpSpPr>
          <p:cNvPr id="418" name="Groupe 417">
            <a:extLst>
              <a:ext uri="{FF2B5EF4-FFF2-40B4-BE49-F238E27FC236}">
                <a16:creationId xmlns:a16="http://schemas.microsoft.com/office/drawing/2014/main" id="{B60A82DD-577D-B2EE-767D-66A6B64B9D2D}"/>
              </a:ext>
            </a:extLst>
          </p:cNvPr>
          <p:cNvGrpSpPr/>
          <p:nvPr/>
        </p:nvGrpSpPr>
        <p:grpSpPr>
          <a:xfrm>
            <a:off x="5325223" y="1136604"/>
            <a:ext cx="2013745" cy="1723636"/>
            <a:chOff x="5868460" y="669618"/>
            <a:chExt cx="2135716" cy="1828035"/>
          </a:xfrm>
        </p:grpSpPr>
        <p:sp>
          <p:nvSpPr>
            <p:cNvPr id="435" name="Losange 434">
              <a:extLst>
                <a:ext uri="{FF2B5EF4-FFF2-40B4-BE49-F238E27FC236}">
                  <a16:creationId xmlns:a16="http://schemas.microsoft.com/office/drawing/2014/main" id="{9F3CE550-F385-44B5-FB34-692F129C39A4}"/>
                </a:ext>
              </a:extLst>
            </p:cNvPr>
            <p:cNvSpPr/>
            <p:nvPr/>
          </p:nvSpPr>
          <p:spPr>
            <a:xfrm>
              <a:off x="5868460"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Art.6</a:t>
              </a:r>
              <a:br>
                <a:rPr lang="fr-FR" sz="700">
                  <a:solidFill>
                    <a:schemeClr val="accent4">
                      <a:lumMod val="50000"/>
                    </a:schemeClr>
                  </a:solidFill>
                </a:rPr>
              </a:br>
              <a:r>
                <a:rPr lang="fr-FR" sz="700" err="1">
                  <a:solidFill>
                    <a:schemeClr val="accent4">
                      <a:lumMod val="50000"/>
                    </a:schemeClr>
                  </a:solidFill>
                </a:rPr>
                <a:t>Severity</a:t>
              </a:r>
              <a:endParaRPr lang="en-GB" sz="700">
                <a:solidFill>
                  <a:schemeClr val="accent4">
                    <a:lumMod val="50000"/>
                  </a:schemeClr>
                </a:solidFill>
              </a:endParaRPr>
            </a:p>
          </p:txBody>
        </p:sp>
        <p:cxnSp>
          <p:nvCxnSpPr>
            <p:cNvPr id="436" name="Connecteur : en angle 435">
              <a:extLst>
                <a:ext uri="{FF2B5EF4-FFF2-40B4-BE49-F238E27FC236}">
                  <a16:creationId xmlns:a16="http://schemas.microsoft.com/office/drawing/2014/main" id="{0F489878-5E88-40AC-409C-8D59918DC6E9}"/>
                </a:ext>
              </a:extLst>
            </p:cNvPr>
            <p:cNvCxnSpPr>
              <a:stCxn id="435" idx="3"/>
              <a:endCxn id="423" idx="1"/>
            </p:cNvCxnSpPr>
            <p:nvPr/>
          </p:nvCxnSpPr>
          <p:spPr>
            <a:xfrm>
              <a:off x="6533478" y="1649930"/>
              <a:ext cx="1220932" cy="12700"/>
            </a:xfrm>
            <a:prstGeom prst="bentConnector3">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7" name="ZoneTexte 436">
              <a:extLst>
                <a:ext uri="{FF2B5EF4-FFF2-40B4-BE49-F238E27FC236}">
                  <a16:creationId xmlns:a16="http://schemas.microsoft.com/office/drawing/2014/main" id="{825BCC17-69D5-1926-4F86-59D438507AC2}"/>
                </a:ext>
              </a:extLst>
            </p:cNvPr>
            <p:cNvSpPr txBox="1"/>
            <p:nvPr/>
          </p:nvSpPr>
          <p:spPr>
            <a:xfrm>
              <a:off x="6826637" y="1469283"/>
              <a:ext cx="532630" cy="342739"/>
            </a:xfrm>
            <a:prstGeom prst="rect">
              <a:avLst/>
            </a:prstGeom>
            <a:solidFill>
              <a:schemeClr val="bg1"/>
            </a:solidFill>
          </p:spPr>
          <p:txBody>
            <a:bodyPr wrap="square" lIns="0" tIns="0" rIns="0" bIns="0" rtlCol="0">
              <a:spAutoFit/>
            </a:bodyPr>
            <a:lstStyle/>
            <a:p>
              <a:pPr algn="ctr"/>
              <a:r>
                <a:rPr lang="fr-FR" sz="700">
                  <a:solidFill>
                    <a:srgbClr val="FF0000"/>
                  </a:solidFill>
                </a:rPr>
                <a:t>High</a:t>
              </a:r>
              <a:br>
                <a:rPr lang="fr-FR" sz="700">
                  <a:solidFill>
                    <a:srgbClr val="FF0000"/>
                  </a:solidFill>
                </a:rPr>
              </a:br>
              <a:r>
                <a:rPr lang="fr-FR" sz="700">
                  <a:solidFill>
                    <a:srgbClr val="FF0000"/>
                  </a:solidFill>
                </a:rPr>
                <a:t>or</a:t>
              </a:r>
              <a:br>
                <a:rPr lang="fr-FR" sz="700">
                  <a:solidFill>
                    <a:srgbClr val="FF0000"/>
                  </a:solidFill>
                </a:rPr>
              </a:br>
              <a:r>
                <a:rPr lang="fr-FR" sz="700">
                  <a:solidFill>
                    <a:srgbClr val="FF0000"/>
                  </a:solidFill>
                </a:rPr>
                <a:t>Critical</a:t>
              </a:r>
              <a:endParaRPr lang="en-GB" sz="700">
                <a:solidFill>
                  <a:srgbClr val="FF0000"/>
                </a:solidFill>
              </a:endParaRPr>
            </a:p>
          </p:txBody>
        </p:sp>
        <p:cxnSp>
          <p:nvCxnSpPr>
            <p:cNvPr id="438" name="Connecteur droit avec flèche 437">
              <a:extLst>
                <a:ext uri="{FF2B5EF4-FFF2-40B4-BE49-F238E27FC236}">
                  <a16:creationId xmlns:a16="http://schemas.microsoft.com/office/drawing/2014/main" id="{37D56165-33F2-5BD5-65EB-F872F5C9CCC7}"/>
                </a:ext>
              </a:extLst>
            </p:cNvPr>
            <p:cNvCxnSpPr>
              <a:stCxn id="435" idx="2"/>
            </p:cNvCxnSpPr>
            <p:nvPr/>
          </p:nvCxnSpPr>
          <p:spPr>
            <a:xfrm>
              <a:off x="6200969" y="1927598"/>
              <a:ext cx="12507" cy="570055"/>
            </a:xfrm>
            <a:prstGeom prst="straightConnector1">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439" name="Rectangle : coins arrondis 438">
              <a:extLst>
                <a:ext uri="{FF2B5EF4-FFF2-40B4-BE49-F238E27FC236}">
                  <a16:creationId xmlns:a16="http://schemas.microsoft.com/office/drawing/2014/main" id="{D1C5A3D1-915E-F76F-86EA-81E35E4184D6}"/>
                </a:ext>
              </a:extLst>
            </p:cNvPr>
            <p:cNvSpPr/>
            <p:nvPr/>
          </p:nvSpPr>
          <p:spPr>
            <a:xfrm>
              <a:off x="6400128" y="669618"/>
              <a:ext cx="1604048" cy="193351"/>
            </a:xfrm>
            <a:prstGeom prst="roundRect">
              <a:avLst/>
            </a:prstGeom>
            <a:noFill/>
            <a:ln w="63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a:solidFill>
                    <a:schemeClr val="bg1">
                      <a:lumMod val="50000"/>
                    </a:schemeClr>
                  </a:solidFill>
                </a:rPr>
                <a:t>Position in the </a:t>
              </a:r>
              <a:r>
                <a:rPr lang="fr-FR" sz="800" err="1">
                  <a:solidFill>
                    <a:schemeClr val="bg1">
                      <a:lumMod val="50000"/>
                    </a:schemeClr>
                  </a:solidFill>
                </a:rPr>
                <a:t>kill</a:t>
              </a:r>
              <a:r>
                <a:rPr lang="fr-FR" sz="800">
                  <a:solidFill>
                    <a:schemeClr val="bg1">
                      <a:lumMod val="50000"/>
                    </a:schemeClr>
                  </a:solidFill>
                </a:rPr>
                <a:t> </a:t>
              </a:r>
              <a:r>
                <a:rPr lang="fr-FR" sz="800" err="1">
                  <a:solidFill>
                    <a:schemeClr val="bg1">
                      <a:lumMod val="50000"/>
                    </a:schemeClr>
                  </a:solidFill>
                </a:rPr>
                <a:t>chain</a:t>
              </a:r>
              <a:endParaRPr lang="en-GB" sz="800">
                <a:solidFill>
                  <a:schemeClr val="bg1">
                    <a:lumMod val="50000"/>
                  </a:schemeClr>
                </a:solidFill>
              </a:endParaRPr>
            </a:p>
          </p:txBody>
        </p:sp>
        <p:sp>
          <p:nvSpPr>
            <p:cNvPr id="440" name="Rectangle : coins arrondis 439">
              <a:extLst>
                <a:ext uri="{FF2B5EF4-FFF2-40B4-BE49-F238E27FC236}">
                  <a16:creationId xmlns:a16="http://schemas.microsoft.com/office/drawing/2014/main" id="{B253D3B9-10E5-28D4-8735-AE1A5A4F4354}"/>
                </a:ext>
              </a:extLst>
            </p:cNvPr>
            <p:cNvSpPr/>
            <p:nvPr/>
          </p:nvSpPr>
          <p:spPr>
            <a:xfrm>
              <a:off x="6400128" y="936157"/>
              <a:ext cx="1604048" cy="193351"/>
            </a:xfrm>
            <a:prstGeom prst="roundRect">
              <a:avLst/>
            </a:prstGeom>
            <a:noFill/>
            <a:ln w="6350">
              <a:solidFill>
                <a:schemeClr val="bg1">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800">
                  <a:solidFill>
                    <a:schemeClr val="bg1">
                      <a:lumMod val="50000"/>
                    </a:schemeClr>
                  </a:solidFill>
                </a:rPr>
                <a:t>Outlook / </a:t>
              </a:r>
              <a:r>
                <a:rPr lang="fr-FR" sz="800" err="1">
                  <a:solidFill>
                    <a:schemeClr val="bg1">
                      <a:lumMod val="50000"/>
                    </a:schemeClr>
                  </a:solidFill>
                </a:rPr>
                <a:t>worst</a:t>
              </a:r>
              <a:r>
                <a:rPr lang="fr-FR" sz="800">
                  <a:solidFill>
                    <a:schemeClr val="bg1">
                      <a:lumMod val="50000"/>
                    </a:schemeClr>
                  </a:solidFill>
                </a:rPr>
                <a:t> case scenario</a:t>
              </a:r>
              <a:endParaRPr lang="en-GB" sz="800">
                <a:solidFill>
                  <a:schemeClr val="bg1">
                    <a:lumMod val="50000"/>
                  </a:schemeClr>
                </a:solidFill>
              </a:endParaRPr>
            </a:p>
          </p:txBody>
        </p:sp>
        <p:cxnSp>
          <p:nvCxnSpPr>
            <p:cNvPr id="441" name="Connecteur : en angle 440">
              <a:extLst>
                <a:ext uri="{FF2B5EF4-FFF2-40B4-BE49-F238E27FC236}">
                  <a16:creationId xmlns:a16="http://schemas.microsoft.com/office/drawing/2014/main" id="{EDAB602F-BD72-FA98-BEE8-4CEE32956D29}"/>
                </a:ext>
              </a:extLst>
            </p:cNvPr>
            <p:cNvCxnSpPr>
              <a:stCxn id="439" idx="1"/>
              <a:endCxn id="435" idx="0"/>
            </p:cNvCxnSpPr>
            <p:nvPr/>
          </p:nvCxnSpPr>
          <p:spPr>
            <a:xfrm rot="10800000" flipV="1">
              <a:off x="6200970" y="766294"/>
              <a:ext cx="199159" cy="605968"/>
            </a:xfrm>
            <a:prstGeom prst="bentConnector2">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2" name="Connecteur : en angle 441">
              <a:extLst>
                <a:ext uri="{FF2B5EF4-FFF2-40B4-BE49-F238E27FC236}">
                  <a16:creationId xmlns:a16="http://schemas.microsoft.com/office/drawing/2014/main" id="{5624BCDF-A78F-E19A-C479-3F49E96B0948}"/>
                </a:ext>
              </a:extLst>
            </p:cNvPr>
            <p:cNvCxnSpPr>
              <a:cxnSpLocks/>
              <a:stCxn id="440" idx="1"/>
              <a:endCxn id="435" idx="0"/>
            </p:cNvCxnSpPr>
            <p:nvPr/>
          </p:nvCxnSpPr>
          <p:spPr>
            <a:xfrm rot="10800000" flipV="1">
              <a:off x="6200970" y="1032832"/>
              <a:ext cx="199159" cy="339429"/>
            </a:xfrm>
            <a:prstGeom prst="bentConnector2">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3" name="ZoneTexte 442">
              <a:extLst>
                <a:ext uri="{FF2B5EF4-FFF2-40B4-BE49-F238E27FC236}">
                  <a16:creationId xmlns:a16="http://schemas.microsoft.com/office/drawing/2014/main" id="{12CC732A-B6FB-198A-8E1B-F0C92EEBE29D}"/>
                </a:ext>
              </a:extLst>
            </p:cNvPr>
            <p:cNvSpPr txBox="1"/>
            <p:nvPr/>
          </p:nvSpPr>
          <p:spPr>
            <a:xfrm>
              <a:off x="5947161" y="2018585"/>
              <a:ext cx="532630" cy="114247"/>
            </a:xfrm>
            <a:prstGeom prst="rect">
              <a:avLst/>
            </a:prstGeom>
            <a:solidFill>
              <a:schemeClr val="bg1"/>
            </a:solidFill>
          </p:spPr>
          <p:txBody>
            <a:bodyPr wrap="square" lIns="0" tIns="0" rIns="0" bIns="0" rtlCol="0">
              <a:spAutoFit/>
            </a:bodyPr>
            <a:lstStyle/>
            <a:p>
              <a:pPr algn="ctr"/>
              <a:r>
                <a:rPr lang="fr-FR" sz="700">
                  <a:solidFill>
                    <a:srgbClr val="70AD47"/>
                  </a:solidFill>
                </a:rPr>
                <a:t>Low</a:t>
              </a:r>
              <a:endParaRPr lang="en-GB" sz="700">
                <a:solidFill>
                  <a:srgbClr val="70AD47"/>
                </a:solidFill>
              </a:endParaRPr>
            </a:p>
          </p:txBody>
        </p:sp>
      </p:grpSp>
      <p:grpSp>
        <p:nvGrpSpPr>
          <p:cNvPr id="419" name="Groupe 418">
            <a:extLst>
              <a:ext uri="{FF2B5EF4-FFF2-40B4-BE49-F238E27FC236}">
                <a16:creationId xmlns:a16="http://schemas.microsoft.com/office/drawing/2014/main" id="{7224A356-47C7-581D-1205-FA961FE104EF}"/>
              </a:ext>
            </a:extLst>
          </p:cNvPr>
          <p:cNvGrpSpPr/>
          <p:nvPr/>
        </p:nvGrpSpPr>
        <p:grpSpPr>
          <a:xfrm>
            <a:off x="6135512" y="1019275"/>
            <a:ext cx="4281950" cy="1946460"/>
            <a:chOff x="6727828" y="545182"/>
            <a:chExt cx="4541305" cy="2064356"/>
          </a:xfrm>
        </p:grpSpPr>
        <p:sp>
          <p:nvSpPr>
            <p:cNvPr id="423" name="Losange 422">
              <a:extLst>
                <a:ext uri="{FF2B5EF4-FFF2-40B4-BE49-F238E27FC236}">
                  <a16:creationId xmlns:a16="http://schemas.microsoft.com/office/drawing/2014/main" id="{CD29BC56-7D0D-1950-AED5-46D659EF06D8}"/>
                </a:ext>
              </a:extLst>
            </p:cNvPr>
            <p:cNvSpPr/>
            <p:nvPr/>
          </p:nvSpPr>
          <p:spPr>
            <a:xfrm>
              <a:off x="7754410" y="1372262"/>
              <a:ext cx="665018" cy="555336"/>
            </a:xfrm>
            <a:prstGeom prst="diamond">
              <a:avLst/>
            </a:prstGeom>
            <a:no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i="1">
                  <a:solidFill>
                    <a:schemeClr val="accent4">
                      <a:lumMod val="50000"/>
                    </a:schemeClr>
                  </a:solidFill>
                </a:rPr>
                <a:t>Art.7</a:t>
              </a:r>
              <a:br>
                <a:rPr lang="fr-FR" sz="700">
                  <a:solidFill>
                    <a:schemeClr val="accent4">
                      <a:lumMod val="50000"/>
                    </a:schemeClr>
                  </a:solidFill>
                </a:rPr>
              </a:br>
              <a:r>
                <a:rPr lang="fr-FR" sz="700">
                  <a:solidFill>
                    <a:schemeClr val="accent4">
                      <a:lumMod val="50000"/>
                    </a:schemeClr>
                  </a:solidFill>
                </a:rPr>
                <a:t>Incident</a:t>
              </a:r>
              <a:br>
                <a:rPr lang="fr-FR" sz="700">
                  <a:solidFill>
                    <a:schemeClr val="accent4">
                      <a:lumMod val="50000"/>
                    </a:schemeClr>
                  </a:solidFill>
                </a:rPr>
              </a:br>
              <a:r>
                <a:rPr lang="fr-FR" sz="700">
                  <a:solidFill>
                    <a:schemeClr val="accent4">
                      <a:lumMod val="50000"/>
                    </a:schemeClr>
                  </a:solidFill>
                </a:rPr>
                <a:t>Gravity</a:t>
              </a:r>
              <a:endParaRPr lang="en-GB" sz="700">
                <a:solidFill>
                  <a:schemeClr val="accent4">
                    <a:lumMod val="50000"/>
                  </a:schemeClr>
                </a:solidFill>
              </a:endParaRPr>
            </a:p>
          </p:txBody>
        </p:sp>
        <p:sp>
          <p:nvSpPr>
            <p:cNvPr id="424" name="Rectangle : coins arrondis 423">
              <a:extLst>
                <a:ext uri="{FF2B5EF4-FFF2-40B4-BE49-F238E27FC236}">
                  <a16:creationId xmlns:a16="http://schemas.microsoft.com/office/drawing/2014/main" id="{192D948B-AA92-2982-7B5A-57B845D355C7}"/>
                </a:ext>
              </a:extLst>
            </p:cNvPr>
            <p:cNvSpPr/>
            <p:nvPr/>
          </p:nvSpPr>
          <p:spPr>
            <a:xfrm>
              <a:off x="8794752" y="2101646"/>
              <a:ext cx="1085850" cy="370608"/>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b="1">
                  <a:solidFill>
                    <a:schemeClr val="tx1"/>
                  </a:solidFill>
                </a:rPr>
                <a:t>Reportable Cyber-Attack</a:t>
              </a:r>
              <a:endParaRPr lang="en-GB" sz="1050" b="1">
                <a:solidFill>
                  <a:schemeClr val="tx1"/>
                </a:solidFill>
              </a:endParaRPr>
            </a:p>
          </p:txBody>
        </p:sp>
        <p:cxnSp>
          <p:nvCxnSpPr>
            <p:cNvPr id="425" name="Connecteur : en angle 424">
              <a:extLst>
                <a:ext uri="{FF2B5EF4-FFF2-40B4-BE49-F238E27FC236}">
                  <a16:creationId xmlns:a16="http://schemas.microsoft.com/office/drawing/2014/main" id="{E47DD13F-811A-AC3A-CB24-DF5D1218B3A6}"/>
                </a:ext>
              </a:extLst>
            </p:cNvPr>
            <p:cNvCxnSpPr>
              <a:cxnSpLocks/>
              <a:stCxn id="423" idx="3"/>
              <a:endCxn id="424" idx="0"/>
            </p:cNvCxnSpPr>
            <p:nvPr/>
          </p:nvCxnSpPr>
          <p:spPr>
            <a:xfrm>
              <a:off x="8419428" y="1649930"/>
              <a:ext cx="918249" cy="451716"/>
            </a:xfrm>
            <a:prstGeom prst="bentConnector2">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6" name="ZoneTexte 425">
              <a:extLst>
                <a:ext uri="{FF2B5EF4-FFF2-40B4-BE49-F238E27FC236}">
                  <a16:creationId xmlns:a16="http://schemas.microsoft.com/office/drawing/2014/main" id="{9A96AE72-52B6-0D6E-B109-C96221E5E824}"/>
                </a:ext>
              </a:extLst>
            </p:cNvPr>
            <p:cNvSpPr txBox="1"/>
            <p:nvPr/>
          </p:nvSpPr>
          <p:spPr>
            <a:xfrm>
              <a:off x="8627824" y="1526819"/>
              <a:ext cx="532630" cy="228493"/>
            </a:xfrm>
            <a:prstGeom prst="rect">
              <a:avLst/>
            </a:prstGeom>
            <a:solidFill>
              <a:schemeClr val="bg1"/>
            </a:solidFill>
          </p:spPr>
          <p:txBody>
            <a:bodyPr wrap="square" lIns="0" tIns="0" rIns="0" bIns="0" rtlCol="0">
              <a:spAutoFit/>
            </a:bodyPr>
            <a:lstStyle/>
            <a:p>
              <a:pPr algn="ctr"/>
              <a:r>
                <a:rPr lang="fr-FR" sz="700">
                  <a:solidFill>
                    <a:srgbClr val="FF0000"/>
                  </a:solidFill>
                </a:rPr>
                <a:t>High or</a:t>
              </a:r>
              <a:br>
                <a:rPr lang="fr-FR" sz="700">
                  <a:solidFill>
                    <a:srgbClr val="FF0000"/>
                  </a:solidFill>
                </a:rPr>
              </a:br>
              <a:r>
                <a:rPr lang="fr-FR" sz="700">
                  <a:solidFill>
                    <a:srgbClr val="FF0000"/>
                  </a:solidFill>
                </a:rPr>
                <a:t>Critical</a:t>
              </a:r>
              <a:endParaRPr lang="en-GB" sz="700">
                <a:solidFill>
                  <a:srgbClr val="FF0000"/>
                </a:solidFill>
              </a:endParaRPr>
            </a:p>
          </p:txBody>
        </p:sp>
        <p:cxnSp>
          <p:nvCxnSpPr>
            <p:cNvPr id="427" name="Connecteur : en angle 426">
              <a:extLst>
                <a:ext uri="{FF2B5EF4-FFF2-40B4-BE49-F238E27FC236}">
                  <a16:creationId xmlns:a16="http://schemas.microsoft.com/office/drawing/2014/main" id="{B32B85FB-FDD5-967A-BB75-5063F9233C00}"/>
                </a:ext>
              </a:extLst>
            </p:cNvPr>
            <p:cNvCxnSpPr>
              <a:cxnSpLocks/>
              <a:stCxn id="423" idx="2"/>
              <a:endCxn id="456" idx="3"/>
            </p:cNvCxnSpPr>
            <p:nvPr/>
          </p:nvCxnSpPr>
          <p:spPr>
            <a:xfrm rot="5400000">
              <a:off x="7066403" y="1589022"/>
              <a:ext cx="681941" cy="1359092"/>
            </a:xfrm>
            <a:prstGeom prst="bentConnector2">
              <a:avLst/>
            </a:prstGeom>
            <a:ln w="6350">
              <a:solidFill>
                <a:srgbClr val="70AD47"/>
              </a:solidFill>
              <a:tailEnd type="triangle"/>
            </a:ln>
          </p:spPr>
          <p:style>
            <a:lnRef idx="1">
              <a:schemeClr val="accent1"/>
            </a:lnRef>
            <a:fillRef idx="0">
              <a:schemeClr val="accent1"/>
            </a:fillRef>
            <a:effectRef idx="0">
              <a:schemeClr val="accent1"/>
            </a:effectRef>
            <a:fontRef idx="minor">
              <a:schemeClr val="tx1"/>
            </a:fontRef>
          </p:style>
        </p:cxnSp>
        <p:sp>
          <p:nvSpPr>
            <p:cNvPr id="428" name="ZoneTexte 427">
              <a:extLst>
                <a:ext uri="{FF2B5EF4-FFF2-40B4-BE49-F238E27FC236}">
                  <a16:creationId xmlns:a16="http://schemas.microsoft.com/office/drawing/2014/main" id="{36DDE062-A299-7B12-34D6-4D96219565EF}"/>
                </a:ext>
              </a:extLst>
            </p:cNvPr>
            <p:cNvSpPr txBox="1"/>
            <p:nvPr/>
          </p:nvSpPr>
          <p:spPr>
            <a:xfrm>
              <a:off x="7830128" y="2065640"/>
              <a:ext cx="532630" cy="314473"/>
            </a:xfrm>
            <a:prstGeom prst="rect">
              <a:avLst/>
            </a:prstGeom>
            <a:solidFill>
              <a:schemeClr val="bg1"/>
            </a:solidFill>
          </p:spPr>
          <p:txBody>
            <a:bodyPr wrap="square" lIns="0" tIns="0" rIns="0" bIns="0" rtlCol="0">
              <a:spAutoFit/>
            </a:bodyPr>
            <a:lstStyle/>
            <a:p>
              <a:pPr algn="ctr"/>
              <a:r>
                <a:rPr lang="fr-FR" sz="600">
                  <a:solidFill>
                    <a:schemeClr val="accent6"/>
                  </a:solidFill>
                </a:rPr>
                <a:t>To follow</a:t>
              </a:r>
              <a:br>
                <a:rPr lang="fr-FR" sz="600">
                  <a:solidFill>
                    <a:schemeClr val="accent6"/>
                  </a:solidFill>
                </a:rPr>
              </a:br>
              <a:r>
                <a:rPr lang="fr-FR" sz="600">
                  <a:solidFill>
                    <a:schemeClr val="accent6"/>
                  </a:solidFill>
                </a:rPr>
                <a:t>Medium or</a:t>
              </a:r>
              <a:br>
                <a:rPr lang="fr-FR" sz="600">
                  <a:solidFill>
                    <a:schemeClr val="accent6"/>
                  </a:solidFill>
                </a:rPr>
              </a:br>
              <a:r>
                <a:rPr lang="fr-FR" sz="600">
                  <a:solidFill>
                    <a:schemeClr val="accent6"/>
                  </a:solidFill>
                </a:rPr>
                <a:t>Important</a:t>
              </a:r>
              <a:endParaRPr lang="en-GB" sz="600">
                <a:solidFill>
                  <a:schemeClr val="accent6"/>
                </a:solidFill>
              </a:endParaRPr>
            </a:p>
          </p:txBody>
        </p:sp>
        <p:grpSp>
          <p:nvGrpSpPr>
            <p:cNvPr id="429" name="Groupe 428">
              <a:extLst>
                <a:ext uri="{FF2B5EF4-FFF2-40B4-BE49-F238E27FC236}">
                  <a16:creationId xmlns:a16="http://schemas.microsoft.com/office/drawing/2014/main" id="{F2E494C1-F48A-F590-7509-559972B10CA4}"/>
                </a:ext>
              </a:extLst>
            </p:cNvPr>
            <p:cNvGrpSpPr/>
            <p:nvPr/>
          </p:nvGrpSpPr>
          <p:grpSpPr>
            <a:xfrm>
              <a:off x="9880601" y="545182"/>
              <a:ext cx="1388532" cy="1741768"/>
              <a:chOff x="8934763" y="1117072"/>
              <a:chExt cx="2049838" cy="1741768"/>
            </a:xfrm>
          </p:grpSpPr>
          <p:sp>
            <p:nvSpPr>
              <p:cNvPr id="430" name="ZoneTexte 429">
                <a:extLst>
                  <a:ext uri="{FF2B5EF4-FFF2-40B4-BE49-F238E27FC236}">
                    <a16:creationId xmlns:a16="http://schemas.microsoft.com/office/drawing/2014/main" id="{FB78DC47-CDAC-EE2E-B969-373335C82964}"/>
                  </a:ext>
                </a:extLst>
              </p:cNvPr>
              <p:cNvSpPr txBox="1"/>
              <p:nvPr/>
            </p:nvSpPr>
            <p:spPr>
              <a:xfrm>
                <a:off x="9233103" y="1879434"/>
                <a:ext cx="1751469" cy="261134"/>
              </a:xfrm>
              <a:prstGeom prst="rect">
                <a:avLst/>
              </a:prstGeom>
              <a:solidFill>
                <a:schemeClr val="tx2"/>
              </a:solidFill>
              <a:ln>
                <a:solidFill>
                  <a:srgbClr val="FF0000"/>
                </a:solidFill>
              </a:ln>
            </p:spPr>
            <p:txBody>
              <a:bodyPr wrap="square" rtlCol="0">
                <a:spAutoFit/>
              </a:bodyPr>
              <a:lstStyle/>
              <a:p>
                <a:pPr algn="ctr"/>
                <a:r>
                  <a:rPr lang="fr-FR" sz="1000" err="1">
                    <a:solidFill>
                      <a:schemeClr val="bg1"/>
                    </a:solidFill>
                  </a:rPr>
                  <a:t>Inform</a:t>
                </a:r>
                <a:r>
                  <a:rPr lang="fr-FR" sz="1000">
                    <a:solidFill>
                      <a:schemeClr val="bg1"/>
                    </a:solidFill>
                  </a:rPr>
                  <a:t> SPOC</a:t>
                </a:r>
              </a:p>
            </p:txBody>
          </p:sp>
          <p:cxnSp>
            <p:nvCxnSpPr>
              <p:cNvPr id="431" name="Connecteur en angle 17">
                <a:extLst>
                  <a:ext uri="{FF2B5EF4-FFF2-40B4-BE49-F238E27FC236}">
                    <a16:creationId xmlns:a16="http://schemas.microsoft.com/office/drawing/2014/main" id="{EA6C46CA-80A5-F5F3-A1C6-6B2D2986738D}"/>
                  </a:ext>
                </a:extLst>
              </p:cNvPr>
              <p:cNvCxnSpPr>
                <a:cxnSpLocks/>
                <a:stCxn id="424" idx="3"/>
                <a:endCxn id="430" idx="2"/>
              </p:cNvCxnSpPr>
              <p:nvPr/>
            </p:nvCxnSpPr>
            <p:spPr>
              <a:xfrm flipV="1">
                <a:off x="8934763" y="2140568"/>
                <a:ext cx="1174075" cy="718272"/>
              </a:xfrm>
              <a:prstGeom prst="bentConnector2">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2" name="ZoneTexte 431">
                <a:extLst>
                  <a:ext uri="{FF2B5EF4-FFF2-40B4-BE49-F238E27FC236}">
                    <a16:creationId xmlns:a16="http://schemas.microsoft.com/office/drawing/2014/main" id="{848A2E1D-49CD-1BA3-CF31-0E7511F1D9BC}"/>
                  </a:ext>
                </a:extLst>
              </p:cNvPr>
              <p:cNvSpPr txBox="1"/>
              <p:nvPr/>
            </p:nvSpPr>
            <p:spPr>
              <a:xfrm>
                <a:off x="9233144" y="1117072"/>
                <a:ext cx="1751457" cy="261134"/>
              </a:xfrm>
              <a:prstGeom prst="rect">
                <a:avLst/>
              </a:prstGeom>
              <a:solidFill>
                <a:schemeClr val="tx2"/>
              </a:solidFill>
              <a:ln>
                <a:solidFill>
                  <a:srgbClr val="FF0000"/>
                </a:solidFill>
              </a:ln>
            </p:spPr>
            <p:txBody>
              <a:bodyPr wrap="square" rtlCol="0">
                <a:spAutoFit/>
              </a:bodyPr>
              <a:lstStyle/>
              <a:p>
                <a:pPr algn="ctr"/>
                <a:r>
                  <a:rPr lang="fr-FR" sz="1000" b="1" err="1">
                    <a:solidFill>
                      <a:schemeClr val="bg1"/>
                    </a:solidFill>
                  </a:rPr>
                  <a:t>Inform</a:t>
                </a:r>
                <a:r>
                  <a:rPr lang="fr-FR" sz="1000" b="1">
                    <a:solidFill>
                      <a:schemeClr val="bg1"/>
                    </a:solidFill>
                  </a:rPr>
                  <a:t> </a:t>
                </a:r>
                <a:r>
                  <a:rPr lang="fr-FR" sz="1000" b="1" err="1">
                    <a:solidFill>
                      <a:schemeClr val="bg1"/>
                    </a:solidFill>
                  </a:rPr>
                  <a:t>Autority</a:t>
                </a:r>
                <a:endParaRPr lang="fr-FR" sz="1000" b="1">
                  <a:solidFill>
                    <a:schemeClr val="bg1"/>
                  </a:solidFill>
                </a:endParaRPr>
              </a:p>
            </p:txBody>
          </p:sp>
          <p:cxnSp>
            <p:nvCxnSpPr>
              <p:cNvPr id="433" name="Connecteur droit avec flèche 432">
                <a:extLst>
                  <a:ext uri="{FF2B5EF4-FFF2-40B4-BE49-F238E27FC236}">
                    <a16:creationId xmlns:a16="http://schemas.microsoft.com/office/drawing/2014/main" id="{1E4CEE53-3515-76D7-3620-284F026405C1}"/>
                  </a:ext>
                </a:extLst>
              </p:cNvPr>
              <p:cNvCxnSpPr>
                <a:stCxn id="430" idx="0"/>
                <a:endCxn id="432" idx="2"/>
              </p:cNvCxnSpPr>
              <p:nvPr/>
            </p:nvCxnSpPr>
            <p:spPr>
              <a:xfrm flipV="1">
                <a:off x="10108839" y="1378206"/>
                <a:ext cx="34" cy="501227"/>
              </a:xfrm>
              <a:prstGeom prst="straightConnector1">
                <a:avLst/>
              </a:prstGeom>
              <a:ln w="63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4" name="ZoneTexte 433">
                <a:extLst>
                  <a:ext uri="{FF2B5EF4-FFF2-40B4-BE49-F238E27FC236}">
                    <a16:creationId xmlns:a16="http://schemas.microsoft.com/office/drawing/2014/main" id="{FC11B63B-24B9-A49C-59DB-2C98A6A973C3}"/>
                  </a:ext>
                </a:extLst>
              </p:cNvPr>
              <p:cNvSpPr txBox="1"/>
              <p:nvPr/>
            </p:nvSpPr>
            <p:spPr>
              <a:xfrm>
                <a:off x="10033849" y="1496339"/>
                <a:ext cx="633361" cy="293777"/>
              </a:xfrm>
              <a:prstGeom prst="rect">
                <a:avLst/>
              </a:prstGeom>
              <a:noFill/>
            </p:spPr>
            <p:txBody>
              <a:bodyPr wrap="square" rtlCol="0">
                <a:spAutoFit/>
              </a:bodyPr>
              <a:lstStyle/>
              <a:p>
                <a:r>
                  <a:rPr lang="fr-FR" sz="1200">
                    <a:solidFill>
                      <a:srgbClr val="FF0000"/>
                    </a:solidFill>
                  </a:rPr>
                  <a:t>4h</a:t>
                </a:r>
              </a:p>
            </p:txBody>
          </p:sp>
        </p:grpSp>
      </p:grpSp>
      <p:pic>
        <p:nvPicPr>
          <p:cNvPr id="420" name="Image 419">
            <a:extLst>
              <a:ext uri="{FF2B5EF4-FFF2-40B4-BE49-F238E27FC236}">
                <a16:creationId xmlns:a16="http://schemas.microsoft.com/office/drawing/2014/main" id="{DED77B46-5E1E-2645-A3B2-0CE92C802A9A}"/>
              </a:ext>
            </a:extLst>
          </p:cNvPr>
          <p:cNvPicPr>
            <a:picLocks noChangeAspect="1"/>
          </p:cNvPicPr>
          <p:nvPr/>
        </p:nvPicPr>
        <p:blipFill>
          <a:blip r:embed="rId3"/>
          <a:stretch>
            <a:fillRect/>
          </a:stretch>
        </p:blipFill>
        <p:spPr>
          <a:xfrm>
            <a:off x="5685996" y="3473854"/>
            <a:ext cx="2960312" cy="488051"/>
          </a:xfrm>
          <a:prstGeom prst="rect">
            <a:avLst/>
          </a:prstGeom>
        </p:spPr>
      </p:pic>
      <p:pic>
        <p:nvPicPr>
          <p:cNvPr id="421" name="Image 420">
            <a:extLst>
              <a:ext uri="{FF2B5EF4-FFF2-40B4-BE49-F238E27FC236}">
                <a16:creationId xmlns:a16="http://schemas.microsoft.com/office/drawing/2014/main" id="{41DB1CE9-A230-93B5-2668-82F8FC1393B1}"/>
              </a:ext>
            </a:extLst>
          </p:cNvPr>
          <p:cNvPicPr>
            <a:picLocks noChangeAspect="1"/>
          </p:cNvPicPr>
          <p:nvPr/>
        </p:nvPicPr>
        <p:blipFill>
          <a:blip r:embed="rId4"/>
          <a:stretch>
            <a:fillRect/>
          </a:stretch>
        </p:blipFill>
        <p:spPr>
          <a:xfrm>
            <a:off x="5685996" y="3952380"/>
            <a:ext cx="2960312" cy="2616276"/>
          </a:xfrm>
          <a:prstGeom prst="rect">
            <a:avLst/>
          </a:prstGeom>
        </p:spPr>
      </p:pic>
      <p:pic>
        <p:nvPicPr>
          <p:cNvPr id="461" name="Image 460">
            <a:extLst>
              <a:ext uri="{FF2B5EF4-FFF2-40B4-BE49-F238E27FC236}">
                <a16:creationId xmlns:a16="http://schemas.microsoft.com/office/drawing/2014/main" id="{38270EC5-92C1-77C6-72A2-25AB6CCBC46F}"/>
              </a:ext>
            </a:extLst>
          </p:cNvPr>
          <p:cNvPicPr>
            <a:picLocks noChangeAspect="1"/>
          </p:cNvPicPr>
          <p:nvPr/>
        </p:nvPicPr>
        <p:blipFill>
          <a:blip r:embed="rId5"/>
          <a:stretch>
            <a:fillRect/>
          </a:stretch>
        </p:blipFill>
        <p:spPr>
          <a:xfrm>
            <a:off x="1154715" y="3947506"/>
            <a:ext cx="4544481" cy="2616277"/>
          </a:xfrm>
          <a:prstGeom prst="rect">
            <a:avLst/>
          </a:prstGeom>
        </p:spPr>
      </p:pic>
    </p:spTree>
    <p:extLst>
      <p:ext uri="{BB962C8B-B14F-4D97-AF65-F5344CB8AC3E}">
        <p14:creationId xmlns:p14="http://schemas.microsoft.com/office/powerpoint/2010/main" val="4280752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err="1"/>
              <a:t>Cyber-attack</a:t>
            </a:r>
            <a:r>
              <a:rPr lang="fr-FR" sz="2800"/>
              <a:t> Classification </a:t>
            </a:r>
            <a:r>
              <a:rPr lang="fr-FR" sz="2800" err="1"/>
              <a:t>Scale</a:t>
            </a:r>
            <a:r>
              <a:rPr lang="fr-FR" sz="2800"/>
              <a:t> </a:t>
            </a:r>
            <a:r>
              <a:rPr lang="fr-FR" sz="2800" err="1"/>
              <a:t>Methodology</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32</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669925" y="3593908"/>
            <a:ext cx="11109120" cy="2064540"/>
          </a:xfrm>
          <a:prstGeom prst="rect">
            <a:avLst/>
          </a:prstGeom>
          <a:noFill/>
          <a:ln>
            <a:noFill/>
          </a:ln>
        </p:spPr>
        <p:txBody>
          <a:bodyPr wrap="square">
            <a:spAutoFit/>
          </a:bodyPr>
          <a:lstStyle/>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methodology shall provide the classification for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gravity</a:t>
            </a:r>
            <a:r>
              <a:rPr lang="en-GB">
                <a:latin typeface="Calibri" panose="020F0502020204030204" pitchFamily="34" charset="0"/>
                <a:ea typeface="Calibri" panose="020F0502020204030204" pitchFamily="34" charset="0"/>
                <a:cs typeface="Calibri" panose="020F0502020204030204" pitchFamily="34" charset="0"/>
              </a:rPr>
              <a:t> of a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cyber-attack</a:t>
            </a:r>
            <a:r>
              <a:rPr lang="en-GB">
                <a:latin typeface="Calibri" panose="020F0502020204030204" pitchFamily="34" charset="0"/>
                <a:ea typeface="Calibri" panose="020F0502020204030204" pitchFamily="34" charset="0"/>
                <a:cs typeface="Calibri" panose="020F0502020204030204" pitchFamily="34" charset="0"/>
              </a:rPr>
              <a:t> according to five levels, the two highest levels being ‘high’ and ‘critical’. The classification shall be based on the assessment of the following parameters:</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(a)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potential impact </a:t>
            </a:r>
            <a:r>
              <a:rPr lang="en-GB">
                <a:latin typeface="Calibri" panose="020F0502020204030204" pitchFamily="34" charset="0"/>
                <a:ea typeface="Calibri" panose="020F0502020204030204" pitchFamily="34" charset="0"/>
                <a:cs typeface="Calibri" panose="020F0502020204030204" pitchFamily="34" charset="0"/>
              </a:rPr>
              <a:t>considering the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assets</a:t>
            </a:r>
            <a:r>
              <a:rPr lang="en-GB">
                <a:latin typeface="Calibri" panose="020F0502020204030204" pitchFamily="34" charset="0"/>
                <a:ea typeface="Calibri" panose="020F0502020204030204" pitchFamily="34" charset="0"/>
                <a:cs typeface="Calibri" panose="020F0502020204030204" pitchFamily="34" charset="0"/>
              </a:rPr>
              <a:t> and </a:t>
            </a:r>
            <a:r>
              <a:rPr lang="en-GB">
                <a:solidFill>
                  <a:schemeClr val="accent5"/>
                </a:solidFill>
                <a:latin typeface="Calibri" panose="020F0502020204030204" pitchFamily="34" charset="0"/>
                <a:ea typeface="Calibri" panose="020F0502020204030204" pitchFamily="34" charset="0"/>
                <a:cs typeface="Calibri" panose="020F0502020204030204" pitchFamily="34" charset="0"/>
              </a:rPr>
              <a:t>perimeters</a:t>
            </a:r>
            <a:r>
              <a:rPr lang="en-GB">
                <a:latin typeface="Calibri" panose="020F0502020204030204" pitchFamily="34" charset="0"/>
                <a:ea typeface="Calibri" panose="020F0502020204030204" pitchFamily="34" charset="0"/>
                <a:cs typeface="Calibri" panose="020F0502020204030204" pitchFamily="34" charset="0"/>
              </a:rPr>
              <a:t> exposed determined in accordance with Article 26(4), point (c); and  </a:t>
            </a:r>
          </a:p>
          <a:p>
            <a:pPr lvl="1" algn="just">
              <a:lnSpc>
                <a:spcPct val="120000"/>
              </a:lnSpc>
            </a:pPr>
            <a:r>
              <a:rPr lang="en-GB">
                <a:latin typeface="Calibri" panose="020F0502020204030204" pitchFamily="34" charset="0"/>
                <a:ea typeface="Calibri" panose="020F0502020204030204" pitchFamily="34" charset="0"/>
                <a:cs typeface="Calibri" panose="020F0502020204030204" pitchFamily="34" charset="0"/>
              </a:rPr>
              <a:t>(b) the </a:t>
            </a:r>
            <a:r>
              <a:rPr lang="en-GB" b="1">
                <a:solidFill>
                  <a:schemeClr val="accent5"/>
                </a:solidFill>
                <a:latin typeface="Calibri" panose="020F0502020204030204" pitchFamily="34" charset="0"/>
                <a:ea typeface="Calibri" panose="020F0502020204030204" pitchFamily="34" charset="0"/>
                <a:cs typeface="Calibri" panose="020F0502020204030204" pitchFamily="34" charset="0"/>
              </a:rPr>
              <a:t>severity</a:t>
            </a:r>
            <a:r>
              <a:rPr lang="en-GB" b="1">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of the cybersecurity incident. </a:t>
            </a:r>
          </a:p>
        </p:txBody>
      </p:sp>
      <p:sp>
        <p:nvSpPr>
          <p:cNvPr id="8" name="Ellipse 7"/>
          <p:cNvSpPr/>
          <p:nvPr/>
        </p:nvSpPr>
        <p:spPr>
          <a:xfrm>
            <a:off x="3458308" y="4548555"/>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2</a:t>
            </a:r>
            <a:endParaRPr lang="en-GB" sz="1100">
              <a:solidFill>
                <a:schemeClr val="bg1"/>
              </a:solidFill>
            </a:endParaRPr>
          </a:p>
        </p:txBody>
      </p:sp>
      <p:sp>
        <p:nvSpPr>
          <p:cNvPr id="9" name="Ellipse 8"/>
          <p:cNvSpPr/>
          <p:nvPr/>
        </p:nvSpPr>
        <p:spPr>
          <a:xfrm>
            <a:off x="2599592" y="521091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3</a:t>
            </a:r>
            <a:endParaRPr lang="en-GB" sz="1100">
              <a:solidFill>
                <a:schemeClr val="bg1"/>
              </a:solidFill>
            </a:endParaRPr>
          </a:p>
        </p:txBody>
      </p:sp>
      <p:sp>
        <p:nvSpPr>
          <p:cNvPr id="10" name="Ellipse 9"/>
          <p:cNvSpPr/>
          <p:nvPr/>
        </p:nvSpPr>
        <p:spPr>
          <a:xfrm>
            <a:off x="8490438" y="3548550"/>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1</a:t>
            </a:r>
            <a:endParaRPr lang="en-GB" sz="1100">
              <a:solidFill>
                <a:schemeClr val="bg1"/>
              </a:solidFill>
            </a:endParaRPr>
          </a:p>
        </p:txBody>
      </p:sp>
      <p:sp>
        <p:nvSpPr>
          <p:cNvPr id="11" name="Ellipse 10"/>
          <p:cNvSpPr/>
          <p:nvPr/>
        </p:nvSpPr>
        <p:spPr>
          <a:xfrm>
            <a:off x="6778400" y="3557342"/>
            <a:ext cx="190500" cy="20908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a:solidFill>
                  <a:schemeClr val="bg1"/>
                </a:solidFill>
              </a:rPr>
              <a:t>4</a:t>
            </a:r>
            <a:endParaRPr lang="en-GB" sz="1100">
              <a:solidFill>
                <a:schemeClr val="bg1"/>
              </a:solidFill>
            </a:endParaRPr>
          </a:p>
        </p:txBody>
      </p:sp>
      <p:sp>
        <p:nvSpPr>
          <p:cNvPr id="4" name="Rectangle 3"/>
          <p:cNvSpPr/>
          <p:nvPr/>
        </p:nvSpPr>
        <p:spPr>
          <a:xfrm>
            <a:off x="669925" y="1662338"/>
            <a:ext cx="11109119" cy="1754326"/>
          </a:xfrm>
          <a:prstGeom prst="rect">
            <a:avLst/>
          </a:prstGeom>
        </p:spPr>
        <p:txBody>
          <a:bodyPr wrap="square">
            <a:spAutoFit/>
          </a:bodyPr>
          <a:lstStyle/>
          <a:p>
            <a:pPr algn="just">
              <a:lnSpc>
                <a:spcPct val="120000"/>
              </a:lnSpc>
              <a:spcAft>
                <a:spcPts val="0"/>
              </a:spcAft>
            </a:pPr>
            <a:r>
              <a:rPr lang="en-GB" b="1">
                <a:latin typeface="Calibri" panose="020F0502020204030204" pitchFamily="34" charset="0"/>
                <a:ea typeface="Calibri" panose="020F0502020204030204" pitchFamily="34" charset="0"/>
                <a:cs typeface="Calibri" panose="020F0502020204030204" pitchFamily="34" charset="0"/>
              </a:rPr>
              <a:t>Article 37 (8)</a:t>
            </a:r>
          </a:p>
          <a:p>
            <a:pPr algn="just">
              <a:lnSpc>
                <a:spcPct val="120000"/>
              </a:lnSpc>
              <a:spcAft>
                <a:spcPts val="0"/>
              </a:spcAft>
            </a:pPr>
            <a:r>
              <a:rPr lang="en-GB">
                <a:latin typeface="Calibri" panose="020F0502020204030204" pitchFamily="34" charset="0"/>
                <a:ea typeface="Calibri" panose="020F0502020204030204" pitchFamily="34" charset="0"/>
                <a:cs typeface="Calibri" panose="020F0502020204030204" pitchFamily="34" charset="0"/>
              </a:rPr>
              <a:t>The TSOs, with the assistance of the ENTSO for Electricity, and in cooperation with the EU DSO entity shall develop a cyber-attack classification scale methodology by 13 June 2025. The TSOs, with the assistance of the ENTSO for Electricity and the EU DSO entity may request the competent authorities to consult ENISA and their competent authorities responsible for cybersecurity for assistance in the development of such classification scale. </a:t>
            </a:r>
          </a:p>
        </p:txBody>
      </p:sp>
    </p:spTree>
    <p:extLst>
      <p:ext uri="{BB962C8B-B14F-4D97-AF65-F5344CB8AC3E}">
        <p14:creationId xmlns:p14="http://schemas.microsoft.com/office/powerpoint/2010/main" val="2885125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8F4-5325-00D3-6AB2-F8BF1FD1D9A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81DFE6-C2AC-2FCC-7C68-253EE7CB203D}"/>
              </a:ext>
            </a:extLst>
          </p:cNvPr>
          <p:cNvSpPr>
            <a:spLocks noGrp="1"/>
          </p:cNvSpPr>
          <p:nvPr>
            <p:ph type="ftr" sz="quarter" idx="4294967295"/>
          </p:nvPr>
        </p:nvSpPr>
        <p:spPr>
          <a:xfrm>
            <a:off x="558175" y="6303966"/>
            <a:ext cx="3899800" cy="365124"/>
          </a:xfrm>
          <a:prstGeom prst="rect">
            <a:avLst/>
          </a:prstGeom>
        </p:spPr>
        <p:txBody>
          <a:bodyPr vert="horz" lIns="91440" tIns="0" rIns="91440" bIns="0" rtlCol="0" anchor="b"/>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Risk Assessment Processes</a:t>
            </a:r>
          </a:p>
        </p:txBody>
      </p:sp>
      <p:sp>
        <p:nvSpPr>
          <p:cNvPr id="4" name="Slide Number Placeholder 3">
            <a:extLst>
              <a:ext uri="{FF2B5EF4-FFF2-40B4-BE49-F238E27FC236}">
                <a16:creationId xmlns:a16="http://schemas.microsoft.com/office/drawing/2014/main" id="{012B0C1B-1E97-86C3-1AD5-7D40A44A3001}"/>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33</a:t>
            </a:fld>
            <a:endParaRPr lang="en-GB"/>
          </a:p>
        </p:txBody>
      </p:sp>
      <p:sp>
        <p:nvSpPr>
          <p:cNvPr id="2" name="Title 1">
            <a:extLst>
              <a:ext uri="{FF2B5EF4-FFF2-40B4-BE49-F238E27FC236}">
                <a16:creationId xmlns:a16="http://schemas.microsoft.com/office/drawing/2014/main" id="{11438BBD-7FF0-6CFD-2192-9F5E18853F27}"/>
              </a:ext>
            </a:extLst>
          </p:cNvPr>
          <p:cNvSpPr>
            <a:spLocks noGrp="1"/>
          </p:cNvSpPr>
          <p:nvPr>
            <p:ph type="ctrTitle"/>
          </p:nvPr>
        </p:nvSpPr>
        <p:spPr>
          <a:xfrm>
            <a:off x="1724343" y="1736724"/>
            <a:ext cx="5387658" cy="3423366"/>
          </a:xfrm>
        </p:spPr>
        <p:txBody>
          <a:bodyPr anchor="t" anchorCtr="0">
            <a:normAutofit/>
          </a:bodyPr>
          <a:lstStyle/>
          <a:p>
            <a:r>
              <a:rPr lang="en-GB"/>
              <a:t>Questions</a:t>
            </a:r>
            <a:endParaRPr lang="en-GB" noProof="0"/>
          </a:p>
        </p:txBody>
      </p:sp>
      <p:sp>
        <p:nvSpPr>
          <p:cNvPr id="5" name="Picture Placeholder 4">
            <a:extLst>
              <a:ext uri="{FF2B5EF4-FFF2-40B4-BE49-F238E27FC236}">
                <a16:creationId xmlns:a16="http://schemas.microsoft.com/office/drawing/2014/main" id="{146648AE-860C-5E29-D52D-BCB12088CA53}"/>
              </a:ext>
            </a:extLst>
          </p:cNvPr>
          <p:cNvSpPr>
            <a:spLocks noGrp="1"/>
          </p:cNvSpPr>
          <p:nvPr>
            <p:ph type="pic" sz="quarter" idx="14"/>
          </p:nvPr>
        </p:nvSpPr>
        <p:spPr>
          <a:solidFill>
            <a:schemeClr val="accent3"/>
          </a:solidFill>
        </p:spPr>
        <p:txBody>
          <a:bodyPr/>
          <a:lstStyle/>
          <a:p>
            <a:endParaRPr lang="en-GB"/>
          </a:p>
        </p:txBody>
      </p:sp>
      <p:sp>
        <p:nvSpPr>
          <p:cNvPr id="6" name="Title 10">
            <a:extLst>
              <a:ext uri="{FF2B5EF4-FFF2-40B4-BE49-F238E27FC236}">
                <a16:creationId xmlns:a16="http://schemas.microsoft.com/office/drawing/2014/main" id="{B33AE859-B93B-0405-354F-F5D1F92497A9}"/>
              </a:ext>
            </a:extLst>
          </p:cNvPr>
          <p:cNvSpPr txBox="1">
            <a:spLocks/>
          </p:cNvSpPr>
          <p:nvPr/>
        </p:nvSpPr>
        <p:spPr>
          <a:xfrm>
            <a:off x="345533" y="1736724"/>
            <a:ext cx="804461" cy="782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r"/>
            <a:r>
              <a:rPr lang="en-US">
                <a:solidFill>
                  <a:schemeClr val="accent3"/>
                </a:solidFill>
              </a:rPr>
              <a:t>4</a:t>
            </a:r>
            <a:endParaRPr lang="en-GB">
              <a:solidFill>
                <a:schemeClr val="accent3"/>
              </a:solidFill>
            </a:endParaRPr>
          </a:p>
        </p:txBody>
      </p:sp>
    </p:spTree>
    <p:extLst>
      <p:ext uri="{BB962C8B-B14F-4D97-AF65-F5344CB8AC3E}">
        <p14:creationId xmlns:p14="http://schemas.microsoft.com/office/powerpoint/2010/main" val="3208746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2412B-DFD6-5892-1AA1-1E92DB0119C9}"/>
              </a:ext>
            </a:extLst>
          </p:cNvPr>
          <p:cNvSpPr>
            <a:spLocks noGrp="1"/>
          </p:cNvSpPr>
          <p:nvPr>
            <p:ph type="title"/>
          </p:nvPr>
        </p:nvSpPr>
        <p:spPr>
          <a:xfrm>
            <a:off x="550862" y="428609"/>
            <a:ext cx="11090275" cy="818216"/>
          </a:xfrm>
        </p:spPr>
        <p:txBody>
          <a:bodyPr anchor="t">
            <a:normAutofit/>
          </a:bodyPr>
          <a:lstStyle/>
          <a:p>
            <a:r>
              <a:rPr lang="fr-FR"/>
              <a:t>Public consultation questions</a:t>
            </a:r>
            <a:endParaRPr lang="en-GB"/>
          </a:p>
        </p:txBody>
      </p:sp>
      <p:sp>
        <p:nvSpPr>
          <p:cNvPr id="4" name="Espace réservé du numéro de diapositive 3">
            <a:extLst>
              <a:ext uri="{FF2B5EF4-FFF2-40B4-BE49-F238E27FC236}">
                <a16:creationId xmlns:a16="http://schemas.microsoft.com/office/drawing/2014/main" id="{7C6CB995-267D-C9D1-C6DD-EA7A64FB2D3A}"/>
              </a:ext>
            </a:extLst>
          </p:cNvPr>
          <p:cNvSpPr>
            <a:spLocks noGrp="1"/>
          </p:cNvSpPr>
          <p:nvPr>
            <p:ph type="sldNum" sz="quarter" idx="12"/>
          </p:nvPr>
        </p:nvSpPr>
        <p:spPr>
          <a:xfrm>
            <a:off x="11231223" y="6308769"/>
            <a:ext cx="402603" cy="365125"/>
          </a:xfrm>
        </p:spPr>
        <p:txBody>
          <a:bodyPr anchor="ctr">
            <a:normAutofit/>
          </a:bodyPr>
          <a:lstStyle/>
          <a:p>
            <a:pPr>
              <a:spcAft>
                <a:spcPts val="600"/>
              </a:spcAft>
            </a:pPr>
            <a:fld id="{2557C461-8C51-4D9D-8FC8-E809BEA51BC7}" type="slidenum">
              <a:rPr lang="en-GB" smtClean="0"/>
              <a:pPr>
                <a:spcAft>
                  <a:spcPts val="600"/>
                </a:spcAft>
              </a:pPr>
              <a:t>34</a:t>
            </a:fld>
            <a:endParaRPr lang="en-GB"/>
          </a:p>
        </p:txBody>
      </p:sp>
      <p:graphicFrame>
        <p:nvGraphicFramePr>
          <p:cNvPr id="9" name="Tableau 8">
            <a:extLst>
              <a:ext uri="{FF2B5EF4-FFF2-40B4-BE49-F238E27FC236}">
                <a16:creationId xmlns:a16="http://schemas.microsoft.com/office/drawing/2014/main" id="{AAE8D33D-FF81-F776-9466-E7BC8E03AF60}"/>
              </a:ext>
            </a:extLst>
          </p:cNvPr>
          <p:cNvGraphicFramePr>
            <a:graphicFrameLocks noGrp="1"/>
          </p:cNvGraphicFramePr>
          <p:nvPr>
            <p:extLst>
              <p:ext uri="{D42A27DB-BD31-4B8C-83A1-F6EECF244321}">
                <p14:modId xmlns:p14="http://schemas.microsoft.com/office/powerpoint/2010/main" val="2435313263"/>
              </p:ext>
            </p:extLst>
          </p:nvPr>
        </p:nvGraphicFramePr>
        <p:xfrm>
          <a:off x="753769" y="974352"/>
          <a:ext cx="10978751" cy="5775488"/>
        </p:xfrm>
        <a:graphic>
          <a:graphicData uri="http://schemas.openxmlformats.org/drawingml/2006/table">
            <a:tbl>
              <a:tblPr firstRow="1" bandRow="1">
                <a:solidFill>
                  <a:schemeClr val="bg1"/>
                </a:solidFill>
                <a:tableStyleId>{5C22544A-7EE6-4342-B048-85BDC9FD1C3A}</a:tableStyleId>
              </a:tblPr>
              <a:tblGrid>
                <a:gridCol w="2253189">
                  <a:extLst>
                    <a:ext uri="{9D8B030D-6E8A-4147-A177-3AD203B41FA5}">
                      <a16:colId xmlns:a16="http://schemas.microsoft.com/office/drawing/2014/main" val="824560343"/>
                    </a:ext>
                  </a:extLst>
                </a:gridCol>
                <a:gridCol w="8725562">
                  <a:extLst>
                    <a:ext uri="{9D8B030D-6E8A-4147-A177-3AD203B41FA5}">
                      <a16:colId xmlns:a16="http://schemas.microsoft.com/office/drawing/2014/main" val="875461367"/>
                    </a:ext>
                  </a:extLst>
                </a:gridCol>
              </a:tblGrid>
              <a:tr h="297413">
                <a:tc>
                  <a:txBody>
                    <a:bodyPr/>
                    <a:lstStyle/>
                    <a:p>
                      <a:pPr algn="l" fontAlgn="b"/>
                      <a:r>
                        <a:rPr lang="en-GB" sz="1400" b="0" u="none" strike="noStrike" cap="none" spc="0">
                          <a:solidFill>
                            <a:schemeClr val="bg1"/>
                          </a:solidFill>
                          <a:effectLst/>
                        </a:rPr>
                        <a:t>Topic</a:t>
                      </a:r>
                      <a:endParaRPr lang="en-GB" sz="1400" b="0" i="0" u="none" strike="noStrike" cap="none" spc="0">
                        <a:solidFill>
                          <a:schemeClr val="bg1"/>
                        </a:solidFill>
                        <a:effectLst/>
                        <a:latin typeface="Aptos Narrow" panose="020B0004020202020204" pitchFamily="34" charset="0"/>
                      </a:endParaRPr>
                    </a:p>
                  </a:txBody>
                  <a:tcPr marL="81684" marR="4093" marT="62834" marB="62834"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l" fontAlgn="b"/>
                      <a:r>
                        <a:rPr lang="en-GB" sz="1400" b="0" u="none" strike="noStrike" cap="none" spc="0">
                          <a:solidFill>
                            <a:schemeClr val="bg1"/>
                          </a:solidFill>
                          <a:effectLst/>
                        </a:rPr>
                        <a:t>Question</a:t>
                      </a:r>
                      <a:endParaRPr lang="en-GB" sz="1400" b="0" i="0" u="none" strike="noStrike" cap="none" spc="0">
                        <a:solidFill>
                          <a:schemeClr val="bg1"/>
                        </a:solidFill>
                        <a:effectLst/>
                        <a:latin typeface="Aptos Narrow" panose="020B0004020202020204" pitchFamily="34" charset="0"/>
                      </a:endParaRPr>
                    </a:p>
                  </a:txBody>
                  <a:tcPr marL="81684" marR="4093" marT="62834" marB="62834"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2496608459"/>
                  </a:ext>
                </a:extLst>
              </a:tr>
              <a:tr h="737248">
                <a:tc>
                  <a:txBody>
                    <a:bodyPr/>
                    <a:lstStyle/>
                    <a:p>
                      <a:pPr algn="l" fontAlgn="t"/>
                      <a:r>
                        <a:rPr lang="en-GB" sz="1400" u="none" strike="noStrike" cap="none" spc="0">
                          <a:solidFill>
                            <a:schemeClr val="tx1"/>
                          </a:solidFill>
                          <a:effectLst/>
                        </a:rPr>
                        <a:t>Completeness</a:t>
                      </a:r>
                      <a:endParaRPr lang="en-GB" sz="1400" b="0" i="0" u="none" strike="noStrike" cap="none" spc="0">
                        <a:solidFill>
                          <a:schemeClr val="tx1"/>
                        </a:solidFill>
                        <a:effectLst/>
                        <a:latin typeface="Aptos Narrow" panose="020B0004020202020204" pitchFamily="34" charset="0"/>
                      </a:endParaRPr>
                    </a:p>
                  </a:txBody>
                  <a:tcPr marL="81684" marR="4093" marT="62834" marB="62834">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l" fontAlgn="t"/>
                      <a:r>
                        <a:rPr lang="en-GB" sz="1400" u="none" strike="noStrike" cap="none" spc="0">
                          <a:solidFill>
                            <a:schemeClr val="tx1"/>
                          </a:solidFill>
                          <a:effectLst/>
                        </a:rPr>
                        <a:t>Title 2 describes the methodology for determining if a cyber attack is reportable under the NCCS. Is the methodology clear and does it meet all requirements and objectives for the cyber-attack classification scale methodology in the NCCS? If not, please explain how the cyber-attack classification scale methodology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4261337907"/>
                  </a:ext>
                </a:extLst>
              </a:tr>
              <a:tr h="444024">
                <a:tc>
                  <a:txBody>
                    <a:bodyPr/>
                    <a:lstStyle/>
                    <a:p>
                      <a:pPr algn="l" fontAlgn="b"/>
                      <a:r>
                        <a:rPr lang="en-GB" sz="1400" u="none" strike="noStrike" cap="none" spc="0">
                          <a:solidFill>
                            <a:schemeClr val="tx1"/>
                          </a:solidFill>
                          <a:effectLst/>
                        </a:rPr>
                        <a:t>Generic</a:t>
                      </a:r>
                      <a:endParaRPr lang="en-GB" sz="1400" b="0" i="0" u="none" strike="noStrike" cap="none" spc="0">
                        <a:solidFill>
                          <a:schemeClr val="tx1"/>
                        </a:solidFill>
                        <a:effectLst/>
                        <a:latin typeface="Aptos Narrow" panose="020B0004020202020204" pitchFamily="34" charset="0"/>
                      </a:endParaRPr>
                    </a:p>
                  </a:txBody>
                  <a:tcPr marL="81684" marR="4093" marT="62834" marB="62834"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b"/>
                      <a:r>
                        <a:rPr lang="en-GB" sz="1400" u="none" strike="noStrike" cap="none" spc="0">
                          <a:solidFill>
                            <a:schemeClr val="tx1"/>
                          </a:solidFill>
                          <a:effectLst/>
                        </a:rPr>
                        <a:t>Do you consider that your internal CSIRT understand the CACS methodology for operational use? If not, what is unclear?</a:t>
                      </a:r>
                      <a:endParaRPr lang="en-GB" sz="1400" b="0" i="0" u="none" strike="noStrike" cap="none" spc="0">
                        <a:solidFill>
                          <a:schemeClr val="tx1"/>
                        </a:solidFill>
                        <a:effectLst/>
                        <a:latin typeface="Aptos Narrow" panose="020B0004020202020204" pitchFamily="34" charset="0"/>
                      </a:endParaRPr>
                    </a:p>
                  </a:txBody>
                  <a:tcPr marL="81684" marR="4093" marT="62834" marB="62834" anchor="b">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89337044"/>
                  </a:ext>
                </a:extLst>
              </a:tr>
              <a:tr h="444024">
                <a:tc>
                  <a:txBody>
                    <a:bodyPr/>
                    <a:lstStyle/>
                    <a:p>
                      <a:pPr algn="l" fontAlgn="b"/>
                      <a:r>
                        <a:rPr lang="en-GB" sz="1400" u="none" strike="noStrike" cap="none" spc="0">
                          <a:solidFill>
                            <a:schemeClr val="tx1"/>
                          </a:solidFill>
                          <a:effectLst/>
                        </a:rPr>
                        <a:t>Generic</a:t>
                      </a:r>
                      <a:endParaRPr lang="en-GB" sz="1400" b="0" i="0" u="none" strike="noStrike" cap="none" spc="0">
                        <a:solidFill>
                          <a:schemeClr val="tx1"/>
                        </a:solidFill>
                        <a:effectLst/>
                        <a:latin typeface="Aptos Narrow" panose="020B0004020202020204" pitchFamily="34" charset="0"/>
                      </a:endParaRPr>
                    </a:p>
                  </a:txBody>
                  <a:tcPr marL="81684" marR="4093" marT="62834" marB="62834" anchor="b">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b"/>
                      <a:r>
                        <a:rPr lang="en-GB" sz="1400" u="none" strike="noStrike" cap="none" spc="0">
                          <a:solidFill>
                            <a:schemeClr val="tx1"/>
                          </a:solidFill>
                          <a:effectLst/>
                        </a:rPr>
                        <a:t>During a crisis, do you think your operational team under pressure, will be able to use it without any issue? If not, please explain what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nchor="b">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397104725"/>
                  </a:ext>
                </a:extLst>
              </a:tr>
              <a:tr h="444024">
                <a:tc>
                  <a:txBody>
                    <a:bodyPr/>
                    <a:lstStyle/>
                    <a:p>
                      <a:pPr algn="l" fontAlgn="t"/>
                      <a:r>
                        <a:rPr lang="en-GB" sz="1400" u="none" strike="noStrike" cap="none" spc="0">
                          <a:solidFill>
                            <a:schemeClr val="tx1"/>
                          </a:solidFill>
                          <a:effectLst/>
                        </a:rPr>
                        <a:t>Estimation of the root cause</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t"/>
                      <a:r>
                        <a:rPr lang="en-GB" sz="1400" u="none" strike="noStrike" cap="none" spc="0">
                          <a:solidFill>
                            <a:schemeClr val="tx1"/>
                          </a:solidFill>
                          <a:effectLst/>
                        </a:rPr>
                        <a:t> Is the estimation of the root cause clear? If not, please explain how the estimation of the root cause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740055819"/>
                  </a:ext>
                </a:extLst>
              </a:tr>
              <a:tr h="444024">
                <a:tc>
                  <a:txBody>
                    <a:bodyPr/>
                    <a:lstStyle/>
                    <a:p>
                      <a:pPr algn="l" fontAlgn="t"/>
                      <a:r>
                        <a:rPr lang="en-GB" sz="1400" u="none" strike="noStrike" cap="none" spc="0">
                          <a:solidFill>
                            <a:schemeClr val="tx1"/>
                          </a:solidFill>
                          <a:effectLst/>
                        </a:rPr>
                        <a:t>Determination of the potential impact of the cyber attack</a:t>
                      </a:r>
                      <a:endParaRPr lang="en-GB" sz="1400" b="0" i="0" u="none" strike="noStrike" cap="none" spc="0">
                        <a:solidFill>
                          <a:schemeClr val="tx1"/>
                        </a:solidFill>
                        <a:effectLst/>
                        <a:latin typeface="Aptos Narrow" panose="020B0004020202020204" pitchFamily="34" charset="0"/>
                      </a:endParaRPr>
                    </a:p>
                  </a:txBody>
                  <a:tcPr marL="81684" marR="4093" marT="62834" marB="62834">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t"/>
                      <a:r>
                        <a:rPr lang="en-GB" sz="1400" u="none" strike="noStrike" cap="none" spc="0">
                          <a:solidFill>
                            <a:schemeClr val="tx1"/>
                          </a:solidFill>
                          <a:effectLst/>
                        </a:rPr>
                        <a:t> Is the determination of the potential impact clear? If not, please explain how it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903318832"/>
                  </a:ext>
                </a:extLst>
              </a:tr>
              <a:tr h="444024">
                <a:tc>
                  <a:txBody>
                    <a:bodyPr/>
                    <a:lstStyle/>
                    <a:p>
                      <a:pPr algn="l" fontAlgn="t"/>
                      <a:r>
                        <a:rPr lang="en-GB" sz="1400" u="none" strike="noStrike" cap="none" spc="0">
                          <a:solidFill>
                            <a:schemeClr val="tx1"/>
                          </a:solidFill>
                          <a:effectLst/>
                        </a:rPr>
                        <a:t>Estimation of the severity of the cyber-attack</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t"/>
                      <a:r>
                        <a:rPr lang="en-GB" sz="1400" u="none" strike="noStrike" cap="none" spc="0">
                          <a:solidFill>
                            <a:schemeClr val="tx1"/>
                          </a:solidFill>
                          <a:effectLst/>
                        </a:rPr>
                        <a:t> Is the estimation of the severity clear? If not, please explain how it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720796531"/>
                  </a:ext>
                </a:extLst>
              </a:tr>
              <a:tr h="297413">
                <a:tc>
                  <a:txBody>
                    <a:bodyPr/>
                    <a:lstStyle/>
                    <a:p>
                      <a:pPr algn="l" fontAlgn="t"/>
                      <a:r>
                        <a:rPr lang="en-GB" sz="1400" u="none" strike="noStrike" cap="none" spc="0">
                          <a:solidFill>
                            <a:schemeClr val="tx1"/>
                          </a:solidFill>
                          <a:effectLst/>
                        </a:rPr>
                        <a:t>Cyber-attack gravity classification</a:t>
                      </a:r>
                      <a:endParaRPr lang="en-GB" sz="1400" b="0" i="0" u="none" strike="noStrike" cap="none" spc="0">
                        <a:solidFill>
                          <a:schemeClr val="tx1"/>
                        </a:solidFill>
                        <a:effectLst/>
                        <a:latin typeface="Aptos Narrow" panose="020B0004020202020204" pitchFamily="34" charset="0"/>
                      </a:endParaRPr>
                    </a:p>
                  </a:txBody>
                  <a:tcPr marL="81684" marR="4093" marT="62834" marB="62834">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t"/>
                      <a:r>
                        <a:rPr lang="en-GB" sz="1400" u="none" strike="noStrike" cap="none" spc="0">
                          <a:solidFill>
                            <a:schemeClr val="tx1"/>
                          </a:solidFill>
                          <a:effectLst/>
                        </a:rPr>
                        <a:t> Is the definition of the gravity clear? If not, please explain how it can be improved.</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673657729"/>
                  </a:ext>
                </a:extLst>
              </a:tr>
              <a:tr h="590636">
                <a:tc>
                  <a:txBody>
                    <a:bodyPr/>
                    <a:lstStyle/>
                    <a:p>
                      <a:pPr algn="l" fontAlgn="t"/>
                      <a:r>
                        <a:rPr lang="en-GB" sz="1400" u="none" strike="noStrike" cap="none" spc="0">
                          <a:solidFill>
                            <a:schemeClr val="tx1"/>
                          </a:solidFill>
                          <a:effectLst/>
                        </a:rPr>
                        <a:t>Process diagram and matrix</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l" fontAlgn="t"/>
                      <a:r>
                        <a:rPr lang="en-GB" sz="1400" u="none" strike="noStrike" cap="none" spc="0">
                          <a:solidFill>
                            <a:schemeClr val="tx1"/>
                          </a:solidFill>
                          <a:effectLst/>
                        </a:rPr>
                        <a:t>Annex I contains the diagram of the classification process and the gravity matrix.  the diagrams clear, complete and at the right level of detail? If not, please explain which fields you would like to add or remove.</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265034406"/>
                  </a:ext>
                </a:extLst>
              </a:tr>
              <a:tr h="297413">
                <a:tc>
                  <a:txBody>
                    <a:bodyPr/>
                    <a:lstStyle/>
                    <a:p>
                      <a:pPr algn="l" fontAlgn="t"/>
                      <a:r>
                        <a:rPr lang="en-GB" sz="1400" u="none" strike="noStrike" cap="none" spc="0">
                          <a:solidFill>
                            <a:schemeClr val="tx1"/>
                          </a:solidFill>
                          <a:effectLst/>
                        </a:rPr>
                        <a:t>Other</a:t>
                      </a:r>
                      <a:endParaRPr lang="en-GB" sz="1400" b="0" i="0" u="none" strike="noStrike" cap="none" spc="0">
                        <a:solidFill>
                          <a:schemeClr val="tx1"/>
                        </a:solidFill>
                        <a:effectLst/>
                        <a:latin typeface="Aptos Narrow" panose="020B0004020202020204" pitchFamily="34" charset="0"/>
                      </a:endParaRPr>
                    </a:p>
                  </a:txBody>
                  <a:tcPr marL="81684" marR="4093" marT="62834" marB="62834">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l" fontAlgn="t"/>
                      <a:r>
                        <a:rPr lang="en-GB" sz="1400" u="none" strike="noStrike" cap="none" spc="0">
                          <a:solidFill>
                            <a:schemeClr val="tx1"/>
                          </a:solidFill>
                          <a:effectLst/>
                        </a:rPr>
                        <a:t>Do you have any other comments on the cyber-attack classification scale methodology?</a:t>
                      </a:r>
                      <a:endParaRPr lang="en-GB" sz="1400" b="0" i="0" u="none" strike="noStrike" cap="none" spc="0">
                        <a:solidFill>
                          <a:schemeClr val="tx1"/>
                        </a:solidFill>
                        <a:effectLst/>
                        <a:latin typeface="Aptos Narrow" panose="020B0004020202020204" pitchFamily="34" charset="0"/>
                      </a:endParaRPr>
                    </a:p>
                  </a:txBody>
                  <a:tcPr marL="81684" marR="4093" marT="62834" marB="62834">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386262933"/>
                  </a:ext>
                </a:extLst>
              </a:tr>
            </a:tbl>
          </a:graphicData>
        </a:graphic>
      </p:graphicFrame>
    </p:spTree>
    <p:extLst>
      <p:ext uri="{BB962C8B-B14F-4D97-AF65-F5344CB8AC3E}">
        <p14:creationId xmlns:p14="http://schemas.microsoft.com/office/powerpoint/2010/main" val="42866319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28F4-5325-00D3-6AB2-F8BF1FD1D9A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F81DFE6-C2AC-2FCC-7C68-253EE7CB203D}"/>
              </a:ext>
            </a:extLst>
          </p:cNvPr>
          <p:cNvSpPr>
            <a:spLocks noGrp="1"/>
          </p:cNvSpPr>
          <p:nvPr>
            <p:ph type="ftr" sz="quarter" idx="4294967295"/>
          </p:nvPr>
        </p:nvSpPr>
        <p:spPr>
          <a:xfrm>
            <a:off x="558175" y="6303966"/>
            <a:ext cx="3899800" cy="365124"/>
          </a:xfrm>
          <a:prstGeom prst="rect">
            <a:avLst/>
          </a:prstGeom>
        </p:spPr>
        <p:txBody>
          <a:bodyPr vert="horz" lIns="91440" tIns="0" rIns="91440" bIns="0" rtlCol="0" anchor="b"/>
          <a:lstStyle>
            <a:defPPr>
              <a:defRPr lang="en-US"/>
            </a:defPPr>
            <a:lvl1pPr marL="0" algn="l"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Risk Assessment Processes</a:t>
            </a:r>
          </a:p>
        </p:txBody>
      </p:sp>
      <p:sp>
        <p:nvSpPr>
          <p:cNvPr id="4" name="Slide Number Placeholder 3">
            <a:extLst>
              <a:ext uri="{FF2B5EF4-FFF2-40B4-BE49-F238E27FC236}">
                <a16:creationId xmlns:a16="http://schemas.microsoft.com/office/drawing/2014/main" id="{012B0C1B-1E97-86C3-1AD5-7D40A44A3001}"/>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pPr/>
              <a:t>35</a:t>
            </a:fld>
            <a:endParaRPr lang="en-GB"/>
          </a:p>
        </p:txBody>
      </p:sp>
      <p:sp>
        <p:nvSpPr>
          <p:cNvPr id="2" name="Title 1">
            <a:extLst>
              <a:ext uri="{FF2B5EF4-FFF2-40B4-BE49-F238E27FC236}">
                <a16:creationId xmlns:a16="http://schemas.microsoft.com/office/drawing/2014/main" id="{11438BBD-7FF0-6CFD-2192-9F5E18853F27}"/>
              </a:ext>
            </a:extLst>
          </p:cNvPr>
          <p:cNvSpPr>
            <a:spLocks noGrp="1"/>
          </p:cNvSpPr>
          <p:nvPr>
            <p:ph type="ctrTitle"/>
          </p:nvPr>
        </p:nvSpPr>
        <p:spPr>
          <a:xfrm>
            <a:off x="1724343" y="1736724"/>
            <a:ext cx="5387658" cy="3423366"/>
          </a:xfrm>
        </p:spPr>
        <p:txBody>
          <a:bodyPr anchor="t" anchorCtr="0">
            <a:normAutofit/>
          </a:bodyPr>
          <a:lstStyle/>
          <a:p>
            <a:r>
              <a:rPr lang="en-GB"/>
              <a:t>Next steps</a:t>
            </a:r>
            <a:endParaRPr lang="en-GB" noProof="0"/>
          </a:p>
        </p:txBody>
      </p:sp>
      <p:sp>
        <p:nvSpPr>
          <p:cNvPr id="5" name="Picture Placeholder 4">
            <a:extLst>
              <a:ext uri="{FF2B5EF4-FFF2-40B4-BE49-F238E27FC236}">
                <a16:creationId xmlns:a16="http://schemas.microsoft.com/office/drawing/2014/main" id="{146648AE-860C-5E29-D52D-BCB12088CA53}"/>
              </a:ext>
            </a:extLst>
          </p:cNvPr>
          <p:cNvSpPr>
            <a:spLocks noGrp="1"/>
          </p:cNvSpPr>
          <p:nvPr>
            <p:ph type="pic" sz="quarter" idx="14"/>
          </p:nvPr>
        </p:nvSpPr>
        <p:spPr>
          <a:solidFill>
            <a:schemeClr val="accent3"/>
          </a:solidFill>
        </p:spPr>
        <p:txBody>
          <a:bodyPr/>
          <a:lstStyle/>
          <a:p>
            <a:endParaRPr lang="en-GB"/>
          </a:p>
        </p:txBody>
      </p:sp>
      <p:sp>
        <p:nvSpPr>
          <p:cNvPr id="6" name="Title 10">
            <a:extLst>
              <a:ext uri="{FF2B5EF4-FFF2-40B4-BE49-F238E27FC236}">
                <a16:creationId xmlns:a16="http://schemas.microsoft.com/office/drawing/2014/main" id="{B33AE859-B93B-0405-354F-F5D1F92497A9}"/>
              </a:ext>
            </a:extLst>
          </p:cNvPr>
          <p:cNvSpPr txBox="1">
            <a:spLocks/>
          </p:cNvSpPr>
          <p:nvPr/>
        </p:nvSpPr>
        <p:spPr>
          <a:xfrm>
            <a:off x="345533" y="1736724"/>
            <a:ext cx="804461" cy="78215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pPr algn="r"/>
            <a:r>
              <a:rPr lang="en-US">
                <a:solidFill>
                  <a:schemeClr val="accent3"/>
                </a:solidFill>
              </a:rPr>
              <a:t>5</a:t>
            </a:r>
            <a:endParaRPr lang="en-GB">
              <a:solidFill>
                <a:schemeClr val="accent3"/>
              </a:solidFill>
            </a:endParaRPr>
          </a:p>
        </p:txBody>
      </p:sp>
    </p:spTree>
    <p:extLst>
      <p:ext uri="{BB962C8B-B14F-4D97-AF65-F5344CB8AC3E}">
        <p14:creationId xmlns:p14="http://schemas.microsoft.com/office/powerpoint/2010/main" val="2755861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800"/>
              <a:t>Agenda </a:t>
            </a:r>
            <a:r>
              <a:rPr lang="fr-FR" sz="2800" err="1"/>
              <a:t>from</a:t>
            </a:r>
            <a:r>
              <a:rPr lang="fr-FR" sz="2800"/>
              <a:t> </a:t>
            </a:r>
            <a:r>
              <a:rPr lang="fr-FR" sz="2800" err="1"/>
              <a:t>now</a:t>
            </a:r>
            <a:r>
              <a:rPr lang="fr-FR" sz="2800"/>
              <a:t> to the </a:t>
            </a:r>
            <a:r>
              <a:rPr lang="fr-FR" sz="2800" err="1"/>
              <a:t>submission</a:t>
            </a:r>
            <a:endParaRPr lang="fr-FR"/>
          </a:p>
        </p:txBody>
      </p:sp>
      <p:sp>
        <p:nvSpPr>
          <p:cNvPr id="323" name="Slide Number Placeholder 322">
            <a:extLst>
              <a:ext uri="{FF2B5EF4-FFF2-40B4-BE49-F238E27FC236}">
                <a16:creationId xmlns:a16="http://schemas.microsoft.com/office/drawing/2014/main" id="{AFD2BCEF-489C-9CE4-C91F-B0CCA4FB4C57}"/>
              </a:ext>
            </a:extLst>
          </p:cNvPr>
          <p:cNvSpPr>
            <a:spLocks noGrp="1"/>
          </p:cNvSpPr>
          <p:nvPr>
            <p:ph type="sldNum" sz="quarter" idx="12"/>
          </p:nvPr>
        </p:nvSpPr>
        <p:spPr/>
        <p:txBody>
          <a:bodyPr/>
          <a:lstStyle/>
          <a:p>
            <a:fld id="{2557C461-8C51-4D9D-8FC8-E809BEA51BC7}" type="slidenum">
              <a:rPr lang="en-GB" smtClean="0"/>
              <a:t>36</a:t>
            </a:fld>
            <a:endParaRPr lang="en-GB"/>
          </a:p>
        </p:txBody>
      </p:sp>
      <p:sp>
        <p:nvSpPr>
          <p:cNvPr id="50" name="AutoShape 2"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AutoShape 4" descr="data:image/jpg;base64,%20/9j/4AAQSkZJRgABAQEAYABgAAD/2wBDAAUDBAQEAwUEBAQFBQUGBwwIBwcHBw8LCwkMEQ8SEhEPERETFhwXExQaFRERGCEYGh0dHx8fExciJCIeJBweHx7/2wBDAQUFBQcGBw4ICA4eFBEUHh4eHh4eHh4eHh4eHh4eHh4eHh4eHh4eHh4eHh4eHh4eHh4eHh4eHh4eHh4eHh4eHh7/wAARCABWAF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qa1qFtpOkXmqXjbbe0heaQ/7KjJ/lTob+zlvbmyjuEa4tQjTR55QOCVJ+uD+Vcj8aPBw8Z+DpdNt7ZJNRLottK0jIsO51DucH5gF3HBznFaUoxc1GbsiJyai3HVnReHfEWi+ILfztI1K1vMRo7rDKHMYYZAbHQ+xrUJAxkgZOB71ynwp8HjwL4VXw+txDdRxzO6TrCI3kDHPzgdWHTPoB6VgfG3SfHmqy6LF4N1AwbLnzpVVFUx7FPz+YcgZB2hSDkn0zWipQnWcIysu7I55Rp80lr2R6XRUFhF9nsYIS8zlI1UtM+52OOrHuanrnNgooooAKKKKACo7qN5raSKOeS3d1IEsYBZD6jIIz9Qae7KilnYKoGSScAVyvg3x/4d8UNHbWF6hv2Mu61GWdBG5UsccBTgEE9cirjCTTklsS5JOzZ5X4Y8D+Jbr4u3Ouay17rehxX7WzTzyhGlMa/I7RjAdEbK/XnHWvf6AAOgxRWlfESrNN9NCadJU07BRRRWBoec/HHTvHupabptv4Fvo4JzeI8qmMKVCZfeZCcAZUDbtOS3pXe6VDJb6ZbQzSTSyJEod5mDOzY5LEcE59OKkvLhbW0luXSR1iQuVjQuxA9AOSfYVy3wu8dWfj7RrnVNPsbm2gguXt902BvKk9BnI42k5A5OOcVu3OdJaaR6+pklGNTfV/oddRRRWBqFFFFAGH450Ox8QeGL3T73T0vwYmaKFjjMgU7cHsc4rkvgp8OLv4fpc+fqFveG+giabEO14pVzlVb+JOfbkV3moarZWF9Y2d1MI5b6Ro4M9GZVLEfkDVqCaKePzIZUlTJG5GBGQcHkVuq1SNN0/sszdOLnzdUPqprGpWOj6Xcanqd1Ha2dshkmmkOFVRVuvE/wBseS/X4Y2q2wf7K+oR/aivptbbn23Y/HFc8nZXPTyvBrG4ynh27KTtctRftDeD21GBJNN1uDTJ5PLj1KW2xCTnGeucfr7V0njf4seFfB/ii10HWHuUkuLb7T58aBo0X5sA85ydvAAOcivEvDvh/S/GkXhvQ/Efxcsr/TlaNbLRrK18t87cbDgDacZGSD355ra0+xtfFn7Xd6J7cS2ehwjajDcoaJFVePZmz9RWSnI+trZLlkaktJJQhOUt+jSjZyitX10sejfD74yeGvGnimXw1bWWpWN5sZohdxhfNCjJHByDjnB7A1b8KfEDwhN4o1vwrpdm9j/YUTveT+UscCpEQp5Bzx05HQV5f4Flh1X9qfxf4kkUC10a3nJdemVVYs/iA5rO/Z/bRLnw18QfFHi6/S00/Vp/sU1w5wR5m4tg+pMi/lTU5bXMsVkeDjGpUjFq0Kel7tSm9l3suh6Ppfx38P6vr0GnaRoHiC+tp7lbZL2O2/dFycDqeByOuK6T4jfFDwt4Gmhs9TmnudRnAMVjaR+ZMQehI6AH369q8M+F+tan4A+LGneBfDniS08U+HNSnViIAGEQfOWyM7WUAMcEgj07R/DXxP4dsPjj4w8TePbpbe+t3mFmsyFirCQrtQf3gqhQPQmkps3r8O4ZVZTpwbpxhzJJvmnd2V01ePnoew/Db4xaN428TSeHrfRtWsL6ONpGFzGoChcZ3YOQeR2orz/9lh5Nf+JXjnxZcxPHNI4Xy3HzR+bI7bT7gRgUVcG2rs+c4hwdDB410aMbJKN1e+rV3r8zpPi78P8AXPE3iy2j0m+vLiKO3e5mS9uD5EbFsLHHgZUthvXAFeu6PbRWek2trBaJZxxRKqwJjEeB90Y9Kt1U03UrLUrWO5s7hJY5N2wg9dpIP5EEV1VK86kIxeyPAjBRk33LdV9RsrPUbGWxv7WG6tZl2yRSoGVx6EGrFFYGqbTujldD+HPgbQ9RTUdK8L6ba3cZzHKsWWQ+oz0/CtPSfDHh/SdXu9X03SbW1v73P2m4jTDy5OTk9+ea16M80rI3qYzEVL89Ru+mre3Y5vT/AA54O0m/voLLS9PtbnU0P2sIuGuFYnIb1ySfzp8PgfwjD4fl8Px+HdPXSppPMktfKHls/wDex68DmtAaNZjWzrAUi527cjgY5zn1/wDrVo03GPQX1vEXu5vp1fTb7uhz3hjwR4S8M3D3Gg+H7CwncbWlij+fHpk84ovPA/hC88Qr4guvDunTaorBhctCC24dCexPv1roaKVkN4zEObn7R3ejd3e3YytA8N6DoEl3JoulW1i944kuWhTBlYZ5b1PzH86K1aKZlOpOpLmm7vzMjxjZy3nhy9jt7u/tZlhZ43s32ylgDgDg5zXFfA/wLqXhGG7uNajtpby7RHWZHLPGDy8Rz0+bnI616ZQenHWto15RpumtmYuCclIMjOMjPpRXkGsaj40k+LEdkZxaWiJFb3FxYQtIkccjFlLbgQrkjGe2a9dK/u9m5hxjd3+tFWl7NLXcIz5rgjoxYKysVOGAPQ9cH865rxZpet3+s6dJp99JDbQsZJlUhOOAQGAzkgnrxxVXwd4a1PTfEmqatqN9JcpdSN5KSSHcgB2hiB8pJUDtkAAdzXY0m1Tl7ruP4lqAGAB6UUUVkUFFFFABRRRQAUUUUAMjijjd3SNVaQ7nIHLHGMn8BT6KKACiiigAooooAKKKKACiiigD/9k="/>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6" name="Rectangle 65"/>
          <p:cNvSpPr/>
          <p:nvPr/>
        </p:nvSpPr>
        <p:spPr>
          <a:xfrm>
            <a:off x="1133475" y="1178032"/>
            <a:ext cx="10645570" cy="2721964"/>
          </a:xfrm>
          <a:prstGeom prst="rect">
            <a:avLst/>
          </a:prstGeom>
          <a:solidFill>
            <a:schemeClr val="bg1"/>
          </a:solidFill>
        </p:spPr>
        <p:txBody>
          <a:bodyPr wrap="square" lIns="91440" tIns="45720" rIns="91440" bIns="45720" anchor="t">
            <a:spAutoFit/>
          </a:bodyPr>
          <a:lstStyle/>
          <a:p>
            <a:pPr algn="just">
              <a:lnSpc>
                <a:spcPct val="120000"/>
              </a:lnSpc>
              <a:spcAft>
                <a:spcPts val="0"/>
              </a:spcAft>
            </a:pPr>
            <a:r>
              <a:rPr lang="fr-FR" sz="2400" b="1" err="1">
                <a:latin typeface="Calibri" panose="020F0502020204030204" pitchFamily="34" charset="0"/>
                <a:ea typeface="Calibri" panose="020F0502020204030204" pitchFamily="34" charset="0"/>
                <a:cs typeface="Calibri" panose="020F0502020204030204" pitchFamily="34" charset="0"/>
              </a:rPr>
              <a:t>Oct</a:t>
            </a:r>
            <a:r>
              <a:rPr lang="fr-FR" sz="2400" b="1">
                <a:latin typeface="Calibri" panose="020F0502020204030204" pitchFamily="34" charset="0"/>
                <a:ea typeface="Calibri" panose="020F0502020204030204" pitchFamily="34" charset="0"/>
                <a:cs typeface="Calibri" panose="020F0502020204030204" pitchFamily="34" charset="0"/>
              </a:rPr>
              <a:t> – </a:t>
            </a:r>
            <a:r>
              <a:rPr lang="fr-FR" sz="2400" b="1" err="1">
                <a:latin typeface="Calibri" panose="020F0502020204030204" pitchFamily="34" charset="0"/>
                <a:ea typeface="Calibri" panose="020F0502020204030204" pitchFamily="34" charset="0"/>
                <a:cs typeface="Calibri" panose="020F0502020204030204" pitchFamily="34" charset="0"/>
              </a:rPr>
              <a:t>Nov</a:t>
            </a:r>
            <a:r>
              <a:rPr lang="fr-FR" sz="2400" b="1">
                <a:latin typeface="Calibri" panose="020F0502020204030204" pitchFamily="34" charset="0"/>
                <a:ea typeface="Calibri" panose="020F0502020204030204" pitchFamily="34" charset="0"/>
                <a:cs typeface="Calibri" panose="020F0502020204030204" pitchFamily="34" charset="0"/>
              </a:rPr>
              <a:t> 2024 : </a:t>
            </a:r>
            <a:r>
              <a:rPr lang="en-GB" sz="2400">
                <a:latin typeface="Calibri" panose="020F0502020204030204" pitchFamily="34" charset="0"/>
                <a:ea typeface="Calibri" panose="020F0502020204030204" pitchFamily="34" charset="0"/>
                <a:cs typeface="Calibri" panose="020F0502020204030204" pitchFamily="34" charset="0"/>
              </a:rPr>
              <a:t>Stakeholder consultation (ACER, ENISA, NCCS-NCA, CSIRTS,…)</a:t>
            </a:r>
          </a:p>
          <a:p>
            <a:pPr algn="just">
              <a:lnSpc>
                <a:spcPct val="120000"/>
              </a:lnSpc>
            </a:pPr>
            <a:r>
              <a:rPr lang="fr-FR" sz="2400" b="1"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Dec</a:t>
            </a:r>
            <a:r>
              <a:rPr lang="fr-FR" sz="2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2024 : </a:t>
            </a:r>
            <a:r>
              <a:rPr lang="fr-FR" sz="2400" b="1"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work</a:t>
            </a:r>
            <a:r>
              <a:rPr lang="fr-FR" sz="2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on the </a:t>
            </a:r>
            <a:r>
              <a:rPr lang="en-GB" sz="24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Feed-back / comments</a:t>
            </a:r>
          </a:p>
          <a:p>
            <a:pPr algn="just">
              <a:lnSpc>
                <a:spcPct val="120000"/>
              </a:lnSpc>
              <a:spcAft>
                <a:spcPts val="0"/>
              </a:spcAft>
            </a:pPr>
            <a:r>
              <a:rPr lang="fr-FR" sz="2400" b="1">
                <a:latin typeface="Calibri"/>
                <a:ea typeface="Calibri"/>
                <a:cs typeface="Calibri"/>
              </a:rPr>
              <a:t>Jan - </a:t>
            </a:r>
            <a:r>
              <a:rPr lang="fr-FR" sz="2400" b="1" err="1">
                <a:latin typeface="Calibri"/>
                <a:ea typeface="Calibri"/>
                <a:cs typeface="Calibri"/>
              </a:rPr>
              <a:t>Feb</a:t>
            </a:r>
            <a:r>
              <a:rPr lang="fr-FR" sz="2400" b="1">
                <a:latin typeface="Calibri"/>
                <a:ea typeface="Calibri"/>
                <a:cs typeface="Calibri"/>
              </a:rPr>
              <a:t> 2025: </a:t>
            </a:r>
            <a:r>
              <a:rPr lang="fr-FR" sz="2400">
                <a:latin typeface="Calibri"/>
                <a:ea typeface="Calibri"/>
                <a:cs typeface="Calibri"/>
              </a:rPr>
              <a:t>Public consultation (Jan-14 to Feb-14)</a:t>
            </a:r>
          </a:p>
          <a:p>
            <a:pPr algn="just">
              <a:lnSpc>
                <a:spcPct val="120000"/>
              </a:lnSpc>
            </a:pPr>
            <a:r>
              <a:rPr lang="fr-FR" sz="2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March – June (</a:t>
            </a:r>
            <a:r>
              <a:rPr lang="fr-FR" sz="2400" b="1" i="1" err="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around</a:t>
            </a:r>
            <a:r>
              <a:rPr lang="fr-FR" sz="2400" b="1">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 2025: </a:t>
            </a:r>
            <a:r>
              <a:rPr lang="en-GB" sz="2400">
                <a:solidFill>
                  <a:schemeClr val="bg1">
                    <a:lumMod val="50000"/>
                  </a:schemeClr>
                </a:solidFill>
                <a:latin typeface="Calibri" panose="020F0502020204030204" pitchFamily="34" charset="0"/>
                <a:ea typeface="Calibri" panose="020F0502020204030204" pitchFamily="34" charset="0"/>
                <a:cs typeface="Calibri" panose="020F0502020204030204" pitchFamily="34" charset="0"/>
              </a:rPr>
              <a:t>ENTSO-E &amp; DSO Entity finalisation &amp; approval</a:t>
            </a:r>
          </a:p>
          <a:p>
            <a:pPr algn="just">
              <a:lnSpc>
                <a:spcPct val="120000"/>
              </a:lnSpc>
            </a:pPr>
            <a:r>
              <a:rPr lang="fr-FR" sz="2400" b="1">
                <a:latin typeface="Calibri" panose="020F0502020204030204" pitchFamily="34" charset="0"/>
                <a:ea typeface="Calibri" panose="020F0502020204030204" pitchFamily="34" charset="0"/>
                <a:cs typeface="Calibri" panose="020F0502020204030204" pitchFamily="34" charset="0"/>
              </a:rPr>
              <a:t>13 June 2025: </a:t>
            </a:r>
            <a:r>
              <a:rPr lang="fr-FR" sz="2400">
                <a:latin typeface="Calibri" panose="020F0502020204030204" pitchFamily="34" charset="0"/>
                <a:ea typeface="Calibri" panose="020F0502020204030204" pitchFamily="34" charset="0"/>
                <a:cs typeface="Calibri" panose="020F0502020204030204" pitchFamily="34" charset="0"/>
              </a:rPr>
              <a:t>Final </a:t>
            </a:r>
            <a:r>
              <a:rPr lang="fr-FR" sz="2400" err="1">
                <a:latin typeface="Calibri" panose="020F0502020204030204" pitchFamily="34" charset="0"/>
                <a:ea typeface="Calibri" panose="020F0502020204030204" pitchFamily="34" charset="0"/>
                <a:cs typeface="Calibri" panose="020F0502020204030204" pitchFamily="34" charset="0"/>
              </a:rPr>
              <a:t>submission</a:t>
            </a:r>
            <a:r>
              <a:rPr lang="en-GB" sz="2400">
                <a:latin typeface="Calibri" panose="020F0502020204030204" pitchFamily="34" charset="0"/>
                <a:ea typeface="Calibri" panose="020F0502020204030204" pitchFamily="34" charset="0"/>
                <a:cs typeface="Calibri" panose="020F0502020204030204" pitchFamily="34" charset="0"/>
              </a:rPr>
              <a:t> </a:t>
            </a:r>
          </a:p>
          <a:p>
            <a:pPr algn="just">
              <a:lnSpc>
                <a:spcPct val="120000"/>
              </a:lnSpc>
            </a:pPr>
            <a:r>
              <a:rPr lang="en-GB" sz="2400" b="1">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June-July (</a:t>
            </a:r>
            <a:r>
              <a:rPr lang="en-GB" sz="2400" b="1" i="1">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around</a:t>
            </a:r>
            <a:r>
              <a:rPr lang="en-GB" sz="2400" b="1">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2025:</a:t>
            </a:r>
            <a:r>
              <a:rPr lang="en-GB" sz="240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approval by NCCS-NCAs</a:t>
            </a:r>
            <a:endParaRPr lang="fr-FR" sz="2400">
              <a:solidFill>
                <a:schemeClr val="tx2">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 name="Flèche droite 1"/>
          <p:cNvSpPr/>
          <p:nvPr/>
        </p:nvSpPr>
        <p:spPr>
          <a:xfrm>
            <a:off x="669925" y="2186589"/>
            <a:ext cx="439737" cy="3524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67777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50864" y="3019892"/>
            <a:ext cx="2688148" cy="818216"/>
          </a:xfrm>
        </p:spPr>
        <p:txBody>
          <a:bodyPr>
            <a:normAutofit fontScale="90000"/>
          </a:bodyPr>
          <a:lstStyle/>
          <a:p>
            <a:r>
              <a:rPr lang="en-GB" noProof="0"/>
              <a:t>Why a network code on Cybersecurity (NCCS)?</a:t>
            </a:r>
          </a:p>
        </p:txBody>
      </p:sp>
      <p:sp>
        <p:nvSpPr>
          <p:cNvPr id="29" name="Slide Number Placeholder 28">
            <a:extLst>
              <a:ext uri="{FF2B5EF4-FFF2-40B4-BE49-F238E27FC236}">
                <a16:creationId xmlns:a16="http://schemas.microsoft.com/office/drawing/2014/main" id="{8A685BDC-6FC1-ECA3-B125-E46AC491000C}"/>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4</a:t>
            </a:fld>
            <a:endParaRPr lang="en-GB"/>
          </a:p>
        </p:txBody>
      </p:sp>
      <p:grpSp>
        <p:nvGrpSpPr>
          <p:cNvPr id="31" name="Group 30">
            <a:extLst>
              <a:ext uri="{FF2B5EF4-FFF2-40B4-BE49-F238E27FC236}">
                <a16:creationId xmlns:a16="http://schemas.microsoft.com/office/drawing/2014/main" id="{8652FE37-E59F-DF78-924F-4FD9065DF439}"/>
              </a:ext>
            </a:extLst>
          </p:cNvPr>
          <p:cNvGrpSpPr/>
          <p:nvPr/>
        </p:nvGrpSpPr>
        <p:grpSpPr>
          <a:xfrm>
            <a:off x="4675415" y="1118041"/>
            <a:ext cx="6795126" cy="1257300"/>
            <a:chOff x="4838700" y="1036862"/>
            <a:chExt cx="6795126" cy="1257300"/>
          </a:xfrm>
        </p:grpSpPr>
        <p:sp>
          <p:nvSpPr>
            <p:cNvPr id="5" name="Rectangle 4">
              <a:extLst>
                <a:ext uri="{FF2B5EF4-FFF2-40B4-BE49-F238E27FC236}">
                  <a16:creationId xmlns:a16="http://schemas.microsoft.com/office/drawing/2014/main" id="{26FFD184-D3DF-36A3-A18E-EE85EF0D4A07}"/>
                </a:ext>
              </a:extLst>
            </p:cNvPr>
            <p:cNvSpPr/>
            <p:nvPr/>
          </p:nvSpPr>
          <p:spPr>
            <a:xfrm>
              <a:off x="5706554" y="1208312"/>
              <a:ext cx="592727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tlCol="0" anchor="ctr"/>
            <a:lstStyle/>
            <a:p>
              <a:r>
                <a:rPr lang="en-US" sz="2400">
                  <a:solidFill>
                    <a:schemeClr val="tx2"/>
                  </a:solidFill>
                </a:rPr>
                <a:t>Electricity is vital for European citizens and businesses</a:t>
              </a:r>
            </a:p>
          </p:txBody>
        </p:sp>
        <p:sp>
          <p:nvSpPr>
            <p:cNvPr id="16" name="Oval 15">
              <a:extLst>
                <a:ext uri="{FF2B5EF4-FFF2-40B4-BE49-F238E27FC236}">
                  <a16:creationId xmlns:a16="http://schemas.microsoft.com/office/drawing/2014/main" id="{DA2D36D7-2C2F-6A8F-3CDC-C072B989FA96}"/>
                </a:ext>
              </a:extLst>
            </p:cNvPr>
            <p:cNvSpPr/>
            <p:nvPr/>
          </p:nvSpPr>
          <p:spPr>
            <a:xfrm>
              <a:off x="4838700" y="1036862"/>
              <a:ext cx="1257300" cy="1257300"/>
            </a:xfrm>
            <a:prstGeom prst="ellipse">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solidFill>
                </a:rPr>
                <a:t>1</a:t>
              </a:r>
            </a:p>
          </p:txBody>
        </p:sp>
      </p:grpSp>
      <p:grpSp>
        <p:nvGrpSpPr>
          <p:cNvPr id="32" name="Group 31">
            <a:extLst>
              <a:ext uri="{FF2B5EF4-FFF2-40B4-BE49-F238E27FC236}">
                <a16:creationId xmlns:a16="http://schemas.microsoft.com/office/drawing/2014/main" id="{3892453F-0147-C86F-30C3-CFCB3941E288}"/>
              </a:ext>
            </a:extLst>
          </p:cNvPr>
          <p:cNvGrpSpPr/>
          <p:nvPr/>
        </p:nvGrpSpPr>
        <p:grpSpPr>
          <a:xfrm>
            <a:off x="4675415" y="2580808"/>
            <a:ext cx="6795126" cy="1257300"/>
            <a:chOff x="4838700" y="2528205"/>
            <a:chExt cx="6795126" cy="1257300"/>
          </a:xfrm>
        </p:grpSpPr>
        <p:sp>
          <p:nvSpPr>
            <p:cNvPr id="12" name="Rectangle 11">
              <a:extLst>
                <a:ext uri="{FF2B5EF4-FFF2-40B4-BE49-F238E27FC236}">
                  <a16:creationId xmlns:a16="http://schemas.microsoft.com/office/drawing/2014/main" id="{E849B9B1-FEB4-0B0A-03FD-52DDFCC7747A}"/>
                </a:ext>
              </a:extLst>
            </p:cNvPr>
            <p:cNvSpPr/>
            <p:nvPr/>
          </p:nvSpPr>
          <p:spPr>
            <a:xfrm>
              <a:off x="5706554" y="2699655"/>
              <a:ext cx="592727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tlCol="0" anchor="ctr"/>
            <a:lstStyle/>
            <a:p>
              <a:r>
                <a:rPr lang="en-US" sz="2400">
                  <a:solidFill>
                    <a:schemeClr val="tx2"/>
                  </a:solidFill>
                </a:rPr>
                <a:t>The interconnected European electricity grid is unique</a:t>
              </a:r>
            </a:p>
          </p:txBody>
        </p:sp>
        <p:sp>
          <p:nvSpPr>
            <p:cNvPr id="17" name="Oval 16">
              <a:extLst>
                <a:ext uri="{FF2B5EF4-FFF2-40B4-BE49-F238E27FC236}">
                  <a16:creationId xmlns:a16="http://schemas.microsoft.com/office/drawing/2014/main" id="{98E925CC-A2E0-D035-1FF2-196FE27F55D9}"/>
                </a:ext>
              </a:extLst>
            </p:cNvPr>
            <p:cNvSpPr/>
            <p:nvPr/>
          </p:nvSpPr>
          <p:spPr>
            <a:xfrm>
              <a:off x="4838700" y="2528205"/>
              <a:ext cx="1257300" cy="1257300"/>
            </a:xfrm>
            <a:prstGeom prst="ellipse">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solidFill>
                </a:rPr>
                <a:t>2</a:t>
              </a:r>
            </a:p>
          </p:txBody>
        </p:sp>
      </p:grpSp>
      <p:grpSp>
        <p:nvGrpSpPr>
          <p:cNvPr id="33" name="Group 32">
            <a:extLst>
              <a:ext uri="{FF2B5EF4-FFF2-40B4-BE49-F238E27FC236}">
                <a16:creationId xmlns:a16="http://schemas.microsoft.com/office/drawing/2014/main" id="{B15B8454-A4A7-EAA3-B1F6-FA72ED5EC943}"/>
              </a:ext>
            </a:extLst>
          </p:cNvPr>
          <p:cNvGrpSpPr/>
          <p:nvPr/>
        </p:nvGrpSpPr>
        <p:grpSpPr>
          <a:xfrm>
            <a:off x="4675415" y="4043575"/>
            <a:ext cx="6795126" cy="1257300"/>
            <a:chOff x="4838700" y="3962396"/>
            <a:chExt cx="6795126" cy="1257300"/>
          </a:xfrm>
        </p:grpSpPr>
        <p:sp>
          <p:nvSpPr>
            <p:cNvPr id="14" name="Rectangle 13">
              <a:extLst>
                <a:ext uri="{FF2B5EF4-FFF2-40B4-BE49-F238E27FC236}">
                  <a16:creationId xmlns:a16="http://schemas.microsoft.com/office/drawing/2014/main" id="{3E561A8E-2413-076A-85FD-40492A8C2E5B}"/>
                </a:ext>
              </a:extLst>
            </p:cNvPr>
            <p:cNvSpPr/>
            <p:nvPr/>
          </p:nvSpPr>
          <p:spPr>
            <a:xfrm>
              <a:off x="5706554" y="4133846"/>
              <a:ext cx="5927272"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540000" rtlCol="0" anchor="ctr"/>
            <a:lstStyle/>
            <a:p>
              <a:r>
                <a:rPr lang="en-US" sz="2400">
                  <a:solidFill>
                    <a:schemeClr val="tx2"/>
                  </a:solidFill>
                </a:rPr>
                <a:t>The </a:t>
              </a:r>
              <a:r>
                <a:rPr lang="en-US" sz="2400" err="1">
                  <a:solidFill>
                    <a:schemeClr val="tx2"/>
                  </a:solidFill>
                </a:rPr>
                <a:t>digitalisation</a:t>
              </a:r>
              <a:r>
                <a:rPr lang="en-US" sz="2400">
                  <a:solidFill>
                    <a:schemeClr val="tx2"/>
                  </a:solidFill>
                </a:rPr>
                <a:t> is creating new risks and vulnerabilities </a:t>
              </a:r>
            </a:p>
          </p:txBody>
        </p:sp>
        <p:sp>
          <p:nvSpPr>
            <p:cNvPr id="22" name="Oval 21">
              <a:extLst>
                <a:ext uri="{FF2B5EF4-FFF2-40B4-BE49-F238E27FC236}">
                  <a16:creationId xmlns:a16="http://schemas.microsoft.com/office/drawing/2014/main" id="{B0522F0B-755E-E8A8-A203-29737DD1D238}"/>
                </a:ext>
              </a:extLst>
            </p:cNvPr>
            <p:cNvSpPr/>
            <p:nvPr/>
          </p:nvSpPr>
          <p:spPr>
            <a:xfrm>
              <a:off x="4838700" y="3962396"/>
              <a:ext cx="1257300" cy="1257300"/>
            </a:xfrm>
            <a:prstGeom prst="ellipse">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2"/>
                  </a:solidFill>
                </a:rPr>
                <a:t>3</a:t>
              </a:r>
            </a:p>
          </p:txBody>
        </p:sp>
      </p:grpSp>
    </p:spTree>
    <p:extLst>
      <p:ext uri="{BB962C8B-B14F-4D97-AF65-F5344CB8AC3E}">
        <p14:creationId xmlns:p14="http://schemas.microsoft.com/office/powerpoint/2010/main" val="39343520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C5D84-C6FF-BFC1-BC96-2D1C7B41D937}"/>
              </a:ext>
            </a:extLst>
          </p:cNvPr>
          <p:cNvSpPr/>
          <p:nvPr/>
        </p:nvSpPr>
        <p:spPr>
          <a:xfrm>
            <a:off x="4815068" y="6400800"/>
            <a:ext cx="2754775" cy="268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E421212-4564-28D4-441A-2D1C8C7FD7DE}"/>
              </a:ext>
            </a:extLst>
          </p:cNvPr>
          <p:cNvSpPr>
            <a:spLocks noGrp="1"/>
          </p:cNvSpPr>
          <p:nvPr>
            <p:ph type="title"/>
          </p:nvPr>
        </p:nvSpPr>
        <p:spPr>
          <a:xfrm>
            <a:off x="6096000" y="565244"/>
            <a:ext cx="5545138" cy="818216"/>
          </a:xfrm>
        </p:spPr>
        <p:txBody>
          <a:bodyPr anchor="t">
            <a:noAutofit/>
          </a:bodyPr>
          <a:lstStyle/>
          <a:p>
            <a:r>
              <a:rPr lang="en-GB" noProof="0"/>
              <a:t>What is the NCCS' Regulatory Background?</a:t>
            </a:r>
          </a:p>
        </p:txBody>
      </p:sp>
      <p:sp>
        <p:nvSpPr>
          <p:cNvPr id="6" name="Content Placeholder 5">
            <a:extLst>
              <a:ext uri="{FF2B5EF4-FFF2-40B4-BE49-F238E27FC236}">
                <a16:creationId xmlns:a16="http://schemas.microsoft.com/office/drawing/2014/main" id="{650CE32E-3F21-9F81-9750-43FA37502613}"/>
              </a:ext>
            </a:extLst>
          </p:cNvPr>
          <p:cNvSpPr>
            <a:spLocks noGrp="1"/>
          </p:cNvSpPr>
          <p:nvPr>
            <p:ph sz="half" idx="13"/>
          </p:nvPr>
        </p:nvSpPr>
        <p:spPr>
          <a:xfrm>
            <a:off x="6096000" y="1634490"/>
            <a:ext cx="5003800" cy="4542473"/>
          </a:xfrm>
        </p:spPr>
        <p:txBody>
          <a:bodyPr anchor="ctr"/>
          <a:lstStyle/>
          <a:p>
            <a:r>
              <a:rPr lang="en-GB" noProof="0"/>
              <a:t>Delegated Act by the European Commission → directly </a:t>
            </a:r>
            <a:r>
              <a:rPr lang="en-GB" b="1" noProof="0"/>
              <a:t>applicable and legally binding in all EU Member States.</a:t>
            </a:r>
          </a:p>
          <a:p>
            <a:endParaRPr lang="en-GB" b="1" noProof="0"/>
          </a:p>
          <a:p>
            <a:r>
              <a:rPr lang="en-GB" noProof="0"/>
              <a:t>NCCS lays down </a:t>
            </a:r>
            <a:r>
              <a:rPr lang="en-GB" b="1" noProof="0"/>
              <a:t>sector-specific rules </a:t>
            </a:r>
            <a:r>
              <a:rPr lang="en-GB" noProof="0"/>
              <a:t>for </a:t>
            </a:r>
            <a:r>
              <a:rPr lang="en-GB" b="1" noProof="0"/>
              <a:t>cybersecurity </a:t>
            </a:r>
            <a:r>
              <a:rPr lang="en-GB" noProof="0"/>
              <a:t>aspects of cross-border electricity flows.</a:t>
            </a:r>
          </a:p>
          <a:p>
            <a:endParaRPr lang="en-GB" noProof="0"/>
          </a:p>
          <a:p>
            <a:r>
              <a:rPr lang="en-GB" noProof="0"/>
              <a:t>NCCS </a:t>
            </a:r>
            <a:r>
              <a:rPr lang="en-GB" b="1" noProof="0"/>
              <a:t>complements</a:t>
            </a:r>
            <a:r>
              <a:rPr lang="en-GB" noProof="0"/>
              <a:t> </a:t>
            </a:r>
            <a:r>
              <a:rPr lang="en-GB" b="1" noProof="0"/>
              <a:t>other European cyber security legislations </a:t>
            </a:r>
            <a:br>
              <a:rPr lang="en-GB" b="1" noProof="0"/>
            </a:br>
            <a:r>
              <a:rPr lang="en-GB" b="1" noProof="0"/>
              <a:t>(e.g. NIS-2)</a:t>
            </a:r>
            <a:r>
              <a:rPr lang="en-GB" noProof="0"/>
              <a:t>, whenever cross-border </a:t>
            </a:r>
            <a:br>
              <a:rPr lang="en-GB" noProof="0"/>
            </a:br>
            <a:r>
              <a:rPr lang="en-GB" noProof="0"/>
              <a:t>electricity flows are concerned.</a:t>
            </a:r>
          </a:p>
        </p:txBody>
      </p:sp>
      <p:pic>
        <p:nvPicPr>
          <p:cNvPr id="20" name="Picture Placeholder 19" descr="A blue cube with a lock on it surrounded by keys&#10;&#10;Description automatically generated">
            <a:extLst>
              <a:ext uri="{FF2B5EF4-FFF2-40B4-BE49-F238E27FC236}">
                <a16:creationId xmlns:a16="http://schemas.microsoft.com/office/drawing/2014/main" id="{C21B54CC-BCD2-7151-E4A4-569EF6FD0E5F}"/>
              </a:ext>
            </a:extLst>
          </p:cNvPr>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rcRect/>
          <a:stretch>
            <a:fillRect/>
          </a:stretch>
        </p:blipFill>
        <p:spPr/>
      </p:pic>
      <p:grpSp>
        <p:nvGrpSpPr>
          <p:cNvPr id="18" name="Group 17">
            <a:extLst>
              <a:ext uri="{FF2B5EF4-FFF2-40B4-BE49-F238E27FC236}">
                <a16:creationId xmlns:a16="http://schemas.microsoft.com/office/drawing/2014/main" id="{E62C8497-9018-C585-177A-4C1AD5E4F346}"/>
              </a:ext>
            </a:extLst>
          </p:cNvPr>
          <p:cNvGrpSpPr/>
          <p:nvPr/>
        </p:nvGrpSpPr>
        <p:grpSpPr>
          <a:xfrm>
            <a:off x="6174411" y="3120390"/>
            <a:ext cx="4781550" cy="1271428"/>
            <a:chOff x="6191250" y="2749550"/>
            <a:chExt cx="5449888" cy="1720850"/>
          </a:xfrm>
        </p:grpSpPr>
        <p:cxnSp>
          <p:nvCxnSpPr>
            <p:cNvPr id="16" name="Straight Connector 15">
              <a:extLst>
                <a:ext uri="{FF2B5EF4-FFF2-40B4-BE49-F238E27FC236}">
                  <a16:creationId xmlns:a16="http://schemas.microsoft.com/office/drawing/2014/main" id="{1587F4ED-11D3-BF1E-3C2F-47FA6C270767}"/>
                </a:ext>
              </a:extLst>
            </p:cNvPr>
            <p:cNvCxnSpPr/>
            <p:nvPr/>
          </p:nvCxnSpPr>
          <p:spPr>
            <a:xfrm>
              <a:off x="6191250" y="2749550"/>
              <a:ext cx="5449888" cy="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780EB40-8A17-071D-8F5E-ABFA92391659}"/>
                </a:ext>
              </a:extLst>
            </p:cNvPr>
            <p:cNvCxnSpPr/>
            <p:nvPr/>
          </p:nvCxnSpPr>
          <p:spPr>
            <a:xfrm>
              <a:off x="6191250" y="4470400"/>
              <a:ext cx="5449888" cy="0"/>
            </a:xfrm>
            <a:prstGeom prst="line">
              <a:avLst/>
            </a:prstGeom>
            <a:ln w="38100">
              <a:solidFill>
                <a:schemeClr val="accent3"/>
              </a:solidFill>
            </a:ln>
          </p:spPr>
          <p:style>
            <a:lnRef idx="2">
              <a:schemeClr val="accent1"/>
            </a:lnRef>
            <a:fillRef idx="0">
              <a:schemeClr val="accent1"/>
            </a:fillRef>
            <a:effectRef idx="1">
              <a:schemeClr val="accent1"/>
            </a:effectRef>
            <a:fontRef idx="minor">
              <a:schemeClr val="tx1"/>
            </a:fontRef>
          </p:style>
        </p:cxnSp>
      </p:grpSp>
      <p:sp>
        <p:nvSpPr>
          <p:cNvPr id="22" name="Slide Number Placeholder 21">
            <a:extLst>
              <a:ext uri="{FF2B5EF4-FFF2-40B4-BE49-F238E27FC236}">
                <a16:creationId xmlns:a16="http://schemas.microsoft.com/office/drawing/2014/main" id="{E7E71305-6EEE-537F-C716-C00D8AB1CC4B}"/>
              </a:ext>
            </a:extLst>
          </p:cNvPr>
          <p:cNvSpPr>
            <a:spLocks noGrp="1"/>
          </p:cNvSpPr>
          <p:nvPr>
            <p:ph type="sldNum" sz="quarter" idx="17"/>
          </p:nvPr>
        </p:nvSpPr>
        <p:spPr>
          <a:xfrm>
            <a:off x="11231223" y="6308769"/>
            <a:ext cx="402603" cy="365125"/>
          </a:xfrm>
        </p:spPr>
        <p:txBody>
          <a:bodyPr/>
          <a:lstStyle/>
          <a:p>
            <a:fld id="{2557C461-8C51-4D9D-8FC8-E809BEA51BC7}" type="slidenum">
              <a:rPr lang="en-GB" smtClean="0"/>
              <a:t>5</a:t>
            </a:fld>
            <a:endParaRPr lang="en-GB"/>
          </a:p>
        </p:txBody>
      </p:sp>
    </p:spTree>
    <p:extLst>
      <p:ext uri="{BB962C8B-B14F-4D97-AF65-F5344CB8AC3E}">
        <p14:creationId xmlns:p14="http://schemas.microsoft.com/office/powerpoint/2010/main" val="17083749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88FD797E-6847-531F-F399-F243E14466A7}"/>
              </a:ext>
            </a:extLst>
          </p:cNvPr>
          <p:cNvSpPr>
            <a:spLocks noGrp="1"/>
          </p:cNvSpPr>
          <p:nvPr>
            <p:ph type="title"/>
          </p:nvPr>
        </p:nvSpPr>
        <p:spPr>
          <a:xfrm>
            <a:off x="550863" y="565244"/>
            <a:ext cx="11090275" cy="818216"/>
          </a:xfrm>
        </p:spPr>
        <p:txBody>
          <a:bodyPr anchor="t">
            <a:noAutofit/>
          </a:bodyPr>
          <a:lstStyle/>
          <a:p>
            <a:r>
              <a:rPr lang="en-GB" noProof="0"/>
              <a:t>Which entities are in scope of the NCCS?</a:t>
            </a:r>
          </a:p>
        </p:txBody>
      </p:sp>
      <p:sp>
        <p:nvSpPr>
          <p:cNvPr id="19" name="Content Placeholder 13">
            <a:extLst>
              <a:ext uri="{FF2B5EF4-FFF2-40B4-BE49-F238E27FC236}">
                <a16:creationId xmlns:a16="http://schemas.microsoft.com/office/drawing/2014/main" id="{A6572ECA-0031-99BE-BA36-0BAAC5B4C20F}"/>
              </a:ext>
            </a:extLst>
          </p:cNvPr>
          <p:cNvSpPr txBox="1">
            <a:spLocks/>
          </p:cNvSpPr>
          <p:nvPr/>
        </p:nvSpPr>
        <p:spPr>
          <a:xfrm>
            <a:off x="8719743" y="1588720"/>
            <a:ext cx="2980267" cy="444023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85750" indent="-1984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628650" indent="-182563"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40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code shall apply to: </a:t>
            </a:r>
          </a:p>
          <a:p>
            <a:pPr lvl="1"/>
            <a:r>
              <a:rPr lang="en-US" b="1">
                <a:solidFill>
                  <a:schemeClr val="accent4"/>
                </a:solidFill>
              </a:rPr>
              <a:t>High-impact entities</a:t>
            </a:r>
            <a:r>
              <a:rPr lang="en-US" b="1"/>
              <a:t>: </a:t>
            </a:r>
            <a:br>
              <a:rPr lang="en-US" b="1"/>
            </a:br>
            <a:r>
              <a:rPr lang="en-US"/>
              <a:t>entity that carries out a process with a high electricity cybersecurity impact</a:t>
            </a:r>
          </a:p>
          <a:p>
            <a:pPr lvl="1"/>
            <a:r>
              <a:rPr lang="en-US" b="1">
                <a:solidFill>
                  <a:srgbClr val="25CAD2"/>
                </a:solidFill>
              </a:rPr>
              <a:t>Critical-impact entities</a:t>
            </a:r>
            <a:r>
              <a:rPr lang="en-US" b="1"/>
              <a:t>: </a:t>
            </a:r>
            <a:br>
              <a:rPr lang="en-US" b="1"/>
            </a:br>
            <a:r>
              <a:rPr lang="en-US"/>
              <a:t>entity that carries out a business process with a critical electricity cybersecurity impact</a:t>
            </a:r>
          </a:p>
        </p:txBody>
      </p:sp>
      <p:sp>
        <p:nvSpPr>
          <p:cNvPr id="47" name="Rectangle 46">
            <a:extLst>
              <a:ext uri="{FF2B5EF4-FFF2-40B4-BE49-F238E27FC236}">
                <a16:creationId xmlns:a16="http://schemas.microsoft.com/office/drawing/2014/main" id="{6CAC837B-25F9-7414-D0FA-ECB7C2517581}"/>
              </a:ext>
            </a:extLst>
          </p:cNvPr>
          <p:cNvSpPr/>
          <p:nvPr/>
        </p:nvSpPr>
        <p:spPr>
          <a:xfrm>
            <a:off x="1074304" y="1557338"/>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Producers</a:t>
            </a:r>
            <a:endParaRPr lang="en-GB" sz="1200" b="1" kern="1200" cap="all">
              <a:latin typeface="+mj-lt"/>
            </a:endParaRPr>
          </a:p>
        </p:txBody>
      </p:sp>
      <p:sp>
        <p:nvSpPr>
          <p:cNvPr id="48" name="Rectangle 47">
            <a:extLst>
              <a:ext uri="{FF2B5EF4-FFF2-40B4-BE49-F238E27FC236}">
                <a16:creationId xmlns:a16="http://schemas.microsoft.com/office/drawing/2014/main" id="{39B8E2C0-C128-2C41-9832-A4983B3BA9F3}"/>
              </a:ext>
            </a:extLst>
          </p:cNvPr>
          <p:cNvSpPr/>
          <p:nvPr/>
        </p:nvSpPr>
        <p:spPr>
          <a:xfrm>
            <a:off x="1074304" y="1829566"/>
            <a:ext cx="3332595" cy="258108"/>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GB" sz="1200" b="1" kern="1200" cap="all">
                <a:latin typeface="+mj-lt"/>
              </a:rPr>
              <a:t>Suppliers</a:t>
            </a:r>
          </a:p>
        </p:txBody>
      </p:sp>
      <p:sp>
        <p:nvSpPr>
          <p:cNvPr id="49" name="Rectangle 48">
            <a:extLst>
              <a:ext uri="{FF2B5EF4-FFF2-40B4-BE49-F238E27FC236}">
                <a16:creationId xmlns:a16="http://schemas.microsoft.com/office/drawing/2014/main" id="{C4E48BE1-6A2B-372F-F504-F4E39276436A}"/>
              </a:ext>
            </a:extLst>
          </p:cNvPr>
          <p:cNvSpPr/>
          <p:nvPr/>
        </p:nvSpPr>
        <p:spPr>
          <a:xfrm>
            <a:off x="1074304" y="2101793"/>
            <a:ext cx="3332595" cy="258108"/>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GB" sz="1200" b="1" kern="1200" cap="all">
                <a:latin typeface="+mj-lt"/>
              </a:rPr>
              <a:t>DSOs</a:t>
            </a:r>
          </a:p>
        </p:txBody>
      </p:sp>
      <p:sp>
        <p:nvSpPr>
          <p:cNvPr id="50" name="Rectangle 49">
            <a:extLst>
              <a:ext uri="{FF2B5EF4-FFF2-40B4-BE49-F238E27FC236}">
                <a16:creationId xmlns:a16="http://schemas.microsoft.com/office/drawing/2014/main" id="{5CB2D5C6-9916-3331-4629-27D998E3F4F2}"/>
              </a:ext>
            </a:extLst>
          </p:cNvPr>
          <p:cNvSpPr/>
          <p:nvPr/>
        </p:nvSpPr>
        <p:spPr>
          <a:xfrm>
            <a:off x="1074304" y="2374020"/>
            <a:ext cx="3332595" cy="258108"/>
          </a:xfrm>
          <a:prstGeom prst="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TSOs</a:t>
            </a:r>
            <a:endParaRPr lang="en-GB" sz="1200" b="1" kern="1200" cap="all">
              <a:latin typeface="+mj-lt"/>
            </a:endParaRPr>
          </a:p>
        </p:txBody>
      </p:sp>
      <p:sp>
        <p:nvSpPr>
          <p:cNvPr id="51" name="Rectangle 50">
            <a:extLst>
              <a:ext uri="{FF2B5EF4-FFF2-40B4-BE49-F238E27FC236}">
                <a16:creationId xmlns:a16="http://schemas.microsoft.com/office/drawing/2014/main" id="{512A295A-CA2E-FDE4-261D-8C28F62CD340}"/>
              </a:ext>
            </a:extLst>
          </p:cNvPr>
          <p:cNvSpPr/>
          <p:nvPr/>
        </p:nvSpPr>
        <p:spPr>
          <a:xfrm>
            <a:off x="1074304" y="2646247"/>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NEMOs</a:t>
            </a:r>
            <a:endParaRPr lang="en-NL" sz="1200" b="1" kern="1200" cap="all">
              <a:latin typeface="+mj-lt"/>
              <a:cs typeface="Arial" panose="020B0604020202020204" pitchFamily="34" charset="0"/>
            </a:endParaRPr>
          </a:p>
        </p:txBody>
      </p:sp>
      <p:sp>
        <p:nvSpPr>
          <p:cNvPr id="52" name="Rectangle 51">
            <a:extLst>
              <a:ext uri="{FF2B5EF4-FFF2-40B4-BE49-F238E27FC236}">
                <a16:creationId xmlns:a16="http://schemas.microsoft.com/office/drawing/2014/main" id="{1B1F1DA7-132D-DFED-BFB6-733D8A55DE13}"/>
              </a:ext>
            </a:extLst>
          </p:cNvPr>
          <p:cNvSpPr/>
          <p:nvPr/>
        </p:nvSpPr>
        <p:spPr>
          <a:xfrm>
            <a:off x="1074304" y="2918474"/>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Aggregators</a:t>
            </a:r>
            <a:endParaRPr lang="en-NL" sz="1200" b="1" kern="1200" cap="all">
              <a:latin typeface="+mj-lt"/>
              <a:cs typeface="Arial" panose="020B0604020202020204" pitchFamily="34" charset="0"/>
            </a:endParaRPr>
          </a:p>
        </p:txBody>
      </p:sp>
      <p:sp>
        <p:nvSpPr>
          <p:cNvPr id="53" name="Rectangle 52">
            <a:extLst>
              <a:ext uri="{FF2B5EF4-FFF2-40B4-BE49-F238E27FC236}">
                <a16:creationId xmlns:a16="http://schemas.microsoft.com/office/drawing/2014/main" id="{55BFB0E7-1DCB-F037-8B30-22ABC9F31178}"/>
              </a:ext>
            </a:extLst>
          </p:cNvPr>
          <p:cNvSpPr/>
          <p:nvPr/>
        </p:nvSpPr>
        <p:spPr>
          <a:xfrm>
            <a:off x="1074304" y="3190702"/>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Demand response providers</a:t>
            </a:r>
            <a:endParaRPr lang="en-NL" sz="1200" b="1" kern="1200" cap="all">
              <a:latin typeface="+mj-lt"/>
              <a:cs typeface="Arial" panose="020B0604020202020204" pitchFamily="34" charset="0"/>
            </a:endParaRPr>
          </a:p>
        </p:txBody>
      </p:sp>
      <p:sp>
        <p:nvSpPr>
          <p:cNvPr id="54" name="Rectangle 53">
            <a:extLst>
              <a:ext uri="{FF2B5EF4-FFF2-40B4-BE49-F238E27FC236}">
                <a16:creationId xmlns:a16="http://schemas.microsoft.com/office/drawing/2014/main" id="{D6BD8CD8-D6CA-A2DA-ACFC-5C5D9C892B06}"/>
              </a:ext>
            </a:extLst>
          </p:cNvPr>
          <p:cNvSpPr/>
          <p:nvPr/>
        </p:nvSpPr>
        <p:spPr>
          <a:xfrm>
            <a:off x="1074304" y="3462929"/>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Storage providers</a:t>
            </a:r>
            <a:endParaRPr lang="en-NL" sz="1200" b="1" kern="1200" cap="all">
              <a:latin typeface="+mj-lt"/>
              <a:cs typeface="Arial" panose="020B0604020202020204" pitchFamily="34" charset="0"/>
            </a:endParaRPr>
          </a:p>
        </p:txBody>
      </p:sp>
      <p:sp>
        <p:nvSpPr>
          <p:cNvPr id="55" name="Rectangle 54">
            <a:extLst>
              <a:ext uri="{FF2B5EF4-FFF2-40B4-BE49-F238E27FC236}">
                <a16:creationId xmlns:a16="http://schemas.microsoft.com/office/drawing/2014/main" id="{A6237F4E-EE0A-DB01-83F1-88C66D346EC5}"/>
              </a:ext>
            </a:extLst>
          </p:cNvPr>
          <p:cNvSpPr/>
          <p:nvPr/>
        </p:nvSpPr>
        <p:spPr>
          <a:xfrm>
            <a:off x="1074304" y="3735156"/>
            <a:ext cx="3332595" cy="2581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Operators of recharging points</a:t>
            </a:r>
            <a:endParaRPr lang="en-NL" sz="1200" b="1" kern="1200" cap="all">
              <a:latin typeface="+mj-lt"/>
              <a:cs typeface="Arial" panose="020B0604020202020204" pitchFamily="34" charset="0"/>
            </a:endParaRPr>
          </a:p>
        </p:txBody>
      </p:sp>
      <p:sp>
        <p:nvSpPr>
          <p:cNvPr id="56" name="Rectangle 55">
            <a:extLst>
              <a:ext uri="{FF2B5EF4-FFF2-40B4-BE49-F238E27FC236}">
                <a16:creationId xmlns:a16="http://schemas.microsoft.com/office/drawing/2014/main" id="{147393C6-7508-07DE-8013-383F860B6606}"/>
              </a:ext>
            </a:extLst>
          </p:cNvPr>
          <p:cNvSpPr/>
          <p:nvPr/>
        </p:nvSpPr>
        <p:spPr>
          <a:xfrm>
            <a:off x="1074304" y="4007383"/>
            <a:ext cx="3332595" cy="25810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Balancing responsible parties</a:t>
            </a:r>
            <a:endParaRPr lang="en-NL" sz="1200" b="1" kern="1200" cap="all">
              <a:latin typeface="+mj-lt"/>
              <a:cs typeface="Arial" panose="020B0604020202020204" pitchFamily="34" charset="0"/>
            </a:endParaRPr>
          </a:p>
        </p:txBody>
      </p:sp>
      <p:sp>
        <p:nvSpPr>
          <p:cNvPr id="57" name="Rectangle 56">
            <a:extLst>
              <a:ext uri="{FF2B5EF4-FFF2-40B4-BE49-F238E27FC236}">
                <a16:creationId xmlns:a16="http://schemas.microsoft.com/office/drawing/2014/main" id="{8CB2FC41-A3B4-22C1-BFDE-956331B9AD67}"/>
              </a:ext>
            </a:extLst>
          </p:cNvPr>
          <p:cNvSpPr/>
          <p:nvPr/>
        </p:nvSpPr>
        <p:spPr>
          <a:xfrm>
            <a:off x="1074304" y="4279610"/>
            <a:ext cx="3332595" cy="25810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Organized market places</a:t>
            </a:r>
            <a:endParaRPr lang="en-NL" sz="1200" b="1" kern="1200" cap="all">
              <a:latin typeface="+mj-lt"/>
              <a:cs typeface="Arial" panose="020B0604020202020204" pitchFamily="34" charset="0"/>
            </a:endParaRPr>
          </a:p>
        </p:txBody>
      </p:sp>
      <p:sp>
        <p:nvSpPr>
          <p:cNvPr id="58" name="Rectangle 57">
            <a:extLst>
              <a:ext uri="{FF2B5EF4-FFF2-40B4-BE49-F238E27FC236}">
                <a16:creationId xmlns:a16="http://schemas.microsoft.com/office/drawing/2014/main" id="{14B85CBF-6C3D-D714-BEDA-5E903B1C06A8}"/>
              </a:ext>
            </a:extLst>
          </p:cNvPr>
          <p:cNvSpPr/>
          <p:nvPr/>
        </p:nvSpPr>
        <p:spPr>
          <a:xfrm>
            <a:off x="1074304" y="4550068"/>
            <a:ext cx="3332595" cy="25810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ENTSO-E</a:t>
            </a:r>
          </a:p>
        </p:txBody>
      </p:sp>
      <p:sp>
        <p:nvSpPr>
          <p:cNvPr id="59" name="Rectangle 58">
            <a:extLst>
              <a:ext uri="{FF2B5EF4-FFF2-40B4-BE49-F238E27FC236}">
                <a16:creationId xmlns:a16="http://schemas.microsoft.com/office/drawing/2014/main" id="{A8AC6113-ABD8-ED08-794C-BE0DCBD9ED9E}"/>
              </a:ext>
            </a:extLst>
          </p:cNvPr>
          <p:cNvSpPr/>
          <p:nvPr/>
        </p:nvSpPr>
        <p:spPr>
          <a:xfrm>
            <a:off x="1074304" y="4824064"/>
            <a:ext cx="3332595" cy="25810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DSO entity</a:t>
            </a:r>
          </a:p>
        </p:txBody>
      </p:sp>
      <p:sp>
        <p:nvSpPr>
          <p:cNvPr id="60" name="Rectangle 59">
            <a:extLst>
              <a:ext uri="{FF2B5EF4-FFF2-40B4-BE49-F238E27FC236}">
                <a16:creationId xmlns:a16="http://schemas.microsoft.com/office/drawing/2014/main" id="{7542531E-4286-20ED-8AC3-648CF0274654}"/>
              </a:ext>
            </a:extLst>
          </p:cNvPr>
          <p:cNvSpPr/>
          <p:nvPr/>
        </p:nvSpPr>
        <p:spPr>
          <a:xfrm>
            <a:off x="1074304" y="5096292"/>
            <a:ext cx="3332595" cy="25810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RCCs</a:t>
            </a:r>
          </a:p>
        </p:txBody>
      </p:sp>
      <p:sp>
        <p:nvSpPr>
          <p:cNvPr id="61" name="Rectangle 60">
            <a:extLst>
              <a:ext uri="{FF2B5EF4-FFF2-40B4-BE49-F238E27FC236}">
                <a16:creationId xmlns:a16="http://schemas.microsoft.com/office/drawing/2014/main" id="{311A2E99-F1DD-A4EF-53F6-A8152E3C62B2}"/>
              </a:ext>
            </a:extLst>
          </p:cNvPr>
          <p:cNvSpPr/>
          <p:nvPr/>
        </p:nvSpPr>
        <p:spPr>
          <a:xfrm>
            <a:off x="1074304" y="5368519"/>
            <a:ext cx="3332595" cy="258108"/>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200" b="1" kern="1200" cap="all">
                <a:latin typeface="+mj-lt"/>
                <a:cs typeface="Arial" panose="020B0604020202020204" pitchFamily="34" charset="0"/>
              </a:rPr>
              <a:t>Critical ICT service providers</a:t>
            </a:r>
            <a:endParaRPr lang="pt-BR" sz="1200" b="1" kern="1200" cap="all">
              <a:latin typeface="+mj-lt"/>
              <a:cs typeface="Arial" panose="020B0604020202020204" pitchFamily="34" charset="0"/>
            </a:endParaRPr>
          </a:p>
        </p:txBody>
      </p:sp>
      <p:sp>
        <p:nvSpPr>
          <p:cNvPr id="62" name="Rectangle 61">
            <a:extLst>
              <a:ext uri="{FF2B5EF4-FFF2-40B4-BE49-F238E27FC236}">
                <a16:creationId xmlns:a16="http://schemas.microsoft.com/office/drawing/2014/main" id="{B1EC2AA6-8B1F-A644-7DDC-3A6B1DA56DAA}"/>
              </a:ext>
            </a:extLst>
          </p:cNvPr>
          <p:cNvSpPr/>
          <p:nvPr/>
        </p:nvSpPr>
        <p:spPr>
          <a:xfrm>
            <a:off x="1074304" y="5640746"/>
            <a:ext cx="3332595" cy="258108"/>
          </a:xfrm>
          <a:prstGeom prst="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MSSPs</a:t>
            </a:r>
          </a:p>
        </p:txBody>
      </p:sp>
      <p:sp>
        <p:nvSpPr>
          <p:cNvPr id="63" name="Rectangle 62">
            <a:extLst>
              <a:ext uri="{FF2B5EF4-FFF2-40B4-BE49-F238E27FC236}">
                <a16:creationId xmlns:a16="http://schemas.microsoft.com/office/drawing/2014/main" id="{2BE914B2-3074-CF77-F048-536756A2F7E6}"/>
              </a:ext>
            </a:extLst>
          </p:cNvPr>
          <p:cNvSpPr/>
          <p:nvPr/>
        </p:nvSpPr>
        <p:spPr>
          <a:xfrm>
            <a:off x="1074304" y="5912973"/>
            <a:ext cx="3332595" cy="258108"/>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pt-BR" sz="1200" b="1" kern="1200" cap="all">
                <a:latin typeface="+mj-lt"/>
                <a:cs typeface="Arial" panose="020B0604020202020204" pitchFamily="34" charset="0"/>
              </a:rPr>
              <a:t>Others through delegation</a:t>
            </a:r>
          </a:p>
        </p:txBody>
      </p:sp>
      <p:sp>
        <p:nvSpPr>
          <p:cNvPr id="64" name="Rectangle 63">
            <a:extLst>
              <a:ext uri="{FF2B5EF4-FFF2-40B4-BE49-F238E27FC236}">
                <a16:creationId xmlns:a16="http://schemas.microsoft.com/office/drawing/2014/main" id="{97FF18C9-1597-8236-B6CE-5EEFAB308A42}"/>
              </a:ext>
            </a:extLst>
          </p:cNvPr>
          <p:cNvSpPr/>
          <p:nvPr/>
        </p:nvSpPr>
        <p:spPr>
          <a:xfrm>
            <a:off x="807199" y="1557338"/>
            <a:ext cx="230936" cy="2435925"/>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400" b="1" kern="1200" cap="all">
                <a:solidFill>
                  <a:schemeClr val="accent1"/>
                </a:solidFill>
                <a:latin typeface="+mj-lt"/>
                <a:cs typeface="Arial" panose="020B0604020202020204" pitchFamily="34" charset="0"/>
              </a:rPr>
              <a:t>NIS 2</a:t>
            </a:r>
          </a:p>
        </p:txBody>
      </p:sp>
      <p:sp>
        <p:nvSpPr>
          <p:cNvPr id="65" name="Rectangle 64">
            <a:extLst>
              <a:ext uri="{FF2B5EF4-FFF2-40B4-BE49-F238E27FC236}">
                <a16:creationId xmlns:a16="http://schemas.microsoft.com/office/drawing/2014/main" id="{0A244BE3-EBD3-9434-5C98-7D3596A7005B}"/>
              </a:ext>
            </a:extLst>
          </p:cNvPr>
          <p:cNvSpPr/>
          <p:nvPr/>
        </p:nvSpPr>
        <p:spPr>
          <a:xfrm>
            <a:off x="807199" y="4017669"/>
            <a:ext cx="230936" cy="1336731"/>
          </a:xfrm>
          <a:prstGeom prst="rect">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400" b="1" kern="1200" cap="all">
                <a:solidFill>
                  <a:schemeClr val="accent1"/>
                </a:solidFill>
                <a:latin typeface="+mj-lt"/>
                <a:cs typeface="Arial" panose="020B0604020202020204" pitchFamily="34" charset="0"/>
              </a:rPr>
              <a:t>Electricity</a:t>
            </a:r>
          </a:p>
        </p:txBody>
      </p:sp>
      <p:sp>
        <p:nvSpPr>
          <p:cNvPr id="66" name="Rectangle 65">
            <a:extLst>
              <a:ext uri="{FF2B5EF4-FFF2-40B4-BE49-F238E27FC236}">
                <a16:creationId xmlns:a16="http://schemas.microsoft.com/office/drawing/2014/main" id="{9C67CE27-4532-3810-887A-474F79DC63E9}"/>
              </a:ext>
            </a:extLst>
          </p:cNvPr>
          <p:cNvSpPr/>
          <p:nvPr/>
        </p:nvSpPr>
        <p:spPr>
          <a:xfrm>
            <a:off x="807199" y="5378806"/>
            <a:ext cx="230936" cy="534167"/>
          </a:xfrm>
          <a:prstGeom prst="rect">
            <a:avLst/>
          </a:prstGeom>
          <a:solidFill>
            <a:schemeClr val="accent6">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400" b="1" kern="1200" cap="all">
                <a:solidFill>
                  <a:schemeClr val="accent1"/>
                </a:solidFill>
                <a:latin typeface="+mj-lt"/>
                <a:cs typeface="Arial" panose="020B0604020202020204" pitchFamily="34" charset="0"/>
              </a:rPr>
              <a:t>ICT</a:t>
            </a:r>
          </a:p>
        </p:txBody>
      </p:sp>
      <p:sp>
        <p:nvSpPr>
          <p:cNvPr id="67" name="Rectangle 66">
            <a:extLst>
              <a:ext uri="{FF2B5EF4-FFF2-40B4-BE49-F238E27FC236}">
                <a16:creationId xmlns:a16="http://schemas.microsoft.com/office/drawing/2014/main" id="{260FE493-C58A-D60C-E5FF-4FE654689D9E}"/>
              </a:ext>
            </a:extLst>
          </p:cNvPr>
          <p:cNvSpPr/>
          <p:nvPr/>
        </p:nvSpPr>
        <p:spPr>
          <a:xfrm>
            <a:off x="540093" y="1557338"/>
            <a:ext cx="230936" cy="4645908"/>
          </a:xfrm>
          <a:prstGeom prst="rect">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vert270" wrap="square" lIns="58320" tIns="58320" rIns="58320" bIns="58320" numCol="1" spcCol="1270" anchor="ctr" anchorCtr="0">
            <a:noAutofit/>
          </a:bodyPr>
          <a:lstStyle/>
          <a:p>
            <a:pPr marL="0" lvl="0" indent="0" algn="ctr" defTabSz="533400">
              <a:lnSpc>
                <a:spcPct val="90000"/>
              </a:lnSpc>
              <a:spcBef>
                <a:spcPct val="0"/>
              </a:spcBef>
              <a:spcAft>
                <a:spcPct val="35000"/>
              </a:spcAft>
              <a:buNone/>
            </a:pPr>
            <a:r>
              <a:rPr lang="en-US" sz="1400" b="1" kern="1200" cap="all">
                <a:solidFill>
                  <a:schemeClr val="tx1"/>
                </a:solidFill>
                <a:latin typeface="+mj-lt"/>
                <a:cs typeface="Arial" panose="020B0604020202020204" pitchFamily="34" charset="0"/>
              </a:rPr>
              <a:t>(Article 2)</a:t>
            </a:r>
          </a:p>
        </p:txBody>
      </p:sp>
      <p:grpSp>
        <p:nvGrpSpPr>
          <p:cNvPr id="80" name="Group 79">
            <a:extLst>
              <a:ext uri="{FF2B5EF4-FFF2-40B4-BE49-F238E27FC236}">
                <a16:creationId xmlns:a16="http://schemas.microsoft.com/office/drawing/2014/main" id="{158B014D-036F-4A67-6937-5E328DEBE62B}"/>
              </a:ext>
            </a:extLst>
          </p:cNvPr>
          <p:cNvGrpSpPr/>
          <p:nvPr/>
        </p:nvGrpSpPr>
        <p:grpSpPr>
          <a:xfrm>
            <a:off x="4893561" y="1574115"/>
            <a:ext cx="2914559" cy="4582216"/>
            <a:chOff x="4004491" y="1722120"/>
            <a:chExt cx="2914559" cy="4582216"/>
          </a:xfrm>
        </p:grpSpPr>
        <p:sp>
          <p:nvSpPr>
            <p:cNvPr id="76" name="Right Brace 75">
              <a:extLst>
                <a:ext uri="{FF2B5EF4-FFF2-40B4-BE49-F238E27FC236}">
                  <a16:creationId xmlns:a16="http://schemas.microsoft.com/office/drawing/2014/main" id="{699997E4-E2C7-7E31-BDF9-25D563F8C130}"/>
                </a:ext>
              </a:extLst>
            </p:cNvPr>
            <p:cNvSpPr/>
            <p:nvPr/>
          </p:nvSpPr>
          <p:spPr>
            <a:xfrm>
              <a:off x="4004491" y="1722120"/>
              <a:ext cx="356838" cy="4582216"/>
            </a:xfrm>
            <a:prstGeom prst="rightBrace">
              <a:avLst>
                <a:gd name="adj1" fmla="val 0"/>
                <a:gd name="adj2" fmla="val 50000"/>
              </a:avLst>
            </a:prstGeom>
            <a:ln w="38100">
              <a:solidFill>
                <a:schemeClr val="bg2">
                  <a:lumMod val="9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78" name="Straight Arrow Connector 77">
              <a:extLst>
                <a:ext uri="{FF2B5EF4-FFF2-40B4-BE49-F238E27FC236}">
                  <a16:creationId xmlns:a16="http://schemas.microsoft.com/office/drawing/2014/main" id="{164BE08B-7BB9-6A90-ED41-EE162D88DFCB}"/>
                </a:ext>
              </a:extLst>
            </p:cNvPr>
            <p:cNvCxnSpPr>
              <a:cxnSpLocks/>
            </p:cNvCxnSpPr>
            <p:nvPr/>
          </p:nvCxnSpPr>
          <p:spPr>
            <a:xfrm>
              <a:off x="4275480" y="4012215"/>
              <a:ext cx="238760" cy="0"/>
            </a:xfrm>
            <a:prstGeom prst="straightConnector1">
              <a:avLst/>
            </a:prstGeom>
            <a:ln w="381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037069AE-826B-535F-A4FC-0B7626A3626F}"/>
                </a:ext>
              </a:extLst>
            </p:cNvPr>
            <p:cNvCxnSpPr>
              <a:cxnSpLocks/>
            </p:cNvCxnSpPr>
            <p:nvPr/>
          </p:nvCxnSpPr>
          <p:spPr>
            <a:xfrm>
              <a:off x="6394150" y="4012215"/>
              <a:ext cx="524900" cy="0"/>
            </a:xfrm>
            <a:prstGeom prst="straightConnector1">
              <a:avLst/>
            </a:prstGeom>
            <a:ln w="38100">
              <a:solidFill>
                <a:schemeClr val="bg2">
                  <a:lumMod val="90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82" name="Right Brace 81">
            <a:extLst>
              <a:ext uri="{FF2B5EF4-FFF2-40B4-BE49-F238E27FC236}">
                <a16:creationId xmlns:a16="http://schemas.microsoft.com/office/drawing/2014/main" id="{73CC7A2F-C0E9-EC3D-0370-8E961ECEB994}"/>
              </a:ext>
            </a:extLst>
          </p:cNvPr>
          <p:cNvSpPr/>
          <p:nvPr/>
        </p:nvSpPr>
        <p:spPr>
          <a:xfrm flipH="1">
            <a:off x="7203310" y="2351640"/>
            <a:ext cx="604810" cy="3027166"/>
          </a:xfrm>
          <a:prstGeom prst="rightBrace">
            <a:avLst>
              <a:gd name="adj1" fmla="val 0"/>
              <a:gd name="adj2" fmla="val 50000"/>
            </a:avLst>
          </a:prstGeom>
          <a:ln w="38100">
            <a:solidFill>
              <a:schemeClr val="bg2">
                <a:lumMod val="90000"/>
              </a:schemeClr>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5" name="Rechthoek 10">
            <a:extLst>
              <a:ext uri="{FF2B5EF4-FFF2-40B4-BE49-F238E27FC236}">
                <a16:creationId xmlns:a16="http://schemas.microsoft.com/office/drawing/2014/main" id="{385F9AB1-D10F-94BE-0038-2BBCD8F557D4}"/>
              </a:ext>
            </a:extLst>
          </p:cNvPr>
          <p:cNvSpPr/>
          <p:nvPr/>
        </p:nvSpPr>
        <p:spPr>
          <a:xfrm>
            <a:off x="5403310" y="2965223"/>
            <a:ext cx="1800000" cy="180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ysClr val="windowText" lastClr="000000"/>
                </a:solidFill>
                <a:effectLst/>
                <a:uLnTx/>
                <a:uFillTx/>
                <a:latin typeface="+mj-lt"/>
                <a:cs typeface="Arial" panose="020B0604020202020204" pitchFamily="34" charset="0"/>
              </a:rPr>
              <a:t>Classification </a:t>
            </a:r>
            <a:br>
              <a:rPr kumimoji="0" lang="en-US" sz="1600" b="0" i="0" u="none" strike="noStrike" kern="1200" cap="none" spc="0" normalizeH="0" baseline="0" noProof="0">
                <a:ln>
                  <a:noFill/>
                </a:ln>
                <a:solidFill>
                  <a:sysClr val="windowText" lastClr="000000"/>
                </a:solidFill>
                <a:effectLst/>
                <a:uLnTx/>
                <a:uFillTx/>
                <a:latin typeface="+mj-lt"/>
                <a:cs typeface="Arial" panose="020B0604020202020204" pitchFamily="34" charset="0"/>
              </a:rPr>
            </a:br>
            <a:r>
              <a:rPr kumimoji="0" lang="en-US" sz="1600" b="0" i="0" u="none" strike="noStrike" kern="1200" cap="none" spc="0" normalizeH="0" baseline="0" noProof="0">
                <a:ln>
                  <a:noFill/>
                </a:ln>
                <a:solidFill>
                  <a:sysClr val="windowText" lastClr="000000"/>
                </a:solidFill>
                <a:effectLst/>
                <a:uLnTx/>
                <a:uFillTx/>
                <a:latin typeface="+mj-lt"/>
                <a:cs typeface="Arial" panose="020B0604020202020204" pitchFamily="34" charset="0"/>
              </a:rPr>
              <a:t>by </a:t>
            </a:r>
            <a:r>
              <a:rPr kumimoji="0" lang="en-US" sz="1600" b="1" i="0" u="none" strike="noStrike" kern="1200" cap="none" spc="0" normalizeH="0" baseline="0" noProof="0">
                <a:ln>
                  <a:noFill/>
                </a:ln>
                <a:solidFill>
                  <a:sysClr val="windowText" lastClr="000000"/>
                </a:solidFill>
                <a:effectLst/>
                <a:uLnTx/>
                <a:uFillTx/>
                <a:latin typeface="+mj-lt"/>
                <a:cs typeface="Arial" panose="020B0604020202020204" pitchFamily="34" charset="0"/>
              </a:rPr>
              <a:t>National </a:t>
            </a:r>
            <a:br>
              <a:rPr kumimoji="0" lang="en-US" sz="1600" b="0" i="0" u="none" strike="noStrike" kern="1200" cap="none" spc="0" normalizeH="0" baseline="0" noProof="0">
                <a:ln>
                  <a:noFill/>
                </a:ln>
                <a:solidFill>
                  <a:sysClr val="windowText" lastClr="000000"/>
                </a:solidFill>
                <a:effectLst/>
                <a:uLnTx/>
                <a:uFillTx/>
                <a:latin typeface="+mj-lt"/>
                <a:cs typeface="Arial" panose="020B0604020202020204" pitchFamily="34" charset="0"/>
              </a:rPr>
            </a:br>
            <a:r>
              <a:rPr kumimoji="0" lang="en-US" sz="1600" b="1" i="0" u="none" strike="noStrike" kern="1200" cap="none" spc="0" normalizeH="0" baseline="0" noProof="0">
                <a:ln>
                  <a:noFill/>
                </a:ln>
                <a:solidFill>
                  <a:sysClr val="windowText" lastClr="000000"/>
                </a:solidFill>
                <a:effectLst/>
                <a:uLnTx/>
                <a:uFillTx/>
                <a:latin typeface="+mj-lt"/>
                <a:cs typeface="Arial" panose="020B0604020202020204" pitchFamily="34" charset="0"/>
              </a:rPr>
              <a:t>Competent </a:t>
            </a:r>
            <a:br>
              <a:rPr kumimoji="0" lang="en-US" sz="1600" b="1" i="0" u="none" strike="noStrike" kern="1200" cap="none" spc="0" normalizeH="0" baseline="0" noProof="0">
                <a:ln>
                  <a:noFill/>
                </a:ln>
                <a:solidFill>
                  <a:sysClr val="windowText" lastClr="000000"/>
                </a:solidFill>
                <a:effectLst/>
                <a:uLnTx/>
                <a:uFillTx/>
                <a:latin typeface="+mj-lt"/>
                <a:cs typeface="Arial" panose="020B0604020202020204" pitchFamily="34" charset="0"/>
              </a:rPr>
            </a:br>
            <a:r>
              <a:rPr kumimoji="0" lang="en-US" sz="1600" b="1" i="0" u="none" strike="noStrike" kern="1200" cap="none" spc="0" normalizeH="0" baseline="0" noProof="0">
                <a:ln>
                  <a:noFill/>
                </a:ln>
                <a:solidFill>
                  <a:sysClr val="windowText" lastClr="000000"/>
                </a:solidFill>
                <a:effectLst/>
                <a:uLnTx/>
                <a:uFillTx/>
                <a:latin typeface="+mj-lt"/>
                <a:cs typeface="Arial" panose="020B0604020202020204" pitchFamily="34" charset="0"/>
              </a:rPr>
              <a:t>Authority</a:t>
            </a:r>
            <a:br>
              <a:rPr kumimoji="0" lang="en-US" b="0" i="0" u="none" strike="noStrike" kern="1200" cap="none" spc="0" normalizeH="0" baseline="0" noProof="0">
                <a:ln>
                  <a:noFill/>
                </a:ln>
                <a:solidFill>
                  <a:sysClr val="windowText" lastClr="000000"/>
                </a:solidFill>
                <a:effectLst/>
                <a:uLnTx/>
                <a:uFillTx/>
                <a:latin typeface="+mj-lt"/>
                <a:cs typeface="Arial" panose="020B0604020202020204" pitchFamily="34" charset="0"/>
              </a:rPr>
            </a:br>
            <a:r>
              <a:rPr kumimoji="0" lang="en-US" sz="1100" b="0" i="1" u="none" strike="noStrike" kern="1200" cap="none" spc="0" normalizeH="0" baseline="0" noProof="0">
                <a:ln>
                  <a:noFill/>
                </a:ln>
                <a:solidFill>
                  <a:sysClr val="windowText" lastClr="000000"/>
                </a:solidFill>
                <a:effectLst/>
                <a:uLnTx/>
                <a:uFillTx/>
                <a:latin typeface="+mj-lt"/>
                <a:cs typeface="Arial" panose="020B0604020202020204" pitchFamily="34" charset="0"/>
              </a:rPr>
              <a:t>(Article 24)</a:t>
            </a:r>
            <a:endParaRPr kumimoji="0" lang="en-NL" sz="1400" b="0" i="1" u="none" strike="noStrike" kern="1200" cap="none" spc="0" normalizeH="0" baseline="0" noProof="0">
              <a:ln>
                <a:noFill/>
              </a:ln>
              <a:solidFill>
                <a:sysClr val="windowText" lastClr="000000"/>
              </a:solidFill>
              <a:effectLst/>
              <a:uLnTx/>
              <a:uFillTx/>
              <a:latin typeface="+mj-lt"/>
              <a:cs typeface="Arial" panose="020B0604020202020204" pitchFamily="34" charset="0"/>
            </a:endParaRPr>
          </a:p>
        </p:txBody>
      </p:sp>
      <p:sp>
        <p:nvSpPr>
          <p:cNvPr id="90" name="Rectangle 3">
            <a:extLst>
              <a:ext uri="{FF2B5EF4-FFF2-40B4-BE49-F238E27FC236}">
                <a16:creationId xmlns:a16="http://schemas.microsoft.com/office/drawing/2014/main" id="{827C352F-B231-FF0C-AB0F-94AB26892337}"/>
              </a:ext>
            </a:extLst>
          </p:cNvPr>
          <p:cNvSpPr/>
          <p:nvPr/>
        </p:nvSpPr>
        <p:spPr>
          <a:xfrm rot="16200000">
            <a:off x="7519556" y="2118803"/>
            <a:ext cx="1413278" cy="614945"/>
          </a:xfrm>
          <a:prstGeom prst="rect">
            <a:avLst/>
          </a:pr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algn="ctr" defTabSz="533400">
              <a:lnSpc>
                <a:spcPct val="90000"/>
              </a:lnSpc>
              <a:spcBef>
                <a:spcPct val="0"/>
              </a:spcBef>
              <a:spcAft>
                <a:spcPct val="35000"/>
              </a:spcAft>
            </a:pPr>
            <a:r>
              <a:rPr lang="en-GB" sz="1200" b="1" cap="all">
                <a:latin typeface="+mj-lt"/>
                <a:cs typeface="Arial" panose="020B0604020202020204" pitchFamily="34" charset="0"/>
              </a:rPr>
              <a:t>No measures</a:t>
            </a:r>
          </a:p>
        </p:txBody>
      </p:sp>
      <p:sp>
        <p:nvSpPr>
          <p:cNvPr id="91" name="Rectangle 4">
            <a:extLst>
              <a:ext uri="{FF2B5EF4-FFF2-40B4-BE49-F238E27FC236}">
                <a16:creationId xmlns:a16="http://schemas.microsoft.com/office/drawing/2014/main" id="{462168C0-5C27-DBFA-EB6D-AF122222A0E8}"/>
              </a:ext>
            </a:extLst>
          </p:cNvPr>
          <p:cNvSpPr/>
          <p:nvPr/>
        </p:nvSpPr>
        <p:spPr>
          <a:xfrm rot="16200000">
            <a:off x="7519555" y="3557750"/>
            <a:ext cx="1413278" cy="614945"/>
          </a:xfrm>
          <a:prstGeom prst="rect">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algn="ctr" defTabSz="533400">
              <a:lnSpc>
                <a:spcPct val="90000"/>
              </a:lnSpc>
              <a:spcBef>
                <a:spcPct val="0"/>
              </a:spcBef>
              <a:spcAft>
                <a:spcPct val="35000"/>
              </a:spcAft>
            </a:pPr>
            <a:r>
              <a:rPr lang="en-GB" sz="1200" b="1" cap="all">
                <a:latin typeface="+mj-lt"/>
                <a:cs typeface="Arial" panose="020B0604020202020204" pitchFamily="34" charset="0"/>
              </a:rPr>
              <a:t>High-impact entities</a:t>
            </a:r>
            <a:endParaRPr lang="en-NL" sz="1200" b="1" cap="all">
              <a:latin typeface="+mj-lt"/>
              <a:cs typeface="Arial" panose="020B0604020202020204" pitchFamily="34" charset="0"/>
            </a:endParaRPr>
          </a:p>
        </p:txBody>
      </p:sp>
      <p:sp>
        <p:nvSpPr>
          <p:cNvPr id="92" name="Rectangle 5">
            <a:extLst>
              <a:ext uri="{FF2B5EF4-FFF2-40B4-BE49-F238E27FC236}">
                <a16:creationId xmlns:a16="http://schemas.microsoft.com/office/drawing/2014/main" id="{B71D4E64-B03A-19AA-F893-AFC8F9946910}"/>
              </a:ext>
            </a:extLst>
          </p:cNvPr>
          <p:cNvSpPr/>
          <p:nvPr/>
        </p:nvSpPr>
        <p:spPr>
          <a:xfrm rot="16200000">
            <a:off x="7519556" y="4996697"/>
            <a:ext cx="1413278" cy="614945"/>
          </a:xfrm>
          <a:prstGeom prst="rect">
            <a:avLst/>
          </a:prstGeom>
          <a:solidFill>
            <a:srgbClr val="25CAD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algn="ctr" defTabSz="533400">
              <a:lnSpc>
                <a:spcPct val="90000"/>
              </a:lnSpc>
              <a:spcBef>
                <a:spcPct val="0"/>
              </a:spcBef>
              <a:spcAft>
                <a:spcPct val="35000"/>
              </a:spcAft>
            </a:pPr>
            <a:r>
              <a:rPr lang="en-GB" sz="1200" b="1" cap="all">
                <a:latin typeface="+mj-lt"/>
                <a:cs typeface="Arial" panose="020B0604020202020204" pitchFamily="34" charset="0"/>
              </a:rPr>
              <a:t>Critical-impact entities</a:t>
            </a:r>
            <a:endParaRPr lang="en-NL" sz="1200" b="1" cap="all">
              <a:latin typeface="+mj-lt"/>
              <a:cs typeface="Arial" panose="020B0604020202020204" pitchFamily="34" charset="0"/>
            </a:endParaRPr>
          </a:p>
        </p:txBody>
      </p:sp>
      <p:sp>
        <p:nvSpPr>
          <p:cNvPr id="97" name="Slide Number Placeholder 96">
            <a:extLst>
              <a:ext uri="{FF2B5EF4-FFF2-40B4-BE49-F238E27FC236}">
                <a16:creationId xmlns:a16="http://schemas.microsoft.com/office/drawing/2014/main" id="{3F4C57F5-DAFD-71B0-F247-FF804B30BFE7}"/>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6</a:t>
            </a:fld>
            <a:endParaRPr lang="en-GB"/>
          </a:p>
        </p:txBody>
      </p:sp>
    </p:spTree>
    <p:extLst>
      <p:ext uri="{BB962C8B-B14F-4D97-AF65-F5344CB8AC3E}">
        <p14:creationId xmlns:p14="http://schemas.microsoft.com/office/powerpoint/2010/main" val="26301271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1"/>
                                        </p:tgtEl>
                                        <p:attrNameLst>
                                          <p:attrName>style.color</p:attrName>
                                        </p:attrNameLst>
                                      </p:cBhvr>
                                      <p:to>
                                        <a:schemeClr val="bg1"/>
                                      </p:to>
                                    </p:animClr>
                                    <p:animClr clrSpc="rgb" dir="cw">
                                      <p:cBhvr>
                                        <p:cTn id="7" dur="250" autoRev="1" fill="remove"/>
                                        <p:tgtEl>
                                          <p:spTgt spid="91"/>
                                        </p:tgtEl>
                                        <p:attrNameLst>
                                          <p:attrName>fillcolor</p:attrName>
                                        </p:attrNameLst>
                                      </p:cBhvr>
                                      <p:to>
                                        <a:schemeClr val="bg1"/>
                                      </p:to>
                                    </p:animClr>
                                    <p:set>
                                      <p:cBhvr>
                                        <p:cTn id="8" dur="250" autoRev="1" fill="remove"/>
                                        <p:tgtEl>
                                          <p:spTgt spid="91"/>
                                        </p:tgtEl>
                                        <p:attrNameLst>
                                          <p:attrName>fill.type</p:attrName>
                                        </p:attrNameLst>
                                      </p:cBhvr>
                                      <p:to>
                                        <p:strVal val="solid"/>
                                      </p:to>
                                    </p:set>
                                    <p:set>
                                      <p:cBhvr>
                                        <p:cTn id="9" dur="250" autoRev="1" fill="remove"/>
                                        <p:tgtEl>
                                          <p:spTgt spid="9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92"/>
                                        </p:tgtEl>
                                        <p:attrNameLst>
                                          <p:attrName>style.color</p:attrName>
                                        </p:attrNameLst>
                                      </p:cBhvr>
                                      <p:to>
                                        <a:schemeClr val="bg1"/>
                                      </p:to>
                                    </p:animClr>
                                    <p:animClr clrSpc="rgb" dir="cw">
                                      <p:cBhvr>
                                        <p:cTn id="14" dur="250" autoRev="1" fill="remove"/>
                                        <p:tgtEl>
                                          <p:spTgt spid="92"/>
                                        </p:tgtEl>
                                        <p:attrNameLst>
                                          <p:attrName>fillcolor</p:attrName>
                                        </p:attrNameLst>
                                      </p:cBhvr>
                                      <p:to>
                                        <a:schemeClr val="bg1"/>
                                      </p:to>
                                    </p:animClr>
                                    <p:set>
                                      <p:cBhvr>
                                        <p:cTn id="15" dur="250" autoRev="1" fill="remove"/>
                                        <p:tgtEl>
                                          <p:spTgt spid="92"/>
                                        </p:tgtEl>
                                        <p:attrNameLst>
                                          <p:attrName>fill.type</p:attrName>
                                        </p:attrNameLst>
                                      </p:cBhvr>
                                      <p:to>
                                        <p:strVal val="solid"/>
                                      </p:to>
                                    </p:set>
                                    <p:set>
                                      <p:cBhvr>
                                        <p:cTn id="16" dur="250" autoRev="1" fill="remove"/>
                                        <p:tgtEl>
                                          <p:spTgt spid="9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21212-4564-28D4-441A-2D1C8C7FD7DE}"/>
              </a:ext>
            </a:extLst>
          </p:cNvPr>
          <p:cNvSpPr>
            <a:spLocks noGrp="1"/>
          </p:cNvSpPr>
          <p:nvPr>
            <p:ph type="title"/>
          </p:nvPr>
        </p:nvSpPr>
        <p:spPr>
          <a:xfrm>
            <a:off x="550863" y="565244"/>
            <a:ext cx="11090275" cy="818216"/>
          </a:xfrm>
        </p:spPr>
        <p:txBody>
          <a:bodyPr anchor="t">
            <a:normAutofit/>
          </a:bodyPr>
          <a:lstStyle/>
          <a:p>
            <a:r>
              <a:rPr lang="en-GB" noProof="0"/>
              <a:t>Who is responsible for the governance of the NCCS?</a:t>
            </a:r>
          </a:p>
        </p:txBody>
      </p:sp>
      <p:grpSp>
        <p:nvGrpSpPr>
          <p:cNvPr id="73" name="Group 72">
            <a:extLst>
              <a:ext uri="{FF2B5EF4-FFF2-40B4-BE49-F238E27FC236}">
                <a16:creationId xmlns:a16="http://schemas.microsoft.com/office/drawing/2014/main" id="{738EA087-E374-581A-5521-BDFB8A7B67BF}"/>
              </a:ext>
            </a:extLst>
          </p:cNvPr>
          <p:cNvGrpSpPr/>
          <p:nvPr/>
        </p:nvGrpSpPr>
        <p:grpSpPr>
          <a:xfrm>
            <a:off x="8589400" y="1383460"/>
            <a:ext cx="3023658" cy="4508018"/>
            <a:chOff x="371475" y="1557338"/>
            <a:chExt cx="3023658" cy="4508018"/>
          </a:xfrm>
        </p:grpSpPr>
        <p:grpSp>
          <p:nvGrpSpPr>
            <p:cNvPr id="71" name="Group 70">
              <a:extLst>
                <a:ext uri="{FF2B5EF4-FFF2-40B4-BE49-F238E27FC236}">
                  <a16:creationId xmlns:a16="http://schemas.microsoft.com/office/drawing/2014/main" id="{E3F41D35-7023-9ED1-C320-3D10CEB53447}"/>
                </a:ext>
              </a:extLst>
            </p:cNvPr>
            <p:cNvGrpSpPr/>
            <p:nvPr/>
          </p:nvGrpSpPr>
          <p:grpSpPr>
            <a:xfrm>
              <a:off x="371475" y="1557338"/>
              <a:ext cx="3023658" cy="4508018"/>
              <a:chOff x="371475" y="1557338"/>
              <a:chExt cx="3023658" cy="4508018"/>
            </a:xfrm>
          </p:grpSpPr>
          <p:sp>
            <p:nvSpPr>
              <p:cNvPr id="67" name="Rectangle 66">
                <a:extLst>
                  <a:ext uri="{FF2B5EF4-FFF2-40B4-BE49-F238E27FC236}">
                    <a16:creationId xmlns:a16="http://schemas.microsoft.com/office/drawing/2014/main" id="{70BF7C60-CE58-7891-9B7F-AA0C94A634D7}"/>
                  </a:ext>
                </a:extLst>
              </p:cNvPr>
              <p:cNvSpPr/>
              <p:nvPr/>
            </p:nvSpPr>
            <p:spPr>
              <a:xfrm>
                <a:off x="371475" y="1557338"/>
                <a:ext cx="3023658" cy="45080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136BEA80-148E-603A-0795-DB295582D6BD}"/>
                  </a:ext>
                </a:extLst>
              </p:cNvPr>
              <p:cNvSpPr/>
              <p:nvPr/>
            </p:nvSpPr>
            <p:spPr>
              <a:xfrm>
                <a:off x="558174" y="2132154"/>
                <a:ext cx="2669512" cy="468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ENTSO-E</a:t>
                </a:r>
                <a:endParaRPr lang="en-GB" b="1" cap="all">
                  <a:latin typeface="+mj-lt"/>
                </a:endParaRPr>
              </a:p>
            </p:txBody>
          </p:sp>
          <p:sp>
            <p:nvSpPr>
              <p:cNvPr id="46" name="Rectangle 45">
                <a:extLst>
                  <a:ext uri="{FF2B5EF4-FFF2-40B4-BE49-F238E27FC236}">
                    <a16:creationId xmlns:a16="http://schemas.microsoft.com/office/drawing/2014/main" id="{D23DE720-1D6C-37EE-D93D-A5C401A9E53F}"/>
                  </a:ext>
                </a:extLst>
              </p:cNvPr>
              <p:cNvSpPr/>
              <p:nvPr/>
            </p:nvSpPr>
            <p:spPr>
              <a:xfrm>
                <a:off x="558174" y="2663276"/>
                <a:ext cx="2669512" cy="468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DSO ENTITY</a:t>
                </a:r>
                <a:endParaRPr lang="en-GB" b="1" cap="all">
                  <a:latin typeface="+mj-lt"/>
                </a:endParaRPr>
              </a:p>
            </p:txBody>
          </p:sp>
          <p:sp>
            <p:nvSpPr>
              <p:cNvPr id="47" name="Rectangle 46">
                <a:extLst>
                  <a:ext uri="{FF2B5EF4-FFF2-40B4-BE49-F238E27FC236}">
                    <a16:creationId xmlns:a16="http://schemas.microsoft.com/office/drawing/2014/main" id="{BA38E9A2-622B-F296-DCC5-182F6947EB0C}"/>
                  </a:ext>
                </a:extLst>
              </p:cNvPr>
              <p:cNvSpPr/>
              <p:nvPr/>
            </p:nvSpPr>
            <p:spPr>
              <a:xfrm>
                <a:off x="558174" y="3194398"/>
                <a:ext cx="2669512" cy="468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ACER</a:t>
                </a:r>
                <a:endParaRPr lang="en-GB" b="1" cap="all">
                  <a:latin typeface="+mj-lt"/>
                </a:endParaRPr>
              </a:p>
            </p:txBody>
          </p:sp>
          <p:sp>
            <p:nvSpPr>
              <p:cNvPr id="48" name="Rectangle 47">
                <a:extLst>
                  <a:ext uri="{FF2B5EF4-FFF2-40B4-BE49-F238E27FC236}">
                    <a16:creationId xmlns:a16="http://schemas.microsoft.com/office/drawing/2014/main" id="{96B51787-C187-86FC-3568-E154CCA65012}"/>
                  </a:ext>
                </a:extLst>
              </p:cNvPr>
              <p:cNvSpPr/>
              <p:nvPr/>
            </p:nvSpPr>
            <p:spPr>
              <a:xfrm>
                <a:off x="558174" y="3725520"/>
                <a:ext cx="2669512" cy="468000"/>
              </a:xfrm>
              <a:prstGeom prst="rect">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ENISA</a:t>
                </a:r>
                <a:endParaRPr lang="en-GB" b="1" cap="all">
                  <a:latin typeface="+mj-lt"/>
                </a:endParaRPr>
              </a:p>
            </p:txBody>
          </p:sp>
          <p:sp>
            <p:nvSpPr>
              <p:cNvPr id="49" name="Rectangle 48">
                <a:extLst>
                  <a:ext uri="{FF2B5EF4-FFF2-40B4-BE49-F238E27FC236}">
                    <a16:creationId xmlns:a16="http://schemas.microsoft.com/office/drawing/2014/main" id="{E4EFF6F8-734A-3494-0F62-B4B4022239C8}"/>
                  </a:ext>
                </a:extLst>
              </p:cNvPr>
              <p:cNvSpPr/>
              <p:nvPr/>
            </p:nvSpPr>
            <p:spPr>
              <a:xfrm>
                <a:off x="558174" y="4256642"/>
                <a:ext cx="2669512" cy="468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Dg energy</a:t>
                </a:r>
                <a:endParaRPr lang="en-GB" b="1" cap="all">
                  <a:latin typeface="+mj-lt"/>
                </a:endParaRPr>
              </a:p>
            </p:txBody>
          </p:sp>
          <p:sp>
            <p:nvSpPr>
              <p:cNvPr id="50" name="Rectangle 49">
                <a:extLst>
                  <a:ext uri="{FF2B5EF4-FFF2-40B4-BE49-F238E27FC236}">
                    <a16:creationId xmlns:a16="http://schemas.microsoft.com/office/drawing/2014/main" id="{3A92C437-BA64-AE7F-9FDA-CA114DBC8CFA}"/>
                  </a:ext>
                </a:extLst>
              </p:cNvPr>
              <p:cNvSpPr/>
              <p:nvPr/>
            </p:nvSpPr>
            <p:spPr>
              <a:xfrm>
                <a:off x="558174" y="4787764"/>
                <a:ext cx="2669512" cy="468000"/>
              </a:xfrm>
              <a:prstGeom prst="rect">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Dg connect</a:t>
                </a:r>
                <a:endParaRPr lang="en-GB" b="1" cap="all">
                  <a:latin typeface="+mj-lt"/>
                </a:endParaRPr>
              </a:p>
            </p:txBody>
          </p:sp>
          <p:sp>
            <p:nvSpPr>
              <p:cNvPr id="51" name="Rectangle 50">
                <a:extLst>
                  <a:ext uri="{FF2B5EF4-FFF2-40B4-BE49-F238E27FC236}">
                    <a16:creationId xmlns:a16="http://schemas.microsoft.com/office/drawing/2014/main" id="{E97E7871-7029-4E52-D249-FAA989F77267}"/>
                  </a:ext>
                </a:extLst>
              </p:cNvPr>
              <p:cNvSpPr/>
              <p:nvPr/>
            </p:nvSpPr>
            <p:spPr>
              <a:xfrm>
                <a:off x="558174" y="5318885"/>
                <a:ext cx="2669512" cy="468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NEMOS</a:t>
                </a:r>
                <a:endParaRPr lang="en-GB" b="1" cap="all">
                  <a:latin typeface="+mj-lt"/>
                </a:endParaRPr>
              </a:p>
            </p:txBody>
          </p:sp>
        </p:grpSp>
        <p:sp>
          <p:nvSpPr>
            <p:cNvPr id="34" name="TextBox 33">
              <a:extLst>
                <a:ext uri="{FF2B5EF4-FFF2-40B4-BE49-F238E27FC236}">
                  <a16:creationId xmlns:a16="http://schemas.microsoft.com/office/drawing/2014/main" id="{8490973B-A33C-271C-0309-8ACC7906EED7}"/>
                </a:ext>
              </a:extLst>
            </p:cNvPr>
            <p:cNvSpPr txBox="1"/>
            <p:nvPr/>
          </p:nvSpPr>
          <p:spPr>
            <a:xfrm>
              <a:off x="473723" y="1712103"/>
              <a:ext cx="2669512" cy="420051"/>
            </a:xfrm>
            <a:prstGeom prst="rect">
              <a:avLst/>
            </a:prstGeom>
          </p:spPr>
          <p:txBody>
            <a:bodyPr vert="horz" lIns="91440" tIns="45720" rIns="91440" bIns="45720" rtlCol="0" anchor="t">
              <a:noAutofit/>
            </a:bodyPr>
            <a:lstStyle>
              <a:lvl1pPr>
                <a:lnSpc>
                  <a:spcPct val="90000"/>
                </a:lnSpc>
                <a:spcBef>
                  <a:spcPct val="0"/>
                </a:spcBef>
                <a:buNone/>
                <a:defRPr sz="3000" b="1">
                  <a:solidFill>
                    <a:schemeClr val="tx2"/>
                  </a:solidFill>
                  <a:latin typeface="+mj-lt"/>
                  <a:ea typeface="+mj-ea"/>
                  <a:cs typeface="+mj-cs"/>
                </a:defRPr>
              </a:lvl1pPr>
            </a:lstStyle>
            <a:p>
              <a:r>
                <a:rPr lang="en-US" sz="2000">
                  <a:solidFill>
                    <a:schemeClr val="tx1"/>
                  </a:solidFill>
                </a:rPr>
                <a:t>EU Level:</a:t>
              </a:r>
              <a:endParaRPr lang="en-GB" sz="2000">
                <a:solidFill>
                  <a:schemeClr val="tx1"/>
                </a:solidFill>
              </a:endParaRPr>
            </a:p>
          </p:txBody>
        </p:sp>
      </p:grpSp>
      <p:grpSp>
        <p:nvGrpSpPr>
          <p:cNvPr id="74" name="Group 73">
            <a:extLst>
              <a:ext uri="{FF2B5EF4-FFF2-40B4-BE49-F238E27FC236}">
                <a16:creationId xmlns:a16="http://schemas.microsoft.com/office/drawing/2014/main" id="{F209B224-7323-1284-C693-41A97A005B53}"/>
              </a:ext>
            </a:extLst>
          </p:cNvPr>
          <p:cNvGrpSpPr/>
          <p:nvPr/>
        </p:nvGrpSpPr>
        <p:grpSpPr>
          <a:xfrm>
            <a:off x="5481291" y="1382858"/>
            <a:ext cx="3023658" cy="1871662"/>
            <a:chOff x="3635989" y="1557338"/>
            <a:chExt cx="3023658" cy="1871662"/>
          </a:xfrm>
        </p:grpSpPr>
        <p:sp>
          <p:nvSpPr>
            <p:cNvPr id="68" name="Rectangle 67">
              <a:extLst>
                <a:ext uri="{FF2B5EF4-FFF2-40B4-BE49-F238E27FC236}">
                  <a16:creationId xmlns:a16="http://schemas.microsoft.com/office/drawing/2014/main" id="{74E58722-1A30-366C-99EC-3391BECF7BBB}"/>
                </a:ext>
              </a:extLst>
            </p:cNvPr>
            <p:cNvSpPr/>
            <p:nvPr/>
          </p:nvSpPr>
          <p:spPr>
            <a:xfrm>
              <a:off x="3635989" y="1557338"/>
              <a:ext cx="3023658" cy="18716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57C7C1F6-AEF9-87FE-3D64-E2A3045C3A5F}"/>
                </a:ext>
              </a:extLst>
            </p:cNvPr>
            <p:cNvSpPr txBox="1"/>
            <p:nvPr/>
          </p:nvSpPr>
          <p:spPr>
            <a:xfrm>
              <a:off x="3813062" y="1707861"/>
              <a:ext cx="2482126" cy="389181"/>
            </a:xfrm>
            <a:prstGeom prst="rect">
              <a:avLst/>
            </a:prstGeom>
          </p:spPr>
          <p:txBody>
            <a:bodyPr vert="horz" lIns="91440" tIns="45720" rIns="91440" bIns="45720" rtlCol="0" anchor="t">
              <a:noAutofit/>
            </a:bodyPr>
            <a:lstStyle>
              <a:lvl1pPr>
                <a:lnSpc>
                  <a:spcPct val="90000"/>
                </a:lnSpc>
                <a:spcBef>
                  <a:spcPct val="0"/>
                </a:spcBef>
                <a:buNone/>
                <a:defRPr sz="3000" b="1">
                  <a:solidFill>
                    <a:schemeClr val="tx2"/>
                  </a:solidFill>
                  <a:latin typeface="+mj-lt"/>
                  <a:ea typeface="+mj-ea"/>
                  <a:cs typeface="+mj-cs"/>
                </a:defRPr>
              </a:lvl1pPr>
            </a:lstStyle>
            <a:p>
              <a:r>
                <a:rPr lang="en-US" sz="2000">
                  <a:solidFill>
                    <a:schemeClr val="tx1"/>
                  </a:solidFill>
                </a:rPr>
                <a:t>Regional Level:</a:t>
              </a:r>
              <a:endParaRPr lang="en-GB" sz="2000">
                <a:solidFill>
                  <a:schemeClr val="tx1"/>
                </a:solidFill>
              </a:endParaRPr>
            </a:p>
          </p:txBody>
        </p:sp>
        <p:sp>
          <p:nvSpPr>
            <p:cNvPr id="52" name="Rectangle 51">
              <a:extLst>
                <a:ext uri="{FF2B5EF4-FFF2-40B4-BE49-F238E27FC236}">
                  <a16:creationId xmlns:a16="http://schemas.microsoft.com/office/drawing/2014/main" id="{85355358-39F7-35A9-06AB-669A5161FF91}"/>
                </a:ext>
              </a:extLst>
            </p:cNvPr>
            <p:cNvSpPr/>
            <p:nvPr/>
          </p:nvSpPr>
          <p:spPr>
            <a:xfrm>
              <a:off x="3813062" y="2132154"/>
              <a:ext cx="2669512" cy="1080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b="1" cap="all">
                  <a:latin typeface="+mj-lt"/>
                </a:rPr>
                <a:t>Regional Coordination </a:t>
              </a:r>
              <a:br>
                <a:rPr lang="en-US" b="1" cap="all">
                  <a:latin typeface="+mj-lt"/>
                </a:rPr>
              </a:br>
              <a:r>
                <a:rPr lang="en-US" b="1" cap="all">
                  <a:latin typeface="+mj-lt"/>
                </a:rPr>
                <a:t>Centers (new)</a:t>
              </a:r>
            </a:p>
          </p:txBody>
        </p:sp>
      </p:grpSp>
      <p:grpSp>
        <p:nvGrpSpPr>
          <p:cNvPr id="5" name="Group 4">
            <a:extLst>
              <a:ext uri="{FF2B5EF4-FFF2-40B4-BE49-F238E27FC236}">
                <a16:creationId xmlns:a16="http://schemas.microsoft.com/office/drawing/2014/main" id="{B22B5FB7-1F51-EC06-7922-955A79901539}"/>
              </a:ext>
            </a:extLst>
          </p:cNvPr>
          <p:cNvGrpSpPr/>
          <p:nvPr/>
        </p:nvGrpSpPr>
        <p:grpSpPr>
          <a:xfrm>
            <a:off x="578942" y="1383460"/>
            <a:ext cx="4806646" cy="4508018"/>
            <a:chOff x="578942" y="1383460"/>
            <a:chExt cx="4806646" cy="4508018"/>
          </a:xfrm>
        </p:grpSpPr>
        <p:sp>
          <p:nvSpPr>
            <p:cNvPr id="69" name="Rectangle 68">
              <a:extLst>
                <a:ext uri="{FF2B5EF4-FFF2-40B4-BE49-F238E27FC236}">
                  <a16:creationId xmlns:a16="http://schemas.microsoft.com/office/drawing/2014/main" id="{1AE71D49-B846-6024-8A9B-9E3729696BB8}"/>
                </a:ext>
              </a:extLst>
            </p:cNvPr>
            <p:cNvSpPr/>
            <p:nvPr/>
          </p:nvSpPr>
          <p:spPr>
            <a:xfrm>
              <a:off x="578942" y="1383460"/>
              <a:ext cx="4806646" cy="450801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289A5890-C2F4-B782-E3EB-5A326FC27111}"/>
                </a:ext>
              </a:extLst>
            </p:cNvPr>
            <p:cNvSpPr txBox="1"/>
            <p:nvPr/>
          </p:nvSpPr>
          <p:spPr>
            <a:xfrm>
              <a:off x="630810" y="1552430"/>
              <a:ext cx="3084351" cy="223310"/>
            </a:xfrm>
            <a:prstGeom prst="rect">
              <a:avLst/>
            </a:prstGeom>
          </p:spPr>
          <p:txBody>
            <a:bodyPr vert="horz" lIns="91440" tIns="45720" rIns="91440" bIns="45720" rtlCol="0" anchor="t">
              <a:noAutofit/>
            </a:bodyPr>
            <a:lstStyle>
              <a:lvl1pPr>
                <a:lnSpc>
                  <a:spcPct val="90000"/>
                </a:lnSpc>
                <a:spcBef>
                  <a:spcPct val="0"/>
                </a:spcBef>
                <a:buNone/>
                <a:defRPr sz="3000" b="1">
                  <a:solidFill>
                    <a:schemeClr val="tx2"/>
                  </a:solidFill>
                  <a:latin typeface="+mj-lt"/>
                  <a:ea typeface="+mj-ea"/>
                  <a:cs typeface="+mj-cs"/>
                </a:defRPr>
              </a:lvl1pPr>
            </a:lstStyle>
            <a:p>
              <a:r>
                <a:rPr lang="en-US" sz="2000">
                  <a:solidFill>
                    <a:schemeClr val="tx1"/>
                  </a:solidFill>
                </a:rPr>
                <a:t>National Level:</a:t>
              </a:r>
              <a:endParaRPr lang="en-GB" sz="2000">
                <a:solidFill>
                  <a:schemeClr val="tx1"/>
                </a:solidFill>
              </a:endParaRPr>
            </a:p>
          </p:txBody>
        </p:sp>
        <p:sp>
          <p:nvSpPr>
            <p:cNvPr id="60" name="Rectangle 59">
              <a:extLst>
                <a:ext uri="{FF2B5EF4-FFF2-40B4-BE49-F238E27FC236}">
                  <a16:creationId xmlns:a16="http://schemas.microsoft.com/office/drawing/2014/main" id="{D280E37C-22A4-3252-7F68-CF1088106F7C}"/>
                </a:ext>
              </a:extLst>
            </p:cNvPr>
            <p:cNvSpPr/>
            <p:nvPr/>
          </p:nvSpPr>
          <p:spPr>
            <a:xfrm>
              <a:off x="743005" y="2009176"/>
              <a:ext cx="4463195" cy="576000"/>
            </a:xfrm>
            <a:prstGeom prst="rect">
              <a:avLst/>
            </a:prstGeom>
            <a:pattFill prst="wdUpDiag">
              <a:fgClr>
                <a:schemeClr val="accent4"/>
              </a:fgClr>
              <a:bgClr>
                <a:schemeClr val="tx2"/>
              </a:bgClr>
            </a:patt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National Competent </a:t>
              </a:r>
              <a:br>
                <a:rPr lang="en-US" sz="1600" b="1" cap="all">
                  <a:latin typeface="+mj-lt"/>
                </a:rPr>
              </a:br>
              <a:r>
                <a:rPr lang="en-US" sz="1600" b="1" cap="all">
                  <a:latin typeface="+mj-lt"/>
                </a:rPr>
                <a:t>Authorities (NCCS-NCA)</a:t>
              </a:r>
              <a:endParaRPr lang="en-GB" sz="1600" b="1" cap="all">
                <a:latin typeface="+mj-lt"/>
              </a:endParaRPr>
            </a:p>
          </p:txBody>
        </p:sp>
        <p:sp>
          <p:nvSpPr>
            <p:cNvPr id="61" name="Rectangle 60">
              <a:extLst>
                <a:ext uri="{FF2B5EF4-FFF2-40B4-BE49-F238E27FC236}">
                  <a16:creationId xmlns:a16="http://schemas.microsoft.com/office/drawing/2014/main" id="{9B311C5B-12F3-5157-D71B-EB60D4843CD0}"/>
                </a:ext>
              </a:extLst>
            </p:cNvPr>
            <p:cNvSpPr/>
            <p:nvPr/>
          </p:nvSpPr>
          <p:spPr>
            <a:xfrm>
              <a:off x="743005" y="2636342"/>
              <a:ext cx="4463195" cy="576000"/>
            </a:xfrm>
            <a:prstGeom prst="rect">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National Regulatory </a:t>
              </a:r>
              <a:br>
                <a:rPr lang="en-US" sz="1600" b="1" cap="all">
                  <a:latin typeface="+mj-lt"/>
                </a:rPr>
              </a:br>
              <a:r>
                <a:rPr lang="en-US" sz="1600" b="1" cap="all">
                  <a:latin typeface="+mj-lt"/>
                </a:rPr>
                <a:t>Authorities (NRA)</a:t>
              </a:r>
              <a:endParaRPr lang="en-GB" sz="1600" b="1" cap="all">
                <a:latin typeface="+mj-lt"/>
              </a:endParaRPr>
            </a:p>
          </p:txBody>
        </p:sp>
        <p:sp>
          <p:nvSpPr>
            <p:cNvPr id="62" name="Rectangle 61">
              <a:extLst>
                <a:ext uri="{FF2B5EF4-FFF2-40B4-BE49-F238E27FC236}">
                  <a16:creationId xmlns:a16="http://schemas.microsoft.com/office/drawing/2014/main" id="{7F304636-F027-D764-6BE4-AE83EB4137FA}"/>
                </a:ext>
              </a:extLst>
            </p:cNvPr>
            <p:cNvSpPr/>
            <p:nvPr/>
          </p:nvSpPr>
          <p:spPr>
            <a:xfrm>
              <a:off x="743005" y="3263508"/>
              <a:ext cx="4463195" cy="576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NIS Competent Authorities</a:t>
              </a:r>
            </a:p>
          </p:txBody>
        </p:sp>
        <p:sp>
          <p:nvSpPr>
            <p:cNvPr id="63" name="Rectangle 62">
              <a:extLst>
                <a:ext uri="{FF2B5EF4-FFF2-40B4-BE49-F238E27FC236}">
                  <a16:creationId xmlns:a16="http://schemas.microsoft.com/office/drawing/2014/main" id="{E28FC728-67C9-2623-D2A1-C22E4BD7EB4D}"/>
                </a:ext>
              </a:extLst>
            </p:cNvPr>
            <p:cNvSpPr/>
            <p:nvPr/>
          </p:nvSpPr>
          <p:spPr>
            <a:xfrm>
              <a:off x="743005" y="3890674"/>
              <a:ext cx="4463195" cy="576000"/>
            </a:xfrm>
            <a:prstGeom prst="rect">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Competent Authorities for Risk Preparedness (RP-NCAs)</a:t>
              </a:r>
            </a:p>
          </p:txBody>
        </p:sp>
        <p:sp>
          <p:nvSpPr>
            <p:cNvPr id="64" name="Rectangle 63">
              <a:extLst>
                <a:ext uri="{FF2B5EF4-FFF2-40B4-BE49-F238E27FC236}">
                  <a16:creationId xmlns:a16="http://schemas.microsoft.com/office/drawing/2014/main" id="{8487F288-A070-1CF7-0445-C7B0C1E2C5D0}"/>
                </a:ext>
              </a:extLst>
            </p:cNvPr>
            <p:cNvSpPr/>
            <p:nvPr/>
          </p:nvSpPr>
          <p:spPr>
            <a:xfrm>
              <a:off x="743005" y="4517840"/>
              <a:ext cx="4463195" cy="576000"/>
            </a:xfrm>
            <a:prstGeom prst="rect">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Competent Authorities Responsible for Cybersecurity (CS-NCAs)</a:t>
              </a:r>
            </a:p>
          </p:txBody>
        </p:sp>
        <p:sp>
          <p:nvSpPr>
            <p:cNvPr id="65" name="Rectangle 64">
              <a:extLst>
                <a:ext uri="{FF2B5EF4-FFF2-40B4-BE49-F238E27FC236}">
                  <a16:creationId xmlns:a16="http://schemas.microsoft.com/office/drawing/2014/main" id="{0459936C-D53C-DC29-726A-27632F346033}"/>
                </a:ext>
              </a:extLst>
            </p:cNvPr>
            <p:cNvSpPr/>
            <p:nvPr/>
          </p:nvSpPr>
          <p:spPr>
            <a:xfrm>
              <a:off x="743005" y="5145007"/>
              <a:ext cx="4463195" cy="576000"/>
            </a:xfrm>
            <a:prstGeom prst="rect">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r>
                <a:rPr lang="en-US" sz="1600" b="1" cap="all">
                  <a:latin typeface="+mj-lt"/>
                </a:rPr>
                <a:t>Computer Security Incident Response Teams (CSIRTs)</a:t>
              </a:r>
            </a:p>
          </p:txBody>
        </p:sp>
      </p:grpSp>
      <p:grpSp>
        <p:nvGrpSpPr>
          <p:cNvPr id="80" name="Group 79">
            <a:extLst>
              <a:ext uri="{FF2B5EF4-FFF2-40B4-BE49-F238E27FC236}">
                <a16:creationId xmlns:a16="http://schemas.microsoft.com/office/drawing/2014/main" id="{12A85B9C-356C-1D1E-D465-95071ABA6BE2}"/>
              </a:ext>
            </a:extLst>
          </p:cNvPr>
          <p:cNvGrpSpPr/>
          <p:nvPr/>
        </p:nvGrpSpPr>
        <p:grpSpPr>
          <a:xfrm>
            <a:off x="558174" y="6131331"/>
            <a:ext cx="2013181" cy="360000"/>
            <a:chOff x="3946304" y="3888434"/>
            <a:chExt cx="2013181" cy="360000"/>
          </a:xfrm>
        </p:grpSpPr>
        <p:sp>
          <p:nvSpPr>
            <p:cNvPr id="75" name="Oval 74">
              <a:extLst>
                <a:ext uri="{FF2B5EF4-FFF2-40B4-BE49-F238E27FC236}">
                  <a16:creationId xmlns:a16="http://schemas.microsoft.com/office/drawing/2014/main" id="{94C463DF-A0B7-8EF9-3EEB-1650E6761CE9}"/>
                </a:ext>
              </a:extLst>
            </p:cNvPr>
            <p:cNvSpPr/>
            <p:nvPr/>
          </p:nvSpPr>
          <p:spPr>
            <a:xfrm>
              <a:off x="3946304" y="3888434"/>
              <a:ext cx="360000" cy="360000"/>
            </a:xfrm>
            <a:prstGeom prst="ellipse">
              <a:avLst/>
            </a:prstGeom>
            <a:solidFill>
              <a:srgbClr val="25CAD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endParaRPr lang="en-NL" b="1" cap="all">
                <a:latin typeface="+mj-lt"/>
              </a:endParaRPr>
            </a:p>
          </p:txBody>
        </p:sp>
        <p:sp>
          <p:nvSpPr>
            <p:cNvPr id="77" name="TextBox 76">
              <a:extLst>
                <a:ext uri="{FF2B5EF4-FFF2-40B4-BE49-F238E27FC236}">
                  <a16:creationId xmlns:a16="http://schemas.microsoft.com/office/drawing/2014/main" id="{2FFC4DDC-F18E-D57A-A110-891608AF05F3}"/>
                </a:ext>
              </a:extLst>
            </p:cNvPr>
            <p:cNvSpPr txBox="1"/>
            <p:nvPr/>
          </p:nvSpPr>
          <p:spPr>
            <a:xfrm>
              <a:off x="4343978" y="3929935"/>
              <a:ext cx="16155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mn-cs"/>
                </a:rPr>
                <a:t>Energy related bodies</a:t>
              </a:r>
              <a:endParaRPr kumimoji="0" lang="en-GB" sz="1200" b="0" i="0" u="none" strike="noStrike" kern="1200" cap="none" spc="0" normalizeH="0" baseline="0" noProof="0">
                <a:ln>
                  <a:noFill/>
                </a:ln>
                <a:effectLst/>
                <a:uLnTx/>
                <a:uFillTx/>
                <a:latin typeface="+mj-lt"/>
                <a:ea typeface="+mn-ea"/>
                <a:cs typeface="+mn-cs"/>
              </a:endParaRPr>
            </a:p>
          </p:txBody>
        </p:sp>
      </p:grpSp>
      <p:grpSp>
        <p:nvGrpSpPr>
          <p:cNvPr id="79" name="Group 78">
            <a:extLst>
              <a:ext uri="{FF2B5EF4-FFF2-40B4-BE49-F238E27FC236}">
                <a16:creationId xmlns:a16="http://schemas.microsoft.com/office/drawing/2014/main" id="{D155E12B-9A51-C726-304C-ED89605333FC}"/>
              </a:ext>
            </a:extLst>
          </p:cNvPr>
          <p:cNvGrpSpPr/>
          <p:nvPr/>
        </p:nvGrpSpPr>
        <p:grpSpPr>
          <a:xfrm>
            <a:off x="2757488" y="6134861"/>
            <a:ext cx="2490619" cy="360000"/>
            <a:chOff x="3946304" y="4469895"/>
            <a:chExt cx="2490619" cy="360000"/>
          </a:xfrm>
        </p:grpSpPr>
        <p:sp>
          <p:nvSpPr>
            <p:cNvPr id="76" name="Oval 75">
              <a:extLst>
                <a:ext uri="{FF2B5EF4-FFF2-40B4-BE49-F238E27FC236}">
                  <a16:creationId xmlns:a16="http://schemas.microsoft.com/office/drawing/2014/main" id="{D50A29CC-084F-35ED-CA6C-694C7922F4C3}"/>
                </a:ext>
              </a:extLst>
            </p:cNvPr>
            <p:cNvSpPr/>
            <p:nvPr/>
          </p:nvSpPr>
          <p:spPr>
            <a:xfrm>
              <a:off x="3946304" y="4469895"/>
              <a:ext cx="360000" cy="360000"/>
            </a:xfrm>
            <a:prstGeom prst="ellipse">
              <a:avLst/>
            </a:pr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8320" tIns="58320" rIns="58320" bIns="58320" numCol="1" spcCol="1270" anchor="ctr" anchorCtr="0">
              <a:noAutofit/>
            </a:bodyPr>
            <a:lstStyle/>
            <a:p>
              <a:pPr defTabSz="533400">
                <a:lnSpc>
                  <a:spcPct val="90000"/>
                </a:lnSpc>
                <a:spcBef>
                  <a:spcPct val="0"/>
                </a:spcBef>
                <a:spcAft>
                  <a:spcPct val="35000"/>
                </a:spcAft>
              </a:pPr>
              <a:endParaRPr lang="en-NL" b="1" cap="all">
                <a:latin typeface="+mj-lt"/>
              </a:endParaRPr>
            </a:p>
          </p:txBody>
        </p:sp>
        <p:sp>
          <p:nvSpPr>
            <p:cNvPr id="78" name="TextBox 77">
              <a:extLst>
                <a:ext uri="{FF2B5EF4-FFF2-40B4-BE49-F238E27FC236}">
                  <a16:creationId xmlns:a16="http://schemas.microsoft.com/office/drawing/2014/main" id="{10060CD4-C949-4E93-CB33-BC0348794DAC}"/>
                </a:ext>
              </a:extLst>
            </p:cNvPr>
            <p:cNvSpPr txBox="1"/>
            <p:nvPr/>
          </p:nvSpPr>
          <p:spPr>
            <a:xfrm>
              <a:off x="4343978" y="4511396"/>
              <a:ext cx="209294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mn-cs"/>
                </a:rPr>
                <a:t>Cybersecurity related bodies</a:t>
              </a:r>
              <a:endParaRPr kumimoji="0" lang="en-GB" sz="1200" b="0" i="0" u="none" strike="noStrike" kern="1200" cap="none" spc="0" normalizeH="0" baseline="0" noProof="0">
                <a:ln>
                  <a:noFill/>
                </a:ln>
                <a:effectLst/>
                <a:uLnTx/>
                <a:uFillTx/>
                <a:latin typeface="+mj-lt"/>
                <a:ea typeface="+mn-ea"/>
                <a:cs typeface="+mn-cs"/>
              </a:endParaRPr>
            </a:p>
          </p:txBody>
        </p:sp>
      </p:grpSp>
      <p:sp>
        <p:nvSpPr>
          <p:cNvPr id="82" name="Slide Number Placeholder 81">
            <a:extLst>
              <a:ext uri="{FF2B5EF4-FFF2-40B4-BE49-F238E27FC236}">
                <a16:creationId xmlns:a16="http://schemas.microsoft.com/office/drawing/2014/main" id="{7FBA39F0-D961-54FE-60F8-95D881F8F2DB}"/>
              </a:ext>
            </a:extLst>
          </p:cNvPr>
          <p:cNvSpPr>
            <a:spLocks noGrp="1"/>
          </p:cNvSpPr>
          <p:nvPr>
            <p:ph type="sldNum" sz="quarter" idx="12"/>
          </p:nvPr>
        </p:nvSpPr>
        <p:spPr>
          <a:xfrm>
            <a:off x="11231223" y="6308769"/>
            <a:ext cx="402603" cy="365125"/>
          </a:xfrm>
        </p:spPr>
        <p:txBody>
          <a:bodyPr/>
          <a:lstStyle/>
          <a:p>
            <a:fld id="{2557C461-8C51-4D9D-8FC8-E809BEA51BC7}" type="slidenum">
              <a:rPr lang="en-GB" smtClean="0"/>
              <a:t>7</a:t>
            </a:fld>
            <a:endParaRPr lang="en-GB"/>
          </a:p>
        </p:txBody>
      </p:sp>
    </p:spTree>
    <p:extLst>
      <p:ext uri="{BB962C8B-B14F-4D97-AF65-F5344CB8AC3E}">
        <p14:creationId xmlns:p14="http://schemas.microsoft.com/office/powerpoint/2010/main" val="13341328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par>
                                <p:cTn id="8" presetID="22" presetClass="entr" presetSubtype="8"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wipe(left)">
                                      <p:cBhvr>
                                        <p:cTn id="10" dur="1000"/>
                                        <p:tgtEl>
                                          <p:spTgt spid="74"/>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857C-5FCC-3034-0199-4B0002F09192}"/>
              </a:ext>
            </a:extLst>
          </p:cNvPr>
          <p:cNvSpPr>
            <a:spLocks noGrp="1"/>
          </p:cNvSpPr>
          <p:nvPr>
            <p:ph type="title"/>
          </p:nvPr>
        </p:nvSpPr>
        <p:spPr/>
        <p:txBody>
          <a:bodyPr/>
          <a:lstStyle/>
          <a:p>
            <a:r>
              <a:rPr lang="en-GB" noProof="0"/>
              <a:t>Who are National Competent Authorities (NCCS-NCAs)?</a:t>
            </a:r>
          </a:p>
        </p:txBody>
      </p:sp>
      <p:sp>
        <p:nvSpPr>
          <p:cNvPr id="3" name="Content Placeholder 2">
            <a:extLst>
              <a:ext uri="{FF2B5EF4-FFF2-40B4-BE49-F238E27FC236}">
                <a16:creationId xmlns:a16="http://schemas.microsoft.com/office/drawing/2014/main" id="{32CA8FAE-887F-EF27-4589-190950D51383}"/>
              </a:ext>
            </a:extLst>
          </p:cNvPr>
          <p:cNvSpPr>
            <a:spLocks noGrp="1"/>
          </p:cNvSpPr>
          <p:nvPr>
            <p:ph idx="1"/>
          </p:nvPr>
        </p:nvSpPr>
        <p:spPr/>
        <p:txBody>
          <a:bodyPr/>
          <a:lstStyle/>
          <a:p>
            <a:pPr marL="285750" indent="-285750">
              <a:buClr>
                <a:schemeClr val="accent6"/>
              </a:buClr>
              <a:buFont typeface="Arial" panose="020B0604020202020204" pitchFamily="34" charset="0"/>
              <a:buChar char="•"/>
            </a:pPr>
            <a:r>
              <a:rPr lang="en-GB" sz="2400" noProof="0"/>
              <a:t>A national governmental or regulatory authority </a:t>
            </a:r>
            <a:r>
              <a:rPr lang="en-GB" sz="2400" b="1" noProof="0"/>
              <a:t>responsible</a:t>
            </a:r>
            <a:r>
              <a:rPr lang="en-GB" sz="2400" noProof="0"/>
              <a:t> for carrying out the tasks assigned to it in the NCCS (</a:t>
            </a:r>
            <a:r>
              <a:rPr lang="en-GB" sz="2400" i="1" noProof="0"/>
              <a:t>Art. 5</a:t>
            </a:r>
            <a:r>
              <a:rPr lang="en-GB" sz="2400" noProof="0"/>
              <a:t>).</a:t>
            </a:r>
          </a:p>
          <a:p>
            <a:pPr marL="285750" indent="-285750">
              <a:buClr>
                <a:schemeClr val="accent6"/>
              </a:buClr>
              <a:buFont typeface="Arial" panose="020B0604020202020204" pitchFamily="34" charset="0"/>
              <a:buChar char="•"/>
            </a:pPr>
            <a:r>
              <a:rPr lang="en-GB" sz="2400" noProof="0"/>
              <a:t>Designated by each member state </a:t>
            </a:r>
            <a:r>
              <a:rPr lang="en-GB" sz="2400" b="1" noProof="0"/>
              <a:t>six months </a:t>
            </a:r>
            <a:r>
              <a:rPr lang="en-GB" sz="2400" noProof="0"/>
              <a:t>after entry into force (</a:t>
            </a:r>
            <a:r>
              <a:rPr lang="en-GB" sz="2400" i="1" noProof="0"/>
              <a:t>Art. 5</a:t>
            </a:r>
            <a:r>
              <a:rPr lang="en-GB" sz="2400" noProof="0"/>
              <a:t>).</a:t>
            </a:r>
          </a:p>
          <a:p>
            <a:pPr marL="285750" indent="-285750">
              <a:buClr>
                <a:schemeClr val="accent6"/>
              </a:buClr>
              <a:buFont typeface="Arial" panose="020B0604020202020204" pitchFamily="34" charset="0"/>
              <a:buChar char="•"/>
            </a:pPr>
            <a:r>
              <a:rPr lang="en-GB" sz="2400" noProof="0"/>
              <a:t>They </a:t>
            </a:r>
            <a:r>
              <a:rPr lang="en-GB" sz="2400" b="1" noProof="0"/>
              <a:t>shall coordinate and cooperate </a:t>
            </a:r>
            <a:r>
              <a:rPr lang="en-GB" sz="2400" noProof="0"/>
              <a:t>with cybersecurity competent authorities, NRAs, RP-NCAs, CSIRTs and other authorities determined by each Member State to ensure fulfilment of NCCS and avoid duplication of tasks (</a:t>
            </a:r>
            <a:r>
              <a:rPr lang="en-GB" sz="2400" i="1" noProof="0"/>
              <a:t>Art. 5</a:t>
            </a:r>
            <a:r>
              <a:rPr lang="en-GB" sz="2400" noProof="0"/>
              <a:t>).</a:t>
            </a:r>
          </a:p>
          <a:p>
            <a:pPr marL="285750" indent="-285750">
              <a:buClr>
                <a:schemeClr val="accent6"/>
              </a:buClr>
              <a:buFont typeface="Arial" panose="020B0604020202020204" pitchFamily="34" charset="0"/>
              <a:buChar char="•"/>
            </a:pPr>
            <a:r>
              <a:rPr lang="en-GB" sz="2400" noProof="0"/>
              <a:t>The competent authorities </a:t>
            </a:r>
            <a:r>
              <a:rPr lang="en-GB" sz="2400" b="1" noProof="0"/>
              <a:t>may delegate tasks </a:t>
            </a:r>
            <a:r>
              <a:rPr lang="en-GB" sz="2400" noProof="0"/>
              <a:t>to other national authorities (</a:t>
            </a:r>
            <a:r>
              <a:rPr lang="en-GB" sz="2400" i="1" noProof="0"/>
              <a:t>Art. 4</a:t>
            </a:r>
            <a:r>
              <a:rPr lang="en-GB" sz="2400" noProof="0"/>
              <a:t>).</a:t>
            </a:r>
          </a:p>
          <a:p>
            <a:pPr marL="285750" indent="-285750">
              <a:buClr>
                <a:schemeClr val="accent6"/>
              </a:buClr>
              <a:buFont typeface="Arial" panose="020B0604020202020204" pitchFamily="34" charset="0"/>
              <a:buChar char="•"/>
            </a:pPr>
            <a:r>
              <a:rPr lang="en-GB" sz="2400" noProof="0"/>
              <a:t>They </a:t>
            </a:r>
            <a:r>
              <a:rPr lang="en-GB" sz="2400" b="1" noProof="0"/>
              <a:t>may perform inspections </a:t>
            </a:r>
            <a:r>
              <a:rPr lang="en-GB" sz="2400" noProof="0"/>
              <a:t>of critical-impact entities according to national law to verify their compliance to the NCCS (</a:t>
            </a:r>
            <a:r>
              <a:rPr lang="en-GB" sz="2400" i="1" noProof="0"/>
              <a:t>Art. 25</a:t>
            </a:r>
            <a:r>
              <a:rPr lang="en-GB" sz="2400" noProof="0"/>
              <a:t>)</a:t>
            </a:r>
          </a:p>
          <a:p>
            <a:endParaRPr lang="en-GB" noProof="0"/>
          </a:p>
        </p:txBody>
      </p:sp>
      <p:sp>
        <p:nvSpPr>
          <p:cNvPr id="4" name="Slide Number Placeholder 3">
            <a:extLst>
              <a:ext uri="{FF2B5EF4-FFF2-40B4-BE49-F238E27FC236}">
                <a16:creationId xmlns:a16="http://schemas.microsoft.com/office/drawing/2014/main" id="{C5F5E2F4-2DA0-5B82-6C4F-A9FC9ED28B74}"/>
              </a:ext>
            </a:extLst>
          </p:cNvPr>
          <p:cNvSpPr>
            <a:spLocks noGrp="1"/>
          </p:cNvSpPr>
          <p:nvPr>
            <p:ph type="sldNum" sz="quarter" idx="12"/>
          </p:nvPr>
        </p:nvSpPr>
        <p:spPr/>
        <p:txBody>
          <a:bodyPr/>
          <a:lstStyle/>
          <a:p>
            <a:fld id="{2557C461-8C51-4D9D-8FC8-E809BEA51BC7}" type="slidenum">
              <a:rPr lang="en-GB" smtClean="0"/>
              <a:pPr/>
              <a:t>8</a:t>
            </a:fld>
            <a:endParaRPr lang="en-GB"/>
          </a:p>
        </p:txBody>
      </p:sp>
    </p:spTree>
    <p:extLst>
      <p:ext uri="{BB962C8B-B14F-4D97-AF65-F5344CB8AC3E}">
        <p14:creationId xmlns:p14="http://schemas.microsoft.com/office/powerpoint/2010/main" val="34240898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8" descr="A blue and purple lights&#10;&#10;Description automatically generated">
            <a:extLst>
              <a:ext uri="{FF2B5EF4-FFF2-40B4-BE49-F238E27FC236}">
                <a16:creationId xmlns:a16="http://schemas.microsoft.com/office/drawing/2014/main" id="{7284DB73-0F3F-2726-2B07-E67498281DB4}"/>
              </a:ext>
            </a:extLst>
          </p:cNvPr>
          <p:cNvPicPr>
            <a:picLocks noGrp="1" noChangeAspect="1"/>
          </p:cNvPicPr>
          <p:nvPr>
            <p:ph type="pic" sz="quarter" idx="14"/>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1428" r="21428"/>
          <a:stretch/>
        </p:blipFill>
        <p:spPr/>
      </p:pic>
      <p:sp>
        <p:nvSpPr>
          <p:cNvPr id="4" name="Slide Number Placeholder 3">
            <a:extLst>
              <a:ext uri="{FF2B5EF4-FFF2-40B4-BE49-F238E27FC236}">
                <a16:creationId xmlns:a16="http://schemas.microsoft.com/office/drawing/2014/main" id="{92A0ED07-E3B0-CBD8-6888-35C1BF194074}"/>
              </a:ext>
            </a:extLst>
          </p:cNvPr>
          <p:cNvSpPr>
            <a:spLocks noGrp="1"/>
          </p:cNvSpPr>
          <p:nvPr>
            <p:ph type="sldNum" sz="quarter" idx="17"/>
          </p:nvPr>
        </p:nvSpPr>
        <p:spPr/>
        <p:txBody>
          <a:bodyPr/>
          <a:lstStyle/>
          <a:p>
            <a:fld id="{2557C461-8C51-4D9D-8FC8-E809BEA51BC7}" type="slidenum">
              <a:rPr lang="en-GB" smtClean="0"/>
              <a:pPr/>
              <a:t>9</a:t>
            </a:fld>
            <a:endParaRPr lang="en-GB"/>
          </a:p>
        </p:txBody>
      </p:sp>
      <p:sp>
        <p:nvSpPr>
          <p:cNvPr id="10" name="Title 1">
            <a:extLst>
              <a:ext uri="{FF2B5EF4-FFF2-40B4-BE49-F238E27FC236}">
                <a16:creationId xmlns:a16="http://schemas.microsoft.com/office/drawing/2014/main" id="{67BCAD8A-F0A5-CD7B-239D-D677D477730B}"/>
              </a:ext>
            </a:extLst>
          </p:cNvPr>
          <p:cNvSpPr txBox="1">
            <a:spLocks/>
          </p:cNvSpPr>
          <p:nvPr/>
        </p:nvSpPr>
        <p:spPr>
          <a:xfrm>
            <a:off x="649487" y="1074434"/>
            <a:ext cx="5032121" cy="4709131"/>
          </a:xfrm>
          <a:prstGeom prst="rect">
            <a:avLst/>
          </a:prstGeom>
          <a:ln>
            <a:noFill/>
          </a:ln>
          <a:effectLst>
            <a:outerShdw blurRad="50800" dist="50800" dir="5400000" sx="111000" sy="111000" algn="ctr" rotWithShape="0">
              <a:srgbClr val="000000">
                <a:alpha val="31000"/>
              </a:srgbClr>
            </a:outerShdw>
          </a:effectLst>
        </p:spPr>
        <p:txBody>
          <a:bodyPr vert="horz" lIns="91440" tIns="45720" rIns="91440" bIns="45720" rtlCol="0" anchor="ctr">
            <a:normAutofit/>
          </a:bodyP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a:lnSpc>
                <a:spcPct val="100000"/>
              </a:lnSpc>
            </a:pPr>
            <a:r>
              <a:rPr lang="en-GB" sz="4800">
                <a:solidFill>
                  <a:schemeClr val="bg1"/>
                </a:solidFill>
                <a:effectLst>
                  <a:outerShdw blurRad="177800" dir="5400000" algn="t" rotWithShape="0">
                    <a:schemeClr val="tx2">
                      <a:alpha val="79000"/>
                    </a:schemeClr>
                  </a:outerShdw>
                </a:effectLst>
                <a:latin typeface="+mj-lt"/>
                <a:ea typeface="Times New Roman" panose="02020603050405020304" pitchFamily="18" charset="0"/>
                <a:cs typeface="Times New Roman" panose="02020603050405020304" pitchFamily="18" charset="0"/>
              </a:rPr>
              <a:t>ENTSO-E and</a:t>
            </a:r>
            <a:br>
              <a:rPr lang="en-GB" sz="4800">
                <a:solidFill>
                  <a:schemeClr val="bg1"/>
                </a:solidFill>
                <a:effectLst>
                  <a:outerShdw blurRad="177800" dir="5400000" algn="t" rotWithShape="0">
                    <a:schemeClr val="tx2">
                      <a:alpha val="79000"/>
                    </a:schemeClr>
                  </a:outerShdw>
                </a:effectLst>
                <a:latin typeface="+mj-lt"/>
                <a:ea typeface="Times New Roman" panose="02020603050405020304" pitchFamily="18" charset="0"/>
                <a:cs typeface="Times New Roman" panose="02020603050405020304" pitchFamily="18" charset="0"/>
              </a:rPr>
            </a:br>
            <a:r>
              <a:rPr lang="en-GB" sz="4800">
                <a:solidFill>
                  <a:schemeClr val="bg1"/>
                </a:solidFill>
                <a:effectLst>
                  <a:outerShdw blurRad="177800" dir="5400000" algn="t" rotWithShape="0">
                    <a:schemeClr val="tx2">
                      <a:alpha val="79000"/>
                    </a:schemeClr>
                  </a:outerShdw>
                </a:effectLst>
                <a:latin typeface="+mj-lt"/>
                <a:ea typeface="Times New Roman" panose="02020603050405020304" pitchFamily="18" charset="0"/>
                <a:cs typeface="Times New Roman" panose="02020603050405020304" pitchFamily="18" charset="0"/>
              </a:rPr>
              <a:t>DSO Entity cooperate in:</a:t>
            </a:r>
          </a:p>
          <a:p>
            <a:pPr>
              <a:lnSpc>
                <a:spcPct val="100000"/>
              </a:lnSpc>
            </a:pPr>
            <a:r>
              <a:rPr lang="en-GB" sz="2000" b="0">
                <a:solidFill>
                  <a:schemeClr val="bg1"/>
                </a:solidFill>
                <a:effectLst>
                  <a:outerShdw blurRad="177800" dir="5400000" algn="t" rotWithShape="0">
                    <a:schemeClr val="tx2">
                      <a:alpha val="79000"/>
                    </a:schemeClr>
                  </a:outerShdw>
                </a:effectLst>
                <a:latin typeface="+mj-lt"/>
                <a:cs typeface="Times New Roman" panose="02020603050405020304" pitchFamily="18" charset="0"/>
              </a:rPr>
              <a:t>(Art. 16)</a:t>
            </a:r>
            <a:endParaRPr lang="en-US" sz="2000" b="0">
              <a:solidFill>
                <a:schemeClr val="bg1"/>
              </a:solidFill>
              <a:effectLst>
                <a:outerShdw blurRad="177800" dir="5400000" algn="t" rotWithShape="0">
                  <a:schemeClr val="tx2">
                    <a:alpha val="79000"/>
                  </a:schemeClr>
                </a:outerShdw>
              </a:effectLst>
              <a:latin typeface="+mj-lt"/>
              <a:cs typeface="+mj-cs"/>
            </a:endParaRPr>
          </a:p>
        </p:txBody>
      </p:sp>
      <p:graphicFrame>
        <p:nvGraphicFramePr>
          <p:cNvPr id="5" name="TextBox 5">
            <a:extLst>
              <a:ext uri="{FF2B5EF4-FFF2-40B4-BE49-F238E27FC236}">
                <a16:creationId xmlns:a16="http://schemas.microsoft.com/office/drawing/2014/main" id="{D194728B-0A13-B77C-C4B9-9FDA12A7864C}"/>
              </a:ext>
            </a:extLst>
          </p:cNvPr>
          <p:cNvGraphicFramePr/>
          <p:nvPr/>
        </p:nvGraphicFramePr>
        <p:xfrm>
          <a:off x="5165444" y="184106"/>
          <a:ext cx="7112173" cy="63072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50830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Custom 104">
      <a:dk1>
        <a:sysClr val="windowText" lastClr="000000"/>
      </a:dk1>
      <a:lt1>
        <a:sysClr val="window" lastClr="FFFFFF"/>
      </a:lt1>
      <a:dk2>
        <a:srgbClr val="0F218B"/>
      </a:dk2>
      <a:lt2>
        <a:srgbClr val="E8E8E8"/>
      </a:lt2>
      <a:accent1>
        <a:srgbClr val="461156"/>
      </a:accent1>
      <a:accent2>
        <a:srgbClr val="4B4748"/>
      </a:accent2>
      <a:accent3>
        <a:srgbClr val="FFCC00"/>
      </a:accent3>
      <a:accent4>
        <a:srgbClr val="00947F"/>
      </a:accent4>
      <a:accent5>
        <a:srgbClr val="FF4D00"/>
      </a:accent5>
      <a:accent6>
        <a:srgbClr val="B9037E"/>
      </a:accent6>
      <a:hlink>
        <a:srgbClr val="28ACBF"/>
      </a:hlink>
      <a:folHlink>
        <a:srgbClr val="FFCC00"/>
      </a:folHlink>
    </a:clrScheme>
    <a:fontScheme name="Custom 144">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accent3"/>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6f86dc-a266-4bbc-8195-26b83935739b">
      <Terms xmlns="http://schemas.microsoft.com/office/infopath/2007/PartnerControls"/>
    </lcf76f155ced4ddcb4097134ff3c332f>
    <TaxCatchAll xmlns="92692ffc-aaa7-400c-baa3-7437b41c355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524438F3AF1043A95E5763E53F6305" ma:contentTypeVersion="16" ma:contentTypeDescription="Een nieuw document maken." ma:contentTypeScope="" ma:versionID="e6108e587271dd1d4a4df7842a0d74e1">
  <xsd:schema xmlns:xsd="http://www.w3.org/2001/XMLSchema" xmlns:xs="http://www.w3.org/2001/XMLSchema" xmlns:p="http://schemas.microsoft.com/office/2006/metadata/properties" xmlns:ns2="dd6f86dc-a266-4bbc-8195-26b83935739b" xmlns:ns3="92692ffc-aaa7-400c-baa3-7437b41c3559" targetNamespace="http://schemas.microsoft.com/office/2006/metadata/properties" ma:root="true" ma:fieldsID="f090e2576e9e4e43524bf32c195b9eab" ns2:_="" ns3:_="">
    <xsd:import namespace="dd6f86dc-a266-4bbc-8195-26b83935739b"/>
    <xsd:import namespace="92692ffc-aaa7-400c-baa3-7437b41c35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f86dc-a266-4bbc-8195-26b8393573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0cf2b176-d4dc-4d18-8c95-51f9f2dafcd3"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692ffc-aaa7-400c-baa3-7437b41c3559"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8" nillable="true" ma:displayName="Taxonomy Catch All Column" ma:hidden="true" ma:list="{86e072e5-d07e-4f95-9fab-242046a07842}" ma:internalName="TaxCatchAll" ma:showField="CatchAllData" ma:web="92692ffc-aaa7-400c-baa3-7437b41c35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A2F58-B216-4B87-ADBD-9D86DD399545}">
  <ds:schemaRefs>
    <ds:schemaRef ds:uri="http://schemas.microsoft.com/sharepoint/v3/contenttype/forms"/>
  </ds:schemaRefs>
</ds:datastoreItem>
</file>

<file path=customXml/itemProps2.xml><?xml version="1.0" encoding="utf-8"?>
<ds:datastoreItem xmlns:ds="http://schemas.openxmlformats.org/officeDocument/2006/customXml" ds:itemID="{68F256CC-98BC-4A4F-82B6-A5810A453BE0}">
  <ds:schemaRefs>
    <ds:schemaRef ds:uri="92692ffc-aaa7-400c-baa3-7437b41c3559"/>
    <ds:schemaRef ds:uri="dd6f86dc-a266-4bbc-8195-26b8393573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C35613B-29D6-4CBD-8ABC-7068AC7F81FD}">
  <ds:schemaRefs>
    <ds:schemaRef ds:uri="92692ffc-aaa7-400c-baa3-7437b41c3559"/>
    <ds:schemaRef ds:uri="dd6f86dc-a266-4bbc-8195-26b8393573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36</Slides>
  <Notes>33</Notes>
  <HiddenSlides>4</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Cyber-Attack Classification Scale (CACS) – Public Consultation</vt:lpstr>
      <vt:lpstr>Organisation details</vt:lpstr>
      <vt:lpstr>General Background</vt:lpstr>
      <vt:lpstr>Why a network code on Cybersecurity (NCCS)?</vt:lpstr>
      <vt:lpstr>What is the NCCS' Regulatory Background?</vt:lpstr>
      <vt:lpstr>Which entities are in scope of the NCCS?</vt:lpstr>
      <vt:lpstr>Who is responsible for the governance of the NCCS?</vt:lpstr>
      <vt:lpstr>Who are National Competent Authorities (NCCS-NCAs)?</vt:lpstr>
      <vt:lpstr>PowerPoint Presentation</vt:lpstr>
      <vt:lpstr>How and until when will the NCCS be implemented?</vt:lpstr>
      <vt:lpstr>How and until when will the NCCS be implemented?</vt:lpstr>
      <vt:lpstr>How and until when will the NCCS be implemented?</vt:lpstr>
      <vt:lpstr>How and until when will the NCCS be implemented?</vt:lpstr>
      <vt:lpstr>What is the timeline for the provisional documents (Art. 48)?</vt:lpstr>
      <vt:lpstr>Terms, conditions, and methodologies (TCMs) to be developed</vt:lpstr>
      <vt:lpstr>What is the process behind the development of terms, conditions, and methodologies (TCMs)?</vt:lpstr>
      <vt:lpstr>Cybersecurity Defense</vt:lpstr>
      <vt:lpstr>Information Sharing subgroup team</vt:lpstr>
      <vt:lpstr>Reporting cyber-attacks</vt:lpstr>
      <vt:lpstr>Cyber-Attack Classification Scale Methodology</vt:lpstr>
      <vt:lpstr>Cyber-attack Classification Scale Methodology</vt:lpstr>
      <vt:lpstr>Q#1 Malicious?</vt:lpstr>
      <vt:lpstr>Cyber-attack Classification Scale Methodology</vt:lpstr>
      <vt:lpstr>Q#2 Potential Impact? </vt:lpstr>
      <vt:lpstr>Q#2 Potential Impact? </vt:lpstr>
      <vt:lpstr>Q#2 Potential Impact?</vt:lpstr>
      <vt:lpstr>Q#2 Potential Impact?</vt:lpstr>
      <vt:lpstr>Cyber-attack Classification Scale Methodology</vt:lpstr>
      <vt:lpstr>Q#3 Severity?</vt:lpstr>
      <vt:lpstr>Cyber-attack Classification Scale Methodology</vt:lpstr>
      <vt:lpstr>Q#4 the gravity (result of the Q#1-3)</vt:lpstr>
      <vt:lpstr>Cyber-attack Classification Scale Methodology</vt:lpstr>
      <vt:lpstr>Questions</vt:lpstr>
      <vt:lpstr>Public consultation questions</vt:lpstr>
      <vt:lpstr>Next steps</vt:lpstr>
      <vt:lpstr>Agenda from now to the submission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&amp; General  Overview</dc:title>
  <dc:creator>Jemima Compton</dc:creator>
  <cp:revision>1</cp:revision>
  <dcterms:created xsi:type="dcterms:W3CDTF">2024-07-18T09:21:04Z</dcterms:created>
  <dcterms:modified xsi:type="dcterms:W3CDTF">2025-01-27T09:56:32Z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0x010100C1524438F3AF1043A95E5763E53F6305</vt:lpwstr>
  </property>
  <property fmtid="{D5CDD505-2E9C-101B-9397-08002B2CF9AE}" pid="3" name="MSIP_Label_8e19d756-792e-42a1-bcad-4cb9051ddd2d_Enabled">
    <vt:lpwstr>true</vt:lpwstr>
  </property>
  <property fmtid="{D5CDD505-2E9C-101B-9397-08002B2CF9AE}" pid="4" name="MSIP_Label_8e19d756-792e-42a1-bcad-4cb9051ddd2d_SetDate">
    <vt:lpwstr>2024-08-08T11:12:37Z</vt:lpwstr>
  </property>
  <property fmtid="{D5CDD505-2E9C-101B-9397-08002B2CF9AE}" pid="5" name="MSIP_Label_8e19d756-792e-42a1-bcad-4cb9051ddd2d_Method">
    <vt:lpwstr>Standard</vt:lpwstr>
  </property>
  <property fmtid="{D5CDD505-2E9C-101B-9397-08002B2CF9AE}" pid="6" name="MSIP_Label_8e19d756-792e-42a1-bcad-4cb9051ddd2d_Name">
    <vt:lpwstr>Confidential</vt:lpwstr>
  </property>
  <property fmtid="{D5CDD505-2E9C-101B-9397-08002B2CF9AE}" pid="7" name="MSIP_Label_8e19d756-792e-42a1-bcad-4cb9051ddd2d_SiteId">
    <vt:lpwstr>41eb501a-f671-4ce0-a5bf-b64168c3705f</vt:lpwstr>
  </property>
  <property fmtid="{D5CDD505-2E9C-101B-9397-08002B2CF9AE}" pid="8" name="MSIP_Label_8e19d756-792e-42a1-bcad-4cb9051ddd2d_ActionId">
    <vt:lpwstr>63423803-b874-4c07-9601-20a4ed368035</vt:lpwstr>
  </property>
  <property fmtid="{D5CDD505-2E9C-101B-9397-08002B2CF9AE}" pid="9" name="MSIP_Label_8e19d756-792e-42a1-bcad-4cb9051ddd2d_ContentBits">
    <vt:lpwstr>2</vt:lpwstr>
  </property>
  <property fmtid="{D5CDD505-2E9C-101B-9397-08002B2CF9AE}" pid="10" name="ClassificationContentMarkingFooterLocations">
    <vt:lpwstr>Office Theme:11</vt:lpwstr>
  </property>
  <property fmtid="{D5CDD505-2E9C-101B-9397-08002B2CF9AE}" pid="11" name="ClassificationContentMarkingFooterText">
    <vt:lpwstr>Confidential - Not for Public Consumption or Distribution</vt:lpwstr>
  </property>
  <property fmtid="{D5CDD505-2E9C-101B-9397-08002B2CF9AE}" pid="12" name="MediaServiceImageTags">
    <vt:lpwstr/>
  </property>
  <property fmtid="{D5CDD505-2E9C-101B-9397-08002B2CF9AE}" pid="13" name="oPPTimizDate">
    <vt:filetime>2024-10-21T07:09:48Z</vt:filetime>
  </property>
</Properties>
</file>