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141412923" r:id="rId6"/>
    <p:sldId id="2141412924" r:id="rId7"/>
  </p:sldIdLst>
  <p:sldSz cx="24384000" cy="13716000"/>
  <p:notesSz cx="6858000" cy="9144000"/>
  <p:defaultTextStyle>
    <a:defPPr>
      <a:defRPr lang="en-US"/>
    </a:defPPr>
    <a:lvl1pPr algn="l" defTabSz="787400" rtl="0" eaLnBrk="0" fontAlgn="base" hangingPunct="0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1pPr>
    <a:lvl2pPr algn="l" defTabSz="787400" rtl="0" eaLnBrk="0" fontAlgn="base" hangingPunct="0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2pPr>
    <a:lvl3pPr algn="l" defTabSz="787400" rtl="0" eaLnBrk="0" fontAlgn="base" hangingPunct="0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3pPr>
    <a:lvl4pPr algn="l" defTabSz="787400" rtl="0" eaLnBrk="0" fontAlgn="base" hangingPunct="0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4pPr>
    <a:lvl5pPr algn="l" defTabSz="787400" rtl="0" eaLnBrk="0" fontAlgn="base" hangingPunct="0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5pPr>
    <a:lvl6pPr marL="2286000" algn="l" defTabSz="914400" rtl="0" eaLnBrk="1" latinLnBrk="0" hangingPunct="1"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6pPr>
    <a:lvl7pPr marL="2743200" algn="l" defTabSz="914400" rtl="0" eaLnBrk="1" latinLnBrk="0" hangingPunct="1"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7pPr>
    <a:lvl8pPr marL="3200400" algn="l" defTabSz="914400" rtl="0" eaLnBrk="1" latinLnBrk="0" hangingPunct="1"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8pPr>
    <a:lvl9pPr marL="3657600" algn="l" defTabSz="914400" rtl="0" eaLnBrk="1" latinLnBrk="0" hangingPunct="1">
      <a:defRPr sz="2000" b="1" kern="1200">
        <a:solidFill>
          <a:srgbClr val="FFFFFF"/>
        </a:solidFill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56E83E-80F2-3C5E-DBE4-0384F2DB937C}" name="Jeanette Jansen" initials="JJ" userId="S::j.jansen@energytraderseurope.org::1931bf3e-6e0d-4571-bb37-22dde17cf928" providerId="AD"/>
  <p188:author id="{120BFEB1-06DC-08F8-83F8-3581C9161772}" name="Jerome Le Page" initials="JP" userId="S::j.lepage@energytraderseurope.org::79f28f49-8636-4ac5-8541-01127037341d" providerId="AD"/>
  <p188:author id="{7A9D5DEF-0F91-1143-3308-7DE825375C44}" name="Lorenzo Biglia" initials="LB" userId="S::l.biglia@energytraderseurope.org::aec3e29c-5e50-4f86-9744-839c0605e378" providerId="AD"/>
  <p188:author id="{E94806F5-F1DD-79F5-3D8D-85F6927CF9C2}" name="Author" initials="LB" userId="Auth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A00"/>
    <a:srgbClr val="F28F19"/>
    <a:srgbClr val="AAB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A2F52-912A-4756-9B75-AB347441C297}" v="3" dt="2026-06-04T10:24:57.3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BD2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BD2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73F9B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73F9B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b6ffc312-cb9f-4d55-acd7-fd8c2940e29b::" providerId="AD" clId="Web-{BA9A03E9-3C22-9867-BB5E-40FEC1DA61C6}"/>
    <pc:docChg chg="modSld">
      <pc:chgData name="Guest User" userId="S::urn:spo:tenantanon#b6ffc312-cb9f-4d55-acd7-fd8c2940e29b::" providerId="AD" clId="Web-{BA9A03E9-3C22-9867-BB5E-40FEC1DA61C6}" dt="2026-05-22T09:56:50.795" v="4" actId="20577"/>
      <pc:docMkLst>
        <pc:docMk/>
      </pc:docMkLst>
      <pc:sldChg chg="modSp">
        <pc:chgData name="Guest User" userId="S::urn:spo:tenantanon#b6ffc312-cb9f-4d55-acd7-fd8c2940e29b::" providerId="AD" clId="Web-{BA9A03E9-3C22-9867-BB5E-40FEC1DA61C6}" dt="2026-05-22T09:56:50.795" v="4" actId="20577"/>
        <pc:sldMkLst>
          <pc:docMk/>
          <pc:sldMk cId="1238337157" sldId="2141412923"/>
        </pc:sldMkLst>
        <pc:spChg chg="mod">
          <ac:chgData name="Guest User" userId="S::urn:spo:tenantanon#b6ffc312-cb9f-4d55-acd7-fd8c2940e29b::" providerId="AD" clId="Web-{BA9A03E9-3C22-9867-BB5E-40FEC1DA61C6}" dt="2026-05-22T09:56:50.795" v="4" actId="20577"/>
          <ac:spMkLst>
            <pc:docMk/>
            <pc:sldMk cId="1238337157" sldId="2141412923"/>
            <ac:spMk id="2" creationId="{326819A1-D2CC-E232-3C1B-427A599DCDED}"/>
          </ac:spMkLst>
        </pc:spChg>
      </pc:sldChg>
    </pc:docChg>
  </pc:docChgLst>
  <pc:docChgLst>
    <pc:chgData name="Guest User" userId="S::urn:spo:tenantanon#b6ffc312-cb9f-4d55-acd7-fd8c2940e29b::" providerId="AD" clId="Web-{036FAB02-B70B-8B44-C078-88B292915FCA}"/>
    <pc:docChg chg="modSld">
      <pc:chgData name="Guest User" userId="S::urn:spo:tenantanon#b6ffc312-cb9f-4d55-acd7-fd8c2940e29b::" providerId="AD" clId="Web-{036FAB02-B70B-8B44-C078-88B292915FCA}" dt="2026-05-26T09:17:58.280" v="231" actId="20577"/>
      <pc:docMkLst>
        <pc:docMk/>
      </pc:docMkLst>
      <pc:sldChg chg="modSp">
        <pc:chgData name="Guest User" userId="S::urn:spo:tenantanon#b6ffc312-cb9f-4d55-acd7-fd8c2940e29b::" providerId="AD" clId="Web-{036FAB02-B70B-8B44-C078-88B292915FCA}" dt="2026-05-26T09:17:58.280" v="231" actId="20577"/>
        <pc:sldMkLst>
          <pc:docMk/>
          <pc:sldMk cId="1238337157" sldId="2141412923"/>
        </pc:sldMkLst>
        <pc:spChg chg="mod">
          <ac:chgData name="Guest User" userId="S::urn:spo:tenantanon#b6ffc312-cb9f-4d55-acd7-fd8c2940e29b::" providerId="AD" clId="Web-{036FAB02-B70B-8B44-C078-88B292915FCA}" dt="2026-05-26T09:17:58.280" v="231" actId="20577"/>
          <ac:spMkLst>
            <pc:docMk/>
            <pc:sldMk cId="1238337157" sldId="2141412923"/>
            <ac:spMk id="2" creationId="{326819A1-D2CC-E232-3C1B-427A599DCDED}"/>
          </ac:spMkLst>
        </pc:spChg>
      </pc:sldChg>
      <pc:sldChg chg="modSp">
        <pc:chgData name="Guest User" userId="S::urn:spo:tenantanon#b6ffc312-cb9f-4d55-acd7-fd8c2940e29b::" providerId="AD" clId="Web-{036FAB02-B70B-8B44-C078-88B292915FCA}" dt="2026-05-26T09:16:28.589" v="211" actId="20577"/>
        <pc:sldMkLst>
          <pc:docMk/>
          <pc:sldMk cId="1535684720" sldId="2141412924"/>
        </pc:sldMkLst>
        <pc:spChg chg="mod">
          <ac:chgData name="Guest User" userId="S::urn:spo:tenantanon#b6ffc312-cb9f-4d55-acd7-fd8c2940e29b::" providerId="AD" clId="Web-{036FAB02-B70B-8B44-C078-88B292915FCA}" dt="2026-05-26T09:16:28.589" v="211" actId="20577"/>
          <ac:spMkLst>
            <pc:docMk/>
            <pc:sldMk cId="1535684720" sldId="2141412924"/>
            <ac:spMk id="2" creationId="{1FAD1626-536D-380C-5279-5BD449AE5A18}"/>
          </ac:spMkLst>
        </pc:spChg>
      </pc:sldChg>
    </pc:docChg>
  </pc:docChgLst>
  <pc:docChgLst>
    <pc:chgData name="Lorenzo Biglia" userId="S::l.biglia@energytraderseurope.org::aec3e29c-5e50-4f86-9744-839c0605e378" providerId="AD" clId="Web-{38CF90CB-74D2-074F-9AAF-DDE00B818EB8}"/>
    <pc:docChg chg="modSld">
      <pc:chgData name="Lorenzo Biglia" userId="S::l.biglia@energytraderseurope.org::aec3e29c-5e50-4f86-9744-839c0605e378" providerId="AD" clId="Web-{38CF90CB-74D2-074F-9AAF-DDE00B818EB8}" dt="2026-06-01T06:39:42.266" v="8" actId="14100"/>
      <pc:docMkLst>
        <pc:docMk/>
      </pc:docMkLst>
      <pc:sldChg chg="modSp">
        <pc:chgData name="Lorenzo Biglia" userId="S::l.biglia@energytraderseurope.org::aec3e29c-5e50-4f86-9744-839c0605e378" providerId="AD" clId="Web-{38CF90CB-74D2-074F-9AAF-DDE00B818EB8}" dt="2026-06-01T06:39:14.530" v="1" actId="20577"/>
        <pc:sldMkLst>
          <pc:docMk/>
          <pc:sldMk cId="1238337157" sldId="2141412923"/>
        </pc:sldMkLst>
        <pc:spChg chg="mod">
          <ac:chgData name="Lorenzo Biglia" userId="S::l.biglia@energytraderseurope.org::aec3e29c-5e50-4f86-9744-839c0605e378" providerId="AD" clId="Web-{38CF90CB-74D2-074F-9AAF-DDE00B818EB8}" dt="2026-06-01T06:39:14.530" v="1" actId="20577"/>
          <ac:spMkLst>
            <pc:docMk/>
            <pc:sldMk cId="1238337157" sldId="2141412923"/>
            <ac:spMk id="2" creationId="{326819A1-D2CC-E232-3C1B-427A599DCDED}"/>
          </ac:spMkLst>
        </pc:spChg>
      </pc:sldChg>
      <pc:sldChg chg="modSp">
        <pc:chgData name="Lorenzo Biglia" userId="S::l.biglia@energytraderseurope.org::aec3e29c-5e50-4f86-9744-839c0605e378" providerId="AD" clId="Web-{38CF90CB-74D2-074F-9AAF-DDE00B818EB8}" dt="2026-06-01T06:39:42.266" v="8" actId="14100"/>
        <pc:sldMkLst>
          <pc:docMk/>
          <pc:sldMk cId="1535684720" sldId="2141412924"/>
        </pc:sldMkLst>
        <pc:spChg chg="mod">
          <ac:chgData name="Lorenzo Biglia" userId="S::l.biglia@energytraderseurope.org::aec3e29c-5e50-4f86-9744-839c0605e378" providerId="AD" clId="Web-{38CF90CB-74D2-074F-9AAF-DDE00B818EB8}" dt="2026-06-01T06:39:42.266" v="8" actId="14100"/>
          <ac:spMkLst>
            <pc:docMk/>
            <pc:sldMk cId="1535684720" sldId="2141412924"/>
            <ac:spMk id="2" creationId="{1FAD1626-536D-380C-5279-5BD449AE5A18}"/>
          </ac:spMkLst>
        </pc:spChg>
      </pc:sldChg>
    </pc:docChg>
  </pc:docChgLst>
  <pc:docChgLst>
    <pc:chgData name="Lorenzo Biglia" userId="aec3e29c-5e50-4f86-9744-839c0605e378" providerId="ADAL" clId="{2278048D-52D3-4307-8198-E6543D7033DB}"/>
    <pc:docChg chg="custSel addSld delSld modSld">
      <pc:chgData name="Lorenzo Biglia" userId="aec3e29c-5e50-4f86-9744-839c0605e378" providerId="ADAL" clId="{2278048D-52D3-4307-8198-E6543D7033DB}" dt="2026-06-04T10:25:18.270" v="1120" actId="403"/>
      <pc:docMkLst>
        <pc:docMk/>
      </pc:docMkLst>
      <pc:sldChg chg="addSp modSp mod">
        <pc:chgData name="Lorenzo Biglia" userId="aec3e29c-5e50-4f86-9744-839c0605e378" providerId="ADAL" clId="{2278048D-52D3-4307-8198-E6543D7033DB}" dt="2026-06-04T10:24:53.360" v="1114"/>
        <pc:sldMkLst>
          <pc:docMk/>
          <pc:sldMk cId="4214128285" sldId="265"/>
        </pc:sldMkLst>
        <pc:spChg chg="mod">
          <ac:chgData name="Lorenzo Biglia" userId="aec3e29c-5e50-4f86-9744-839c0605e378" providerId="ADAL" clId="{2278048D-52D3-4307-8198-E6543D7033DB}" dt="2026-05-22T08:49:24.795" v="7" actId="20577"/>
          <ac:spMkLst>
            <pc:docMk/>
            <pc:sldMk cId="4214128285" sldId="265"/>
            <ac:spMk id="2" creationId="{43423B93-BDE2-D0C1-137E-0FDFA09AE7E8}"/>
          </ac:spMkLst>
        </pc:spChg>
        <pc:spChg chg="mod">
          <ac:chgData name="Lorenzo Biglia" userId="aec3e29c-5e50-4f86-9744-839c0605e378" providerId="ADAL" clId="{2278048D-52D3-4307-8198-E6543D7033DB}" dt="2026-05-22T08:57:50.614" v="88" actId="20577"/>
          <ac:spMkLst>
            <pc:docMk/>
            <pc:sldMk cId="4214128285" sldId="265"/>
            <ac:spMk id="3" creationId="{261D979E-213E-159A-4FE2-9BC75D8A694B}"/>
          </ac:spMkLst>
        </pc:spChg>
        <pc:picChg chg="add mod">
          <ac:chgData name="Lorenzo Biglia" userId="aec3e29c-5e50-4f86-9744-839c0605e378" providerId="ADAL" clId="{2278048D-52D3-4307-8198-E6543D7033DB}" dt="2026-06-04T10:24:53.360" v="1114"/>
          <ac:picMkLst>
            <pc:docMk/>
            <pc:sldMk cId="4214128285" sldId="265"/>
            <ac:picMk id="4" creationId="{4B3C2701-DBFF-D835-9132-39720F938888}"/>
          </ac:picMkLst>
        </pc:picChg>
      </pc:sldChg>
      <pc:sldChg chg="addSp modSp mod">
        <pc:chgData name="Lorenzo Biglia" userId="aec3e29c-5e50-4f86-9744-839c0605e378" providerId="ADAL" clId="{2278048D-52D3-4307-8198-E6543D7033DB}" dt="2026-06-04T10:25:14.339" v="1119" actId="404"/>
        <pc:sldMkLst>
          <pc:docMk/>
          <pc:sldMk cId="1238337157" sldId="2141412923"/>
        </pc:sldMkLst>
        <pc:spChg chg="mod">
          <ac:chgData name="Lorenzo Biglia" userId="aec3e29c-5e50-4f86-9744-839c0605e378" providerId="ADAL" clId="{2278048D-52D3-4307-8198-E6543D7033DB}" dt="2026-06-04T10:25:14.339" v="1119" actId="404"/>
          <ac:spMkLst>
            <pc:docMk/>
            <pc:sldMk cId="1238337157" sldId="2141412923"/>
            <ac:spMk id="2" creationId="{326819A1-D2CC-E232-3C1B-427A599DCDED}"/>
          </ac:spMkLst>
        </pc:spChg>
        <pc:spChg chg="mod">
          <ac:chgData name="Lorenzo Biglia" userId="aec3e29c-5e50-4f86-9744-839c0605e378" providerId="ADAL" clId="{2278048D-52D3-4307-8198-E6543D7033DB}" dt="2026-05-22T08:59:04.357" v="122" actId="20577"/>
          <ac:spMkLst>
            <pc:docMk/>
            <pc:sldMk cId="1238337157" sldId="2141412923"/>
            <ac:spMk id="6" creationId="{0CEEEF49-E12D-D919-FDB7-048860651F31}"/>
          </ac:spMkLst>
        </pc:spChg>
        <pc:picChg chg="add mod">
          <ac:chgData name="Lorenzo Biglia" userId="aec3e29c-5e50-4f86-9744-839c0605e378" providerId="ADAL" clId="{2278048D-52D3-4307-8198-E6543D7033DB}" dt="2026-06-04T10:24:55.557" v="1115"/>
          <ac:picMkLst>
            <pc:docMk/>
            <pc:sldMk cId="1238337157" sldId="2141412923"/>
            <ac:picMk id="3" creationId="{25C9F630-0CE6-5E46-24E7-D10864EDE5B7}"/>
          </ac:picMkLst>
        </pc:picChg>
      </pc:sldChg>
      <pc:sldChg chg="addSp modSp add mod">
        <pc:chgData name="Lorenzo Biglia" userId="aec3e29c-5e50-4f86-9744-839c0605e378" providerId="ADAL" clId="{2278048D-52D3-4307-8198-E6543D7033DB}" dt="2026-06-04T10:25:18.270" v="1120" actId="403"/>
        <pc:sldMkLst>
          <pc:docMk/>
          <pc:sldMk cId="1535684720" sldId="2141412924"/>
        </pc:sldMkLst>
        <pc:spChg chg="mod">
          <ac:chgData name="Lorenzo Biglia" userId="aec3e29c-5e50-4f86-9744-839c0605e378" providerId="ADAL" clId="{2278048D-52D3-4307-8198-E6543D7033DB}" dt="2026-06-04T10:25:18.270" v="1120" actId="403"/>
          <ac:spMkLst>
            <pc:docMk/>
            <pc:sldMk cId="1535684720" sldId="2141412924"/>
            <ac:spMk id="2" creationId="{1FAD1626-536D-380C-5279-5BD449AE5A18}"/>
          </ac:spMkLst>
        </pc:spChg>
        <pc:spChg chg="mod">
          <ac:chgData name="Lorenzo Biglia" userId="aec3e29c-5e50-4f86-9744-839c0605e378" providerId="ADAL" clId="{2278048D-52D3-4307-8198-E6543D7033DB}" dt="2026-05-22T08:59:08.606" v="123" actId="20577"/>
          <ac:spMkLst>
            <pc:docMk/>
            <pc:sldMk cId="1535684720" sldId="2141412924"/>
            <ac:spMk id="6" creationId="{052F5C13-86F9-8A42-00AC-DD69EAC9A106}"/>
          </ac:spMkLst>
        </pc:spChg>
        <pc:picChg chg="add mod">
          <ac:chgData name="Lorenzo Biglia" userId="aec3e29c-5e50-4f86-9744-839c0605e378" providerId="ADAL" clId="{2278048D-52D3-4307-8198-E6543D7033DB}" dt="2026-06-04T10:24:57.383" v="1116"/>
          <ac:picMkLst>
            <pc:docMk/>
            <pc:sldMk cId="1535684720" sldId="2141412924"/>
            <ac:picMk id="3" creationId="{60542C3A-1F1B-F7A8-ED25-33F811557B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7">
            <a:extLst>
              <a:ext uri="{FF2B5EF4-FFF2-40B4-BE49-F238E27FC236}">
                <a16:creationId xmlns:a16="http://schemas.microsoft.com/office/drawing/2014/main" id="{E6CB84F5-C4A5-313A-8A82-3C04026DCB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Shape 88">
            <a:extLst>
              <a:ext uri="{FF2B5EF4-FFF2-40B4-BE49-F238E27FC236}">
                <a16:creationId xmlns:a16="http://schemas.microsoft.com/office/drawing/2014/main" id="{5243ECB3-1FB3-50AF-214B-6AF55031792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Lucida Gran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87400" rtl="0" eaLnBrk="0" fontAlgn="base" hangingPunct="0">
      <a:spcBef>
        <a:spcPct val="30000"/>
      </a:spcBef>
      <a:spcAft>
        <a:spcPct val="0"/>
      </a:spcAft>
      <a:defRPr sz="28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1pPr>
    <a:lvl2pPr marL="742950" indent="-285750" algn="l" defTabSz="787400" rtl="0" eaLnBrk="0" fontAlgn="base" hangingPunct="0">
      <a:spcBef>
        <a:spcPct val="30000"/>
      </a:spcBef>
      <a:spcAft>
        <a:spcPct val="0"/>
      </a:spcAft>
      <a:defRPr sz="28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2pPr>
    <a:lvl3pPr marL="1143000" indent="-228600" algn="l" defTabSz="787400" rtl="0" eaLnBrk="0" fontAlgn="base" hangingPunct="0">
      <a:spcBef>
        <a:spcPct val="30000"/>
      </a:spcBef>
      <a:spcAft>
        <a:spcPct val="0"/>
      </a:spcAft>
      <a:defRPr sz="28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3pPr>
    <a:lvl4pPr marL="1600200" indent="-228600" algn="l" defTabSz="787400" rtl="0" eaLnBrk="0" fontAlgn="base" hangingPunct="0">
      <a:spcBef>
        <a:spcPct val="30000"/>
      </a:spcBef>
      <a:spcAft>
        <a:spcPct val="0"/>
      </a:spcAft>
      <a:defRPr sz="28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4pPr>
    <a:lvl5pPr marL="2057400" indent="-228600" algn="l" defTabSz="787400" rtl="0" eaLnBrk="0" fontAlgn="base" hangingPunct="0">
      <a:spcBef>
        <a:spcPct val="30000"/>
      </a:spcBef>
      <a:spcAft>
        <a:spcPct val="0"/>
      </a:spcAft>
      <a:defRPr sz="2800">
        <a:solidFill>
          <a:schemeClr val="tx1"/>
        </a:solidFill>
        <a:latin typeface="Lucida Grande"/>
        <a:ea typeface="Lucida Grande"/>
        <a:cs typeface="Lucida Grande"/>
        <a:sym typeface="Lucida Grande"/>
      </a:defRPr>
    </a:lvl5pPr>
    <a:lvl6pPr indent="1143000" defTabSz="788669" latinLnBrk="0">
      <a:defRPr sz="2800">
        <a:latin typeface="Lucida Grande"/>
        <a:ea typeface="Lucida Grande"/>
        <a:cs typeface="Lucida Grande"/>
        <a:sym typeface="Lucida Grande"/>
      </a:defRPr>
    </a:lvl6pPr>
    <a:lvl7pPr indent="1371600" defTabSz="788669" latinLnBrk="0">
      <a:defRPr sz="2800">
        <a:latin typeface="Lucida Grande"/>
        <a:ea typeface="Lucida Grande"/>
        <a:cs typeface="Lucida Grande"/>
        <a:sym typeface="Lucida Grande"/>
      </a:defRPr>
    </a:lvl7pPr>
    <a:lvl8pPr indent="1600200" defTabSz="788669" latinLnBrk="0">
      <a:defRPr sz="2800">
        <a:latin typeface="Lucida Grande"/>
        <a:ea typeface="Lucida Grande"/>
        <a:cs typeface="Lucida Grande"/>
        <a:sym typeface="Lucida Grande"/>
      </a:defRPr>
    </a:lvl8pPr>
    <a:lvl9pPr indent="1828800" defTabSz="788669" latinLnBrk="0">
      <a:defRPr sz="28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8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4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FET-BG-Blank-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06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TE-PPT_Template-BG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5CF936A-6255-3E19-6AB6-65908100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0120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E-PPT_Template-BG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DED5838-0E81-4507-92CF-F12F8D14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DF26DAE-5BF7-CF03-CD88-5AF38202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88" y="0"/>
            <a:ext cx="414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4401F0F-C8E8-534B-A5E5-3D180BBA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8413" y="1792288"/>
            <a:ext cx="16110534" cy="490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3. </a:t>
            </a:r>
            <a:r>
              <a:rPr lang="en-US" err="1"/>
              <a:t>january</a:t>
            </a:r>
            <a:r>
              <a:rPr lang="en-US"/>
              <a:t> 2024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E46F729-D7B6-C08B-C03A-226D3B2C5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8413" y="2533650"/>
            <a:ext cx="16110534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8800"/>
              </a:lnSpc>
              <a:spcBef>
                <a:spcPts val="0"/>
              </a:spcBef>
              <a:buNone/>
              <a:defRPr sz="8800" b="1">
                <a:latin typeface="+mj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title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29B58FE-1E76-B919-273C-3D0703C792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413" y="6115050"/>
            <a:ext cx="16110534" cy="15461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fr-FR"/>
              <a:t>This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pharetra</a:t>
            </a:r>
            <a:r>
              <a:rPr lang="fr-FR"/>
              <a:t> diam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pretium </a:t>
            </a:r>
            <a:r>
              <a:rPr lang="fr-FR" err="1"/>
              <a:t>fusce</a:t>
            </a:r>
            <a:r>
              <a:rPr lang="fr-FR"/>
              <a:t> id </a:t>
            </a:r>
            <a:r>
              <a:rPr lang="fr-FR" err="1"/>
              <a:t>velit</a:t>
            </a:r>
            <a:r>
              <a:rPr lang="fr-FR"/>
              <a:t>.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scelerisque</a:t>
            </a:r>
            <a:r>
              <a:rPr lang="fr-FR"/>
              <a:t> eu </a:t>
            </a:r>
            <a:r>
              <a:rPr lang="fr-FR" err="1"/>
              <a:t>ultrices</a:t>
            </a:r>
            <a:r>
              <a:rPr lang="fr-FR"/>
              <a:t> vitae.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pharetra</a:t>
            </a:r>
            <a:r>
              <a:rPr lang="fr-FR"/>
              <a:t> diam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.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B4410F0-5088-9C06-902B-177DE6678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8413" y="10166351"/>
            <a:ext cx="16110534" cy="469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Max </a:t>
            </a:r>
            <a:r>
              <a:rPr lang="en-US" err="1"/>
              <a:t>Mustermann</a:t>
            </a:r>
            <a:r>
              <a:rPr lang="en-US"/>
              <a:t>, Project Manager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9707536-390D-8B1E-757F-38CF69FCC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8413" y="10687051"/>
            <a:ext cx="16110534" cy="469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 b="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Berlin</a:t>
            </a:r>
          </a:p>
        </p:txBody>
      </p:sp>
    </p:spTree>
    <p:extLst>
      <p:ext uri="{BB962C8B-B14F-4D97-AF65-F5344CB8AC3E}">
        <p14:creationId xmlns:p14="http://schemas.microsoft.com/office/powerpoint/2010/main" val="4582679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E-PPT_Template-BG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2708E3A0-3718-3C50-3C87-9E8B33AD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B5CE82B-38B2-6A6D-2172-34580F02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88" y="0"/>
            <a:ext cx="414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4C7633C-1D02-0134-A77A-4F9E2F09F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8413" y="1792288"/>
            <a:ext cx="14225587" cy="490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topic 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39B5BA7-E9E7-9C1E-01B6-6A1468838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413" y="2533650"/>
            <a:ext cx="16768762" cy="16471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5600" b="1">
                <a:latin typeface="+mj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first topic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F61DC2A-29DE-4995-CF3C-9980B300F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8413" y="4721225"/>
            <a:ext cx="16768762" cy="3362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583200" indent="-457200">
              <a:lnSpc>
                <a:spcPts val="4000"/>
              </a:lnSpc>
              <a:spcBef>
                <a:spcPts val="1600"/>
              </a:spcBef>
              <a:buSzPct val="100000"/>
              <a:buFont typeface="Wingdings" panose="05000000000000000000" pitchFamily="2" charset="2"/>
              <a:buChar char="§"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bullet list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This is bullet list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pharetra diam</a:t>
            </a:r>
          </a:p>
          <a:p>
            <a:pPr lvl="0"/>
            <a:r>
              <a:rPr lang="en-US" err="1"/>
              <a:t>placerat</a:t>
            </a:r>
            <a:r>
              <a:rPr lang="en-US"/>
              <a:t> vestibulum This is bullet list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in</a:t>
            </a:r>
          </a:p>
          <a:p>
            <a:pPr lvl="0"/>
            <a:r>
              <a:rPr lang="en-US"/>
              <a:t>This is bullet list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/>
              <a:t>This is bullet list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feugiat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48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E-PPT_Template-BG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DED5838-0E81-4507-92CF-F12F8D14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DF26DAE-5BF7-CF03-CD88-5AF38202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88" y="0"/>
            <a:ext cx="414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5ECA19E-FAA5-0DDE-E4B4-7F8B10A3E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8413" y="1792288"/>
            <a:ext cx="14225587" cy="490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topic 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D7923F-85EB-D25A-BA60-29C0D75EE9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413" y="2533650"/>
            <a:ext cx="9653587" cy="24622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5600" b="1">
                <a:latin typeface="+mj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first topic lor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magna </a:t>
            </a:r>
            <a:r>
              <a:rPr lang="en-US" err="1"/>
              <a:t>praesent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85E5B0F-001C-1DC9-8B08-651576C1D8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8413" y="5538788"/>
            <a:ext cx="9653587" cy="4671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583200" indent="-457200">
              <a:lnSpc>
                <a:spcPts val="4000"/>
              </a:lnSpc>
              <a:spcBef>
                <a:spcPts val="1600"/>
              </a:spcBef>
              <a:buSzPct val="100000"/>
              <a:buFont typeface="Wingdings" panose="05000000000000000000" pitchFamily="2" charset="2"/>
              <a:buChar char="§"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bullet list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This is bullet list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pharetra diam</a:t>
            </a:r>
          </a:p>
          <a:p>
            <a:pPr lvl="0"/>
            <a:r>
              <a:rPr lang="en-US" err="1"/>
              <a:t>placerat</a:t>
            </a:r>
            <a:r>
              <a:rPr lang="en-US"/>
              <a:t> vestibulum This is bullet list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in</a:t>
            </a:r>
          </a:p>
          <a:p>
            <a:pPr lvl="0"/>
            <a:r>
              <a:rPr lang="en-US"/>
              <a:t>This is bullet list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C4328DC-91A7-EDC4-189F-1AC7F42308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13212763" y="2540000"/>
            <a:ext cx="8636001" cy="8636000"/>
          </a:xfrm>
          <a:custGeom>
            <a:avLst/>
            <a:gdLst>
              <a:gd name="connsiteX0" fmla="*/ 0 w 8636001"/>
              <a:gd name="connsiteY0" fmla="*/ 0 h 8636000"/>
              <a:gd name="connsiteX1" fmla="*/ 8636001 w 8636001"/>
              <a:gd name="connsiteY1" fmla="*/ 0 h 8636000"/>
              <a:gd name="connsiteX2" fmla="*/ 8636001 w 8636001"/>
              <a:gd name="connsiteY2" fmla="*/ 8636000 h 8636000"/>
              <a:gd name="connsiteX3" fmla="*/ 0 w 8636001"/>
              <a:gd name="connsiteY3" fmla="*/ 8636000 h 86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1" h="8636000">
                <a:moveTo>
                  <a:pt x="0" y="0"/>
                </a:moveTo>
                <a:lnTo>
                  <a:pt x="8636001" y="0"/>
                </a:lnTo>
                <a:lnTo>
                  <a:pt x="8636001" y="8636000"/>
                </a:lnTo>
                <a:lnTo>
                  <a:pt x="0" y="8636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317500" indent="0" algn="ctr">
              <a:buNone/>
              <a:defRPr sz="4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54239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E-PPT_Template-BG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FC9208A-457A-BD9B-2104-5131A9F8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A16E986-712C-618A-4E4D-1C162749A8D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538413" y="4538663"/>
            <a:ext cx="19307176" cy="71659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anchor="ctr"/>
          <a:lstStyle>
            <a:lvl1pPr marL="317500" indent="0" algn="ctr">
              <a:buNone/>
              <a:defRPr sz="4000"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3BF5C5-1674-A866-1E06-BBE3EF5A4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413" y="2533650"/>
            <a:ext cx="19307174" cy="82644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5600" b="1">
                <a:latin typeface="+mj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title line for diagram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39171F5-BD3E-FB4D-53A3-66F31552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88" y="0"/>
            <a:ext cx="414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8CA98E-BCCA-4343-750F-8380F863FB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8413" y="1792288"/>
            <a:ext cx="14225587" cy="490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topic line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C77E24-27D3-231C-E0E0-668561B86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8413" y="3408363"/>
            <a:ext cx="19307174" cy="52027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This is subtitle/description line for diagram</a:t>
            </a:r>
          </a:p>
        </p:txBody>
      </p:sp>
    </p:spTree>
    <p:extLst>
      <p:ext uri="{BB962C8B-B14F-4D97-AF65-F5344CB8AC3E}">
        <p14:creationId xmlns:p14="http://schemas.microsoft.com/office/powerpoint/2010/main" val="26438318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E-PPT_Template-BG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B100B90-D1EE-D042-4D7C-B5841850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58652EEB-2EE8-B4CC-8451-B6936EE8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88" y="0"/>
            <a:ext cx="414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72043D8-35CF-D69C-BFAD-7FDFCF46F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0" y="3667125"/>
            <a:ext cx="104140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2A6EF0-EEE2-B66C-F400-8553E7F76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8413" y="1792288"/>
            <a:ext cx="14225587" cy="490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80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5678DD-0677-69AA-4A13-A94EF018D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413" y="4994275"/>
            <a:ext cx="11634787" cy="10028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7600"/>
              </a:lnSpc>
              <a:spcBef>
                <a:spcPts val="0"/>
              </a:spcBef>
              <a:buNone/>
              <a:defRPr sz="7200" b="1">
                <a:latin typeface="+mj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Max </a:t>
            </a:r>
            <a:r>
              <a:rPr lang="en-US" err="1"/>
              <a:t>Mustermann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A216F70-42D1-F252-F222-CD47DE14E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8413" y="5948766"/>
            <a:ext cx="11634787" cy="4584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Project Manager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E3823C-CEF8-7770-02F0-FB878FB2BA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8413" y="7207249"/>
            <a:ext cx="11634787" cy="15172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latin typeface="+mn-lt"/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/>
              <a:t>+31 (0)20 5207970</a:t>
            </a:r>
          </a:p>
          <a:p>
            <a:pPr lvl="0"/>
            <a:r>
              <a:rPr lang="en-US"/>
              <a:t>secretariat@energytraderseurope.com</a:t>
            </a:r>
          </a:p>
          <a:p>
            <a:pPr lvl="0"/>
            <a:r>
              <a:rPr lang="en-US"/>
              <a:t>www.energytraderseurope.com</a:t>
            </a:r>
          </a:p>
        </p:txBody>
      </p:sp>
    </p:spTree>
    <p:extLst>
      <p:ext uri="{BB962C8B-B14F-4D97-AF65-F5344CB8AC3E}">
        <p14:creationId xmlns:p14="http://schemas.microsoft.com/office/powerpoint/2010/main" val="22329438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DA3B8-F5EF-BC46-0712-64BFBA4E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F6764F9-7290-2AA7-6B07-465ED435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4" r:id="rId4"/>
    <p:sldLayoutId id="2147483675" r:id="rId5"/>
    <p:sldLayoutId id="2147483676" r:id="rId6"/>
    <p:sldLayoutId id="2147483677" r:id="rId7"/>
  </p:sldLayoutIdLst>
  <p:transition spd="med"/>
  <p:txStyles>
    <p:titleStyle>
      <a:lvl1pPr algn="ctr" defTabSz="787400" rtl="0" eaLnBrk="1" fontAlgn="base" hangingPunct="1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j-lt"/>
          <a:ea typeface="Gill Sans"/>
          <a:cs typeface="Gill Sans"/>
          <a:sym typeface="Gill Sans"/>
        </a:defRPr>
      </a:lvl1pPr>
      <a:lvl2pPr algn="ctr" defTabSz="787400" rtl="0" eaLnBrk="1" fontAlgn="base" hangingPunct="1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Gill Sans"/>
          <a:ea typeface="Gill Sans"/>
          <a:cs typeface="Gill Sans"/>
          <a:sym typeface="Gill Sans"/>
        </a:defRPr>
      </a:lvl2pPr>
      <a:lvl3pPr algn="ctr" defTabSz="787400" rtl="0" eaLnBrk="1" fontAlgn="base" hangingPunct="1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Gill Sans"/>
          <a:ea typeface="Gill Sans"/>
          <a:cs typeface="Gill Sans"/>
          <a:sym typeface="Gill Sans"/>
        </a:defRPr>
      </a:lvl3pPr>
      <a:lvl4pPr algn="ctr" defTabSz="787400" rtl="0" eaLnBrk="1" fontAlgn="base" hangingPunct="1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Gill Sans"/>
          <a:ea typeface="Gill Sans"/>
          <a:cs typeface="Gill Sans"/>
          <a:sym typeface="Gill Sans"/>
        </a:defRPr>
      </a:lvl4pPr>
      <a:lvl5pPr algn="ctr" defTabSz="787400" rtl="0" eaLnBrk="1" fontAlgn="base" hangingPunct="1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Gill Sans"/>
          <a:ea typeface="Gill Sans"/>
          <a:cs typeface="Gill Sans"/>
          <a:sym typeface="Gill Sans"/>
        </a:defRPr>
      </a:lvl5pPr>
      <a:lvl6pPr marL="0" marR="0" indent="1143000" algn="ctr" defTabSz="788669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788669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788669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788669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079500" indent="-762000" algn="l" defTabSz="787400" rtl="0" eaLnBrk="1" fontAlgn="base" hangingPunct="1">
        <a:spcBef>
          <a:spcPts val="24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5600">
          <a:solidFill>
            <a:srgbClr val="000000"/>
          </a:solidFill>
          <a:latin typeface="+mn-lt"/>
          <a:ea typeface="Gill Sans"/>
          <a:cs typeface="Gill Sans"/>
          <a:sym typeface="Gill Sans"/>
        </a:defRPr>
      </a:lvl1pPr>
      <a:lvl2pPr marL="1524000" indent="-762000" algn="l" defTabSz="787400" rtl="0" eaLnBrk="1" fontAlgn="base" hangingPunct="1">
        <a:spcBef>
          <a:spcPts val="24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5600">
          <a:solidFill>
            <a:srgbClr val="000000"/>
          </a:solidFill>
          <a:latin typeface="+mn-lt"/>
          <a:ea typeface="Gill Sans"/>
          <a:cs typeface="Gill Sans"/>
          <a:sym typeface="Gill Sans"/>
        </a:defRPr>
      </a:lvl2pPr>
      <a:lvl3pPr marL="1968500" indent="-762000" algn="l" defTabSz="787400" rtl="0" eaLnBrk="1" fontAlgn="base" hangingPunct="1">
        <a:spcBef>
          <a:spcPts val="24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5600">
          <a:solidFill>
            <a:srgbClr val="000000"/>
          </a:solidFill>
          <a:latin typeface="+mn-lt"/>
          <a:ea typeface="Gill Sans"/>
          <a:cs typeface="Gill Sans"/>
          <a:sym typeface="Gill Sans"/>
        </a:defRPr>
      </a:lvl3pPr>
      <a:lvl4pPr marL="2413000" indent="-762000" algn="l" defTabSz="787400" rtl="0" eaLnBrk="1" fontAlgn="base" hangingPunct="1">
        <a:spcBef>
          <a:spcPts val="24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5600">
          <a:solidFill>
            <a:srgbClr val="000000"/>
          </a:solidFill>
          <a:latin typeface="+mn-lt"/>
          <a:ea typeface="Gill Sans"/>
          <a:cs typeface="Gill Sans"/>
          <a:sym typeface="Gill Sans"/>
        </a:defRPr>
      </a:lvl4pPr>
      <a:lvl5pPr marL="2857500" indent="-762000" algn="l" defTabSz="787400" rtl="0" eaLnBrk="1" fontAlgn="base" hangingPunct="1">
        <a:spcBef>
          <a:spcPts val="24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5600">
          <a:solidFill>
            <a:srgbClr val="000000"/>
          </a:solidFill>
          <a:latin typeface="+mn-lt"/>
          <a:ea typeface="Gill Sans"/>
          <a:cs typeface="Gill Sans"/>
          <a:sym typeface="Gill Sans"/>
        </a:defRPr>
      </a:lvl5pPr>
      <a:lvl6pPr marL="3213100" marR="0" indent="-762000" algn="l" defTabSz="788669" eaLnBrk="1" latinLnBrk="0" hangingPunct="1">
        <a:lnSpc>
          <a:spcPct val="100000"/>
        </a:lnSpc>
        <a:spcBef>
          <a:spcPts val="3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568700" marR="0" indent="-762000" algn="l" defTabSz="788669" eaLnBrk="1" latinLnBrk="0" hangingPunct="1">
        <a:lnSpc>
          <a:spcPct val="100000"/>
        </a:lnSpc>
        <a:spcBef>
          <a:spcPts val="3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924300" marR="0" indent="-762000" algn="l" defTabSz="788669" eaLnBrk="1" latinLnBrk="0" hangingPunct="1">
        <a:lnSpc>
          <a:spcPct val="100000"/>
        </a:lnSpc>
        <a:spcBef>
          <a:spcPts val="3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279900" marR="0" indent="-762000" algn="l" defTabSz="788669" eaLnBrk="1" latinLnBrk="0" hangingPunct="1">
        <a:lnSpc>
          <a:spcPct val="100000"/>
        </a:lnSpc>
        <a:spcBef>
          <a:spcPts val="3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2286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4572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6858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9144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11430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13716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16002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1828800" algn="r" defTabSz="78866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nemo-committee.eu/assets/files/sdac-fallback-manual-v12-and-v13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23B93-BDE2-D0C1-137E-0FDFA09AE7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10 June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D979E-213E-159A-4FE2-9BC75D8A69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2538413" y="2533650"/>
            <a:ext cx="16110534" cy="550266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+mn-lt"/>
              </a:rPr>
              <a:t>Decoupling improvements:</a:t>
            </a:r>
          </a:p>
          <a:p>
            <a:r>
              <a:rPr lang="en-US" sz="5400">
                <a:latin typeface="+mn-lt"/>
              </a:rPr>
              <a:t>market participants suggestions</a:t>
            </a:r>
          </a:p>
          <a:p>
            <a:endParaRPr lang="en-US" sz="5400">
              <a:latin typeface="+mn-lt"/>
            </a:endParaRPr>
          </a:p>
          <a:p>
            <a:endParaRPr lang="en-US" sz="5400">
              <a:latin typeface="+mn-lt"/>
            </a:endParaRPr>
          </a:p>
          <a:p>
            <a:endParaRPr lang="en-US" sz="5400">
              <a:latin typeface="+mn-lt"/>
            </a:endParaRPr>
          </a:p>
        </p:txBody>
      </p:sp>
      <p:pic>
        <p:nvPicPr>
          <p:cNvPr id="4" name="Picture 3" descr="A logo with blue and green text&#10;&#10;AI-generated content may be incorrect.">
            <a:extLst>
              <a:ext uri="{FF2B5EF4-FFF2-40B4-BE49-F238E27FC236}">
                <a16:creationId xmlns:a16="http://schemas.microsoft.com/office/drawing/2014/main" id="{4B3C2701-DBFF-D835-9132-39720F93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220" y="2081880"/>
            <a:ext cx="3779780" cy="14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282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CEEEF49-E12D-D919-FDB7-048860651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8413" y="1792288"/>
            <a:ext cx="14225587" cy="490537"/>
          </a:xfrm>
        </p:spPr>
        <p:txBody>
          <a:bodyPr>
            <a:noAutofit/>
          </a:bodyPr>
          <a:lstStyle/>
          <a:p>
            <a:pPr indent="317500">
              <a:spcBef>
                <a:spcPts val="2400"/>
              </a:spcBef>
            </a:pPr>
            <a:r>
              <a:rPr lang="en-US" sz="4400" b="1"/>
              <a:t>Partial decoupling</a:t>
            </a:r>
          </a:p>
        </p:txBody>
      </p:sp>
      <p:sp>
        <p:nvSpPr>
          <p:cNvPr id="2" name="Прямоугольник 14">
            <a:extLst>
              <a:ext uri="{FF2B5EF4-FFF2-40B4-BE49-F238E27FC236}">
                <a16:creationId xmlns:a16="http://schemas.microsoft.com/office/drawing/2014/main" id="{326819A1-D2CC-E232-3C1B-427A599DCDED}"/>
              </a:ext>
            </a:extLst>
          </p:cNvPr>
          <p:cNvSpPr/>
          <p:nvPr/>
        </p:nvSpPr>
        <p:spPr>
          <a:xfrm>
            <a:off x="2538413" y="3880874"/>
            <a:ext cx="20063170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it-IT" sz="3600" b="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We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welcome the </a:t>
            </a:r>
            <a:r>
              <a:rPr lang="it-IT" sz="3600" b="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implementation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of volume </a:t>
            </a:r>
            <a:r>
              <a:rPr lang="it-IT" sz="3600" b="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allocation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in Core to </a:t>
            </a:r>
            <a:r>
              <a:rPr lang="it-IT" sz="360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preserve</a:t>
            </a:r>
            <a:r>
              <a:rPr lang="it-IT" sz="360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a single price 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in case of </a:t>
            </a:r>
            <a:r>
              <a:rPr lang="it-IT" sz="3600" b="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partial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decoupling.</a:t>
            </a:r>
          </a:p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The open order book after SDAC price publication is still concerning. Products availability should be discussed with market participants.</a:t>
            </a:r>
            <a:endParaRPr lang="it-IT" sz="3600" b="0" dirty="0">
              <a:solidFill>
                <a:schemeClr val="bg1"/>
              </a:solidFill>
              <a:latin typeface="+mj-lt"/>
              <a:ea typeface="+mn-ea"/>
              <a:cs typeface="Calibri"/>
            </a:endParaRPr>
          </a:p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it-IT" sz="3600" b="0" dirty="0" err="1">
                <a:solidFill>
                  <a:schemeClr val="bg1"/>
                </a:solidFill>
                <a:latin typeface="+mj-lt"/>
                <a:ea typeface="+mn-ea"/>
                <a:cs typeface="Calibri"/>
              </a:rPr>
              <a:t>We</a:t>
            </a:r>
            <a:r>
              <a:rPr lang="it-IT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welcome the update of the 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SDAC Fallback Manual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. This is important for market participants and it needs an </a:t>
            </a:r>
            <a:r>
              <a:rPr lang="en-GB" sz="360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update for every change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, including volume allocation.</a:t>
            </a:r>
          </a:p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We support the </a:t>
            </a:r>
            <a:r>
              <a:rPr lang="en-GB" sz="360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postponement of TSOs' nomination deadlines 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as one of the best solutions to prevent decoupling. </a:t>
            </a:r>
          </a:p>
        </p:txBody>
      </p:sp>
      <p:pic>
        <p:nvPicPr>
          <p:cNvPr id="3" name="Picture 2" descr="A logo with blue and green text&#10;&#10;AI-generated content may be incorrect.">
            <a:extLst>
              <a:ext uri="{FF2B5EF4-FFF2-40B4-BE49-F238E27FC236}">
                <a16:creationId xmlns:a16="http://schemas.microsoft.com/office/drawing/2014/main" id="{25C9F630-0CE6-5E46-24E7-D10864ED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220" y="2081880"/>
            <a:ext cx="3779780" cy="14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371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8F9C8-56DE-54E0-B9AF-49F30839E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52F5C13-86F9-8A42-00AC-DD69EAC9A1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8413" y="1792288"/>
            <a:ext cx="14225587" cy="490537"/>
          </a:xfrm>
        </p:spPr>
        <p:txBody>
          <a:bodyPr>
            <a:noAutofit/>
          </a:bodyPr>
          <a:lstStyle/>
          <a:p>
            <a:pPr indent="317500">
              <a:spcBef>
                <a:spcPts val="2400"/>
              </a:spcBef>
            </a:pPr>
            <a:r>
              <a:rPr lang="en-US" sz="4400" b="1"/>
              <a:t>Full decoupling</a:t>
            </a:r>
          </a:p>
        </p:txBody>
      </p:sp>
      <p:sp>
        <p:nvSpPr>
          <p:cNvPr id="2" name="Прямоугольник 14">
            <a:extLst>
              <a:ext uri="{FF2B5EF4-FFF2-40B4-BE49-F238E27FC236}">
                <a16:creationId xmlns:a16="http://schemas.microsoft.com/office/drawing/2014/main" id="{1FAD1626-536D-380C-5279-5BD449AE5A18}"/>
              </a:ext>
            </a:extLst>
          </p:cNvPr>
          <p:cNvSpPr/>
          <p:nvPr/>
        </p:nvSpPr>
        <p:spPr>
          <a:xfrm>
            <a:off x="2538413" y="3000148"/>
            <a:ext cx="19109013" cy="93256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We support the goal to have a </a:t>
            </a:r>
            <a:r>
              <a:rPr lang="en-GB" sz="360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single, relevant price 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in every fallback concept</a:t>
            </a:r>
          </a:p>
          <a:p>
            <a:pPr marL="768350" marR="745490" indent="-742950" algn="just" defTabSz="1828800">
              <a:spcAft>
                <a:spcPts val="3600"/>
              </a:spcAft>
              <a:buFont typeface="+mj-lt"/>
              <a:buAutoNum type="arabicPeriod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For the use of SIDC continuous as fallback mechanism it is important to consider:</a:t>
            </a:r>
          </a:p>
          <a:p>
            <a:pPr marL="3054350" marR="745490" lvl="5" indent="-742950" algn="just" defTabSz="1828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Liquidity and representative day-ahead price</a:t>
            </a:r>
            <a:endParaRPr lang="en-GB" sz="3600" b="0" dirty="0">
              <a:solidFill>
                <a:schemeClr val="bg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3054350" marR="745490" lvl="5" indent="-742950" algn="just" defTabSz="1828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Operations (i.e. transfer of bids)</a:t>
            </a:r>
          </a:p>
          <a:p>
            <a:pPr marL="3054350" marR="745490" lvl="5" indent="-742950" algn="just" defTabSz="1828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Intraday cross-zonal capacities</a:t>
            </a:r>
          </a:p>
          <a:p>
            <a:pPr marL="3054350" marR="745490" lvl="5" indent="-742950" algn="just" defTabSz="1828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Imbalance risk</a:t>
            </a:r>
          </a:p>
          <a:p>
            <a:pPr marL="3054350" marR="745490" lvl="5" indent="-742950" algn="just" defTabSz="1828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Robustness of solution</a:t>
            </a:r>
          </a:p>
          <a:p>
            <a:pPr marL="2311400" marR="745490" lvl="5" algn="just" defTabSz="1828800">
              <a:spcAft>
                <a:spcPts val="3600"/>
              </a:spcAft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For the moment, we have not seen any evidence that this can be achieved.</a:t>
            </a:r>
          </a:p>
          <a:p>
            <a:pPr marL="768350" marR="745490" lvl="5" indent="-742950" algn="just" defTabSz="1828800" eaLnBrk="0" fontAlgn="base" hangingPunct="0">
              <a:spcBef>
                <a:spcPct val="0"/>
              </a:spcBef>
              <a:spcAft>
                <a:spcPts val="3600"/>
              </a:spcAft>
              <a:buFont typeface="+mj-lt"/>
              <a:buAutoNum type="arabicPeriod" startAt="3"/>
            </a:pP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Also in this case, the no-regret measure to avoid decoupling would be to further </a:t>
            </a:r>
            <a:r>
              <a:rPr lang="en-GB" sz="360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shift the TSO nomination deadline</a:t>
            </a:r>
            <a:r>
              <a:rPr lang="en-GB" sz="3600" b="0" dirty="0">
                <a:solidFill>
                  <a:schemeClr val="bg1"/>
                </a:solidFill>
                <a:latin typeface="+mj-lt"/>
                <a:ea typeface="+mn-ea"/>
                <a:cs typeface="Calibri"/>
              </a:rPr>
              <a:t> </a:t>
            </a:r>
            <a:endParaRPr lang="en-GB" sz="3600" b="0" strike="sngStrike" dirty="0">
              <a:solidFill>
                <a:schemeClr val="bg1"/>
              </a:solidFill>
              <a:latin typeface="+mj-lt"/>
              <a:ea typeface="+mn-ea"/>
              <a:cs typeface="Calibri"/>
            </a:endParaRPr>
          </a:p>
        </p:txBody>
      </p:sp>
      <p:pic>
        <p:nvPicPr>
          <p:cNvPr id="3" name="Picture 2" descr="A logo with blue and green text&#10;&#10;AI-generated content may be incorrect.">
            <a:extLst>
              <a:ext uri="{FF2B5EF4-FFF2-40B4-BE49-F238E27FC236}">
                <a16:creationId xmlns:a16="http://schemas.microsoft.com/office/drawing/2014/main" id="{60542C3A-1F1B-F7A8-ED25-33F81155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220" y="2081880"/>
            <a:ext cx="3779780" cy="14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47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C4A589"/>
      </a:accent2>
      <a:accent3>
        <a:srgbClr val="CCE8E9"/>
      </a:accent3>
      <a:accent4>
        <a:srgbClr val="F39018"/>
      </a:accent4>
      <a:accent5>
        <a:srgbClr val="DD173B"/>
      </a:accent5>
      <a:accent6>
        <a:srgbClr val="AE1669"/>
      </a:accent6>
      <a:hlink>
        <a:srgbClr val="0000FF"/>
      </a:hlink>
      <a:folHlink>
        <a:srgbClr val="FF00FF"/>
      </a:folHlink>
    </a:clrScheme>
    <a:fontScheme name="Custom 161">
      <a:majorFont>
        <a:latin typeface="Proxima Nova Bl"/>
        <a:ea typeface="Helvetica"/>
        <a:cs typeface="Helvetica"/>
      </a:majorFont>
      <a:minorFont>
        <a:latin typeface="Proxima Nova Rg"/>
        <a:ea typeface="Proxima Nova"/>
        <a:cs typeface="Proxima Nov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1721" tIns="61721" rIns="61721" bIns="61721" numCol="1" spcCol="38100" rtlCol="0" anchor="ctr">
        <a:spAutoFit/>
      </a:bodyPr>
      <a:lstStyle>
        <a:defPPr marL="0" marR="0" indent="0" algn="ctr" defTabSz="7886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1721" tIns="61721" rIns="61721" bIns="61721" numCol="1" spcCol="38100" rtlCol="0" anchor="ctr">
        <a:spAutoFit/>
      </a:bodyPr>
      <a:lstStyle>
        <a:defPPr marL="0" marR="0" indent="0" algn="l" defTabSz="7886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1" id="{9AADE6BB-948B-4696-BB70-084999776E28}" vid="{171CE046-16E0-4B0B-898B-251372242D8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C4A589"/>
      </a:accent2>
      <a:accent3>
        <a:srgbClr val="CCE8E9"/>
      </a:accent3>
      <a:accent4>
        <a:srgbClr val="F39018"/>
      </a:accent4>
      <a:accent5>
        <a:srgbClr val="DD173B"/>
      </a:accent5>
      <a:accent6>
        <a:srgbClr val="AE1669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Proxima Nova"/>
        <a:ea typeface="Proxima Nova"/>
        <a:cs typeface="Proxima Nov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1721" tIns="61721" rIns="61721" bIns="61721" numCol="1" spcCol="38100" rtlCol="0" anchor="ctr">
        <a:spAutoFit/>
      </a:bodyPr>
      <a:lstStyle>
        <a:defPPr marL="0" marR="0" indent="0" algn="ctr" defTabSz="7886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1721" tIns="61721" rIns="61721" bIns="61721" numCol="1" spcCol="38100" rtlCol="0" anchor="ctr">
        <a:spAutoFit/>
      </a:bodyPr>
      <a:lstStyle>
        <a:defPPr marL="0" marR="0" indent="0" algn="l" defTabSz="7886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3718DBF556C44BD47C320F7A87F70" ma:contentTypeVersion="17" ma:contentTypeDescription="Een nieuw document maken." ma:contentTypeScope="" ma:versionID="5740aaca8afe0006c794b42683ac8fcd">
  <xsd:schema xmlns:xsd="http://www.w3.org/2001/XMLSchema" xmlns:xs="http://www.w3.org/2001/XMLSchema" xmlns:p="http://schemas.microsoft.com/office/2006/metadata/properties" xmlns:ns3="68a0e73d-3591-4cda-8f48-781260444db1" xmlns:ns4="d1d5b585-03aa-49db-b55f-8106e1922f67" targetNamespace="http://schemas.microsoft.com/office/2006/metadata/properties" ma:root="true" ma:fieldsID="f6868af469b1deeb85626c07737278a1" ns3:_="" ns4:_="">
    <xsd:import namespace="68a0e73d-3591-4cda-8f48-781260444db1"/>
    <xsd:import namespace="d1d5b585-03aa-49db-b55f-8106e1922f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0e73d-3591-4cda-8f48-781260444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5b585-03aa-49db-b55f-8106e1922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a0e73d-3591-4cda-8f48-781260444db1" xsi:nil="true"/>
  </documentManagement>
</p:properties>
</file>

<file path=customXml/itemProps1.xml><?xml version="1.0" encoding="utf-8"?>
<ds:datastoreItem xmlns:ds="http://schemas.openxmlformats.org/officeDocument/2006/customXml" ds:itemID="{ED70D1C7-5449-4795-BEBD-DB71D8AFE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6B24A-799B-48C5-84C5-F52E2CB12921}">
  <ds:schemaRefs>
    <ds:schemaRef ds:uri="68a0e73d-3591-4cda-8f48-781260444db1"/>
    <ds:schemaRef ds:uri="d1d5b585-03aa-49db-b55f-8106e1922f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AD3854-B6AD-4B9C-9ABA-FAACF0C4F634}">
  <ds:schemaRefs>
    <ds:schemaRef ds:uri="68a0e73d-3591-4cda-8f48-781260444db1"/>
    <ds:schemaRef ds:uri="d1d5b585-03aa-49db-b55f-8106e1922f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 Point</Template>
  <TotalTime>0</TotalTime>
  <Words>191</Words>
  <Application>Microsoft Office PowerPoint</Application>
  <PresentationFormat>Custom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Gill Sans</vt:lpstr>
      <vt:lpstr>Lucida Grande</vt:lpstr>
      <vt:lpstr>Proxima Nova</vt:lpstr>
      <vt:lpstr>Proxima Nova Bl</vt:lpstr>
      <vt:lpstr>Proxima Nova Rg</vt:lpstr>
      <vt:lpstr>Wingdings</vt:lpstr>
      <vt:lpstr>White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Lorenzo Biglia</cp:lastModifiedBy>
  <cp:revision>5</cp:revision>
  <dcterms:created xsi:type="dcterms:W3CDTF">2025-01-13T13:28:58Z</dcterms:created>
  <dcterms:modified xsi:type="dcterms:W3CDTF">2026-06-04T10:25:22Z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0x010100C103718DBF556C44BD47C320F7A87F70</vt:lpwstr>
  </property>
</Properties>
</file>