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handoutMasterIdLst>
    <p:handoutMasterId r:id="rId12"/>
  </p:handoutMasterIdLst>
  <p:sldIdLst>
    <p:sldId id="256" r:id="rId5"/>
    <p:sldId id="326" r:id="rId6"/>
    <p:sldId id="327" r:id="rId7"/>
    <p:sldId id="319" r:id="rId8"/>
    <p:sldId id="257" r:id="rId9"/>
    <p:sldId id="263" r:id="rId10"/>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74A3B-D31A-6E19-E356-14A37F9A7958}" name="Martin Martinoski" initials="MM" userId="S::mama@energycommunity.onmicrosoft.com::0068f665-c599-47a6-a46b-ba19572325d9" providerId="AD"/>
  <p188:author id="{855CACC5-8F5E-A001-481D-C982301094C0}" name="Jasmina Trhulj" initials="JT" userId="S::jtr@energy-community.org::c06a09d7-b5da-4193-bcf0-810fa7b7a9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A7B"/>
    <a:srgbClr val="379E60"/>
    <a:srgbClr val="2C3A76"/>
    <a:srgbClr val="D9F2D0"/>
    <a:srgbClr val="008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737" autoAdjust="0"/>
  </p:normalViewPr>
  <p:slideViewPr>
    <p:cSldViewPr>
      <p:cViewPr varScale="1">
        <p:scale>
          <a:sx n="41" d="100"/>
          <a:sy n="41" d="100"/>
        </p:scale>
        <p:origin x="496" y="24"/>
      </p:cViewPr>
      <p:guideLst>
        <p:guide orient="horz" pos="2880"/>
        <p:guide pos="2160"/>
      </p:guideLst>
    </p:cSldViewPr>
  </p:slideViewPr>
  <p:outlineViewPr>
    <p:cViewPr>
      <p:scale>
        <a:sx n="50" d="100"/>
        <a:sy n="50" d="100"/>
      </p:scale>
      <p:origin x="0" y="0"/>
    </p:cViewPr>
  </p:outlineViewPr>
  <p:notesTextViewPr>
    <p:cViewPr>
      <p:scale>
        <a:sx n="100" d="100"/>
        <a:sy n="100" d="100"/>
      </p:scale>
      <p:origin x="0" y="0"/>
    </p:cViewPr>
  </p:notesTextViewPr>
  <p:notesViewPr>
    <p:cSldViewPr>
      <p:cViewPr varScale="1">
        <p:scale>
          <a:sx n="68" d="100"/>
          <a:sy n="68" d="100"/>
        </p:scale>
        <p:origin x="13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B156A4-286A-FCAD-39EF-0B048F28BF63}"/>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D5CB9733-BBFC-7FAD-8B42-26C98EAA674A}"/>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BBDBE424-F37F-4B0B-B8D9-5F7AEE3FE5CC}" type="datetimeFigureOut">
              <a:rPr lang="pt-PT" smtClean="0"/>
              <a:t>04/06/2026</a:t>
            </a:fld>
            <a:endParaRPr lang="pt-PT"/>
          </a:p>
        </p:txBody>
      </p:sp>
      <p:sp>
        <p:nvSpPr>
          <p:cNvPr id="4" name="Footer Placeholder 3">
            <a:extLst>
              <a:ext uri="{FF2B5EF4-FFF2-40B4-BE49-F238E27FC236}">
                <a16:creationId xmlns:a16="http://schemas.microsoft.com/office/drawing/2014/main" id="{19D965AC-7B9F-0C47-5BB7-294F9FB53C2C}"/>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FC9ADAE-CAE0-E8F8-B30D-35596B7DE39E}"/>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40929EE3-EE90-4313-A372-8A038B066E15}" type="slidenum">
              <a:rPr lang="pt-PT" smtClean="0"/>
              <a:t>‹#›</a:t>
            </a:fld>
            <a:endParaRPr lang="pt-PT"/>
          </a:p>
        </p:txBody>
      </p:sp>
    </p:spTree>
    <p:extLst>
      <p:ext uri="{BB962C8B-B14F-4D97-AF65-F5344CB8AC3E}">
        <p14:creationId xmlns:p14="http://schemas.microsoft.com/office/powerpoint/2010/main" val="10270932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0T15:38:49.441"/>
    </inkml:context>
    <inkml:brush xml:id="br0">
      <inkml:brushProperty name="width" value="0.035" units="cm"/>
      <inkml:brushProperty name="height" value="0.03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2919E41-76BC-A442-9FDC-A3604F4AAE81}" type="datetimeFigureOut">
              <a:rPr lang="pt-PT" smtClean="0"/>
              <a:t>04/06/2026</a:t>
            </a:fld>
            <a:endParaRPr lang="pt-PT"/>
          </a:p>
        </p:txBody>
      </p:sp>
      <p:sp>
        <p:nvSpPr>
          <p:cNvPr id="4" name="Marcador de Posição da Imagem do Diapositivo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F1FDAE1-2412-0348-B947-016F01995FEB}" type="slidenum">
              <a:rPr lang="pt-PT" smtClean="0"/>
              <a:t>‹#›</a:t>
            </a:fld>
            <a:endParaRPr lang="pt-PT"/>
          </a:p>
        </p:txBody>
      </p:sp>
    </p:spTree>
    <p:extLst>
      <p:ext uri="{BB962C8B-B14F-4D97-AF65-F5344CB8AC3E}">
        <p14:creationId xmlns:p14="http://schemas.microsoft.com/office/powerpoint/2010/main" val="9596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F1FDAE1-2412-0348-B947-016F01995FEB}" type="slidenum">
              <a:rPr lang="pt-PT" smtClean="0"/>
              <a:t>1</a:t>
            </a:fld>
            <a:endParaRPr lang="pt-PT"/>
          </a:p>
        </p:txBody>
      </p:sp>
    </p:spTree>
    <p:extLst>
      <p:ext uri="{BB962C8B-B14F-4D97-AF65-F5344CB8AC3E}">
        <p14:creationId xmlns:p14="http://schemas.microsoft.com/office/powerpoint/2010/main" val="51933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92529-BF56-42C9-792C-86E55A814C3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F7566A07-FB19-863A-4816-7B14D7E88B2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4171603-9068-B0A9-8107-6455A1AB8EEE}"/>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B9C131F3-0E1D-6F78-D8BE-C229E19FA524}"/>
              </a:ext>
            </a:extLst>
          </p:cNvPr>
          <p:cNvSpPr>
            <a:spLocks noGrp="1"/>
          </p:cNvSpPr>
          <p:nvPr>
            <p:ph type="sldNum" sz="quarter" idx="5"/>
          </p:nvPr>
        </p:nvSpPr>
        <p:spPr/>
        <p:txBody>
          <a:bodyPr/>
          <a:lstStyle/>
          <a:p>
            <a:fld id="{7F1FDAE1-2412-0348-B947-016F01995FEB}" type="slidenum">
              <a:rPr lang="pt-PT" smtClean="0"/>
              <a:t>2</a:t>
            </a:fld>
            <a:endParaRPr lang="pt-PT"/>
          </a:p>
        </p:txBody>
      </p:sp>
    </p:spTree>
    <p:extLst>
      <p:ext uri="{BB962C8B-B14F-4D97-AF65-F5344CB8AC3E}">
        <p14:creationId xmlns:p14="http://schemas.microsoft.com/office/powerpoint/2010/main" val="118310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D306F-6282-C5C1-46C1-66B34F5F5E1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76B36066-0D4B-F676-B285-3AB7CF8D95D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6FB6108-8491-0D41-5CDF-4ADFA9663BB5}"/>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507148E0-A5C8-95F5-1599-A1497A143F9F}"/>
              </a:ext>
            </a:extLst>
          </p:cNvPr>
          <p:cNvSpPr>
            <a:spLocks noGrp="1"/>
          </p:cNvSpPr>
          <p:nvPr>
            <p:ph type="sldNum" sz="quarter" idx="5"/>
          </p:nvPr>
        </p:nvSpPr>
        <p:spPr/>
        <p:txBody>
          <a:bodyPr/>
          <a:lstStyle/>
          <a:p>
            <a:fld id="{7F1FDAE1-2412-0348-B947-016F01995FEB}" type="slidenum">
              <a:rPr lang="pt-PT" smtClean="0"/>
              <a:t>3</a:t>
            </a:fld>
            <a:endParaRPr lang="pt-PT"/>
          </a:p>
        </p:txBody>
      </p:sp>
    </p:spTree>
    <p:extLst>
      <p:ext uri="{BB962C8B-B14F-4D97-AF65-F5344CB8AC3E}">
        <p14:creationId xmlns:p14="http://schemas.microsoft.com/office/powerpoint/2010/main" val="15068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F1FDAE1-2412-0348-B947-016F01995FEB}" type="slidenum">
              <a:rPr lang="pt-PT" smtClean="0"/>
              <a:t>6</a:t>
            </a:fld>
            <a:endParaRPr lang="pt-PT"/>
          </a:p>
        </p:txBody>
      </p:sp>
    </p:spTree>
    <p:extLst>
      <p:ext uri="{BB962C8B-B14F-4D97-AF65-F5344CB8AC3E}">
        <p14:creationId xmlns:p14="http://schemas.microsoft.com/office/powerpoint/2010/main" val="591719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BEB4DB6-E219-4959-7AE5-FE529255E96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2658EA7B-06D5-1ADB-76FC-C1982F27C954}"/>
              </a:ext>
            </a:extLst>
          </p:cNvPr>
          <p:cNvSpPr>
            <a:spLocks noGrp="1"/>
          </p:cNvSpPr>
          <p:nvPr>
            <p:ph type="ctrTitle" hasCustomPrompt="1"/>
          </p:nvPr>
        </p:nvSpPr>
        <p:spPr>
          <a:xfrm>
            <a:off x="6470650" y="1517095"/>
            <a:ext cx="6781800" cy="907941"/>
          </a:xfrm>
          <a:prstGeom prst="rect">
            <a:avLst/>
          </a:prstGeom>
          <a:solidFill>
            <a:srgbClr val="008777"/>
          </a:solidFill>
          <a:ln w="28575">
            <a:noFill/>
          </a:ln>
        </p:spPr>
        <p:txBody>
          <a:bodyPr wrap="square" lIns="0" tIns="0" rIns="0" bIns="0">
            <a:spAutoFit/>
          </a:bodyPr>
          <a:lstStyle>
            <a:lvl1pPr algn="ctr">
              <a:defRPr sz="5900" b="1" i="0">
                <a:solidFill>
                  <a:schemeClr val="bg1"/>
                </a:solidFill>
                <a:latin typeface="Roboto Black"/>
                <a:cs typeface="Roboto Black"/>
              </a:defRPr>
            </a:lvl1pPr>
          </a:lstStyle>
          <a:p>
            <a:r>
              <a:rPr lang="pt-PT" dirty="0"/>
              <a:t>MAIN TITLE HERE</a:t>
            </a:r>
            <a:endParaRPr dirty="0"/>
          </a:p>
        </p:txBody>
      </p:sp>
      <p:sp>
        <p:nvSpPr>
          <p:cNvPr id="5" name="Marcador de Posição do Texto 12">
            <a:extLst>
              <a:ext uri="{FF2B5EF4-FFF2-40B4-BE49-F238E27FC236}">
                <a16:creationId xmlns:a16="http://schemas.microsoft.com/office/drawing/2014/main" id="{6B45764E-0322-82E8-915F-A853D8A13895}"/>
              </a:ext>
            </a:extLst>
          </p:cNvPr>
          <p:cNvSpPr>
            <a:spLocks noGrp="1"/>
          </p:cNvSpPr>
          <p:nvPr>
            <p:ph type="body" sz="quarter" idx="10" hasCustomPrompt="1"/>
          </p:nvPr>
        </p:nvSpPr>
        <p:spPr>
          <a:xfrm>
            <a:off x="6775450" y="2736295"/>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6" name="Retângulo 5">
            <a:extLst>
              <a:ext uri="{FF2B5EF4-FFF2-40B4-BE49-F238E27FC236}">
                <a16:creationId xmlns:a16="http://schemas.microsoft.com/office/drawing/2014/main" id="{7801DA8B-EC3A-04B5-6A63-13FC1366F000}"/>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tângulo 6">
            <a:extLst>
              <a:ext uri="{FF2B5EF4-FFF2-40B4-BE49-F238E27FC236}">
                <a16:creationId xmlns:a16="http://schemas.microsoft.com/office/drawing/2014/main" id="{9CC1A455-C93F-E0CB-95F9-C5F4D325879C}"/>
              </a:ext>
            </a:extLst>
          </p:cNvPr>
          <p:cNvSpPr/>
          <p:nvPr userDrawn="1"/>
        </p:nvSpPr>
        <p:spPr>
          <a:xfrm>
            <a:off x="18357850" y="10209370"/>
            <a:ext cx="873124" cy="85550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Marcador de Posição da Imagem 18">
            <a:extLst>
              <a:ext uri="{FF2B5EF4-FFF2-40B4-BE49-F238E27FC236}">
                <a16:creationId xmlns:a16="http://schemas.microsoft.com/office/drawing/2014/main" id="{12B71844-5010-DDFE-8E03-ACE56F7B3912}"/>
              </a:ext>
            </a:extLst>
          </p:cNvPr>
          <p:cNvSpPr>
            <a:spLocks noGrp="1"/>
          </p:cNvSpPr>
          <p:nvPr>
            <p:ph type="pic" sz="quarter" idx="11"/>
          </p:nvPr>
        </p:nvSpPr>
        <p:spPr>
          <a:xfrm>
            <a:off x="-2" y="0"/>
            <a:ext cx="6470652" cy="10896283"/>
          </a:xfrm>
          <a:prstGeom prst="rect">
            <a:avLst/>
          </a:prstGeom>
        </p:spPr>
        <p:txBody>
          <a:bodyPr/>
          <a:lstStyle/>
          <a:p>
            <a:endParaRPr lang="pt-PT"/>
          </a:p>
        </p:txBody>
      </p:sp>
      <p:sp>
        <p:nvSpPr>
          <p:cNvPr id="9" name="Marcador de Posição do Texto 20">
            <a:extLst>
              <a:ext uri="{FF2B5EF4-FFF2-40B4-BE49-F238E27FC236}">
                <a16:creationId xmlns:a16="http://schemas.microsoft.com/office/drawing/2014/main" id="{29BDCB42-93A9-1E08-997A-7A9D35265A85}"/>
              </a:ext>
            </a:extLst>
          </p:cNvPr>
          <p:cNvSpPr>
            <a:spLocks noGrp="1"/>
          </p:cNvSpPr>
          <p:nvPr>
            <p:ph type="body" sz="quarter" idx="12" hasCustomPrompt="1"/>
          </p:nvPr>
        </p:nvSpPr>
        <p:spPr>
          <a:xfrm>
            <a:off x="6775450" y="4087640"/>
            <a:ext cx="11963400" cy="1228616"/>
          </a:xfrm>
          <a:prstGeom prst="rect">
            <a:avLst/>
          </a:prstGeom>
        </p:spPr>
        <p:txBody>
          <a:bodyPr/>
          <a:lstStyle>
            <a:lvl1pPr>
              <a:defRPr sz="240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 </a:t>
            </a:r>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a:t>
            </a:r>
          </a:p>
        </p:txBody>
      </p:sp>
      <p:sp>
        <p:nvSpPr>
          <p:cNvPr id="10" name="Marcador de Posição do Texto 22">
            <a:extLst>
              <a:ext uri="{FF2B5EF4-FFF2-40B4-BE49-F238E27FC236}">
                <a16:creationId xmlns:a16="http://schemas.microsoft.com/office/drawing/2014/main" id="{3481226B-3585-A7A8-D900-B2632D692D03}"/>
              </a:ext>
            </a:extLst>
          </p:cNvPr>
          <p:cNvSpPr>
            <a:spLocks noGrp="1"/>
          </p:cNvSpPr>
          <p:nvPr>
            <p:ph type="body" sz="quarter" idx="13" hasCustomPrompt="1"/>
          </p:nvPr>
        </p:nvSpPr>
        <p:spPr>
          <a:xfrm>
            <a:off x="6775450" y="5949912"/>
            <a:ext cx="5638800" cy="1315433"/>
          </a:xfrm>
          <a:prstGeom prst="rect">
            <a:avLst/>
          </a:prstGeom>
        </p:spPr>
        <p:txBody>
          <a:bodyPr/>
          <a:lstStyle>
            <a:lvl2pPr marL="742950" indent="-285750">
              <a:lnSpc>
                <a:spcPct val="150000"/>
              </a:lnSpc>
              <a:buClr>
                <a:srgbClr val="2B3B76"/>
              </a:buClr>
              <a:buFont typeface="Wingdings" pitchFamily="2" charset="2"/>
              <a:buChar char="§"/>
              <a:defRPr sz="2400">
                <a:solidFill>
                  <a:srgbClr val="2B3B76"/>
                </a:solidFill>
                <a:latin typeface="Roboto" panose="02000000000000000000" pitchFamily="2" charset="0"/>
                <a:ea typeface="Roboto" panose="02000000000000000000" pitchFamily="2" charset="0"/>
                <a:cs typeface="Roboto" panose="02000000000000000000" pitchFamily="2" charset="0"/>
              </a:defRPr>
            </a:lvl2pPr>
          </a:lstStyle>
          <a:p>
            <a:pPr lvl="1"/>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p>
          <a:p>
            <a:pPr lvl="1"/>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endParaRPr lang="pt-PT" dirty="0"/>
          </a:p>
        </p:txBody>
      </p:sp>
      <p:sp>
        <p:nvSpPr>
          <p:cNvPr id="11" name="Marcador de Posição do Texto 26">
            <a:extLst>
              <a:ext uri="{FF2B5EF4-FFF2-40B4-BE49-F238E27FC236}">
                <a16:creationId xmlns:a16="http://schemas.microsoft.com/office/drawing/2014/main" id="{415E8BF3-2653-ECB6-5323-CBD87688A721}"/>
              </a:ext>
            </a:extLst>
          </p:cNvPr>
          <p:cNvSpPr>
            <a:spLocks noGrp="1"/>
          </p:cNvSpPr>
          <p:nvPr>
            <p:ph type="body" sz="quarter" idx="14" hasCustomPrompt="1"/>
          </p:nvPr>
        </p:nvSpPr>
        <p:spPr>
          <a:xfrm>
            <a:off x="8188326" y="8466501"/>
            <a:ext cx="1638300" cy="396875"/>
          </a:xfrm>
          <a:prstGeom prst="rect">
            <a:avLst/>
          </a:prstGeom>
        </p:spPr>
        <p:txBody>
          <a:bodyPr/>
          <a:lstStyle>
            <a:lvl1pPr>
              <a:defRPr>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endParaRPr lang="pt-PT" dirty="0"/>
          </a:p>
        </p:txBody>
      </p:sp>
      <p:sp>
        <p:nvSpPr>
          <p:cNvPr id="12" name="Marcador de Posição da Imagem 18">
            <a:extLst>
              <a:ext uri="{FF2B5EF4-FFF2-40B4-BE49-F238E27FC236}">
                <a16:creationId xmlns:a16="http://schemas.microsoft.com/office/drawing/2014/main" id="{3C7A888D-72C3-B335-5A4B-EADF8C726A36}"/>
              </a:ext>
            </a:extLst>
          </p:cNvPr>
          <p:cNvSpPr>
            <a:spLocks noGrp="1"/>
          </p:cNvSpPr>
          <p:nvPr>
            <p:ph type="pic" sz="quarter" idx="15"/>
          </p:nvPr>
        </p:nvSpPr>
        <p:spPr>
          <a:xfrm>
            <a:off x="6775450" y="8126155"/>
            <a:ext cx="1079436" cy="107943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pt-PT"/>
          </a:p>
        </p:txBody>
      </p:sp>
      <p:sp>
        <p:nvSpPr>
          <p:cNvPr id="13" name="Marcador de Posição do Texto 26">
            <a:extLst>
              <a:ext uri="{FF2B5EF4-FFF2-40B4-BE49-F238E27FC236}">
                <a16:creationId xmlns:a16="http://schemas.microsoft.com/office/drawing/2014/main" id="{F98DB37D-F55F-6A87-B825-0B7C67D7B3D7}"/>
              </a:ext>
            </a:extLst>
          </p:cNvPr>
          <p:cNvSpPr>
            <a:spLocks noGrp="1"/>
          </p:cNvSpPr>
          <p:nvPr>
            <p:ph type="body" sz="quarter" idx="16" hasCustomPrompt="1"/>
          </p:nvPr>
        </p:nvSpPr>
        <p:spPr>
          <a:xfrm>
            <a:off x="11690352" y="8466501"/>
            <a:ext cx="1638300" cy="396875"/>
          </a:xfrm>
          <a:prstGeom prst="rect">
            <a:avLst/>
          </a:prstGeom>
        </p:spPr>
        <p:txBody>
          <a:bodyPr/>
          <a:lstStyle>
            <a:lvl1pPr>
              <a:defRPr>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endParaRPr lang="pt-PT" dirty="0"/>
          </a:p>
        </p:txBody>
      </p:sp>
      <p:sp>
        <p:nvSpPr>
          <p:cNvPr id="14" name="Marcador de Posição da Imagem 18">
            <a:extLst>
              <a:ext uri="{FF2B5EF4-FFF2-40B4-BE49-F238E27FC236}">
                <a16:creationId xmlns:a16="http://schemas.microsoft.com/office/drawing/2014/main" id="{36633A56-5E8C-68D9-A8E1-818ABB9107D1}"/>
              </a:ext>
            </a:extLst>
          </p:cNvPr>
          <p:cNvSpPr>
            <a:spLocks noGrp="1"/>
          </p:cNvSpPr>
          <p:nvPr>
            <p:ph type="pic" sz="quarter" idx="17"/>
          </p:nvPr>
        </p:nvSpPr>
        <p:spPr>
          <a:xfrm>
            <a:off x="10277476" y="8126155"/>
            <a:ext cx="1079436" cy="107943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pt-PT"/>
          </a:p>
        </p:txBody>
      </p:sp>
      <p:sp>
        <p:nvSpPr>
          <p:cNvPr id="15" name="Marcador de Posição do Texto 26">
            <a:extLst>
              <a:ext uri="{FF2B5EF4-FFF2-40B4-BE49-F238E27FC236}">
                <a16:creationId xmlns:a16="http://schemas.microsoft.com/office/drawing/2014/main" id="{98CDF80E-3295-6FBD-F522-14E78DCEADB8}"/>
              </a:ext>
            </a:extLst>
          </p:cNvPr>
          <p:cNvSpPr>
            <a:spLocks noGrp="1"/>
          </p:cNvSpPr>
          <p:nvPr>
            <p:ph type="body" sz="quarter" idx="18" hasCustomPrompt="1"/>
          </p:nvPr>
        </p:nvSpPr>
        <p:spPr>
          <a:xfrm>
            <a:off x="15193804" y="8466501"/>
            <a:ext cx="1638300" cy="396875"/>
          </a:xfrm>
          <a:prstGeom prst="rect">
            <a:avLst/>
          </a:prstGeom>
        </p:spPr>
        <p:txBody>
          <a:bodyPr/>
          <a:lstStyle>
            <a:lvl1pPr>
              <a:defRPr>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endParaRPr lang="pt-PT" dirty="0"/>
          </a:p>
        </p:txBody>
      </p:sp>
      <p:sp>
        <p:nvSpPr>
          <p:cNvPr id="16" name="Marcador de Posição da Imagem 18">
            <a:extLst>
              <a:ext uri="{FF2B5EF4-FFF2-40B4-BE49-F238E27FC236}">
                <a16:creationId xmlns:a16="http://schemas.microsoft.com/office/drawing/2014/main" id="{7E31B9DC-A4C9-BF7A-FB93-8CB3495039A5}"/>
              </a:ext>
            </a:extLst>
          </p:cNvPr>
          <p:cNvSpPr>
            <a:spLocks noGrp="1"/>
          </p:cNvSpPr>
          <p:nvPr>
            <p:ph type="pic" sz="quarter" idx="19"/>
          </p:nvPr>
        </p:nvSpPr>
        <p:spPr>
          <a:xfrm>
            <a:off x="13780928" y="8126155"/>
            <a:ext cx="1079436" cy="107943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pt-PT"/>
          </a:p>
        </p:txBody>
      </p:sp>
      <p:pic>
        <p:nvPicPr>
          <p:cNvPr id="23" name="Imagem 22">
            <a:extLst>
              <a:ext uri="{FF2B5EF4-FFF2-40B4-BE49-F238E27FC236}">
                <a16:creationId xmlns:a16="http://schemas.microsoft.com/office/drawing/2014/main" id="{29D74EBB-FC92-56FB-9F9C-0DA27279E2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
        <p:nvSpPr>
          <p:cNvPr id="2" name="TextBox 1">
            <a:extLst>
              <a:ext uri="{FF2B5EF4-FFF2-40B4-BE49-F238E27FC236}">
                <a16:creationId xmlns:a16="http://schemas.microsoft.com/office/drawing/2014/main" id="{F8435EA5-6F58-D487-81CF-2BD869AD42A0}"/>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object 24">
            <a:extLst>
              <a:ext uri="{FF2B5EF4-FFF2-40B4-BE49-F238E27FC236}">
                <a16:creationId xmlns:a16="http://schemas.microsoft.com/office/drawing/2014/main" id="{71B5CEB5-0C5F-E718-A169-6CC640AB5E56}"/>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C8881742-84FE-E2E2-97D9-985C950D92D0}"/>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Holder 2">
            <a:extLst>
              <a:ext uri="{FF2B5EF4-FFF2-40B4-BE49-F238E27FC236}">
                <a16:creationId xmlns:a16="http://schemas.microsoft.com/office/drawing/2014/main" id="{1AA915E3-2F15-3D21-6D8A-3FE7C874332D}"/>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14" name="Marcador de Posição do Texto 12">
            <a:extLst>
              <a:ext uri="{FF2B5EF4-FFF2-40B4-BE49-F238E27FC236}">
                <a16:creationId xmlns:a16="http://schemas.microsoft.com/office/drawing/2014/main" id="{BD6C97F9-5E3B-1ECA-4EF4-6478E44CE965}"/>
              </a:ext>
            </a:extLst>
          </p:cNvPr>
          <p:cNvSpPr>
            <a:spLocks noGrp="1"/>
          </p:cNvSpPr>
          <p:nvPr>
            <p:ph type="body" sz="quarter" idx="10" hasCustomPrompt="1"/>
          </p:nvPr>
        </p:nvSpPr>
        <p:spPr>
          <a:xfrm>
            <a:off x="1060450" y="2610006"/>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15" name="Retângulo 14">
            <a:extLst>
              <a:ext uri="{FF2B5EF4-FFF2-40B4-BE49-F238E27FC236}">
                <a16:creationId xmlns:a16="http://schemas.microsoft.com/office/drawing/2014/main" id="{EA7C5762-AE3D-6469-CEEE-B9B840E95B50}"/>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tângulo 15">
            <a:extLst>
              <a:ext uri="{FF2B5EF4-FFF2-40B4-BE49-F238E27FC236}">
                <a16:creationId xmlns:a16="http://schemas.microsoft.com/office/drawing/2014/main" id="{F5E0C6CD-479B-4357-DA5F-D43D4C6BD210}"/>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Marcador de Posição do Texto 20">
            <a:extLst>
              <a:ext uri="{FF2B5EF4-FFF2-40B4-BE49-F238E27FC236}">
                <a16:creationId xmlns:a16="http://schemas.microsoft.com/office/drawing/2014/main" id="{75576C0F-4F1D-F85D-CBF9-6AC55AF4D958}"/>
              </a:ext>
            </a:extLst>
          </p:cNvPr>
          <p:cNvSpPr>
            <a:spLocks noGrp="1"/>
          </p:cNvSpPr>
          <p:nvPr>
            <p:ph type="body" sz="quarter" idx="12" hasCustomPrompt="1"/>
          </p:nvPr>
        </p:nvSpPr>
        <p:spPr>
          <a:xfrm>
            <a:off x="1060450" y="3841814"/>
            <a:ext cx="6934200" cy="3336862"/>
          </a:xfrm>
          <a:prstGeom prst="rect">
            <a:avLst/>
          </a:prstGeom>
        </p:spPr>
        <p:txBody>
          <a:bodyPr/>
          <a:lstStyle>
            <a:lvl1pPr>
              <a:defRPr sz="240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 </a:t>
            </a:r>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a:t>
            </a:r>
          </a:p>
        </p:txBody>
      </p:sp>
      <p:sp>
        <p:nvSpPr>
          <p:cNvPr id="3" name="TextBox 2">
            <a:extLst>
              <a:ext uri="{FF2B5EF4-FFF2-40B4-BE49-F238E27FC236}">
                <a16:creationId xmlns:a16="http://schemas.microsoft.com/office/drawing/2014/main" id="{E96C69B8-A351-4DFE-451C-BE02172CDB98}"/>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object 24">
            <a:extLst>
              <a:ext uri="{FF2B5EF4-FFF2-40B4-BE49-F238E27FC236}">
                <a16:creationId xmlns:a16="http://schemas.microsoft.com/office/drawing/2014/main" id="{77234A15-5085-D06B-63F7-5A9E2739898B}"/>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pic>
        <p:nvPicPr>
          <p:cNvPr id="5" name="Imagem 22">
            <a:extLst>
              <a:ext uri="{FF2B5EF4-FFF2-40B4-BE49-F238E27FC236}">
                <a16:creationId xmlns:a16="http://schemas.microsoft.com/office/drawing/2014/main" id="{5D15644E-B807-FB33-FA70-150ABE731B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Tree>
    <p:extLst>
      <p:ext uri="{BB962C8B-B14F-4D97-AF65-F5344CB8AC3E}">
        <p14:creationId xmlns:p14="http://schemas.microsoft.com/office/powerpoint/2010/main" val="9596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tângulo 11">
            <a:extLst>
              <a:ext uri="{FF2B5EF4-FFF2-40B4-BE49-F238E27FC236}">
                <a16:creationId xmlns:a16="http://schemas.microsoft.com/office/drawing/2014/main" id="{7548AC52-A4A3-8E4B-DAC0-BC768C7E0E9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6A99F501-CA6E-6675-7F45-EFB0CBC7D1FA}"/>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5" name="Retângulo 14">
            <a:extLst>
              <a:ext uri="{FF2B5EF4-FFF2-40B4-BE49-F238E27FC236}">
                <a16:creationId xmlns:a16="http://schemas.microsoft.com/office/drawing/2014/main" id="{16A8B7FD-A204-8E10-4E4F-6BCA7BB4845B}"/>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15">
            <a:extLst>
              <a:ext uri="{FF2B5EF4-FFF2-40B4-BE49-F238E27FC236}">
                <a16:creationId xmlns:a16="http://schemas.microsoft.com/office/drawing/2014/main" id="{5C75DC77-5DAD-DEE8-1678-D9AE1D49184A}"/>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a:extLst>
              <a:ext uri="{FF2B5EF4-FFF2-40B4-BE49-F238E27FC236}">
                <a16:creationId xmlns:a16="http://schemas.microsoft.com/office/drawing/2014/main" id="{105B5E6D-9BAE-D332-735A-9F4F1CDC3CC0}"/>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object 24">
            <a:extLst>
              <a:ext uri="{FF2B5EF4-FFF2-40B4-BE49-F238E27FC236}">
                <a16:creationId xmlns:a16="http://schemas.microsoft.com/office/drawing/2014/main" id="{44A5E999-E4B6-EE87-53E1-0328788346ED}"/>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pic>
        <p:nvPicPr>
          <p:cNvPr id="11" name="object 4">
            <a:extLst>
              <a:ext uri="{FF2B5EF4-FFF2-40B4-BE49-F238E27FC236}">
                <a16:creationId xmlns:a16="http://schemas.microsoft.com/office/drawing/2014/main" id="{5E858050-8794-F8CB-4B71-6825515A8C6A}"/>
              </a:ext>
            </a:extLst>
          </p:cNvPr>
          <p:cNvPicPr/>
          <p:nvPr userDrawn="1"/>
        </p:nvPicPr>
        <p:blipFill>
          <a:blip r:embed="rId2" cstate="print"/>
          <a:stretch>
            <a:fillRect/>
          </a:stretch>
        </p:blipFill>
        <p:spPr>
          <a:xfrm>
            <a:off x="6369051" y="2908130"/>
            <a:ext cx="7312841" cy="7160965"/>
          </a:xfrm>
          <a:prstGeom prst="rect">
            <a:avLst/>
          </a:prstGeom>
        </p:spPr>
      </p:pic>
      <p:sp>
        <p:nvSpPr>
          <p:cNvPr id="14" name="Content Placeholder 13">
            <a:extLst>
              <a:ext uri="{FF2B5EF4-FFF2-40B4-BE49-F238E27FC236}">
                <a16:creationId xmlns:a16="http://schemas.microsoft.com/office/drawing/2014/main" id="{92A49A20-1752-DE2A-30D3-E1B86740EDA6}"/>
              </a:ext>
            </a:extLst>
          </p:cNvPr>
          <p:cNvSpPr>
            <a:spLocks noGrp="1"/>
          </p:cNvSpPr>
          <p:nvPr>
            <p:ph sz="quarter" idx="10"/>
          </p:nvPr>
        </p:nvSpPr>
        <p:spPr>
          <a:xfrm>
            <a:off x="8604250" y="4892675"/>
            <a:ext cx="3200400" cy="2895600"/>
          </a:xfrm>
          <a:prstGeom prst="rect">
            <a:avLst/>
          </a:prstGeom>
        </p:spPr>
        <p:txBody>
          <a:bodyPr/>
          <a:lstStyle>
            <a:lvl1pPr>
              <a:defRPr>
                <a:ln>
                  <a:solidFill>
                    <a:schemeClr val="bg1"/>
                  </a:solidFill>
                </a:ln>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15" name="Content Placeholder 13">
            <a:extLst>
              <a:ext uri="{FF2B5EF4-FFF2-40B4-BE49-F238E27FC236}">
                <a16:creationId xmlns:a16="http://schemas.microsoft.com/office/drawing/2014/main" id="{03FC9CDD-52FE-2859-C70B-FC2CFDFC74E1}"/>
              </a:ext>
            </a:extLst>
          </p:cNvPr>
          <p:cNvSpPr>
            <a:spLocks noGrp="1"/>
          </p:cNvSpPr>
          <p:nvPr>
            <p:ph sz="quarter" idx="11"/>
          </p:nvPr>
        </p:nvSpPr>
        <p:spPr>
          <a:xfrm>
            <a:off x="3803650" y="3128141"/>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18" name="Content Placeholder 13">
            <a:extLst>
              <a:ext uri="{FF2B5EF4-FFF2-40B4-BE49-F238E27FC236}">
                <a16:creationId xmlns:a16="http://schemas.microsoft.com/office/drawing/2014/main" id="{F919A15F-A291-2166-85EC-330F4AA6DACB}"/>
              </a:ext>
            </a:extLst>
          </p:cNvPr>
          <p:cNvSpPr>
            <a:spLocks noGrp="1"/>
          </p:cNvSpPr>
          <p:nvPr>
            <p:ph sz="quarter" idx="14"/>
          </p:nvPr>
        </p:nvSpPr>
        <p:spPr>
          <a:xfrm>
            <a:off x="3844925" y="8074745"/>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19" name="Content Placeholder 13">
            <a:extLst>
              <a:ext uri="{FF2B5EF4-FFF2-40B4-BE49-F238E27FC236}">
                <a16:creationId xmlns:a16="http://schemas.microsoft.com/office/drawing/2014/main" id="{90BABE44-50B9-B85B-9D01-B10F4ADE155F}"/>
              </a:ext>
            </a:extLst>
          </p:cNvPr>
          <p:cNvSpPr>
            <a:spLocks noGrp="1"/>
          </p:cNvSpPr>
          <p:nvPr>
            <p:ph sz="quarter" idx="15"/>
          </p:nvPr>
        </p:nvSpPr>
        <p:spPr>
          <a:xfrm>
            <a:off x="13886373" y="2908130"/>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20" name="Content Placeholder 13">
            <a:extLst>
              <a:ext uri="{FF2B5EF4-FFF2-40B4-BE49-F238E27FC236}">
                <a16:creationId xmlns:a16="http://schemas.microsoft.com/office/drawing/2014/main" id="{73A2EBC4-E97E-A1B2-904B-4E72034A0857}"/>
              </a:ext>
            </a:extLst>
          </p:cNvPr>
          <p:cNvSpPr>
            <a:spLocks noGrp="1"/>
          </p:cNvSpPr>
          <p:nvPr>
            <p:ph sz="quarter" idx="16"/>
          </p:nvPr>
        </p:nvSpPr>
        <p:spPr>
          <a:xfrm>
            <a:off x="13908562" y="8074745"/>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22" name="Picture Placeholder 21">
            <a:extLst>
              <a:ext uri="{FF2B5EF4-FFF2-40B4-BE49-F238E27FC236}">
                <a16:creationId xmlns:a16="http://schemas.microsoft.com/office/drawing/2014/main" id="{69965889-419E-D6E8-692C-E9F4B1991540}"/>
              </a:ext>
            </a:extLst>
          </p:cNvPr>
          <p:cNvSpPr>
            <a:spLocks noGrp="1"/>
          </p:cNvSpPr>
          <p:nvPr>
            <p:ph type="pic" sz="quarter" idx="17"/>
          </p:nvPr>
        </p:nvSpPr>
        <p:spPr>
          <a:xfrm>
            <a:off x="6799569" y="3444875"/>
            <a:ext cx="990600" cy="1292225"/>
          </a:xfrm>
          <a:prstGeom prst="rect">
            <a:avLst/>
          </a:prstGeom>
        </p:spPr>
        <p:txBody>
          <a:bodyPr/>
          <a:lstStyle/>
          <a:p>
            <a:endParaRPr lang="pt-PT"/>
          </a:p>
        </p:txBody>
      </p:sp>
      <p:sp>
        <p:nvSpPr>
          <p:cNvPr id="23" name="Picture Placeholder 21">
            <a:extLst>
              <a:ext uri="{FF2B5EF4-FFF2-40B4-BE49-F238E27FC236}">
                <a16:creationId xmlns:a16="http://schemas.microsoft.com/office/drawing/2014/main" id="{A698F797-B604-F3C5-9BEE-88D2A7F9BD15}"/>
              </a:ext>
            </a:extLst>
          </p:cNvPr>
          <p:cNvSpPr>
            <a:spLocks noGrp="1"/>
          </p:cNvSpPr>
          <p:nvPr>
            <p:ph type="pic" sz="quarter" idx="18"/>
          </p:nvPr>
        </p:nvSpPr>
        <p:spPr>
          <a:xfrm>
            <a:off x="12185650" y="3319545"/>
            <a:ext cx="990600" cy="1292225"/>
          </a:xfrm>
          <a:prstGeom prst="rect">
            <a:avLst/>
          </a:prstGeom>
        </p:spPr>
        <p:txBody>
          <a:bodyPr/>
          <a:lstStyle/>
          <a:p>
            <a:endParaRPr lang="pt-PT"/>
          </a:p>
        </p:txBody>
      </p:sp>
      <p:sp>
        <p:nvSpPr>
          <p:cNvPr id="24" name="Picture Placeholder 21">
            <a:extLst>
              <a:ext uri="{FF2B5EF4-FFF2-40B4-BE49-F238E27FC236}">
                <a16:creationId xmlns:a16="http://schemas.microsoft.com/office/drawing/2014/main" id="{D0D8AAFF-4723-55C4-0364-3C75ECA0F2E3}"/>
              </a:ext>
            </a:extLst>
          </p:cNvPr>
          <p:cNvSpPr>
            <a:spLocks noGrp="1"/>
          </p:cNvSpPr>
          <p:nvPr>
            <p:ph type="pic" sz="quarter" idx="19"/>
          </p:nvPr>
        </p:nvSpPr>
        <p:spPr>
          <a:xfrm>
            <a:off x="6799569" y="7954485"/>
            <a:ext cx="990600" cy="1292225"/>
          </a:xfrm>
          <a:prstGeom prst="rect">
            <a:avLst/>
          </a:prstGeom>
        </p:spPr>
        <p:txBody>
          <a:bodyPr/>
          <a:lstStyle/>
          <a:p>
            <a:endParaRPr lang="pt-PT"/>
          </a:p>
        </p:txBody>
      </p:sp>
      <p:sp>
        <p:nvSpPr>
          <p:cNvPr id="25" name="Picture Placeholder 21">
            <a:extLst>
              <a:ext uri="{FF2B5EF4-FFF2-40B4-BE49-F238E27FC236}">
                <a16:creationId xmlns:a16="http://schemas.microsoft.com/office/drawing/2014/main" id="{9EC27E7D-985B-708C-9EE4-1F7ABF195FC3}"/>
              </a:ext>
            </a:extLst>
          </p:cNvPr>
          <p:cNvSpPr>
            <a:spLocks noGrp="1"/>
          </p:cNvSpPr>
          <p:nvPr>
            <p:ph type="pic" sz="quarter" idx="20"/>
          </p:nvPr>
        </p:nvSpPr>
        <p:spPr>
          <a:xfrm>
            <a:off x="12185650" y="7954485"/>
            <a:ext cx="990600" cy="1292225"/>
          </a:xfrm>
          <a:prstGeom prst="rect">
            <a:avLst/>
          </a:prstGeom>
        </p:spPr>
        <p:txBody>
          <a:bodyPr/>
          <a:lstStyle/>
          <a:p>
            <a:endParaRPr lang="pt-PT" dirty="0"/>
          </a:p>
        </p:txBody>
      </p:sp>
      <p:pic>
        <p:nvPicPr>
          <p:cNvPr id="7" name="Imagem 22">
            <a:extLst>
              <a:ext uri="{FF2B5EF4-FFF2-40B4-BE49-F238E27FC236}">
                <a16:creationId xmlns:a16="http://schemas.microsoft.com/office/drawing/2014/main" id="{4FD45A32-9E12-8A0D-29F7-862596AFCAA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Tree>
    <p:extLst>
      <p:ext uri="{BB962C8B-B14F-4D97-AF65-F5344CB8AC3E}">
        <p14:creationId xmlns:p14="http://schemas.microsoft.com/office/powerpoint/2010/main" val="173145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tângulo 11">
            <a:extLst>
              <a:ext uri="{FF2B5EF4-FFF2-40B4-BE49-F238E27FC236}">
                <a16:creationId xmlns:a16="http://schemas.microsoft.com/office/drawing/2014/main" id="{287B4B38-915D-6583-6F33-51F0252E9C00}"/>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1E846EC5-92BA-929C-C0C5-25AEEC804E20}"/>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6" name="Retângulo 14">
            <a:extLst>
              <a:ext uri="{FF2B5EF4-FFF2-40B4-BE49-F238E27FC236}">
                <a16:creationId xmlns:a16="http://schemas.microsoft.com/office/drawing/2014/main" id="{9D0AB058-EEF7-2267-39BE-09C56BFA51AB}"/>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tângulo 15">
            <a:extLst>
              <a:ext uri="{FF2B5EF4-FFF2-40B4-BE49-F238E27FC236}">
                <a16:creationId xmlns:a16="http://schemas.microsoft.com/office/drawing/2014/main" id="{B41DE734-C647-165C-D4EF-27902ABDE7B4}"/>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a:extLst>
              <a:ext uri="{FF2B5EF4-FFF2-40B4-BE49-F238E27FC236}">
                <a16:creationId xmlns:a16="http://schemas.microsoft.com/office/drawing/2014/main" id="{0D663626-2FAA-D7FE-5F59-2133393843FD}"/>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object 24">
            <a:extLst>
              <a:ext uri="{FF2B5EF4-FFF2-40B4-BE49-F238E27FC236}">
                <a16:creationId xmlns:a16="http://schemas.microsoft.com/office/drawing/2014/main" id="{BB3D5A5B-BB5D-991C-1F16-FFB3463A0C1C}"/>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
        <p:nvSpPr>
          <p:cNvPr id="16" name="Table Placeholder 15">
            <a:extLst>
              <a:ext uri="{FF2B5EF4-FFF2-40B4-BE49-F238E27FC236}">
                <a16:creationId xmlns:a16="http://schemas.microsoft.com/office/drawing/2014/main" id="{5B45CABE-34C2-A25B-7654-B0CF9ED257EE}"/>
              </a:ext>
            </a:extLst>
          </p:cNvPr>
          <p:cNvSpPr>
            <a:spLocks noGrp="1"/>
          </p:cNvSpPr>
          <p:nvPr>
            <p:ph type="tbl" sz="quarter" idx="10"/>
          </p:nvPr>
        </p:nvSpPr>
        <p:spPr>
          <a:xfrm>
            <a:off x="2127250" y="2911475"/>
            <a:ext cx="15621000" cy="6880225"/>
          </a:xfrm>
          <a:prstGeom prst="rect">
            <a:avLst/>
          </a:prstGeom>
        </p:spPr>
        <p:txBody>
          <a:bodyPr/>
          <a:lstStyle/>
          <a:p>
            <a:endParaRPr lang="pt-PT" dirty="0"/>
          </a:p>
        </p:txBody>
      </p:sp>
      <p:pic>
        <p:nvPicPr>
          <p:cNvPr id="5" name="Imagem 22">
            <a:extLst>
              <a:ext uri="{FF2B5EF4-FFF2-40B4-BE49-F238E27FC236}">
                <a16:creationId xmlns:a16="http://schemas.microsoft.com/office/drawing/2014/main" id="{8E84B5BD-4995-54BA-9B3A-3BAC9A5759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Tree>
    <p:extLst>
      <p:ext uri="{BB962C8B-B14F-4D97-AF65-F5344CB8AC3E}">
        <p14:creationId xmlns:p14="http://schemas.microsoft.com/office/powerpoint/2010/main" val="262186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tângulo 11">
            <a:extLst>
              <a:ext uri="{FF2B5EF4-FFF2-40B4-BE49-F238E27FC236}">
                <a16:creationId xmlns:a16="http://schemas.microsoft.com/office/drawing/2014/main" id="{C7D35F70-8D2A-E318-C7C2-2C28C557C579}"/>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6DF07190-198C-0419-7353-E499ACC02A1F}"/>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5" name="Retângulo 14">
            <a:extLst>
              <a:ext uri="{FF2B5EF4-FFF2-40B4-BE49-F238E27FC236}">
                <a16:creationId xmlns:a16="http://schemas.microsoft.com/office/drawing/2014/main" id="{ED5688AE-3F9D-6094-C6F6-DAB3769B2761}"/>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15">
            <a:extLst>
              <a:ext uri="{FF2B5EF4-FFF2-40B4-BE49-F238E27FC236}">
                <a16:creationId xmlns:a16="http://schemas.microsoft.com/office/drawing/2014/main" id="{9DBC0A6D-D666-CC81-9ED2-963BCCE5CB2B}"/>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a:extLst>
              <a:ext uri="{FF2B5EF4-FFF2-40B4-BE49-F238E27FC236}">
                <a16:creationId xmlns:a16="http://schemas.microsoft.com/office/drawing/2014/main" id="{C7D990F3-036D-51EB-58F4-E472923EE659}"/>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object 24">
            <a:extLst>
              <a:ext uri="{FF2B5EF4-FFF2-40B4-BE49-F238E27FC236}">
                <a16:creationId xmlns:a16="http://schemas.microsoft.com/office/drawing/2014/main" id="{52166B0D-DA97-A19A-0562-0CE204DFE419}"/>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
        <p:nvSpPr>
          <p:cNvPr id="12" name="Content Placeholder 11">
            <a:extLst>
              <a:ext uri="{FF2B5EF4-FFF2-40B4-BE49-F238E27FC236}">
                <a16:creationId xmlns:a16="http://schemas.microsoft.com/office/drawing/2014/main" id="{CCF057B7-9811-C1FD-A3FA-6ADEBCA92EC8}"/>
              </a:ext>
            </a:extLst>
          </p:cNvPr>
          <p:cNvSpPr>
            <a:spLocks noGrp="1"/>
          </p:cNvSpPr>
          <p:nvPr>
            <p:ph sz="quarter" idx="10"/>
          </p:nvPr>
        </p:nvSpPr>
        <p:spPr>
          <a:xfrm>
            <a:off x="3651250" y="3063875"/>
            <a:ext cx="14512925" cy="6553200"/>
          </a:xfrm>
          <a:prstGeom prst="rect">
            <a:avLst/>
          </a:prstGeom>
        </p:spPr>
        <p:txBody>
          <a:bodyPr/>
          <a:lstStyle/>
          <a:p>
            <a:pPr lvl="0"/>
            <a:endParaRPr lang="pt-PT" dirty="0"/>
          </a:p>
        </p:txBody>
      </p:sp>
      <p:pic>
        <p:nvPicPr>
          <p:cNvPr id="7" name="Imagem 22">
            <a:extLst>
              <a:ext uri="{FF2B5EF4-FFF2-40B4-BE49-F238E27FC236}">
                <a16:creationId xmlns:a16="http://schemas.microsoft.com/office/drawing/2014/main" id="{FAD53852-077D-E6A4-209F-33105098DE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Tree>
    <p:extLst>
      <p:ext uri="{BB962C8B-B14F-4D97-AF65-F5344CB8AC3E}">
        <p14:creationId xmlns:p14="http://schemas.microsoft.com/office/powerpoint/2010/main" val="419405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8C19D8C-5584-C667-EF33-B9E5C6ADB43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Holder 2">
            <a:extLst>
              <a:ext uri="{FF2B5EF4-FFF2-40B4-BE49-F238E27FC236}">
                <a16:creationId xmlns:a16="http://schemas.microsoft.com/office/drawing/2014/main" id="{B9E06B62-0C85-0ADB-672E-D593C7D04E44}"/>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8" name="Marcador de Posição do Texto 12">
            <a:extLst>
              <a:ext uri="{FF2B5EF4-FFF2-40B4-BE49-F238E27FC236}">
                <a16:creationId xmlns:a16="http://schemas.microsoft.com/office/drawing/2014/main" id="{8CBC035F-824A-EB82-33D7-00F5C9A62088}"/>
              </a:ext>
            </a:extLst>
          </p:cNvPr>
          <p:cNvSpPr>
            <a:spLocks noGrp="1"/>
          </p:cNvSpPr>
          <p:nvPr>
            <p:ph type="body" sz="quarter" idx="10" hasCustomPrompt="1"/>
          </p:nvPr>
        </p:nvSpPr>
        <p:spPr>
          <a:xfrm>
            <a:off x="1060450" y="2610006"/>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9" name="Retângulo 8">
            <a:extLst>
              <a:ext uri="{FF2B5EF4-FFF2-40B4-BE49-F238E27FC236}">
                <a16:creationId xmlns:a16="http://schemas.microsoft.com/office/drawing/2014/main" id="{5508E83E-72EE-62C9-BEA8-67CFDDE4F532}"/>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EECBD52F-CA29-2D10-FE40-D1921CA1B26B}"/>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Marcador de Posição do Texto 20">
            <a:extLst>
              <a:ext uri="{FF2B5EF4-FFF2-40B4-BE49-F238E27FC236}">
                <a16:creationId xmlns:a16="http://schemas.microsoft.com/office/drawing/2014/main" id="{F160B207-428F-FE43-6E7F-A125C557E889}"/>
              </a:ext>
            </a:extLst>
          </p:cNvPr>
          <p:cNvSpPr>
            <a:spLocks noGrp="1"/>
          </p:cNvSpPr>
          <p:nvPr>
            <p:ph type="body" sz="quarter" idx="12" hasCustomPrompt="1"/>
          </p:nvPr>
        </p:nvSpPr>
        <p:spPr>
          <a:xfrm>
            <a:off x="1060450" y="4168944"/>
            <a:ext cx="16006922" cy="907942"/>
          </a:xfrm>
          <a:prstGeom prst="rect">
            <a:avLst/>
          </a:prstGeom>
        </p:spPr>
        <p:txBody>
          <a:bodyPr/>
          <a:lstStyle>
            <a:lvl1pPr>
              <a:defRPr sz="2800" b="1" i="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a:t>
            </a:r>
          </a:p>
        </p:txBody>
      </p:sp>
      <p:sp>
        <p:nvSpPr>
          <p:cNvPr id="16" name="Marcador de Posição do Texto 20">
            <a:extLst>
              <a:ext uri="{FF2B5EF4-FFF2-40B4-BE49-F238E27FC236}">
                <a16:creationId xmlns:a16="http://schemas.microsoft.com/office/drawing/2014/main" id="{93FF0B36-30D5-5167-03CF-B496FD03142B}"/>
              </a:ext>
            </a:extLst>
          </p:cNvPr>
          <p:cNvSpPr>
            <a:spLocks noGrp="1"/>
          </p:cNvSpPr>
          <p:nvPr>
            <p:ph type="body" sz="quarter" idx="21" hasCustomPrompt="1"/>
          </p:nvPr>
        </p:nvSpPr>
        <p:spPr>
          <a:xfrm>
            <a:off x="1060450" y="5502275"/>
            <a:ext cx="16006922" cy="1480102"/>
          </a:xfrm>
          <a:prstGeom prst="rect">
            <a:avLst/>
          </a:prstGeom>
        </p:spPr>
        <p:txBody>
          <a:bodyPr/>
          <a:lstStyle>
            <a:lvl1pPr>
              <a:defRPr sz="280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 </a:t>
            </a:r>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a:t>
            </a:r>
          </a:p>
        </p:txBody>
      </p:sp>
      <p:sp>
        <p:nvSpPr>
          <p:cNvPr id="2" name="TextBox 1">
            <a:extLst>
              <a:ext uri="{FF2B5EF4-FFF2-40B4-BE49-F238E27FC236}">
                <a16:creationId xmlns:a16="http://schemas.microsoft.com/office/drawing/2014/main" id="{DE338D0E-8D22-18E2-C169-13296AB14A85}"/>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4">
            <a:extLst>
              <a:ext uri="{FF2B5EF4-FFF2-40B4-BE49-F238E27FC236}">
                <a16:creationId xmlns:a16="http://schemas.microsoft.com/office/drawing/2014/main" id="{3475F759-D46A-DA75-947A-6EF8A709B427}"/>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pic>
        <p:nvPicPr>
          <p:cNvPr id="5" name="Imagem 22">
            <a:extLst>
              <a:ext uri="{FF2B5EF4-FFF2-40B4-BE49-F238E27FC236}">
                <a16:creationId xmlns:a16="http://schemas.microsoft.com/office/drawing/2014/main" id="{9ADF8CD4-00D7-95DE-EE62-CA4EC40EE5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8C19D8C-5584-C667-EF33-B9E5C6ADB43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Holder 2">
            <a:extLst>
              <a:ext uri="{FF2B5EF4-FFF2-40B4-BE49-F238E27FC236}">
                <a16:creationId xmlns:a16="http://schemas.microsoft.com/office/drawing/2014/main" id="{B9E06B62-0C85-0ADB-672E-D593C7D04E44}"/>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8" name="Marcador de Posição do Texto 12">
            <a:extLst>
              <a:ext uri="{FF2B5EF4-FFF2-40B4-BE49-F238E27FC236}">
                <a16:creationId xmlns:a16="http://schemas.microsoft.com/office/drawing/2014/main" id="{8CBC035F-824A-EB82-33D7-00F5C9A62088}"/>
              </a:ext>
            </a:extLst>
          </p:cNvPr>
          <p:cNvSpPr>
            <a:spLocks noGrp="1"/>
          </p:cNvSpPr>
          <p:nvPr>
            <p:ph type="body" sz="quarter" idx="10" hasCustomPrompt="1"/>
          </p:nvPr>
        </p:nvSpPr>
        <p:spPr>
          <a:xfrm>
            <a:off x="1060450" y="2610006"/>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9" name="Retângulo 8">
            <a:extLst>
              <a:ext uri="{FF2B5EF4-FFF2-40B4-BE49-F238E27FC236}">
                <a16:creationId xmlns:a16="http://schemas.microsoft.com/office/drawing/2014/main" id="{5508E83E-72EE-62C9-BEA8-67CFDDE4F532}"/>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EECBD52F-CA29-2D10-FE40-D1921CA1B26B}"/>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a:extLst>
              <a:ext uri="{FF2B5EF4-FFF2-40B4-BE49-F238E27FC236}">
                <a16:creationId xmlns:a16="http://schemas.microsoft.com/office/drawing/2014/main" id="{CBCC58B4-F332-6A63-8D32-AE0BC60E9344}"/>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object 24">
            <a:extLst>
              <a:ext uri="{FF2B5EF4-FFF2-40B4-BE49-F238E27FC236}">
                <a16:creationId xmlns:a16="http://schemas.microsoft.com/office/drawing/2014/main" id="{B4FA014C-56D8-898E-FAE8-29F21B65DADF}"/>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
        <p:nvSpPr>
          <p:cNvPr id="20" name="Marcador de Posição do Texto 19">
            <a:extLst>
              <a:ext uri="{FF2B5EF4-FFF2-40B4-BE49-F238E27FC236}">
                <a16:creationId xmlns:a16="http://schemas.microsoft.com/office/drawing/2014/main" id="{3CE71B2B-5F4C-DE07-740C-34EFAF8D311E}"/>
              </a:ext>
            </a:extLst>
          </p:cNvPr>
          <p:cNvSpPr>
            <a:spLocks noGrp="1"/>
          </p:cNvSpPr>
          <p:nvPr>
            <p:ph type="body" sz="quarter" idx="14" hasCustomPrompt="1"/>
          </p:nvPr>
        </p:nvSpPr>
        <p:spPr>
          <a:xfrm>
            <a:off x="1060450" y="4054475"/>
            <a:ext cx="8305800" cy="5483687"/>
          </a:xfrm>
          <a:prstGeom prst="rect">
            <a:avLst/>
          </a:prstGeom>
        </p:spPr>
        <p:txBody>
          <a:bodyPr/>
          <a:lstStyle>
            <a:lvl1pPr marL="213750" indent="-285750">
              <a:lnSpc>
                <a:spcPct val="100000"/>
              </a:lnSpc>
              <a:spcAft>
                <a:spcPts val="1200"/>
              </a:spcAft>
              <a:buClr>
                <a:srgbClr val="008777"/>
              </a:buClr>
              <a:buFont typeface="Wingdings" pitchFamily="2" charset="2"/>
              <a:buChar char="§"/>
              <a:defRPr sz="2800" b="0" i="0">
                <a:solidFill>
                  <a:srgbClr val="2C3A76"/>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Wingdings" pitchFamily="2" charset="2"/>
              <a:buNone/>
              <a:defRPr/>
            </a:lvl2pPr>
            <a:lvl3pPr marL="1200150" indent="-285750">
              <a:buFont typeface="Wingdings" pitchFamily="2" charset="2"/>
              <a:buChar char="§"/>
              <a:defRPr/>
            </a:lvl3pPr>
            <a:lvl4pPr marL="1657350" indent="-285750">
              <a:buFont typeface="Wingdings" pitchFamily="2" charset="2"/>
              <a:buChar char="§"/>
              <a:defRPr/>
            </a:lvl4pPr>
            <a:lvl5pPr marL="2114550" indent="-285750">
              <a:buFont typeface="Wingdings" pitchFamily="2" charset="2"/>
              <a:buChar char="§"/>
              <a:defRPr/>
            </a:lvl5pPr>
          </a:lstStyle>
          <a:p>
            <a:pPr lvl="0"/>
            <a:r>
              <a:rPr lang="pt-PT" dirty="0" err="1"/>
              <a:t>Bullet</a:t>
            </a:r>
            <a:endParaRPr lang="pt-PT" dirty="0"/>
          </a:p>
          <a:p>
            <a:pPr lvl="0"/>
            <a:r>
              <a:rPr lang="pt-PT" dirty="0" err="1"/>
              <a:t>Bullet</a:t>
            </a:r>
            <a:endParaRPr lang="pt-PT" dirty="0"/>
          </a:p>
          <a:p>
            <a:pPr lvl="0"/>
            <a:r>
              <a:rPr lang="pt-PT" dirty="0" err="1"/>
              <a:t>Bullet</a:t>
            </a:r>
            <a:endParaRPr lang="pt-PT" dirty="0"/>
          </a:p>
          <a:p>
            <a:pPr lvl="0"/>
            <a:endParaRPr lang="pt-PT" dirty="0"/>
          </a:p>
        </p:txBody>
      </p:sp>
      <p:pic>
        <p:nvPicPr>
          <p:cNvPr id="5" name="Imagem 22">
            <a:extLst>
              <a:ext uri="{FF2B5EF4-FFF2-40B4-BE49-F238E27FC236}">
                <a16:creationId xmlns:a16="http://schemas.microsoft.com/office/drawing/2014/main" id="{21C71A2B-BA9C-9402-8F21-A7A9296A7B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494999" y="406055"/>
            <a:ext cx="2210030" cy="1743371"/>
          </a:xfrm>
          <a:prstGeom prst="rect">
            <a:avLst/>
          </a:prstGeom>
        </p:spPr>
      </p:pic>
    </p:spTree>
    <p:extLst>
      <p:ext uri="{BB962C8B-B14F-4D97-AF65-F5344CB8AC3E}">
        <p14:creationId xmlns:p14="http://schemas.microsoft.com/office/powerpoint/2010/main" val="1849700127"/>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A46BD17A-966B-B344-F008-2496D2C9417E}"/>
              </a:ext>
            </a:extLst>
          </p:cNvPr>
          <p:cNvGrpSpPr/>
          <p:nvPr userDrawn="1"/>
        </p:nvGrpSpPr>
        <p:grpSpPr>
          <a:xfrm>
            <a:off x="-1" y="0"/>
            <a:ext cx="20104696" cy="11309127"/>
            <a:chOff x="-1" y="0"/>
            <a:chExt cx="20104696" cy="11309127"/>
          </a:xfrm>
        </p:grpSpPr>
        <p:pic>
          <p:nvPicPr>
            <p:cNvPr id="5" name="object 3">
              <a:extLst>
                <a:ext uri="{FF2B5EF4-FFF2-40B4-BE49-F238E27FC236}">
                  <a16:creationId xmlns:a16="http://schemas.microsoft.com/office/drawing/2014/main" id="{CC0CFDA3-AA1C-9245-1904-9969A0B10944}"/>
                </a:ext>
              </a:extLst>
            </p:cNvPr>
            <p:cNvPicPr/>
            <p:nvPr/>
          </p:nvPicPr>
          <p:blipFill>
            <a:blip r:embed="rId2" cstate="print"/>
            <a:stretch>
              <a:fillRect/>
            </a:stretch>
          </p:blipFill>
          <p:spPr>
            <a:xfrm>
              <a:off x="-1" y="0"/>
              <a:ext cx="20104100" cy="11308556"/>
            </a:xfrm>
            <a:prstGeom prst="rect">
              <a:avLst/>
            </a:prstGeom>
          </p:spPr>
        </p:pic>
        <p:sp>
          <p:nvSpPr>
            <p:cNvPr id="11" name="object 4">
              <a:extLst>
                <a:ext uri="{FF2B5EF4-FFF2-40B4-BE49-F238E27FC236}">
                  <a16:creationId xmlns:a16="http://schemas.microsoft.com/office/drawing/2014/main" id="{6CD13EE3-D8A4-1312-425D-615DCBCA9AA5}"/>
                </a:ext>
              </a:extLst>
            </p:cNvPr>
            <p:cNvSpPr/>
            <p:nvPr/>
          </p:nvSpPr>
          <p:spPr>
            <a:xfrm>
              <a:off x="19161720" y="10963687"/>
              <a:ext cx="942975" cy="345440"/>
            </a:xfrm>
            <a:custGeom>
              <a:avLst/>
              <a:gdLst/>
              <a:ahLst/>
              <a:cxnLst/>
              <a:rect l="l" t="t" r="r" b="b"/>
              <a:pathLst>
                <a:path w="942975" h="345440">
                  <a:moveTo>
                    <a:pt x="0" y="344869"/>
                  </a:moveTo>
                  <a:lnTo>
                    <a:pt x="942379" y="344869"/>
                  </a:lnTo>
                  <a:lnTo>
                    <a:pt x="942379" y="0"/>
                  </a:lnTo>
                  <a:lnTo>
                    <a:pt x="0" y="0"/>
                  </a:lnTo>
                  <a:lnTo>
                    <a:pt x="0" y="344869"/>
                  </a:lnTo>
                  <a:close/>
                </a:path>
              </a:pathLst>
            </a:custGeom>
            <a:solidFill>
              <a:srgbClr val="2F3B72"/>
            </a:solidFill>
          </p:spPr>
          <p:txBody>
            <a:bodyPr wrap="square" lIns="0" tIns="0" rIns="0" bIns="0" rtlCol="0"/>
            <a:lstStyle/>
            <a:p>
              <a:endParaRPr/>
            </a:p>
          </p:txBody>
        </p:sp>
        <p:sp>
          <p:nvSpPr>
            <p:cNvPr id="15" name="object 5">
              <a:extLst>
                <a:ext uri="{FF2B5EF4-FFF2-40B4-BE49-F238E27FC236}">
                  <a16:creationId xmlns:a16="http://schemas.microsoft.com/office/drawing/2014/main" id="{D92BB64C-9C02-CED3-FD24-5013811BC759}"/>
                </a:ext>
              </a:extLst>
            </p:cNvPr>
            <p:cNvSpPr/>
            <p:nvPr/>
          </p:nvSpPr>
          <p:spPr>
            <a:xfrm>
              <a:off x="0" y="9329566"/>
              <a:ext cx="19161760" cy="1979295"/>
            </a:xfrm>
            <a:custGeom>
              <a:avLst/>
              <a:gdLst/>
              <a:ahLst/>
              <a:cxnLst/>
              <a:rect l="l" t="t" r="r" b="b"/>
              <a:pathLst>
                <a:path w="19161760" h="1979295">
                  <a:moveTo>
                    <a:pt x="19161710" y="0"/>
                  </a:moveTo>
                  <a:lnTo>
                    <a:pt x="17359021" y="0"/>
                  </a:lnTo>
                  <a:lnTo>
                    <a:pt x="17359021" y="1626920"/>
                  </a:lnTo>
                  <a:lnTo>
                    <a:pt x="0" y="1626920"/>
                  </a:lnTo>
                  <a:lnTo>
                    <a:pt x="0" y="1978990"/>
                  </a:lnTo>
                  <a:lnTo>
                    <a:pt x="17359021" y="1978990"/>
                  </a:lnTo>
                  <a:lnTo>
                    <a:pt x="18407812" y="1978990"/>
                  </a:lnTo>
                  <a:lnTo>
                    <a:pt x="19161710" y="1978990"/>
                  </a:lnTo>
                  <a:lnTo>
                    <a:pt x="19161710" y="0"/>
                  </a:lnTo>
                  <a:close/>
                </a:path>
              </a:pathLst>
            </a:custGeom>
            <a:solidFill>
              <a:srgbClr val="3A9F5F"/>
            </a:solidFill>
          </p:spPr>
          <p:txBody>
            <a:bodyPr wrap="square" lIns="0" tIns="0" rIns="0" bIns="0" rtlCol="0"/>
            <a:lstStyle/>
            <a:p>
              <a:endParaRPr/>
            </a:p>
          </p:txBody>
        </p:sp>
        <p:sp>
          <p:nvSpPr>
            <p:cNvPr id="16" name="object 11">
              <a:extLst>
                <a:ext uri="{FF2B5EF4-FFF2-40B4-BE49-F238E27FC236}">
                  <a16:creationId xmlns:a16="http://schemas.microsoft.com/office/drawing/2014/main" id="{4EDA2795-D56B-CBBB-5DF6-0EED95C431BE}"/>
                </a:ext>
              </a:extLst>
            </p:cNvPr>
            <p:cNvSpPr/>
            <p:nvPr/>
          </p:nvSpPr>
          <p:spPr>
            <a:xfrm>
              <a:off x="13110020" y="5"/>
              <a:ext cx="6994525" cy="6984365"/>
            </a:xfrm>
            <a:custGeom>
              <a:avLst/>
              <a:gdLst/>
              <a:ahLst/>
              <a:cxnLst/>
              <a:rect l="l" t="t" r="r" b="b"/>
              <a:pathLst>
                <a:path w="6994525" h="6984365">
                  <a:moveTo>
                    <a:pt x="1569224" y="2007082"/>
                  </a:moveTo>
                  <a:lnTo>
                    <a:pt x="1056906" y="1859026"/>
                  </a:lnTo>
                  <a:lnTo>
                    <a:pt x="791311" y="1434147"/>
                  </a:lnTo>
                  <a:lnTo>
                    <a:pt x="542861" y="1793278"/>
                  </a:lnTo>
                  <a:lnTo>
                    <a:pt x="0" y="1810537"/>
                  </a:lnTo>
                  <a:lnTo>
                    <a:pt x="386054" y="2198332"/>
                  </a:lnTo>
                  <a:lnTo>
                    <a:pt x="320700" y="2667063"/>
                  </a:lnTo>
                  <a:lnTo>
                    <a:pt x="820686" y="2513457"/>
                  </a:lnTo>
                  <a:lnTo>
                    <a:pt x="1315872" y="2766085"/>
                  </a:lnTo>
                  <a:lnTo>
                    <a:pt x="1229474" y="2294928"/>
                  </a:lnTo>
                  <a:lnTo>
                    <a:pt x="1569224" y="2007082"/>
                  </a:lnTo>
                  <a:close/>
                </a:path>
                <a:path w="6994525" h="6984365">
                  <a:moveTo>
                    <a:pt x="1737563" y="326758"/>
                  </a:moveTo>
                  <a:lnTo>
                    <a:pt x="1225410" y="154813"/>
                  </a:lnTo>
                  <a:lnTo>
                    <a:pt x="1126274" y="0"/>
                  </a:lnTo>
                  <a:lnTo>
                    <a:pt x="757809" y="0"/>
                  </a:lnTo>
                  <a:lnTo>
                    <a:pt x="711936" y="60337"/>
                  </a:lnTo>
                  <a:lnTo>
                    <a:pt x="170091" y="42481"/>
                  </a:lnTo>
                  <a:lnTo>
                    <a:pt x="557745" y="432943"/>
                  </a:lnTo>
                  <a:lnTo>
                    <a:pt x="495274" y="871435"/>
                  </a:lnTo>
                  <a:lnTo>
                    <a:pt x="993521" y="757809"/>
                  </a:lnTo>
                  <a:lnTo>
                    <a:pt x="1489329" y="1027468"/>
                  </a:lnTo>
                  <a:lnTo>
                    <a:pt x="1400251" y="577164"/>
                  </a:lnTo>
                  <a:lnTo>
                    <a:pt x="1737563" y="326758"/>
                  </a:lnTo>
                  <a:close/>
                </a:path>
                <a:path w="6994525" h="6984365">
                  <a:moveTo>
                    <a:pt x="2270391" y="3860101"/>
                  </a:moveTo>
                  <a:lnTo>
                    <a:pt x="1787410" y="3742436"/>
                  </a:lnTo>
                  <a:lnTo>
                    <a:pt x="1528508" y="3324631"/>
                  </a:lnTo>
                  <a:lnTo>
                    <a:pt x="1305394" y="3709263"/>
                  </a:lnTo>
                  <a:lnTo>
                    <a:pt x="799287" y="3763048"/>
                  </a:lnTo>
                  <a:lnTo>
                    <a:pt x="1169301" y="4134193"/>
                  </a:lnTo>
                  <a:lnTo>
                    <a:pt x="1120368" y="4617517"/>
                  </a:lnTo>
                  <a:lnTo>
                    <a:pt x="1582940" y="4427880"/>
                  </a:lnTo>
                  <a:lnTo>
                    <a:pt x="2051812" y="4653864"/>
                  </a:lnTo>
                  <a:lnTo>
                    <a:pt x="1959470" y="4177449"/>
                  </a:lnTo>
                  <a:lnTo>
                    <a:pt x="2270391" y="3860101"/>
                  </a:lnTo>
                  <a:close/>
                </a:path>
                <a:path w="6994525" h="6984365">
                  <a:moveTo>
                    <a:pt x="3678821" y="5421452"/>
                  </a:moveTo>
                  <a:lnTo>
                    <a:pt x="3251949" y="5332006"/>
                  </a:lnTo>
                  <a:lnTo>
                    <a:pt x="3007093" y="4940554"/>
                  </a:lnTo>
                  <a:lnTo>
                    <a:pt x="2830753" y="5324411"/>
                  </a:lnTo>
                  <a:lnTo>
                    <a:pt x="2393962" y="5401996"/>
                  </a:lnTo>
                  <a:lnTo>
                    <a:pt x="2732443" y="5741505"/>
                  </a:lnTo>
                  <a:lnTo>
                    <a:pt x="2712682" y="6209246"/>
                  </a:lnTo>
                  <a:lnTo>
                    <a:pt x="3105289" y="6004280"/>
                  </a:lnTo>
                  <a:lnTo>
                    <a:pt x="3523513" y="6199327"/>
                  </a:lnTo>
                  <a:lnTo>
                    <a:pt x="3421684" y="5744070"/>
                  </a:lnTo>
                  <a:lnTo>
                    <a:pt x="3678821" y="5421452"/>
                  </a:lnTo>
                  <a:close/>
                </a:path>
                <a:path w="6994525" h="6984365">
                  <a:moveTo>
                    <a:pt x="5445239" y="6249733"/>
                  </a:moveTo>
                  <a:lnTo>
                    <a:pt x="5089004" y="6180290"/>
                  </a:lnTo>
                  <a:lnTo>
                    <a:pt x="4866271" y="5832513"/>
                  </a:lnTo>
                  <a:lnTo>
                    <a:pt x="4743031" y="6184874"/>
                  </a:lnTo>
                  <a:lnTo>
                    <a:pt x="4390428" y="6266586"/>
                  </a:lnTo>
                  <a:lnTo>
                    <a:pt x="4685995" y="6563500"/>
                  </a:lnTo>
                  <a:lnTo>
                    <a:pt x="4696015" y="6984073"/>
                  </a:lnTo>
                  <a:lnTo>
                    <a:pt x="5005463" y="6790614"/>
                  </a:lnTo>
                  <a:lnTo>
                    <a:pt x="5358930" y="6955968"/>
                  </a:lnTo>
                  <a:lnTo>
                    <a:pt x="5250840" y="6548247"/>
                  </a:lnTo>
                  <a:lnTo>
                    <a:pt x="5445239" y="6249733"/>
                  </a:lnTo>
                  <a:close/>
                </a:path>
                <a:path w="6994525" h="6984365">
                  <a:moveTo>
                    <a:pt x="6994068" y="6206350"/>
                  </a:moveTo>
                  <a:lnTo>
                    <a:pt x="6846417" y="6175959"/>
                  </a:lnTo>
                  <a:lnTo>
                    <a:pt x="6652260" y="5882208"/>
                  </a:lnTo>
                  <a:lnTo>
                    <a:pt x="6573914" y="6179769"/>
                  </a:lnTo>
                  <a:lnTo>
                    <a:pt x="6301575" y="6248387"/>
                  </a:lnTo>
                  <a:lnTo>
                    <a:pt x="6549326" y="6497968"/>
                  </a:lnTo>
                  <a:lnTo>
                    <a:pt x="6579590" y="6849897"/>
                  </a:lnTo>
                  <a:lnTo>
                    <a:pt x="6812318" y="6689141"/>
                  </a:lnTo>
                  <a:lnTo>
                    <a:pt x="6994068" y="6777698"/>
                  </a:lnTo>
                  <a:lnTo>
                    <a:pt x="6994068" y="6689141"/>
                  </a:lnTo>
                  <a:lnTo>
                    <a:pt x="6994068" y="6488912"/>
                  </a:lnTo>
                  <a:lnTo>
                    <a:pt x="6993229" y="6486207"/>
                  </a:lnTo>
                  <a:lnTo>
                    <a:pt x="6994068" y="6484683"/>
                  </a:lnTo>
                  <a:lnTo>
                    <a:pt x="6994068" y="6206350"/>
                  </a:lnTo>
                  <a:close/>
                </a:path>
              </a:pathLst>
            </a:custGeom>
            <a:solidFill>
              <a:srgbClr val="3A9F5F">
                <a:alpha val="11997"/>
              </a:srgbClr>
            </a:solidFill>
          </p:spPr>
          <p:txBody>
            <a:bodyPr wrap="square" lIns="0" tIns="0" rIns="0" bIns="0" rtlCol="0"/>
            <a:lstStyle/>
            <a:p>
              <a:endParaRPr/>
            </a:p>
          </p:txBody>
        </p:sp>
      </p:grpSp>
      <p:sp>
        <p:nvSpPr>
          <p:cNvPr id="17" name="object 12">
            <a:extLst>
              <a:ext uri="{FF2B5EF4-FFF2-40B4-BE49-F238E27FC236}">
                <a16:creationId xmlns:a16="http://schemas.microsoft.com/office/drawing/2014/main" id="{EA2BAA23-DFB9-D44A-5FEE-78763EFB38F2}"/>
              </a:ext>
            </a:extLst>
          </p:cNvPr>
          <p:cNvSpPr txBox="1">
            <a:spLocks noGrp="1"/>
          </p:cNvSpPr>
          <p:nvPr>
            <p:ph type="title" idx="4294967295"/>
          </p:nvPr>
        </p:nvSpPr>
        <p:spPr>
          <a:xfrm>
            <a:off x="3825257" y="4538196"/>
            <a:ext cx="12457430" cy="2571115"/>
          </a:xfrm>
          <a:prstGeom prst="rect">
            <a:avLst/>
          </a:prstGeom>
        </p:spPr>
        <p:txBody>
          <a:bodyPr vert="horz" wrap="square" lIns="0" tIns="13335" rIns="0" bIns="0" rtlCol="0">
            <a:spAutoFit/>
          </a:bodyPr>
          <a:lstStyle/>
          <a:p>
            <a:pPr marL="12700">
              <a:lnSpc>
                <a:spcPct val="100000"/>
              </a:lnSpc>
              <a:spcBef>
                <a:spcPts val="105"/>
              </a:spcBef>
            </a:pPr>
            <a:r>
              <a:rPr sz="16700" b="1" dirty="0">
                <a:solidFill>
                  <a:schemeClr val="bg1"/>
                </a:solidFill>
                <a:latin typeface="Roboto" panose="02000000000000000000" pitchFamily="2" charset="0"/>
                <a:ea typeface="Roboto" panose="02000000000000000000" pitchFamily="2" charset="0"/>
                <a:cs typeface="Roboto" panose="02000000000000000000" pitchFamily="2" charset="0"/>
              </a:rPr>
              <a:t>THANK YOU!</a:t>
            </a:r>
          </a:p>
        </p:txBody>
      </p:sp>
      <p:sp>
        <p:nvSpPr>
          <p:cNvPr id="18" name="object 13">
            <a:extLst>
              <a:ext uri="{FF2B5EF4-FFF2-40B4-BE49-F238E27FC236}">
                <a16:creationId xmlns:a16="http://schemas.microsoft.com/office/drawing/2014/main" id="{B482E39F-119A-B052-FF7A-83F695095027}"/>
              </a:ext>
            </a:extLst>
          </p:cNvPr>
          <p:cNvSpPr txBox="1"/>
          <p:nvPr userDrawn="1"/>
        </p:nvSpPr>
        <p:spPr>
          <a:xfrm>
            <a:off x="0" y="10130939"/>
            <a:ext cx="17359630" cy="562610"/>
          </a:xfrm>
          <a:prstGeom prst="rect">
            <a:avLst/>
          </a:prstGeom>
        </p:spPr>
        <p:txBody>
          <a:bodyPr vert="horz" wrap="square" lIns="0" tIns="60325" rIns="0" bIns="0" rtlCol="0">
            <a:spAutoFit/>
          </a:bodyPr>
          <a:lstStyle/>
          <a:p>
            <a:pPr marL="589915">
              <a:lnSpc>
                <a:spcPct val="100000"/>
              </a:lnSpc>
              <a:spcBef>
                <a:spcPts val="475"/>
              </a:spcBef>
            </a:pPr>
            <a:r>
              <a:rPr sz="1450" dirty="0">
                <a:solidFill>
                  <a:srgbClr val="FFFFFF"/>
                </a:solidFill>
                <a:latin typeface="Roboto"/>
                <a:cs typeface="Roboto"/>
              </a:rPr>
              <a:t>Energy</a:t>
            </a:r>
            <a:r>
              <a:rPr sz="1450" spc="-55" dirty="0">
                <a:solidFill>
                  <a:srgbClr val="FFFFFF"/>
                </a:solidFill>
                <a:latin typeface="Roboto"/>
                <a:cs typeface="Roboto"/>
              </a:rPr>
              <a:t> </a:t>
            </a:r>
            <a:r>
              <a:rPr sz="1450" spc="-10" dirty="0">
                <a:solidFill>
                  <a:srgbClr val="FFFFFF"/>
                </a:solidFill>
                <a:latin typeface="Roboto"/>
                <a:cs typeface="Roboto"/>
              </a:rPr>
              <a:t>Community</a:t>
            </a:r>
            <a:r>
              <a:rPr sz="1450" spc="-50" dirty="0">
                <a:solidFill>
                  <a:srgbClr val="FFFFFF"/>
                </a:solidFill>
                <a:latin typeface="Roboto"/>
                <a:cs typeface="Roboto"/>
              </a:rPr>
              <a:t> </a:t>
            </a:r>
            <a:r>
              <a:rPr sz="1450" spc="-10" dirty="0">
                <a:solidFill>
                  <a:srgbClr val="FFFFFF"/>
                </a:solidFill>
                <a:latin typeface="Roboto"/>
                <a:cs typeface="Roboto"/>
              </a:rPr>
              <a:t>Secretariat</a:t>
            </a:r>
            <a:endParaRPr sz="1450">
              <a:latin typeface="Roboto"/>
              <a:cs typeface="Roboto"/>
            </a:endParaRPr>
          </a:p>
          <a:p>
            <a:pPr marL="589915">
              <a:lnSpc>
                <a:spcPct val="100000"/>
              </a:lnSpc>
              <a:spcBef>
                <a:spcPts val="370"/>
              </a:spcBef>
            </a:pPr>
            <a:r>
              <a:rPr sz="1450" dirty="0">
                <a:solidFill>
                  <a:srgbClr val="FFFFFF"/>
                </a:solidFill>
                <a:latin typeface="Roboto"/>
                <a:cs typeface="Roboto"/>
              </a:rPr>
              <a:t>Am</a:t>
            </a:r>
            <a:r>
              <a:rPr sz="1450" spc="-45" dirty="0">
                <a:solidFill>
                  <a:srgbClr val="FFFFFF"/>
                </a:solidFill>
                <a:latin typeface="Roboto"/>
                <a:cs typeface="Roboto"/>
              </a:rPr>
              <a:t> </a:t>
            </a:r>
            <a:r>
              <a:rPr sz="1450" dirty="0">
                <a:solidFill>
                  <a:srgbClr val="FFFFFF"/>
                </a:solidFill>
                <a:latin typeface="Roboto"/>
                <a:cs typeface="Roboto"/>
              </a:rPr>
              <a:t>Hof</a:t>
            </a:r>
            <a:r>
              <a:rPr sz="1450" spc="-40" dirty="0">
                <a:solidFill>
                  <a:srgbClr val="FFFFFF"/>
                </a:solidFill>
                <a:latin typeface="Roboto"/>
                <a:cs typeface="Roboto"/>
              </a:rPr>
              <a:t> </a:t>
            </a:r>
            <a:r>
              <a:rPr sz="1450" dirty="0">
                <a:solidFill>
                  <a:srgbClr val="FFFFFF"/>
                </a:solidFill>
                <a:latin typeface="Roboto"/>
                <a:cs typeface="Roboto"/>
              </a:rPr>
              <a:t>4,</a:t>
            </a:r>
            <a:r>
              <a:rPr sz="1450" spc="-40" dirty="0">
                <a:solidFill>
                  <a:srgbClr val="FFFFFF"/>
                </a:solidFill>
                <a:latin typeface="Roboto"/>
                <a:cs typeface="Roboto"/>
              </a:rPr>
              <a:t> </a:t>
            </a:r>
            <a:r>
              <a:rPr sz="1450" dirty="0">
                <a:solidFill>
                  <a:srgbClr val="FFFFFF"/>
                </a:solidFill>
                <a:latin typeface="Roboto"/>
                <a:cs typeface="Roboto"/>
              </a:rPr>
              <a:t>Level</a:t>
            </a:r>
            <a:r>
              <a:rPr sz="1450" spc="-40" dirty="0">
                <a:solidFill>
                  <a:srgbClr val="FFFFFF"/>
                </a:solidFill>
                <a:latin typeface="Roboto"/>
                <a:cs typeface="Roboto"/>
              </a:rPr>
              <a:t> </a:t>
            </a:r>
            <a:r>
              <a:rPr sz="1450" dirty="0">
                <a:solidFill>
                  <a:srgbClr val="FFFFFF"/>
                </a:solidFill>
                <a:latin typeface="Roboto"/>
                <a:cs typeface="Roboto"/>
              </a:rPr>
              <a:t>5,</a:t>
            </a:r>
            <a:r>
              <a:rPr sz="1450" spc="-40" dirty="0">
                <a:solidFill>
                  <a:srgbClr val="FFFFFF"/>
                </a:solidFill>
                <a:latin typeface="Roboto"/>
                <a:cs typeface="Roboto"/>
              </a:rPr>
              <a:t> </a:t>
            </a:r>
            <a:r>
              <a:rPr sz="1450" dirty="0">
                <a:solidFill>
                  <a:srgbClr val="FFFFFF"/>
                </a:solidFill>
                <a:latin typeface="Roboto"/>
                <a:cs typeface="Roboto"/>
              </a:rPr>
              <a:t>1010</a:t>
            </a:r>
            <a:r>
              <a:rPr sz="1450" spc="-40" dirty="0">
                <a:solidFill>
                  <a:srgbClr val="FFFFFF"/>
                </a:solidFill>
                <a:latin typeface="Roboto"/>
                <a:cs typeface="Roboto"/>
              </a:rPr>
              <a:t> </a:t>
            </a:r>
            <a:r>
              <a:rPr sz="1450" dirty="0">
                <a:solidFill>
                  <a:srgbClr val="FFFFFF"/>
                </a:solidFill>
                <a:latin typeface="Roboto"/>
                <a:cs typeface="Roboto"/>
              </a:rPr>
              <a:t>Vienna,</a:t>
            </a:r>
            <a:r>
              <a:rPr sz="1450" spc="-40" dirty="0">
                <a:solidFill>
                  <a:srgbClr val="FFFFFF"/>
                </a:solidFill>
                <a:latin typeface="Roboto"/>
                <a:cs typeface="Roboto"/>
              </a:rPr>
              <a:t> </a:t>
            </a:r>
            <a:r>
              <a:rPr sz="1450" spc="-10" dirty="0">
                <a:solidFill>
                  <a:srgbClr val="FFFFFF"/>
                </a:solidFill>
                <a:latin typeface="Roboto"/>
                <a:cs typeface="Roboto"/>
              </a:rPr>
              <a:t>Austria</a:t>
            </a:r>
            <a:endParaRPr sz="1450">
              <a:latin typeface="Roboto"/>
              <a:cs typeface="Roboto"/>
            </a:endParaRPr>
          </a:p>
        </p:txBody>
      </p:sp>
      <p:grpSp>
        <p:nvGrpSpPr>
          <p:cNvPr id="19" name="object 14">
            <a:extLst>
              <a:ext uri="{FF2B5EF4-FFF2-40B4-BE49-F238E27FC236}">
                <a16:creationId xmlns:a16="http://schemas.microsoft.com/office/drawing/2014/main" id="{1119E59A-BE7D-C9D0-9CB6-E41103E0E71F}"/>
              </a:ext>
            </a:extLst>
          </p:cNvPr>
          <p:cNvGrpSpPr/>
          <p:nvPr userDrawn="1"/>
        </p:nvGrpSpPr>
        <p:grpSpPr>
          <a:xfrm>
            <a:off x="590218" y="9548372"/>
            <a:ext cx="18271490" cy="1223010"/>
            <a:chOff x="590218" y="9548372"/>
            <a:chExt cx="18271490" cy="1223010"/>
          </a:xfrm>
        </p:grpSpPr>
        <p:sp>
          <p:nvSpPr>
            <p:cNvPr id="20" name="object 15">
              <a:extLst>
                <a:ext uri="{FF2B5EF4-FFF2-40B4-BE49-F238E27FC236}">
                  <a16:creationId xmlns:a16="http://schemas.microsoft.com/office/drawing/2014/main" id="{6A117784-6459-0684-1D24-D2BAF39CD053}"/>
                </a:ext>
              </a:extLst>
            </p:cNvPr>
            <p:cNvSpPr/>
            <p:nvPr/>
          </p:nvSpPr>
          <p:spPr>
            <a:xfrm>
              <a:off x="1173941"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21" name="object 16">
              <a:extLst>
                <a:ext uri="{FF2B5EF4-FFF2-40B4-BE49-F238E27FC236}">
                  <a16:creationId xmlns:a16="http://schemas.microsoft.com/office/drawing/2014/main" id="{95B5F098-6B7A-3321-A008-7C46B01022CC}"/>
                </a:ext>
              </a:extLst>
            </p:cNvPr>
            <p:cNvPicPr/>
            <p:nvPr/>
          </p:nvPicPr>
          <p:blipFill>
            <a:blip r:embed="rId3" cstate="print"/>
            <a:stretch>
              <a:fillRect/>
            </a:stretch>
          </p:blipFill>
          <p:spPr>
            <a:xfrm>
              <a:off x="1355880" y="9711887"/>
              <a:ext cx="165534" cy="174800"/>
            </a:xfrm>
            <a:prstGeom prst="rect">
              <a:avLst/>
            </a:prstGeom>
          </p:spPr>
        </p:pic>
        <p:sp>
          <p:nvSpPr>
            <p:cNvPr id="22" name="object 17">
              <a:extLst>
                <a:ext uri="{FF2B5EF4-FFF2-40B4-BE49-F238E27FC236}">
                  <a16:creationId xmlns:a16="http://schemas.microsoft.com/office/drawing/2014/main" id="{DF4707FA-C0E9-9F6D-3F13-02AA9B2433C1}"/>
                </a:ext>
              </a:extLst>
            </p:cNvPr>
            <p:cNvSpPr/>
            <p:nvPr/>
          </p:nvSpPr>
          <p:spPr>
            <a:xfrm>
              <a:off x="1265313" y="9631267"/>
              <a:ext cx="61594" cy="255904"/>
            </a:xfrm>
            <a:custGeom>
              <a:avLst/>
              <a:gdLst/>
              <a:ahLst/>
              <a:cxnLst/>
              <a:rect l="l" t="t" r="r" b="b"/>
              <a:pathLst>
                <a:path w="61594" h="255904">
                  <a:moveTo>
                    <a:pt x="57200" y="85267"/>
                  </a:moveTo>
                  <a:lnTo>
                    <a:pt x="4076" y="85267"/>
                  </a:lnTo>
                  <a:lnTo>
                    <a:pt x="4076" y="86537"/>
                  </a:lnTo>
                  <a:lnTo>
                    <a:pt x="4064" y="170357"/>
                  </a:lnTo>
                  <a:lnTo>
                    <a:pt x="4064" y="254177"/>
                  </a:lnTo>
                  <a:lnTo>
                    <a:pt x="4089" y="255447"/>
                  </a:lnTo>
                  <a:lnTo>
                    <a:pt x="57010" y="255447"/>
                  </a:lnTo>
                  <a:lnTo>
                    <a:pt x="57010" y="254177"/>
                  </a:lnTo>
                  <a:lnTo>
                    <a:pt x="57200" y="254177"/>
                  </a:lnTo>
                  <a:lnTo>
                    <a:pt x="57200" y="170357"/>
                  </a:lnTo>
                  <a:lnTo>
                    <a:pt x="57200" y="86537"/>
                  </a:lnTo>
                  <a:lnTo>
                    <a:pt x="57200" y="85267"/>
                  </a:lnTo>
                  <a:close/>
                </a:path>
                <a:path w="61594" h="255904">
                  <a:moveTo>
                    <a:pt x="61404" y="30556"/>
                  </a:moveTo>
                  <a:lnTo>
                    <a:pt x="58966" y="18719"/>
                  </a:lnTo>
                  <a:lnTo>
                    <a:pt x="52374" y="9004"/>
                  </a:lnTo>
                  <a:lnTo>
                    <a:pt x="42621" y="2425"/>
                  </a:lnTo>
                  <a:lnTo>
                    <a:pt x="30746" y="0"/>
                  </a:lnTo>
                  <a:lnTo>
                    <a:pt x="18808" y="2438"/>
                  </a:lnTo>
                  <a:lnTo>
                    <a:pt x="9017" y="9067"/>
                  </a:lnTo>
                  <a:lnTo>
                    <a:pt x="2400" y="18872"/>
                  </a:lnTo>
                  <a:lnTo>
                    <a:pt x="0" y="30822"/>
                  </a:lnTo>
                  <a:lnTo>
                    <a:pt x="2463" y="42646"/>
                  </a:lnTo>
                  <a:lnTo>
                    <a:pt x="9080" y="52374"/>
                  </a:lnTo>
                  <a:lnTo>
                    <a:pt x="18834" y="58966"/>
                  </a:lnTo>
                  <a:lnTo>
                    <a:pt x="30683" y="61391"/>
                  </a:lnTo>
                  <a:lnTo>
                    <a:pt x="42646" y="58953"/>
                  </a:lnTo>
                  <a:lnTo>
                    <a:pt x="52412" y="52336"/>
                  </a:lnTo>
                  <a:lnTo>
                    <a:pt x="59004" y="42545"/>
                  </a:lnTo>
                  <a:lnTo>
                    <a:pt x="61404" y="30556"/>
                  </a:lnTo>
                  <a:close/>
                </a:path>
              </a:pathLst>
            </a:custGeom>
            <a:solidFill>
              <a:srgbClr val="F9F9F9"/>
            </a:solidFill>
          </p:spPr>
          <p:txBody>
            <a:bodyPr wrap="square" lIns="0" tIns="0" rIns="0" bIns="0" rtlCol="0"/>
            <a:lstStyle/>
            <a:p>
              <a:endParaRPr/>
            </a:p>
          </p:txBody>
        </p:sp>
        <p:sp>
          <p:nvSpPr>
            <p:cNvPr id="23" name="object 18">
              <a:extLst>
                <a:ext uri="{FF2B5EF4-FFF2-40B4-BE49-F238E27FC236}">
                  <a16:creationId xmlns:a16="http://schemas.microsoft.com/office/drawing/2014/main" id="{CB4C79F2-602D-1BEC-42B6-1181FB57E2A1}"/>
                </a:ext>
              </a:extLst>
            </p:cNvPr>
            <p:cNvSpPr/>
            <p:nvPr/>
          </p:nvSpPr>
          <p:spPr>
            <a:xfrm>
              <a:off x="590218"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24" name="object 19">
              <a:extLst>
                <a:ext uri="{FF2B5EF4-FFF2-40B4-BE49-F238E27FC236}">
                  <a16:creationId xmlns:a16="http://schemas.microsoft.com/office/drawing/2014/main" id="{D6131FD2-DBAA-4466-4EFB-3D10E288DD0E}"/>
                </a:ext>
              </a:extLst>
            </p:cNvPr>
            <p:cNvPicPr/>
            <p:nvPr/>
          </p:nvPicPr>
          <p:blipFill>
            <a:blip r:embed="rId4" cstate="print"/>
            <a:stretch>
              <a:fillRect/>
            </a:stretch>
          </p:blipFill>
          <p:spPr>
            <a:xfrm>
              <a:off x="685679" y="9645331"/>
              <a:ext cx="241249" cy="246547"/>
            </a:xfrm>
            <a:prstGeom prst="rect">
              <a:avLst/>
            </a:prstGeom>
          </p:spPr>
        </p:pic>
        <p:sp>
          <p:nvSpPr>
            <p:cNvPr id="25" name="object 20">
              <a:extLst>
                <a:ext uri="{FF2B5EF4-FFF2-40B4-BE49-F238E27FC236}">
                  <a16:creationId xmlns:a16="http://schemas.microsoft.com/office/drawing/2014/main" id="{0F784C1C-3A5B-CA83-752E-7780BE5AA5DE}"/>
                </a:ext>
              </a:extLst>
            </p:cNvPr>
            <p:cNvSpPr/>
            <p:nvPr/>
          </p:nvSpPr>
          <p:spPr>
            <a:xfrm>
              <a:off x="1757663" y="9548372"/>
              <a:ext cx="432434" cy="429895"/>
            </a:xfrm>
            <a:custGeom>
              <a:avLst/>
              <a:gdLst/>
              <a:ahLst/>
              <a:cxnLst/>
              <a:rect l="l" t="t" r="r" b="b"/>
              <a:pathLst>
                <a:path w="432435" h="429895">
                  <a:moveTo>
                    <a:pt x="216087" y="0"/>
                  </a:moveTo>
                  <a:lnTo>
                    <a:pt x="166539" y="5706"/>
                  </a:lnTo>
                  <a:lnTo>
                    <a:pt x="121055" y="21962"/>
                  </a:lnTo>
                  <a:lnTo>
                    <a:pt x="80933" y="47470"/>
                  </a:lnTo>
                  <a:lnTo>
                    <a:pt x="47470" y="80933"/>
                  </a:lnTo>
                  <a:lnTo>
                    <a:pt x="21962" y="121055"/>
                  </a:lnTo>
                  <a:lnTo>
                    <a:pt x="5706" y="166539"/>
                  </a:lnTo>
                  <a:lnTo>
                    <a:pt x="0" y="216087"/>
                  </a:lnTo>
                  <a:lnTo>
                    <a:pt x="4678" y="261023"/>
                  </a:lnTo>
                  <a:lnTo>
                    <a:pt x="18073" y="302740"/>
                  </a:lnTo>
                  <a:lnTo>
                    <a:pt x="39230" y="340281"/>
                  </a:lnTo>
                  <a:lnTo>
                    <a:pt x="67190" y="372689"/>
                  </a:lnTo>
                  <a:lnTo>
                    <a:pt x="100996" y="399007"/>
                  </a:lnTo>
                  <a:lnTo>
                    <a:pt x="139691" y="418279"/>
                  </a:lnTo>
                  <a:lnTo>
                    <a:pt x="182319" y="429547"/>
                  </a:lnTo>
                  <a:lnTo>
                    <a:pt x="182319" y="278546"/>
                  </a:lnTo>
                  <a:lnTo>
                    <a:pt x="127451" y="278546"/>
                  </a:lnTo>
                  <a:lnTo>
                    <a:pt x="127451" y="216087"/>
                  </a:lnTo>
                  <a:lnTo>
                    <a:pt x="182319" y="216087"/>
                  </a:lnTo>
                  <a:lnTo>
                    <a:pt x="182319" y="168476"/>
                  </a:lnTo>
                  <a:lnTo>
                    <a:pt x="188131" y="132493"/>
                  </a:lnTo>
                  <a:lnTo>
                    <a:pt x="204619" y="106132"/>
                  </a:lnTo>
                  <a:lnTo>
                    <a:pt x="230362" y="89926"/>
                  </a:lnTo>
                  <a:lnTo>
                    <a:pt x="263939" y="84405"/>
                  </a:lnTo>
                  <a:lnTo>
                    <a:pt x="281472" y="85065"/>
                  </a:lnTo>
                  <a:lnTo>
                    <a:pt x="296993" y="86515"/>
                  </a:lnTo>
                  <a:lnTo>
                    <a:pt x="312315" y="88625"/>
                  </a:lnTo>
                  <a:lnTo>
                    <a:pt x="312315" y="141807"/>
                  </a:lnTo>
                  <a:lnTo>
                    <a:pt x="285059" y="141807"/>
                  </a:lnTo>
                  <a:lnTo>
                    <a:pt x="268235" y="144677"/>
                  </a:lnTo>
                  <a:lnTo>
                    <a:pt x="257388" y="152272"/>
                  </a:lnTo>
                  <a:lnTo>
                    <a:pt x="251573" y="163072"/>
                  </a:lnTo>
                  <a:lnTo>
                    <a:pt x="249845" y="175554"/>
                  </a:lnTo>
                  <a:lnTo>
                    <a:pt x="249845" y="216087"/>
                  </a:lnTo>
                  <a:lnTo>
                    <a:pt x="309781" y="216087"/>
                  </a:lnTo>
                  <a:lnTo>
                    <a:pt x="300200" y="278546"/>
                  </a:lnTo>
                  <a:lnTo>
                    <a:pt x="249845" y="278546"/>
                  </a:lnTo>
                  <a:lnTo>
                    <a:pt x="249845" y="429547"/>
                  </a:lnTo>
                  <a:lnTo>
                    <a:pt x="292473" y="418279"/>
                  </a:lnTo>
                  <a:lnTo>
                    <a:pt x="331170" y="399007"/>
                  </a:lnTo>
                  <a:lnTo>
                    <a:pt x="364978" y="372689"/>
                  </a:lnTo>
                  <a:lnTo>
                    <a:pt x="392940" y="340281"/>
                  </a:lnTo>
                  <a:lnTo>
                    <a:pt x="414099" y="302740"/>
                  </a:lnTo>
                  <a:lnTo>
                    <a:pt x="427496" y="261023"/>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sp>
          <p:nvSpPr>
            <p:cNvPr id="26" name="object 21">
              <a:extLst>
                <a:ext uri="{FF2B5EF4-FFF2-40B4-BE49-F238E27FC236}">
                  <a16:creationId xmlns:a16="http://schemas.microsoft.com/office/drawing/2014/main" id="{6F118175-9209-C8B6-3D63-2E97EB50426F}"/>
                </a:ext>
              </a:extLst>
            </p:cNvPr>
            <p:cNvSpPr/>
            <p:nvPr/>
          </p:nvSpPr>
          <p:spPr>
            <a:xfrm>
              <a:off x="1885115" y="9632782"/>
              <a:ext cx="185420" cy="347980"/>
            </a:xfrm>
            <a:custGeom>
              <a:avLst/>
              <a:gdLst/>
              <a:ahLst/>
              <a:cxnLst/>
              <a:rect l="l" t="t" r="r" b="b"/>
              <a:pathLst>
                <a:path w="185419" h="347979">
                  <a:moveTo>
                    <a:pt x="150543" y="65"/>
                  </a:moveTo>
                  <a:lnTo>
                    <a:pt x="102911" y="5520"/>
                  </a:lnTo>
                  <a:lnTo>
                    <a:pt x="60679" y="48087"/>
                  </a:lnTo>
                  <a:lnTo>
                    <a:pt x="54867" y="84070"/>
                  </a:lnTo>
                  <a:lnTo>
                    <a:pt x="54867" y="131681"/>
                  </a:lnTo>
                  <a:lnTo>
                    <a:pt x="0" y="131681"/>
                  </a:lnTo>
                  <a:lnTo>
                    <a:pt x="0" y="194140"/>
                  </a:lnTo>
                  <a:lnTo>
                    <a:pt x="54867" y="194140"/>
                  </a:lnTo>
                  <a:lnTo>
                    <a:pt x="54867" y="345141"/>
                  </a:lnTo>
                  <a:lnTo>
                    <a:pt x="63171" y="346280"/>
                  </a:lnTo>
                  <a:lnTo>
                    <a:pt x="71571" y="347103"/>
                  </a:lnTo>
                  <a:lnTo>
                    <a:pt x="80061" y="347601"/>
                  </a:lnTo>
                  <a:lnTo>
                    <a:pt x="88636" y="347769"/>
                  </a:lnTo>
                  <a:lnTo>
                    <a:pt x="97210" y="347601"/>
                  </a:lnTo>
                  <a:lnTo>
                    <a:pt x="105699" y="347103"/>
                  </a:lnTo>
                  <a:lnTo>
                    <a:pt x="114096" y="346280"/>
                  </a:lnTo>
                  <a:lnTo>
                    <a:pt x="122394" y="345141"/>
                  </a:lnTo>
                  <a:lnTo>
                    <a:pt x="122394" y="194140"/>
                  </a:lnTo>
                  <a:lnTo>
                    <a:pt x="172748" y="194140"/>
                  </a:lnTo>
                  <a:lnTo>
                    <a:pt x="182329" y="131681"/>
                  </a:lnTo>
                  <a:lnTo>
                    <a:pt x="122394" y="131681"/>
                  </a:lnTo>
                  <a:lnTo>
                    <a:pt x="122394" y="91138"/>
                  </a:lnTo>
                  <a:lnTo>
                    <a:pt x="124122" y="78657"/>
                  </a:lnTo>
                  <a:lnTo>
                    <a:pt x="129937" y="67861"/>
                  </a:lnTo>
                  <a:lnTo>
                    <a:pt x="140783" y="60269"/>
                  </a:lnTo>
                  <a:lnTo>
                    <a:pt x="157607" y="57401"/>
                  </a:lnTo>
                  <a:lnTo>
                    <a:pt x="184863" y="57401"/>
                  </a:lnTo>
                  <a:lnTo>
                    <a:pt x="184863" y="4219"/>
                  </a:lnTo>
                  <a:lnTo>
                    <a:pt x="170195" y="1780"/>
                  </a:lnTo>
                  <a:lnTo>
                    <a:pt x="160267" y="527"/>
                  </a:lnTo>
                  <a:lnTo>
                    <a:pt x="150543" y="65"/>
                  </a:lnTo>
                  <a:close/>
                </a:path>
              </a:pathLst>
            </a:custGeom>
            <a:solidFill>
              <a:srgbClr val="FFFFFF"/>
            </a:solidFill>
          </p:spPr>
          <p:txBody>
            <a:bodyPr wrap="square" lIns="0" tIns="0" rIns="0" bIns="0" rtlCol="0"/>
            <a:lstStyle/>
            <a:p>
              <a:endParaRPr/>
            </a:p>
          </p:txBody>
        </p:sp>
        <p:pic>
          <p:nvPicPr>
            <p:cNvPr id="27" name="object 22">
              <a:extLst>
                <a:ext uri="{FF2B5EF4-FFF2-40B4-BE49-F238E27FC236}">
                  <a16:creationId xmlns:a16="http://schemas.microsoft.com/office/drawing/2014/main" id="{54766838-7A28-9CB2-59E0-06E25BDE87DB}"/>
                </a:ext>
              </a:extLst>
            </p:cNvPr>
            <p:cNvPicPr/>
            <p:nvPr/>
          </p:nvPicPr>
          <p:blipFill>
            <a:blip r:embed="rId5" cstate="print"/>
            <a:stretch>
              <a:fillRect/>
            </a:stretch>
          </p:blipFill>
          <p:spPr>
            <a:xfrm>
              <a:off x="17641252" y="9563754"/>
              <a:ext cx="1219947" cy="1207276"/>
            </a:xfrm>
            <a:prstGeom prst="rect">
              <a:avLst/>
            </a:prstGeom>
          </p:spPr>
        </p:pic>
      </p:grpSp>
      <p:sp>
        <p:nvSpPr>
          <p:cNvPr id="28" name="object 23">
            <a:extLst>
              <a:ext uri="{FF2B5EF4-FFF2-40B4-BE49-F238E27FC236}">
                <a16:creationId xmlns:a16="http://schemas.microsoft.com/office/drawing/2014/main" id="{0A0ECD05-5087-817A-637F-E565952D4640}"/>
              </a:ext>
            </a:extLst>
          </p:cNvPr>
          <p:cNvSpPr txBox="1"/>
          <p:nvPr userDrawn="1"/>
        </p:nvSpPr>
        <p:spPr>
          <a:xfrm>
            <a:off x="17360176" y="8990767"/>
            <a:ext cx="1823720" cy="216535"/>
          </a:xfrm>
          <a:prstGeom prst="rect">
            <a:avLst/>
          </a:prstGeom>
        </p:spPr>
        <p:txBody>
          <a:bodyPr vert="horz" wrap="square" lIns="0" tIns="12700" rIns="0" bIns="0" rtlCol="0">
            <a:spAutoFit/>
          </a:bodyPr>
          <a:lstStyle/>
          <a:p>
            <a:pPr marL="12700">
              <a:lnSpc>
                <a:spcPct val="100000"/>
              </a:lnSpc>
              <a:spcBef>
                <a:spcPts val="100"/>
              </a:spcBef>
            </a:pPr>
            <a:r>
              <a:rPr sz="1250" b="1" spc="55" dirty="0">
                <a:solidFill>
                  <a:srgbClr val="FFFFFF"/>
                </a:solidFill>
                <a:latin typeface="Roboto"/>
                <a:cs typeface="Roboto"/>
              </a:rPr>
              <a:t>energy-</a:t>
            </a:r>
            <a:r>
              <a:rPr sz="1250" b="1" spc="40" dirty="0">
                <a:solidFill>
                  <a:srgbClr val="FFFFFF"/>
                </a:solidFill>
                <a:latin typeface="Roboto"/>
                <a:cs typeface="Roboto"/>
              </a:rPr>
              <a:t>community.org</a:t>
            </a:r>
            <a:endParaRPr sz="1250">
              <a:latin typeface="Roboto"/>
              <a:cs typeface="Roboto"/>
            </a:endParaRPr>
          </a:p>
        </p:txBody>
      </p:sp>
      <p:pic>
        <p:nvPicPr>
          <p:cNvPr id="30" name="Imagem 29">
            <a:extLst>
              <a:ext uri="{FF2B5EF4-FFF2-40B4-BE49-F238E27FC236}">
                <a16:creationId xmlns:a16="http://schemas.microsoft.com/office/drawing/2014/main" id="{A987D799-813A-0BBC-DD46-C663576329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6968" y="537774"/>
            <a:ext cx="3953626" cy="2436998"/>
          </a:xfrm>
          <a:prstGeom prst="rect">
            <a:avLst/>
          </a:prstGeom>
        </p:spPr>
      </p:pic>
    </p:spTree>
    <p:extLst>
      <p:ext uri="{BB962C8B-B14F-4D97-AF65-F5344CB8AC3E}">
        <p14:creationId xmlns:p14="http://schemas.microsoft.com/office/powerpoint/2010/main" val="329494441"/>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6" r:id="rId2"/>
    <p:sldLayoutId id="2147483671" r:id="rId3"/>
    <p:sldLayoutId id="2147483669" r:id="rId4"/>
    <p:sldLayoutId id="2147483670" r:id="rId5"/>
    <p:sldLayoutId id="2147483665"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energy-community.org/topics/electricity/market.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ommunity.org/events/2026/06/AF.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energy-community.org/dam/jcr:6ab610fd-d499-44d1-bed2-441b06db7bd9/EnCS%20CBAM%20Quarterly%20Report%202026_1.pd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community.org/dam/jcr:6ab610fd-d499-44d1-bed2-441b06db7bd9/EnCS%20CBAM%20Quarterly%20Report%202026_1.pd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2696EF07-F00F-76B0-A181-F23642381519}"/>
              </a:ext>
            </a:extLst>
          </p:cNvPr>
          <p:cNvPicPr>
            <a:picLocks noChangeAspect="1"/>
          </p:cNvPicPr>
          <p:nvPr/>
        </p:nvPicPr>
        <p:blipFill>
          <a:blip r:embed="rId3">
            <a:extLst>
              <a:ext uri="{28A0092B-C50C-407E-A947-70E740481C1C}">
                <a14:useLocalDpi xmlns:a14="http://schemas.microsoft.com/office/drawing/2010/main" val="0"/>
              </a:ext>
            </a:extLst>
          </a:blip>
          <a:srcRect l="993" t="15335" r="965" b="-167"/>
          <a:stretch/>
        </p:blipFill>
        <p:spPr>
          <a:xfrm>
            <a:off x="-41275" y="-136525"/>
            <a:ext cx="20186650" cy="11506201"/>
          </a:xfrm>
          <a:prstGeom prst="rect">
            <a:avLst/>
          </a:prstGeom>
        </p:spPr>
      </p:pic>
      <p:sp>
        <p:nvSpPr>
          <p:cNvPr id="19" name="Retângulo 18">
            <a:extLst>
              <a:ext uri="{FF2B5EF4-FFF2-40B4-BE49-F238E27FC236}">
                <a16:creationId xmlns:a16="http://schemas.microsoft.com/office/drawing/2014/main" id="{A16B6AD0-F12D-87E9-6F83-9570741A5A2B}"/>
              </a:ext>
            </a:extLst>
          </p:cNvPr>
          <p:cNvSpPr/>
          <p:nvPr/>
        </p:nvSpPr>
        <p:spPr>
          <a:xfrm rot="10800000">
            <a:off x="-58511" y="-164192"/>
            <a:ext cx="20345400" cy="11506200"/>
          </a:xfrm>
          <a:prstGeom prst="rect">
            <a:avLst/>
          </a:prstGeom>
          <a:gradFill flip="none" rotWithShape="1">
            <a:gsLst>
              <a:gs pos="6000">
                <a:srgbClr val="379E60"/>
              </a:gs>
              <a:gs pos="79000">
                <a:srgbClr val="008777">
                  <a:alpha val="23956"/>
                </a:srgbClr>
              </a:gs>
              <a:gs pos="100000">
                <a:srgbClr val="058A7B">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noFill/>
              </a:rPr>
              <a:t>v</a:t>
            </a:r>
          </a:p>
        </p:txBody>
      </p:sp>
      <p:sp>
        <p:nvSpPr>
          <p:cNvPr id="11" name="object 2">
            <a:extLst>
              <a:ext uri="{FF2B5EF4-FFF2-40B4-BE49-F238E27FC236}">
                <a16:creationId xmlns:a16="http://schemas.microsoft.com/office/drawing/2014/main" id="{9C128D6D-E28C-07D1-EB73-1F30778C26BC}"/>
              </a:ext>
            </a:extLst>
          </p:cNvPr>
          <p:cNvSpPr/>
          <p:nvPr/>
        </p:nvSpPr>
        <p:spPr>
          <a:xfrm>
            <a:off x="-58512" y="4664075"/>
            <a:ext cx="15292161" cy="2952359"/>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rgbClr val="28397C"/>
          </a:solidFill>
        </p:spPr>
        <p:txBody>
          <a:bodyPr wrap="square" lIns="0" tIns="0" rIns="0" bIns="0" rtlCol="0"/>
          <a:lstStyle/>
          <a:p>
            <a:endParaRPr/>
          </a:p>
        </p:txBody>
      </p:sp>
      <p:sp>
        <p:nvSpPr>
          <p:cNvPr id="12" name="object 3">
            <a:extLst>
              <a:ext uri="{FF2B5EF4-FFF2-40B4-BE49-F238E27FC236}">
                <a16:creationId xmlns:a16="http://schemas.microsoft.com/office/drawing/2014/main" id="{2ED56A0B-8A0A-127F-6826-72C2020B7398}"/>
              </a:ext>
            </a:extLst>
          </p:cNvPr>
          <p:cNvSpPr txBox="1">
            <a:spLocks/>
          </p:cNvSpPr>
          <p:nvPr/>
        </p:nvSpPr>
        <p:spPr>
          <a:xfrm>
            <a:off x="374650" y="4941115"/>
            <a:ext cx="14208125" cy="2521203"/>
          </a:xfrm>
          <a:prstGeom prst="rect">
            <a:avLst/>
          </a:prstGeom>
        </p:spPr>
        <p:txBody>
          <a:bodyPr vert="horz" wrap="square" lIns="0" tIns="15240" rIns="0" bIns="0" rtlCol="0">
            <a:spAutoFit/>
          </a:bodyPr>
          <a:lstStyle>
            <a:lvl1pPr>
              <a:defRPr sz="5900" b="0" i="0">
                <a:solidFill>
                  <a:schemeClr val="bg1"/>
                </a:solidFill>
                <a:latin typeface="Arial Black"/>
                <a:ea typeface="+mj-ea"/>
                <a:cs typeface="Arial Black"/>
              </a:defRPr>
            </a:lvl1pPr>
          </a:lstStyle>
          <a:p>
            <a:pPr marL="12700">
              <a:spcBef>
                <a:spcPts val="120"/>
              </a:spcBef>
            </a:pPr>
            <a:r>
              <a:rPr lang="en-GB" sz="5400" b="1" dirty="0">
                <a:latin typeface="Roboto" panose="02000000000000000000" pitchFamily="2" charset="0"/>
                <a:ea typeface="Roboto" panose="02000000000000000000" pitchFamily="2" charset="0"/>
                <a:cs typeface="Roboto" panose="02000000000000000000" pitchFamily="2" charset="0"/>
              </a:rPr>
              <a:t>Electricity Integration Package</a:t>
            </a:r>
            <a:r>
              <a:rPr lang="sr-Latn-ME" sz="5400" b="1" dirty="0">
                <a:latin typeface="Roboto" panose="02000000000000000000" pitchFamily="2" charset="0"/>
                <a:ea typeface="Roboto" panose="02000000000000000000" pitchFamily="2" charset="0"/>
                <a:cs typeface="Roboto" panose="02000000000000000000" pitchFamily="2" charset="0"/>
              </a:rPr>
              <a:t>:</a:t>
            </a:r>
            <a:r>
              <a:rPr lang="en-GB" sz="5400" b="1" dirty="0">
                <a:latin typeface="Roboto" panose="02000000000000000000" pitchFamily="2" charset="0"/>
                <a:ea typeface="Roboto" panose="02000000000000000000" pitchFamily="2" charset="0"/>
                <a:cs typeface="Roboto" panose="02000000000000000000" pitchFamily="2" charset="0"/>
              </a:rPr>
              <a:t> </a:t>
            </a:r>
            <a:r>
              <a:rPr lang="en-GB" sz="5400" i="1" dirty="0">
                <a:latin typeface="Roboto" panose="02000000000000000000" pitchFamily="2" charset="0"/>
                <a:ea typeface="Roboto" panose="02000000000000000000" pitchFamily="2" charset="0"/>
                <a:cs typeface="Roboto" panose="02000000000000000000" pitchFamily="2" charset="0"/>
              </a:rPr>
              <a:t>status of transposition and verification</a:t>
            </a:r>
            <a:r>
              <a:rPr lang="sr-Latn-ME" sz="5400" b="1" dirty="0">
                <a:latin typeface="Roboto" panose="02000000000000000000" pitchFamily="2" charset="0"/>
                <a:ea typeface="Roboto" panose="02000000000000000000" pitchFamily="2" charset="0"/>
                <a:cs typeface="Roboto" panose="02000000000000000000" pitchFamily="2" charset="0"/>
              </a:rPr>
              <a:t> </a:t>
            </a:r>
          </a:p>
          <a:p>
            <a:pPr marL="12700">
              <a:spcBef>
                <a:spcPts val="120"/>
              </a:spcBef>
            </a:pPr>
            <a:r>
              <a:rPr lang="sr-Latn-ME" sz="5400" b="1" dirty="0">
                <a:latin typeface="Roboto" panose="02000000000000000000" pitchFamily="2" charset="0"/>
                <a:ea typeface="Roboto" panose="02000000000000000000" pitchFamily="2" charset="0"/>
                <a:cs typeface="Roboto" panose="02000000000000000000" pitchFamily="2" charset="0"/>
              </a:rPr>
              <a:t>and Impact of CBAM on cross-border trades</a:t>
            </a:r>
            <a:endParaRPr lang="en-GB" sz="5400" b="1" dirty="0">
              <a:latin typeface="Roboto" panose="02000000000000000000" pitchFamily="2" charset="0"/>
              <a:ea typeface="Roboto" panose="02000000000000000000" pitchFamily="2" charset="0"/>
              <a:cs typeface="Roboto" panose="02000000000000000000" pitchFamily="2" charset="0"/>
            </a:endParaRPr>
          </a:p>
        </p:txBody>
      </p:sp>
      <p:pic>
        <p:nvPicPr>
          <p:cNvPr id="13" name="Imagem 12">
            <a:extLst>
              <a:ext uri="{FF2B5EF4-FFF2-40B4-BE49-F238E27FC236}">
                <a16:creationId xmlns:a16="http://schemas.microsoft.com/office/drawing/2014/main" id="{D8FF47BD-BCA6-956D-B32B-BC97134A70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9450" y="473075"/>
            <a:ext cx="3332846" cy="2623292"/>
          </a:xfrm>
          <a:prstGeom prst="rect">
            <a:avLst/>
          </a:prstGeom>
        </p:spPr>
      </p:pic>
      <p:sp>
        <p:nvSpPr>
          <p:cNvPr id="5" name="object 2">
            <a:extLst>
              <a:ext uri="{FF2B5EF4-FFF2-40B4-BE49-F238E27FC236}">
                <a16:creationId xmlns:a16="http://schemas.microsoft.com/office/drawing/2014/main" id="{C7598631-06AC-0A62-301D-FA6DDAA5007D}"/>
              </a:ext>
            </a:extLst>
          </p:cNvPr>
          <p:cNvSpPr/>
          <p:nvPr/>
        </p:nvSpPr>
        <p:spPr>
          <a:xfrm>
            <a:off x="11576050" y="1235075"/>
            <a:ext cx="7630160" cy="1066800"/>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chemeClr val="bg1">
              <a:alpha val="25195"/>
            </a:schemeClr>
          </a:solidFill>
        </p:spPr>
        <p:txBody>
          <a:bodyPr wrap="square" lIns="0" tIns="0" rIns="0" bIns="0" rtlCol="0"/>
          <a:lstStyle/>
          <a:p>
            <a:endParaRPr>
              <a:ln>
                <a:solidFill>
                  <a:schemeClr val="bg1"/>
                </a:solidFill>
              </a:ln>
              <a:solidFill>
                <a:schemeClr val="bg1"/>
              </a:solidFill>
            </a:endParaRPr>
          </a:p>
        </p:txBody>
      </p:sp>
      <p:sp>
        <p:nvSpPr>
          <p:cNvPr id="6" name="CaixaDeTexto 5">
            <a:extLst>
              <a:ext uri="{FF2B5EF4-FFF2-40B4-BE49-F238E27FC236}">
                <a16:creationId xmlns:a16="http://schemas.microsoft.com/office/drawing/2014/main" id="{F9607EF9-A236-1234-834F-C452C392A4DC}"/>
              </a:ext>
            </a:extLst>
          </p:cNvPr>
          <p:cNvSpPr txBox="1"/>
          <p:nvPr/>
        </p:nvSpPr>
        <p:spPr>
          <a:xfrm>
            <a:off x="11576050" y="1430665"/>
            <a:ext cx="7426325" cy="646331"/>
          </a:xfrm>
          <a:prstGeom prst="rect">
            <a:avLst/>
          </a:prstGeom>
          <a:noFill/>
        </p:spPr>
        <p:txBody>
          <a:bodyPr wrap="square">
            <a:spAutoFit/>
          </a:bodyPr>
          <a:lstStyle/>
          <a:p>
            <a:pPr marL="258445">
              <a:lnSpc>
                <a:spcPct val="100000"/>
              </a:lnSpc>
              <a:spcBef>
                <a:spcPts val="1495"/>
              </a:spcBef>
            </a:pPr>
            <a:r>
              <a:rPr lang="pt-PT" sz="3600" b="1" i="0" u="none" strike="noStrike" dirty="0" err="1">
                <a:solidFill>
                  <a:srgbClr val="FFFFFF"/>
                </a:solidFill>
                <a:effectLst/>
              </a:rPr>
              <a:t>Uniting</a:t>
            </a:r>
            <a:r>
              <a:rPr lang="pt-PT" sz="3600" b="1" i="0" u="none" strike="noStrike" dirty="0">
                <a:solidFill>
                  <a:srgbClr val="FFFFFF"/>
                </a:solidFill>
                <a:effectLst/>
              </a:rPr>
              <a:t> </a:t>
            </a:r>
            <a:r>
              <a:rPr lang="pt-PT" sz="3600" b="1" i="0" u="none" strike="noStrike" dirty="0" err="1">
                <a:solidFill>
                  <a:srgbClr val="FFFFFF"/>
                </a:solidFill>
                <a:effectLst/>
              </a:rPr>
              <a:t>Europe's</a:t>
            </a:r>
            <a:r>
              <a:rPr lang="pt-PT" sz="3600" b="1" i="0" u="none" strike="noStrike" dirty="0">
                <a:solidFill>
                  <a:srgbClr val="FFFFFF"/>
                </a:solidFill>
                <a:effectLst/>
              </a:rPr>
              <a:t> </a:t>
            </a:r>
            <a:r>
              <a:rPr lang="pt-PT" sz="3600" b="1" i="0" u="none" strike="noStrike" dirty="0" err="1">
                <a:solidFill>
                  <a:srgbClr val="FFFFFF"/>
                </a:solidFill>
                <a:effectLst/>
              </a:rPr>
              <a:t>Energy</a:t>
            </a:r>
            <a:r>
              <a:rPr lang="pt-PT" sz="3600" b="1" i="0" u="none" strike="noStrike" dirty="0">
                <a:solidFill>
                  <a:srgbClr val="FFFFFF"/>
                </a:solidFill>
                <a:effectLst/>
              </a:rPr>
              <a:t>, </a:t>
            </a:r>
            <a:r>
              <a:rPr lang="pt-PT" sz="3600" b="1" i="0" u="none" strike="noStrike" dirty="0" err="1">
                <a:solidFill>
                  <a:srgbClr val="FFFFFF"/>
                </a:solidFill>
                <a:effectLst/>
              </a:rPr>
              <a:t>Today</a:t>
            </a:r>
            <a:endParaRPr lang="pt-PT" sz="3600" dirty="0">
              <a:latin typeface="Roboto"/>
              <a:cs typeface="Roboto"/>
            </a:endParaRPr>
          </a:p>
        </p:txBody>
      </p:sp>
      <p:sp>
        <p:nvSpPr>
          <p:cNvPr id="2" name="object 3">
            <a:extLst>
              <a:ext uri="{FF2B5EF4-FFF2-40B4-BE49-F238E27FC236}">
                <a16:creationId xmlns:a16="http://schemas.microsoft.com/office/drawing/2014/main" id="{310D7CBD-1B44-D275-A92A-7C6011A33C3F}"/>
              </a:ext>
            </a:extLst>
          </p:cNvPr>
          <p:cNvSpPr txBox="1"/>
          <p:nvPr/>
        </p:nvSpPr>
        <p:spPr>
          <a:xfrm>
            <a:off x="552988" y="7312323"/>
            <a:ext cx="9525000" cy="2666756"/>
          </a:xfrm>
          <a:prstGeom prst="rect">
            <a:avLst/>
          </a:prstGeom>
        </p:spPr>
        <p:txBody>
          <a:bodyPr vert="horz" wrap="square" lIns="0" tIns="17145" rIns="0" bIns="0" rtlCol="0">
            <a:spAutoFit/>
          </a:bodyPr>
          <a:lstStyle/>
          <a:p>
            <a:pPr marL="12700">
              <a:lnSpc>
                <a:spcPct val="100000"/>
              </a:lnSpc>
              <a:spcBef>
                <a:spcPts val="135"/>
              </a:spcBef>
            </a:pPr>
            <a:endParaRPr lang="en-US" sz="2800" spc="204" dirty="0">
              <a:solidFill>
                <a:srgbClr val="FFFFFF"/>
              </a:solidFill>
              <a:latin typeface="Roboto"/>
              <a:cs typeface="Roboto"/>
            </a:endParaRPr>
          </a:p>
          <a:p>
            <a:pPr marL="12700">
              <a:lnSpc>
                <a:spcPct val="100000"/>
              </a:lnSpc>
              <a:spcBef>
                <a:spcPts val="135"/>
              </a:spcBef>
            </a:pPr>
            <a:r>
              <a:rPr lang="en-US" sz="2800" spc="204" dirty="0">
                <a:solidFill>
                  <a:srgbClr val="FFFFFF"/>
                </a:solidFill>
                <a:latin typeface="Roboto"/>
                <a:cs typeface="Roboto"/>
              </a:rPr>
              <a:t>Update by</a:t>
            </a:r>
          </a:p>
          <a:p>
            <a:pPr marL="12700">
              <a:lnSpc>
                <a:spcPct val="100000"/>
              </a:lnSpc>
              <a:spcBef>
                <a:spcPts val="135"/>
              </a:spcBef>
            </a:pPr>
            <a:r>
              <a:rPr lang="en-US" sz="2800" spc="204" dirty="0">
                <a:solidFill>
                  <a:srgbClr val="FFFFFF"/>
                </a:solidFill>
                <a:latin typeface="Roboto"/>
                <a:cs typeface="Roboto"/>
              </a:rPr>
              <a:t>Energy Community Secretariat</a:t>
            </a:r>
          </a:p>
          <a:p>
            <a:pPr marL="12700">
              <a:lnSpc>
                <a:spcPct val="100000"/>
              </a:lnSpc>
              <a:spcBef>
                <a:spcPts val="135"/>
              </a:spcBef>
            </a:pPr>
            <a:endParaRPr lang="en-US" sz="2800" spc="204" dirty="0">
              <a:solidFill>
                <a:srgbClr val="FFFFFF"/>
              </a:solidFill>
              <a:latin typeface="Roboto"/>
              <a:cs typeface="Roboto"/>
            </a:endParaRPr>
          </a:p>
          <a:p>
            <a:pPr marL="12700">
              <a:lnSpc>
                <a:spcPct val="100000"/>
              </a:lnSpc>
              <a:spcBef>
                <a:spcPts val="135"/>
              </a:spcBef>
            </a:pPr>
            <a:r>
              <a:rPr lang="sr-Latn-ME" sz="2800" i="1" spc="204" dirty="0">
                <a:solidFill>
                  <a:srgbClr val="FFFFFF"/>
                </a:solidFill>
                <a:latin typeface="Roboto"/>
                <a:cs typeface="Roboto"/>
              </a:rPr>
              <a:t>4</a:t>
            </a:r>
            <a:r>
              <a:rPr lang="en-GB" sz="2800" i="1" spc="204" dirty="0">
                <a:solidFill>
                  <a:srgbClr val="FFFFFF"/>
                </a:solidFill>
                <a:latin typeface="Roboto"/>
                <a:cs typeface="Roboto"/>
              </a:rPr>
              <a:t>4</a:t>
            </a:r>
            <a:r>
              <a:rPr lang="en-GB" sz="2800" i="1" spc="204" baseline="30000" dirty="0">
                <a:solidFill>
                  <a:srgbClr val="FFFFFF"/>
                </a:solidFill>
                <a:latin typeface="Roboto"/>
                <a:cs typeface="Roboto"/>
              </a:rPr>
              <a:t>th</a:t>
            </a:r>
            <a:r>
              <a:rPr lang="sr-Latn-ME" sz="2800" i="1" spc="204" baseline="30000" dirty="0">
                <a:solidFill>
                  <a:srgbClr val="FFFFFF"/>
                </a:solidFill>
                <a:latin typeface="Roboto"/>
                <a:cs typeface="Roboto"/>
              </a:rPr>
              <a:t> </a:t>
            </a:r>
            <a:r>
              <a:rPr lang="sr-Latn-ME" sz="2800" i="1" spc="204" dirty="0">
                <a:solidFill>
                  <a:srgbClr val="FFFFFF"/>
                </a:solidFill>
                <a:latin typeface="Roboto"/>
                <a:cs typeface="Roboto"/>
              </a:rPr>
              <a:t>MESC Meeting</a:t>
            </a:r>
            <a:endParaRPr lang="en-US" sz="2800" i="1" spc="204" dirty="0">
              <a:solidFill>
                <a:srgbClr val="FFFFFF"/>
              </a:solidFill>
              <a:latin typeface="Roboto"/>
              <a:cs typeface="Roboto"/>
            </a:endParaRPr>
          </a:p>
          <a:p>
            <a:pPr marL="12700">
              <a:lnSpc>
                <a:spcPct val="100000"/>
              </a:lnSpc>
              <a:spcBef>
                <a:spcPts val="135"/>
              </a:spcBef>
            </a:pPr>
            <a:r>
              <a:rPr lang="en-GB" sz="2800" i="1" spc="204" dirty="0">
                <a:solidFill>
                  <a:srgbClr val="FFFFFF"/>
                </a:solidFill>
                <a:latin typeface="Roboto"/>
                <a:cs typeface="Roboto"/>
              </a:rPr>
              <a:t>11 June</a:t>
            </a:r>
            <a:r>
              <a:rPr lang="sr-Latn-ME" sz="2800" i="1" spc="204" dirty="0">
                <a:solidFill>
                  <a:srgbClr val="FFFFFF"/>
                </a:solidFill>
                <a:latin typeface="Roboto"/>
                <a:cs typeface="Roboto"/>
              </a:rPr>
              <a:t> </a:t>
            </a:r>
            <a:r>
              <a:rPr lang="en-US" sz="2800" i="1" spc="204" dirty="0">
                <a:solidFill>
                  <a:srgbClr val="FFFFFF"/>
                </a:solidFill>
                <a:latin typeface="Roboto"/>
                <a:cs typeface="Roboto"/>
              </a:rPr>
              <a:t>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7D21-99A5-ECDD-F01B-D0888A91B5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AC4555-9094-3EBD-2AB6-D8F36AB516E0}"/>
              </a:ext>
            </a:extLst>
          </p:cNvPr>
          <p:cNvSpPr txBox="1"/>
          <p:nvPr/>
        </p:nvSpPr>
        <p:spPr>
          <a:xfrm>
            <a:off x="571070" y="805454"/>
            <a:ext cx="16551871" cy="553998"/>
          </a:xfrm>
          <a:prstGeom prst="rect">
            <a:avLst/>
          </a:prstGeom>
          <a:noFill/>
        </p:spPr>
        <p:txBody>
          <a:bodyPr wrap="square" lIns="0" tIns="0" rIns="0" bIns="0" anchor="t">
            <a:spAutoFit/>
          </a:bodyPr>
          <a:lstStyle/>
          <a:p>
            <a:pPr algn="l"/>
            <a:r>
              <a:rPr lang="sr-Latn-ME" sz="3600" b="1" i="0" dirty="0">
                <a:solidFill>
                  <a:srgbClr val="1B2A4E"/>
                </a:solidFill>
                <a:latin typeface="Roboto" panose="02000000000000000000" pitchFamily="2" charset="0"/>
                <a:ea typeface="Roboto" panose="02000000000000000000" pitchFamily="2" charset="0"/>
                <a:cs typeface="Roboto" panose="02000000000000000000" pitchFamily="2" charset="0"/>
              </a:rPr>
              <a:t>Electricity Integration Package: status of the transposition and verification</a:t>
            </a:r>
            <a:endParaRPr sz="3600" b="1" i="0" dirty="0">
              <a:solidFill>
                <a:srgbClr val="1B2A4E"/>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D34ECA14-CA1C-310C-219A-33E34E610C4C}"/>
              </a:ext>
            </a:extLst>
          </p:cNvPr>
          <p:cNvSpPr/>
          <p:nvPr/>
        </p:nvSpPr>
        <p:spPr>
          <a:xfrm>
            <a:off x="604634" y="1548219"/>
            <a:ext cx="1813903" cy="67856"/>
          </a:xfrm>
          <a:prstGeom prst="rect">
            <a:avLst/>
          </a:prstGeom>
          <a:solidFill>
            <a:srgbClr val="008B77"/>
          </a:solidFill>
          <a:ln w="6350">
            <a:solidFill>
              <a:srgbClr val="008B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08CB9482-BE10-EDB8-CC9B-D1C71E8CBE58}"/>
              </a:ext>
            </a:extLst>
          </p:cNvPr>
          <p:cNvSpPr txBox="1"/>
          <p:nvPr/>
        </p:nvSpPr>
        <p:spPr>
          <a:xfrm>
            <a:off x="648780" y="8934089"/>
            <a:ext cx="14432470" cy="318036"/>
          </a:xfrm>
          <a:prstGeom prst="rect">
            <a:avLst/>
          </a:prstGeom>
          <a:noFill/>
        </p:spPr>
        <p:txBody>
          <a:bodyPr wrap="square" rtlCol="0">
            <a:spAutoFit/>
          </a:bodyPr>
          <a:lstStyle/>
          <a:p>
            <a:r>
              <a:rPr lang="sr-Latn-ME" sz="22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t>
            </a:r>
            <a:r>
              <a:rPr lang="en-GB" sz="22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This designation is without prejudice to positions on status, and is in line with UNSCR 1244 and the ICJ Advisory Opinion on the Kosovo* declaration of independence</a:t>
            </a:r>
            <a:r>
              <a:rPr lang="sr-Latn-ME" sz="20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t>
            </a:r>
            <a:endParaRPr lang="en-GB" sz="20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1" name="TextBox 30">
            <a:extLst>
              <a:ext uri="{FF2B5EF4-FFF2-40B4-BE49-F238E27FC236}">
                <a16:creationId xmlns:a16="http://schemas.microsoft.com/office/drawing/2014/main" id="{51907FF7-D02E-C336-5A6B-EE830F269DAA}"/>
              </a:ext>
            </a:extLst>
          </p:cNvPr>
          <p:cNvSpPr txBox="1"/>
          <p:nvPr/>
        </p:nvSpPr>
        <p:spPr>
          <a:xfrm>
            <a:off x="15081250" y="3507695"/>
            <a:ext cx="4800600" cy="1021556"/>
          </a:xfrm>
          <a:prstGeom prst="roundRect">
            <a:avLst/>
          </a:prstGeom>
          <a:noFill/>
          <a:ln w="38100">
            <a:noFill/>
          </a:ln>
        </p:spPr>
        <p:txBody>
          <a:bodyPr wrap="square">
            <a:spAutoFit/>
          </a:bodyPr>
          <a:lstStyle/>
          <a:p>
            <a:pPr marL="285750" indent="-285750" algn="just">
              <a:spcAft>
                <a:spcPts val="600"/>
              </a:spcAft>
              <a:buFont typeface="Wingdings" panose="05000000000000000000" pitchFamily="2" charset="2"/>
              <a:buChar char="Ø"/>
            </a:pPr>
            <a:r>
              <a:rPr lang="en-GB" dirty="0">
                <a:solidFill>
                  <a:srgbClr val="2C3A76"/>
                </a:solidFill>
                <a:latin typeface="Roboto" panose="02000000000000000000" pitchFamily="2" charset="0"/>
                <a:ea typeface="Roboto" panose="02000000000000000000" pitchFamily="2" charset="0"/>
                <a:cs typeface="Roboto" panose="02000000000000000000" pitchFamily="2" charset="0"/>
              </a:rPr>
              <a:t>The European Commission</a:t>
            </a:r>
            <a:r>
              <a:rPr lang="sr-Latn-ME" dirty="0">
                <a:solidFill>
                  <a:srgbClr val="2C3A76"/>
                </a:solidFill>
                <a:latin typeface="Roboto" panose="02000000000000000000" pitchFamily="2" charset="0"/>
                <a:ea typeface="Roboto" panose="02000000000000000000" pitchFamily="2" charset="0"/>
                <a:cs typeface="Roboto" panose="02000000000000000000" pitchFamily="2" charset="0"/>
              </a:rPr>
              <a:t>’s opinion with recommendations communicated to Serbia on 14 May 2026</a:t>
            </a:r>
            <a:r>
              <a:rPr lang="en-GB" dirty="0">
                <a:solidFill>
                  <a:srgbClr val="2C3A76"/>
                </a:solidFill>
                <a:latin typeface="Roboto" panose="02000000000000000000" pitchFamily="2" charset="0"/>
                <a:ea typeface="Roboto" panose="02000000000000000000" pitchFamily="2" charset="0"/>
                <a:cs typeface="Roboto" panose="02000000000000000000" pitchFamily="2" charset="0"/>
              </a:rPr>
              <a:t>. </a:t>
            </a:r>
          </a:p>
        </p:txBody>
      </p:sp>
      <p:sp>
        <p:nvSpPr>
          <p:cNvPr id="32" name="TextBox 31">
            <a:extLst>
              <a:ext uri="{FF2B5EF4-FFF2-40B4-BE49-F238E27FC236}">
                <a16:creationId xmlns:a16="http://schemas.microsoft.com/office/drawing/2014/main" id="{0E4C7C85-4F94-F47E-ECF9-797DC0A0A3E3}"/>
              </a:ext>
            </a:extLst>
          </p:cNvPr>
          <p:cNvSpPr txBox="1"/>
          <p:nvPr/>
        </p:nvSpPr>
        <p:spPr>
          <a:xfrm>
            <a:off x="15279181" y="5388689"/>
            <a:ext cx="4602663" cy="715089"/>
          </a:xfrm>
          <a:prstGeom prst="roundRect">
            <a:avLst/>
          </a:prstGeom>
          <a:noFill/>
          <a:ln w="38100">
            <a:noFill/>
          </a:ln>
        </p:spPr>
        <p:txBody>
          <a:bodyPr wrap="square">
            <a:spAutoFit/>
          </a:bodyPr>
          <a:lstStyle/>
          <a:p>
            <a:pPr marL="285750" indent="-285750" algn="just">
              <a:spcAft>
                <a:spcPts val="600"/>
              </a:spcAft>
              <a:buFont typeface="Wingdings" panose="05000000000000000000" pitchFamily="2" charset="2"/>
              <a:buChar char="Ø"/>
            </a:pPr>
            <a:r>
              <a:rPr lang="en-GB" dirty="0">
                <a:solidFill>
                  <a:srgbClr val="2C3A76"/>
                </a:solidFill>
                <a:latin typeface="Roboto" panose="02000000000000000000" pitchFamily="2" charset="0"/>
                <a:ea typeface="Roboto" panose="02000000000000000000" pitchFamily="2" charset="0"/>
                <a:cs typeface="Roboto" panose="02000000000000000000" pitchFamily="2" charset="0"/>
              </a:rPr>
              <a:t>The European Commission is expected to issue an opinion by mid-</a:t>
            </a:r>
            <a:r>
              <a:rPr lang="sr-Latn-ME" dirty="0">
                <a:solidFill>
                  <a:srgbClr val="2C3A76"/>
                </a:solidFill>
                <a:latin typeface="Roboto" panose="02000000000000000000" pitchFamily="2" charset="0"/>
                <a:ea typeface="Roboto" panose="02000000000000000000" pitchFamily="2" charset="0"/>
                <a:cs typeface="Roboto" panose="02000000000000000000" pitchFamily="2" charset="0"/>
              </a:rPr>
              <a:t>October.</a:t>
            </a:r>
            <a:endParaRPr lang="en-GB" dirty="0">
              <a:solidFill>
                <a:srgbClr val="2C3A76"/>
              </a:solidFill>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9620C41C-FCFF-B61C-505B-C980301C744F}"/>
              </a:ext>
            </a:extLst>
          </p:cNvPr>
          <p:cNvSpPr txBox="1"/>
          <p:nvPr/>
        </p:nvSpPr>
        <p:spPr>
          <a:xfrm>
            <a:off x="15233650" y="7147719"/>
            <a:ext cx="4800600" cy="1021556"/>
          </a:xfrm>
          <a:prstGeom prst="roundRect">
            <a:avLst/>
          </a:prstGeom>
          <a:noFill/>
          <a:ln w="38100">
            <a:noFill/>
          </a:ln>
        </p:spPr>
        <p:txBody>
          <a:bodyPr wrap="square">
            <a:spAutoFit/>
          </a:bodyPr>
          <a:lstStyle/>
          <a:p>
            <a:pPr marL="285750" indent="-285750" algn="just">
              <a:spcAft>
                <a:spcPts val="600"/>
              </a:spcAft>
              <a:buFont typeface="Wingdings" panose="05000000000000000000" pitchFamily="2" charset="2"/>
              <a:buChar char="Ø"/>
            </a:pPr>
            <a:r>
              <a:rPr lang="en-GB" dirty="0">
                <a:solidFill>
                  <a:srgbClr val="2C3A76"/>
                </a:solidFill>
                <a:latin typeface="Roboto" panose="02000000000000000000" pitchFamily="2" charset="0"/>
                <a:ea typeface="Roboto" panose="02000000000000000000" pitchFamily="2" charset="0"/>
                <a:cs typeface="Roboto" panose="02000000000000000000" pitchFamily="2" charset="0"/>
              </a:rPr>
              <a:t>The European Commission is expected to issue an opinion by </a:t>
            </a:r>
            <a:r>
              <a:rPr lang="sr-Latn-ME" dirty="0">
                <a:solidFill>
                  <a:srgbClr val="2C3A76"/>
                </a:solidFill>
                <a:latin typeface="Roboto" panose="02000000000000000000" pitchFamily="2" charset="0"/>
                <a:ea typeface="Roboto" panose="02000000000000000000" pitchFamily="2" charset="0"/>
                <a:cs typeface="Roboto" panose="02000000000000000000" pitchFamily="2" charset="0"/>
              </a:rPr>
              <a:t>the beginning of November.</a:t>
            </a:r>
            <a:endParaRPr lang="en-GB" dirty="0">
              <a:solidFill>
                <a:srgbClr val="2C3A76"/>
              </a:solidFill>
              <a:latin typeface="Roboto" panose="02000000000000000000" pitchFamily="2" charset="0"/>
              <a:ea typeface="Roboto" panose="02000000000000000000" pitchFamily="2" charset="0"/>
              <a:cs typeface="Roboto" panose="02000000000000000000" pitchFamily="2" charset="0"/>
            </a:endParaRPr>
          </a:p>
        </p:txBody>
      </p:sp>
      <p:grpSp>
        <p:nvGrpSpPr>
          <p:cNvPr id="35" name="Group 34">
            <a:extLst>
              <a:ext uri="{FF2B5EF4-FFF2-40B4-BE49-F238E27FC236}">
                <a16:creationId xmlns:a16="http://schemas.microsoft.com/office/drawing/2014/main" id="{5942E332-11ED-F9E8-635E-798837A66448}"/>
              </a:ext>
            </a:extLst>
          </p:cNvPr>
          <p:cNvGrpSpPr/>
          <p:nvPr/>
        </p:nvGrpSpPr>
        <p:grpSpPr>
          <a:xfrm>
            <a:off x="15233650" y="2956719"/>
            <a:ext cx="3264433" cy="457886"/>
            <a:chOff x="509607" y="7374717"/>
            <a:chExt cx="3264433" cy="457886"/>
          </a:xfrm>
        </p:grpSpPr>
        <p:sp>
          <p:nvSpPr>
            <p:cNvPr id="36" name="TextBox 35">
              <a:extLst>
                <a:ext uri="{FF2B5EF4-FFF2-40B4-BE49-F238E27FC236}">
                  <a16:creationId xmlns:a16="http://schemas.microsoft.com/office/drawing/2014/main" id="{BA4C9CEF-290D-AEDB-0A4D-3E3BF99AF476}"/>
                </a:ext>
              </a:extLst>
            </p:cNvPr>
            <p:cNvSpPr txBox="1"/>
            <p:nvPr/>
          </p:nvSpPr>
          <p:spPr>
            <a:xfrm>
              <a:off x="541635" y="7423980"/>
              <a:ext cx="3232405" cy="408623"/>
            </a:xfrm>
            <a:prstGeom prst="roundRect">
              <a:avLst/>
            </a:prstGeom>
            <a:noFill/>
            <a:ln w="38100">
              <a:noFill/>
            </a:ln>
          </p:spPr>
          <p:txBody>
            <a:bodyPr wrap="square">
              <a:spAutoFit/>
            </a:bodyPr>
            <a:lstStyle/>
            <a:p>
              <a:pPr algn="just">
                <a:spcAft>
                  <a:spcPts val="1200"/>
                </a:spcAft>
              </a:pPr>
              <a:r>
                <a:rPr lang="sr-Latn-ME" b="1" dirty="0">
                  <a:solidFill>
                    <a:srgbClr val="058A7B"/>
                  </a:solidFill>
                  <a:latin typeface="Roboto" panose="02000000000000000000" pitchFamily="2" charset="0"/>
                  <a:ea typeface="Roboto" panose="02000000000000000000" pitchFamily="2" charset="0"/>
                  <a:cs typeface="Roboto" panose="02000000000000000000" pitchFamily="2" charset="0"/>
                </a:rPr>
                <a:t>Serbia</a:t>
              </a:r>
            </a:p>
          </p:txBody>
        </p:sp>
        <p:cxnSp>
          <p:nvCxnSpPr>
            <p:cNvPr id="37" name="Straight Connector 36">
              <a:extLst>
                <a:ext uri="{FF2B5EF4-FFF2-40B4-BE49-F238E27FC236}">
                  <a16:creationId xmlns:a16="http://schemas.microsoft.com/office/drawing/2014/main" id="{1F10E3D5-FE74-92D0-7658-FA16FB9C857B}"/>
                </a:ext>
              </a:extLst>
            </p:cNvPr>
            <p:cNvCxnSpPr/>
            <p:nvPr/>
          </p:nvCxnSpPr>
          <p:spPr>
            <a:xfrm>
              <a:off x="509607" y="7374717"/>
              <a:ext cx="0" cy="45047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7D564A0C-E276-455C-391E-E0F43F70E348}"/>
              </a:ext>
            </a:extLst>
          </p:cNvPr>
          <p:cNvGrpSpPr/>
          <p:nvPr/>
        </p:nvGrpSpPr>
        <p:grpSpPr>
          <a:xfrm>
            <a:off x="15233650" y="4861719"/>
            <a:ext cx="2018782" cy="482994"/>
            <a:chOff x="509607" y="7374717"/>
            <a:chExt cx="3264433" cy="457886"/>
          </a:xfrm>
        </p:grpSpPr>
        <p:sp>
          <p:nvSpPr>
            <p:cNvPr id="39" name="TextBox 38">
              <a:extLst>
                <a:ext uri="{FF2B5EF4-FFF2-40B4-BE49-F238E27FC236}">
                  <a16:creationId xmlns:a16="http://schemas.microsoft.com/office/drawing/2014/main" id="{EF1FD388-86FB-8C36-57BF-8883BF6B7DBF}"/>
                </a:ext>
              </a:extLst>
            </p:cNvPr>
            <p:cNvSpPr txBox="1"/>
            <p:nvPr/>
          </p:nvSpPr>
          <p:spPr>
            <a:xfrm>
              <a:off x="541635" y="7423980"/>
              <a:ext cx="3232405" cy="408623"/>
            </a:xfrm>
            <a:prstGeom prst="roundRect">
              <a:avLst/>
            </a:prstGeom>
            <a:noFill/>
            <a:ln w="38100">
              <a:noFill/>
            </a:ln>
          </p:spPr>
          <p:txBody>
            <a:bodyPr wrap="square">
              <a:spAutoFit/>
            </a:bodyPr>
            <a:lstStyle/>
            <a:p>
              <a:pPr algn="just">
                <a:spcAft>
                  <a:spcPts val="1200"/>
                </a:spcAft>
              </a:pPr>
              <a:r>
                <a:rPr lang="sr-Latn-ME" b="1" dirty="0">
                  <a:solidFill>
                    <a:srgbClr val="058A7B"/>
                  </a:solidFill>
                  <a:latin typeface="Roboto" panose="02000000000000000000" pitchFamily="2" charset="0"/>
                  <a:ea typeface="Roboto" panose="02000000000000000000" pitchFamily="2" charset="0"/>
                  <a:cs typeface="Roboto" panose="02000000000000000000" pitchFamily="2" charset="0"/>
                </a:rPr>
                <a:t>Monetengro</a:t>
              </a:r>
            </a:p>
          </p:txBody>
        </p:sp>
        <p:cxnSp>
          <p:nvCxnSpPr>
            <p:cNvPr id="40" name="Straight Connector 39">
              <a:extLst>
                <a:ext uri="{FF2B5EF4-FFF2-40B4-BE49-F238E27FC236}">
                  <a16:creationId xmlns:a16="http://schemas.microsoft.com/office/drawing/2014/main" id="{7A633322-F79B-1D49-3F4C-414D92561AD3}"/>
                </a:ext>
              </a:extLst>
            </p:cNvPr>
            <p:cNvCxnSpPr/>
            <p:nvPr/>
          </p:nvCxnSpPr>
          <p:spPr>
            <a:xfrm>
              <a:off x="509607" y="7374717"/>
              <a:ext cx="0" cy="45047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83A018D-859A-0A39-BD91-32E8E17BA8AE}"/>
              </a:ext>
            </a:extLst>
          </p:cNvPr>
          <p:cNvGrpSpPr/>
          <p:nvPr/>
        </p:nvGrpSpPr>
        <p:grpSpPr>
          <a:xfrm>
            <a:off x="15279181" y="6628971"/>
            <a:ext cx="3264433" cy="457886"/>
            <a:chOff x="509607" y="7374717"/>
            <a:chExt cx="3264433" cy="457886"/>
          </a:xfrm>
        </p:grpSpPr>
        <p:sp>
          <p:nvSpPr>
            <p:cNvPr id="42" name="TextBox 41">
              <a:extLst>
                <a:ext uri="{FF2B5EF4-FFF2-40B4-BE49-F238E27FC236}">
                  <a16:creationId xmlns:a16="http://schemas.microsoft.com/office/drawing/2014/main" id="{462843F9-18CF-F4FA-22CC-A9E43557ED65}"/>
                </a:ext>
              </a:extLst>
            </p:cNvPr>
            <p:cNvSpPr txBox="1"/>
            <p:nvPr/>
          </p:nvSpPr>
          <p:spPr>
            <a:xfrm>
              <a:off x="541635" y="7423980"/>
              <a:ext cx="3232405" cy="408623"/>
            </a:xfrm>
            <a:prstGeom prst="roundRect">
              <a:avLst/>
            </a:prstGeom>
            <a:noFill/>
            <a:ln w="38100">
              <a:noFill/>
            </a:ln>
          </p:spPr>
          <p:txBody>
            <a:bodyPr wrap="square">
              <a:spAutoFit/>
            </a:bodyPr>
            <a:lstStyle/>
            <a:p>
              <a:pPr algn="just">
                <a:spcAft>
                  <a:spcPts val="1200"/>
                </a:spcAft>
              </a:pPr>
              <a:r>
                <a:rPr lang="sr-Latn-ME" b="1" dirty="0">
                  <a:solidFill>
                    <a:srgbClr val="058A7B"/>
                  </a:solidFill>
                  <a:latin typeface="Roboto" panose="02000000000000000000" pitchFamily="2" charset="0"/>
                  <a:ea typeface="Roboto" panose="02000000000000000000" pitchFamily="2" charset="0"/>
                  <a:cs typeface="Roboto" panose="02000000000000000000" pitchFamily="2" charset="0"/>
                </a:rPr>
                <a:t>Moldova</a:t>
              </a:r>
            </a:p>
          </p:txBody>
        </p:sp>
        <p:cxnSp>
          <p:nvCxnSpPr>
            <p:cNvPr id="43" name="Straight Connector 42">
              <a:extLst>
                <a:ext uri="{FF2B5EF4-FFF2-40B4-BE49-F238E27FC236}">
                  <a16:creationId xmlns:a16="http://schemas.microsoft.com/office/drawing/2014/main" id="{35B8E030-4E4B-A86D-3E38-D9FBD226E46A}"/>
                </a:ext>
              </a:extLst>
            </p:cNvPr>
            <p:cNvCxnSpPr/>
            <p:nvPr/>
          </p:nvCxnSpPr>
          <p:spPr>
            <a:xfrm>
              <a:off x="509607" y="7374717"/>
              <a:ext cx="0" cy="450470"/>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44" name="Table 43">
            <a:extLst>
              <a:ext uri="{FF2B5EF4-FFF2-40B4-BE49-F238E27FC236}">
                <a16:creationId xmlns:a16="http://schemas.microsoft.com/office/drawing/2014/main" id="{BB9B48A3-5A4D-9847-D8AA-99A40F8E144F}"/>
              </a:ext>
            </a:extLst>
          </p:cNvPr>
          <p:cNvGraphicFramePr>
            <a:graphicFrameLocks noGrp="1"/>
          </p:cNvGraphicFramePr>
          <p:nvPr>
            <p:extLst>
              <p:ext uri="{D42A27DB-BD31-4B8C-83A1-F6EECF244321}">
                <p14:modId xmlns:p14="http://schemas.microsoft.com/office/powerpoint/2010/main" val="4138926340"/>
              </p:ext>
            </p:extLst>
          </p:nvPr>
        </p:nvGraphicFramePr>
        <p:xfrm>
          <a:off x="648780" y="2375261"/>
          <a:ext cx="14419782" cy="6355082"/>
        </p:xfrm>
        <a:graphic>
          <a:graphicData uri="http://schemas.openxmlformats.org/drawingml/2006/table">
            <a:tbl>
              <a:tblPr firstRow="1" bandRow="1">
                <a:tableStyleId>{5C22544A-7EE6-4342-B048-85BDC9FD1C3A}</a:tableStyleId>
              </a:tblPr>
              <a:tblGrid>
                <a:gridCol w="3537891">
                  <a:extLst>
                    <a:ext uri="{9D8B030D-6E8A-4147-A177-3AD203B41FA5}">
                      <a16:colId xmlns:a16="http://schemas.microsoft.com/office/drawing/2014/main" val="2750619436"/>
                    </a:ext>
                  </a:extLst>
                </a:gridCol>
                <a:gridCol w="3672000">
                  <a:extLst>
                    <a:ext uri="{9D8B030D-6E8A-4147-A177-3AD203B41FA5}">
                      <a16:colId xmlns:a16="http://schemas.microsoft.com/office/drawing/2014/main" val="3562496777"/>
                    </a:ext>
                  </a:extLst>
                </a:gridCol>
                <a:gridCol w="3672000">
                  <a:extLst>
                    <a:ext uri="{9D8B030D-6E8A-4147-A177-3AD203B41FA5}">
                      <a16:colId xmlns:a16="http://schemas.microsoft.com/office/drawing/2014/main" val="1922083511"/>
                    </a:ext>
                  </a:extLst>
                </a:gridCol>
                <a:gridCol w="3537891">
                  <a:extLst>
                    <a:ext uri="{9D8B030D-6E8A-4147-A177-3AD203B41FA5}">
                      <a16:colId xmlns:a16="http://schemas.microsoft.com/office/drawing/2014/main" val="2414498963"/>
                    </a:ext>
                  </a:extLst>
                </a:gridCol>
              </a:tblGrid>
              <a:tr h="376907">
                <a:tc rowSpan="2">
                  <a:txBody>
                    <a:bodyPr/>
                    <a:lstStyle/>
                    <a:p>
                      <a:r>
                        <a:rPr lang="sr-Latn-ME" dirty="0">
                          <a:solidFill>
                            <a:schemeClr val="bg1"/>
                          </a:solidFill>
                          <a:latin typeface="Roboto" panose="02000000000000000000" pitchFamily="2" charset="0"/>
                          <a:ea typeface="Roboto" panose="02000000000000000000" pitchFamily="2" charset="0"/>
                          <a:cs typeface="Roboto" panose="02000000000000000000" pitchFamily="2" charset="0"/>
                        </a:rPr>
                        <a:t>EnC Countracting Party</a:t>
                      </a:r>
                      <a:endParaRPr lang="en-AT"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r>
                        <a:rPr lang="sr-Latn-ME" dirty="0">
                          <a:latin typeface="Roboto" panose="02000000000000000000" pitchFamily="2" charset="0"/>
                          <a:ea typeface="Roboto" panose="02000000000000000000" pitchFamily="2" charset="0"/>
                          <a:cs typeface="Roboto" panose="02000000000000000000" pitchFamily="2" charset="0"/>
                        </a:rPr>
                        <a:t>EIP – status of incorporation into the national legislation</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hMerge="1">
                  <a:txBody>
                    <a:bodyPr/>
                    <a:lstStyle/>
                    <a:p>
                      <a:endParaRPr lang="en-AT" dirty="0"/>
                    </a:p>
                  </a:txBody>
                  <a:tcPr>
                    <a:lnB w="12700" cap="flat" cmpd="sng" algn="ctr">
                      <a:solidFill>
                        <a:schemeClr val="bg1">
                          <a:lumMod val="75000"/>
                        </a:schemeClr>
                      </a:solidFill>
                      <a:prstDash val="solid"/>
                      <a:round/>
                      <a:headEnd type="none" w="med" len="med"/>
                      <a:tailEnd type="none" w="med" len="med"/>
                    </a:lnB>
                  </a:tcPr>
                </a:tc>
                <a:tc rowSpan="2">
                  <a:txBody>
                    <a:bodyPr/>
                    <a:lstStyle/>
                    <a:p>
                      <a:r>
                        <a:rPr lang="sr-Latn-ME" dirty="0">
                          <a:solidFill>
                            <a:schemeClr val="bg1"/>
                          </a:solidFill>
                          <a:latin typeface="Roboto" panose="02000000000000000000" pitchFamily="2" charset="0"/>
                          <a:ea typeface="Roboto" panose="02000000000000000000" pitchFamily="2" charset="0"/>
                          <a:cs typeface="Roboto" panose="02000000000000000000" pitchFamily="2" charset="0"/>
                        </a:rPr>
                        <a:t>Status of verification of the compliant transposition</a:t>
                      </a:r>
                      <a:endParaRPr lang="en-AT"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91582289"/>
                  </a:ext>
                </a:extLst>
              </a:tr>
              <a:tr h="1224948">
                <a:tc vMerge="1">
                  <a:txBody>
                    <a:bodyPr/>
                    <a:lstStyle/>
                    <a:p>
                      <a:endParaRPr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58A7B"/>
                    </a:solidFill>
                  </a:tcPr>
                </a:tc>
                <a:tc>
                  <a:txBody>
                    <a:bodyPr/>
                    <a:lstStyle/>
                    <a:p>
                      <a:r>
                        <a:rPr lang="sr-Latn-ME" b="1" dirty="0">
                          <a:solidFill>
                            <a:schemeClr val="bg1"/>
                          </a:solidFill>
                          <a:latin typeface="Roboto" panose="02000000000000000000" pitchFamily="2" charset="0"/>
                          <a:ea typeface="Roboto" panose="02000000000000000000" pitchFamily="2" charset="0"/>
                          <a:cs typeface="Roboto" panose="02000000000000000000" pitchFamily="2" charset="0"/>
                        </a:rPr>
                        <a:t>Four legal acts from CEP (ED, ER; ACER and Risk-Preperedness) – adapted versions</a:t>
                      </a:r>
                      <a:endParaRPr lang="en-AT"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58A7B"/>
                    </a:solidFill>
                  </a:tcPr>
                </a:tc>
                <a:tc>
                  <a:txBody>
                    <a:bodyPr/>
                    <a:lstStyle/>
                    <a:p>
                      <a:r>
                        <a:rPr lang="sr-Latn-ME" b="1" dirty="0">
                          <a:solidFill>
                            <a:schemeClr val="bg1"/>
                          </a:solidFill>
                          <a:latin typeface="Roboto" panose="02000000000000000000" pitchFamily="2" charset="0"/>
                          <a:ea typeface="Roboto" panose="02000000000000000000" pitchFamily="2" charset="0"/>
                          <a:cs typeface="Roboto" panose="02000000000000000000" pitchFamily="2" charset="0"/>
                        </a:rPr>
                        <a:t>Five NC&amp;GL (FCA, CACM, EBGL, SOGL and ER NC) – adapted versions</a:t>
                      </a:r>
                      <a:endParaRPr lang="en-AT"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58A7B"/>
                    </a:solidFill>
                  </a:tcPr>
                </a:tc>
                <a:tc vMerge="1">
                  <a:txBody>
                    <a:bodyPr/>
                    <a:lstStyle/>
                    <a:p>
                      <a:endParaRPr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58A7B"/>
                    </a:solidFill>
                  </a:tcPr>
                </a:tc>
                <a:extLst>
                  <a:ext uri="{0D108BD9-81ED-4DB2-BD59-A6C34878D82A}">
                    <a16:rowId xmlns:a16="http://schemas.microsoft.com/office/drawing/2014/main" val="2246540293"/>
                  </a:ext>
                </a:extLst>
              </a:tr>
              <a:tr h="659587">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Albania</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dirty="0">
                          <a:latin typeface="Roboto" panose="02000000000000000000" pitchFamily="2" charset="0"/>
                          <a:ea typeface="Roboto" panose="02000000000000000000" pitchFamily="2" charset="0"/>
                          <a:cs typeface="Roboto" panose="02000000000000000000" pitchFamily="2" charset="0"/>
                        </a:rPr>
                        <a:t>Law in the </a:t>
                      </a:r>
                      <a:r>
                        <a:rPr lang="sr-Latn-ME" dirty="0">
                          <a:latin typeface="Roboto" panose="02000000000000000000" pitchFamily="2" charset="0"/>
                          <a:ea typeface="Roboto" panose="02000000000000000000" pitchFamily="2" charset="0"/>
                          <a:cs typeface="Roboto" panose="02000000000000000000" pitchFamily="2" charset="0"/>
                        </a:rPr>
                        <a:t>parliamentary procedure</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b="1" dirty="0">
                          <a:latin typeface="Roboto" panose="02000000000000000000" pitchFamily="2" charset="0"/>
                          <a:ea typeface="Roboto" panose="02000000000000000000" pitchFamily="2" charset="0"/>
                          <a:cs typeface="Roboto" panose="02000000000000000000" pitchFamily="2" charset="0"/>
                        </a:rPr>
                        <a:t>NRA acts aimed to transpose adopted</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i="1" dirty="0">
                          <a:latin typeface="Roboto" panose="02000000000000000000" pitchFamily="2" charset="0"/>
                          <a:ea typeface="Roboto" panose="02000000000000000000" pitchFamily="2" charset="0"/>
                          <a:cs typeface="Roboto" panose="02000000000000000000" pitchFamily="2" charset="0"/>
                        </a:rPr>
                        <a:t>not yet started</a:t>
                      </a:r>
                      <a:endParaRPr lang="en-AT" i="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76848131"/>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Bosnia and Herzegovina</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dirty="0">
                          <a:latin typeface="Roboto" panose="02000000000000000000" pitchFamily="2" charset="0"/>
                          <a:ea typeface="Roboto" panose="02000000000000000000" pitchFamily="2" charset="0"/>
                          <a:cs typeface="Roboto" panose="02000000000000000000" pitchFamily="2" charset="0"/>
                        </a:rPr>
                        <a:t>Law in the parliamentary procedure</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dirty="0">
                          <a:latin typeface="Roboto" panose="02000000000000000000" pitchFamily="2" charset="0"/>
                          <a:ea typeface="Roboto" panose="02000000000000000000" pitchFamily="2" charset="0"/>
                          <a:cs typeface="Roboto" panose="02000000000000000000" pitchFamily="2" charset="0"/>
                        </a:rPr>
                        <a:t>pending</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ME"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rPr>
                        <a:t>not yet started</a:t>
                      </a:r>
                      <a:endParaRPr kumimoji="0" lang="en-AT"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17148578"/>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Georgia</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b="0" dirty="0">
                          <a:latin typeface="Roboto" panose="02000000000000000000" pitchFamily="2" charset="0"/>
                          <a:ea typeface="Roboto" panose="02000000000000000000" pitchFamily="2" charset="0"/>
                          <a:cs typeface="Roboto" panose="02000000000000000000" pitchFamily="2" charset="0"/>
                        </a:rPr>
                        <a:t>N/A</a:t>
                      </a:r>
                      <a:endParaRPr lang="en-AT" b="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dirty="0">
                          <a:latin typeface="Roboto" panose="02000000000000000000" pitchFamily="2" charset="0"/>
                          <a:ea typeface="Roboto" panose="02000000000000000000" pitchFamily="2" charset="0"/>
                          <a:cs typeface="Roboto" panose="02000000000000000000" pitchFamily="2" charset="0"/>
                        </a:rPr>
                        <a:t>N/A</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ME"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rPr>
                        <a:t>N/A</a:t>
                      </a:r>
                      <a:endParaRPr kumimoji="0" lang="en-AT"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09565073"/>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Kosovo*</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r-Latn-ME" dirty="0">
                          <a:latin typeface="Roboto" panose="02000000000000000000" pitchFamily="2" charset="0"/>
                          <a:ea typeface="Roboto" panose="02000000000000000000" pitchFamily="2" charset="0"/>
                          <a:cs typeface="Roboto" panose="02000000000000000000" pitchFamily="2" charset="0"/>
                        </a:rPr>
                        <a:t>Laws in the parliamentary procedure</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dirty="0">
                          <a:latin typeface="Roboto" panose="02000000000000000000" pitchFamily="2" charset="0"/>
                          <a:ea typeface="Roboto" panose="02000000000000000000" pitchFamily="2" charset="0"/>
                          <a:cs typeface="Roboto" panose="02000000000000000000" pitchFamily="2" charset="0"/>
                        </a:rPr>
                        <a:t>pending</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ME"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rPr>
                        <a:t>not yet started</a:t>
                      </a:r>
                      <a:endParaRPr kumimoji="0" lang="en-AT"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2104823"/>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Moldova</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b="1" dirty="0">
                          <a:latin typeface="Roboto" panose="02000000000000000000" pitchFamily="2" charset="0"/>
                          <a:ea typeface="Roboto" panose="02000000000000000000" pitchFamily="2" charset="0"/>
                          <a:cs typeface="Roboto" panose="02000000000000000000" pitchFamily="2" charset="0"/>
                        </a:rPr>
                        <a:t>full transposition notified to E</a:t>
                      </a:r>
                      <a:r>
                        <a:rPr lang="sr-Latn-ME" b="1" dirty="0">
                          <a:latin typeface="Roboto" panose="02000000000000000000" pitchFamily="2" charset="0"/>
                          <a:ea typeface="Roboto" panose="02000000000000000000" pitchFamily="2" charset="0"/>
                          <a:cs typeface="Roboto" panose="02000000000000000000" pitchFamily="2" charset="0"/>
                        </a:rPr>
                        <a:t>n</a:t>
                      </a:r>
                      <a:r>
                        <a:rPr lang="en-GB" b="1" dirty="0">
                          <a:latin typeface="Roboto" panose="02000000000000000000" pitchFamily="2" charset="0"/>
                          <a:ea typeface="Roboto" panose="02000000000000000000" pitchFamily="2" charset="0"/>
                          <a:cs typeface="Roboto" panose="02000000000000000000" pitchFamily="2" charset="0"/>
                        </a:rPr>
                        <a:t>CS</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Roboto" panose="02000000000000000000" pitchFamily="2" charset="0"/>
                          <a:ea typeface="Roboto" panose="02000000000000000000" pitchFamily="2" charset="0"/>
                          <a:cs typeface="Roboto" panose="02000000000000000000" pitchFamily="2" charset="0"/>
                        </a:rPr>
                        <a:t>full transposition notified to E</a:t>
                      </a:r>
                      <a:r>
                        <a:rPr lang="sr-Latn-ME" b="1" dirty="0">
                          <a:latin typeface="Roboto" panose="02000000000000000000" pitchFamily="2" charset="0"/>
                          <a:ea typeface="Roboto" panose="02000000000000000000" pitchFamily="2" charset="0"/>
                          <a:cs typeface="Roboto" panose="02000000000000000000" pitchFamily="2" charset="0"/>
                        </a:rPr>
                        <a:t>n</a:t>
                      </a:r>
                      <a:r>
                        <a:rPr lang="en-GB" b="1" dirty="0">
                          <a:latin typeface="Roboto" panose="02000000000000000000" pitchFamily="2" charset="0"/>
                          <a:ea typeface="Roboto" panose="02000000000000000000" pitchFamily="2" charset="0"/>
                          <a:cs typeface="Roboto" panose="02000000000000000000" pitchFamily="2" charset="0"/>
                        </a:rPr>
                        <a:t>CS</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b="1" i="1" dirty="0">
                          <a:latin typeface="Roboto" panose="02000000000000000000" pitchFamily="2" charset="0"/>
                          <a:ea typeface="Roboto" panose="02000000000000000000" pitchFamily="2" charset="0"/>
                          <a:cs typeface="Roboto" panose="02000000000000000000" pitchFamily="2" charset="0"/>
                        </a:rPr>
                        <a:t>in progress</a:t>
                      </a:r>
                      <a:endParaRPr lang="en-AT" b="1" i="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4499450"/>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Montenegro</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Roboto" panose="02000000000000000000" pitchFamily="2" charset="0"/>
                          <a:ea typeface="Roboto" panose="02000000000000000000" pitchFamily="2" charset="0"/>
                          <a:cs typeface="Roboto" panose="02000000000000000000" pitchFamily="2" charset="0"/>
                        </a:rPr>
                        <a:t>full transposition notified to E</a:t>
                      </a:r>
                      <a:r>
                        <a:rPr lang="sr-Latn-ME" b="1" dirty="0">
                          <a:latin typeface="Roboto" panose="02000000000000000000" pitchFamily="2" charset="0"/>
                          <a:ea typeface="Roboto" panose="02000000000000000000" pitchFamily="2" charset="0"/>
                          <a:cs typeface="Roboto" panose="02000000000000000000" pitchFamily="2" charset="0"/>
                        </a:rPr>
                        <a:t>n</a:t>
                      </a:r>
                      <a:r>
                        <a:rPr lang="en-GB" b="1" dirty="0">
                          <a:latin typeface="Roboto" panose="02000000000000000000" pitchFamily="2" charset="0"/>
                          <a:ea typeface="Roboto" panose="02000000000000000000" pitchFamily="2" charset="0"/>
                          <a:cs typeface="Roboto" panose="02000000000000000000" pitchFamily="2" charset="0"/>
                        </a:rPr>
                        <a:t>CS</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Roboto" panose="02000000000000000000" pitchFamily="2" charset="0"/>
                          <a:ea typeface="Roboto" panose="02000000000000000000" pitchFamily="2" charset="0"/>
                          <a:cs typeface="Roboto" panose="02000000000000000000" pitchFamily="2" charset="0"/>
                        </a:rPr>
                        <a:t>full transposition notified to E</a:t>
                      </a:r>
                      <a:r>
                        <a:rPr lang="sr-Latn-ME" b="1" dirty="0">
                          <a:latin typeface="Roboto" panose="02000000000000000000" pitchFamily="2" charset="0"/>
                          <a:ea typeface="Roboto" panose="02000000000000000000" pitchFamily="2" charset="0"/>
                          <a:cs typeface="Roboto" panose="02000000000000000000" pitchFamily="2" charset="0"/>
                        </a:rPr>
                        <a:t>n</a:t>
                      </a:r>
                      <a:r>
                        <a:rPr lang="en-GB" b="1" dirty="0">
                          <a:latin typeface="Roboto" panose="02000000000000000000" pitchFamily="2" charset="0"/>
                          <a:ea typeface="Roboto" panose="02000000000000000000" pitchFamily="2" charset="0"/>
                          <a:cs typeface="Roboto" panose="02000000000000000000" pitchFamily="2" charset="0"/>
                        </a:rPr>
                        <a:t>CS</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r-Latn-ME" b="1" i="1" dirty="0">
                          <a:latin typeface="Roboto" panose="02000000000000000000" pitchFamily="2" charset="0"/>
                          <a:ea typeface="Roboto" panose="02000000000000000000" pitchFamily="2" charset="0"/>
                          <a:cs typeface="Roboto" panose="02000000000000000000" pitchFamily="2" charset="0"/>
                        </a:rPr>
                        <a:t>in progress</a:t>
                      </a:r>
                      <a:endParaRPr lang="en-AT" b="1" i="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245787"/>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North Macedonia</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b="1" dirty="0">
                          <a:latin typeface="Roboto" panose="02000000000000000000" pitchFamily="2" charset="0"/>
                          <a:ea typeface="Roboto" panose="02000000000000000000" pitchFamily="2" charset="0"/>
                          <a:cs typeface="Roboto" panose="02000000000000000000" pitchFamily="2" charset="0"/>
                        </a:rPr>
                        <a:t>Law aimed to transpose </a:t>
                      </a:r>
                      <a:r>
                        <a:rPr lang="sr-Latn-ME" b="1" dirty="0">
                          <a:latin typeface="Roboto" panose="02000000000000000000" pitchFamily="2" charset="0"/>
                          <a:ea typeface="Roboto" panose="02000000000000000000" pitchFamily="2" charset="0"/>
                          <a:cs typeface="Roboto" panose="02000000000000000000" pitchFamily="2" charset="0"/>
                        </a:rPr>
                        <a:t>adopted</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r-Latn-ME" dirty="0">
                          <a:latin typeface="Roboto" panose="02000000000000000000" pitchFamily="2" charset="0"/>
                          <a:ea typeface="Roboto" panose="02000000000000000000" pitchFamily="2" charset="0"/>
                          <a:cs typeface="Roboto" panose="02000000000000000000" pitchFamily="2" charset="0"/>
                        </a:rPr>
                        <a:t>drafting</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ME"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rPr>
                        <a:t>not yet started</a:t>
                      </a:r>
                      <a:endParaRPr kumimoji="0" lang="en-AT"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75404183"/>
                  </a:ext>
                </a:extLst>
              </a:tr>
              <a:tr h="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Serbia</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Roboto" panose="02000000000000000000" pitchFamily="2" charset="0"/>
                          <a:ea typeface="Roboto" panose="02000000000000000000" pitchFamily="2" charset="0"/>
                          <a:cs typeface="Roboto" panose="02000000000000000000" pitchFamily="2" charset="0"/>
                        </a:rPr>
                        <a:t>full transposition notified to E</a:t>
                      </a:r>
                      <a:r>
                        <a:rPr lang="sr-Latn-ME" b="1" dirty="0">
                          <a:latin typeface="Roboto" panose="02000000000000000000" pitchFamily="2" charset="0"/>
                          <a:ea typeface="Roboto" panose="02000000000000000000" pitchFamily="2" charset="0"/>
                          <a:cs typeface="Roboto" panose="02000000000000000000" pitchFamily="2" charset="0"/>
                        </a:rPr>
                        <a:t>n</a:t>
                      </a:r>
                      <a:r>
                        <a:rPr lang="en-GB" b="1" dirty="0">
                          <a:latin typeface="Roboto" panose="02000000000000000000" pitchFamily="2" charset="0"/>
                          <a:ea typeface="Roboto" panose="02000000000000000000" pitchFamily="2" charset="0"/>
                          <a:cs typeface="Roboto" panose="02000000000000000000" pitchFamily="2" charset="0"/>
                        </a:rPr>
                        <a:t>CS</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Roboto" panose="02000000000000000000" pitchFamily="2" charset="0"/>
                          <a:ea typeface="Roboto" panose="02000000000000000000" pitchFamily="2" charset="0"/>
                          <a:cs typeface="Roboto" panose="02000000000000000000" pitchFamily="2" charset="0"/>
                        </a:rPr>
                        <a:t>full transposition notified to E</a:t>
                      </a:r>
                      <a:r>
                        <a:rPr lang="sr-Latn-ME" b="1" dirty="0">
                          <a:latin typeface="Roboto" panose="02000000000000000000" pitchFamily="2" charset="0"/>
                          <a:ea typeface="Roboto" panose="02000000000000000000" pitchFamily="2" charset="0"/>
                          <a:cs typeface="Roboto" panose="02000000000000000000" pitchFamily="2" charset="0"/>
                        </a:rPr>
                        <a:t>n</a:t>
                      </a:r>
                      <a:r>
                        <a:rPr lang="en-GB" b="1" dirty="0">
                          <a:latin typeface="Roboto" panose="02000000000000000000" pitchFamily="2" charset="0"/>
                          <a:ea typeface="Roboto" panose="02000000000000000000" pitchFamily="2" charset="0"/>
                          <a:cs typeface="Roboto" panose="02000000000000000000" pitchFamily="2" charset="0"/>
                        </a:rPr>
                        <a:t>CS</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r-Latn-ME" b="1" i="1" dirty="0">
                          <a:latin typeface="Roboto" panose="02000000000000000000" pitchFamily="2" charset="0"/>
                          <a:ea typeface="Roboto" panose="02000000000000000000" pitchFamily="2" charset="0"/>
                          <a:cs typeface="Roboto" panose="02000000000000000000" pitchFamily="2" charset="0"/>
                        </a:rPr>
                        <a:t>EC issued opinion with recommendations</a:t>
                      </a:r>
                      <a:endParaRPr lang="en-AT" b="1" i="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8052019"/>
                  </a:ext>
                </a:extLst>
              </a:tr>
              <a:tr h="434680">
                <a:tc>
                  <a:txBody>
                    <a:bodyPr/>
                    <a:lstStyle/>
                    <a:p>
                      <a:pPr algn="l" rtl="0" fontAlgn="base">
                        <a:lnSpc>
                          <a:spcPct val="100000"/>
                        </a:lnSpc>
                        <a:buNone/>
                      </a:pPr>
                      <a:r>
                        <a:rPr lang="en-GB" sz="1800" b="1" i="0" dirty="0">
                          <a:effectLst/>
                          <a:latin typeface="Roboto" panose="02000000000000000000" pitchFamily="2" charset="0"/>
                          <a:ea typeface="Roboto" panose="02000000000000000000" pitchFamily="2" charset="0"/>
                          <a:cs typeface="Roboto" panose="02000000000000000000" pitchFamily="2" charset="0"/>
                        </a:rPr>
                        <a:t>Ukraine</a:t>
                      </a:r>
                      <a:r>
                        <a:rPr lang="en-GB" sz="1800" b="0" i="0" dirty="0">
                          <a:effectLst/>
                          <a:latin typeface="Roboto" panose="02000000000000000000" pitchFamily="2" charset="0"/>
                          <a:ea typeface="Roboto" panose="02000000000000000000" pitchFamily="2" charset="0"/>
                          <a:cs typeface="Roboto" panose="02000000000000000000" pitchFamily="2" charset="0"/>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a:latin typeface="Roboto" panose="02000000000000000000" pitchFamily="2" charset="0"/>
                          <a:ea typeface="Roboto" panose="02000000000000000000" pitchFamily="2" charset="0"/>
                          <a:cs typeface="Roboto" panose="02000000000000000000" pitchFamily="2" charset="0"/>
                        </a:rPr>
                        <a:t>Law aimed to transpose adopted</a:t>
                      </a:r>
                      <a:endParaRPr lang="en-AT" b="1"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sr-Latn-ME" dirty="0">
                          <a:latin typeface="Roboto" panose="02000000000000000000" pitchFamily="2" charset="0"/>
                          <a:ea typeface="Roboto" panose="02000000000000000000" pitchFamily="2" charset="0"/>
                          <a:cs typeface="Roboto" panose="02000000000000000000" pitchFamily="2" charset="0"/>
                        </a:rPr>
                        <a:t>pending</a:t>
                      </a:r>
                      <a:endParaRPr lang="en-AT"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ME"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rPr>
                        <a:t>not yet started</a:t>
                      </a:r>
                      <a:endParaRPr kumimoji="0" lang="en-AT" sz="1800" b="0" i="1" u="none" strike="noStrike" kern="0" cap="none" spc="0" normalizeH="0" baseline="0" noProof="0" dirty="0">
                        <a:ln>
                          <a:noFill/>
                        </a:ln>
                        <a:solidFill>
                          <a:srgbClr val="223A7F"/>
                        </a:solidFill>
                        <a:effectLst/>
                        <a:uLnTx/>
                        <a:uFillTx/>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2897174"/>
                  </a:ext>
                </a:extLst>
              </a:tr>
            </a:tbl>
          </a:graphicData>
        </a:graphic>
      </p:graphicFrame>
      <p:sp>
        <p:nvSpPr>
          <p:cNvPr id="2" name="TextBox 1">
            <a:extLst>
              <a:ext uri="{FF2B5EF4-FFF2-40B4-BE49-F238E27FC236}">
                <a16:creationId xmlns:a16="http://schemas.microsoft.com/office/drawing/2014/main" id="{6DACBAD8-903B-951A-6C37-4D9C42EDB12D}"/>
              </a:ext>
            </a:extLst>
          </p:cNvPr>
          <p:cNvSpPr txBox="1"/>
          <p:nvPr/>
        </p:nvSpPr>
        <p:spPr>
          <a:xfrm>
            <a:off x="571070" y="9716745"/>
            <a:ext cx="15848215" cy="408623"/>
          </a:xfrm>
          <a:prstGeom prst="roundRect">
            <a:avLst/>
          </a:prstGeom>
          <a:noFill/>
          <a:ln w="38100">
            <a:noFill/>
          </a:ln>
        </p:spPr>
        <p:txBody>
          <a:bodyPr wrap="square">
            <a:spAutoFit/>
          </a:bodyPr>
          <a:lstStyle/>
          <a:p>
            <a:pPr algn="just">
              <a:spcAft>
                <a:spcPts val="600"/>
              </a:spcAft>
            </a:pPr>
            <a:r>
              <a:rPr lang="sr-Latn-M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More information could be found on the electricity market integration webpage: </a:t>
            </a:r>
            <a:r>
              <a:rPr lang="sr-Latn-ME" dirty="0">
                <a:solidFill>
                  <a:srgbClr val="2C3A76"/>
                </a:solidFill>
                <a:latin typeface="Roboto" panose="02000000000000000000" pitchFamily="2" charset="0"/>
                <a:ea typeface="Roboto" panose="02000000000000000000" pitchFamily="2" charset="0"/>
                <a:cs typeface="Roboto" panose="02000000000000000000" pitchFamily="2" charset="0"/>
                <a:hlinkClick r:id="rId3"/>
              </a:rPr>
              <a:t>https://www.energy-community.org/topics/electricity/market.html</a:t>
            </a:r>
            <a:r>
              <a:rPr lang="sr-Latn-ME" dirty="0">
                <a:solidFill>
                  <a:srgbClr val="2C3A76"/>
                </a:solidFill>
                <a:latin typeface="Roboto" panose="02000000000000000000" pitchFamily="2" charset="0"/>
                <a:ea typeface="Roboto" panose="02000000000000000000" pitchFamily="2" charset="0"/>
                <a:cs typeface="Roboto" panose="02000000000000000000" pitchFamily="2" charset="0"/>
              </a:rPr>
              <a:t> </a:t>
            </a:r>
            <a:endParaRPr lang="en-GB" dirty="0">
              <a:solidFill>
                <a:srgbClr val="2C3A76"/>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794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FDE17-5862-2644-73B4-AFD2A607BB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2159E6-29C1-FFBE-2221-793B565C8422}"/>
              </a:ext>
            </a:extLst>
          </p:cNvPr>
          <p:cNvSpPr txBox="1"/>
          <p:nvPr/>
        </p:nvSpPr>
        <p:spPr>
          <a:xfrm>
            <a:off x="604634" y="982462"/>
            <a:ext cx="16551871" cy="553998"/>
          </a:xfrm>
          <a:prstGeom prst="rect">
            <a:avLst/>
          </a:prstGeom>
          <a:noFill/>
        </p:spPr>
        <p:txBody>
          <a:bodyPr wrap="square" lIns="0" tIns="0" rIns="0" bIns="0" anchor="t">
            <a:spAutoFit/>
          </a:bodyPr>
          <a:lstStyle/>
          <a:p>
            <a:pPr algn="l"/>
            <a:r>
              <a:rPr lang="sr-Latn-ME" sz="3600" b="1" i="0" dirty="0">
                <a:solidFill>
                  <a:srgbClr val="1B2A4E"/>
                </a:solidFill>
                <a:latin typeface="Roboto" panose="02000000000000000000" pitchFamily="2" charset="0"/>
                <a:ea typeface="Roboto" panose="02000000000000000000" pitchFamily="2" charset="0"/>
                <a:cs typeface="Roboto" panose="02000000000000000000" pitchFamily="2" charset="0"/>
              </a:rPr>
              <a:t>Athens Electricity Forum – key market-coupling related conclusions</a:t>
            </a:r>
            <a:endParaRPr sz="3600" b="1" i="0" dirty="0">
              <a:solidFill>
                <a:srgbClr val="1B2A4E"/>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B20F7824-DDEB-5334-0BF6-B7E5D6CD5912}"/>
              </a:ext>
            </a:extLst>
          </p:cNvPr>
          <p:cNvSpPr/>
          <p:nvPr/>
        </p:nvSpPr>
        <p:spPr>
          <a:xfrm>
            <a:off x="604634" y="1616075"/>
            <a:ext cx="1813903" cy="67856"/>
          </a:xfrm>
          <a:prstGeom prst="rect">
            <a:avLst/>
          </a:prstGeom>
          <a:solidFill>
            <a:srgbClr val="008B77"/>
          </a:solidFill>
          <a:ln w="6350">
            <a:solidFill>
              <a:srgbClr val="008B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F25977DF-D21E-000B-5551-00982380BBF1}"/>
              </a:ext>
            </a:extLst>
          </p:cNvPr>
          <p:cNvSpPr txBox="1"/>
          <p:nvPr/>
        </p:nvSpPr>
        <p:spPr>
          <a:xfrm>
            <a:off x="222250" y="10422091"/>
            <a:ext cx="13411200" cy="543739"/>
          </a:xfrm>
          <a:prstGeom prst="rect">
            <a:avLst/>
          </a:prstGeom>
          <a:noFill/>
        </p:spPr>
        <p:txBody>
          <a:bodyPr wrap="square" rtlCol="0">
            <a:spAutoFit/>
          </a:bodyPr>
          <a:lstStyle/>
          <a:p>
            <a:r>
              <a:rPr lang="sr-Latn-ME" sz="22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t>
            </a:r>
            <a:r>
              <a:rPr lang="en-GB" sz="22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This designation is without prejudice to positions on status, and is in line with UNSCR 1244 and the ICJ Advisory Opinion on the Kosovo* declaration of independence</a:t>
            </a:r>
            <a:r>
              <a:rPr lang="sr-Latn-ME" sz="20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t>
            </a:r>
            <a:endParaRPr lang="en-GB" sz="2000" i="1" baseline="30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2" name="TextBox 31">
            <a:extLst>
              <a:ext uri="{FF2B5EF4-FFF2-40B4-BE49-F238E27FC236}">
                <a16:creationId xmlns:a16="http://schemas.microsoft.com/office/drawing/2014/main" id="{354A916A-04CA-4585-85FF-654D1D9BF52A}"/>
              </a:ext>
            </a:extLst>
          </p:cNvPr>
          <p:cNvSpPr txBox="1"/>
          <p:nvPr/>
        </p:nvSpPr>
        <p:spPr>
          <a:xfrm>
            <a:off x="450850" y="1772963"/>
            <a:ext cx="18298132" cy="8615124"/>
          </a:xfrm>
          <a:prstGeom prst="roundRect">
            <a:avLst/>
          </a:prstGeom>
          <a:noFill/>
          <a:ln w="38100">
            <a:noFill/>
          </a:ln>
        </p:spPr>
        <p:txBody>
          <a:bodyPr wrap="square">
            <a:spAutoFit/>
          </a:bodyPr>
          <a:lstStyle/>
          <a:p>
            <a:pPr marL="285750" indent="-285750" algn="just">
              <a:spcBef>
                <a:spcPts val="1200"/>
              </a:spcBef>
              <a:spcAft>
                <a:spcPts val="1200"/>
              </a:spcAft>
              <a:buFont typeface="Wingdings" panose="05000000000000000000" pitchFamily="2" charset="2"/>
              <a:buChar char="Ø"/>
            </a:pPr>
            <a:r>
              <a:rPr lang="en-GB" sz="2800" dirty="0">
                <a:solidFill>
                  <a:srgbClr val="2C3A76"/>
                </a:solidFill>
                <a:latin typeface="Roboto" panose="02000000000000000000" pitchFamily="2" charset="0"/>
                <a:ea typeface="Roboto" panose="02000000000000000000" pitchFamily="2" charset="0"/>
                <a:cs typeface="Roboto" panose="02000000000000000000" pitchFamily="2" charset="0"/>
              </a:rPr>
              <a:t>The Forum reconfirmed the accelerated market integration of the Energy Community Contracting Parties in the EU single energy market as a shared priority. Market coupling will be a flagship achievement in this regard.</a:t>
            </a:r>
            <a:endParaRPr lang="sr-Latn-ME" sz="2800" dirty="0">
              <a:solidFill>
                <a:srgbClr val="2C3A76"/>
              </a:solidFill>
              <a:latin typeface="Roboto" panose="02000000000000000000" pitchFamily="2" charset="0"/>
              <a:ea typeface="Roboto" panose="02000000000000000000" pitchFamily="2" charset="0"/>
              <a:cs typeface="Roboto" panose="02000000000000000000" pitchFamily="2" charset="0"/>
            </a:endParaRPr>
          </a:p>
          <a:p>
            <a:pPr marL="285750" indent="-285750" algn="just">
              <a:spcBef>
                <a:spcPts val="1200"/>
              </a:spcBef>
              <a:spcAft>
                <a:spcPts val="1200"/>
              </a:spcAft>
              <a:buFont typeface="Wingdings" panose="05000000000000000000" pitchFamily="2" charset="2"/>
              <a:buChar char="Ø"/>
            </a:pPr>
            <a:r>
              <a:rPr lang="en-GB" sz="2800" dirty="0">
                <a:solidFill>
                  <a:srgbClr val="2C3A76"/>
                </a:solidFill>
                <a:latin typeface="Roboto" panose="02000000000000000000" pitchFamily="2" charset="0"/>
                <a:ea typeface="Roboto" panose="02000000000000000000" pitchFamily="2" charset="0"/>
                <a:cs typeface="Roboto" panose="02000000000000000000" pitchFamily="2" charset="0"/>
              </a:rPr>
              <a:t>The </a:t>
            </a:r>
            <a:r>
              <a:rPr lang="en-GB" sz="2800" dirty="0" err="1">
                <a:solidFill>
                  <a:srgbClr val="2C3A76"/>
                </a:solidFill>
                <a:latin typeface="Roboto" panose="02000000000000000000" pitchFamily="2" charset="0"/>
                <a:ea typeface="Roboto" panose="02000000000000000000" pitchFamily="2" charset="0"/>
                <a:cs typeface="Roboto" panose="02000000000000000000" pitchFamily="2" charset="0"/>
              </a:rPr>
              <a:t>EnC</a:t>
            </a:r>
            <a:r>
              <a:rPr lang="en-GB" sz="2800" dirty="0">
                <a:solidFill>
                  <a:srgbClr val="2C3A76"/>
                </a:solidFill>
                <a:latin typeface="Roboto" panose="02000000000000000000" pitchFamily="2" charset="0"/>
                <a:ea typeface="Roboto" panose="02000000000000000000" pitchFamily="2" charset="0"/>
                <a:cs typeface="Roboto" panose="02000000000000000000" pitchFamily="2" charset="0"/>
              </a:rPr>
              <a:t> Contracting Parties are encouraged to ensure compliant transposition of the Electricity Integration Package to receive a positive opinion under the verification process set up by the Directorate-General for Energy of the European Commission and the Energy Community Secretariat. This will open the 18-month road to Contracting Parties’ adherence into single day-ahead and single intraday coupling (SDAC/SIDC). </a:t>
            </a:r>
            <a:endParaRPr lang="sr-Latn-ME" sz="2800" dirty="0">
              <a:solidFill>
                <a:srgbClr val="2C3A76"/>
              </a:solidFill>
              <a:latin typeface="Roboto" panose="02000000000000000000" pitchFamily="2" charset="0"/>
              <a:ea typeface="Roboto" panose="02000000000000000000" pitchFamily="2" charset="0"/>
              <a:cs typeface="Roboto" panose="02000000000000000000" pitchFamily="2" charset="0"/>
            </a:endParaRPr>
          </a:p>
          <a:p>
            <a:pPr marL="285750" indent="-285750" algn="just">
              <a:spcBef>
                <a:spcPts val="1200"/>
              </a:spcBef>
              <a:spcAft>
                <a:spcPts val="1200"/>
              </a:spcAft>
              <a:buFont typeface="Wingdings" panose="05000000000000000000" pitchFamily="2" charset="2"/>
              <a:buChar char="Ø"/>
            </a:pPr>
            <a:r>
              <a:rPr lang="en-GB" sz="2800" dirty="0">
                <a:solidFill>
                  <a:srgbClr val="2C3A76"/>
                </a:solidFill>
                <a:latin typeface="Roboto" panose="02000000000000000000" pitchFamily="2" charset="0"/>
                <a:ea typeface="Roboto" panose="02000000000000000000" pitchFamily="2" charset="0"/>
                <a:cs typeface="Roboto" panose="02000000000000000000" pitchFamily="2" charset="0"/>
              </a:rPr>
              <a:t>The Forum welcomed the work carried out by EU NEMOs to complement the MCO IP with an impact assessment, as well as the information that the MCO IP is planned to be formally resubmitted to ACER in June this year.</a:t>
            </a:r>
            <a:endParaRPr lang="sr-Latn-ME" sz="2800" dirty="0">
              <a:solidFill>
                <a:srgbClr val="2C3A76"/>
              </a:solidFill>
              <a:latin typeface="Roboto" panose="02000000000000000000" pitchFamily="2" charset="0"/>
              <a:ea typeface="Roboto" panose="02000000000000000000" pitchFamily="2" charset="0"/>
              <a:cs typeface="Roboto" panose="02000000000000000000" pitchFamily="2" charset="0"/>
            </a:endParaRPr>
          </a:p>
          <a:p>
            <a:pPr marL="285750" indent="-285750" algn="just">
              <a:spcBef>
                <a:spcPts val="1200"/>
              </a:spcBef>
              <a:spcAft>
                <a:spcPts val="1200"/>
              </a:spcAft>
              <a:buFont typeface="Wingdings" panose="05000000000000000000" pitchFamily="2" charset="2"/>
              <a:buChar char="Ø"/>
            </a:pPr>
            <a:r>
              <a:rPr lang="en-GB" sz="2800" dirty="0">
                <a:solidFill>
                  <a:srgbClr val="2C3A76"/>
                </a:solidFill>
                <a:latin typeface="Roboto" panose="02000000000000000000" pitchFamily="2" charset="0"/>
                <a:ea typeface="Roboto" panose="02000000000000000000" pitchFamily="2" charset="0"/>
                <a:cs typeface="Roboto" panose="02000000000000000000" pitchFamily="2" charset="0"/>
              </a:rPr>
              <a:t>Considering the current progress of the transposition and the MCO IP approval timeline, the Forum expressed concern that the next attainable go-live window for </a:t>
            </a:r>
            <a:r>
              <a:rPr lang="en-GB" sz="2800" dirty="0" err="1">
                <a:solidFill>
                  <a:srgbClr val="2C3A76"/>
                </a:solidFill>
                <a:latin typeface="Roboto" panose="02000000000000000000" pitchFamily="2" charset="0"/>
                <a:ea typeface="Roboto" panose="02000000000000000000" pitchFamily="2" charset="0"/>
                <a:cs typeface="Roboto" panose="02000000000000000000" pitchFamily="2" charset="0"/>
              </a:rPr>
              <a:t>EnC</a:t>
            </a:r>
            <a:r>
              <a:rPr lang="en-GB" sz="2800" dirty="0">
                <a:solidFill>
                  <a:srgbClr val="2C3A76"/>
                </a:solidFill>
                <a:latin typeface="Roboto" panose="02000000000000000000" pitchFamily="2" charset="0"/>
                <a:ea typeface="Roboto" panose="02000000000000000000" pitchFamily="2" charset="0"/>
                <a:cs typeface="Roboto" panose="02000000000000000000" pitchFamily="2" charset="0"/>
              </a:rPr>
              <a:t> Contracting Parties’ integration into SDAC will be shifted to Q1 of 2029.</a:t>
            </a:r>
          </a:p>
          <a:p>
            <a:pPr marL="285750" indent="-285750" algn="just">
              <a:spcBef>
                <a:spcPts val="1200"/>
              </a:spcBef>
              <a:spcAft>
                <a:spcPts val="1200"/>
              </a:spcAft>
              <a:buFont typeface="Wingdings" panose="05000000000000000000" pitchFamily="2" charset="2"/>
              <a:buChar char="Ø"/>
            </a:pPr>
            <a:r>
              <a:rPr lang="sr-Latn-ME" sz="2800" dirty="0">
                <a:solidFill>
                  <a:srgbClr val="2C3A76"/>
                </a:solidFill>
                <a:latin typeface="Roboto" panose="02000000000000000000" pitchFamily="2" charset="0"/>
                <a:ea typeface="Roboto" panose="02000000000000000000" pitchFamily="2" charset="0"/>
                <a:cs typeface="Roboto" panose="02000000000000000000" pitchFamily="2" charset="0"/>
              </a:rPr>
              <a:t>Detailed conclusions can be found on the following link: </a:t>
            </a:r>
            <a:r>
              <a:rPr lang="sr-Latn-ME" sz="2800" dirty="0">
                <a:solidFill>
                  <a:srgbClr val="2C3A76"/>
                </a:solidFill>
                <a:latin typeface="Roboto" panose="02000000000000000000" pitchFamily="2" charset="0"/>
                <a:ea typeface="Roboto" panose="02000000000000000000" pitchFamily="2" charset="0"/>
                <a:cs typeface="Roboto" panose="02000000000000000000" pitchFamily="2" charset="0"/>
                <a:hlinkClick r:id="rId3"/>
              </a:rPr>
              <a:t>https://www.energy-community.org/events/2026/06/AF.html</a:t>
            </a:r>
            <a:r>
              <a:rPr lang="sr-Latn-ME" sz="2800" dirty="0">
                <a:solidFill>
                  <a:srgbClr val="2C3A76"/>
                </a:solidFill>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220811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634" y="482532"/>
            <a:ext cx="16627451" cy="369332"/>
          </a:xfrm>
          <a:prstGeom prst="rect">
            <a:avLst/>
          </a:prstGeom>
          <a:noFill/>
        </p:spPr>
        <p:txBody>
          <a:bodyPr wrap="square" lIns="0" tIns="0" rIns="0" bIns="0" anchor="t">
            <a:spAutoFit/>
          </a:bodyPr>
          <a:lstStyle/>
          <a:p>
            <a:pPr algn="l"/>
            <a:r>
              <a:rPr lang="en-GB" sz="2400" b="1" i="0" spc="300" dirty="0">
                <a:solidFill>
                  <a:srgbClr val="008B77"/>
                </a:solidFill>
                <a:latin typeface="Calibri"/>
              </a:rPr>
              <a:t>ELECTRICITY MARKET MONITORING </a:t>
            </a:r>
            <a:r>
              <a:rPr sz="2400" b="1" i="0" spc="300" dirty="0">
                <a:solidFill>
                  <a:srgbClr val="008B77"/>
                </a:solidFill>
                <a:latin typeface="Calibri"/>
              </a:rPr>
              <a:t>Q1 2026</a:t>
            </a:r>
          </a:p>
        </p:txBody>
      </p:sp>
      <p:sp>
        <p:nvSpPr>
          <p:cNvPr id="3" name="TextBox 2"/>
          <p:cNvSpPr txBox="1"/>
          <p:nvPr/>
        </p:nvSpPr>
        <p:spPr>
          <a:xfrm>
            <a:off x="604634" y="934906"/>
            <a:ext cx="16551871" cy="553998"/>
          </a:xfrm>
          <a:prstGeom prst="rect">
            <a:avLst/>
          </a:prstGeom>
          <a:noFill/>
        </p:spPr>
        <p:txBody>
          <a:bodyPr wrap="square" lIns="0" tIns="0" rIns="0" bIns="0" anchor="t">
            <a:spAutoFit/>
          </a:bodyPr>
          <a:lstStyle/>
          <a:p>
            <a:pPr algn="l"/>
            <a:r>
              <a:rPr sz="3600" b="1" i="0" dirty="0">
                <a:solidFill>
                  <a:srgbClr val="1B2A4E"/>
                </a:solidFill>
                <a:latin typeface="Calibri"/>
              </a:rPr>
              <a:t>Q1 2026 </a:t>
            </a:r>
            <a:r>
              <a:rPr lang="en-GB" sz="3600" b="1" i="0" dirty="0">
                <a:solidFill>
                  <a:srgbClr val="1B2A4E"/>
                </a:solidFill>
                <a:latin typeface="Calibri"/>
              </a:rPr>
              <a:t>preliminary CBAM findings – </a:t>
            </a:r>
            <a:r>
              <a:rPr lang="en-GB" sz="3600" b="1" dirty="0">
                <a:solidFill>
                  <a:srgbClr val="1B2A4E"/>
                </a:solidFill>
                <a:latin typeface="Calibri"/>
              </a:rPr>
              <a:t>disruption in</a:t>
            </a:r>
            <a:r>
              <a:rPr sz="3600" b="1" i="0" dirty="0">
                <a:solidFill>
                  <a:srgbClr val="1B2A4E"/>
                </a:solidFill>
                <a:latin typeface="Calibri"/>
              </a:rPr>
              <a:t> the regional electricity market</a:t>
            </a:r>
          </a:p>
        </p:txBody>
      </p:sp>
      <p:sp>
        <p:nvSpPr>
          <p:cNvPr id="4" name="Rectangle 3"/>
          <p:cNvSpPr/>
          <p:nvPr/>
        </p:nvSpPr>
        <p:spPr>
          <a:xfrm>
            <a:off x="604634" y="1839654"/>
            <a:ext cx="1813903" cy="67856"/>
          </a:xfrm>
          <a:prstGeom prst="rect">
            <a:avLst/>
          </a:prstGeom>
          <a:solidFill>
            <a:srgbClr val="008B77"/>
          </a:solidFill>
          <a:ln w="6350">
            <a:solidFill>
              <a:srgbClr val="008B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TextBox 4"/>
          <p:cNvSpPr txBox="1"/>
          <p:nvPr/>
        </p:nvSpPr>
        <p:spPr>
          <a:xfrm>
            <a:off x="604635" y="2111078"/>
            <a:ext cx="14378966" cy="338554"/>
          </a:xfrm>
          <a:prstGeom prst="rect">
            <a:avLst/>
          </a:prstGeom>
          <a:noFill/>
        </p:spPr>
        <p:txBody>
          <a:bodyPr wrap="square" lIns="0" tIns="0" rIns="0" bIns="0" anchor="t">
            <a:spAutoFit/>
          </a:bodyPr>
          <a:lstStyle/>
          <a:p>
            <a:pPr algn="l"/>
            <a:r>
              <a:rPr sz="2200" b="1" i="0" dirty="0">
                <a:solidFill>
                  <a:srgbClr val="1B2A4E"/>
                </a:solidFill>
                <a:latin typeface="Calibri"/>
              </a:rPr>
              <a:t>Five findings, one signal: </a:t>
            </a:r>
            <a:r>
              <a:rPr sz="2200" b="0" i="0" dirty="0">
                <a:solidFill>
                  <a:srgbClr val="445276"/>
                </a:solidFill>
                <a:latin typeface="Calibri"/>
              </a:rPr>
              <a:t>EU–WB6 day-ahead </a:t>
            </a:r>
            <a:r>
              <a:rPr lang="en-GB" sz="2200" b="0" i="0" dirty="0">
                <a:solidFill>
                  <a:srgbClr val="445276"/>
                </a:solidFill>
                <a:latin typeface="Calibri"/>
              </a:rPr>
              <a:t>trading disrupted with </a:t>
            </a:r>
            <a:r>
              <a:rPr sz="2200" b="0" i="0" dirty="0">
                <a:solidFill>
                  <a:srgbClr val="445276"/>
                </a:solidFill>
                <a:latin typeface="Calibri"/>
              </a:rPr>
              <a:t>CBAM entry into force on 1 January 2026.</a:t>
            </a:r>
          </a:p>
        </p:txBody>
      </p:sp>
      <p:sp>
        <p:nvSpPr>
          <p:cNvPr id="6" name="TextBox 5"/>
          <p:cNvSpPr txBox="1"/>
          <p:nvPr/>
        </p:nvSpPr>
        <p:spPr>
          <a:xfrm>
            <a:off x="604634" y="2940431"/>
            <a:ext cx="8238146" cy="369332"/>
          </a:xfrm>
          <a:prstGeom prst="rect">
            <a:avLst/>
          </a:prstGeom>
          <a:noFill/>
        </p:spPr>
        <p:txBody>
          <a:bodyPr wrap="square" lIns="0" tIns="0" rIns="0" bIns="0" anchor="t">
            <a:spAutoFit/>
          </a:bodyPr>
          <a:lstStyle/>
          <a:p>
            <a:pPr algn="l"/>
            <a:r>
              <a:rPr sz="2400" b="1" i="0" spc="300" dirty="0">
                <a:solidFill>
                  <a:srgbClr val="008B77"/>
                </a:solidFill>
                <a:latin typeface="Calibri"/>
              </a:rPr>
              <a:t>THE FIVE PRELIMINARY FINDINGS</a:t>
            </a:r>
          </a:p>
        </p:txBody>
      </p:sp>
      <p:sp>
        <p:nvSpPr>
          <p:cNvPr id="7" name="Rectangle 6"/>
          <p:cNvSpPr/>
          <p:nvPr/>
        </p:nvSpPr>
        <p:spPr>
          <a:xfrm>
            <a:off x="604634" y="3347567"/>
            <a:ext cx="8238146" cy="829352"/>
          </a:xfrm>
          <a:prstGeom prst="rect">
            <a:avLst/>
          </a:prstGeom>
          <a:solidFill>
            <a:srgbClr val="F4F6F5"/>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Oval 7"/>
          <p:cNvSpPr/>
          <p:nvPr/>
        </p:nvSpPr>
        <p:spPr>
          <a:xfrm>
            <a:off x="786024" y="3498358"/>
            <a:ext cx="513939" cy="512690"/>
          </a:xfrm>
          <a:prstGeom prst="ellipse">
            <a:avLst/>
          </a:prstGeom>
          <a:solidFill>
            <a:srgbClr val="008B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TextBox 8"/>
          <p:cNvSpPr txBox="1"/>
          <p:nvPr/>
        </p:nvSpPr>
        <p:spPr>
          <a:xfrm>
            <a:off x="786024" y="3468200"/>
            <a:ext cx="513939" cy="573007"/>
          </a:xfrm>
          <a:prstGeom prst="rect">
            <a:avLst/>
          </a:prstGeom>
          <a:noFill/>
        </p:spPr>
        <p:txBody>
          <a:bodyPr wrap="square" lIns="0" tIns="0" rIns="0" bIns="0" anchor="ctr">
            <a:spAutoFit/>
          </a:bodyPr>
          <a:lstStyle/>
          <a:p>
            <a:pPr algn="ctr"/>
            <a:r>
              <a:rPr sz="1200" b="1" i="0" dirty="0">
                <a:solidFill>
                  <a:srgbClr val="FFFFFF"/>
                </a:solidFill>
                <a:latin typeface="Calibri"/>
              </a:rPr>
              <a:t>1</a:t>
            </a:r>
          </a:p>
        </p:txBody>
      </p:sp>
      <p:sp>
        <p:nvSpPr>
          <p:cNvPr id="10" name="TextBox 9"/>
          <p:cNvSpPr txBox="1"/>
          <p:nvPr/>
        </p:nvSpPr>
        <p:spPr>
          <a:xfrm>
            <a:off x="1420891" y="3597275"/>
            <a:ext cx="2342959" cy="307777"/>
          </a:xfrm>
          <a:prstGeom prst="rect">
            <a:avLst/>
          </a:prstGeom>
          <a:noFill/>
        </p:spPr>
        <p:txBody>
          <a:bodyPr wrap="square" lIns="0" tIns="0" rIns="0" bIns="0" anchor="ctr">
            <a:spAutoFit/>
          </a:bodyPr>
          <a:lstStyle/>
          <a:p>
            <a:pPr algn="l"/>
            <a:r>
              <a:rPr sz="2000" b="1" i="0" dirty="0">
                <a:solidFill>
                  <a:srgbClr val="1B2A4E"/>
                </a:solidFill>
                <a:latin typeface="Calibri"/>
              </a:rPr>
              <a:t>Price divergence</a:t>
            </a:r>
          </a:p>
        </p:txBody>
      </p:sp>
      <p:sp>
        <p:nvSpPr>
          <p:cNvPr id="11" name="TextBox 10"/>
          <p:cNvSpPr txBox="1"/>
          <p:nvPr/>
        </p:nvSpPr>
        <p:spPr>
          <a:xfrm>
            <a:off x="3854545" y="3531102"/>
            <a:ext cx="4837076" cy="492443"/>
          </a:xfrm>
          <a:prstGeom prst="rect">
            <a:avLst/>
          </a:prstGeom>
          <a:noFill/>
        </p:spPr>
        <p:txBody>
          <a:bodyPr wrap="square" lIns="0" tIns="0" rIns="0" bIns="0" anchor="ctr">
            <a:spAutoFit/>
          </a:bodyPr>
          <a:lstStyle/>
          <a:p>
            <a:pPr algn="l"/>
            <a:r>
              <a:rPr sz="1600" b="0" i="0" dirty="0">
                <a:solidFill>
                  <a:srgbClr val="445276"/>
                </a:solidFill>
                <a:latin typeface="Calibri"/>
              </a:rPr>
              <a:t>EU–WB6 DA spread widened to &gt;30 €/MWh — 2–3× the 2025 level. Capacity allocated, arbitrage not priced in.</a:t>
            </a:r>
          </a:p>
        </p:txBody>
      </p:sp>
      <p:sp>
        <p:nvSpPr>
          <p:cNvPr id="12" name="Rectangle 11"/>
          <p:cNvSpPr/>
          <p:nvPr/>
        </p:nvSpPr>
        <p:spPr>
          <a:xfrm>
            <a:off x="604634" y="4237236"/>
            <a:ext cx="8238146" cy="829352"/>
          </a:xfrm>
          <a:prstGeom prst="rect">
            <a:avLst/>
          </a:prstGeom>
          <a:solidFill>
            <a:srgbClr val="F4F6F5"/>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Oval 12"/>
          <p:cNvSpPr/>
          <p:nvPr/>
        </p:nvSpPr>
        <p:spPr>
          <a:xfrm>
            <a:off x="786024" y="4388027"/>
            <a:ext cx="513939" cy="512690"/>
          </a:xfrm>
          <a:prstGeom prst="ellipse">
            <a:avLst/>
          </a:prstGeom>
          <a:solidFill>
            <a:srgbClr val="008B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TextBox 13"/>
          <p:cNvSpPr txBox="1"/>
          <p:nvPr/>
        </p:nvSpPr>
        <p:spPr>
          <a:xfrm>
            <a:off x="786024" y="4357869"/>
            <a:ext cx="513939" cy="573007"/>
          </a:xfrm>
          <a:prstGeom prst="rect">
            <a:avLst/>
          </a:prstGeom>
          <a:noFill/>
        </p:spPr>
        <p:txBody>
          <a:bodyPr wrap="square" lIns="0" tIns="0" rIns="0" bIns="0" anchor="ctr">
            <a:spAutoFit/>
          </a:bodyPr>
          <a:lstStyle/>
          <a:p>
            <a:pPr algn="ctr"/>
            <a:r>
              <a:rPr sz="1200" b="1" i="0" dirty="0">
                <a:solidFill>
                  <a:srgbClr val="FFFFFF"/>
                </a:solidFill>
                <a:latin typeface="Calibri"/>
              </a:rPr>
              <a:t>2</a:t>
            </a:r>
          </a:p>
        </p:txBody>
      </p:sp>
      <p:sp>
        <p:nvSpPr>
          <p:cNvPr id="15" name="TextBox 14"/>
          <p:cNvSpPr txBox="1"/>
          <p:nvPr/>
        </p:nvSpPr>
        <p:spPr>
          <a:xfrm>
            <a:off x="1481353" y="4344135"/>
            <a:ext cx="2342959" cy="615553"/>
          </a:xfrm>
          <a:prstGeom prst="rect">
            <a:avLst/>
          </a:prstGeom>
          <a:noFill/>
        </p:spPr>
        <p:txBody>
          <a:bodyPr wrap="square" lIns="0" tIns="0" rIns="0" bIns="0" anchor="ctr">
            <a:spAutoFit/>
          </a:bodyPr>
          <a:lstStyle/>
          <a:p>
            <a:pPr algn="l"/>
            <a:r>
              <a:rPr lang="en-GB" sz="2000" b="1" dirty="0">
                <a:solidFill>
                  <a:srgbClr val="1B2A4E"/>
                </a:solidFill>
                <a:latin typeface="Calibri"/>
              </a:rPr>
              <a:t>Loss of p</a:t>
            </a:r>
            <a:r>
              <a:rPr lang="en-GB" sz="2000" b="1" i="0" dirty="0">
                <a:solidFill>
                  <a:srgbClr val="1B2A4E"/>
                </a:solidFill>
                <a:latin typeface="Calibri"/>
              </a:rPr>
              <a:t>rice correlation</a:t>
            </a:r>
            <a:endParaRPr sz="2000" b="1" i="0" dirty="0">
              <a:solidFill>
                <a:srgbClr val="1B2A4E"/>
              </a:solidFill>
              <a:latin typeface="Calibri"/>
            </a:endParaRPr>
          </a:p>
        </p:txBody>
      </p:sp>
      <p:sp>
        <p:nvSpPr>
          <p:cNvPr id="16" name="TextBox 15"/>
          <p:cNvSpPr txBox="1"/>
          <p:nvPr/>
        </p:nvSpPr>
        <p:spPr>
          <a:xfrm>
            <a:off x="3854545" y="4297661"/>
            <a:ext cx="4837076" cy="738664"/>
          </a:xfrm>
          <a:prstGeom prst="rect">
            <a:avLst/>
          </a:prstGeom>
          <a:noFill/>
        </p:spPr>
        <p:txBody>
          <a:bodyPr wrap="square" lIns="0" tIns="0" rIns="0" bIns="0" anchor="ctr">
            <a:spAutoFit/>
          </a:bodyPr>
          <a:lstStyle/>
          <a:p>
            <a:pPr algn="l"/>
            <a:r>
              <a:rPr sz="1600" b="0" i="0" dirty="0">
                <a:solidFill>
                  <a:srgbClr val="445276"/>
                </a:solidFill>
                <a:latin typeface="Calibri"/>
              </a:rPr>
              <a:t>WB–HU price correlation collapsed from &gt;0.80 to ≈0 in early January; partially recovered at the end of Q1 2026; SEEPEX volumes −11%.</a:t>
            </a:r>
          </a:p>
        </p:txBody>
      </p:sp>
      <p:sp>
        <p:nvSpPr>
          <p:cNvPr id="17" name="Rectangle 16"/>
          <p:cNvSpPr/>
          <p:nvPr/>
        </p:nvSpPr>
        <p:spPr>
          <a:xfrm>
            <a:off x="604634" y="5126905"/>
            <a:ext cx="8238146" cy="829352"/>
          </a:xfrm>
          <a:prstGeom prst="rect">
            <a:avLst/>
          </a:prstGeom>
          <a:solidFill>
            <a:srgbClr val="F4F6F5"/>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 name="Oval 17"/>
          <p:cNvSpPr/>
          <p:nvPr/>
        </p:nvSpPr>
        <p:spPr>
          <a:xfrm>
            <a:off x="786024" y="5277696"/>
            <a:ext cx="513939" cy="512690"/>
          </a:xfrm>
          <a:prstGeom prst="ellipse">
            <a:avLst/>
          </a:prstGeom>
          <a:solidFill>
            <a:srgbClr val="008B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9" name="TextBox 18"/>
          <p:cNvSpPr txBox="1"/>
          <p:nvPr/>
        </p:nvSpPr>
        <p:spPr>
          <a:xfrm>
            <a:off x="786024" y="5247538"/>
            <a:ext cx="513939" cy="573007"/>
          </a:xfrm>
          <a:prstGeom prst="rect">
            <a:avLst/>
          </a:prstGeom>
          <a:noFill/>
        </p:spPr>
        <p:txBody>
          <a:bodyPr wrap="square" lIns="0" tIns="0" rIns="0" bIns="0" anchor="ctr">
            <a:spAutoFit/>
          </a:bodyPr>
          <a:lstStyle/>
          <a:p>
            <a:pPr algn="ctr"/>
            <a:r>
              <a:rPr sz="1200" b="1" i="0" dirty="0">
                <a:solidFill>
                  <a:srgbClr val="FFFFFF"/>
                </a:solidFill>
                <a:latin typeface="Calibri"/>
              </a:rPr>
              <a:t>3</a:t>
            </a:r>
          </a:p>
        </p:txBody>
      </p:sp>
      <p:sp>
        <p:nvSpPr>
          <p:cNvPr id="20" name="TextBox 19"/>
          <p:cNvSpPr txBox="1"/>
          <p:nvPr/>
        </p:nvSpPr>
        <p:spPr>
          <a:xfrm>
            <a:off x="1481352" y="5233804"/>
            <a:ext cx="2342959" cy="615553"/>
          </a:xfrm>
          <a:prstGeom prst="rect">
            <a:avLst/>
          </a:prstGeom>
          <a:noFill/>
        </p:spPr>
        <p:txBody>
          <a:bodyPr wrap="square" lIns="0" tIns="0" rIns="0" bIns="0" anchor="ctr">
            <a:spAutoFit/>
          </a:bodyPr>
          <a:lstStyle/>
          <a:p>
            <a:pPr algn="l"/>
            <a:r>
              <a:rPr lang="en-GB" sz="2000" b="1" i="0" dirty="0">
                <a:solidFill>
                  <a:srgbClr val="1B2A4E"/>
                </a:solidFill>
                <a:latin typeface="Calibri"/>
              </a:rPr>
              <a:t>WB6-EU </a:t>
            </a:r>
            <a:r>
              <a:rPr lang="en-GB" sz="2000" b="1" dirty="0">
                <a:solidFill>
                  <a:srgbClr val="1B2A4E"/>
                </a:solidFill>
                <a:latin typeface="Calibri"/>
              </a:rPr>
              <a:t>t</a:t>
            </a:r>
            <a:r>
              <a:rPr sz="2000" b="1" i="0" dirty="0" err="1">
                <a:solidFill>
                  <a:srgbClr val="1B2A4E"/>
                </a:solidFill>
                <a:latin typeface="Calibri"/>
              </a:rPr>
              <a:t>rade</a:t>
            </a:r>
            <a:r>
              <a:rPr sz="2000" b="1" i="0" dirty="0">
                <a:solidFill>
                  <a:srgbClr val="1B2A4E"/>
                </a:solidFill>
                <a:latin typeface="Calibri"/>
              </a:rPr>
              <a:t> reduction</a:t>
            </a:r>
          </a:p>
        </p:txBody>
      </p:sp>
      <p:sp>
        <p:nvSpPr>
          <p:cNvPr id="21" name="TextBox 20"/>
          <p:cNvSpPr txBox="1"/>
          <p:nvPr/>
        </p:nvSpPr>
        <p:spPr>
          <a:xfrm>
            <a:off x="3854545" y="5310439"/>
            <a:ext cx="4837076" cy="492443"/>
          </a:xfrm>
          <a:prstGeom prst="rect">
            <a:avLst/>
          </a:prstGeom>
          <a:noFill/>
        </p:spPr>
        <p:txBody>
          <a:bodyPr wrap="square" lIns="0" tIns="0" rIns="0" bIns="0" anchor="ctr">
            <a:spAutoFit/>
          </a:bodyPr>
          <a:lstStyle/>
          <a:p>
            <a:pPr algn="l"/>
            <a:r>
              <a:rPr sz="1600" b="0" i="0" dirty="0">
                <a:solidFill>
                  <a:srgbClr val="445276"/>
                </a:solidFill>
                <a:latin typeface="Calibri"/>
              </a:rPr>
              <a:t>Total WB6↔EU trade −25%, driven by EU→WB6 imports collapsing 40.7%; trade rerouted via CBAM-free corridors.</a:t>
            </a:r>
          </a:p>
        </p:txBody>
      </p:sp>
      <p:sp>
        <p:nvSpPr>
          <p:cNvPr id="22" name="Rectangle 21"/>
          <p:cNvSpPr/>
          <p:nvPr/>
        </p:nvSpPr>
        <p:spPr>
          <a:xfrm>
            <a:off x="604634" y="6016574"/>
            <a:ext cx="8238146" cy="829352"/>
          </a:xfrm>
          <a:prstGeom prst="rect">
            <a:avLst/>
          </a:prstGeom>
          <a:solidFill>
            <a:srgbClr val="F4F6F5"/>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3" name="Oval 22"/>
          <p:cNvSpPr/>
          <p:nvPr/>
        </p:nvSpPr>
        <p:spPr>
          <a:xfrm>
            <a:off x="786024" y="6167365"/>
            <a:ext cx="513939" cy="512690"/>
          </a:xfrm>
          <a:prstGeom prst="ellipse">
            <a:avLst/>
          </a:prstGeom>
          <a:solidFill>
            <a:srgbClr val="008B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4" name="TextBox 23"/>
          <p:cNvSpPr txBox="1"/>
          <p:nvPr/>
        </p:nvSpPr>
        <p:spPr>
          <a:xfrm>
            <a:off x="786024" y="6137207"/>
            <a:ext cx="513939" cy="573007"/>
          </a:xfrm>
          <a:prstGeom prst="rect">
            <a:avLst/>
          </a:prstGeom>
          <a:noFill/>
        </p:spPr>
        <p:txBody>
          <a:bodyPr wrap="square" lIns="0" tIns="0" rIns="0" bIns="0" anchor="ctr">
            <a:spAutoFit/>
          </a:bodyPr>
          <a:lstStyle/>
          <a:p>
            <a:pPr algn="ctr"/>
            <a:r>
              <a:rPr sz="1200" b="1" i="0" dirty="0">
                <a:solidFill>
                  <a:srgbClr val="FFFFFF"/>
                </a:solidFill>
                <a:latin typeface="Calibri"/>
              </a:rPr>
              <a:t>4</a:t>
            </a:r>
          </a:p>
        </p:txBody>
      </p:sp>
      <p:sp>
        <p:nvSpPr>
          <p:cNvPr id="25" name="TextBox 24"/>
          <p:cNvSpPr txBox="1"/>
          <p:nvPr/>
        </p:nvSpPr>
        <p:spPr>
          <a:xfrm>
            <a:off x="1372450" y="6261298"/>
            <a:ext cx="2342959" cy="307777"/>
          </a:xfrm>
          <a:prstGeom prst="rect">
            <a:avLst/>
          </a:prstGeom>
          <a:noFill/>
        </p:spPr>
        <p:txBody>
          <a:bodyPr wrap="square" lIns="0" tIns="0" rIns="0" bIns="0" anchor="ctr">
            <a:spAutoFit/>
          </a:bodyPr>
          <a:lstStyle/>
          <a:p>
            <a:pPr algn="l"/>
            <a:r>
              <a:rPr sz="2000" b="1" i="0" dirty="0">
                <a:solidFill>
                  <a:srgbClr val="1B2A4E"/>
                </a:solidFill>
                <a:latin typeface="Calibri"/>
              </a:rPr>
              <a:t>Schedule vs physics</a:t>
            </a:r>
          </a:p>
        </p:txBody>
      </p:sp>
      <p:sp>
        <p:nvSpPr>
          <p:cNvPr id="26" name="TextBox 25"/>
          <p:cNvSpPr txBox="1"/>
          <p:nvPr/>
        </p:nvSpPr>
        <p:spPr>
          <a:xfrm>
            <a:off x="3854545" y="6200108"/>
            <a:ext cx="4837076" cy="492443"/>
          </a:xfrm>
          <a:prstGeom prst="rect">
            <a:avLst/>
          </a:prstGeom>
          <a:noFill/>
        </p:spPr>
        <p:txBody>
          <a:bodyPr wrap="square" lIns="0" tIns="0" rIns="0" bIns="0" anchor="ctr">
            <a:spAutoFit/>
          </a:bodyPr>
          <a:lstStyle/>
          <a:p>
            <a:pPr algn="l"/>
            <a:r>
              <a:rPr sz="1600" b="0" i="0" dirty="0">
                <a:solidFill>
                  <a:srgbClr val="445276"/>
                </a:solidFill>
                <a:latin typeface="Calibri"/>
              </a:rPr>
              <a:t>Commercial schedules diverged from physical flows: AL→GR scheduled +4,100 MWh/d but physical flows fell.</a:t>
            </a:r>
          </a:p>
        </p:txBody>
      </p:sp>
      <p:sp>
        <p:nvSpPr>
          <p:cNvPr id="27" name="Rectangle 26"/>
          <p:cNvSpPr/>
          <p:nvPr/>
        </p:nvSpPr>
        <p:spPr>
          <a:xfrm>
            <a:off x="604634" y="6906243"/>
            <a:ext cx="8238146" cy="829352"/>
          </a:xfrm>
          <a:prstGeom prst="rect">
            <a:avLst/>
          </a:prstGeom>
          <a:solidFill>
            <a:srgbClr val="F4F6F5"/>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8" name="Oval 27"/>
          <p:cNvSpPr/>
          <p:nvPr/>
        </p:nvSpPr>
        <p:spPr>
          <a:xfrm>
            <a:off x="786024" y="7057034"/>
            <a:ext cx="513939" cy="512690"/>
          </a:xfrm>
          <a:prstGeom prst="ellipse">
            <a:avLst/>
          </a:prstGeom>
          <a:solidFill>
            <a:srgbClr val="008B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9" name="TextBox 28"/>
          <p:cNvSpPr txBox="1"/>
          <p:nvPr/>
        </p:nvSpPr>
        <p:spPr>
          <a:xfrm>
            <a:off x="786024" y="7026876"/>
            <a:ext cx="513939" cy="573007"/>
          </a:xfrm>
          <a:prstGeom prst="rect">
            <a:avLst/>
          </a:prstGeom>
          <a:noFill/>
        </p:spPr>
        <p:txBody>
          <a:bodyPr wrap="square" lIns="0" tIns="0" rIns="0" bIns="0" anchor="ctr">
            <a:spAutoFit/>
          </a:bodyPr>
          <a:lstStyle/>
          <a:p>
            <a:pPr algn="ctr"/>
            <a:r>
              <a:rPr sz="1200" b="1" i="0" dirty="0">
                <a:solidFill>
                  <a:srgbClr val="FFFFFF"/>
                </a:solidFill>
                <a:latin typeface="Calibri"/>
              </a:rPr>
              <a:t>5</a:t>
            </a:r>
          </a:p>
        </p:txBody>
      </p:sp>
      <p:sp>
        <p:nvSpPr>
          <p:cNvPr id="30" name="TextBox 29"/>
          <p:cNvSpPr txBox="1"/>
          <p:nvPr/>
        </p:nvSpPr>
        <p:spPr>
          <a:xfrm>
            <a:off x="1420891" y="7038858"/>
            <a:ext cx="2342959" cy="307777"/>
          </a:xfrm>
          <a:prstGeom prst="rect">
            <a:avLst/>
          </a:prstGeom>
          <a:noFill/>
        </p:spPr>
        <p:txBody>
          <a:bodyPr wrap="square" lIns="0" tIns="0" rIns="0" bIns="0" anchor="ctr">
            <a:spAutoFit/>
          </a:bodyPr>
          <a:lstStyle/>
          <a:p>
            <a:pPr algn="l"/>
            <a:r>
              <a:rPr sz="2000" b="1" i="0" dirty="0">
                <a:solidFill>
                  <a:srgbClr val="1B2A4E"/>
                </a:solidFill>
                <a:latin typeface="Calibri"/>
              </a:rPr>
              <a:t>Default factors bite</a:t>
            </a:r>
          </a:p>
        </p:txBody>
      </p:sp>
      <p:sp>
        <p:nvSpPr>
          <p:cNvPr id="31" name="TextBox 30"/>
          <p:cNvSpPr txBox="1"/>
          <p:nvPr/>
        </p:nvSpPr>
        <p:spPr>
          <a:xfrm>
            <a:off x="3854545" y="6966667"/>
            <a:ext cx="4837076" cy="738664"/>
          </a:xfrm>
          <a:prstGeom prst="rect">
            <a:avLst/>
          </a:prstGeom>
          <a:noFill/>
        </p:spPr>
        <p:txBody>
          <a:bodyPr wrap="square" lIns="0" tIns="0" rIns="0" bIns="0" anchor="ctr">
            <a:spAutoFit/>
          </a:bodyPr>
          <a:lstStyle/>
          <a:p>
            <a:pPr algn="l"/>
            <a:r>
              <a:rPr sz="1600" b="0" i="0" dirty="0">
                <a:solidFill>
                  <a:srgbClr val="445276"/>
                </a:solidFill>
                <a:latin typeface="Calibri"/>
              </a:rPr>
              <a:t>Albania (zero default factor) became the regional CBAM-free gateway; Montenegro’s 73.78 €/MWh surcharge erased its 43 €/MWh spread.</a:t>
            </a:r>
          </a:p>
        </p:txBody>
      </p:sp>
      <p:sp>
        <p:nvSpPr>
          <p:cNvPr id="32" name="TextBox 31"/>
          <p:cNvSpPr txBox="1"/>
          <p:nvPr/>
        </p:nvSpPr>
        <p:spPr>
          <a:xfrm>
            <a:off x="9577601" y="2926405"/>
            <a:ext cx="9351844" cy="369332"/>
          </a:xfrm>
          <a:prstGeom prst="rect">
            <a:avLst/>
          </a:prstGeom>
          <a:noFill/>
        </p:spPr>
        <p:txBody>
          <a:bodyPr wrap="square" lIns="0" tIns="0" rIns="0" bIns="0" anchor="t">
            <a:spAutoFit/>
          </a:bodyPr>
          <a:lstStyle/>
          <a:p>
            <a:pPr algn="l"/>
            <a:r>
              <a:rPr sz="2400" b="1" i="0" spc="300" dirty="0">
                <a:solidFill>
                  <a:srgbClr val="008B77"/>
                </a:solidFill>
                <a:latin typeface="Calibri"/>
              </a:rPr>
              <a:t>THE PICTURE: DAILY DAY-AHEAD PRICES, 2025 → Q1 2026</a:t>
            </a:r>
          </a:p>
        </p:txBody>
      </p:sp>
      <p:pic>
        <p:nvPicPr>
          <p:cNvPr id="33" name="Picture 32" descr="chart_prices_daily.png"/>
          <p:cNvPicPr>
            <a:picLocks noChangeAspect="1"/>
          </p:cNvPicPr>
          <p:nvPr/>
        </p:nvPicPr>
        <p:blipFill>
          <a:blip r:embed="rId2"/>
          <a:stretch>
            <a:fillRect/>
          </a:stretch>
        </p:blipFill>
        <p:spPr>
          <a:xfrm>
            <a:off x="9965962" y="3252210"/>
            <a:ext cx="8717247" cy="4200998"/>
          </a:xfrm>
          <a:prstGeom prst="rect">
            <a:avLst/>
          </a:prstGeom>
        </p:spPr>
      </p:pic>
      <p:sp>
        <p:nvSpPr>
          <p:cNvPr id="34" name="TextBox 33"/>
          <p:cNvSpPr txBox="1"/>
          <p:nvPr/>
        </p:nvSpPr>
        <p:spPr>
          <a:xfrm>
            <a:off x="9114130" y="7394601"/>
            <a:ext cx="10278787" cy="584775"/>
          </a:xfrm>
          <a:prstGeom prst="rect">
            <a:avLst/>
          </a:prstGeom>
          <a:noFill/>
        </p:spPr>
        <p:txBody>
          <a:bodyPr wrap="square" lIns="0" tIns="0" rIns="0" bIns="0" anchor="t">
            <a:spAutoFit/>
          </a:bodyPr>
          <a:lstStyle/>
          <a:p>
            <a:pPr algn="ctr"/>
            <a:r>
              <a:rPr sz="1900" b="0" i="1" dirty="0">
                <a:solidFill>
                  <a:srgbClr val="445276"/>
                </a:solidFill>
                <a:latin typeface="Calibri"/>
              </a:rPr>
              <a:t>HU and WB6 zones tracked each other through 2025 (avg spread 5–15 €/MWh). </a:t>
            </a:r>
            <a:r>
              <a:rPr sz="1900" b="1" i="1" dirty="0">
                <a:solidFill>
                  <a:srgbClr val="1B2A4E"/>
                </a:solidFill>
                <a:latin typeface="Calibri"/>
              </a:rPr>
              <a:t>From 1 Jan 2026 alignment broke: </a:t>
            </a:r>
            <a:r>
              <a:rPr sz="1900" b="0" i="1" dirty="0">
                <a:solidFill>
                  <a:srgbClr val="445276"/>
                </a:solidFill>
                <a:latin typeface="Calibri"/>
              </a:rPr>
              <a:t>HU rose to ~170 €/MWh while WB6 fell to ~40 €/MWh</a:t>
            </a:r>
            <a:r>
              <a:rPr lang="en-GB" sz="1900" b="0" i="1" dirty="0">
                <a:solidFill>
                  <a:srgbClr val="445276"/>
                </a:solidFill>
                <a:latin typeface="Calibri"/>
              </a:rPr>
              <a:t>.</a:t>
            </a:r>
            <a:endParaRPr sz="1900" b="0" i="1" dirty="0">
              <a:solidFill>
                <a:srgbClr val="445276"/>
              </a:solidFill>
              <a:latin typeface="Calibri"/>
            </a:endParaRPr>
          </a:p>
        </p:txBody>
      </p:sp>
      <p:sp>
        <p:nvSpPr>
          <p:cNvPr id="35" name="TextBox 34"/>
          <p:cNvSpPr txBox="1"/>
          <p:nvPr/>
        </p:nvSpPr>
        <p:spPr>
          <a:xfrm>
            <a:off x="604634" y="7951758"/>
            <a:ext cx="18819251" cy="369332"/>
          </a:xfrm>
          <a:prstGeom prst="rect">
            <a:avLst/>
          </a:prstGeom>
          <a:noFill/>
        </p:spPr>
        <p:txBody>
          <a:bodyPr wrap="square" lIns="0" tIns="0" rIns="0" bIns="0" anchor="t">
            <a:spAutoFit/>
          </a:bodyPr>
          <a:lstStyle/>
          <a:p>
            <a:pPr algn="l"/>
            <a:r>
              <a:rPr sz="2400" b="1" i="0" spc="300" dirty="0">
                <a:solidFill>
                  <a:srgbClr val="008B77"/>
                </a:solidFill>
                <a:latin typeface="Calibri"/>
              </a:rPr>
              <a:t>HEADLINE NUMBERS</a:t>
            </a:r>
          </a:p>
        </p:txBody>
      </p:sp>
      <p:sp>
        <p:nvSpPr>
          <p:cNvPr id="36" name="Rectangle 35"/>
          <p:cNvSpPr/>
          <p:nvPr/>
        </p:nvSpPr>
        <p:spPr>
          <a:xfrm>
            <a:off x="604634" y="8368918"/>
            <a:ext cx="4546096" cy="1432517"/>
          </a:xfrm>
          <a:prstGeom prst="rect">
            <a:avLst/>
          </a:prstGeom>
          <a:solidFill>
            <a:srgbClr val="FFFFFF"/>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7" name="Rectangle 36"/>
          <p:cNvSpPr/>
          <p:nvPr/>
        </p:nvSpPr>
        <p:spPr>
          <a:xfrm>
            <a:off x="604634" y="8368918"/>
            <a:ext cx="105811" cy="1432517"/>
          </a:xfrm>
          <a:prstGeom prst="rect">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8" name="TextBox 37"/>
          <p:cNvSpPr txBox="1"/>
          <p:nvPr/>
        </p:nvSpPr>
        <p:spPr>
          <a:xfrm>
            <a:off x="859450" y="8795348"/>
            <a:ext cx="4213547" cy="369332"/>
          </a:xfrm>
          <a:prstGeom prst="rect">
            <a:avLst/>
          </a:prstGeom>
          <a:noFill/>
        </p:spPr>
        <p:txBody>
          <a:bodyPr wrap="square" lIns="0" tIns="0" rIns="0" bIns="0" anchor="t">
            <a:spAutoFit/>
          </a:bodyPr>
          <a:lstStyle/>
          <a:p>
            <a:pPr algn="l"/>
            <a:r>
              <a:rPr sz="2400" b="1" i="0" dirty="0">
                <a:solidFill>
                  <a:srgbClr val="1B2A4E"/>
                </a:solidFill>
                <a:latin typeface="Calibri"/>
              </a:rPr>
              <a:t>&gt;30 €/MWh</a:t>
            </a:r>
          </a:p>
        </p:txBody>
      </p:sp>
      <p:sp>
        <p:nvSpPr>
          <p:cNvPr id="39" name="TextBox 38"/>
          <p:cNvSpPr txBox="1"/>
          <p:nvPr/>
        </p:nvSpPr>
        <p:spPr>
          <a:xfrm>
            <a:off x="859450" y="9151574"/>
            <a:ext cx="4213547" cy="615553"/>
          </a:xfrm>
          <a:prstGeom prst="rect">
            <a:avLst/>
          </a:prstGeom>
          <a:noFill/>
        </p:spPr>
        <p:txBody>
          <a:bodyPr wrap="square" lIns="0" tIns="0" rIns="0" bIns="0" anchor="t">
            <a:spAutoFit/>
          </a:bodyPr>
          <a:lstStyle>
            <a:defPPr>
              <a:defRPr kern="0"/>
            </a:defPPr>
            <a:lvl1pPr algn="l">
              <a:defRPr sz="2000" b="0" i="0">
                <a:solidFill>
                  <a:srgbClr val="445276"/>
                </a:solidFill>
                <a:latin typeface="Calibri"/>
              </a:defRPr>
            </a:lvl1pPr>
          </a:lstStyle>
          <a:p>
            <a:r>
              <a:rPr dirty="0"/>
              <a:t>Average Q1 2026 EU–WB6 day-ahead spread (2–3× the</a:t>
            </a:r>
            <a:r>
              <a:rPr lang="en-GB" dirty="0"/>
              <a:t> </a:t>
            </a:r>
            <a:r>
              <a:rPr dirty="0"/>
              <a:t>2025 </a:t>
            </a:r>
            <a:r>
              <a:rPr lang="en-GB" dirty="0"/>
              <a:t>average </a:t>
            </a:r>
            <a:r>
              <a:rPr dirty="0"/>
              <a:t>level)</a:t>
            </a:r>
          </a:p>
        </p:txBody>
      </p:sp>
      <p:sp>
        <p:nvSpPr>
          <p:cNvPr id="40" name="Rectangle 39"/>
          <p:cNvSpPr/>
          <p:nvPr/>
        </p:nvSpPr>
        <p:spPr>
          <a:xfrm>
            <a:off x="5362352" y="8368918"/>
            <a:ext cx="4546096" cy="1432517"/>
          </a:xfrm>
          <a:prstGeom prst="rect">
            <a:avLst/>
          </a:prstGeom>
          <a:solidFill>
            <a:srgbClr val="FFFFFF"/>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1" name="Rectangle 40"/>
          <p:cNvSpPr/>
          <p:nvPr/>
        </p:nvSpPr>
        <p:spPr>
          <a:xfrm>
            <a:off x="5362352" y="8368918"/>
            <a:ext cx="105811" cy="1432517"/>
          </a:xfrm>
          <a:prstGeom prst="rect">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2" name="TextBox 41"/>
          <p:cNvSpPr txBox="1"/>
          <p:nvPr/>
        </p:nvSpPr>
        <p:spPr>
          <a:xfrm>
            <a:off x="5604206" y="8727600"/>
            <a:ext cx="4213547" cy="430887"/>
          </a:xfrm>
          <a:prstGeom prst="rect">
            <a:avLst/>
          </a:prstGeom>
          <a:noFill/>
        </p:spPr>
        <p:txBody>
          <a:bodyPr wrap="square" lIns="0" tIns="0" rIns="0" bIns="0" anchor="t">
            <a:spAutoFit/>
          </a:bodyPr>
          <a:lstStyle/>
          <a:p>
            <a:pPr algn="l"/>
            <a:r>
              <a:rPr sz="2800" b="1" i="0" dirty="0">
                <a:solidFill>
                  <a:srgbClr val="1B2A4E"/>
                </a:solidFill>
                <a:latin typeface="Calibri"/>
              </a:rPr>
              <a:t>−25%</a:t>
            </a:r>
          </a:p>
        </p:txBody>
      </p:sp>
      <p:sp>
        <p:nvSpPr>
          <p:cNvPr id="43" name="TextBox 42"/>
          <p:cNvSpPr txBox="1"/>
          <p:nvPr/>
        </p:nvSpPr>
        <p:spPr>
          <a:xfrm>
            <a:off x="5581532" y="9150043"/>
            <a:ext cx="4213547" cy="615553"/>
          </a:xfrm>
          <a:prstGeom prst="rect">
            <a:avLst/>
          </a:prstGeom>
          <a:noFill/>
        </p:spPr>
        <p:txBody>
          <a:bodyPr wrap="square" lIns="0" tIns="0" rIns="0" bIns="0" anchor="t">
            <a:spAutoFit/>
          </a:bodyPr>
          <a:lstStyle>
            <a:defPPr>
              <a:defRPr kern="0"/>
            </a:defPPr>
            <a:lvl1pPr algn="l">
              <a:defRPr sz="2000" b="0" i="0">
                <a:solidFill>
                  <a:srgbClr val="445276"/>
                </a:solidFill>
                <a:latin typeface="Calibri"/>
              </a:defRPr>
            </a:lvl1pPr>
          </a:lstStyle>
          <a:p>
            <a:r>
              <a:rPr dirty="0"/>
              <a:t>Total WB6↔EU commercial trade vs Q1 2025 (EU→WB6 </a:t>
            </a:r>
            <a:r>
              <a:rPr lang="en-GB" dirty="0"/>
              <a:t>imports</a:t>
            </a:r>
            <a:r>
              <a:rPr dirty="0"/>
              <a:t> −40.7%)</a:t>
            </a:r>
          </a:p>
        </p:txBody>
      </p:sp>
      <p:sp>
        <p:nvSpPr>
          <p:cNvPr id="44" name="Rectangle 43"/>
          <p:cNvSpPr/>
          <p:nvPr/>
        </p:nvSpPr>
        <p:spPr>
          <a:xfrm>
            <a:off x="10120071" y="8368918"/>
            <a:ext cx="4546096" cy="1432517"/>
          </a:xfrm>
          <a:prstGeom prst="rect">
            <a:avLst/>
          </a:prstGeom>
          <a:solidFill>
            <a:srgbClr val="FFFFFF"/>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5" name="Rectangle 44"/>
          <p:cNvSpPr/>
          <p:nvPr/>
        </p:nvSpPr>
        <p:spPr>
          <a:xfrm>
            <a:off x="10120071" y="8368918"/>
            <a:ext cx="105811" cy="1432517"/>
          </a:xfrm>
          <a:prstGeom prst="rect">
            <a:avLst/>
          </a:prstGeom>
          <a:solidFill>
            <a:srgbClr val="C99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6" name="TextBox 45"/>
          <p:cNvSpPr txBox="1"/>
          <p:nvPr/>
        </p:nvSpPr>
        <p:spPr>
          <a:xfrm>
            <a:off x="10361925" y="8693521"/>
            <a:ext cx="4213547" cy="430887"/>
          </a:xfrm>
          <a:prstGeom prst="rect">
            <a:avLst/>
          </a:prstGeom>
          <a:noFill/>
        </p:spPr>
        <p:txBody>
          <a:bodyPr wrap="square" lIns="0" tIns="0" rIns="0" bIns="0" anchor="t">
            <a:spAutoFit/>
          </a:bodyPr>
          <a:lstStyle/>
          <a:p>
            <a:pPr algn="l"/>
            <a:r>
              <a:rPr sz="2800" b="1" i="0" dirty="0">
                <a:solidFill>
                  <a:srgbClr val="1B2A4E"/>
                </a:solidFill>
                <a:latin typeface="Calibri"/>
              </a:rPr>
              <a:t>≈ 0.0</a:t>
            </a:r>
          </a:p>
        </p:txBody>
      </p:sp>
      <p:sp>
        <p:nvSpPr>
          <p:cNvPr id="47" name="TextBox 46"/>
          <p:cNvSpPr txBox="1"/>
          <p:nvPr/>
        </p:nvSpPr>
        <p:spPr>
          <a:xfrm>
            <a:off x="10361925" y="9122875"/>
            <a:ext cx="4213547" cy="615553"/>
          </a:xfrm>
          <a:prstGeom prst="rect">
            <a:avLst/>
          </a:prstGeom>
          <a:noFill/>
        </p:spPr>
        <p:txBody>
          <a:bodyPr wrap="square" lIns="0" tIns="0" rIns="0" bIns="0" anchor="t">
            <a:spAutoFit/>
          </a:bodyPr>
          <a:lstStyle/>
          <a:p>
            <a:pPr algn="l"/>
            <a:r>
              <a:rPr sz="2000" b="0" i="0" dirty="0">
                <a:solidFill>
                  <a:srgbClr val="445276"/>
                </a:solidFill>
                <a:latin typeface="Calibri"/>
              </a:rPr>
              <a:t>WB6–HU price correlation in early Jan 2026 (was &gt;0.80 throughout 2025)</a:t>
            </a:r>
          </a:p>
        </p:txBody>
      </p:sp>
      <p:sp>
        <p:nvSpPr>
          <p:cNvPr id="48" name="Rectangle 47"/>
          <p:cNvSpPr/>
          <p:nvPr/>
        </p:nvSpPr>
        <p:spPr>
          <a:xfrm>
            <a:off x="14877789" y="8368918"/>
            <a:ext cx="4546096" cy="1432517"/>
          </a:xfrm>
          <a:prstGeom prst="rect">
            <a:avLst/>
          </a:prstGeom>
          <a:solidFill>
            <a:srgbClr val="FFFFFF"/>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9" name="Rectangle 48"/>
          <p:cNvSpPr/>
          <p:nvPr/>
        </p:nvSpPr>
        <p:spPr>
          <a:xfrm>
            <a:off x="14877789" y="8368918"/>
            <a:ext cx="105811" cy="1432517"/>
          </a:xfrm>
          <a:prstGeom prst="rect">
            <a:avLst/>
          </a:prstGeom>
          <a:solidFill>
            <a:srgbClr val="008B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0" name="TextBox 49"/>
          <p:cNvSpPr txBox="1"/>
          <p:nvPr/>
        </p:nvSpPr>
        <p:spPr>
          <a:xfrm>
            <a:off x="15096969" y="8743469"/>
            <a:ext cx="4213547" cy="430887"/>
          </a:xfrm>
          <a:prstGeom prst="rect">
            <a:avLst/>
          </a:prstGeom>
          <a:noFill/>
        </p:spPr>
        <p:txBody>
          <a:bodyPr wrap="square" lIns="0" tIns="0" rIns="0" bIns="0" anchor="t">
            <a:spAutoFit/>
          </a:bodyPr>
          <a:lstStyle/>
          <a:p>
            <a:pPr algn="l"/>
            <a:r>
              <a:rPr lang="en-GB" sz="2800" b="1" i="0" dirty="0">
                <a:solidFill>
                  <a:srgbClr val="1B2A4E"/>
                </a:solidFill>
                <a:latin typeface="Calibri"/>
              </a:rPr>
              <a:t>€</a:t>
            </a:r>
            <a:r>
              <a:rPr sz="2800" b="1" i="0" dirty="0">
                <a:solidFill>
                  <a:srgbClr val="1B2A4E"/>
                </a:solidFill>
                <a:latin typeface="Calibri"/>
              </a:rPr>
              <a:t>73.78 vs </a:t>
            </a:r>
            <a:r>
              <a:rPr lang="en-GB" sz="2800" b="1" i="0" dirty="0">
                <a:solidFill>
                  <a:srgbClr val="1B2A4E"/>
                </a:solidFill>
                <a:latin typeface="Calibri"/>
              </a:rPr>
              <a:t>€</a:t>
            </a:r>
            <a:r>
              <a:rPr sz="2800" b="1" i="0" dirty="0">
                <a:solidFill>
                  <a:srgbClr val="1B2A4E"/>
                </a:solidFill>
                <a:latin typeface="Calibri"/>
              </a:rPr>
              <a:t>0</a:t>
            </a:r>
            <a:r>
              <a:rPr lang="en-GB" sz="2800" b="1" i="0" dirty="0">
                <a:solidFill>
                  <a:srgbClr val="1B2A4E"/>
                </a:solidFill>
                <a:latin typeface="Calibri"/>
              </a:rPr>
              <a:t>/MWh</a:t>
            </a:r>
            <a:endParaRPr sz="2800" b="1" i="0" dirty="0">
              <a:solidFill>
                <a:srgbClr val="1B2A4E"/>
              </a:solidFill>
              <a:latin typeface="Calibri"/>
            </a:endParaRPr>
          </a:p>
        </p:txBody>
      </p:sp>
      <p:sp>
        <p:nvSpPr>
          <p:cNvPr id="51" name="TextBox 50"/>
          <p:cNvSpPr txBox="1"/>
          <p:nvPr/>
        </p:nvSpPr>
        <p:spPr>
          <a:xfrm>
            <a:off x="15119643" y="9122875"/>
            <a:ext cx="4213547" cy="615553"/>
          </a:xfrm>
          <a:prstGeom prst="rect">
            <a:avLst/>
          </a:prstGeom>
          <a:noFill/>
        </p:spPr>
        <p:txBody>
          <a:bodyPr wrap="square" lIns="0" tIns="0" rIns="0" bIns="0" anchor="t">
            <a:spAutoFit/>
          </a:bodyPr>
          <a:lstStyle/>
          <a:p>
            <a:pPr algn="l"/>
            <a:r>
              <a:rPr sz="2000" b="0" i="0" dirty="0">
                <a:solidFill>
                  <a:srgbClr val="445276"/>
                </a:solidFill>
                <a:latin typeface="Calibri"/>
              </a:rPr>
              <a:t>CBAM cost in €/MWh: ME exports vs AL exports (Q1 2026 EU ETS price)</a:t>
            </a:r>
          </a:p>
        </p:txBody>
      </p:sp>
      <p:sp>
        <p:nvSpPr>
          <p:cNvPr id="53" name="TextBox 52">
            <a:extLst>
              <a:ext uri="{FF2B5EF4-FFF2-40B4-BE49-F238E27FC236}">
                <a16:creationId xmlns:a16="http://schemas.microsoft.com/office/drawing/2014/main" id="{66E4D1E3-56EA-69E6-4070-77EF7C1084EE}"/>
              </a:ext>
            </a:extLst>
          </p:cNvPr>
          <p:cNvSpPr txBox="1"/>
          <p:nvPr/>
        </p:nvSpPr>
        <p:spPr>
          <a:xfrm>
            <a:off x="859449" y="8373418"/>
            <a:ext cx="4213547" cy="430887"/>
          </a:xfrm>
          <a:prstGeom prst="rect">
            <a:avLst/>
          </a:prstGeom>
          <a:noFill/>
        </p:spPr>
        <p:txBody>
          <a:bodyPr wrap="square" lIns="0" tIns="0" rIns="0" bIns="0" anchor="t">
            <a:spAutoFit/>
          </a:bodyPr>
          <a:lstStyle/>
          <a:p>
            <a:pPr algn="l"/>
            <a:r>
              <a:rPr lang="en-GB" sz="2800" b="1" dirty="0">
                <a:solidFill>
                  <a:srgbClr val="1B2A4E"/>
                </a:solidFill>
                <a:latin typeface="Calibri"/>
              </a:rPr>
              <a:t>Price spread</a:t>
            </a:r>
            <a:endParaRPr sz="2800" b="1" i="0" dirty="0">
              <a:solidFill>
                <a:srgbClr val="1B2A4E"/>
              </a:solidFill>
              <a:latin typeface="Calibri"/>
            </a:endParaRPr>
          </a:p>
        </p:txBody>
      </p:sp>
      <p:sp>
        <p:nvSpPr>
          <p:cNvPr id="54" name="TextBox 53">
            <a:extLst>
              <a:ext uri="{FF2B5EF4-FFF2-40B4-BE49-F238E27FC236}">
                <a16:creationId xmlns:a16="http://schemas.microsoft.com/office/drawing/2014/main" id="{645643C6-135C-46EA-B60A-96674D7D25CC}"/>
              </a:ext>
            </a:extLst>
          </p:cNvPr>
          <p:cNvSpPr txBox="1"/>
          <p:nvPr/>
        </p:nvSpPr>
        <p:spPr>
          <a:xfrm>
            <a:off x="5611924" y="8369287"/>
            <a:ext cx="4213547" cy="430887"/>
          </a:xfrm>
          <a:prstGeom prst="rect">
            <a:avLst/>
          </a:prstGeom>
          <a:noFill/>
        </p:spPr>
        <p:txBody>
          <a:bodyPr wrap="square" lIns="0" tIns="0" rIns="0" bIns="0" anchor="t">
            <a:spAutoFit/>
          </a:bodyPr>
          <a:lstStyle/>
          <a:p>
            <a:pPr algn="l"/>
            <a:r>
              <a:rPr lang="en-GB" sz="2800" b="1" dirty="0">
                <a:solidFill>
                  <a:srgbClr val="1B2A4E"/>
                </a:solidFill>
                <a:latin typeface="Calibri"/>
              </a:rPr>
              <a:t>Commercial exchange</a:t>
            </a:r>
            <a:endParaRPr sz="2800" b="1" i="0" dirty="0">
              <a:solidFill>
                <a:srgbClr val="1B2A4E"/>
              </a:solidFill>
              <a:latin typeface="Calibri"/>
            </a:endParaRPr>
          </a:p>
        </p:txBody>
      </p:sp>
      <p:sp>
        <p:nvSpPr>
          <p:cNvPr id="55" name="TextBox 54">
            <a:extLst>
              <a:ext uri="{FF2B5EF4-FFF2-40B4-BE49-F238E27FC236}">
                <a16:creationId xmlns:a16="http://schemas.microsoft.com/office/drawing/2014/main" id="{CBBDBBF1-64BC-8B14-1522-FB1AC6764BEA}"/>
              </a:ext>
            </a:extLst>
          </p:cNvPr>
          <p:cNvSpPr txBox="1"/>
          <p:nvPr/>
        </p:nvSpPr>
        <p:spPr>
          <a:xfrm>
            <a:off x="10369701" y="8331834"/>
            <a:ext cx="4213547" cy="430887"/>
          </a:xfrm>
          <a:prstGeom prst="rect">
            <a:avLst/>
          </a:prstGeom>
          <a:noFill/>
        </p:spPr>
        <p:txBody>
          <a:bodyPr wrap="square" lIns="0" tIns="0" rIns="0" bIns="0" anchor="t">
            <a:spAutoFit/>
          </a:bodyPr>
          <a:lstStyle/>
          <a:p>
            <a:pPr algn="l"/>
            <a:r>
              <a:rPr lang="en-GB" sz="2800" b="1" dirty="0">
                <a:solidFill>
                  <a:srgbClr val="1B2A4E"/>
                </a:solidFill>
                <a:latin typeface="Calibri"/>
              </a:rPr>
              <a:t>Price correlation</a:t>
            </a:r>
            <a:endParaRPr sz="2800" b="1" i="0" dirty="0">
              <a:solidFill>
                <a:srgbClr val="1B2A4E"/>
              </a:solidFill>
              <a:latin typeface="Calibri"/>
            </a:endParaRPr>
          </a:p>
        </p:txBody>
      </p:sp>
      <p:sp>
        <p:nvSpPr>
          <p:cNvPr id="56" name="TextBox 55">
            <a:extLst>
              <a:ext uri="{FF2B5EF4-FFF2-40B4-BE49-F238E27FC236}">
                <a16:creationId xmlns:a16="http://schemas.microsoft.com/office/drawing/2014/main" id="{D899EB2B-3226-123B-F8DA-E3DAA796D601}"/>
              </a:ext>
            </a:extLst>
          </p:cNvPr>
          <p:cNvSpPr txBox="1"/>
          <p:nvPr/>
        </p:nvSpPr>
        <p:spPr>
          <a:xfrm>
            <a:off x="15096968" y="8356593"/>
            <a:ext cx="4213547" cy="430887"/>
          </a:xfrm>
          <a:prstGeom prst="rect">
            <a:avLst/>
          </a:prstGeom>
          <a:noFill/>
        </p:spPr>
        <p:txBody>
          <a:bodyPr wrap="square" lIns="0" tIns="0" rIns="0" bIns="0" anchor="t">
            <a:spAutoFit/>
          </a:bodyPr>
          <a:lstStyle/>
          <a:p>
            <a:pPr algn="l"/>
            <a:r>
              <a:rPr lang="en-GB" sz="2800" b="1" i="0" dirty="0">
                <a:solidFill>
                  <a:srgbClr val="1B2A4E"/>
                </a:solidFill>
                <a:latin typeface="Calibri"/>
              </a:rPr>
              <a:t>Default factors</a:t>
            </a:r>
            <a:endParaRPr sz="2800" b="1" i="0" dirty="0">
              <a:solidFill>
                <a:srgbClr val="1B2A4E"/>
              </a:solidFill>
              <a:latin typeface="Calibri"/>
            </a:endParaRPr>
          </a:p>
        </p:txBody>
      </p:sp>
      <p:sp>
        <p:nvSpPr>
          <p:cNvPr id="57" name="TextBox 56">
            <a:extLst>
              <a:ext uri="{FF2B5EF4-FFF2-40B4-BE49-F238E27FC236}">
                <a16:creationId xmlns:a16="http://schemas.microsoft.com/office/drawing/2014/main" id="{B3D87666-8A62-8C31-79D5-18963172D893}"/>
              </a:ext>
            </a:extLst>
          </p:cNvPr>
          <p:cNvSpPr txBox="1"/>
          <p:nvPr/>
        </p:nvSpPr>
        <p:spPr>
          <a:xfrm>
            <a:off x="604634" y="10235943"/>
            <a:ext cx="13604278" cy="276999"/>
          </a:xfrm>
          <a:prstGeom prst="rect">
            <a:avLst/>
          </a:prstGeom>
          <a:noFill/>
        </p:spPr>
        <p:txBody>
          <a:bodyPr wrap="square" lIns="0" tIns="0" rIns="0" bIns="0" anchor="t">
            <a:spAutoFit/>
          </a:bodyPr>
          <a:lstStyle/>
          <a:p>
            <a:pPr algn="l"/>
            <a:r>
              <a:rPr lang="en-GB" b="0" i="1" dirty="0">
                <a:solidFill>
                  <a:srgbClr val="445276"/>
                </a:solidFill>
                <a:latin typeface="Calibri"/>
              </a:rPr>
              <a:t>Source: ENTSO-E Transparency Platform · Aggregation by the Energy Community Secretariat · Read </a:t>
            </a:r>
            <a:r>
              <a:rPr lang="en-GB" b="0" i="1" dirty="0">
                <a:solidFill>
                  <a:srgbClr val="445276"/>
                </a:solidFill>
                <a:latin typeface="Calibri"/>
                <a:hlinkClick r:id="rId3"/>
              </a:rPr>
              <a:t>more</a:t>
            </a:r>
            <a:endParaRPr lang="en-GB" b="0" i="1" dirty="0">
              <a:solidFill>
                <a:srgbClr val="445276"/>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634" y="482532"/>
            <a:ext cx="16627451" cy="369332"/>
          </a:xfrm>
          <a:prstGeom prst="rect">
            <a:avLst/>
          </a:prstGeom>
          <a:noFill/>
        </p:spPr>
        <p:txBody>
          <a:bodyPr wrap="square" lIns="0" tIns="0" rIns="0" bIns="0" anchor="t">
            <a:spAutoFit/>
          </a:bodyPr>
          <a:lstStyle/>
          <a:p>
            <a:pPr algn="l"/>
            <a:r>
              <a:rPr lang="en-GB" sz="2400" b="1" i="0" spc="300" dirty="0">
                <a:solidFill>
                  <a:srgbClr val="008B77"/>
                </a:solidFill>
                <a:latin typeface="Calibri"/>
              </a:rPr>
              <a:t>ELECTRICITY MARKET MONITORING </a:t>
            </a:r>
            <a:r>
              <a:rPr sz="2400" b="1" i="0" spc="300" dirty="0">
                <a:solidFill>
                  <a:srgbClr val="008B77"/>
                </a:solidFill>
                <a:latin typeface="Calibri"/>
              </a:rPr>
              <a:t>Q1 2026</a:t>
            </a:r>
          </a:p>
        </p:txBody>
      </p:sp>
      <p:sp>
        <p:nvSpPr>
          <p:cNvPr id="3" name="TextBox 2"/>
          <p:cNvSpPr txBox="1"/>
          <p:nvPr/>
        </p:nvSpPr>
        <p:spPr>
          <a:xfrm>
            <a:off x="604634" y="934906"/>
            <a:ext cx="18894832" cy="553998"/>
          </a:xfrm>
          <a:prstGeom prst="rect">
            <a:avLst/>
          </a:prstGeom>
          <a:noFill/>
        </p:spPr>
        <p:txBody>
          <a:bodyPr wrap="square" lIns="0" tIns="0" rIns="0" bIns="0" anchor="t">
            <a:spAutoFit/>
          </a:bodyPr>
          <a:lstStyle/>
          <a:p>
            <a:pPr algn="l"/>
            <a:r>
              <a:rPr sz="3600" b="1" i="0" dirty="0">
                <a:solidFill>
                  <a:srgbClr val="1B2A4E"/>
                </a:solidFill>
                <a:latin typeface="Calibri"/>
              </a:rPr>
              <a:t>EU neighbours feel the impact — market frictions and system risk</a:t>
            </a:r>
          </a:p>
        </p:txBody>
      </p:sp>
      <p:sp>
        <p:nvSpPr>
          <p:cNvPr id="4" name="Rectangle 3"/>
          <p:cNvSpPr/>
          <p:nvPr/>
        </p:nvSpPr>
        <p:spPr>
          <a:xfrm>
            <a:off x="604634" y="1839654"/>
            <a:ext cx="1813903" cy="67856"/>
          </a:xfrm>
          <a:prstGeom prst="rect">
            <a:avLst/>
          </a:prstGeom>
          <a:solidFill>
            <a:srgbClr val="008B77"/>
          </a:solidFill>
          <a:ln w="6350">
            <a:solidFill>
              <a:srgbClr val="008B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TextBox 4"/>
          <p:cNvSpPr txBox="1"/>
          <p:nvPr/>
        </p:nvSpPr>
        <p:spPr>
          <a:xfrm>
            <a:off x="604634" y="2050000"/>
            <a:ext cx="9000000" cy="380000"/>
          </a:xfrm>
          <a:prstGeom prst="rect">
            <a:avLst/>
          </a:prstGeom>
          <a:noFill/>
        </p:spPr>
        <p:txBody>
          <a:bodyPr wrap="square" lIns="0" tIns="0" rIns="0" bIns="0" anchor="t">
            <a:spAutoFit/>
          </a:bodyPr>
          <a:lstStyle/>
          <a:p>
            <a:pPr algn="l"/>
            <a:r>
              <a:rPr sz="1800" b="1" i="0" spc="200" dirty="0">
                <a:solidFill>
                  <a:srgbClr val="008B77"/>
                </a:solidFill>
                <a:latin typeface="Calibri"/>
              </a:rPr>
              <a:t>AVERAGE DAY-AHEAD PRICES: EU NEIGHBOURS vs WB6</a:t>
            </a:r>
          </a:p>
        </p:txBody>
      </p:sp>
      <p:pic>
        <p:nvPicPr>
          <p:cNvPr id="6" name="Picture 5">
            <a:extLst>
              <a:ext uri="{FF2B5EF4-FFF2-40B4-BE49-F238E27FC236}">
                <a16:creationId xmlns:a16="http://schemas.microsoft.com/office/drawing/2014/main" id="{29147BC8-67F8-97AE-C033-B3E2661D10AE}"/>
              </a:ext>
            </a:extLst>
          </p:cNvPr>
          <p:cNvPicPr>
            <a:picLocks noChangeAspect="1"/>
          </p:cNvPicPr>
          <p:nvPr/>
        </p:nvPicPr>
        <p:blipFill>
          <a:blip r:embed="rId2"/>
          <a:srcRect/>
          <a:stretch>
            <a:fillRect/>
          </a:stretch>
        </p:blipFill>
        <p:spPr bwMode="auto">
          <a:xfrm>
            <a:off x="604634" y="2520000"/>
            <a:ext cx="9000000" cy="5454000"/>
          </a:xfrm>
          <a:prstGeom prst="rect">
            <a:avLst/>
          </a:prstGeom>
        </p:spPr>
      </p:pic>
      <p:sp>
        <p:nvSpPr>
          <p:cNvPr id="7" name="TextBox 6"/>
          <p:cNvSpPr txBox="1"/>
          <p:nvPr/>
        </p:nvSpPr>
        <p:spPr>
          <a:xfrm>
            <a:off x="604634" y="8050000"/>
            <a:ext cx="9000000" cy="246000"/>
          </a:xfrm>
          <a:prstGeom prst="rect">
            <a:avLst/>
          </a:prstGeom>
          <a:noFill/>
        </p:spPr>
        <p:txBody>
          <a:bodyPr wrap="square" lIns="0" tIns="0" rIns="0" bIns="0" anchor="t">
            <a:spAutoFit/>
          </a:bodyPr>
          <a:lstStyle/>
          <a:p>
            <a:pPr algn="l"/>
            <a:r>
              <a:rPr sz="1300" b="0" i="1" dirty="0">
                <a:solidFill>
                  <a:srgbClr val="445276"/>
                </a:solidFill>
                <a:latin typeface="Calibri"/>
              </a:rPr>
              <a:t>EU benchmarks at €118–130/MWh; WB6 zones €30/MWh lower — Greece aligned with WB6 on strong hydro.</a:t>
            </a:r>
          </a:p>
        </p:txBody>
      </p:sp>
      <p:sp>
        <p:nvSpPr>
          <p:cNvPr id="8" name="TextBox 7"/>
          <p:cNvSpPr txBox="1"/>
          <p:nvPr/>
        </p:nvSpPr>
        <p:spPr>
          <a:xfrm>
            <a:off x="9900000" y="2050000"/>
            <a:ext cx="9600000" cy="307777"/>
          </a:xfrm>
          <a:prstGeom prst="rect">
            <a:avLst/>
          </a:prstGeom>
          <a:noFill/>
        </p:spPr>
        <p:txBody>
          <a:bodyPr wrap="square" lIns="0" tIns="0" rIns="0" bIns="0" anchor="t">
            <a:spAutoFit/>
          </a:bodyPr>
          <a:lstStyle/>
          <a:p>
            <a:pPr algn="l"/>
            <a:r>
              <a:rPr sz="2000" b="1" i="0" spc="200" dirty="0">
                <a:solidFill>
                  <a:srgbClr val="008B77"/>
                </a:solidFill>
                <a:latin typeface="Calibri"/>
              </a:rPr>
              <a:t>FROZEN ARBITRAGE: EU MARKETS LOSE ACCESS TO LOW-COST ELECTRICITY</a:t>
            </a:r>
          </a:p>
        </p:txBody>
      </p:sp>
      <p:sp>
        <p:nvSpPr>
          <p:cNvPr id="9" name="TextBox 8"/>
          <p:cNvSpPr txBox="1"/>
          <p:nvPr/>
        </p:nvSpPr>
        <p:spPr>
          <a:xfrm>
            <a:off x="9900000" y="2470000"/>
            <a:ext cx="9600000" cy="1750000"/>
          </a:xfrm>
          <a:prstGeom prst="rect">
            <a:avLst/>
          </a:prstGeom>
          <a:noFill/>
        </p:spPr>
        <p:txBody>
          <a:bodyPr wrap="square" lIns="0" tIns="0" rIns="0" bIns="0" anchor="t"/>
          <a:lstStyle/>
          <a:p>
            <a:pPr marL="228600" indent="-228600" algn="l">
              <a:lnSpc>
                <a:spcPts val="1900"/>
              </a:lnSpc>
              <a:spcAft>
                <a:spcPts val="400"/>
              </a:spcAft>
              <a:buClr>
                <a:srgbClr val="008B77"/>
              </a:buClr>
              <a:buChar char="■"/>
            </a:pPr>
            <a:r>
              <a:rPr sz="1600" b="0" i="0" dirty="0">
                <a:solidFill>
                  <a:srgbClr val="445276"/>
                </a:solidFill>
                <a:latin typeface="Calibri"/>
              </a:rPr>
              <a:t>Higher-priced </a:t>
            </a:r>
            <a:r>
              <a:rPr sz="1600" b="1" i="0" dirty="0">
                <a:solidFill>
                  <a:srgbClr val="445276"/>
                </a:solidFill>
                <a:latin typeface="Calibri"/>
              </a:rPr>
              <a:t>IT, RO, BG, HR</a:t>
            </a:r>
            <a:r>
              <a:rPr lang="sr-Latn-ME" sz="1600" b="1" i="0" dirty="0">
                <a:solidFill>
                  <a:srgbClr val="445276"/>
                </a:solidFill>
                <a:latin typeface="Calibri"/>
              </a:rPr>
              <a:t> and HU</a:t>
            </a:r>
            <a:r>
              <a:rPr sz="1600" b="0" i="0" dirty="0">
                <a:solidFill>
                  <a:srgbClr val="445276"/>
                </a:solidFill>
                <a:latin typeface="Calibri"/>
              </a:rPr>
              <a:t> could not benefit from cheaper WB6 electricity despite a </a:t>
            </a:r>
            <a:r>
              <a:rPr sz="1600" b="1" i="0" dirty="0">
                <a:solidFill>
                  <a:srgbClr val="445276"/>
                </a:solidFill>
                <a:latin typeface="Calibri"/>
              </a:rPr>
              <a:t>&gt;€30/MWh spread</a:t>
            </a:r>
            <a:r>
              <a:rPr sz="1600" b="0" i="0" dirty="0">
                <a:solidFill>
                  <a:srgbClr val="445276"/>
                </a:solidFill>
                <a:latin typeface="Calibri"/>
              </a:rPr>
              <a:t> — 2–3× the 2025 level.</a:t>
            </a:r>
          </a:p>
          <a:p>
            <a:pPr marL="228600" indent="-228600" algn="l">
              <a:lnSpc>
                <a:spcPts val="1900"/>
              </a:lnSpc>
              <a:spcAft>
                <a:spcPts val="400"/>
              </a:spcAft>
              <a:buClr>
                <a:srgbClr val="008B77"/>
              </a:buClr>
              <a:buChar char="■"/>
            </a:pPr>
            <a:r>
              <a:rPr sz="1600" b="0" i="0" dirty="0">
                <a:solidFill>
                  <a:srgbClr val="445276"/>
                </a:solidFill>
                <a:latin typeface="Calibri"/>
              </a:rPr>
              <a:t>Commercially scheduled WB6↔EU exchanges </a:t>
            </a:r>
            <a:r>
              <a:rPr sz="1600" b="1" i="0" dirty="0">
                <a:solidFill>
                  <a:srgbClr val="445276"/>
                </a:solidFill>
                <a:latin typeface="Calibri"/>
              </a:rPr>
              <a:t>fell 25%</a:t>
            </a:r>
            <a:r>
              <a:rPr sz="1600" b="0" i="0" dirty="0">
                <a:solidFill>
                  <a:srgbClr val="445276"/>
                </a:solidFill>
                <a:latin typeface="Calibri"/>
              </a:rPr>
              <a:t> in Q1 2026; EU→WB6 imports collapsed by 40.7%, and transit-based trading via WB6 became commercially unattractive.</a:t>
            </a:r>
          </a:p>
          <a:p>
            <a:pPr marL="228600" indent="-228600" algn="l">
              <a:lnSpc>
                <a:spcPts val="1900"/>
              </a:lnSpc>
              <a:spcAft>
                <a:spcPts val="400"/>
              </a:spcAft>
              <a:buClr>
                <a:srgbClr val="008B77"/>
              </a:buClr>
              <a:buChar char="■"/>
            </a:pPr>
            <a:r>
              <a:rPr sz="1600" b="0" i="0" dirty="0">
                <a:solidFill>
                  <a:srgbClr val="445276"/>
                </a:solidFill>
                <a:latin typeface="Calibri"/>
              </a:rPr>
              <a:t>Cross-border capacity allocated </a:t>
            </a:r>
            <a:r>
              <a:rPr sz="1600" b="1" i="0" dirty="0">
                <a:solidFill>
                  <a:srgbClr val="445276"/>
                </a:solidFill>
                <a:latin typeface="Calibri"/>
              </a:rPr>
              <a:t>&gt;95%</a:t>
            </a:r>
            <a:r>
              <a:rPr sz="1600" b="0" i="0" dirty="0">
                <a:solidFill>
                  <a:srgbClr val="445276"/>
                </a:solidFill>
                <a:latin typeface="Calibri"/>
              </a:rPr>
              <a:t>, yet auction clearing prices did not track the widened day-ahead spreads — the CBAM surcharge absorbed the arbitrage margin.</a:t>
            </a:r>
          </a:p>
        </p:txBody>
      </p:sp>
      <p:sp>
        <p:nvSpPr>
          <p:cNvPr id="10" name="Rectangle 9"/>
          <p:cNvSpPr/>
          <p:nvPr/>
        </p:nvSpPr>
        <p:spPr>
          <a:xfrm>
            <a:off x="9900000" y="4280000"/>
            <a:ext cx="9600000" cy="1950000"/>
          </a:xfrm>
          <a:prstGeom prst="rect">
            <a:avLst/>
          </a:prstGeom>
          <a:solidFill>
            <a:srgbClr val="F4F6F5"/>
          </a:solidFill>
          <a:ln w="6350">
            <a:solidFill>
              <a:srgbClr val="D5DD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a:xfrm>
            <a:off x="9900000" y="4280000"/>
            <a:ext cx="105811" cy="1950000"/>
          </a:xfrm>
          <a:prstGeom prst="rect">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0180000" y="4400000"/>
            <a:ext cx="9220000" cy="276999"/>
          </a:xfrm>
          <a:prstGeom prst="rect">
            <a:avLst/>
          </a:prstGeom>
          <a:noFill/>
        </p:spPr>
        <p:txBody>
          <a:bodyPr wrap="square" lIns="0" tIns="0" rIns="0" bIns="0" anchor="t">
            <a:spAutoFit/>
          </a:bodyPr>
          <a:lstStyle/>
          <a:p>
            <a:pPr algn="l"/>
            <a:r>
              <a:rPr b="1" i="0" spc="200" dirty="0">
                <a:solidFill>
                  <a:srgbClr val="C0392B"/>
                </a:solidFill>
                <a:latin typeface="Calibri"/>
              </a:rPr>
              <a:t>CASE IN POINT</a:t>
            </a:r>
            <a:r>
              <a:rPr b="0" i="0" spc="200" dirty="0">
                <a:solidFill>
                  <a:srgbClr val="445276"/>
                </a:solidFill>
                <a:latin typeface="Calibri"/>
              </a:rPr>
              <a:t>   |   </a:t>
            </a:r>
            <a:r>
              <a:rPr b="1" i="0" spc="200" dirty="0">
                <a:solidFill>
                  <a:srgbClr val="1B2A4E"/>
                </a:solidFill>
                <a:latin typeface="Calibri"/>
              </a:rPr>
              <a:t>MONTENEGRO → ITALY (IT-CSUD)</a:t>
            </a:r>
          </a:p>
        </p:txBody>
      </p:sp>
      <p:sp>
        <p:nvSpPr>
          <p:cNvPr id="13" name="TextBox 12"/>
          <p:cNvSpPr txBox="1"/>
          <p:nvPr/>
        </p:nvSpPr>
        <p:spPr>
          <a:xfrm>
            <a:off x="10180000" y="4770000"/>
            <a:ext cx="9220000" cy="1450000"/>
          </a:xfrm>
          <a:prstGeom prst="rect">
            <a:avLst/>
          </a:prstGeom>
          <a:noFill/>
        </p:spPr>
        <p:txBody>
          <a:bodyPr wrap="square" lIns="0" tIns="0" rIns="0" bIns="0" anchor="t"/>
          <a:lstStyle/>
          <a:p>
            <a:pPr marL="228600" indent="-228600" algn="l">
              <a:lnSpc>
                <a:spcPts val="1900"/>
              </a:lnSpc>
              <a:spcAft>
                <a:spcPts val="500"/>
              </a:spcAft>
              <a:buClr>
                <a:srgbClr val="C0392B"/>
              </a:buClr>
              <a:buChar char="■"/>
            </a:pPr>
            <a:r>
              <a:rPr sz="1600" b="0" i="0" dirty="0">
                <a:solidFill>
                  <a:srgbClr val="445276"/>
                </a:solidFill>
                <a:latin typeface="Calibri"/>
              </a:rPr>
              <a:t>Widest spread in the region: </a:t>
            </a:r>
            <a:r>
              <a:rPr sz="1600" b="1" i="0" dirty="0">
                <a:solidFill>
                  <a:srgbClr val="445276"/>
                </a:solidFill>
                <a:latin typeface="Calibri"/>
              </a:rPr>
              <a:t>~€43/MWh</a:t>
            </a:r>
            <a:r>
              <a:rPr sz="1600" b="0" i="0" dirty="0">
                <a:solidFill>
                  <a:srgbClr val="445276"/>
                </a:solidFill>
                <a:latin typeface="Calibri"/>
              </a:rPr>
              <a:t> favouring exports from Montenegro to southern Italy.</a:t>
            </a:r>
          </a:p>
          <a:p>
            <a:pPr marL="228600" indent="-228600" algn="l">
              <a:lnSpc>
                <a:spcPts val="1900"/>
              </a:lnSpc>
              <a:spcAft>
                <a:spcPts val="500"/>
              </a:spcAft>
              <a:buClr>
                <a:srgbClr val="C0392B"/>
              </a:buClr>
              <a:buChar char="■"/>
            </a:pPr>
            <a:r>
              <a:rPr sz="1600" b="0" i="0" dirty="0">
                <a:solidFill>
                  <a:srgbClr val="445276"/>
                </a:solidFill>
                <a:latin typeface="Calibri"/>
              </a:rPr>
              <a:t>ME default emission factor (0.979) implies a CBAM cost of </a:t>
            </a:r>
            <a:r>
              <a:rPr sz="1600" b="1" i="0" dirty="0">
                <a:solidFill>
                  <a:srgbClr val="445276"/>
                </a:solidFill>
                <a:latin typeface="Calibri"/>
              </a:rPr>
              <a:t>€73.78/MWh</a:t>
            </a:r>
            <a:r>
              <a:rPr sz="1600" b="0" i="0" dirty="0">
                <a:solidFill>
                  <a:srgbClr val="445276"/>
                </a:solidFill>
                <a:latin typeface="Calibri"/>
              </a:rPr>
              <a:t> — wiping out the price advantage.</a:t>
            </a:r>
          </a:p>
          <a:p>
            <a:pPr marL="228600" indent="-228600" algn="l">
              <a:lnSpc>
                <a:spcPts val="1900"/>
              </a:lnSpc>
              <a:spcAft>
                <a:spcPts val="500"/>
              </a:spcAft>
              <a:buClr>
                <a:srgbClr val="C0392B"/>
              </a:buClr>
              <a:buChar char="■"/>
            </a:pPr>
            <a:r>
              <a:rPr sz="1600" b="0" i="0" dirty="0">
                <a:solidFill>
                  <a:srgbClr val="445276"/>
                </a:solidFill>
                <a:latin typeface="Calibri"/>
              </a:rPr>
              <a:t>Scheduled flows ME→IT-CSUD </a:t>
            </a:r>
            <a:r>
              <a:rPr sz="1600" b="1" i="0" dirty="0">
                <a:solidFill>
                  <a:srgbClr val="445276"/>
                </a:solidFill>
                <a:latin typeface="Calibri"/>
              </a:rPr>
              <a:t>fell ~2,100 MWh/day</a:t>
            </a:r>
            <a:r>
              <a:rPr sz="1600" b="0" i="0" dirty="0">
                <a:solidFill>
                  <a:srgbClr val="445276"/>
                </a:solidFill>
                <a:latin typeface="Calibri"/>
              </a:rPr>
              <a:t>; physical flows fell ~1,400 MWh/day. The Italian market — with gas-driven prices above €130/MWh — got no relief.</a:t>
            </a:r>
          </a:p>
        </p:txBody>
      </p:sp>
      <p:sp>
        <p:nvSpPr>
          <p:cNvPr id="14" name="TextBox 13"/>
          <p:cNvSpPr txBox="1"/>
          <p:nvPr/>
        </p:nvSpPr>
        <p:spPr>
          <a:xfrm>
            <a:off x="9900000" y="6320000"/>
            <a:ext cx="9600000" cy="307777"/>
          </a:xfrm>
          <a:prstGeom prst="rect">
            <a:avLst/>
          </a:prstGeom>
          <a:noFill/>
        </p:spPr>
        <p:txBody>
          <a:bodyPr wrap="square" lIns="0" tIns="0" rIns="0" bIns="0" anchor="t">
            <a:spAutoFit/>
          </a:bodyPr>
          <a:lstStyle/>
          <a:p>
            <a:pPr algn="l"/>
            <a:r>
              <a:rPr sz="2000" b="1" i="0" spc="200" dirty="0">
                <a:solidFill>
                  <a:srgbClr val="008B77"/>
                </a:solidFill>
                <a:latin typeface="Calibri"/>
              </a:rPr>
              <a:t>OPERATIONAL RISK: SCHEDULES AND PHYSICS DIVERGE</a:t>
            </a:r>
          </a:p>
        </p:txBody>
      </p:sp>
      <p:sp>
        <p:nvSpPr>
          <p:cNvPr id="15" name="TextBox 14"/>
          <p:cNvSpPr txBox="1"/>
          <p:nvPr/>
        </p:nvSpPr>
        <p:spPr>
          <a:xfrm>
            <a:off x="9900000" y="6720000"/>
            <a:ext cx="9600000" cy="1620000"/>
          </a:xfrm>
          <a:prstGeom prst="rect">
            <a:avLst/>
          </a:prstGeom>
          <a:noFill/>
        </p:spPr>
        <p:txBody>
          <a:bodyPr wrap="square" lIns="0" tIns="0" rIns="0" bIns="0" anchor="t"/>
          <a:lstStyle/>
          <a:p>
            <a:pPr marL="228600" indent="-228600" algn="l">
              <a:lnSpc>
                <a:spcPts val="1900"/>
              </a:lnSpc>
              <a:spcAft>
                <a:spcPts val="400"/>
              </a:spcAft>
              <a:buClr>
                <a:srgbClr val="008B77"/>
              </a:buClr>
              <a:buFontTx/>
              <a:buChar char="■"/>
            </a:pPr>
            <a:r>
              <a:rPr sz="1600" b="0" i="0" dirty="0">
                <a:solidFill>
                  <a:srgbClr val="445276"/>
                </a:solidFill>
                <a:latin typeface="Calibri"/>
              </a:rPr>
              <a:t>Commercial schedules diverged sharply from physical flows: </a:t>
            </a:r>
            <a:r>
              <a:rPr lang="en-GB" sz="1600" b="1" i="0" dirty="0">
                <a:solidFill>
                  <a:srgbClr val="445276"/>
                </a:solidFill>
                <a:latin typeface="Calibri"/>
              </a:rPr>
              <a:t>AL→GR scheduled +4,100 MWh/d, but physical flows fell</a:t>
            </a:r>
            <a:r>
              <a:rPr lang="en-GB" sz="1600" b="0" i="0" dirty="0">
                <a:solidFill>
                  <a:srgbClr val="445276"/>
                </a:solidFill>
                <a:latin typeface="Calibri"/>
              </a:rPr>
              <a:t>; loop flows persist along the WB6 South–North corridor.</a:t>
            </a:r>
            <a:endParaRPr sz="1600" b="0" i="0" dirty="0">
              <a:solidFill>
                <a:srgbClr val="445276"/>
              </a:solidFill>
              <a:latin typeface="Calibri"/>
            </a:endParaRPr>
          </a:p>
          <a:p>
            <a:pPr marL="228600" indent="-228600" algn="l">
              <a:lnSpc>
                <a:spcPts val="1900"/>
              </a:lnSpc>
              <a:spcAft>
                <a:spcPts val="400"/>
              </a:spcAft>
              <a:buClr>
                <a:srgbClr val="008B77"/>
              </a:buClr>
              <a:buChar char="■"/>
            </a:pPr>
            <a:r>
              <a:rPr sz="1600" b="0" i="0" dirty="0">
                <a:solidFill>
                  <a:srgbClr val="445276"/>
                </a:solidFill>
                <a:latin typeface="Calibri"/>
              </a:rPr>
              <a:t>Withdrawal of commercial transit has not eliminated physical loop flows</a:t>
            </a:r>
            <a:r>
              <a:rPr lang="en-GB" sz="1600" b="0" i="0" dirty="0">
                <a:solidFill>
                  <a:srgbClr val="445276"/>
                </a:solidFill>
                <a:latin typeface="Calibri"/>
              </a:rPr>
              <a:t>, </a:t>
            </a:r>
            <a:r>
              <a:rPr sz="1600" b="0" i="0" dirty="0">
                <a:solidFill>
                  <a:srgbClr val="445276"/>
                </a:solidFill>
                <a:latin typeface="Calibri"/>
              </a:rPr>
              <a:t>only made them </a:t>
            </a:r>
            <a:r>
              <a:rPr sz="1600" b="1" i="0" dirty="0">
                <a:solidFill>
                  <a:srgbClr val="445276"/>
                </a:solidFill>
                <a:latin typeface="Calibri"/>
              </a:rPr>
              <a:t>less predictable for TSOs</a:t>
            </a:r>
            <a:r>
              <a:rPr sz="1600" b="0" i="0" dirty="0">
                <a:solidFill>
                  <a:srgbClr val="445276"/>
                </a:solidFill>
                <a:latin typeface="Calibri"/>
              </a:rPr>
              <a:t>. The 2024 ME–AL 400 kV blackout illustrates the stakes.</a:t>
            </a:r>
          </a:p>
          <a:p>
            <a:pPr marL="228600" indent="-228600" algn="l">
              <a:lnSpc>
                <a:spcPts val="1900"/>
              </a:lnSpc>
              <a:spcAft>
                <a:spcPts val="400"/>
              </a:spcAft>
              <a:buClr>
                <a:srgbClr val="008B77"/>
              </a:buClr>
              <a:buChar char="■"/>
            </a:pPr>
            <a:r>
              <a:rPr sz="1600" b="0" i="0" dirty="0">
                <a:solidFill>
                  <a:srgbClr val="445276"/>
                </a:solidFill>
                <a:latin typeface="Calibri"/>
              </a:rPr>
              <a:t>Higher system-operation costs ultimately translate into </a:t>
            </a:r>
            <a:r>
              <a:rPr sz="1600" b="1" i="0" dirty="0">
                <a:solidFill>
                  <a:srgbClr val="445276"/>
                </a:solidFill>
                <a:latin typeface="Calibri"/>
              </a:rPr>
              <a:t>higher network tariffs</a:t>
            </a:r>
            <a:r>
              <a:rPr sz="1600" b="0" i="0" dirty="0">
                <a:solidFill>
                  <a:srgbClr val="445276"/>
                </a:solidFill>
                <a:latin typeface="Calibri"/>
              </a:rPr>
              <a:t> in both EU Member States and Energy Community Contracting Parties.</a:t>
            </a:r>
          </a:p>
        </p:txBody>
      </p:sp>
      <p:sp>
        <p:nvSpPr>
          <p:cNvPr id="16" name="Rectangle 15"/>
          <p:cNvSpPr/>
          <p:nvPr/>
        </p:nvSpPr>
        <p:spPr>
          <a:xfrm>
            <a:off x="604634" y="8400000"/>
            <a:ext cx="18894832" cy="1450000"/>
          </a:xfrm>
          <a:prstGeom prst="rect">
            <a:avLst/>
          </a:prstGeom>
          <a:solidFill>
            <a:srgbClr val="1B2A4E"/>
          </a:solidFill>
          <a:ln w="6350">
            <a:solidFill>
              <a:srgbClr val="1B2A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7" name="Rectangle 16"/>
          <p:cNvSpPr/>
          <p:nvPr/>
        </p:nvSpPr>
        <p:spPr>
          <a:xfrm>
            <a:off x="604634" y="8400000"/>
            <a:ext cx="2900000" cy="1450000"/>
          </a:xfrm>
          <a:prstGeom prst="rect">
            <a:avLst/>
          </a:prstGeom>
          <a:solidFill>
            <a:srgbClr val="2C3E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 name="TextBox 17"/>
          <p:cNvSpPr txBox="1"/>
          <p:nvPr/>
        </p:nvSpPr>
        <p:spPr>
          <a:xfrm>
            <a:off x="804634" y="8770000"/>
            <a:ext cx="2500000" cy="710000"/>
          </a:xfrm>
          <a:prstGeom prst="rect">
            <a:avLst/>
          </a:prstGeom>
          <a:noFill/>
        </p:spPr>
        <p:txBody>
          <a:bodyPr wrap="square" lIns="0" tIns="0" rIns="0" bIns="0" anchor="ctr"/>
          <a:lstStyle/>
          <a:p>
            <a:pPr algn="ctr">
              <a:lnSpc>
                <a:spcPts val="2800"/>
              </a:lnSpc>
            </a:pPr>
            <a:r>
              <a:rPr sz="2200" b="1" i="0" spc="300" dirty="0">
                <a:solidFill>
                  <a:srgbClr val="FFFFFF"/>
                </a:solidFill>
                <a:latin typeface="Calibri"/>
              </a:rPr>
              <a:t>STRATEGIC</a:t>
            </a:r>
          </a:p>
          <a:p>
            <a:pPr algn="ctr">
              <a:lnSpc>
                <a:spcPts val="2800"/>
              </a:lnSpc>
            </a:pPr>
            <a:r>
              <a:rPr sz="2200" b="1" i="0" spc="300" dirty="0">
                <a:solidFill>
                  <a:srgbClr val="FFFFFF"/>
                </a:solidFill>
                <a:latin typeface="Calibri"/>
              </a:rPr>
              <a:t>CONCLUSION</a:t>
            </a:r>
          </a:p>
        </p:txBody>
      </p:sp>
      <p:sp>
        <p:nvSpPr>
          <p:cNvPr id="19" name="TextBox 18"/>
          <p:cNvSpPr txBox="1"/>
          <p:nvPr/>
        </p:nvSpPr>
        <p:spPr>
          <a:xfrm>
            <a:off x="3760000" y="8550000"/>
            <a:ext cx="15600000" cy="1150000"/>
          </a:xfrm>
          <a:prstGeom prst="rect">
            <a:avLst/>
          </a:prstGeom>
          <a:noFill/>
        </p:spPr>
        <p:txBody>
          <a:bodyPr wrap="square" lIns="0" tIns="0" rIns="0" bIns="0" anchor="ctr"/>
          <a:lstStyle/>
          <a:p>
            <a:pPr algn="l">
              <a:lnSpc>
                <a:spcPct val="115000"/>
              </a:lnSpc>
            </a:pPr>
            <a:r>
              <a:rPr sz="2200" b="0" i="0" dirty="0">
                <a:solidFill>
                  <a:srgbClr val="FFFFFF"/>
                </a:solidFill>
                <a:latin typeface="Calibri"/>
              </a:rPr>
              <a:t>The current design of CBAM risks creating barriers precisely when Europe’s energy future needs stronger cross-border cooperation. To keep market integration and decarbonisation reinforcing one another, climate policy and market design must converge through </a:t>
            </a:r>
            <a:r>
              <a:rPr sz="2200" b="1" i="0" dirty="0">
                <a:solidFill>
                  <a:srgbClr val="FFD23F"/>
                </a:solidFill>
                <a:latin typeface="Calibri"/>
              </a:rPr>
              <a:t>clearer transit rules</a:t>
            </a:r>
            <a:r>
              <a:rPr sz="2200" b="0" i="0" dirty="0">
                <a:solidFill>
                  <a:srgbClr val="FFFFFF"/>
                </a:solidFill>
                <a:latin typeface="Calibri"/>
              </a:rPr>
              <a:t>, </a:t>
            </a:r>
            <a:r>
              <a:rPr sz="2200" b="1" i="0" dirty="0">
                <a:solidFill>
                  <a:srgbClr val="FFD23F"/>
                </a:solidFill>
                <a:latin typeface="Calibri"/>
              </a:rPr>
              <a:t>fair treatment of renewable exports</a:t>
            </a:r>
            <a:r>
              <a:rPr sz="2200" b="0" i="0" dirty="0">
                <a:solidFill>
                  <a:srgbClr val="FFFFFF"/>
                </a:solidFill>
                <a:latin typeface="Calibri"/>
              </a:rPr>
              <a:t>, </a:t>
            </a:r>
            <a:r>
              <a:rPr sz="2200" b="1" i="0" dirty="0">
                <a:solidFill>
                  <a:srgbClr val="FFD23F"/>
                </a:solidFill>
                <a:latin typeface="Calibri"/>
              </a:rPr>
              <a:t>alignment with market coupling</a:t>
            </a:r>
            <a:r>
              <a:rPr sz="2200" b="0" i="0" dirty="0">
                <a:solidFill>
                  <a:srgbClr val="FFFFFF"/>
                </a:solidFill>
                <a:latin typeface="Calibri"/>
              </a:rPr>
              <a:t>, and </a:t>
            </a:r>
            <a:r>
              <a:rPr sz="2200" b="1" i="0" dirty="0">
                <a:solidFill>
                  <a:srgbClr val="FFD23F"/>
                </a:solidFill>
                <a:latin typeface="Calibri"/>
              </a:rPr>
              <a:t>timelines linked to EU accession</a:t>
            </a:r>
            <a:r>
              <a:rPr sz="2200" b="0" i="0" dirty="0">
                <a:solidFill>
                  <a:srgbClr val="FFFFFF"/>
                </a:solidFill>
                <a:latin typeface="Calibri"/>
              </a:rPr>
              <a:t>.</a:t>
            </a:r>
          </a:p>
        </p:txBody>
      </p:sp>
      <p:sp>
        <p:nvSpPr>
          <p:cNvPr id="20" name="TextBox 19">
            <a:extLst>
              <a:ext uri="{FF2B5EF4-FFF2-40B4-BE49-F238E27FC236}">
                <a16:creationId xmlns:a16="http://schemas.microsoft.com/office/drawing/2014/main" id="{936A1F7F-6F2A-65FF-318C-623915D010AB}"/>
              </a:ext>
            </a:extLst>
          </p:cNvPr>
          <p:cNvSpPr txBox="1"/>
          <p:nvPr/>
        </p:nvSpPr>
        <p:spPr>
          <a:xfrm>
            <a:off x="604634" y="10235943"/>
            <a:ext cx="13604278" cy="276999"/>
          </a:xfrm>
          <a:prstGeom prst="rect">
            <a:avLst/>
          </a:prstGeom>
          <a:noFill/>
        </p:spPr>
        <p:txBody>
          <a:bodyPr wrap="square" lIns="0" tIns="0" rIns="0" bIns="0" anchor="t">
            <a:spAutoFit/>
          </a:bodyPr>
          <a:lstStyle/>
          <a:p>
            <a:pPr algn="l"/>
            <a:r>
              <a:rPr lang="en-GB" b="0" i="1" dirty="0">
                <a:solidFill>
                  <a:srgbClr val="445276"/>
                </a:solidFill>
                <a:latin typeface="Calibri"/>
              </a:rPr>
              <a:t>Source: ENTSO-E Transparency Platform · Aggregation by the Energy Community Secretariat · Read </a:t>
            </a:r>
            <a:r>
              <a:rPr lang="en-GB" b="0" i="1" dirty="0">
                <a:solidFill>
                  <a:srgbClr val="445276"/>
                </a:solidFill>
                <a:latin typeface="Calibri"/>
                <a:hlinkClick r:id="rId3"/>
              </a:rPr>
              <a:t>more</a:t>
            </a:r>
            <a:endParaRPr lang="en-GB" b="0" i="1" dirty="0">
              <a:solidFill>
                <a:srgbClr val="445276"/>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20104696" cy="11309127"/>
            <a:chOff x="-1" y="0"/>
            <a:chExt cx="20104696" cy="11309127"/>
          </a:xfrm>
        </p:grpSpPr>
        <p:pic>
          <p:nvPicPr>
            <p:cNvPr id="3" name="object 3"/>
            <p:cNvPicPr/>
            <p:nvPr/>
          </p:nvPicPr>
          <p:blipFill>
            <a:blip r:embed="rId3" cstate="print"/>
            <a:stretch>
              <a:fillRect/>
            </a:stretch>
          </p:blipFill>
          <p:spPr>
            <a:xfrm>
              <a:off x="-1" y="0"/>
              <a:ext cx="20104100" cy="11308556"/>
            </a:xfrm>
            <a:prstGeom prst="rect">
              <a:avLst/>
            </a:prstGeom>
          </p:spPr>
        </p:pic>
        <p:sp>
          <p:nvSpPr>
            <p:cNvPr id="4" name="object 4"/>
            <p:cNvSpPr/>
            <p:nvPr/>
          </p:nvSpPr>
          <p:spPr>
            <a:xfrm>
              <a:off x="19161720" y="10963687"/>
              <a:ext cx="942975" cy="345440"/>
            </a:xfrm>
            <a:custGeom>
              <a:avLst/>
              <a:gdLst/>
              <a:ahLst/>
              <a:cxnLst/>
              <a:rect l="l" t="t" r="r" b="b"/>
              <a:pathLst>
                <a:path w="942975" h="345440">
                  <a:moveTo>
                    <a:pt x="0" y="344869"/>
                  </a:moveTo>
                  <a:lnTo>
                    <a:pt x="942379" y="344869"/>
                  </a:lnTo>
                  <a:lnTo>
                    <a:pt x="942379" y="0"/>
                  </a:lnTo>
                  <a:lnTo>
                    <a:pt x="0" y="0"/>
                  </a:lnTo>
                  <a:lnTo>
                    <a:pt x="0" y="344869"/>
                  </a:lnTo>
                  <a:close/>
                </a:path>
              </a:pathLst>
            </a:custGeom>
            <a:solidFill>
              <a:srgbClr val="2F3B72"/>
            </a:solidFill>
          </p:spPr>
          <p:txBody>
            <a:bodyPr wrap="square" lIns="0" tIns="0" rIns="0" bIns="0" rtlCol="0"/>
            <a:lstStyle/>
            <a:p>
              <a:endParaRPr/>
            </a:p>
          </p:txBody>
        </p:sp>
        <p:sp>
          <p:nvSpPr>
            <p:cNvPr id="5" name="object 5"/>
            <p:cNvSpPr/>
            <p:nvPr/>
          </p:nvSpPr>
          <p:spPr>
            <a:xfrm>
              <a:off x="0" y="9329566"/>
              <a:ext cx="19161760" cy="1979295"/>
            </a:xfrm>
            <a:custGeom>
              <a:avLst/>
              <a:gdLst/>
              <a:ahLst/>
              <a:cxnLst/>
              <a:rect l="l" t="t" r="r" b="b"/>
              <a:pathLst>
                <a:path w="19161760" h="1979295">
                  <a:moveTo>
                    <a:pt x="19161710" y="0"/>
                  </a:moveTo>
                  <a:lnTo>
                    <a:pt x="17359021" y="0"/>
                  </a:lnTo>
                  <a:lnTo>
                    <a:pt x="17359021" y="1626920"/>
                  </a:lnTo>
                  <a:lnTo>
                    <a:pt x="0" y="1626920"/>
                  </a:lnTo>
                  <a:lnTo>
                    <a:pt x="0" y="1978990"/>
                  </a:lnTo>
                  <a:lnTo>
                    <a:pt x="17359021" y="1978990"/>
                  </a:lnTo>
                  <a:lnTo>
                    <a:pt x="18407812" y="1978990"/>
                  </a:lnTo>
                  <a:lnTo>
                    <a:pt x="19161710" y="1978990"/>
                  </a:lnTo>
                  <a:lnTo>
                    <a:pt x="19161710" y="0"/>
                  </a:lnTo>
                  <a:close/>
                </a:path>
              </a:pathLst>
            </a:custGeom>
            <a:solidFill>
              <a:srgbClr val="3A9F5F"/>
            </a:solidFill>
          </p:spPr>
          <p:txBody>
            <a:bodyPr wrap="square" lIns="0" tIns="0" rIns="0" bIns="0" rtlCol="0"/>
            <a:lstStyle/>
            <a:p>
              <a:endParaRPr/>
            </a:p>
          </p:txBody>
        </p:sp>
        <p:sp>
          <p:nvSpPr>
            <p:cNvPr id="11" name="object 11"/>
            <p:cNvSpPr/>
            <p:nvPr/>
          </p:nvSpPr>
          <p:spPr>
            <a:xfrm>
              <a:off x="13110020" y="5"/>
              <a:ext cx="6994525" cy="6984365"/>
            </a:xfrm>
            <a:custGeom>
              <a:avLst/>
              <a:gdLst/>
              <a:ahLst/>
              <a:cxnLst/>
              <a:rect l="l" t="t" r="r" b="b"/>
              <a:pathLst>
                <a:path w="6994525" h="6984365">
                  <a:moveTo>
                    <a:pt x="1569224" y="2007082"/>
                  </a:moveTo>
                  <a:lnTo>
                    <a:pt x="1056906" y="1859026"/>
                  </a:lnTo>
                  <a:lnTo>
                    <a:pt x="791311" y="1434147"/>
                  </a:lnTo>
                  <a:lnTo>
                    <a:pt x="542861" y="1793278"/>
                  </a:lnTo>
                  <a:lnTo>
                    <a:pt x="0" y="1810537"/>
                  </a:lnTo>
                  <a:lnTo>
                    <a:pt x="386054" y="2198332"/>
                  </a:lnTo>
                  <a:lnTo>
                    <a:pt x="320700" y="2667063"/>
                  </a:lnTo>
                  <a:lnTo>
                    <a:pt x="820686" y="2513457"/>
                  </a:lnTo>
                  <a:lnTo>
                    <a:pt x="1315872" y="2766085"/>
                  </a:lnTo>
                  <a:lnTo>
                    <a:pt x="1229474" y="2294928"/>
                  </a:lnTo>
                  <a:lnTo>
                    <a:pt x="1569224" y="2007082"/>
                  </a:lnTo>
                  <a:close/>
                </a:path>
                <a:path w="6994525" h="6984365">
                  <a:moveTo>
                    <a:pt x="1737563" y="326758"/>
                  </a:moveTo>
                  <a:lnTo>
                    <a:pt x="1225410" y="154813"/>
                  </a:lnTo>
                  <a:lnTo>
                    <a:pt x="1126274" y="0"/>
                  </a:lnTo>
                  <a:lnTo>
                    <a:pt x="757809" y="0"/>
                  </a:lnTo>
                  <a:lnTo>
                    <a:pt x="711936" y="60337"/>
                  </a:lnTo>
                  <a:lnTo>
                    <a:pt x="170091" y="42481"/>
                  </a:lnTo>
                  <a:lnTo>
                    <a:pt x="557745" y="432943"/>
                  </a:lnTo>
                  <a:lnTo>
                    <a:pt x="495274" y="871435"/>
                  </a:lnTo>
                  <a:lnTo>
                    <a:pt x="993521" y="757809"/>
                  </a:lnTo>
                  <a:lnTo>
                    <a:pt x="1489329" y="1027468"/>
                  </a:lnTo>
                  <a:lnTo>
                    <a:pt x="1400251" y="577164"/>
                  </a:lnTo>
                  <a:lnTo>
                    <a:pt x="1737563" y="326758"/>
                  </a:lnTo>
                  <a:close/>
                </a:path>
                <a:path w="6994525" h="6984365">
                  <a:moveTo>
                    <a:pt x="2270391" y="3860101"/>
                  </a:moveTo>
                  <a:lnTo>
                    <a:pt x="1787410" y="3742436"/>
                  </a:lnTo>
                  <a:lnTo>
                    <a:pt x="1528508" y="3324631"/>
                  </a:lnTo>
                  <a:lnTo>
                    <a:pt x="1305394" y="3709263"/>
                  </a:lnTo>
                  <a:lnTo>
                    <a:pt x="799287" y="3763048"/>
                  </a:lnTo>
                  <a:lnTo>
                    <a:pt x="1169301" y="4134193"/>
                  </a:lnTo>
                  <a:lnTo>
                    <a:pt x="1120368" y="4617517"/>
                  </a:lnTo>
                  <a:lnTo>
                    <a:pt x="1582940" y="4427880"/>
                  </a:lnTo>
                  <a:lnTo>
                    <a:pt x="2051812" y="4653864"/>
                  </a:lnTo>
                  <a:lnTo>
                    <a:pt x="1959470" y="4177449"/>
                  </a:lnTo>
                  <a:lnTo>
                    <a:pt x="2270391" y="3860101"/>
                  </a:lnTo>
                  <a:close/>
                </a:path>
                <a:path w="6994525" h="6984365">
                  <a:moveTo>
                    <a:pt x="3678821" y="5421452"/>
                  </a:moveTo>
                  <a:lnTo>
                    <a:pt x="3251949" y="5332006"/>
                  </a:lnTo>
                  <a:lnTo>
                    <a:pt x="3007093" y="4940554"/>
                  </a:lnTo>
                  <a:lnTo>
                    <a:pt x="2830753" y="5324411"/>
                  </a:lnTo>
                  <a:lnTo>
                    <a:pt x="2393962" y="5401996"/>
                  </a:lnTo>
                  <a:lnTo>
                    <a:pt x="2732443" y="5741505"/>
                  </a:lnTo>
                  <a:lnTo>
                    <a:pt x="2712682" y="6209246"/>
                  </a:lnTo>
                  <a:lnTo>
                    <a:pt x="3105289" y="6004280"/>
                  </a:lnTo>
                  <a:lnTo>
                    <a:pt x="3523513" y="6199327"/>
                  </a:lnTo>
                  <a:lnTo>
                    <a:pt x="3421684" y="5744070"/>
                  </a:lnTo>
                  <a:lnTo>
                    <a:pt x="3678821" y="5421452"/>
                  </a:lnTo>
                  <a:close/>
                </a:path>
                <a:path w="6994525" h="6984365">
                  <a:moveTo>
                    <a:pt x="5445239" y="6249733"/>
                  </a:moveTo>
                  <a:lnTo>
                    <a:pt x="5089004" y="6180290"/>
                  </a:lnTo>
                  <a:lnTo>
                    <a:pt x="4866271" y="5832513"/>
                  </a:lnTo>
                  <a:lnTo>
                    <a:pt x="4743031" y="6184874"/>
                  </a:lnTo>
                  <a:lnTo>
                    <a:pt x="4390428" y="6266586"/>
                  </a:lnTo>
                  <a:lnTo>
                    <a:pt x="4685995" y="6563500"/>
                  </a:lnTo>
                  <a:lnTo>
                    <a:pt x="4696015" y="6984073"/>
                  </a:lnTo>
                  <a:lnTo>
                    <a:pt x="5005463" y="6790614"/>
                  </a:lnTo>
                  <a:lnTo>
                    <a:pt x="5358930" y="6955968"/>
                  </a:lnTo>
                  <a:lnTo>
                    <a:pt x="5250840" y="6548247"/>
                  </a:lnTo>
                  <a:lnTo>
                    <a:pt x="5445239" y="6249733"/>
                  </a:lnTo>
                  <a:close/>
                </a:path>
                <a:path w="6994525" h="6984365">
                  <a:moveTo>
                    <a:pt x="6994068" y="6206350"/>
                  </a:moveTo>
                  <a:lnTo>
                    <a:pt x="6846417" y="6175959"/>
                  </a:lnTo>
                  <a:lnTo>
                    <a:pt x="6652260" y="5882208"/>
                  </a:lnTo>
                  <a:lnTo>
                    <a:pt x="6573914" y="6179769"/>
                  </a:lnTo>
                  <a:lnTo>
                    <a:pt x="6301575" y="6248387"/>
                  </a:lnTo>
                  <a:lnTo>
                    <a:pt x="6549326" y="6497968"/>
                  </a:lnTo>
                  <a:lnTo>
                    <a:pt x="6579590" y="6849897"/>
                  </a:lnTo>
                  <a:lnTo>
                    <a:pt x="6812318" y="6689141"/>
                  </a:lnTo>
                  <a:lnTo>
                    <a:pt x="6994068" y="6777698"/>
                  </a:lnTo>
                  <a:lnTo>
                    <a:pt x="6994068" y="6689141"/>
                  </a:lnTo>
                  <a:lnTo>
                    <a:pt x="6994068" y="6488912"/>
                  </a:lnTo>
                  <a:lnTo>
                    <a:pt x="6993229" y="6486207"/>
                  </a:lnTo>
                  <a:lnTo>
                    <a:pt x="6994068" y="6484683"/>
                  </a:lnTo>
                  <a:lnTo>
                    <a:pt x="6994068" y="6206350"/>
                  </a:lnTo>
                  <a:close/>
                </a:path>
              </a:pathLst>
            </a:custGeom>
            <a:solidFill>
              <a:srgbClr val="3A9F5F">
                <a:alpha val="11997"/>
              </a:srgbClr>
            </a:solidFill>
          </p:spPr>
          <p:txBody>
            <a:bodyPr wrap="square" lIns="0" tIns="0" rIns="0" bIns="0" rtlCol="0"/>
            <a:lstStyle/>
            <a:p>
              <a:endParaRPr/>
            </a:p>
          </p:txBody>
        </p:sp>
      </p:grpSp>
      <p:sp>
        <p:nvSpPr>
          <p:cNvPr id="12" name="object 12"/>
          <p:cNvSpPr txBox="1">
            <a:spLocks noGrp="1"/>
          </p:cNvSpPr>
          <p:nvPr>
            <p:ph type="title"/>
          </p:nvPr>
        </p:nvSpPr>
        <p:spPr>
          <a:xfrm>
            <a:off x="3825257" y="4538196"/>
            <a:ext cx="12457430" cy="2571115"/>
          </a:xfrm>
          <a:prstGeom prst="rect">
            <a:avLst/>
          </a:prstGeom>
        </p:spPr>
        <p:txBody>
          <a:bodyPr vert="horz" wrap="square" lIns="0" tIns="13335" rIns="0" bIns="0" rtlCol="0">
            <a:spAutoFit/>
          </a:bodyPr>
          <a:lstStyle/>
          <a:p>
            <a:pPr marL="12700">
              <a:lnSpc>
                <a:spcPct val="100000"/>
              </a:lnSpc>
              <a:spcBef>
                <a:spcPts val="105"/>
              </a:spcBef>
            </a:pPr>
            <a:r>
              <a:rPr sz="16700" b="1" dirty="0">
                <a:solidFill>
                  <a:schemeClr val="bg1"/>
                </a:solidFill>
                <a:latin typeface="Roboto" panose="02000000000000000000" pitchFamily="2" charset="0"/>
                <a:ea typeface="Roboto" panose="02000000000000000000" pitchFamily="2" charset="0"/>
                <a:cs typeface="Roboto" panose="02000000000000000000" pitchFamily="2" charset="0"/>
              </a:rPr>
              <a:t>THANK YOU!</a:t>
            </a:r>
          </a:p>
        </p:txBody>
      </p:sp>
      <p:sp>
        <p:nvSpPr>
          <p:cNvPr id="13" name="object 13"/>
          <p:cNvSpPr txBox="1"/>
          <p:nvPr/>
        </p:nvSpPr>
        <p:spPr>
          <a:xfrm>
            <a:off x="0" y="10130939"/>
            <a:ext cx="17359630" cy="562610"/>
          </a:xfrm>
          <a:prstGeom prst="rect">
            <a:avLst/>
          </a:prstGeom>
        </p:spPr>
        <p:txBody>
          <a:bodyPr vert="horz" wrap="square" lIns="0" tIns="60325" rIns="0" bIns="0" rtlCol="0">
            <a:spAutoFit/>
          </a:bodyPr>
          <a:lstStyle/>
          <a:p>
            <a:pPr marL="589915">
              <a:lnSpc>
                <a:spcPct val="100000"/>
              </a:lnSpc>
              <a:spcBef>
                <a:spcPts val="475"/>
              </a:spcBef>
            </a:pPr>
            <a:r>
              <a:rPr sz="1450" dirty="0">
                <a:solidFill>
                  <a:srgbClr val="FFFFFF"/>
                </a:solidFill>
                <a:latin typeface="Roboto"/>
                <a:cs typeface="Roboto"/>
              </a:rPr>
              <a:t>Energy</a:t>
            </a:r>
            <a:r>
              <a:rPr sz="1450" spc="-55" dirty="0">
                <a:solidFill>
                  <a:srgbClr val="FFFFFF"/>
                </a:solidFill>
                <a:latin typeface="Roboto"/>
                <a:cs typeface="Roboto"/>
              </a:rPr>
              <a:t> </a:t>
            </a:r>
            <a:r>
              <a:rPr sz="1450" spc="-10" dirty="0">
                <a:solidFill>
                  <a:srgbClr val="FFFFFF"/>
                </a:solidFill>
                <a:latin typeface="Roboto"/>
                <a:cs typeface="Roboto"/>
              </a:rPr>
              <a:t>Community</a:t>
            </a:r>
            <a:r>
              <a:rPr sz="1450" spc="-50" dirty="0">
                <a:solidFill>
                  <a:srgbClr val="FFFFFF"/>
                </a:solidFill>
                <a:latin typeface="Roboto"/>
                <a:cs typeface="Roboto"/>
              </a:rPr>
              <a:t> </a:t>
            </a:r>
            <a:r>
              <a:rPr sz="1450" spc="-10" dirty="0">
                <a:solidFill>
                  <a:srgbClr val="FFFFFF"/>
                </a:solidFill>
                <a:latin typeface="Roboto"/>
                <a:cs typeface="Roboto"/>
              </a:rPr>
              <a:t>Secretariat</a:t>
            </a:r>
            <a:endParaRPr sz="1450">
              <a:latin typeface="Roboto"/>
              <a:cs typeface="Roboto"/>
            </a:endParaRPr>
          </a:p>
          <a:p>
            <a:pPr marL="589915">
              <a:lnSpc>
                <a:spcPct val="100000"/>
              </a:lnSpc>
              <a:spcBef>
                <a:spcPts val="370"/>
              </a:spcBef>
            </a:pPr>
            <a:r>
              <a:rPr sz="1450" dirty="0">
                <a:solidFill>
                  <a:srgbClr val="FFFFFF"/>
                </a:solidFill>
                <a:latin typeface="Roboto"/>
                <a:cs typeface="Roboto"/>
              </a:rPr>
              <a:t>Am</a:t>
            </a:r>
            <a:r>
              <a:rPr sz="1450" spc="-45" dirty="0">
                <a:solidFill>
                  <a:srgbClr val="FFFFFF"/>
                </a:solidFill>
                <a:latin typeface="Roboto"/>
                <a:cs typeface="Roboto"/>
              </a:rPr>
              <a:t> </a:t>
            </a:r>
            <a:r>
              <a:rPr sz="1450" dirty="0">
                <a:solidFill>
                  <a:srgbClr val="FFFFFF"/>
                </a:solidFill>
                <a:latin typeface="Roboto"/>
                <a:cs typeface="Roboto"/>
              </a:rPr>
              <a:t>Hof</a:t>
            </a:r>
            <a:r>
              <a:rPr sz="1450" spc="-40" dirty="0">
                <a:solidFill>
                  <a:srgbClr val="FFFFFF"/>
                </a:solidFill>
                <a:latin typeface="Roboto"/>
                <a:cs typeface="Roboto"/>
              </a:rPr>
              <a:t> </a:t>
            </a:r>
            <a:r>
              <a:rPr sz="1450" dirty="0">
                <a:solidFill>
                  <a:srgbClr val="FFFFFF"/>
                </a:solidFill>
                <a:latin typeface="Roboto"/>
                <a:cs typeface="Roboto"/>
              </a:rPr>
              <a:t>4,</a:t>
            </a:r>
            <a:r>
              <a:rPr sz="1450" spc="-40" dirty="0">
                <a:solidFill>
                  <a:srgbClr val="FFFFFF"/>
                </a:solidFill>
                <a:latin typeface="Roboto"/>
                <a:cs typeface="Roboto"/>
              </a:rPr>
              <a:t> </a:t>
            </a:r>
            <a:r>
              <a:rPr sz="1450" dirty="0">
                <a:solidFill>
                  <a:srgbClr val="FFFFFF"/>
                </a:solidFill>
                <a:latin typeface="Roboto"/>
                <a:cs typeface="Roboto"/>
              </a:rPr>
              <a:t>Level</a:t>
            </a:r>
            <a:r>
              <a:rPr sz="1450" spc="-40" dirty="0">
                <a:solidFill>
                  <a:srgbClr val="FFFFFF"/>
                </a:solidFill>
                <a:latin typeface="Roboto"/>
                <a:cs typeface="Roboto"/>
              </a:rPr>
              <a:t> </a:t>
            </a:r>
            <a:r>
              <a:rPr sz="1450" dirty="0">
                <a:solidFill>
                  <a:srgbClr val="FFFFFF"/>
                </a:solidFill>
                <a:latin typeface="Roboto"/>
                <a:cs typeface="Roboto"/>
              </a:rPr>
              <a:t>5,</a:t>
            </a:r>
            <a:r>
              <a:rPr sz="1450" spc="-40" dirty="0">
                <a:solidFill>
                  <a:srgbClr val="FFFFFF"/>
                </a:solidFill>
                <a:latin typeface="Roboto"/>
                <a:cs typeface="Roboto"/>
              </a:rPr>
              <a:t> </a:t>
            </a:r>
            <a:r>
              <a:rPr sz="1450" dirty="0">
                <a:solidFill>
                  <a:srgbClr val="FFFFFF"/>
                </a:solidFill>
                <a:latin typeface="Roboto"/>
                <a:cs typeface="Roboto"/>
              </a:rPr>
              <a:t>1010</a:t>
            </a:r>
            <a:r>
              <a:rPr sz="1450" spc="-40" dirty="0">
                <a:solidFill>
                  <a:srgbClr val="FFFFFF"/>
                </a:solidFill>
                <a:latin typeface="Roboto"/>
                <a:cs typeface="Roboto"/>
              </a:rPr>
              <a:t> </a:t>
            </a:r>
            <a:r>
              <a:rPr sz="1450" dirty="0">
                <a:solidFill>
                  <a:srgbClr val="FFFFFF"/>
                </a:solidFill>
                <a:latin typeface="Roboto"/>
                <a:cs typeface="Roboto"/>
              </a:rPr>
              <a:t>Vienna,</a:t>
            </a:r>
            <a:r>
              <a:rPr sz="1450" spc="-40" dirty="0">
                <a:solidFill>
                  <a:srgbClr val="FFFFFF"/>
                </a:solidFill>
                <a:latin typeface="Roboto"/>
                <a:cs typeface="Roboto"/>
              </a:rPr>
              <a:t> </a:t>
            </a:r>
            <a:r>
              <a:rPr sz="1450" spc="-10" dirty="0">
                <a:solidFill>
                  <a:srgbClr val="FFFFFF"/>
                </a:solidFill>
                <a:latin typeface="Roboto"/>
                <a:cs typeface="Roboto"/>
              </a:rPr>
              <a:t>Austria</a:t>
            </a:r>
            <a:endParaRPr sz="1450">
              <a:latin typeface="Roboto"/>
              <a:cs typeface="Roboto"/>
            </a:endParaRPr>
          </a:p>
        </p:txBody>
      </p:sp>
      <p:grpSp>
        <p:nvGrpSpPr>
          <p:cNvPr id="14" name="object 14"/>
          <p:cNvGrpSpPr/>
          <p:nvPr/>
        </p:nvGrpSpPr>
        <p:grpSpPr>
          <a:xfrm>
            <a:off x="590218" y="9548372"/>
            <a:ext cx="18271490" cy="1223010"/>
            <a:chOff x="590218" y="9548372"/>
            <a:chExt cx="18271490" cy="1223010"/>
          </a:xfrm>
        </p:grpSpPr>
        <p:sp>
          <p:nvSpPr>
            <p:cNvPr id="15" name="object 15"/>
            <p:cNvSpPr/>
            <p:nvPr/>
          </p:nvSpPr>
          <p:spPr>
            <a:xfrm>
              <a:off x="1173941"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16" name="object 16"/>
            <p:cNvPicPr/>
            <p:nvPr/>
          </p:nvPicPr>
          <p:blipFill>
            <a:blip r:embed="rId4" cstate="print"/>
            <a:stretch>
              <a:fillRect/>
            </a:stretch>
          </p:blipFill>
          <p:spPr>
            <a:xfrm>
              <a:off x="1355880" y="9711887"/>
              <a:ext cx="165534" cy="174800"/>
            </a:xfrm>
            <a:prstGeom prst="rect">
              <a:avLst/>
            </a:prstGeom>
          </p:spPr>
        </p:pic>
        <p:sp>
          <p:nvSpPr>
            <p:cNvPr id="17" name="object 17"/>
            <p:cNvSpPr/>
            <p:nvPr/>
          </p:nvSpPr>
          <p:spPr>
            <a:xfrm>
              <a:off x="1265313" y="9631267"/>
              <a:ext cx="61594" cy="255904"/>
            </a:xfrm>
            <a:custGeom>
              <a:avLst/>
              <a:gdLst/>
              <a:ahLst/>
              <a:cxnLst/>
              <a:rect l="l" t="t" r="r" b="b"/>
              <a:pathLst>
                <a:path w="61594" h="255904">
                  <a:moveTo>
                    <a:pt x="57200" y="85267"/>
                  </a:moveTo>
                  <a:lnTo>
                    <a:pt x="4076" y="85267"/>
                  </a:lnTo>
                  <a:lnTo>
                    <a:pt x="4076" y="86537"/>
                  </a:lnTo>
                  <a:lnTo>
                    <a:pt x="4064" y="170357"/>
                  </a:lnTo>
                  <a:lnTo>
                    <a:pt x="4064" y="254177"/>
                  </a:lnTo>
                  <a:lnTo>
                    <a:pt x="4089" y="255447"/>
                  </a:lnTo>
                  <a:lnTo>
                    <a:pt x="57010" y="255447"/>
                  </a:lnTo>
                  <a:lnTo>
                    <a:pt x="57010" y="254177"/>
                  </a:lnTo>
                  <a:lnTo>
                    <a:pt x="57200" y="254177"/>
                  </a:lnTo>
                  <a:lnTo>
                    <a:pt x="57200" y="170357"/>
                  </a:lnTo>
                  <a:lnTo>
                    <a:pt x="57200" y="86537"/>
                  </a:lnTo>
                  <a:lnTo>
                    <a:pt x="57200" y="85267"/>
                  </a:lnTo>
                  <a:close/>
                </a:path>
                <a:path w="61594" h="255904">
                  <a:moveTo>
                    <a:pt x="61404" y="30556"/>
                  </a:moveTo>
                  <a:lnTo>
                    <a:pt x="58966" y="18719"/>
                  </a:lnTo>
                  <a:lnTo>
                    <a:pt x="52374" y="9004"/>
                  </a:lnTo>
                  <a:lnTo>
                    <a:pt x="42621" y="2425"/>
                  </a:lnTo>
                  <a:lnTo>
                    <a:pt x="30746" y="0"/>
                  </a:lnTo>
                  <a:lnTo>
                    <a:pt x="18808" y="2438"/>
                  </a:lnTo>
                  <a:lnTo>
                    <a:pt x="9017" y="9067"/>
                  </a:lnTo>
                  <a:lnTo>
                    <a:pt x="2400" y="18872"/>
                  </a:lnTo>
                  <a:lnTo>
                    <a:pt x="0" y="30822"/>
                  </a:lnTo>
                  <a:lnTo>
                    <a:pt x="2463" y="42646"/>
                  </a:lnTo>
                  <a:lnTo>
                    <a:pt x="9080" y="52374"/>
                  </a:lnTo>
                  <a:lnTo>
                    <a:pt x="18834" y="58966"/>
                  </a:lnTo>
                  <a:lnTo>
                    <a:pt x="30683" y="61391"/>
                  </a:lnTo>
                  <a:lnTo>
                    <a:pt x="42646" y="58953"/>
                  </a:lnTo>
                  <a:lnTo>
                    <a:pt x="52412" y="52336"/>
                  </a:lnTo>
                  <a:lnTo>
                    <a:pt x="59004" y="42545"/>
                  </a:lnTo>
                  <a:lnTo>
                    <a:pt x="61404" y="30556"/>
                  </a:lnTo>
                  <a:close/>
                </a:path>
              </a:pathLst>
            </a:custGeom>
            <a:solidFill>
              <a:srgbClr val="F9F9F9"/>
            </a:solidFill>
          </p:spPr>
          <p:txBody>
            <a:bodyPr wrap="square" lIns="0" tIns="0" rIns="0" bIns="0" rtlCol="0"/>
            <a:lstStyle/>
            <a:p>
              <a:endParaRPr/>
            </a:p>
          </p:txBody>
        </p:sp>
        <p:sp>
          <p:nvSpPr>
            <p:cNvPr id="18" name="object 18"/>
            <p:cNvSpPr/>
            <p:nvPr/>
          </p:nvSpPr>
          <p:spPr>
            <a:xfrm>
              <a:off x="590218"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19" name="object 19"/>
            <p:cNvPicPr/>
            <p:nvPr/>
          </p:nvPicPr>
          <p:blipFill>
            <a:blip r:embed="rId5" cstate="print"/>
            <a:stretch>
              <a:fillRect/>
            </a:stretch>
          </p:blipFill>
          <p:spPr>
            <a:xfrm>
              <a:off x="685679" y="9645331"/>
              <a:ext cx="241249" cy="246547"/>
            </a:xfrm>
            <a:prstGeom prst="rect">
              <a:avLst/>
            </a:prstGeom>
          </p:spPr>
        </p:pic>
        <p:sp>
          <p:nvSpPr>
            <p:cNvPr id="20" name="object 20"/>
            <p:cNvSpPr/>
            <p:nvPr/>
          </p:nvSpPr>
          <p:spPr>
            <a:xfrm>
              <a:off x="1757663" y="9548372"/>
              <a:ext cx="432434" cy="429895"/>
            </a:xfrm>
            <a:custGeom>
              <a:avLst/>
              <a:gdLst/>
              <a:ahLst/>
              <a:cxnLst/>
              <a:rect l="l" t="t" r="r" b="b"/>
              <a:pathLst>
                <a:path w="432435" h="429895">
                  <a:moveTo>
                    <a:pt x="216087" y="0"/>
                  </a:moveTo>
                  <a:lnTo>
                    <a:pt x="166539" y="5706"/>
                  </a:lnTo>
                  <a:lnTo>
                    <a:pt x="121055" y="21962"/>
                  </a:lnTo>
                  <a:lnTo>
                    <a:pt x="80933" y="47470"/>
                  </a:lnTo>
                  <a:lnTo>
                    <a:pt x="47470" y="80933"/>
                  </a:lnTo>
                  <a:lnTo>
                    <a:pt x="21962" y="121055"/>
                  </a:lnTo>
                  <a:lnTo>
                    <a:pt x="5706" y="166539"/>
                  </a:lnTo>
                  <a:lnTo>
                    <a:pt x="0" y="216087"/>
                  </a:lnTo>
                  <a:lnTo>
                    <a:pt x="4678" y="261023"/>
                  </a:lnTo>
                  <a:lnTo>
                    <a:pt x="18073" y="302740"/>
                  </a:lnTo>
                  <a:lnTo>
                    <a:pt x="39230" y="340281"/>
                  </a:lnTo>
                  <a:lnTo>
                    <a:pt x="67190" y="372689"/>
                  </a:lnTo>
                  <a:lnTo>
                    <a:pt x="100996" y="399007"/>
                  </a:lnTo>
                  <a:lnTo>
                    <a:pt x="139691" y="418279"/>
                  </a:lnTo>
                  <a:lnTo>
                    <a:pt x="182319" y="429547"/>
                  </a:lnTo>
                  <a:lnTo>
                    <a:pt x="182319" y="278546"/>
                  </a:lnTo>
                  <a:lnTo>
                    <a:pt x="127451" y="278546"/>
                  </a:lnTo>
                  <a:lnTo>
                    <a:pt x="127451" y="216087"/>
                  </a:lnTo>
                  <a:lnTo>
                    <a:pt x="182319" y="216087"/>
                  </a:lnTo>
                  <a:lnTo>
                    <a:pt x="182319" y="168476"/>
                  </a:lnTo>
                  <a:lnTo>
                    <a:pt x="188131" y="132493"/>
                  </a:lnTo>
                  <a:lnTo>
                    <a:pt x="204619" y="106132"/>
                  </a:lnTo>
                  <a:lnTo>
                    <a:pt x="230362" y="89926"/>
                  </a:lnTo>
                  <a:lnTo>
                    <a:pt x="263939" y="84405"/>
                  </a:lnTo>
                  <a:lnTo>
                    <a:pt x="281472" y="85065"/>
                  </a:lnTo>
                  <a:lnTo>
                    <a:pt x="296993" y="86515"/>
                  </a:lnTo>
                  <a:lnTo>
                    <a:pt x="312315" y="88625"/>
                  </a:lnTo>
                  <a:lnTo>
                    <a:pt x="312315" y="141807"/>
                  </a:lnTo>
                  <a:lnTo>
                    <a:pt x="285059" y="141807"/>
                  </a:lnTo>
                  <a:lnTo>
                    <a:pt x="268235" y="144677"/>
                  </a:lnTo>
                  <a:lnTo>
                    <a:pt x="257388" y="152272"/>
                  </a:lnTo>
                  <a:lnTo>
                    <a:pt x="251573" y="163072"/>
                  </a:lnTo>
                  <a:lnTo>
                    <a:pt x="249845" y="175554"/>
                  </a:lnTo>
                  <a:lnTo>
                    <a:pt x="249845" y="216087"/>
                  </a:lnTo>
                  <a:lnTo>
                    <a:pt x="309781" y="216087"/>
                  </a:lnTo>
                  <a:lnTo>
                    <a:pt x="300200" y="278546"/>
                  </a:lnTo>
                  <a:lnTo>
                    <a:pt x="249845" y="278546"/>
                  </a:lnTo>
                  <a:lnTo>
                    <a:pt x="249845" y="429547"/>
                  </a:lnTo>
                  <a:lnTo>
                    <a:pt x="292473" y="418279"/>
                  </a:lnTo>
                  <a:lnTo>
                    <a:pt x="331170" y="399007"/>
                  </a:lnTo>
                  <a:lnTo>
                    <a:pt x="364978" y="372689"/>
                  </a:lnTo>
                  <a:lnTo>
                    <a:pt x="392940" y="340281"/>
                  </a:lnTo>
                  <a:lnTo>
                    <a:pt x="414099" y="302740"/>
                  </a:lnTo>
                  <a:lnTo>
                    <a:pt x="427496" y="261023"/>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sp>
          <p:nvSpPr>
            <p:cNvPr id="21" name="object 21"/>
            <p:cNvSpPr/>
            <p:nvPr/>
          </p:nvSpPr>
          <p:spPr>
            <a:xfrm>
              <a:off x="1885115" y="9632782"/>
              <a:ext cx="185420" cy="347980"/>
            </a:xfrm>
            <a:custGeom>
              <a:avLst/>
              <a:gdLst/>
              <a:ahLst/>
              <a:cxnLst/>
              <a:rect l="l" t="t" r="r" b="b"/>
              <a:pathLst>
                <a:path w="185419" h="347979">
                  <a:moveTo>
                    <a:pt x="150543" y="65"/>
                  </a:moveTo>
                  <a:lnTo>
                    <a:pt x="102911" y="5520"/>
                  </a:lnTo>
                  <a:lnTo>
                    <a:pt x="60679" y="48087"/>
                  </a:lnTo>
                  <a:lnTo>
                    <a:pt x="54867" y="84070"/>
                  </a:lnTo>
                  <a:lnTo>
                    <a:pt x="54867" y="131681"/>
                  </a:lnTo>
                  <a:lnTo>
                    <a:pt x="0" y="131681"/>
                  </a:lnTo>
                  <a:lnTo>
                    <a:pt x="0" y="194140"/>
                  </a:lnTo>
                  <a:lnTo>
                    <a:pt x="54867" y="194140"/>
                  </a:lnTo>
                  <a:lnTo>
                    <a:pt x="54867" y="345141"/>
                  </a:lnTo>
                  <a:lnTo>
                    <a:pt x="63171" y="346280"/>
                  </a:lnTo>
                  <a:lnTo>
                    <a:pt x="71571" y="347103"/>
                  </a:lnTo>
                  <a:lnTo>
                    <a:pt x="80061" y="347601"/>
                  </a:lnTo>
                  <a:lnTo>
                    <a:pt x="88636" y="347769"/>
                  </a:lnTo>
                  <a:lnTo>
                    <a:pt x="97210" y="347601"/>
                  </a:lnTo>
                  <a:lnTo>
                    <a:pt x="105699" y="347103"/>
                  </a:lnTo>
                  <a:lnTo>
                    <a:pt x="114096" y="346280"/>
                  </a:lnTo>
                  <a:lnTo>
                    <a:pt x="122394" y="345141"/>
                  </a:lnTo>
                  <a:lnTo>
                    <a:pt x="122394" y="194140"/>
                  </a:lnTo>
                  <a:lnTo>
                    <a:pt x="172748" y="194140"/>
                  </a:lnTo>
                  <a:lnTo>
                    <a:pt x="182329" y="131681"/>
                  </a:lnTo>
                  <a:lnTo>
                    <a:pt x="122394" y="131681"/>
                  </a:lnTo>
                  <a:lnTo>
                    <a:pt x="122394" y="91138"/>
                  </a:lnTo>
                  <a:lnTo>
                    <a:pt x="124122" y="78657"/>
                  </a:lnTo>
                  <a:lnTo>
                    <a:pt x="129937" y="67861"/>
                  </a:lnTo>
                  <a:lnTo>
                    <a:pt x="140783" y="60269"/>
                  </a:lnTo>
                  <a:lnTo>
                    <a:pt x="157607" y="57401"/>
                  </a:lnTo>
                  <a:lnTo>
                    <a:pt x="184863" y="57401"/>
                  </a:lnTo>
                  <a:lnTo>
                    <a:pt x="184863" y="4219"/>
                  </a:lnTo>
                  <a:lnTo>
                    <a:pt x="170195" y="1780"/>
                  </a:lnTo>
                  <a:lnTo>
                    <a:pt x="160267" y="527"/>
                  </a:lnTo>
                  <a:lnTo>
                    <a:pt x="150543" y="65"/>
                  </a:lnTo>
                  <a:close/>
                </a:path>
              </a:pathLst>
            </a:custGeom>
            <a:solidFill>
              <a:srgbClr val="FFFFFF"/>
            </a:solidFill>
          </p:spPr>
          <p:txBody>
            <a:bodyPr wrap="square" lIns="0" tIns="0" rIns="0" bIns="0" rtlCol="0"/>
            <a:lstStyle/>
            <a:p>
              <a:endParaRPr/>
            </a:p>
          </p:txBody>
        </p:sp>
        <p:pic>
          <p:nvPicPr>
            <p:cNvPr id="22" name="object 22"/>
            <p:cNvPicPr/>
            <p:nvPr/>
          </p:nvPicPr>
          <p:blipFill>
            <a:blip r:embed="rId6" cstate="print"/>
            <a:stretch>
              <a:fillRect/>
            </a:stretch>
          </p:blipFill>
          <p:spPr>
            <a:xfrm>
              <a:off x="17641252" y="9563754"/>
              <a:ext cx="1219947" cy="1207276"/>
            </a:xfrm>
            <a:prstGeom prst="rect">
              <a:avLst/>
            </a:prstGeom>
          </p:spPr>
        </p:pic>
      </p:grpSp>
      <p:sp>
        <p:nvSpPr>
          <p:cNvPr id="23" name="object 23"/>
          <p:cNvSpPr txBox="1"/>
          <p:nvPr/>
        </p:nvSpPr>
        <p:spPr>
          <a:xfrm>
            <a:off x="17360176" y="8990767"/>
            <a:ext cx="1823720" cy="216535"/>
          </a:xfrm>
          <a:prstGeom prst="rect">
            <a:avLst/>
          </a:prstGeom>
        </p:spPr>
        <p:txBody>
          <a:bodyPr vert="horz" wrap="square" lIns="0" tIns="12700" rIns="0" bIns="0" rtlCol="0">
            <a:spAutoFit/>
          </a:bodyPr>
          <a:lstStyle/>
          <a:p>
            <a:pPr marL="12700">
              <a:lnSpc>
                <a:spcPct val="100000"/>
              </a:lnSpc>
              <a:spcBef>
                <a:spcPts val="100"/>
              </a:spcBef>
            </a:pPr>
            <a:r>
              <a:rPr sz="1250" b="1" spc="55" dirty="0">
                <a:solidFill>
                  <a:srgbClr val="FFFFFF"/>
                </a:solidFill>
                <a:latin typeface="Roboto"/>
                <a:cs typeface="Roboto"/>
              </a:rPr>
              <a:t>energy-</a:t>
            </a:r>
            <a:r>
              <a:rPr sz="1250" b="1" spc="40" dirty="0">
                <a:solidFill>
                  <a:srgbClr val="FFFFFF"/>
                </a:solidFill>
                <a:latin typeface="Roboto"/>
                <a:cs typeface="Roboto"/>
              </a:rPr>
              <a:t>community.org</a:t>
            </a:r>
            <a:endParaRPr sz="1250">
              <a:latin typeface="Roboto"/>
              <a:cs typeface="Roboto"/>
            </a:endParaRPr>
          </a:p>
        </p:txBody>
      </p:sp>
      <mc:AlternateContent xmlns:mc="http://schemas.openxmlformats.org/markup-compatibility/2006" xmlns:p14="http://schemas.microsoft.com/office/powerpoint/2010/main">
        <mc:Choice Requires="p14">
          <p:contentPart p14:bwMode="auto" r:id="rId7">
            <p14:nvContentPartPr>
              <p14:cNvPr id="6" name="Tinta 5">
                <a:extLst>
                  <a:ext uri="{FF2B5EF4-FFF2-40B4-BE49-F238E27FC236}">
                    <a16:creationId xmlns:a16="http://schemas.microsoft.com/office/drawing/2014/main" id="{A8EAC86E-9CA2-FF0E-287B-21371A726C8B}"/>
                  </a:ext>
                </a:extLst>
              </p14:cNvPr>
              <p14:cNvContentPartPr/>
              <p14:nvPr/>
            </p14:nvContentPartPr>
            <p14:xfrm>
              <a:off x="21415612" y="399094"/>
              <a:ext cx="360" cy="360"/>
            </p14:xfrm>
          </p:contentPart>
        </mc:Choice>
        <mc:Fallback xmlns="">
          <p:pic>
            <p:nvPicPr>
              <p:cNvPr id="6" name="Tinta 5">
                <a:extLst>
                  <a:ext uri="{FF2B5EF4-FFF2-40B4-BE49-F238E27FC236}">
                    <a16:creationId xmlns:a16="http://schemas.microsoft.com/office/drawing/2014/main" id="{A8EAC86E-9CA2-FF0E-287B-21371A726C8B}"/>
                  </a:ext>
                </a:extLst>
              </p:cNvPr>
              <p:cNvPicPr/>
              <p:nvPr/>
            </p:nvPicPr>
            <p:blipFill>
              <a:blip r:embed="rId9"/>
              <a:stretch>
                <a:fillRect/>
              </a:stretch>
            </p:blipFill>
            <p:spPr>
              <a:xfrm>
                <a:off x="21409492" y="392974"/>
                <a:ext cx="12600" cy="12600"/>
              </a:xfrm>
              <a:prstGeom prst="rect">
                <a:avLst/>
              </a:prstGeom>
            </p:spPr>
          </p:pic>
        </mc:Fallback>
      </mc:AlternateContent>
      <p:pic>
        <p:nvPicPr>
          <p:cNvPr id="8" name="Imagem 12">
            <a:extLst>
              <a:ext uri="{FF2B5EF4-FFF2-40B4-BE49-F238E27FC236}">
                <a16:creationId xmlns:a16="http://schemas.microsoft.com/office/drawing/2014/main" id="{C12A4A10-8E79-B488-C523-B3D0AD48C99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79450" y="473075"/>
            <a:ext cx="3332846" cy="2623292"/>
          </a:xfrm>
          <a:prstGeom prst="rect">
            <a:avLst/>
          </a:prstGeom>
        </p:spPr>
      </p:pic>
    </p:spTree>
  </p:cSld>
  <p:clrMapOvr>
    <a:masterClrMapping/>
  </p:clrMapOvr>
</p:sld>
</file>

<file path=ppt/theme/theme1.xml><?xml version="1.0" encoding="utf-8"?>
<a:theme xmlns:a="http://schemas.openxmlformats.org/drawingml/2006/main" name="Office Theme">
  <a:themeElements>
    <a:clrScheme name="Energy Community">
      <a:dk1>
        <a:srgbClr val="223A7F"/>
      </a:dk1>
      <a:lt1>
        <a:sysClr val="window" lastClr="FFFFFF"/>
      </a:lt1>
      <a:dk2>
        <a:srgbClr val="223A7F"/>
      </a:dk2>
      <a:lt2>
        <a:srgbClr val="FFFFFF"/>
      </a:lt2>
      <a:accent1>
        <a:srgbClr val="008B77"/>
      </a:accent1>
      <a:accent2>
        <a:srgbClr val="003AA7"/>
      </a:accent2>
      <a:accent3>
        <a:srgbClr val="223A7F"/>
      </a:accent3>
      <a:accent4>
        <a:srgbClr val="61B234"/>
      </a:accent4>
      <a:accent5>
        <a:srgbClr val="1C4F79"/>
      </a:accent5>
      <a:accent6>
        <a:srgbClr val="00A358"/>
      </a:accent6>
      <a:hlink>
        <a:srgbClr val="008B77"/>
      </a:hlink>
      <a:folHlink>
        <a:srgbClr val="61B2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995556-2061-4068-97f0-6511380caea5" xsi:nil="true"/>
    <lcf76f155ced4ddcb4097134ff3c332f xmlns="3f169c9a-9de2-48df-98a6-0bee8f49d2a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59E829CCE7714C95B71557079841CD" ma:contentTypeVersion="15" ma:contentTypeDescription="Create a new document." ma:contentTypeScope="" ma:versionID="c31b94779f9fc7552f38a1102ca0c0d8">
  <xsd:schema xmlns:xsd="http://www.w3.org/2001/XMLSchema" xmlns:xs="http://www.w3.org/2001/XMLSchema" xmlns:p="http://schemas.microsoft.com/office/2006/metadata/properties" xmlns:ns2="3f169c9a-9de2-48df-98a6-0bee8f49d2a0" xmlns:ns3="43995556-2061-4068-97f0-6511380caea5" targetNamespace="http://schemas.microsoft.com/office/2006/metadata/properties" ma:root="true" ma:fieldsID="e552b8de7b2473c57aee7aa47e303cd4" ns2:_="" ns3:_="">
    <xsd:import namespace="3f169c9a-9de2-48df-98a6-0bee8f49d2a0"/>
    <xsd:import namespace="43995556-2061-4068-97f0-6511380cae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69c9a-9de2-48df-98a6-0bee8f49d2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ce4e87-4577-4ad0-9915-14e4c3440e2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995556-2061-4068-97f0-6511380caea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05d422d-f63d-4939-af27-02c22c701ddb}" ma:internalName="TaxCatchAll" ma:showField="CatchAllData" ma:web="43995556-2061-4068-97f0-6511380cae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FF7EB-8937-4349-AD7B-F7086E7C636E}">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3f169c9a-9de2-48df-98a6-0bee8f49d2a0"/>
    <ds:schemaRef ds:uri="http://purl.org/dc/terms/"/>
    <ds:schemaRef ds:uri="http://schemas.openxmlformats.org/package/2006/metadata/core-properties"/>
    <ds:schemaRef ds:uri="43995556-2061-4068-97f0-6511380caea5"/>
    <ds:schemaRef ds:uri="http://www.w3.org/XML/1998/namespace"/>
  </ds:schemaRefs>
</ds:datastoreItem>
</file>

<file path=customXml/itemProps2.xml><?xml version="1.0" encoding="utf-8"?>
<ds:datastoreItem xmlns:ds="http://schemas.openxmlformats.org/officeDocument/2006/customXml" ds:itemID="{AF38C936-723C-40F4-85CE-54F92EDEC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69c9a-9de2-48df-98a6-0bee8f49d2a0"/>
    <ds:schemaRef ds:uri="43995556-2061-4068-97f0-6511380ca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ED3AF-CB72-49EF-9265-B8811162C8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802</TotalTime>
  <Words>1352</Words>
  <Application>Microsoft Office PowerPoint</Application>
  <PresentationFormat>Custom</PresentationFormat>
  <Paragraphs>130</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Roboto</vt:lpstr>
      <vt:lpstr>Roboto Black</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23214_EC_PPT-Template_v03_AU_20Years copy</dc:title>
  <dc:creator>Rita Simoes</dc:creator>
  <cp:lastModifiedBy>Tamara Ninkovic</cp:lastModifiedBy>
  <cp:revision>35</cp:revision>
  <dcterms:created xsi:type="dcterms:W3CDTF">2024-12-06T11:56:38Z</dcterms:created>
  <dcterms:modified xsi:type="dcterms:W3CDTF">2026-06-04T14:46:31Z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2024-12-06T00:00:00Z</vt:filetime>
  </property>
  <property fmtid="{D5CDD505-2E9C-101B-9397-08002B2CF9AE}" pid="3" name="Creator">
    <vt:lpwstr>Adobe Illustrator 29.1 (Macintosh)</vt:lpwstr>
  </property>
  <property fmtid="{D5CDD505-2E9C-101B-9397-08002B2CF9AE}" pid="4" name="CreatorVersion">
    <vt:lpwstr>21.0.0</vt:lpwstr>
  </property>
  <property fmtid="{D5CDD505-2E9C-101B-9397-08002B2CF9AE}" pid="5" name="LastSaved">
    <vt:filetime>2024-12-06T00:00:00Z</vt:filetime>
  </property>
  <property fmtid="{D5CDD505-2E9C-101B-9397-08002B2CF9AE}" pid="6" name="Producer">
    <vt:lpwstr>Adobe PDF library 17.00</vt:lpwstr>
  </property>
  <property fmtid="{D5CDD505-2E9C-101B-9397-08002B2CF9AE}" pid="7" name="ContentTypeId">
    <vt:lpwstr>0x0101004359E829CCE7714C95B71557079841CD</vt:lpwstr>
  </property>
  <property fmtid="{D5CDD505-2E9C-101B-9397-08002B2CF9AE}" pid="8" name="MediaServiceImageTags">
    <vt:lpwstr/>
  </property>
</Properties>
</file>