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147483623" r:id="rId5"/>
    <p:sldId id="2147483624" r:id="rId6"/>
    <p:sldId id="2147483625" r:id="rId7"/>
    <p:sldId id="2147483626" r:id="rId8"/>
    <p:sldId id="21474836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FEBF4-384B-460F-9B6E-0FD54CFF696E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688AC-C4A7-4B18-B408-3341995031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2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7A073-5F6C-406E-B69D-EFDE06146C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6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7DFC0B-81FF-47CA-B58A-4F561180745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5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84E1F1-FF89-4D45-BFE1-776BF080B0C6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108534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9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tx2"/>
              </a:buClr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208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02572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575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you.</a:t>
            </a:r>
            <a:br>
              <a:rPr lang="en-GB"/>
            </a:br>
            <a:r>
              <a:rPr lang="en-GB"/>
              <a:t>Any questions?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052280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@eu_acer</a:t>
            </a:r>
          </a:p>
          <a:p>
            <a:pPr>
              <a:lnSpc>
                <a:spcPts val="1800"/>
              </a:lnSpc>
            </a:pPr>
            <a:r>
              <a:rPr lang="en-GB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linkedin.com/in/EU-ACER/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</a:p>
            <a:p>
              <a:pPr>
                <a:lnSpc>
                  <a:spcPts val="1800"/>
                </a:lnSpc>
              </a:pPr>
              <a:r>
                <a:rPr lang="en-GB" sz="1300" spc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28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205844" y="758805"/>
            <a:ext cx="11796155" cy="0"/>
          </a:xfrm>
          <a:prstGeom prst="line">
            <a:avLst/>
          </a:prstGeom>
          <a:ln w="19050">
            <a:solidFill>
              <a:srgbClr val="004F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21" y="67127"/>
            <a:ext cx="1548243" cy="758800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2290619" y="152312"/>
            <a:ext cx="9711381" cy="588433"/>
          </a:xfrm>
        </p:spPr>
        <p:txBody>
          <a:bodyPr>
            <a:noAutofit/>
          </a:bodyPr>
          <a:lstStyle>
            <a:lvl1pPr marL="0" indent="0">
              <a:buNone/>
              <a:defRPr b="1"/>
            </a:lvl1pPr>
          </a:lstStyle>
          <a:p>
            <a:r>
              <a:rPr lang="en-US"/>
              <a:t>Title – one 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05318" y="960967"/>
            <a:ext cx="11855449" cy="5799667"/>
          </a:xfrm>
        </p:spPr>
        <p:txBody>
          <a:bodyPr/>
          <a:lstStyle>
            <a:lvl1pPr>
              <a:defRPr b="1">
                <a:latin typeface="Inter" panose="020B0502030000000004" pitchFamily="34" charset="0"/>
                <a:ea typeface="Inter" panose="020B0502030000000004" pitchFamily="34" charset="0"/>
              </a:defRPr>
            </a:lvl1pPr>
            <a:lvl2pPr>
              <a:defRPr b="1">
                <a:latin typeface="Inter" panose="020B0502030000000004" pitchFamily="34" charset="0"/>
                <a:ea typeface="Inter" panose="020B0502030000000004" pitchFamily="34" charset="0"/>
              </a:defRPr>
            </a:lvl2pPr>
            <a:lvl3pPr>
              <a:defRPr b="1">
                <a:latin typeface="Inter" panose="020B0502030000000004" pitchFamily="34" charset="0"/>
                <a:ea typeface="Inter" panose="020B0502030000000004" pitchFamily="34" charset="0"/>
              </a:defRPr>
            </a:lvl3pPr>
            <a:lvl4pPr>
              <a:defRPr b="1">
                <a:latin typeface="Inter" panose="020B0502030000000004" pitchFamily="34" charset="0"/>
                <a:ea typeface="Inter" panose="020B0502030000000004" pitchFamily="34" charset="0"/>
              </a:defRPr>
            </a:lvl4pPr>
            <a:lvl5pPr>
              <a:defRPr b="1">
                <a:latin typeface="Inter" panose="020B0502030000000004" pitchFamily="34" charset="0"/>
                <a:ea typeface="Inter" panose="020B05020300000000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915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1E226AE-EA6F-8E04-A71F-F8CF29FE2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150" y="1419699"/>
            <a:ext cx="10794526" cy="4493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572446-B181-0CBD-2EE2-58A73F2D0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6281998"/>
            <a:ext cx="10795000" cy="576002"/>
          </a:xfrm>
        </p:spPr>
        <p:txBody>
          <a:bodyPr anchor="ctr"/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864000" indent="0">
              <a:buNone/>
              <a:defRPr/>
            </a:lvl5pPr>
          </a:lstStyle>
          <a:p>
            <a:pPr lvl="0"/>
            <a:r>
              <a:rPr lang="en-GB" sz="1000"/>
              <a:t>Note: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72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673F9-EB56-8F46-985A-0C5AC15045AE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bg2"/>
                </a:solidFill>
              </a:rPr>
              <a:t>Insert Sensitivity Marking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3B315-F767-994E-B7A2-6727C97F5E4E}"/>
              </a:ext>
            </a:extLst>
          </p:cNvPr>
          <p:cNvSpPr txBox="1"/>
          <p:nvPr userDrawn="1"/>
        </p:nvSpPr>
        <p:spPr>
          <a:xfrm>
            <a:off x="5039068" y="5759668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b="1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7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2C22-177D-404C-B96E-1EC31B151111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on renewable energy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32381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/>
              <a:t>Title of the presentation background image</a:t>
            </a:r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of the presentation</a:t>
            </a:r>
          </a:p>
          <a:p>
            <a:r>
              <a:rPr lang="en-GB"/>
              <a:t>Speaker Name</a:t>
            </a:r>
          </a:p>
          <a:p>
            <a:r>
              <a:rPr lang="en-GB"/>
              <a:t>Date and Location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1932497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AGENDA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80270" y="1430209"/>
            <a:ext cx="8734362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Agenda item number one</a:t>
            </a:r>
          </a:p>
          <a:p>
            <a:pPr lvl="0"/>
            <a:r>
              <a:rPr lang="en-GB"/>
              <a:t>Agenda item number two</a:t>
            </a:r>
          </a:p>
          <a:p>
            <a:pPr lvl="0"/>
            <a:r>
              <a:rPr lang="en-GB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28971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2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6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/>
              <a:t>Slide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90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702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news/acer-decide-amending-implementation-frameworks-two-european-electricity-balancing-platfo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acer.europa.eu/public-consultation/pc2026e01-public-consultation-amendment-implementation-frameworks-two-european-electricity-balancing-platforms" TargetMode="External"/><Relationship Id="rId5" Type="http://schemas.openxmlformats.org/officeDocument/2006/relationships/hyperlink" Target="http://www.acer.europa.eu/" TargetMode="External"/><Relationship Id="rId4" Type="http://schemas.openxmlformats.org/officeDocument/2006/relationships/hyperlink" Target="https://www.acer.europa.eu/electricity/market-rules/electricity-balancing/balancing-energy-platfor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er.europa.eu/public-consultation/pc2026e01-public-consultation-amendment-implementation-frameworks-two-european-electricity-balancing-platfor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200"/>
              <a:t>ACER Decision on the All</a:t>
            </a:r>
            <a:br>
              <a:rPr lang="en-GB" sz="3200"/>
            </a:br>
            <a:r>
              <a:rPr lang="en-GB" sz="3200"/>
              <a:t>TSOs’ Proposed Amendments to the  Implementation Frameworks for the European Balancing Platforms (T&amp;C Harmonisation)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MESC - 10 February 2026</a:t>
            </a:r>
          </a:p>
        </p:txBody>
      </p:sp>
    </p:spTree>
    <p:extLst>
      <p:ext uri="{BB962C8B-B14F-4D97-AF65-F5344CB8AC3E}">
        <p14:creationId xmlns:p14="http://schemas.microsoft.com/office/powerpoint/2010/main" val="324741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82F5A-80E0-2CBE-9FB5-44592D5D9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latin typeface="Arial"/>
                <a:cs typeface="Arial"/>
              </a:rPr>
              <a:t>legal basis and background</a:t>
            </a:r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99DDF-1FE0-7E44-20E3-3AB674AB3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AAFD05F-FD88-27E4-E363-622BD3B2E110}"/>
              </a:ext>
            </a:extLst>
          </p:cNvPr>
          <p:cNvSpPr txBox="1">
            <a:spLocks/>
          </p:cNvSpPr>
          <p:nvPr/>
        </p:nvSpPr>
        <p:spPr>
          <a:xfrm>
            <a:off x="714632" y="5676181"/>
            <a:ext cx="10800000" cy="1181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64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ACER Decision on the Implementation framework for a European platform for the exchange of balancing energy from frequency restoration reserves with manual and automatic activation, available at: 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Balancing Energy Platforms |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www.acer.europa.eu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On 15 May 2023 all TSOs launched the first survey (available at: https://consultations.entsoe.eu/markets/if_survey/) asking stakeholders for input to evaluate the terms and conditions for Balancing Service Providers to identify possible harmonisation needs in the European balancing market. This was followed by a second survey in 2024 (available at: https://consultations.entsoe.eu/markets/if_survey_2024/).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 2 Jul 2025 all TSOs launched the public consultation on identified harmonisation options concerning terms and conditions related to the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mFRR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Platforms, available at: https://consultations.entsoe.eu/markets/public-consultation-on-if-amendments/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 news including the relevant submitted documents: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ACER to decide on amending the implementation frameworks for two European electricity balancing platforms | www.acer.europa.eu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ACER’s public consultation page: 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PC_2026_E_01 - Public consultation on the amendment to the implementation frameworks for two European electricity balancing platforms | www.acer.europa.eu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8C2776-7DDC-E71E-9174-0B7B041A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430209"/>
            <a:ext cx="10800000" cy="4332236"/>
          </a:xfrm>
        </p:spPr>
        <p:txBody>
          <a:bodyPr>
            <a:noAutofit/>
          </a:bodyPr>
          <a:lstStyle/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/>
              <a:t>All TSOs are required to </a:t>
            </a:r>
            <a:r>
              <a:rPr lang="en-GB" sz="1500" b="1"/>
              <a:t>amend the implementation frameworks</a:t>
            </a:r>
            <a:r>
              <a:rPr lang="en-GB" sz="1500" baseline="30000"/>
              <a:t>1</a:t>
            </a:r>
            <a:r>
              <a:rPr lang="en-GB" sz="1500"/>
              <a:t> for the exchange of balancing energy with manual Frequency Restoration Reserve activation (</a:t>
            </a:r>
            <a:r>
              <a:rPr lang="en-GB" sz="1500" err="1"/>
              <a:t>mFRR</a:t>
            </a:r>
            <a:r>
              <a:rPr lang="en-GB" sz="1500"/>
              <a:t> IF) and automatic Frequency Restoration Reserve activation (</a:t>
            </a:r>
            <a:r>
              <a:rPr lang="en-GB" sz="1500" err="1"/>
              <a:t>aFRR</a:t>
            </a:r>
            <a:r>
              <a:rPr lang="en-GB" sz="1500"/>
              <a:t> IF) in accordance with Articles 20(3)(f) and 21(3)(f) of the Electricity Balancing Regulation. Article 18 of the Electricity Balancing Regulation requires the TSOs to develop a proposal for </a:t>
            </a:r>
            <a:r>
              <a:rPr lang="en-GB" sz="1500" b="1"/>
              <a:t>harmonising the terms and conditions for balancing service providers (BSPs)</a:t>
            </a:r>
            <a:r>
              <a:rPr lang="en-GB" sz="1500"/>
              <a:t>. The </a:t>
            </a:r>
            <a:r>
              <a:rPr lang="en-GB" sz="1500" b="1"/>
              <a:t>harmonisation process </a:t>
            </a:r>
            <a:r>
              <a:rPr lang="en-GB" sz="1500"/>
              <a:t>is further specified in Article 20 of the </a:t>
            </a:r>
            <a:r>
              <a:rPr lang="en-GB" sz="1500" err="1"/>
              <a:t>mFRR</a:t>
            </a:r>
            <a:r>
              <a:rPr lang="en-GB" sz="1500"/>
              <a:t>/</a:t>
            </a:r>
            <a:r>
              <a:rPr lang="en-GB" sz="1500" err="1"/>
              <a:t>aFRR</a:t>
            </a:r>
            <a:r>
              <a:rPr lang="en-GB" sz="1500"/>
              <a:t> IF.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/>
              <a:t>Following the harmonisation process for the BSP terms and conditions</a:t>
            </a:r>
            <a:r>
              <a:rPr lang="en-GB" sz="1500" baseline="30000"/>
              <a:t>2</a:t>
            </a:r>
            <a:r>
              <a:rPr lang="en-GB" sz="1500"/>
              <a:t>, the TSOs </a:t>
            </a:r>
            <a:r>
              <a:rPr lang="en-GB" sz="1500" b="1"/>
              <a:t>identified six key priority areas</a:t>
            </a:r>
            <a:r>
              <a:rPr lang="en-GB" sz="1500"/>
              <a:t>, with a </a:t>
            </a:r>
            <a:r>
              <a:rPr lang="en-GB" sz="1500" b="1"/>
              <a:t>primary focus on harmonising the FRR prequalification process</a:t>
            </a:r>
            <a:r>
              <a:rPr lang="en-GB" sz="1500"/>
              <a:t>, which were included in a </a:t>
            </a:r>
            <a:r>
              <a:rPr lang="en-GB" sz="1500" b="1"/>
              <a:t>common harmonisation proposal</a:t>
            </a:r>
            <a:r>
              <a:rPr lang="en-GB" sz="1500"/>
              <a:t>: 1) English publication of T&amp;Cs 2) permission of English communication between TSOs and BSPs 3) harmonisation of FRR prequalification process 4) switching of reserve providing units between BSPs 5) re-prequalification 6) data exchange standards. The TSOs’ common harmonisation proposal is included</a:t>
            </a:r>
            <a:r>
              <a:rPr lang="en-GB" sz="1500" b="1"/>
              <a:t> </a:t>
            </a:r>
            <a:r>
              <a:rPr lang="en-GB" sz="1500"/>
              <a:t>as an Annex</a:t>
            </a:r>
            <a:r>
              <a:rPr lang="en-GB" sz="1500" b="1"/>
              <a:t>. </a:t>
            </a:r>
            <a:r>
              <a:rPr lang="en-GB" sz="1500"/>
              <a:t>Additionally, the TSOs have </a:t>
            </a:r>
            <a:r>
              <a:rPr lang="en-GB" sz="1500" b="1"/>
              <a:t>amended Article 20 of FRR Implementation Frameworks</a:t>
            </a:r>
            <a:r>
              <a:rPr lang="en-GB" sz="1500"/>
              <a:t>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/>
              <a:t>On </a:t>
            </a:r>
            <a:r>
              <a:rPr lang="en-GB" sz="1500" b="1"/>
              <a:t>18 December 2025</a:t>
            </a:r>
            <a:r>
              <a:rPr lang="en-GB" sz="1500"/>
              <a:t>, all TSOs submitted their amendment proposals to ACER. ACER has initiated the decision-making process</a:t>
            </a:r>
            <a:r>
              <a:rPr lang="en-GB" sz="1500" baseline="30000"/>
              <a:t>3</a:t>
            </a:r>
            <a:r>
              <a:rPr lang="en-GB" sz="1500"/>
              <a:t> on this matter under reference number </a:t>
            </a:r>
            <a:r>
              <a:rPr lang="en-GB" sz="1500" b="1"/>
              <a:t>ACER-ELE-2025-012, </a:t>
            </a:r>
            <a:r>
              <a:rPr lang="en-GB" sz="1500"/>
              <a:t>with the aim of </a:t>
            </a:r>
            <a:r>
              <a:rPr lang="en-GB" sz="1500" b="1"/>
              <a:t>issuing a decision within six months</a:t>
            </a:r>
            <a:r>
              <a:rPr lang="en-GB" sz="1500"/>
              <a:t>, i.e. by </a:t>
            </a:r>
            <a:r>
              <a:rPr lang="en-GB" sz="1500" b="1"/>
              <a:t>18 June 2026</a:t>
            </a:r>
            <a:r>
              <a:rPr lang="en-GB" sz="1500"/>
              <a:t>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500"/>
              <a:t>ACER has launched a </a:t>
            </a:r>
            <a:r>
              <a:rPr lang="en-GB" sz="1500" b="1"/>
              <a:t>public consultation</a:t>
            </a:r>
            <a:r>
              <a:rPr lang="en-GB" sz="1500" b="1" baseline="30000"/>
              <a:t>4</a:t>
            </a:r>
            <a:r>
              <a:rPr lang="en-GB" sz="1500" b="1"/>
              <a:t> </a:t>
            </a:r>
            <a:r>
              <a:rPr lang="en-GB" sz="1500"/>
              <a:t>to gather the views of all stakeholders on the TSOs amendment proposals </a:t>
            </a:r>
            <a:r>
              <a:rPr lang="en-GB" sz="1500" b="1"/>
              <a:t>from 26 January to 23 February 2026</a:t>
            </a:r>
            <a:r>
              <a:rPr lang="en-GB" sz="15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663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4A03-49DE-D13C-3155-AA27A1BF3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>
                <a:latin typeface="Arial"/>
                <a:cs typeface="Arial"/>
              </a:rPr>
              <a:t>Preliminary ACER Decision 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8319C-4506-1C9C-0208-B8F8CB56E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2000" y="6867214"/>
            <a:ext cx="720000" cy="576001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30239778-A0DE-3FED-C92D-F86B18B0BF36}"/>
              </a:ext>
            </a:extLst>
          </p:cNvPr>
          <p:cNvSpPr/>
          <p:nvPr/>
        </p:nvSpPr>
        <p:spPr>
          <a:xfrm>
            <a:off x="761300" y="2891105"/>
            <a:ext cx="2694496" cy="711527"/>
          </a:xfrm>
          <a:custGeom>
            <a:avLst/>
            <a:gdLst>
              <a:gd name="connsiteX0" fmla="*/ 0 w 2184677"/>
              <a:gd name="connsiteY0" fmla="*/ 179231 h 1792305"/>
              <a:gd name="connsiteX1" fmla="*/ 179231 w 2184677"/>
              <a:gd name="connsiteY1" fmla="*/ 0 h 1792305"/>
              <a:gd name="connsiteX2" fmla="*/ 2005447 w 2184677"/>
              <a:gd name="connsiteY2" fmla="*/ 0 h 1792305"/>
              <a:gd name="connsiteX3" fmla="*/ 2184678 w 2184677"/>
              <a:gd name="connsiteY3" fmla="*/ 179231 h 1792305"/>
              <a:gd name="connsiteX4" fmla="*/ 2184677 w 2184677"/>
              <a:gd name="connsiteY4" fmla="*/ 1613075 h 1792305"/>
              <a:gd name="connsiteX5" fmla="*/ 2005446 w 2184677"/>
              <a:gd name="connsiteY5" fmla="*/ 1792306 h 1792305"/>
              <a:gd name="connsiteX6" fmla="*/ 179231 w 2184677"/>
              <a:gd name="connsiteY6" fmla="*/ 1792305 h 1792305"/>
              <a:gd name="connsiteX7" fmla="*/ 0 w 2184677"/>
              <a:gd name="connsiteY7" fmla="*/ 1613074 h 1792305"/>
              <a:gd name="connsiteX8" fmla="*/ 0 w 2184677"/>
              <a:gd name="connsiteY8" fmla="*/ 179231 h 17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677" h="1792305">
                <a:moveTo>
                  <a:pt x="0" y="179231"/>
                </a:moveTo>
                <a:cubicBezTo>
                  <a:pt x="0" y="80244"/>
                  <a:pt x="80244" y="0"/>
                  <a:pt x="179231" y="0"/>
                </a:cubicBezTo>
                <a:lnTo>
                  <a:pt x="2005447" y="0"/>
                </a:lnTo>
                <a:cubicBezTo>
                  <a:pt x="2104434" y="0"/>
                  <a:pt x="2184678" y="80244"/>
                  <a:pt x="2184678" y="179231"/>
                </a:cubicBezTo>
                <a:cubicBezTo>
                  <a:pt x="2184678" y="657179"/>
                  <a:pt x="2184677" y="1135127"/>
                  <a:pt x="2184677" y="1613075"/>
                </a:cubicBezTo>
                <a:cubicBezTo>
                  <a:pt x="2184677" y="1712062"/>
                  <a:pt x="2104433" y="1792306"/>
                  <a:pt x="2005446" y="1792306"/>
                </a:cubicBezTo>
                <a:lnTo>
                  <a:pt x="179231" y="1792305"/>
                </a:lnTo>
                <a:cubicBezTo>
                  <a:pt x="80244" y="1792305"/>
                  <a:pt x="0" y="1712061"/>
                  <a:pt x="0" y="1613074"/>
                </a:cubicBezTo>
                <a:lnTo>
                  <a:pt x="0" y="179231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52063" tIns="152063" rIns="152063" bIns="152063" numCol="1" spcCol="1270" anchor="t" anchorCtr="0">
            <a:noAutofit/>
          </a:bodyPr>
          <a:lstStyle/>
          <a:p>
            <a:pPr marL="0" marR="0" lvl="1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 18 December 2025</a:t>
            </a:r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A2B6CD0-1F6E-B6B7-150A-40BCDB8321E1}"/>
              </a:ext>
            </a:extLst>
          </p:cNvPr>
          <p:cNvSpPr/>
          <p:nvPr/>
        </p:nvSpPr>
        <p:spPr>
          <a:xfrm>
            <a:off x="9232787" y="2886792"/>
            <a:ext cx="2034912" cy="711529"/>
          </a:xfrm>
          <a:custGeom>
            <a:avLst/>
            <a:gdLst>
              <a:gd name="connsiteX0" fmla="*/ 0 w 2184677"/>
              <a:gd name="connsiteY0" fmla="*/ 179231 h 1792305"/>
              <a:gd name="connsiteX1" fmla="*/ 179231 w 2184677"/>
              <a:gd name="connsiteY1" fmla="*/ 0 h 1792305"/>
              <a:gd name="connsiteX2" fmla="*/ 2005447 w 2184677"/>
              <a:gd name="connsiteY2" fmla="*/ 0 h 1792305"/>
              <a:gd name="connsiteX3" fmla="*/ 2184678 w 2184677"/>
              <a:gd name="connsiteY3" fmla="*/ 179231 h 1792305"/>
              <a:gd name="connsiteX4" fmla="*/ 2184677 w 2184677"/>
              <a:gd name="connsiteY4" fmla="*/ 1613075 h 1792305"/>
              <a:gd name="connsiteX5" fmla="*/ 2005446 w 2184677"/>
              <a:gd name="connsiteY5" fmla="*/ 1792306 h 1792305"/>
              <a:gd name="connsiteX6" fmla="*/ 179231 w 2184677"/>
              <a:gd name="connsiteY6" fmla="*/ 1792305 h 1792305"/>
              <a:gd name="connsiteX7" fmla="*/ 0 w 2184677"/>
              <a:gd name="connsiteY7" fmla="*/ 1613074 h 1792305"/>
              <a:gd name="connsiteX8" fmla="*/ 0 w 2184677"/>
              <a:gd name="connsiteY8" fmla="*/ 179231 h 17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677" h="1792305">
                <a:moveTo>
                  <a:pt x="0" y="179231"/>
                </a:moveTo>
                <a:cubicBezTo>
                  <a:pt x="0" y="80244"/>
                  <a:pt x="80244" y="0"/>
                  <a:pt x="179231" y="0"/>
                </a:cubicBezTo>
                <a:lnTo>
                  <a:pt x="2005447" y="0"/>
                </a:lnTo>
                <a:cubicBezTo>
                  <a:pt x="2104434" y="0"/>
                  <a:pt x="2184678" y="80244"/>
                  <a:pt x="2184678" y="179231"/>
                </a:cubicBezTo>
                <a:cubicBezTo>
                  <a:pt x="2184678" y="657179"/>
                  <a:pt x="2184677" y="1135127"/>
                  <a:pt x="2184677" y="1613075"/>
                </a:cubicBezTo>
                <a:cubicBezTo>
                  <a:pt x="2184677" y="1712062"/>
                  <a:pt x="2104433" y="1792306"/>
                  <a:pt x="2005446" y="1792306"/>
                </a:cubicBezTo>
                <a:lnTo>
                  <a:pt x="179231" y="1792305"/>
                </a:lnTo>
                <a:cubicBezTo>
                  <a:pt x="80244" y="1792305"/>
                  <a:pt x="0" y="1712061"/>
                  <a:pt x="0" y="1613074"/>
                </a:cubicBezTo>
                <a:lnTo>
                  <a:pt x="0" y="179231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52063" tIns="152063" rIns="152063" bIns="152063" numCol="1" spcCol="1270" anchor="t" anchorCtr="0">
            <a:noAutofit/>
          </a:bodyPr>
          <a:lstStyle/>
          <a:p>
            <a:pPr marL="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600" b="1" dirty="0"/>
              <a:t>by 18 June 2026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FC4229BD-10E4-79F5-276B-C94D048D7283}"/>
              </a:ext>
            </a:extLst>
          </p:cNvPr>
          <p:cNvSpPr/>
          <p:nvPr/>
        </p:nvSpPr>
        <p:spPr>
          <a:xfrm>
            <a:off x="3688766" y="2840659"/>
            <a:ext cx="2034914" cy="711527"/>
          </a:xfrm>
          <a:custGeom>
            <a:avLst/>
            <a:gdLst>
              <a:gd name="connsiteX0" fmla="*/ 0 w 2184677"/>
              <a:gd name="connsiteY0" fmla="*/ 179231 h 1792305"/>
              <a:gd name="connsiteX1" fmla="*/ 179231 w 2184677"/>
              <a:gd name="connsiteY1" fmla="*/ 0 h 1792305"/>
              <a:gd name="connsiteX2" fmla="*/ 2005447 w 2184677"/>
              <a:gd name="connsiteY2" fmla="*/ 0 h 1792305"/>
              <a:gd name="connsiteX3" fmla="*/ 2184678 w 2184677"/>
              <a:gd name="connsiteY3" fmla="*/ 179231 h 1792305"/>
              <a:gd name="connsiteX4" fmla="*/ 2184677 w 2184677"/>
              <a:gd name="connsiteY4" fmla="*/ 1613075 h 1792305"/>
              <a:gd name="connsiteX5" fmla="*/ 2005446 w 2184677"/>
              <a:gd name="connsiteY5" fmla="*/ 1792306 h 1792305"/>
              <a:gd name="connsiteX6" fmla="*/ 179231 w 2184677"/>
              <a:gd name="connsiteY6" fmla="*/ 1792305 h 1792305"/>
              <a:gd name="connsiteX7" fmla="*/ 0 w 2184677"/>
              <a:gd name="connsiteY7" fmla="*/ 1613074 h 1792305"/>
              <a:gd name="connsiteX8" fmla="*/ 0 w 2184677"/>
              <a:gd name="connsiteY8" fmla="*/ 179231 h 17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677" h="1792305">
                <a:moveTo>
                  <a:pt x="0" y="179231"/>
                </a:moveTo>
                <a:cubicBezTo>
                  <a:pt x="0" y="80244"/>
                  <a:pt x="80244" y="0"/>
                  <a:pt x="179231" y="0"/>
                </a:cubicBezTo>
                <a:lnTo>
                  <a:pt x="2005447" y="0"/>
                </a:lnTo>
                <a:cubicBezTo>
                  <a:pt x="2104434" y="0"/>
                  <a:pt x="2184678" y="80244"/>
                  <a:pt x="2184678" y="179231"/>
                </a:cubicBezTo>
                <a:cubicBezTo>
                  <a:pt x="2184678" y="657179"/>
                  <a:pt x="2184677" y="1135127"/>
                  <a:pt x="2184677" y="1613075"/>
                </a:cubicBezTo>
                <a:cubicBezTo>
                  <a:pt x="2184677" y="1712062"/>
                  <a:pt x="2104433" y="1792306"/>
                  <a:pt x="2005446" y="1792306"/>
                </a:cubicBezTo>
                <a:lnTo>
                  <a:pt x="179231" y="1792305"/>
                </a:lnTo>
                <a:cubicBezTo>
                  <a:pt x="80244" y="1792305"/>
                  <a:pt x="0" y="1712061"/>
                  <a:pt x="0" y="1613074"/>
                </a:cubicBezTo>
                <a:lnTo>
                  <a:pt x="0" y="179231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52063" tIns="152063" rIns="152063" bIns="152063" numCol="1" spcCol="1270" anchor="t" anchorCtr="0">
            <a:noAutofit/>
          </a:bodyPr>
          <a:lstStyle/>
          <a:p>
            <a:pPr marL="0" marR="0" lvl="1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26 January – </a:t>
            </a:r>
          </a:p>
          <a:p>
            <a:pPr marL="0" marR="0" lvl="1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23 February 2026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C5595EDA-2F24-833A-6012-F923CE7ECAC3}"/>
              </a:ext>
            </a:extLst>
          </p:cNvPr>
          <p:cNvSpPr/>
          <p:nvPr/>
        </p:nvSpPr>
        <p:spPr>
          <a:xfrm>
            <a:off x="1027172" y="1765370"/>
            <a:ext cx="2034914" cy="1227983"/>
          </a:xfrm>
          <a:custGeom>
            <a:avLst/>
            <a:gdLst>
              <a:gd name="connsiteX0" fmla="*/ 0 w 1324536"/>
              <a:gd name="connsiteY0" fmla="*/ 79472 h 794722"/>
              <a:gd name="connsiteX1" fmla="*/ 79472 w 1324536"/>
              <a:gd name="connsiteY1" fmla="*/ 0 h 794722"/>
              <a:gd name="connsiteX2" fmla="*/ 1245064 w 1324536"/>
              <a:gd name="connsiteY2" fmla="*/ 0 h 794722"/>
              <a:gd name="connsiteX3" fmla="*/ 1324536 w 1324536"/>
              <a:gd name="connsiteY3" fmla="*/ 79472 h 794722"/>
              <a:gd name="connsiteX4" fmla="*/ 1324536 w 1324536"/>
              <a:gd name="connsiteY4" fmla="*/ 715250 h 794722"/>
              <a:gd name="connsiteX5" fmla="*/ 1245064 w 1324536"/>
              <a:gd name="connsiteY5" fmla="*/ 794722 h 794722"/>
              <a:gd name="connsiteX6" fmla="*/ 79472 w 1324536"/>
              <a:gd name="connsiteY6" fmla="*/ 794722 h 794722"/>
              <a:gd name="connsiteX7" fmla="*/ 0 w 1324536"/>
              <a:gd name="connsiteY7" fmla="*/ 715250 h 794722"/>
              <a:gd name="connsiteX8" fmla="*/ 0 w 1324536"/>
              <a:gd name="connsiteY8" fmla="*/ 79472 h 7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536" h="794722">
                <a:moveTo>
                  <a:pt x="0" y="79472"/>
                </a:moveTo>
                <a:cubicBezTo>
                  <a:pt x="0" y="35581"/>
                  <a:pt x="35581" y="0"/>
                  <a:pt x="79472" y="0"/>
                </a:cubicBezTo>
                <a:lnTo>
                  <a:pt x="1245064" y="0"/>
                </a:lnTo>
                <a:cubicBezTo>
                  <a:pt x="1288955" y="0"/>
                  <a:pt x="1324536" y="35581"/>
                  <a:pt x="1324536" y="79472"/>
                </a:cubicBezTo>
                <a:lnTo>
                  <a:pt x="1324536" y="715250"/>
                </a:lnTo>
                <a:cubicBezTo>
                  <a:pt x="1324536" y="759141"/>
                  <a:pt x="1288955" y="794722"/>
                  <a:pt x="1245064" y="794722"/>
                </a:cubicBezTo>
                <a:lnTo>
                  <a:pt x="79472" y="794722"/>
                </a:lnTo>
                <a:cubicBezTo>
                  <a:pt x="35581" y="794722"/>
                  <a:pt x="0" y="759141"/>
                  <a:pt x="0" y="715250"/>
                </a:cubicBezTo>
                <a:lnTo>
                  <a:pt x="0" y="794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9568" tIns="99568" rIns="99568" bIns="318248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0" dirty="0">
                <a:solidFill>
                  <a:srgbClr val="FFFFFF"/>
                </a:solidFill>
                <a:latin typeface="Arial" panose="020B0604020202020204"/>
              </a:rPr>
              <a:t>Request for a decision &amp; initiation of the ACER decision procedure</a:t>
            </a:r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08B83751-F361-ECC2-48FE-E130552D4123}"/>
              </a:ext>
            </a:extLst>
          </p:cNvPr>
          <p:cNvSpPr/>
          <p:nvPr/>
        </p:nvSpPr>
        <p:spPr>
          <a:xfrm>
            <a:off x="9004487" y="1765370"/>
            <a:ext cx="2034913" cy="1227983"/>
          </a:xfrm>
          <a:custGeom>
            <a:avLst/>
            <a:gdLst>
              <a:gd name="connsiteX0" fmla="*/ 0 w 1324536"/>
              <a:gd name="connsiteY0" fmla="*/ 79472 h 794722"/>
              <a:gd name="connsiteX1" fmla="*/ 79472 w 1324536"/>
              <a:gd name="connsiteY1" fmla="*/ 0 h 794722"/>
              <a:gd name="connsiteX2" fmla="*/ 1245064 w 1324536"/>
              <a:gd name="connsiteY2" fmla="*/ 0 h 794722"/>
              <a:gd name="connsiteX3" fmla="*/ 1324536 w 1324536"/>
              <a:gd name="connsiteY3" fmla="*/ 79472 h 794722"/>
              <a:gd name="connsiteX4" fmla="*/ 1324536 w 1324536"/>
              <a:gd name="connsiteY4" fmla="*/ 715250 h 794722"/>
              <a:gd name="connsiteX5" fmla="*/ 1245064 w 1324536"/>
              <a:gd name="connsiteY5" fmla="*/ 794722 h 794722"/>
              <a:gd name="connsiteX6" fmla="*/ 79472 w 1324536"/>
              <a:gd name="connsiteY6" fmla="*/ 794722 h 794722"/>
              <a:gd name="connsiteX7" fmla="*/ 0 w 1324536"/>
              <a:gd name="connsiteY7" fmla="*/ 715250 h 794722"/>
              <a:gd name="connsiteX8" fmla="*/ 0 w 1324536"/>
              <a:gd name="connsiteY8" fmla="*/ 79472 h 7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536" h="794722">
                <a:moveTo>
                  <a:pt x="0" y="79472"/>
                </a:moveTo>
                <a:cubicBezTo>
                  <a:pt x="0" y="35581"/>
                  <a:pt x="35581" y="0"/>
                  <a:pt x="79472" y="0"/>
                </a:cubicBezTo>
                <a:lnTo>
                  <a:pt x="1245064" y="0"/>
                </a:lnTo>
                <a:cubicBezTo>
                  <a:pt x="1288955" y="0"/>
                  <a:pt x="1324536" y="35581"/>
                  <a:pt x="1324536" y="79472"/>
                </a:cubicBezTo>
                <a:lnTo>
                  <a:pt x="1324536" y="715250"/>
                </a:lnTo>
                <a:cubicBezTo>
                  <a:pt x="1324536" y="759141"/>
                  <a:pt x="1288955" y="794722"/>
                  <a:pt x="1245064" y="794722"/>
                </a:cubicBezTo>
                <a:lnTo>
                  <a:pt x="79472" y="794722"/>
                </a:lnTo>
                <a:cubicBezTo>
                  <a:pt x="35581" y="794722"/>
                  <a:pt x="0" y="759141"/>
                  <a:pt x="0" y="715250"/>
                </a:cubicBezTo>
                <a:lnTo>
                  <a:pt x="0" y="794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9568" tIns="99568" rIns="99568" bIns="318248" numCol="1" spcCol="1270" anchor="t" anchorCtr="0">
            <a:noAutofit/>
          </a:bodyPr>
          <a:lstStyle/>
          <a:p>
            <a:pPr marL="0" marR="0" lvl="0" indent="0" defTabSz="62230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GB" sz="16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Publication of ACER decision </a:t>
            </a:r>
          </a:p>
          <a:p>
            <a:pPr marL="0" marR="0" lvl="0" indent="0" defTabSz="622300" eaLnBrk="1" fontAlgn="auto" latinLnBrk="0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GB" sz="1400" kern="0" dirty="0">
                <a:solidFill>
                  <a:srgbClr val="FFFFFF"/>
                </a:solidFill>
                <a:latin typeface="Arial" panose="020B0604020202020204"/>
              </a:rPr>
              <a:t>(incl.  Internal</a:t>
            </a: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ACER-NRAs reviews and approval process)</a:t>
            </a:r>
            <a:endParaRPr kumimoji="0" lang="en-GB" sz="16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F4235A50-287C-8351-B41B-C3E92DD45D9C}"/>
              </a:ext>
            </a:extLst>
          </p:cNvPr>
          <p:cNvSpPr/>
          <p:nvPr/>
        </p:nvSpPr>
        <p:spPr>
          <a:xfrm>
            <a:off x="3688767" y="1765370"/>
            <a:ext cx="2034914" cy="1227983"/>
          </a:xfrm>
          <a:custGeom>
            <a:avLst/>
            <a:gdLst>
              <a:gd name="connsiteX0" fmla="*/ 0 w 1324536"/>
              <a:gd name="connsiteY0" fmla="*/ 79472 h 794722"/>
              <a:gd name="connsiteX1" fmla="*/ 79472 w 1324536"/>
              <a:gd name="connsiteY1" fmla="*/ 0 h 794722"/>
              <a:gd name="connsiteX2" fmla="*/ 1245064 w 1324536"/>
              <a:gd name="connsiteY2" fmla="*/ 0 h 794722"/>
              <a:gd name="connsiteX3" fmla="*/ 1324536 w 1324536"/>
              <a:gd name="connsiteY3" fmla="*/ 79472 h 794722"/>
              <a:gd name="connsiteX4" fmla="*/ 1324536 w 1324536"/>
              <a:gd name="connsiteY4" fmla="*/ 715250 h 794722"/>
              <a:gd name="connsiteX5" fmla="*/ 1245064 w 1324536"/>
              <a:gd name="connsiteY5" fmla="*/ 794722 h 794722"/>
              <a:gd name="connsiteX6" fmla="*/ 79472 w 1324536"/>
              <a:gd name="connsiteY6" fmla="*/ 794722 h 794722"/>
              <a:gd name="connsiteX7" fmla="*/ 0 w 1324536"/>
              <a:gd name="connsiteY7" fmla="*/ 715250 h 794722"/>
              <a:gd name="connsiteX8" fmla="*/ 0 w 1324536"/>
              <a:gd name="connsiteY8" fmla="*/ 79472 h 7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536" h="794722">
                <a:moveTo>
                  <a:pt x="0" y="79472"/>
                </a:moveTo>
                <a:cubicBezTo>
                  <a:pt x="0" y="35581"/>
                  <a:pt x="35581" y="0"/>
                  <a:pt x="79472" y="0"/>
                </a:cubicBezTo>
                <a:lnTo>
                  <a:pt x="1245064" y="0"/>
                </a:lnTo>
                <a:cubicBezTo>
                  <a:pt x="1288955" y="0"/>
                  <a:pt x="1324536" y="35581"/>
                  <a:pt x="1324536" y="79472"/>
                </a:cubicBezTo>
                <a:lnTo>
                  <a:pt x="1324536" y="715250"/>
                </a:lnTo>
                <a:cubicBezTo>
                  <a:pt x="1324536" y="759141"/>
                  <a:pt x="1288955" y="794722"/>
                  <a:pt x="1245064" y="794722"/>
                </a:cubicBezTo>
                <a:lnTo>
                  <a:pt x="79472" y="794722"/>
                </a:lnTo>
                <a:cubicBezTo>
                  <a:pt x="35581" y="794722"/>
                  <a:pt x="0" y="759141"/>
                  <a:pt x="0" y="715250"/>
                </a:cubicBezTo>
                <a:lnTo>
                  <a:pt x="0" y="794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9568" tIns="99568" rIns="99568" bIns="318248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0" dirty="0">
                <a:solidFill>
                  <a:srgbClr val="FFFFFF"/>
                </a:solidFill>
                <a:latin typeface="Arial" panose="020B0604020202020204"/>
              </a:rPr>
              <a:t>ACER public consultation for one month</a:t>
            </a:r>
          </a:p>
        </p:txBody>
      </p:sp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D6932157-C2AB-A733-6F96-88FE71397FAB}"/>
              </a:ext>
            </a:extLst>
          </p:cNvPr>
          <p:cNvSpPr/>
          <p:nvPr/>
        </p:nvSpPr>
        <p:spPr>
          <a:xfrm>
            <a:off x="3102743" y="2206283"/>
            <a:ext cx="577152" cy="362394"/>
          </a:xfrm>
          <a:custGeom>
            <a:avLst/>
            <a:gdLst>
              <a:gd name="connsiteX0" fmla="*/ 0 w 737500"/>
              <a:gd name="connsiteY0" fmla="*/ 65890 h 329449"/>
              <a:gd name="connsiteX1" fmla="*/ 572776 w 737500"/>
              <a:gd name="connsiteY1" fmla="*/ 65890 h 329449"/>
              <a:gd name="connsiteX2" fmla="*/ 572776 w 737500"/>
              <a:gd name="connsiteY2" fmla="*/ 0 h 329449"/>
              <a:gd name="connsiteX3" fmla="*/ 737500 w 737500"/>
              <a:gd name="connsiteY3" fmla="*/ 164725 h 329449"/>
              <a:gd name="connsiteX4" fmla="*/ 572776 w 737500"/>
              <a:gd name="connsiteY4" fmla="*/ 329449 h 329449"/>
              <a:gd name="connsiteX5" fmla="*/ 572776 w 737500"/>
              <a:gd name="connsiteY5" fmla="*/ 263559 h 329449"/>
              <a:gd name="connsiteX6" fmla="*/ 0 w 737500"/>
              <a:gd name="connsiteY6" fmla="*/ 263559 h 329449"/>
              <a:gd name="connsiteX7" fmla="*/ 0 w 737500"/>
              <a:gd name="connsiteY7" fmla="*/ 65890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500" h="329449">
                <a:moveTo>
                  <a:pt x="0" y="65890"/>
                </a:moveTo>
                <a:lnTo>
                  <a:pt x="572776" y="65890"/>
                </a:lnTo>
                <a:lnTo>
                  <a:pt x="572776" y="0"/>
                </a:lnTo>
                <a:lnTo>
                  <a:pt x="737500" y="164725"/>
                </a:lnTo>
                <a:lnTo>
                  <a:pt x="572776" y="329449"/>
                </a:lnTo>
                <a:lnTo>
                  <a:pt x="572776" y="263559"/>
                </a:lnTo>
                <a:lnTo>
                  <a:pt x="0" y="263559"/>
                </a:lnTo>
                <a:lnTo>
                  <a:pt x="0" y="658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0" vert="horz" wrap="square" lIns="0" tIns="65890" rIns="98835" bIns="6589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BC1A6335-01F2-396F-91A8-CB8B03C13ABE}"/>
              </a:ext>
            </a:extLst>
          </p:cNvPr>
          <p:cNvSpPr/>
          <p:nvPr/>
        </p:nvSpPr>
        <p:spPr>
          <a:xfrm>
            <a:off x="5753601" y="2206283"/>
            <a:ext cx="577152" cy="362394"/>
          </a:xfrm>
          <a:custGeom>
            <a:avLst/>
            <a:gdLst>
              <a:gd name="connsiteX0" fmla="*/ 0 w 737500"/>
              <a:gd name="connsiteY0" fmla="*/ 65890 h 329449"/>
              <a:gd name="connsiteX1" fmla="*/ 572776 w 737500"/>
              <a:gd name="connsiteY1" fmla="*/ 65890 h 329449"/>
              <a:gd name="connsiteX2" fmla="*/ 572776 w 737500"/>
              <a:gd name="connsiteY2" fmla="*/ 0 h 329449"/>
              <a:gd name="connsiteX3" fmla="*/ 737500 w 737500"/>
              <a:gd name="connsiteY3" fmla="*/ 164725 h 329449"/>
              <a:gd name="connsiteX4" fmla="*/ 572776 w 737500"/>
              <a:gd name="connsiteY4" fmla="*/ 329449 h 329449"/>
              <a:gd name="connsiteX5" fmla="*/ 572776 w 737500"/>
              <a:gd name="connsiteY5" fmla="*/ 263559 h 329449"/>
              <a:gd name="connsiteX6" fmla="*/ 0 w 737500"/>
              <a:gd name="connsiteY6" fmla="*/ 263559 h 329449"/>
              <a:gd name="connsiteX7" fmla="*/ 0 w 737500"/>
              <a:gd name="connsiteY7" fmla="*/ 65890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500" h="329449">
                <a:moveTo>
                  <a:pt x="0" y="65890"/>
                </a:moveTo>
                <a:lnTo>
                  <a:pt x="572776" y="65890"/>
                </a:lnTo>
                <a:lnTo>
                  <a:pt x="572776" y="0"/>
                </a:lnTo>
                <a:lnTo>
                  <a:pt x="737500" y="164725"/>
                </a:lnTo>
                <a:lnTo>
                  <a:pt x="572776" y="329449"/>
                </a:lnTo>
                <a:lnTo>
                  <a:pt x="572776" y="263559"/>
                </a:lnTo>
                <a:lnTo>
                  <a:pt x="0" y="263559"/>
                </a:lnTo>
                <a:lnTo>
                  <a:pt x="0" y="658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0" vert="horz" wrap="square" lIns="0" tIns="65890" rIns="98835" bIns="6589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-form: Shape 14">
            <a:extLst>
              <a:ext uri="{FF2B5EF4-FFF2-40B4-BE49-F238E27FC236}">
                <a16:creationId xmlns:a16="http://schemas.microsoft.com/office/drawing/2014/main" id="{E7926A12-3258-F32F-8730-7581EB505677}"/>
              </a:ext>
            </a:extLst>
          </p:cNvPr>
          <p:cNvSpPr/>
          <p:nvPr/>
        </p:nvSpPr>
        <p:spPr>
          <a:xfrm>
            <a:off x="8404459" y="2206283"/>
            <a:ext cx="577152" cy="362394"/>
          </a:xfrm>
          <a:custGeom>
            <a:avLst/>
            <a:gdLst>
              <a:gd name="connsiteX0" fmla="*/ 0 w 737500"/>
              <a:gd name="connsiteY0" fmla="*/ 65890 h 329449"/>
              <a:gd name="connsiteX1" fmla="*/ 572776 w 737500"/>
              <a:gd name="connsiteY1" fmla="*/ 65890 h 329449"/>
              <a:gd name="connsiteX2" fmla="*/ 572776 w 737500"/>
              <a:gd name="connsiteY2" fmla="*/ 0 h 329449"/>
              <a:gd name="connsiteX3" fmla="*/ 737500 w 737500"/>
              <a:gd name="connsiteY3" fmla="*/ 164725 h 329449"/>
              <a:gd name="connsiteX4" fmla="*/ 572776 w 737500"/>
              <a:gd name="connsiteY4" fmla="*/ 329449 h 329449"/>
              <a:gd name="connsiteX5" fmla="*/ 572776 w 737500"/>
              <a:gd name="connsiteY5" fmla="*/ 263559 h 329449"/>
              <a:gd name="connsiteX6" fmla="*/ 0 w 737500"/>
              <a:gd name="connsiteY6" fmla="*/ 263559 h 329449"/>
              <a:gd name="connsiteX7" fmla="*/ 0 w 737500"/>
              <a:gd name="connsiteY7" fmla="*/ 65890 h 32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500" h="329449">
                <a:moveTo>
                  <a:pt x="0" y="65890"/>
                </a:moveTo>
                <a:lnTo>
                  <a:pt x="572776" y="65890"/>
                </a:lnTo>
                <a:lnTo>
                  <a:pt x="572776" y="0"/>
                </a:lnTo>
                <a:lnTo>
                  <a:pt x="737500" y="164725"/>
                </a:lnTo>
                <a:lnTo>
                  <a:pt x="572776" y="329449"/>
                </a:lnTo>
                <a:lnTo>
                  <a:pt x="572776" y="263559"/>
                </a:lnTo>
                <a:lnTo>
                  <a:pt x="0" y="263559"/>
                </a:lnTo>
                <a:lnTo>
                  <a:pt x="0" y="6589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0" vert="horz" wrap="square" lIns="0" tIns="65890" rIns="98835" bIns="65890" numCol="1" spcCol="1270" anchor="ctr" anchorCtr="0">
            <a:noAutofit/>
          </a:bodyPr>
          <a:lstStyle/>
          <a:p>
            <a:pPr marL="0" marR="0" lvl="0" indent="0" algn="ctr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365EBE44-664A-54B3-FC2C-FA37A60AA788}"/>
              </a:ext>
            </a:extLst>
          </p:cNvPr>
          <p:cNvSpPr/>
          <p:nvPr/>
        </p:nvSpPr>
        <p:spPr>
          <a:xfrm>
            <a:off x="6342054" y="1765370"/>
            <a:ext cx="2034914" cy="1227983"/>
          </a:xfrm>
          <a:custGeom>
            <a:avLst/>
            <a:gdLst>
              <a:gd name="connsiteX0" fmla="*/ 0 w 1324536"/>
              <a:gd name="connsiteY0" fmla="*/ 79472 h 794722"/>
              <a:gd name="connsiteX1" fmla="*/ 79472 w 1324536"/>
              <a:gd name="connsiteY1" fmla="*/ 0 h 794722"/>
              <a:gd name="connsiteX2" fmla="*/ 1245064 w 1324536"/>
              <a:gd name="connsiteY2" fmla="*/ 0 h 794722"/>
              <a:gd name="connsiteX3" fmla="*/ 1324536 w 1324536"/>
              <a:gd name="connsiteY3" fmla="*/ 79472 h 794722"/>
              <a:gd name="connsiteX4" fmla="*/ 1324536 w 1324536"/>
              <a:gd name="connsiteY4" fmla="*/ 715250 h 794722"/>
              <a:gd name="connsiteX5" fmla="*/ 1245064 w 1324536"/>
              <a:gd name="connsiteY5" fmla="*/ 794722 h 794722"/>
              <a:gd name="connsiteX6" fmla="*/ 79472 w 1324536"/>
              <a:gd name="connsiteY6" fmla="*/ 794722 h 794722"/>
              <a:gd name="connsiteX7" fmla="*/ 0 w 1324536"/>
              <a:gd name="connsiteY7" fmla="*/ 715250 h 794722"/>
              <a:gd name="connsiteX8" fmla="*/ 0 w 1324536"/>
              <a:gd name="connsiteY8" fmla="*/ 79472 h 79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4536" h="794722">
                <a:moveTo>
                  <a:pt x="0" y="79472"/>
                </a:moveTo>
                <a:cubicBezTo>
                  <a:pt x="0" y="35581"/>
                  <a:pt x="35581" y="0"/>
                  <a:pt x="79472" y="0"/>
                </a:cubicBezTo>
                <a:lnTo>
                  <a:pt x="1245064" y="0"/>
                </a:lnTo>
                <a:cubicBezTo>
                  <a:pt x="1288955" y="0"/>
                  <a:pt x="1324536" y="35581"/>
                  <a:pt x="1324536" y="79472"/>
                </a:cubicBezTo>
                <a:lnTo>
                  <a:pt x="1324536" y="715250"/>
                </a:lnTo>
                <a:cubicBezTo>
                  <a:pt x="1324536" y="759141"/>
                  <a:pt x="1288955" y="794722"/>
                  <a:pt x="1245064" y="794722"/>
                </a:cubicBezTo>
                <a:lnTo>
                  <a:pt x="79472" y="794722"/>
                </a:lnTo>
                <a:cubicBezTo>
                  <a:pt x="35581" y="794722"/>
                  <a:pt x="0" y="759141"/>
                  <a:pt x="0" y="715250"/>
                </a:cubicBezTo>
                <a:lnTo>
                  <a:pt x="0" y="7947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9568" tIns="99568" rIns="99568" bIns="318248" numCol="1" spcCol="1270" anchor="t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0" dirty="0">
                <a:solidFill>
                  <a:srgbClr val="FFFFFF"/>
                </a:solidFill>
                <a:latin typeface="Arial" panose="020B0604020202020204"/>
              </a:rPr>
              <a:t>Assessment, investigation and engagement with relevant stakeholders</a:t>
            </a:r>
          </a:p>
        </p:txBody>
      </p:sp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005D28A0-FA50-EB98-ECDB-E6B034E41A1E}"/>
              </a:ext>
            </a:extLst>
          </p:cNvPr>
          <p:cNvSpPr/>
          <p:nvPr/>
        </p:nvSpPr>
        <p:spPr>
          <a:xfrm>
            <a:off x="6225814" y="2856901"/>
            <a:ext cx="2755797" cy="711528"/>
          </a:xfrm>
          <a:custGeom>
            <a:avLst/>
            <a:gdLst>
              <a:gd name="connsiteX0" fmla="*/ 0 w 2184677"/>
              <a:gd name="connsiteY0" fmla="*/ 179231 h 1792305"/>
              <a:gd name="connsiteX1" fmla="*/ 179231 w 2184677"/>
              <a:gd name="connsiteY1" fmla="*/ 0 h 1792305"/>
              <a:gd name="connsiteX2" fmla="*/ 2005447 w 2184677"/>
              <a:gd name="connsiteY2" fmla="*/ 0 h 1792305"/>
              <a:gd name="connsiteX3" fmla="*/ 2184678 w 2184677"/>
              <a:gd name="connsiteY3" fmla="*/ 179231 h 1792305"/>
              <a:gd name="connsiteX4" fmla="*/ 2184677 w 2184677"/>
              <a:gd name="connsiteY4" fmla="*/ 1613075 h 1792305"/>
              <a:gd name="connsiteX5" fmla="*/ 2005446 w 2184677"/>
              <a:gd name="connsiteY5" fmla="*/ 1792306 h 1792305"/>
              <a:gd name="connsiteX6" fmla="*/ 179231 w 2184677"/>
              <a:gd name="connsiteY6" fmla="*/ 1792305 h 1792305"/>
              <a:gd name="connsiteX7" fmla="*/ 0 w 2184677"/>
              <a:gd name="connsiteY7" fmla="*/ 1613074 h 1792305"/>
              <a:gd name="connsiteX8" fmla="*/ 0 w 2184677"/>
              <a:gd name="connsiteY8" fmla="*/ 179231 h 17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677" h="1792305">
                <a:moveTo>
                  <a:pt x="0" y="179231"/>
                </a:moveTo>
                <a:cubicBezTo>
                  <a:pt x="0" y="80244"/>
                  <a:pt x="80244" y="0"/>
                  <a:pt x="179231" y="0"/>
                </a:cubicBezTo>
                <a:lnTo>
                  <a:pt x="2005447" y="0"/>
                </a:lnTo>
                <a:cubicBezTo>
                  <a:pt x="2104434" y="0"/>
                  <a:pt x="2184678" y="80244"/>
                  <a:pt x="2184678" y="179231"/>
                </a:cubicBezTo>
                <a:cubicBezTo>
                  <a:pt x="2184678" y="657179"/>
                  <a:pt x="2184677" y="1135127"/>
                  <a:pt x="2184677" y="1613075"/>
                </a:cubicBezTo>
                <a:cubicBezTo>
                  <a:pt x="2184677" y="1712062"/>
                  <a:pt x="2104433" y="1792306"/>
                  <a:pt x="2005446" y="1792306"/>
                </a:cubicBezTo>
                <a:lnTo>
                  <a:pt x="179231" y="1792305"/>
                </a:lnTo>
                <a:cubicBezTo>
                  <a:pt x="80244" y="1792305"/>
                  <a:pt x="0" y="1712061"/>
                  <a:pt x="0" y="1613074"/>
                </a:cubicBezTo>
                <a:lnTo>
                  <a:pt x="0" y="179231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152063" tIns="152063" rIns="152063" bIns="152063" numCol="1" spcCol="1270" anchor="t" anchorCtr="0">
            <a:noAutofit/>
          </a:bodyPr>
          <a:lstStyle/>
          <a:p>
            <a:pPr marL="0" marR="0" lvl="1" indent="0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Beginning</a:t>
            </a: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February –</a:t>
            </a:r>
          </a:p>
          <a:p>
            <a:pPr marL="0" marR="0" lvl="1" indent="0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End of April 2026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65A225-3A5A-CA39-20FA-2E0D19653D30}"/>
              </a:ext>
            </a:extLst>
          </p:cNvPr>
          <p:cNvSpPr/>
          <p:nvPr/>
        </p:nvSpPr>
        <p:spPr>
          <a:xfrm>
            <a:off x="3595459" y="3678723"/>
            <a:ext cx="2221528" cy="14419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txBody>
          <a:bodyPr spcFirstLastPara="0" vert="horz" wrap="square" lIns="99568" tIns="99568" rIns="99568" bIns="318248" numCol="1" spcCol="1270" anchor="t" anchorCtr="0">
            <a:noAutofit/>
          </a:bodyPr>
          <a:lstStyle/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0" dirty="0">
                <a:solidFill>
                  <a:srgbClr val="C00000"/>
                </a:solidFill>
                <a:latin typeface="Arial" panose="020B0604020202020204"/>
              </a:rPr>
              <a:t>ACER invites all stakeholders to provide input to the public consultation:</a:t>
            </a:r>
          </a:p>
          <a:p>
            <a:pPr algn="just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b="1" kern="0" dirty="0">
                <a:solidFill>
                  <a:srgbClr val="3678BD"/>
                </a:solidFill>
                <a:latin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PC</a:t>
            </a:r>
            <a:endParaRPr lang="en-GB" sz="1600" b="1" kern="0" dirty="0">
              <a:solidFill>
                <a:srgbClr val="C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1120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72E6-1FFE-C01D-F7EF-02272E53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/>
                <a:cs typeface="Arial"/>
              </a:rPr>
              <a:t>Key principles for T&amp;C </a:t>
            </a:r>
            <a:r>
              <a:rPr lang="en-GB" sz="3200">
                <a:latin typeface="Arial"/>
                <a:cs typeface="Arial"/>
              </a:rPr>
              <a:t>harmonisation</a:t>
            </a:r>
            <a:endParaRPr lang="en-GB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76D6B6-642C-1E7E-2729-5B72AE81E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B5B00-6C1F-3822-BE84-9BD9BEAA6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en-GB" sz="1800" dirty="0">
                <a:latin typeface="Arial"/>
                <a:cs typeface="Arial"/>
              </a:rPr>
              <a:t>ACER considers the harmonised terms and conditions for the FRR prequalification process to be a </a:t>
            </a:r>
            <a:r>
              <a:rPr lang="en-GB" sz="1800" b="1" dirty="0">
                <a:latin typeface="Arial"/>
                <a:cs typeface="Arial"/>
              </a:rPr>
              <a:t>positive step forward </a:t>
            </a:r>
            <a:r>
              <a:rPr lang="en-GB" sz="1800" dirty="0">
                <a:latin typeface="Arial"/>
                <a:cs typeface="Arial"/>
              </a:rPr>
              <a:t>and believes they</a:t>
            </a:r>
            <a:r>
              <a:rPr lang="en-GB" sz="1800" b="1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should:</a:t>
            </a:r>
          </a:p>
          <a:p>
            <a:pPr marL="215900" indent="-215900" algn="just"/>
            <a:r>
              <a:rPr lang="en-GB" sz="1800" dirty="0">
                <a:latin typeface="Arial"/>
                <a:cs typeface="Arial"/>
              </a:rPr>
              <a:t>ensure </a:t>
            </a:r>
            <a:r>
              <a:rPr lang="en-GB" sz="1800" b="1" dirty="0">
                <a:latin typeface="Arial"/>
                <a:cs typeface="Arial"/>
              </a:rPr>
              <a:t>non-discriminatory market access, minimise inconsistencies, </a:t>
            </a:r>
            <a:r>
              <a:rPr lang="en-GB" sz="1800" dirty="0">
                <a:latin typeface="Arial"/>
                <a:cs typeface="Arial"/>
              </a:rPr>
              <a:t>and</a:t>
            </a:r>
            <a:r>
              <a:rPr lang="en-GB" sz="1800" b="1" dirty="0">
                <a:latin typeface="Arial"/>
                <a:cs typeface="Arial"/>
              </a:rPr>
              <a:t> establish a level playing field </a:t>
            </a:r>
            <a:r>
              <a:rPr lang="en-GB" sz="1800" dirty="0">
                <a:latin typeface="Arial"/>
                <a:cs typeface="Arial"/>
              </a:rPr>
              <a:t>for all technologies and market participants in the European balancing market, in line with EU legislation and ACER’s 2021 Wholesale Electricity Market Monitoring Report</a:t>
            </a:r>
            <a:r>
              <a:rPr lang="en-GB" sz="1800" baseline="30000" dirty="0">
                <a:latin typeface="Arial"/>
                <a:cs typeface="Arial"/>
              </a:rPr>
              <a:t>1</a:t>
            </a:r>
            <a:r>
              <a:rPr lang="en-GB" sz="1800" dirty="0">
                <a:latin typeface="Arial"/>
                <a:cs typeface="Arial"/>
              </a:rPr>
              <a:t>.</a:t>
            </a:r>
          </a:p>
          <a:p>
            <a:pPr marL="215900" indent="-215900" algn="just"/>
            <a:r>
              <a:rPr lang="en-GB" sz="1800" b="1" dirty="0">
                <a:latin typeface="Arial"/>
                <a:cs typeface="Arial"/>
              </a:rPr>
              <a:t>further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b="1" dirty="0">
                <a:latin typeface="Arial"/>
                <a:cs typeface="Arial"/>
              </a:rPr>
              <a:t>harmonise FRR prequalification </a:t>
            </a:r>
            <a:r>
              <a:rPr lang="en-GB" sz="1800" dirty="0">
                <a:latin typeface="Arial"/>
                <a:cs typeface="Arial"/>
              </a:rPr>
              <a:t>across Member States in line with market integration objectives and </a:t>
            </a:r>
            <a:r>
              <a:rPr lang="en-GB" sz="1800" b="1" dirty="0">
                <a:latin typeface="Arial"/>
                <a:cs typeface="Arial"/>
              </a:rPr>
              <a:t>reduce reliance on national terms and conditions </a:t>
            </a:r>
            <a:r>
              <a:rPr lang="en-GB" sz="1800" dirty="0">
                <a:latin typeface="Arial"/>
                <a:cs typeface="Arial"/>
              </a:rPr>
              <a:t>where possible.</a:t>
            </a:r>
          </a:p>
          <a:p>
            <a:pPr marL="215900" indent="-215900" algn="just"/>
            <a:r>
              <a:rPr lang="en-GB" sz="1800" b="1" dirty="0">
                <a:latin typeface="Arial"/>
                <a:cs typeface="Arial"/>
              </a:rPr>
              <a:t>reduce administrative burdens, </a:t>
            </a:r>
            <a:r>
              <a:rPr lang="en-GB" sz="1800" dirty="0">
                <a:latin typeface="Arial"/>
                <a:cs typeface="Arial"/>
              </a:rPr>
              <a:t>especially</a:t>
            </a:r>
            <a:r>
              <a:rPr lang="en-GB" sz="1800" b="1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for smaller participants while</a:t>
            </a:r>
            <a:r>
              <a:rPr lang="en-GB" sz="1800" b="1" dirty="0">
                <a:latin typeface="Arial"/>
                <a:cs typeface="Arial"/>
              </a:rPr>
              <a:t> maintaining security of supply and system reliability</a:t>
            </a:r>
            <a:r>
              <a:rPr lang="en-GB" sz="1800" dirty="0">
                <a:latin typeface="Arial"/>
                <a:cs typeface="Arial"/>
              </a:rPr>
              <a:t>. This can be achieved</a:t>
            </a:r>
            <a:r>
              <a:rPr lang="en-GB" sz="1800" b="1" dirty="0">
                <a:latin typeface="Arial"/>
                <a:cs typeface="Arial"/>
              </a:rPr>
              <a:t> </a:t>
            </a:r>
            <a:r>
              <a:rPr lang="en-GB" sz="1800" dirty="0">
                <a:latin typeface="Arial"/>
                <a:cs typeface="Arial"/>
              </a:rPr>
              <a:t>by </a:t>
            </a:r>
            <a:r>
              <a:rPr lang="en-GB" sz="1800" b="1" dirty="0">
                <a:latin typeface="Arial"/>
                <a:cs typeface="Arial"/>
              </a:rPr>
              <a:t>reassessing process design barriers, avoiding redundant testing, shortening prequalification timelines, </a:t>
            </a:r>
            <a:r>
              <a:rPr lang="en-GB" sz="1800" dirty="0">
                <a:latin typeface="Arial"/>
                <a:cs typeface="Arial"/>
              </a:rPr>
              <a:t>and</a:t>
            </a:r>
            <a:r>
              <a:rPr lang="en-GB" sz="1800" b="1" dirty="0">
                <a:latin typeface="Arial"/>
                <a:cs typeface="Arial"/>
              </a:rPr>
              <a:t> minimising data requirements </a:t>
            </a:r>
            <a:r>
              <a:rPr lang="en-GB" sz="1800" dirty="0">
                <a:latin typeface="Arial"/>
                <a:cs typeface="Arial"/>
              </a:rPr>
              <a:t>where feasible, ensuring that the</a:t>
            </a:r>
            <a:r>
              <a:rPr lang="en-GB" sz="1800" b="1" dirty="0">
                <a:latin typeface="Arial"/>
                <a:cs typeface="Arial"/>
              </a:rPr>
              <a:t> business case for prospective BSPs is not adversely affected, </a:t>
            </a:r>
            <a:r>
              <a:rPr lang="en-GB" sz="1800" dirty="0">
                <a:latin typeface="Arial"/>
                <a:cs typeface="Arial"/>
              </a:rPr>
              <a:t>without compromising system security or network operations.</a:t>
            </a:r>
          </a:p>
          <a:p>
            <a:pPr marL="215900" indent="-215900" algn="just"/>
            <a:r>
              <a:rPr lang="en-GB" sz="1800" b="1" dirty="0">
                <a:latin typeface="Arial"/>
                <a:cs typeface="Arial"/>
              </a:rPr>
              <a:t>improve clarity and readability </a:t>
            </a:r>
            <a:r>
              <a:rPr lang="en-GB" sz="1800" dirty="0">
                <a:latin typeface="Arial"/>
                <a:cs typeface="Arial"/>
              </a:rPr>
              <a:t>to </a:t>
            </a:r>
            <a:r>
              <a:rPr lang="en-GB" sz="1800" b="1" dirty="0">
                <a:latin typeface="Arial"/>
                <a:cs typeface="Arial"/>
              </a:rPr>
              <a:t>support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b="1" dirty="0">
                <a:latin typeface="Arial"/>
                <a:cs typeface="Arial"/>
              </a:rPr>
              <a:t>transparency </a:t>
            </a:r>
            <a:r>
              <a:rPr lang="en-GB" sz="1800" dirty="0">
                <a:latin typeface="Arial"/>
                <a:cs typeface="Arial"/>
              </a:rPr>
              <a:t>and</a:t>
            </a:r>
            <a:r>
              <a:rPr lang="en-GB" sz="1800" b="1" dirty="0">
                <a:latin typeface="Arial"/>
                <a:cs typeface="Arial"/>
              </a:rPr>
              <a:t> enhance stakeholder understanding</a:t>
            </a:r>
            <a:r>
              <a:rPr lang="en-GB" sz="18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5F1AAF-AF4F-3E0E-8B13-A9C22BC273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1674" y="6281998"/>
            <a:ext cx="10795001" cy="576002"/>
          </a:xfrm>
        </p:spPr>
        <p:txBody>
          <a:bodyPr/>
          <a:lstStyle/>
          <a:p>
            <a:pPr lvl="0" algn="just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FEE"/>
              </a:buClr>
              <a:defRPr/>
            </a:pPr>
            <a:r>
              <a:rPr lang="en-GB" sz="1200" baseline="30000"/>
              <a:t>1 </a:t>
            </a:r>
            <a:r>
              <a:rPr lang="en-GB" sz="1200"/>
              <a:t>2021 ACER Wholesale Electricity Market Monitoring report on prequalification processes for the provision of balancing services, available at: https://www.acer.europa.eu/sites/default/files/documents/Publications/ACER_Prequalification_BAL_Services.pdf</a:t>
            </a:r>
            <a:r>
              <a:rPr lang="da-DK" sz="1200">
                <a:solidFill>
                  <a:srgbClr val="000000"/>
                </a:solidFill>
                <a:latin typeface="Arial" panose="020B0604020202020204"/>
                <a:cs typeface="+mn-cs"/>
              </a:rPr>
              <a:t> 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5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D743-B361-8EBA-33CC-FE76A461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>
                <a:latin typeface="Arial"/>
                <a:cs typeface="Arial"/>
              </a:rPr>
              <a:t>ACER public consultation questions for </a:t>
            </a:r>
            <a:r>
              <a:rPr lang="en-GB" sz="3600">
                <a:latin typeface="Arial"/>
                <a:cs typeface="Arial"/>
              </a:rPr>
              <a:t>stakeholders'</a:t>
            </a:r>
            <a:r>
              <a:rPr lang="en-GB" sz="3600" dirty="0">
                <a:latin typeface="Arial"/>
                <a:cs typeface="Arial"/>
              </a:rPr>
              <a:t> input</a:t>
            </a:r>
            <a:endParaRPr lang="en-GB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8DE1-F97B-0D8C-9BB6-8D5E141A4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 algn="just">
              <a:lnSpc>
                <a:spcPct val="10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While the TSOs submitted proposals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include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several positive improvements</a:t>
            </a:r>
            <a:r>
              <a:rPr lang="en-GB" dirty="0">
                <a:latin typeface="Arial"/>
                <a:cs typeface="Arial"/>
              </a:rPr>
              <a:t>,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a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number of concerns remain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ACER has reflected these concerns in its public consultation and seeks stakeholders’ views </a:t>
            </a:r>
            <a:r>
              <a:rPr lang="en-GB" dirty="0"/>
              <a:t>on them, including</a:t>
            </a: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FRR prequalification timeline</a:t>
            </a: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Frequency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the T&amp;C harmonisation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process conducted by all TSOs</a:t>
            </a:r>
            <a:endParaRPr lang="en-GB" b="1" dirty="0">
              <a:solidFill>
                <a:srgbClr val="000000"/>
              </a:solidFill>
            </a:endParaRP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Inclusiveness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prequalification process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for all market participants</a:t>
            </a:r>
            <a:endParaRPr lang="en-GB" b="1" dirty="0">
              <a:solidFill>
                <a:srgbClr val="000000"/>
              </a:solidFill>
            </a:endParaRP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Level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harmonisation</a:t>
            </a:r>
            <a:endParaRPr lang="en-GB" dirty="0">
              <a:solidFill>
                <a:srgbClr val="000000"/>
              </a:solidFill>
            </a:endParaRP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Equal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footing for the ex-post verification process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compared to prequalification with activation tests</a:t>
            </a:r>
            <a:endParaRPr lang="en-GB" dirty="0">
              <a:solidFill>
                <a:srgbClr val="000000"/>
              </a:solidFill>
            </a:endParaRPr>
          </a:p>
          <a:p>
            <a:pPr marL="742950" lvl="1" indent="-285750" algn="just">
              <a:lnSpc>
                <a:spcPct val="100000"/>
              </a:lnSpc>
              <a:buClr>
                <a:srgbClr val="3678BD"/>
              </a:buClr>
              <a:buFont typeface="Courier New" panose="020B0604020202020204" pitchFamily="34" charset="0"/>
              <a:buChar char="o"/>
              <a:defRPr/>
            </a:pPr>
            <a:r>
              <a:rPr lang="en-GB" b="1" dirty="0">
                <a:solidFill>
                  <a:srgbClr val="000000"/>
                </a:solidFill>
                <a:latin typeface="Arial"/>
                <a:cs typeface="Arial"/>
              </a:rPr>
              <a:t>Granularity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of information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requirements</a:t>
            </a:r>
            <a:endParaRPr lang="en-GB" b="1" dirty="0"/>
          </a:p>
          <a:p>
            <a:pPr marL="285750" indent="-285750" algn="just">
              <a:lnSpc>
                <a:spcPct val="10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/>
            </a:pP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of these concerns were also raised by market participants in the November Electricity Balancing Stakeholder Group meeting.</a:t>
            </a:r>
          </a:p>
          <a:p>
            <a:pPr marL="285750" indent="-285750" algn="just">
              <a:lnSpc>
                <a:spcPct val="100000"/>
              </a:lnSpc>
              <a:spcBef>
                <a:spcPts val="500"/>
              </a:spcBef>
              <a:buClr>
                <a:srgbClr val="3678BD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</a:rPr>
              <a:t>ACER will take into account stakeholder's responses in its final decision.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E996E-701C-2A52-910D-93145478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38514"/>
      </p:ext>
    </p:extLst>
  </p:cSld>
  <p:clrMapOvr>
    <a:masterClrMapping/>
  </p:clrMapOvr>
</p:sld>
</file>

<file path=ppt/theme/theme1.xml><?xml version="1.0" encoding="utf-8"?>
<a:theme xmlns:a="http://schemas.openxmlformats.org/drawingml/2006/main" name="ACER">
  <a:themeElements>
    <a:clrScheme name="ACER 2021 1">
      <a:dk1>
        <a:srgbClr val="000000"/>
      </a:dk1>
      <a:lt1>
        <a:srgbClr val="FFFFFF"/>
      </a:lt1>
      <a:dk2>
        <a:srgbClr val="3678BD"/>
      </a:dk2>
      <a:lt2>
        <a:srgbClr val="E6E6E6"/>
      </a:lt2>
      <a:accent1>
        <a:srgbClr val="3678BD"/>
      </a:accent1>
      <a:accent2>
        <a:srgbClr val="73CDE1"/>
      </a:accent2>
      <a:accent3>
        <a:srgbClr val="FFE150"/>
      </a:accent3>
      <a:accent4>
        <a:srgbClr val="96CD78"/>
      </a:accent4>
      <a:accent5>
        <a:srgbClr val="E6E6E6"/>
      </a:accent5>
      <a:accent6>
        <a:srgbClr val="C8C8C8"/>
      </a:accent6>
      <a:hlink>
        <a:srgbClr val="3678BD"/>
      </a:hlink>
      <a:folHlink>
        <a:srgbClr val="3678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858BADA-2292-4819-933B-544F207F6463}" vid="{D3BA16AE-1739-4B16-9881-9629B874FD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MR_x0020_version xmlns="a5ff7179-4526-4e31-84f3-1e5086ece008" xsi:nil="true"/>
    <Chapter xmlns="a5ff7179-4526-4e31-84f3-1e5086ece008">Executive Summary</Chapter>
    <Abstract xmlns="a5ff7179-4526-4e31-84f3-1e5086ece008" xsi:nil="true"/>
    <Document_x0020_Type xmlns="a5ff7179-4526-4e31-84f3-1e5086ece0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CER Presentation" ma:contentTypeID="0x010100A221AB9DE64CA64FA22FCC454AE6904A0074555BB728DCB54AB243BB9699D2A70A" ma:contentTypeVersion="6" ma:contentTypeDescription="ACER Presentation Template" ma:contentTypeScope="" ma:versionID="2d0df2c2a18558006032ca4bddcb51f0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a38fb715ff0e5bf2ebddedd436d2bb2f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44A45-89F0-493F-BA31-C79370B728F2}">
  <ds:schemaRefs>
    <ds:schemaRef ds:uri="http://purl.org/dc/elements/1.1/"/>
    <ds:schemaRef ds:uri="a5ff7179-4526-4e31-84f3-1e5086ece00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27F21BE-8B9C-4C2A-A908-7C06DC10C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73641B-A915-477A-871B-3CEE0BCDE9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967</Words>
  <Application>Microsoft Office PowerPoint</Application>
  <PresentationFormat>Widescreen</PresentationFormat>
  <Paragraphs>50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Courier New</vt:lpstr>
      <vt:lpstr>Inter</vt:lpstr>
      <vt:lpstr>System Font Regular</vt:lpstr>
      <vt:lpstr>Wingdings</vt:lpstr>
      <vt:lpstr>ACER</vt:lpstr>
      <vt:lpstr>ACER Decision on the All TSOs’ Proposed Amendments to the  Implementation Frameworks for the European Balancing Platforms (T&amp;C Harmonisation)</vt:lpstr>
      <vt:lpstr>legal basis and background</vt:lpstr>
      <vt:lpstr>Preliminary ACER Decision timeline</vt:lpstr>
      <vt:lpstr>Key principles for T&amp;C harmonisation</vt:lpstr>
      <vt:lpstr>ACER public consultation questions for stakeholders' input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Mana FARROKHSERESHT (ACER)</dc:creator>
  <cp:lastModifiedBy>Mana FARROKHSERESHT (ACER)</cp:lastModifiedBy>
  <cp:revision>1</cp:revision>
  <dcterms:created xsi:type="dcterms:W3CDTF">2026-02-06T08:37:49Z</dcterms:created>
  <dcterms:modified xsi:type="dcterms:W3CDTF">2026-02-06T12:30:05Z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0x010100A221AB9DE64CA64FA22FCC454AE6904A0074555BB728DCB54AB243BB9699D2A70A</vt:lpwstr>
  </property>
  <property fmtid="{D5CDD505-2E9C-101B-9397-08002B2CF9AE}" pid="3" name="MSIP_Label_26326a25-05b5-4156-bd4d-89acce8cd3b1_Enabled">
    <vt:lpwstr>True</vt:lpwstr>
  </property>
  <property fmtid="{D5CDD505-2E9C-101B-9397-08002B2CF9AE}" pid="4" name="MSIP_Label_26326a25-05b5-4156-bd4d-89acce8cd3b1_SiteId">
    <vt:lpwstr>7ffbeccf-0c1b-496c-8978-89209c2d375d</vt:lpwstr>
  </property>
  <property fmtid="{D5CDD505-2E9C-101B-9397-08002B2CF9AE}" pid="5" name="MSIP_Label_26326a25-05b5-4156-bd4d-89acce8cd3b1_SetDate">
    <vt:lpwstr>2026-02-06T13:12:06Z</vt:lpwstr>
  </property>
  <property fmtid="{D5CDD505-2E9C-101B-9397-08002B2CF9AE}" pid="6" name="MSIP_Label_26326a25-05b5-4156-bd4d-89acce8cd3b1_Name">
    <vt:lpwstr>Open within ENTSO-E</vt:lpwstr>
  </property>
  <property fmtid="{D5CDD505-2E9C-101B-9397-08002B2CF9AE}" pid="7" name="MSIP_Label_26326a25-05b5-4156-bd4d-89acce8cd3b1_ActionId">
    <vt:lpwstr>7a108c8f-0cd8-4609-b925-ef42f07dbccd</vt:lpwstr>
  </property>
  <property fmtid="{D5CDD505-2E9C-101B-9397-08002B2CF9AE}" pid="8" name="MSIP_Label_26326a25-05b5-4156-bd4d-89acce8cd3b1_Removed">
    <vt:lpwstr>False</vt:lpwstr>
  </property>
  <property fmtid="{D5CDD505-2E9C-101B-9397-08002B2CF9AE}" pid="9" name="MSIP_Label_26326a25-05b5-4156-bd4d-89acce8cd3b1_Extended_MSFT_Method">
    <vt:lpwstr>Standard</vt:lpwstr>
  </property>
  <property fmtid="{D5CDD505-2E9C-101B-9397-08002B2CF9AE}" pid="10" name="Sensitivity">
    <vt:lpwstr>Open within ENTSO-E</vt:lpwstr>
  </property>
</Properties>
</file>