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61" r:id="rId7"/>
    <p:sldId id="264" r:id="rId8"/>
    <p:sldId id="270" r:id="rId9"/>
    <p:sldId id="265" r:id="rId10"/>
    <p:sldId id="262" r:id="rId11"/>
    <p:sldId id="266" r:id="rId12"/>
    <p:sldId id="267" r:id="rId13"/>
    <p:sldId id="268" r:id="rId14"/>
    <p:sldId id="269" r:id="rId15"/>
    <p:sldId id="263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174A3B-D31A-6E19-E356-14A37F9A7958}" name="Martin Martinoski" initials="MM" userId="S::mama@energycommunity.onmicrosoft.com::0068f665-c599-47a6-a46b-ba19572325d9" providerId="AD"/>
  <p188:author id="{855CACC5-8F5E-A001-481D-C982301094C0}" name="Jasmina Trhulj" initials="JT" userId="S::jtr@energy-community.org::c06a09d7-b5da-4193-bcf0-810fa7b7a9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A7B"/>
    <a:srgbClr val="379E60"/>
    <a:srgbClr val="2C3A76"/>
    <a:srgbClr val="D9F2D0"/>
    <a:srgbClr val="00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37" autoAdjust="0"/>
  </p:normalViewPr>
  <p:slideViewPr>
    <p:cSldViewPr>
      <p:cViewPr varScale="1">
        <p:scale>
          <a:sx n="62" d="100"/>
          <a:sy n="62" d="100"/>
        </p:scale>
        <p:origin x="402" y="78"/>
      </p:cViewPr>
      <p:guideLst>
        <p:guide orient="horz" pos="2880"/>
        <p:guide pos="216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3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156A4-286A-FCAD-39EF-0B048F28B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9733-BBFC-7FAD-8B42-26C98EAA67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BE424-F37F-4B0B-B8D9-5F7AEE3FE5CC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965AC-7B9F-0C47-5BB7-294F9FB53C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9ADAE-CAE0-E8F8-B30D-35596B7DE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29EE3-EE90-4313-A372-8A038B066E1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09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0T15:38:49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9E41-76BC-A442-9FDC-A3604F4AAE81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FDAE1-2412-0348-B947-016F01995FE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96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33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FDAE1-2412-0348-B947-016F01995FE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17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EB4DB6-E219-4959-7AE5-FE529255E96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2658EA7B-06D5-1ADB-76FC-C1982F27C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0650" y="1517095"/>
            <a:ext cx="678180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algn="ctr"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Marcador de Posição do Texto 12">
            <a:extLst>
              <a:ext uri="{FF2B5EF4-FFF2-40B4-BE49-F238E27FC236}">
                <a16:creationId xmlns:a16="http://schemas.microsoft.com/office/drawing/2014/main" id="{6B45764E-0322-82E8-915F-A853D8A138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5450" y="2736295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01DA8B-EC3A-04B5-6A63-13FC1366F00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C1A455-C93F-E0CB-95F9-C5F4D325879C}"/>
              </a:ext>
            </a:extLst>
          </p:cNvPr>
          <p:cNvSpPr/>
          <p:nvPr userDrawn="1"/>
        </p:nvSpPr>
        <p:spPr>
          <a:xfrm>
            <a:off x="18357850" y="10209370"/>
            <a:ext cx="873124" cy="85550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a Imagem 18">
            <a:extLst>
              <a:ext uri="{FF2B5EF4-FFF2-40B4-BE49-F238E27FC236}">
                <a16:creationId xmlns:a16="http://schemas.microsoft.com/office/drawing/2014/main" id="{12B71844-5010-DDFE-8E03-ACE56F7B3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6470652" cy="1089628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20">
            <a:extLst>
              <a:ext uri="{FF2B5EF4-FFF2-40B4-BE49-F238E27FC236}">
                <a16:creationId xmlns:a16="http://schemas.microsoft.com/office/drawing/2014/main" id="{29BDCB42-93A9-1E08-997A-7A9D35265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450" y="4087640"/>
            <a:ext cx="11963400" cy="122861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10" name="Marcador de Posição do Texto 22">
            <a:extLst>
              <a:ext uri="{FF2B5EF4-FFF2-40B4-BE49-F238E27FC236}">
                <a16:creationId xmlns:a16="http://schemas.microsoft.com/office/drawing/2014/main" id="{3481226B-3585-A7A8-D900-B2632D692D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5450" y="5949912"/>
            <a:ext cx="5638800" cy="131543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50000"/>
              </a:lnSpc>
              <a:buClr>
                <a:srgbClr val="2B3B76"/>
              </a:buClr>
              <a:buFont typeface="Wingdings" pitchFamily="2" charset="2"/>
              <a:buChar char="§"/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 </a:t>
            </a:r>
          </a:p>
          <a:p>
            <a:pPr lvl="1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endParaRPr lang="pt-PT" dirty="0"/>
          </a:p>
        </p:txBody>
      </p:sp>
      <p:sp>
        <p:nvSpPr>
          <p:cNvPr id="11" name="Marcador de Posição do Texto 26">
            <a:extLst>
              <a:ext uri="{FF2B5EF4-FFF2-40B4-BE49-F238E27FC236}">
                <a16:creationId xmlns:a16="http://schemas.microsoft.com/office/drawing/2014/main" id="{415E8BF3-2653-ECB6-5323-CBD87688A7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8326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2" name="Marcador de Posição da Imagem 18">
            <a:extLst>
              <a:ext uri="{FF2B5EF4-FFF2-40B4-BE49-F238E27FC236}">
                <a16:creationId xmlns:a16="http://schemas.microsoft.com/office/drawing/2014/main" id="{3C7A888D-72C3-B335-5A4B-EADF8C726A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5450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3" name="Marcador de Posição do Texto 26">
            <a:extLst>
              <a:ext uri="{FF2B5EF4-FFF2-40B4-BE49-F238E27FC236}">
                <a16:creationId xmlns:a16="http://schemas.microsoft.com/office/drawing/2014/main" id="{F98DB37D-F55F-6A87-B825-0B7C67D7B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90352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4" name="Marcador de Posição da Imagem 18">
            <a:extLst>
              <a:ext uri="{FF2B5EF4-FFF2-40B4-BE49-F238E27FC236}">
                <a16:creationId xmlns:a16="http://schemas.microsoft.com/office/drawing/2014/main" id="{36633A56-5E8C-68D9-A8E1-818ABB9107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77476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sp>
        <p:nvSpPr>
          <p:cNvPr id="15" name="Marcador de Posição do Texto 26">
            <a:extLst>
              <a:ext uri="{FF2B5EF4-FFF2-40B4-BE49-F238E27FC236}">
                <a16:creationId xmlns:a16="http://schemas.microsoft.com/office/drawing/2014/main" id="{98CDF80E-3295-6FBD-F522-14E78DCEA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3804" y="8466501"/>
            <a:ext cx="163830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endParaRPr lang="pt-PT" dirty="0"/>
          </a:p>
        </p:txBody>
      </p:sp>
      <p:sp>
        <p:nvSpPr>
          <p:cNvPr id="16" name="Marcador de Posição da Imagem 18">
            <a:extLst>
              <a:ext uri="{FF2B5EF4-FFF2-40B4-BE49-F238E27FC236}">
                <a16:creationId xmlns:a16="http://schemas.microsoft.com/office/drawing/2014/main" id="{7E31B9DC-A4C9-BF7A-FB93-8CB3495039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80928" y="8126155"/>
            <a:ext cx="1079436" cy="10794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PT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9D74EBB-FC92-56FB-9F9C-0DA27279E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35EA5-6F58-D487-81CF-2BD869AD42A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71B5CEB5-0C5F-E718-A169-6CC640AB5E56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8881742-84FE-E2E2-97D9-985C950D92D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AA915E3-2F15-3D21-6D8A-3FE7C8743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14" name="Marcador de Posição do Texto 12">
            <a:extLst>
              <a:ext uri="{FF2B5EF4-FFF2-40B4-BE49-F238E27FC236}">
                <a16:creationId xmlns:a16="http://schemas.microsoft.com/office/drawing/2014/main" id="{BD6C97F9-5E3B-1ECA-4EF4-6478E44CE9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7C5762-AE3D-6469-CEEE-B9B840E95B50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5E0C6CD-479B-4357-DA5F-D43D4C6BD210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Marcador de Posição do Texto 20">
            <a:extLst>
              <a:ext uri="{FF2B5EF4-FFF2-40B4-BE49-F238E27FC236}">
                <a16:creationId xmlns:a16="http://schemas.microsoft.com/office/drawing/2014/main" id="{75576C0F-4F1D-F85D-CBF9-6AC55AF4D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3841814"/>
            <a:ext cx="6934200" cy="33368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C69B8-A351-4DFE-451C-BE02172CDB98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77234A15-5085-D06B-63F7-5A9E2739898B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5" name="Imagem 22">
            <a:extLst>
              <a:ext uri="{FF2B5EF4-FFF2-40B4-BE49-F238E27FC236}">
                <a16:creationId xmlns:a16="http://schemas.microsoft.com/office/drawing/2014/main" id="{5D15644E-B807-FB33-FA70-150ABE731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7548AC52-A4A3-8E4B-DAC0-BC768C7E0E9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A99F501-CA6E-6675-7F45-EFB0CBC7D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16A8B7FD-A204-8E10-4E4F-6BCA7BB4845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5C75DC77-5DAD-DEE8-1678-D9AE1D49184A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B5E6D-9BAE-D332-735A-9F4F1CDC3CC0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44A5E999-E4B6-EE87-53E1-0328788346ED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E858050-8794-F8CB-4B71-6825515A8C6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9051" y="2908130"/>
            <a:ext cx="7312841" cy="716096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A49A20-1752-DE2A-30D3-E1B86740ED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04250" y="4892675"/>
            <a:ext cx="3200400" cy="28956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03FC9CDD-52FE-2859-C70B-FC2CFDFC74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03650" y="3128141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F919A15F-A291-2166-85EC-330F4AA6DA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4925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90BABE44-50B9-B85B-9D01-B10F4ADE15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86373" y="2908130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73A2EBC4-E97E-A1B2-904B-4E72034A08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908562" y="8074745"/>
            <a:ext cx="2319645" cy="1608772"/>
          </a:xfrm>
          <a:prstGeom prst="rect">
            <a:avLst/>
          </a:prstGeom>
        </p:spPr>
        <p:txBody>
          <a:bodyPr/>
          <a:lstStyle>
            <a:lvl1pPr>
              <a:defRPr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965889-419E-D6E8-692C-E9F4B19915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9569" y="344487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698F797-B604-F3C5-9BEE-88D2A7F9BD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85650" y="331954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D0D8AAFF-4723-55C4-0364-3C75ECA0F2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99569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9EC27E7D-985B-708C-9EE4-1F7ABF195F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85650" y="7954485"/>
            <a:ext cx="990600" cy="1292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7" name="Imagem 22">
            <a:extLst>
              <a:ext uri="{FF2B5EF4-FFF2-40B4-BE49-F238E27FC236}">
                <a16:creationId xmlns:a16="http://schemas.microsoft.com/office/drawing/2014/main" id="{4FD45A32-9E12-8A0D-29F7-862596AF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287B4B38-915D-6583-6F33-51F0252E9C00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1E846EC5-92BA-929C-C0C5-25AEEC804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6" name="Retângulo 14">
            <a:extLst>
              <a:ext uri="{FF2B5EF4-FFF2-40B4-BE49-F238E27FC236}">
                <a16:creationId xmlns:a16="http://schemas.microsoft.com/office/drawing/2014/main" id="{9D0AB058-EEF7-2267-39BE-09C56BFA51AB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15">
            <a:extLst>
              <a:ext uri="{FF2B5EF4-FFF2-40B4-BE49-F238E27FC236}">
                <a16:creationId xmlns:a16="http://schemas.microsoft.com/office/drawing/2014/main" id="{B41DE734-C647-165C-D4EF-27902ABDE7B4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3626-2FAA-D7FE-5F59-2133393843FD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BB3D5A5B-BB5D-991C-1F16-FFB3463A0C1C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5B45CABE-34C2-A25B-7654-B0CF9ED257E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27250" y="2911475"/>
            <a:ext cx="15621000" cy="68802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pic>
        <p:nvPicPr>
          <p:cNvPr id="5" name="Imagem 22">
            <a:extLst>
              <a:ext uri="{FF2B5EF4-FFF2-40B4-BE49-F238E27FC236}">
                <a16:creationId xmlns:a16="http://schemas.microsoft.com/office/drawing/2014/main" id="{8E84B5BD-4995-54BA-9B3A-3BAC9A575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1">
            <a:extLst>
              <a:ext uri="{FF2B5EF4-FFF2-40B4-BE49-F238E27FC236}">
                <a16:creationId xmlns:a16="http://schemas.microsoft.com/office/drawing/2014/main" id="{C7D35F70-8D2A-E318-C7C2-2C28C557C579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6DF07190-198C-0419-7353-E499ACC02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5" name="Retângulo 14">
            <a:extLst>
              <a:ext uri="{FF2B5EF4-FFF2-40B4-BE49-F238E27FC236}">
                <a16:creationId xmlns:a16="http://schemas.microsoft.com/office/drawing/2014/main" id="{ED5688AE-3F9D-6094-C6F6-DAB3769B2761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5">
            <a:extLst>
              <a:ext uri="{FF2B5EF4-FFF2-40B4-BE49-F238E27FC236}">
                <a16:creationId xmlns:a16="http://schemas.microsoft.com/office/drawing/2014/main" id="{9DBC0A6D-D666-CC81-9ED2-963BCCE5CB2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990F3-036D-51EB-58F4-E472923EE659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52166B0D-DA97-A19A-0562-0CE204DFE419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F057B7-9811-C1FD-A3FA-6ADEBCA92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0" y="3063875"/>
            <a:ext cx="14512925" cy="6553200"/>
          </a:xfrm>
          <a:prstGeom prst="rect">
            <a:avLst/>
          </a:prstGeom>
        </p:spPr>
        <p:txBody>
          <a:bodyPr/>
          <a:lstStyle/>
          <a:p>
            <a:pPr lvl="0"/>
            <a:endParaRPr lang="pt-PT" dirty="0"/>
          </a:p>
        </p:txBody>
      </p:sp>
      <p:pic>
        <p:nvPicPr>
          <p:cNvPr id="7" name="Imagem 22">
            <a:extLst>
              <a:ext uri="{FF2B5EF4-FFF2-40B4-BE49-F238E27FC236}">
                <a16:creationId xmlns:a16="http://schemas.microsoft.com/office/drawing/2014/main" id="{FAD53852-077D-E6A4-209F-33105098D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Marcador de Posição do Texto 20">
            <a:extLst>
              <a:ext uri="{FF2B5EF4-FFF2-40B4-BE49-F238E27FC236}">
                <a16:creationId xmlns:a16="http://schemas.microsoft.com/office/drawing/2014/main" id="{F160B207-428F-FE43-6E7F-A125C557E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4168944"/>
            <a:ext cx="16006922" cy="90794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.</a:t>
            </a:r>
          </a:p>
        </p:txBody>
      </p:sp>
      <p:sp>
        <p:nvSpPr>
          <p:cNvPr id="16" name="Marcador de Posição do Texto 20">
            <a:extLst>
              <a:ext uri="{FF2B5EF4-FFF2-40B4-BE49-F238E27FC236}">
                <a16:creationId xmlns:a16="http://schemas.microsoft.com/office/drawing/2014/main" id="{93FF0B36-30D5-5167-03CF-B496FD031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0450" y="5502275"/>
            <a:ext cx="16006922" cy="14801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B3B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</a:t>
            </a:r>
            <a:r>
              <a:rPr lang="pt-PT" dirty="0" err="1"/>
              <a:t>diam</a:t>
            </a:r>
            <a:r>
              <a:rPr lang="pt-PT" dirty="0"/>
              <a:t> </a:t>
            </a:r>
            <a:r>
              <a:rPr lang="pt-PT" dirty="0" err="1"/>
              <a:t>nonummy</a:t>
            </a:r>
            <a:r>
              <a:rPr lang="pt-PT" dirty="0"/>
              <a:t> </a:t>
            </a:r>
            <a:r>
              <a:rPr lang="pt-PT" dirty="0" err="1"/>
              <a:t>nibh</a:t>
            </a:r>
            <a:r>
              <a:rPr lang="pt-PT" dirty="0"/>
              <a:t> </a:t>
            </a:r>
            <a:r>
              <a:rPr lang="pt-PT" dirty="0" err="1"/>
              <a:t>euismod</a:t>
            </a:r>
            <a:r>
              <a:rPr lang="pt-PT" dirty="0"/>
              <a:t> </a:t>
            </a:r>
            <a:r>
              <a:rPr lang="pt-PT" dirty="0" err="1"/>
              <a:t>tincidunt</a:t>
            </a:r>
            <a:r>
              <a:rPr lang="pt-PT" dirty="0"/>
              <a:t> ut </a:t>
            </a:r>
            <a:r>
              <a:rPr lang="pt-PT" dirty="0" err="1"/>
              <a:t>laoreet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aliquam</a:t>
            </a:r>
            <a:r>
              <a:rPr lang="pt-PT" dirty="0"/>
              <a:t> </a:t>
            </a:r>
            <a:r>
              <a:rPr lang="pt-PT" dirty="0" err="1"/>
              <a:t>erat</a:t>
            </a:r>
            <a:r>
              <a:rPr lang="pt-PT" dirty="0"/>
              <a:t> </a:t>
            </a:r>
            <a:r>
              <a:rPr lang="pt-PT" dirty="0" err="1"/>
              <a:t>volutpat</a:t>
            </a:r>
            <a:r>
              <a:rPr lang="pt-PT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38D0E-8D22-18E2-C169-13296AB14A85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3475F759-D46A-DA75-947A-6EF8A709B427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pic>
        <p:nvPicPr>
          <p:cNvPr id="5" name="Imagem 22">
            <a:extLst>
              <a:ext uri="{FF2B5EF4-FFF2-40B4-BE49-F238E27FC236}">
                <a16:creationId xmlns:a16="http://schemas.microsoft.com/office/drawing/2014/main" id="{9ADF8CD4-00D7-95DE-EE62-CA4EC40EE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8C19D8C-5584-C667-EF33-B9E5C6ADB43D}"/>
              </a:ext>
            </a:extLst>
          </p:cNvPr>
          <p:cNvSpPr/>
          <p:nvPr userDrawn="1"/>
        </p:nvSpPr>
        <p:spPr>
          <a:xfrm>
            <a:off x="19210655" y="10896283"/>
            <a:ext cx="893446" cy="413067"/>
          </a:xfrm>
          <a:prstGeom prst="rect">
            <a:avLst/>
          </a:prstGeom>
          <a:solidFill>
            <a:srgbClr val="2B3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9E06B62-0C85-0ADB-672E-D593C7D04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17095"/>
            <a:ext cx="7689850" cy="907941"/>
          </a:xfrm>
          <a:prstGeom prst="rect">
            <a:avLst/>
          </a:prstGeom>
          <a:solidFill>
            <a:srgbClr val="008777"/>
          </a:solidFill>
          <a:ln w="28575">
            <a:noFill/>
          </a:ln>
        </p:spPr>
        <p:txBody>
          <a:bodyPr wrap="square" lIns="0" tIns="0" rIns="0" bIns="0">
            <a:spAutoFit/>
          </a:bodyPr>
          <a:lstStyle>
            <a:lvl1pPr marL="720000" algn="ctr">
              <a:spcBef>
                <a:spcPts val="0"/>
              </a:spcBef>
              <a:defRPr sz="5900" b="1" i="0">
                <a:solidFill>
                  <a:schemeClr val="bg1"/>
                </a:solidFill>
                <a:latin typeface="Roboto Black"/>
                <a:cs typeface="Roboto Black"/>
              </a:defRPr>
            </a:lvl1pPr>
          </a:lstStyle>
          <a:p>
            <a:r>
              <a:rPr lang="pt-PT" dirty="0"/>
              <a:t>MAIN TITLE HERE</a:t>
            </a:r>
            <a:endParaRPr dirty="0"/>
          </a:p>
        </p:txBody>
      </p:sp>
      <p:sp>
        <p:nvSpPr>
          <p:cNvPr id="8" name="Marcador de Posição do Texto 12">
            <a:extLst>
              <a:ext uri="{FF2B5EF4-FFF2-40B4-BE49-F238E27FC236}">
                <a16:creationId xmlns:a16="http://schemas.microsoft.com/office/drawing/2014/main" id="{8CBC035F-824A-EB82-33D7-00F5C9A620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2610006"/>
            <a:ext cx="4495800" cy="64633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t-PT" dirty="0"/>
              <a:t>SUB-TITLE HERE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508E83E-72EE-62C9-BEA8-67CFDDE4F532}"/>
              </a:ext>
            </a:extLst>
          </p:cNvPr>
          <p:cNvSpPr/>
          <p:nvPr userDrawn="1"/>
        </p:nvSpPr>
        <p:spPr>
          <a:xfrm>
            <a:off x="0" y="10912475"/>
            <a:ext cx="19230974" cy="396875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CBD52F-CA29-2D10-FE40-D1921CA1B26B}"/>
              </a:ext>
            </a:extLst>
          </p:cNvPr>
          <p:cNvSpPr/>
          <p:nvPr userDrawn="1"/>
        </p:nvSpPr>
        <p:spPr>
          <a:xfrm>
            <a:off x="18357850" y="10209370"/>
            <a:ext cx="893446" cy="893446"/>
          </a:xfrm>
          <a:prstGeom prst="rect">
            <a:avLst/>
          </a:prstGeom>
          <a:solidFill>
            <a:srgbClr val="058A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C58B4-F332-6A63-8D32-AE0BC60E9344}"/>
              </a:ext>
            </a:extLst>
          </p:cNvPr>
          <p:cNvSpPr txBox="1"/>
          <p:nvPr userDrawn="1"/>
        </p:nvSpPr>
        <p:spPr>
          <a:xfrm>
            <a:off x="18400863" y="10209370"/>
            <a:ext cx="7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9E1199-1CA1-42C6-8617-594E96412D23}" type="slidenum">
              <a:rPr lang="pt-PT" sz="32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t-PT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B4FA014C-56D8-898E-FAE8-29F21B65DADF}"/>
              </a:ext>
            </a:extLst>
          </p:cNvPr>
          <p:cNvSpPr txBox="1">
            <a:spLocks/>
          </p:cNvSpPr>
          <p:nvPr userDrawn="1"/>
        </p:nvSpPr>
        <p:spPr>
          <a:xfrm>
            <a:off x="13780928" y="10373732"/>
            <a:ext cx="4383756" cy="39305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85"/>
              </a:spcBef>
            </a:pPr>
            <a:r>
              <a:rPr lang="pt-PT" sz="2400" dirty="0" err="1">
                <a:solidFill>
                  <a:srgbClr val="28397C"/>
                </a:solidFill>
              </a:rPr>
              <a:t>Uniting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Europe's</a:t>
            </a:r>
            <a:r>
              <a:rPr lang="pt-PT" sz="2400" dirty="0">
                <a:solidFill>
                  <a:srgbClr val="28397C"/>
                </a:solidFill>
              </a:rPr>
              <a:t> </a:t>
            </a:r>
            <a:r>
              <a:rPr lang="pt-PT" sz="2400" dirty="0" err="1">
                <a:solidFill>
                  <a:srgbClr val="28397C"/>
                </a:solidFill>
              </a:rPr>
              <a:t>Energy</a:t>
            </a:r>
            <a:r>
              <a:rPr lang="pt-PT" sz="2400" dirty="0">
                <a:solidFill>
                  <a:srgbClr val="28397C"/>
                </a:solidFill>
              </a:rPr>
              <a:t>, </a:t>
            </a:r>
            <a:r>
              <a:rPr lang="pt-PT" sz="2400" dirty="0" err="1">
                <a:solidFill>
                  <a:srgbClr val="28397C"/>
                </a:solidFill>
              </a:rPr>
              <a:t>Today</a:t>
            </a:r>
            <a:endParaRPr lang="pt-PT" sz="2400" spc="-20" dirty="0">
              <a:solidFill>
                <a:srgbClr val="28397C"/>
              </a:solidFill>
            </a:endParaRPr>
          </a:p>
        </p:txBody>
      </p:sp>
      <p:sp>
        <p:nvSpPr>
          <p:cNvPr id="20" name="Marcador de Posição do Texto 19">
            <a:extLst>
              <a:ext uri="{FF2B5EF4-FFF2-40B4-BE49-F238E27FC236}">
                <a16:creationId xmlns:a16="http://schemas.microsoft.com/office/drawing/2014/main" id="{3CE71B2B-5F4C-DE07-740C-34EFAF8D3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4054475"/>
            <a:ext cx="8305800" cy="5483687"/>
          </a:xfrm>
          <a:prstGeom prst="rect">
            <a:avLst/>
          </a:prstGeom>
        </p:spPr>
        <p:txBody>
          <a:bodyPr/>
          <a:lstStyle>
            <a:lvl1pPr marL="213750" indent="-285750">
              <a:lnSpc>
                <a:spcPct val="100000"/>
              </a:lnSpc>
              <a:spcAft>
                <a:spcPts val="1200"/>
              </a:spcAft>
              <a:buClr>
                <a:srgbClr val="008777"/>
              </a:buClr>
              <a:buFont typeface="Wingdings" pitchFamily="2" charset="2"/>
              <a:buChar char="§"/>
              <a:defRPr sz="2800" b="0" i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 typeface="Wingdings" pitchFamily="2" charset="2"/>
              <a:buNone/>
              <a:defRPr/>
            </a:lvl2pPr>
            <a:lvl3pPr marL="1200150" indent="-285750">
              <a:buFont typeface="Wingdings" pitchFamily="2" charset="2"/>
              <a:buChar char="§"/>
              <a:defRPr/>
            </a:lvl3pPr>
            <a:lvl4pPr marL="1657350" indent="-285750">
              <a:buFont typeface="Wingdings" pitchFamily="2" charset="2"/>
              <a:buChar char="§"/>
              <a:defRPr/>
            </a:lvl4pPr>
            <a:lvl5pPr marL="2114550" indent="-28575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r>
              <a:rPr lang="pt-PT" dirty="0" err="1"/>
              <a:t>Bullet</a:t>
            </a:r>
            <a:endParaRPr lang="pt-PT" dirty="0"/>
          </a:p>
          <a:p>
            <a:pPr lvl="0"/>
            <a:endParaRPr lang="pt-PT" dirty="0"/>
          </a:p>
        </p:txBody>
      </p:sp>
      <p:pic>
        <p:nvPicPr>
          <p:cNvPr id="5" name="Imagem 22">
            <a:extLst>
              <a:ext uri="{FF2B5EF4-FFF2-40B4-BE49-F238E27FC236}">
                <a16:creationId xmlns:a16="http://schemas.microsoft.com/office/drawing/2014/main" id="{21C71A2B-BA9C-9402-8F21-A7A9296A7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999" y="406055"/>
            <a:ext cx="2210030" cy="17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A46BD17A-966B-B344-F008-2496D2C9417E}"/>
              </a:ext>
            </a:extLst>
          </p:cNvPr>
          <p:cNvGrpSpPr/>
          <p:nvPr userDrawn="1"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C0CFDA3-AA1C-9245-1904-9969A0B1094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CD13EE3-D8A4-1312-425D-615DCBCA9AA5}"/>
                </a:ext>
              </a:extLst>
            </p:cNvPr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D92BB64C-9C02-CED3-FD24-5013811BC759}"/>
                </a:ext>
              </a:extLst>
            </p:cNvPr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4EDA2795-D56B-CBBB-5DF6-0EED95C431BE}"/>
                </a:ext>
              </a:extLst>
            </p:cNvPr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EA2BAA23-DFB9-D44A-5FEE-78763EFB38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482E39F-119A-B052-FF7A-83F695095027}"/>
              </a:ext>
            </a:extLst>
          </p:cNvPr>
          <p:cNvSpPr txBox="1"/>
          <p:nvPr userDrawn="1"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9" name="object 14">
            <a:extLst>
              <a:ext uri="{FF2B5EF4-FFF2-40B4-BE49-F238E27FC236}">
                <a16:creationId xmlns:a16="http://schemas.microsoft.com/office/drawing/2014/main" id="{1119E59A-BE7D-C9D0-9CB6-E41103E0E71F}"/>
              </a:ext>
            </a:extLst>
          </p:cNvPr>
          <p:cNvGrpSpPr/>
          <p:nvPr userDrawn="1"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6A117784-6459-0684-1D24-D2BAF39CD053}"/>
                </a:ext>
              </a:extLst>
            </p:cNvPr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95B5F098-6B7A-3321-A008-7C46B01022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DF4707FA-C0E9-9F6D-3F13-02AA9B2433C1}"/>
                </a:ext>
              </a:extLst>
            </p:cNvPr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B4C79F2-602D-1BEC-42B6-1181FB57E2A1}"/>
                </a:ext>
              </a:extLst>
            </p:cNvPr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D6131FD2-DBAA-4466-4EFB-3D10E288DD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0F784C1C-3A5B-CA83-752E-7780BE5AA5DE}"/>
                </a:ext>
              </a:extLst>
            </p:cNvPr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6F118175-9209-C8B6-3D63-2E97EB50426F}"/>
                </a:ext>
              </a:extLst>
            </p:cNvPr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2">
              <a:extLst>
                <a:ext uri="{FF2B5EF4-FFF2-40B4-BE49-F238E27FC236}">
                  <a16:creationId xmlns:a16="http://schemas.microsoft.com/office/drawing/2014/main" id="{54766838-7A28-9CB2-59E0-06E25BDE87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0A0ECD05-5087-817A-637F-E565952D4640}"/>
              </a:ext>
            </a:extLst>
          </p:cNvPr>
          <p:cNvSpPr txBox="1"/>
          <p:nvPr userDrawn="1"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987D799-813A-0BBC-DD46-C663576329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8" y="537774"/>
            <a:ext cx="3953626" cy="2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1" r:id="rId3"/>
    <p:sldLayoutId id="2147483669" r:id="rId4"/>
    <p:sldLayoutId id="2147483670" r:id="rId5"/>
    <p:sldLayoutId id="2147483665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696EF07-F00F-76B0-A181-F2364238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5335" r="965" b="-167"/>
          <a:stretch/>
        </p:blipFill>
        <p:spPr>
          <a:xfrm>
            <a:off x="-41275" y="-136525"/>
            <a:ext cx="20186650" cy="11506201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16B6AD0-F12D-87E9-6F83-9570741A5A2B}"/>
              </a:ext>
            </a:extLst>
          </p:cNvPr>
          <p:cNvSpPr/>
          <p:nvPr/>
        </p:nvSpPr>
        <p:spPr>
          <a:xfrm rot="10800000">
            <a:off x="-58511" y="-164192"/>
            <a:ext cx="20345400" cy="11506200"/>
          </a:xfrm>
          <a:prstGeom prst="rect">
            <a:avLst/>
          </a:prstGeom>
          <a:gradFill flip="none" rotWithShape="1">
            <a:gsLst>
              <a:gs pos="6000">
                <a:srgbClr val="379E60"/>
              </a:gs>
              <a:gs pos="79000">
                <a:srgbClr val="008777">
                  <a:alpha val="23956"/>
                </a:srgbClr>
              </a:gs>
              <a:gs pos="100000">
                <a:srgbClr val="058A7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noFill/>
              </a:rPr>
              <a:t>v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C128D6D-E28C-07D1-EB73-1F30778C26BC}"/>
              </a:ext>
            </a:extLst>
          </p:cNvPr>
          <p:cNvSpPr/>
          <p:nvPr/>
        </p:nvSpPr>
        <p:spPr>
          <a:xfrm>
            <a:off x="-58512" y="4664075"/>
            <a:ext cx="15292161" cy="295235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28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ED56A0B-8A0A-127F-6826-72C2020B7398}"/>
              </a:ext>
            </a:extLst>
          </p:cNvPr>
          <p:cNvSpPr txBox="1">
            <a:spLocks/>
          </p:cNvSpPr>
          <p:nvPr/>
        </p:nvSpPr>
        <p:spPr>
          <a:xfrm>
            <a:off x="374650" y="4941115"/>
            <a:ext cx="14208125" cy="252120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Electricity Integration Package</a:t>
            </a:r>
            <a:r>
              <a:rPr lang="sr-Latn-ME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5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status of transposition and verification</a:t>
            </a:r>
            <a:r>
              <a:rPr lang="sr-Latn-ME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12700">
              <a:spcBef>
                <a:spcPts val="120"/>
              </a:spcBef>
            </a:pPr>
            <a:r>
              <a:rPr lang="sr-Latn-ME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Impact of CBAM on cross-border trades</a:t>
            </a:r>
            <a:endParaRPr lang="en-GB" sz="5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8FF47BD-BCA6-956D-B32B-BC97134A7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0" y="473075"/>
            <a:ext cx="3332846" cy="262329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7598631-06AC-0A62-301D-FA6DDAA5007D}"/>
              </a:ext>
            </a:extLst>
          </p:cNvPr>
          <p:cNvSpPr/>
          <p:nvPr/>
        </p:nvSpPr>
        <p:spPr>
          <a:xfrm>
            <a:off x="11576050" y="1235075"/>
            <a:ext cx="7630160" cy="1066800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chemeClr val="bg1">
              <a:alpha val="25195"/>
            </a:schemeClr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607EF9-A236-1234-834F-C452C392A4DC}"/>
              </a:ext>
            </a:extLst>
          </p:cNvPr>
          <p:cNvSpPr txBox="1"/>
          <p:nvPr/>
        </p:nvSpPr>
        <p:spPr>
          <a:xfrm>
            <a:off x="11576050" y="1430665"/>
            <a:ext cx="742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8445">
              <a:lnSpc>
                <a:spcPct val="100000"/>
              </a:lnSpc>
              <a:spcBef>
                <a:spcPts val="1495"/>
              </a:spcBef>
            </a:pP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Uniting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Europe's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Energy</a:t>
            </a:r>
            <a:r>
              <a:rPr lang="pt-PT" sz="3600" b="1" i="0" u="none" strike="noStrike" dirty="0">
                <a:solidFill>
                  <a:srgbClr val="FFFFFF"/>
                </a:solidFill>
                <a:effectLst/>
              </a:rPr>
              <a:t>, </a:t>
            </a:r>
            <a:r>
              <a:rPr lang="pt-PT" sz="3600" b="1" i="0" u="none" strike="noStrike" dirty="0" err="1">
                <a:solidFill>
                  <a:srgbClr val="FFFFFF"/>
                </a:solidFill>
                <a:effectLst/>
              </a:rPr>
              <a:t>Today</a:t>
            </a:r>
            <a:endParaRPr lang="pt-PT" sz="3600" dirty="0">
              <a:latin typeface="Roboto"/>
              <a:cs typeface="Roboto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10D7CBD-1B44-D275-A92A-7C6011A33C3F}"/>
              </a:ext>
            </a:extLst>
          </p:cNvPr>
          <p:cNvSpPr txBox="1"/>
          <p:nvPr/>
        </p:nvSpPr>
        <p:spPr>
          <a:xfrm>
            <a:off x="552988" y="7312323"/>
            <a:ext cx="9525000" cy="2666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Update by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204" dirty="0">
                <a:solidFill>
                  <a:srgbClr val="FFFFFF"/>
                </a:solidFill>
                <a:latin typeface="Roboto"/>
                <a:cs typeface="Roboto"/>
              </a:rPr>
              <a:t>Energy Community Secretariat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2800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sr-Latn-ME" sz="2800" i="1" spc="204" dirty="0">
                <a:solidFill>
                  <a:srgbClr val="FFFFFF"/>
                </a:solidFill>
                <a:latin typeface="Roboto"/>
                <a:cs typeface="Roboto"/>
              </a:rPr>
              <a:t>4</a:t>
            </a:r>
            <a:r>
              <a:rPr lang="en-GB" sz="2800" i="1" spc="204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r>
              <a:rPr lang="en-GB" sz="2800" i="1" spc="204" baseline="3000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lang="sr-Latn-ME" sz="2800" i="1" spc="204" baseline="30000" dirty="0">
                <a:solidFill>
                  <a:srgbClr val="FFFFFF"/>
                </a:solidFill>
                <a:latin typeface="Roboto"/>
                <a:cs typeface="Roboto"/>
              </a:rPr>
              <a:t>d </a:t>
            </a:r>
            <a:r>
              <a:rPr lang="sr-Latn-ME" sz="2800" i="1" spc="204" dirty="0">
                <a:solidFill>
                  <a:srgbClr val="FFFFFF"/>
                </a:solidFill>
                <a:latin typeface="Roboto"/>
                <a:cs typeface="Roboto"/>
              </a:rPr>
              <a:t>MESC Meeting</a:t>
            </a:r>
            <a:endParaRPr lang="en-US" sz="2800" i="1" spc="204" dirty="0">
              <a:solidFill>
                <a:srgbClr val="FFFFFF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2800" i="1" spc="204" dirty="0">
                <a:solidFill>
                  <a:srgbClr val="FFFFFF"/>
                </a:solidFill>
                <a:latin typeface="Roboto"/>
                <a:cs typeface="Roboto"/>
              </a:rPr>
              <a:t>10 February</a:t>
            </a:r>
            <a:r>
              <a:rPr lang="sr-Latn-ME" sz="2800" i="1" spc="20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en-US" sz="2800" i="1" spc="204" dirty="0">
                <a:solidFill>
                  <a:srgbClr val="FFFFFF"/>
                </a:solidFill>
                <a:latin typeface="Roboto"/>
                <a:cs typeface="Roboto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Scheduled Commercial Flows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graph of a number of red and blue bars&#10;&#10;Description automatically generated">
            <a:extLst>
              <a:ext uri="{FF2B5EF4-FFF2-40B4-BE49-F238E27FC236}">
                <a16:creationId xmlns:a16="http://schemas.microsoft.com/office/drawing/2014/main" id="{D3772B19-6E9D-1807-187C-F39FCFFCC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1286837"/>
            <a:ext cx="15582569" cy="87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Scheduled Commercial Flows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8C299629-AD17-62A4-94F1-C0B18F52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463675"/>
            <a:ext cx="15359463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20104696" cy="11309127"/>
            <a:chOff x="-1" y="0"/>
            <a:chExt cx="20104696" cy="11309127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61720" y="10963687"/>
              <a:ext cx="942975" cy="345440"/>
            </a:xfrm>
            <a:custGeom>
              <a:avLst/>
              <a:gdLst/>
              <a:ahLst/>
              <a:cxnLst/>
              <a:rect l="l" t="t" r="r" b="b"/>
              <a:pathLst>
                <a:path w="942975" h="345440">
                  <a:moveTo>
                    <a:pt x="0" y="344869"/>
                  </a:moveTo>
                  <a:lnTo>
                    <a:pt x="942379" y="344869"/>
                  </a:lnTo>
                  <a:lnTo>
                    <a:pt x="942379" y="0"/>
                  </a:lnTo>
                  <a:lnTo>
                    <a:pt x="0" y="0"/>
                  </a:lnTo>
                  <a:lnTo>
                    <a:pt x="0" y="344869"/>
                  </a:lnTo>
                  <a:close/>
                </a:path>
              </a:pathLst>
            </a:custGeom>
            <a:solidFill>
              <a:srgbClr val="2F3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29566"/>
              <a:ext cx="19161760" cy="1979295"/>
            </a:xfrm>
            <a:custGeom>
              <a:avLst/>
              <a:gdLst/>
              <a:ahLst/>
              <a:cxnLst/>
              <a:rect l="l" t="t" r="r" b="b"/>
              <a:pathLst>
                <a:path w="19161760" h="1979295">
                  <a:moveTo>
                    <a:pt x="19161710" y="0"/>
                  </a:moveTo>
                  <a:lnTo>
                    <a:pt x="17359021" y="0"/>
                  </a:lnTo>
                  <a:lnTo>
                    <a:pt x="17359021" y="1626920"/>
                  </a:lnTo>
                  <a:lnTo>
                    <a:pt x="0" y="1626920"/>
                  </a:lnTo>
                  <a:lnTo>
                    <a:pt x="0" y="1978990"/>
                  </a:lnTo>
                  <a:lnTo>
                    <a:pt x="17359021" y="1978990"/>
                  </a:lnTo>
                  <a:lnTo>
                    <a:pt x="18407812" y="1978990"/>
                  </a:lnTo>
                  <a:lnTo>
                    <a:pt x="19161710" y="1978990"/>
                  </a:lnTo>
                  <a:lnTo>
                    <a:pt x="19161710" y="0"/>
                  </a:lnTo>
                  <a:close/>
                </a:path>
              </a:pathLst>
            </a:custGeom>
            <a:solidFill>
              <a:srgbClr val="3A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10020" y="5"/>
              <a:ext cx="6994525" cy="6984365"/>
            </a:xfrm>
            <a:custGeom>
              <a:avLst/>
              <a:gdLst/>
              <a:ahLst/>
              <a:cxnLst/>
              <a:rect l="l" t="t" r="r" b="b"/>
              <a:pathLst>
                <a:path w="6994525" h="6984365">
                  <a:moveTo>
                    <a:pt x="1569224" y="2007082"/>
                  </a:moveTo>
                  <a:lnTo>
                    <a:pt x="1056906" y="1859026"/>
                  </a:lnTo>
                  <a:lnTo>
                    <a:pt x="791311" y="1434147"/>
                  </a:lnTo>
                  <a:lnTo>
                    <a:pt x="542861" y="1793278"/>
                  </a:lnTo>
                  <a:lnTo>
                    <a:pt x="0" y="1810537"/>
                  </a:lnTo>
                  <a:lnTo>
                    <a:pt x="386054" y="2198332"/>
                  </a:lnTo>
                  <a:lnTo>
                    <a:pt x="320700" y="2667063"/>
                  </a:lnTo>
                  <a:lnTo>
                    <a:pt x="820686" y="2513457"/>
                  </a:lnTo>
                  <a:lnTo>
                    <a:pt x="1315872" y="2766085"/>
                  </a:lnTo>
                  <a:lnTo>
                    <a:pt x="1229474" y="2294928"/>
                  </a:lnTo>
                  <a:lnTo>
                    <a:pt x="1569224" y="2007082"/>
                  </a:lnTo>
                  <a:close/>
                </a:path>
                <a:path w="6994525" h="6984365">
                  <a:moveTo>
                    <a:pt x="1737563" y="326758"/>
                  </a:moveTo>
                  <a:lnTo>
                    <a:pt x="1225410" y="154813"/>
                  </a:lnTo>
                  <a:lnTo>
                    <a:pt x="1126274" y="0"/>
                  </a:lnTo>
                  <a:lnTo>
                    <a:pt x="757809" y="0"/>
                  </a:lnTo>
                  <a:lnTo>
                    <a:pt x="711936" y="60337"/>
                  </a:lnTo>
                  <a:lnTo>
                    <a:pt x="170091" y="42481"/>
                  </a:lnTo>
                  <a:lnTo>
                    <a:pt x="557745" y="432943"/>
                  </a:lnTo>
                  <a:lnTo>
                    <a:pt x="495274" y="871435"/>
                  </a:lnTo>
                  <a:lnTo>
                    <a:pt x="993521" y="757809"/>
                  </a:lnTo>
                  <a:lnTo>
                    <a:pt x="1489329" y="1027468"/>
                  </a:lnTo>
                  <a:lnTo>
                    <a:pt x="1400251" y="577164"/>
                  </a:lnTo>
                  <a:lnTo>
                    <a:pt x="1737563" y="326758"/>
                  </a:lnTo>
                  <a:close/>
                </a:path>
                <a:path w="6994525" h="6984365">
                  <a:moveTo>
                    <a:pt x="2270391" y="3860101"/>
                  </a:moveTo>
                  <a:lnTo>
                    <a:pt x="1787410" y="3742436"/>
                  </a:lnTo>
                  <a:lnTo>
                    <a:pt x="1528508" y="3324631"/>
                  </a:lnTo>
                  <a:lnTo>
                    <a:pt x="1305394" y="3709263"/>
                  </a:lnTo>
                  <a:lnTo>
                    <a:pt x="799287" y="3763048"/>
                  </a:lnTo>
                  <a:lnTo>
                    <a:pt x="1169301" y="4134193"/>
                  </a:lnTo>
                  <a:lnTo>
                    <a:pt x="1120368" y="4617517"/>
                  </a:lnTo>
                  <a:lnTo>
                    <a:pt x="1582940" y="4427880"/>
                  </a:lnTo>
                  <a:lnTo>
                    <a:pt x="2051812" y="4653864"/>
                  </a:lnTo>
                  <a:lnTo>
                    <a:pt x="1959470" y="4177449"/>
                  </a:lnTo>
                  <a:lnTo>
                    <a:pt x="2270391" y="3860101"/>
                  </a:lnTo>
                  <a:close/>
                </a:path>
                <a:path w="6994525" h="6984365">
                  <a:moveTo>
                    <a:pt x="3678821" y="5421452"/>
                  </a:moveTo>
                  <a:lnTo>
                    <a:pt x="3251949" y="5332006"/>
                  </a:lnTo>
                  <a:lnTo>
                    <a:pt x="3007093" y="4940554"/>
                  </a:lnTo>
                  <a:lnTo>
                    <a:pt x="2830753" y="5324411"/>
                  </a:lnTo>
                  <a:lnTo>
                    <a:pt x="2393962" y="5401996"/>
                  </a:lnTo>
                  <a:lnTo>
                    <a:pt x="2732443" y="5741505"/>
                  </a:lnTo>
                  <a:lnTo>
                    <a:pt x="2712682" y="6209246"/>
                  </a:lnTo>
                  <a:lnTo>
                    <a:pt x="3105289" y="6004280"/>
                  </a:lnTo>
                  <a:lnTo>
                    <a:pt x="3523513" y="6199327"/>
                  </a:lnTo>
                  <a:lnTo>
                    <a:pt x="3421684" y="5744070"/>
                  </a:lnTo>
                  <a:lnTo>
                    <a:pt x="3678821" y="5421452"/>
                  </a:lnTo>
                  <a:close/>
                </a:path>
                <a:path w="6994525" h="6984365">
                  <a:moveTo>
                    <a:pt x="5445239" y="6249733"/>
                  </a:moveTo>
                  <a:lnTo>
                    <a:pt x="5089004" y="6180290"/>
                  </a:lnTo>
                  <a:lnTo>
                    <a:pt x="4866271" y="5832513"/>
                  </a:lnTo>
                  <a:lnTo>
                    <a:pt x="4743031" y="6184874"/>
                  </a:lnTo>
                  <a:lnTo>
                    <a:pt x="4390428" y="6266586"/>
                  </a:lnTo>
                  <a:lnTo>
                    <a:pt x="4685995" y="6563500"/>
                  </a:lnTo>
                  <a:lnTo>
                    <a:pt x="4696015" y="6984073"/>
                  </a:lnTo>
                  <a:lnTo>
                    <a:pt x="5005463" y="6790614"/>
                  </a:lnTo>
                  <a:lnTo>
                    <a:pt x="5358930" y="6955968"/>
                  </a:lnTo>
                  <a:lnTo>
                    <a:pt x="5250840" y="6548247"/>
                  </a:lnTo>
                  <a:lnTo>
                    <a:pt x="5445239" y="6249733"/>
                  </a:lnTo>
                  <a:close/>
                </a:path>
                <a:path w="6994525" h="6984365">
                  <a:moveTo>
                    <a:pt x="6994068" y="6206350"/>
                  </a:moveTo>
                  <a:lnTo>
                    <a:pt x="6846417" y="6175959"/>
                  </a:lnTo>
                  <a:lnTo>
                    <a:pt x="6652260" y="5882208"/>
                  </a:lnTo>
                  <a:lnTo>
                    <a:pt x="6573914" y="6179769"/>
                  </a:lnTo>
                  <a:lnTo>
                    <a:pt x="6301575" y="6248387"/>
                  </a:lnTo>
                  <a:lnTo>
                    <a:pt x="6549326" y="6497968"/>
                  </a:lnTo>
                  <a:lnTo>
                    <a:pt x="6579590" y="6849897"/>
                  </a:lnTo>
                  <a:lnTo>
                    <a:pt x="6812318" y="6689141"/>
                  </a:lnTo>
                  <a:lnTo>
                    <a:pt x="6994068" y="6777698"/>
                  </a:lnTo>
                  <a:lnTo>
                    <a:pt x="6994068" y="6689141"/>
                  </a:lnTo>
                  <a:lnTo>
                    <a:pt x="6994068" y="6488912"/>
                  </a:lnTo>
                  <a:lnTo>
                    <a:pt x="6993229" y="6486207"/>
                  </a:lnTo>
                  <a:lnTo>
                    <a:pt x="6994068" y="6484683"/>
                  </a:lnTo>
                  <a:lnTo>
                    <a:pt x="6994068" y="6206350"/>
                  </a:lnTo>
                  <a:close/>
                </a:path>
              </a:pathLst>
            </a:custGeom>
            <a:solidFill>
              <a:srgbClr val="3A9F5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25257" y="4538196"/>
            <a:ext cx="12457430" cy="257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7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0" y="10130939"/>
            <a:ext cx="17359630" cy="5626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475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Energy</a:t>
            </a:r>
            <a:r>
              <a:rPr sz="145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Community</a:t>
            </a:r>
            <a:r>
              <a:rPr sz="14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Secretariat</a:t>
            </a:r>
            <a:endParaRPr sz="1450">
              <a:latin typeface="Roboto"/>
              <a:cs typeface="Roboto"/>
            </a:endParaRPr>
          </a:p>
          <a:p>
            <a:pPr marL="589915">
              <a:lnSpc>
                <a:spcPct val="1000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Am</a:t>
            </a:r>
            <a:r>
              <a:rPr sz="14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Hof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4,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Level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5,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1010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dirty="0">
                <a:solidFill>
                  <a:srgbClr val="FFFFFF"/>
                </a:solidFill>
                <a:latin typeface="Roboto"/>
                <a:cs typeface="Roboto"/>
              </a:rPr>
              <a:t>Vienna,</a:t>
            </a:r>
            <a:r>
              <a:rPr sz="14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Roboto"/>
                <a:cs typeface="Roboto"/>
              </a:rPr>
              <a:t>Austria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0218" y="9548372"/>
            <a:ext cx="18271490" cy="1223010"/>
            <a:chOff x="590218" y="9548372"/>
            <a:chExt cx="18271490" cy="1223010"/>
          </a:xfrm>
        </p:grpSpPr>
        <p:sp>
          <p:nvSpPr>
            <p:cNvPr id="15" name="object 15"/>
            <p:cNvSpPr/>
            <p:nvPr/>
          </p:nvSpPr>
          <p:spPr>
            <a:xfrm>
              <a:off x="1173941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880" y="9711887"/>
              <a:ext cx="165534" cy="174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65313" y="9631267"/>
              <a:ext cx="61594" cy="255904"/>
            </a:xfrm>
            <a:custGeom>
              <a:avLst/>
              <a:gdLst/>
              <a:ahLst/>
              <a:cxnLst/>
              <a:rect l="l" t="t" r="r" b="b"/>
              <a:pathLst>
                <a:path w="61594" h="255904">
                  <a:moveTo>
                    <a:pt x="57200" y="85267"/>
                  </a:moveTo>
                  <a:lnTo>
                    <a:pt x="4076" y="85267"/>
                  </a:lnTo>
                  <a:lnTo>
                    <a:pt x="4076" y="86537"/>
                  </a:lnTo>
                  <a:lnTo>
                    <a:pt x="4064" y="170357"/>
                  </a:lnTo>
                  <a:lnTo>
                    <a:pt x="4064" y="254177"/>
                  </a:lnTo>
                  <a:lnTo>
                    <a:pt x="4089" y="255447"/>
                  </a:lnTo>
                  <a:lnTo>
                    <a:pt x="57010" y="255447"/>
                  </a:lnTo>
                  <a:lnTo>
                    <a:pt x="57010" y="254177"/>
                  </a:lnTo>
                  <a:lnTo>
                    <a:pt x="57200" y="254177"/>
                  </a:lnTo>
                  <a:lnTo>
                    <a:pt x="57200" y="170357"/>
                  </a:lnTo>
                  <a:lnTo>
                    <a:pt x="57200" y="86537"/>
                  </a:lnTo>
                  <a:lnTo>
                    <a:pt x="57200" y="85267"/>
                  </a:lnTo>
                  <a:close/>
                </a:path>
                <a:path w="61594" h="255904">
                  <a:moveTo>
                    <a:pt x="61404" y="30556"/>
                  </a:moveTo>
                  <a:lnTo>
                    <a:pt x="58966" y="18719"/>
                  </a:lnTo>
                  <a:lnTo>
                    <a:pt x="52374" y="9004"/>
                  </a:lnTo>
                  <a:lnTo>
                    <a:pt x="42621" y="2425"/>
                  </a:lnTo>
                  <a:lnTo>
                    <a:pt x="30746" y="0"/>
                  </a:lnTo>
                  <a:lnTo>
                    <a:pt x="18808" y="2438"/>
                  </a:lnTo>
                  <a:lnTo>
                    <a:pt x="9017" y="9067"/>
                  </a:lnTo>
                  <a:lnTo>
                    <a:pt x="2400" y="18872"/>
                  </a:lnTo>
                  <a:lnTo>
                    <a:pt x="0" y="30822"/>
                  </a:lnTo>
                  <a:lnTo>
                    <a:pt x="2463" y="42646"/>
                  </a:lnTo>
                  <a:lnTo>
                    <a:pt x="9080" y="52374"/>
                  </a:lnTo>
                  <a:lnTo>
                    <a:pt x="18834" y="58966"/>
                  </a:lnTo>
                  <a:lnTo>
                    <a:pt x="30683" y="61391"/>
                  </a:lnTo>
                  <a:lnTo>
                    <a:pt x="42646" y="58953"/>
                  </a:lnTo>
                  <a:lnTo>
                    <a:pt x="52412" y="52336"/>
                  </a:lnTo>
                  <a:lnTo>
                    <a:pt x="59004" y="42545"/>
                  </a:lnTo>
                  <a:lnTo>
                    <a:pt x="61404" y="3055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218" y="9552515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4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5706" y="265636"/>
                  </a:lnTo>
                  <a:lnTo>
                    <a:pt x="21962" y="311119"/>
                  </a:lnTo>
                  <a:lnTo>
                    <a:pt x="47470" y="351241"/>
                  </a:lnTo>
                  <a:lnTo>
                    <a:pt x="80933" y="384704"/>
                  </a:lnTo>
                  <a:lnTo>
                    <a:pt x="121055" y="410212"/>
                  </a:lnTo>
                  <a:lnTo>
                    <a:pt x="166539" y="426468"/>
                  </a:lnTo>
                  <a:lnTo>
                    <a:pt x="216087" y="432175"/>
                  </a:lnTo>
                  <a:lnTo>
                    <a:pt x="265632" y="426468"/>
                  </a:lnTo>
                  <a:lnTo>
                    <a:pt x="311115" y="410212"/>
                  </a:lnTo>
                  <a:lnTo>
                    <a:pt x="351237" y="384704"/>
                  </a:lnTo>
                  <a:lnTo>
                    <a:pt x="384701" y="351241"/>
                  </a:lnTo>
                  <a:lnTo>
                    <a:pt x="410211" y="311119"/>
                  </a:lnTo>
                  <a:lnTo>
                    <a:pt x="426468" y="265636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79" y="9645331"/>
              <a:ext cx="241249" cy="2465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7663" y="9548372"/>
              <a:ext cx="432434" cy="429895"/>
            </a:xfrm>
            <a:custGeom>
              <a:avLst/>
              <a:gdLst/>
              <a:ahLst/>
              <a:cxnLst/>
              <a:rect l="l" t="t" r="r" b="b"/>
              <a:pathLst>
                <a:path w="432435" h="429895">
                  <a:moveTo>
                    <a:pt x="216087" y="0"/>
                  </a:moveTo>
                  <a:lnTo>
                    <a:pt x="166539" y="5706"/>
                  </a:lnTo>
                  <a:lnTo>
                    <a:pt x="121055" y="21962"/>
                  </a:lnTo>
                  <a:lnTo>
                    <a:pt x="80933" y="47470"/>
                  </a:lnTo>
                  <a:lnTo>
                    <a:pt x="47470" y="80933"/>
                  </a:lnTo>
                  <a:lnTo>
                    <a:pt x="21962" y="121055"/>
                  </a:lnTo>
                  <a:lnTo>
                    <a:pt x="5706" y="166539"/>
                  </a:lnTo>
                  <a:lnTo>
                    <a:pt x="0" y="216087"/>
                  </a:lnTo>
                  <a:lnTo>
                    <a:pt x="4678" y="261023"/>
                  </a:lnTo>
                  <a:lnTo>
                    <a:pt x="18073" y="302740"/>
                  </a:lnTo>
                  <a:lnTo>
                    <a:pt x="39230" y="340281"/>
                  </a:lnTo>
                  <a:lnTo>
                    <a:pt x="67190" y="372689"/>
                  </a:lnTo>
                  <a:lnTo>
                    <a:pt x="100996" y="399007"/>
                  </a:lnTo>
                  <a:lnTo>
                    <a:pt x="139691" y="418279"/>
                  </a:lnTo>
                  <a:lnTo>
                    <a:pt x="182319" y="429547"/>
                  </a:lnTo>
                  <a:lnTo>
                    <a:pt x="182319" y="278546"/>
                  </a:lnTo>
                  <a:lnTo>
                    <a:pt x="127451" y="278546"/>
                  </a:lnTo>
                  <a:lnTo>
                    <a:pt x="127451" y="216087"/>
                  </a:lnTo>
                  <a:lnTo>
                    <a:pt x="182319" y="216087"/>
                  </a:lnTo>
                  <a:lnTo>
                    <a:pt x="182319" y="168476"/>
                  </a:lnTo>
                  <a:lnTo>
                    <a:pt x="188131" y="132493"/>
                  </a:lnTo>
                  <a:lnTo>
                    <a:pt x="204619" y="106132"/>
                  </a:lnTo>
                  <a:lnTo>
                    <a:pt x="230362" y="89926"/>
                  </a:lnTo>
                  <a:lnTo>
                    <a:pt x="263939" y="84405"/>
                  </a:lnTo>
                  <a:lnTo>
                    <a:pt x="281472" y="85065"/>
                  </a:lnTo>
                  <a:lnTo>
                    <a:pt x="296993" y="86515"/>
                  </a:lnTo>
                  <a:lnTo>
                    <a:pt x="312315" y="88625"/>
                  </a:lnTo>
                  <a:lnTo>
                    <a:pt x="312315" y="141807"/>
                  </a:lnTo>
                  <a:lnTo>
                    <a:pt x="285059" y="141807"/>
                  </a:lnTo>
                  <a:lnTo>
                    <a:pt x="268235" y="144677"/>
                  </a:lnTo>
                  <a:lnTo>
                    <a:pt x="257388" y="152272"/>
                  </a:lnTo>
                  <a:lnTo>
                    <a:pt x="251573" y="163072"/>
                  </a:lnTo>
                  <a:lnTo>
                    <a:pt x="249845" y="175554"/>
                  </a:lnTo>
                  <a:lnTo>
                    <a:pt x="249845" y="216087"/>
                  </a:lnTo>
                  <a:lnTo>
                    <a:pt x="309781" y="216087"/>
                  </a:lnTo>
                  <a:lnTo>
                    <a:pt x="300200" y="278546"/>
                  </a:lnTo>
                  <a:lnTo>
                    <a:pt x="249845" y="278546"/>
                  </a:lnTo>
                  <a:lnTo>
                    <a:pt x="249845" y="429547"/>
                  </a:lnTo>
                  <a:lnTo>
                    <a:pt x="292473" y="418279"/>
                  </a:lnTo>
                  <a:lnTo>
                    <a:pt x="331170" y="399007"/>
                  </a:lnTo>
                  <a:lnTo>
                    <a:pt x="364978" y="372689"/>
                  </a:lnTo>
                  <a:lnTo>
                    <a:pt x="392940" y="340281"/>
                  </a:lnTo>
                  <a:lnTo>
                    <a:pt x="414099" y="302740"/>
                  </a:lnTo>
                  <a:lnTo>
                    <a:pt x="427496" y="261023"/>
                  </a:lnTo>
                  <a:lnTo>
                    <a:pt x="432175" y="216087"/>
                  </a:lnTo>
                  <a:lnTo>
                    <a:pt x="426468" y="166539"/>
                  </a:lnTo>
                  <a:lnTo>
                    <a:pt x="410211" y="121055"/>
                  </a:lnTo>
                  <a:lnTo>
                    <a:pt x="384701" y="80933"/>
                  </a:lnTo>
                  <a:lnTo>
                    <a:pt x="351237" y="47470"/>
                  </a:lnTo>
                  <a:lnTo>
                    <a:pt x="311115" y="21962"/>
                  </a:lnTo>
                  <a:lnTo>
                    <a:pt x="265632" y="5706"/>
                  </a:lnTo>
                  <a:lnTo>
                    <a:pt x="216087" y="0"/>
                  </a:lnTo>
                  <a:close/>
                </a:path>
              </a:pathLst>
            </a:custGeom>
            <a:solidFill>
              <a:srgbClr val="2C6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5115" y="9632782"/>
              <a:ext cx="185420" cy="347980"/>
            </a:xfrm>
            <a:custGeom>
              <a:avLst/>
              <a:gdLst/>
              <a:ahLst/>
              <a:cxnLst/>
              <a:rect l="l" t="t" r="r" b="b"/>
              <a:pathLst>
                <a:path w="185419" h="347979">
                  <a:moveTo>
                    <a:pt x="150543" y="65"/>
                  </a:moveTo>
                  <a:lnTo>
                    <a:pt x="102911" y="5520"/>
                  </a:lnTo>
                  <a:lnTo>
                    <a:pt x="60679" y="48087"/>
                  </a:lnTo>
                  <a:lnTo>
                    <a:pt x="54867" y="84070"/>
                  </a:lnTo>
                  <a:lnTo>
                    <a:pt x="54867" y="131681"/>
                  </a:lnTo>
                  <a:lnTo>
                    <a:pt x="0" y="131681"/>
                  </a:lnTo>
                  <a:lnTo>
                    <a:pt x="0" y="194140"/>
                  </a:lnTo>
                  <a:lnTo>
                    <a:pt x="54867" y="194140"/>
                  </a:lnTo>
                  <a:lnTo>
                    <a:pt x="54867" y="345141"/>
                  </a:lnTo>
                  <a:lnTo>
                    <a:pt x="63171" y="346280"/>
                  </a:lnTo>
                  <a:lnTo>
                    <a:pt x="71571" y="347103"/>
                  </a:lnTo>
                  <a:lnTo>
                    <a:pt x="80061" y="347601"/>
                  </a:lnTo>
                  <a:lnTo>
                    <a:pt x="88636" y="347769"/>
                  </a:lnTo>
                  <a:lnTo>
                    <a:pt x="97210" y="347601"/>
                  </a:lnTo>
                  <a:lnTo>
                    <a:pt x="105699" y="347103"/>
                  </a:lnTo>
                  <a:lnTo>
                    <a:pt x="114096" y="346280"/>
                  </a:lnTo>
                  <a:lnTo>
                    <a:pt x="122394" y="345141"/>
                  </a:lnTo>
                  <a:lnTo>
                    <a:pt x="122394" y="194140"/>
                  </a:lnTo>
                  <a:lnTo>
                    <a:pt x="172748" y="194140"/>
                  </a:lnTo>
                  <a:lnTo>
                    <a:pt x="182329" y="131681"/>
                  </a:lnTo>
                  <a:lnTo>
                    <a:pt x="122394" y="131681"/>
                  </a:lnTo>
                  <a:lnTo>
                    <a:pt x="122394" y="91138"/>
                  </a:lnTo>
                  <a:lnTo>
                    <a:pt x="124122" y="78657"/>
                  </a:lnTo>
                  <a:lnTo>
                    <a:pt x="129937" y="67861"/>
                  </a:lnTo>
                  <a:lnTo>
                    <a:pt x="140783" y="60269"/>
                  </a:lnTo>
                  <a:lnTo>
                    <a:pt x="157607" y="57401"/>
                  </a:lnTo>
                  <a:lnTo>
                    <a:pt x="184863" y="57401"/>
                  </a:lnTo>
                  <a:lnTo>
                    <a:pt x="184863" y="4219"/>
                  </a:lnTo>
                  <a:lnTo>
                    <a:pt x="170195" y="1780"/>
                  </a:lnTo>
                  <a:lnTo>
                    <a:pt x="160267" y="527"/>
                  </a:lnTo>
                  <a:lnTo>
                    <a:pt x="150543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41252" y="9563754"/>
              <a:ext cx="1219947" cy="12072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360176" y="8990767"/>
            <a:ext cx="182372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55" dirty="0">
                <a:solidFill>
                  <a:srgbClr val="FFFFFF"/>
                </a:solidFill>
                <a:latin typeface="Roboto"/>
                <a:cs typeface="Roboto"/>
              </a:rPr>
              <a:t>energy-</a:t>
            </a:r>
            <a:r>
              <a:rPr sz="1250" b="1" spc="40" dirty="0">
                <a:solidFill>
                  <a:srgbClr val="FFFFFF"/>
                </a:solidFill>
                <a:latin typeface="Roboto"/>
                <a:cs typeface="Roboto"/>
              </a:rPr>
              <a:t>community.org</a:t>
            </a:r>
            <a:endParaRPr sz="1250">
              <a:latin typeface="Roboto"/>
              <a:cs typeface="Robot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14:cNvPr>
              <p14:cNvContentPartPr/>
              <p14:nvPr/>
            </p14:nvContentPartPr>
            <p14:xfrm>
              <a:off x="21415612" y="399094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A8EAC86E-9CA2-FF0E-287B-21371A726C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09492" y="392974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m 12">
            <a:extLst>
              <a:ext uri="{FF2B5EF4-FFF2-40B4-BE49-F238E27FC236}">
                <a16:creationId xmlns:a16="http://schemas.microsoft.com/office/drawing/2014/main" id="{C12A4A10-8E79-B488-C523-B3D0AD48C9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0" y="473075"/>
            <a:ext cx="3332846" cy="2623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2">
            <a:extLst>
              <a:ext uri="{FF2B5EF4-FFF2-40B4-BE49-F238E27FC236}">
                <a16:creationId xmlns:a16="http://schemas.microsoft.com/office/drawing/2014/main" id="{A6F0EA78-5472-C540-3633-BFDBF6A7D29E}"/>
              </a:ext>
            </a:extLst>
          </p:cNvPr>
          <p:cNvSpPr/>
          <p:nvPr/>
        </p:nvSpPr>
        <p:spPr>
          <a:xfrm>
            <a:off x="0" y="1168650"/>
            <a:ext cx="10204450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">
            <a:extLst>
              <a:ext uri="{FF2B5EF4-FFF2-40B4-BE49-F238E27FC236}">
                <a16:creationId xmlns:a16="http://schemas.microsoft.com/office/drawing/2014/main" id="{52556B74-3B5C-6ADB-BC10-F23DD49B08D4}"/>
              </a:ext>
            </a:extLst>
          </p:cNvPr>
          <p:cNvSpPr txBox="1">
            <a:spLocks/>
          </p:cNvSpPr>
          <p:nvPr/>
        </p:nvSpPr>
        <p:spPr>
          <a:xfrm>
            <a:off x="450850" y="1381646"/>
            <a:ext cx="9982200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sr-Latn-ME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EIP transposition – current status</a:t>
            </a:r>
            <a:endParaRPr lang="pt-PT" sz="4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5B0E381-2B60-E589-D189-1BAE6DDF0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6172"/>
              </p:ext>
            </p:extLst>
          </p:nvPr>
        </p:nvGraphicFramePr>
        <p:xfrm>
          <a:off x="1517650" y="2703081"/>
          <a:ext cx="16746490" cy="7437619"/>
        </p:xfrm>
        <a:graphic>
          <a:graphicData uri="http://schemas.openxmlformats.org/drawingml/2006/table">
            <a:tbl>
              <a:tblPr/>
              <a:tblGrid>
                <a:gridCol w="1518490">
                  <a:extLst>
                    <a:ext uri="{9D8B030D-6E8A-4147-A177-3AD203B41FA5}">
                      <a16:colId xmlns:a16="http://schemas.microsoft.com/office/drawing/2014/main" val="400692198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69272378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65314490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44073662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81646579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169599949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907726519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1092659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12991203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93000825"/>
                    </a:ext>
                  </a:extLst>
                </a:gridCol>
              </a:tblGrid>
              <a:tr h="448232">
                <a:tc rowSpan="2"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Energy Community Contracting Party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base">
                        <a:lnSpc>
                          <a:spcPts val="12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Status of legal act</a:t>
                      </a:r>
                      <a:r>
                        <a:rPr lang="sr-Latn-ME" sz="1800" b="1" i="0" dirty="0">
                          <a:effectLst/>
                          <a:latin typeface="Aptos" panose="020B0004020202020204" pitchFamily="34" charset="0"/>
                        </a:rPr>
                        <a:t>s</a:t>
                      </a: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 transposing fully/partially the Electricity Integration Package</a:t>
                      </a:r>
                      <a:endParaRPr lang="en-GB" sz="18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05244"/>
                  </a:ext>
                </a:extLst>
              </a:tr>
              <a:tr h="1515799">
                <a:tc v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Electricity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Directive (EU) 2019/944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Electricity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Regulation (EU) 2019/943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Risk-</a:t>
                      </a:r>
                      <a:r>
                        <a:rPr lang="en-GB" sz="1800" b="1" i="1" dirty="0" err="1">
                          <a:effectLst/>
                          <a:latin typeface="Aptos" panose="020B0004020202020204" pitchFamily="34" charset="0"/>
                        </a:rPr>
                        <a:t>Preparedne</a:t>
                      </a:r>
                      <a:r>
                        <a:rPr lang="sr-Latn-ME" sz="1800" b="1" i="1" dirty="0">
                          <a:effectLst/>
                          <a:latin typeface="Aptos" panose="020B0004020202020204" pitchFamily="34" charset="0"/>
                        </a:rPr>
                        <a:t>ss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Regulation (EU) 2019/941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ACER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1" dirty="0">
                          <a:effectLst/>
                          <a:latin typeface="Aptos" panose="020B0004020202020204" pitchFamily="34" charset="0"/>
                        </a:rPr>
                        <a:t>Regulation (EU) 2019/942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Commission Regulation (EU) 2015/1222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(CACM)</a:t>
                      </a:r>
                      <a:r>
                        <a:rPr lang="fr-FR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Commission Regulation (EU) 2016/1719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sr-Latn-ME" sz="1800" b="1" i="1" dirty="0">
                          <a:effectLst/>
                          <a:latin typeface="Aptos" panose="020B0004020202020204" pitchFamily="34" charset="0"/>
                        </a:rPr>
                        <a:t>(</a:t>
                      </a: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FCA)</a:t>
                      </a:r>
                      <a:r>
                        <a:rPr lang="fr-FR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Commission Regulation (EU) 2017/2195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(EBGL)</a:t>
                      </a:r>
                      <a:r>
                        <a:rPr lang="fr-FR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Commission Regulation (EU) 2017/1485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(SOGL)</a:t>
                      </a:r>
                      <a:r>
                        <a:rPr lang="fr-FR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Commission Regulation (EU) 2017/2196 </a:t>
                      </a:r>
                      <a:endParaRPr lang="sr-Latn-ME" sz="1800" b="1" i="1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1" dirty="0">
                          <a:effectLst/>
                          <a:latin typeface="Aptos" panose="020B0004020202020204" pitchFamily="34" charset="0"/>
                        </a:rPr>
                        <a:t>(ERNC)</a:t>
                      </a:r>
                      <a:r>
                        <a:rPr lang="fr-FR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16837"/>
                  </a:ext>
                </a:extLst>
              </a:tr>
              <a:tr h="65550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</a:t>
                      </a:r>
                    </a:p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noProof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adopted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noProof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adopted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25837"/>
                  </a:ext>
                </a:extLst>
              </a:tr>
              <a:tr h="97444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Bosnia and Herzegovina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782272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Georgia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</a:t>
                      </a:r>
                      <a:r>
                        <a:rPr lang="en-GB" sz="1800" b="0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GB" sz="18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N/A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778802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Kosovo*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57696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Moldova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74156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02649"/>
                  </a:ext>
                </a:extLst>
              </a:tr>
              <a:tr h="703764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North Macedonia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drafting 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067240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Serbia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solidFill>
                            <a:srgbClr val="275317"/>
                          </a:solidFill>
                          <a:effectLst/>
                          <a:latin typeface="Aptos" panose="020B0004020202020204" pitchFamily="34" charset="0"/>
                        </a:rPr>
                        <a:t>adopted </a:t>
                      </a:r>
                      <a:endParaRPr lang="en-GB" sz="1800" b="1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31404"/>
                  </a:ext>
                </a:extLst>
              </a:tr>
              <a:tr h="97444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1" i="0" dirty="0">
                          <a:effectLst/>
                          <a:latin typeface="Aptos" panose="020B0004020202020204" pitchFamily="34" charset="0"/>
                        </a:rPr>
                        <a:t>Ukraine</a:t>
                      </a: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in the parliamentary procedure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800" b="0" i="0" dirty="0">
                          <a:effectLst/>
                          <a:latin typeface="Aptos" panose="020B0004020202020204" pitchFamily="34" charset="0"/>
                        </a:rPr>
                        <a:t>pending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3413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4554F949-835C-C284-7B58-D5328943D1C6}"/>
              </a:ext>
            </a:extLst>
          </p:cNvPr>
          <p:cNvSpPr/>
          <p:nvPr/>
        </p:nvSpPr>
        <p:spPr>
          <a:xfrm>
            <a:off x="0" y="1168650"/>
            <a:ext cx="15538449" cy="1321435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B4990D-DEE2-EACE-7475-09A6BF7D0C53}"/>
              </a:ext>
            </a:extLst>
          </p:cNvPr>
          <p:cNvSpPr txBox="1">
            <a:spLocks/>
          </p:cNvSpPr>
          <p:nvPr/>
        </p:nvSpPr>
        <p:spPr>
          <a:xfrm>
            <a:off x="631976" y="1434043"/>
            <a:ext cx="14906473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sr-Latn-ME" sz="4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Verification of EIP transposition – current status </a:t>
            </a:r>
            <a:endParaRPr lang="pt-PT" sz="4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4516F3A0-93C4-D27F-61DE-84DB09036468}"/>
              </a:ext>
            </a:extLst>
          </p:cNvPr>
          <p:cNvSpPr txBox="1">
            <a:spLocks/>
          </p:cNvSpPr>
          <p:nvPr/>
        </p:nvSpPr>
        <p:spPr>
          <a:xfrm>
            <a:off x="1060450" y="3292475"/>
            <a:ext cx="17277080" cy="579716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0">
              <a:defRPr sz="4200" b="0" i="0">
                <a:solidFill>
                  <a:srgbClr val="008677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§"/>
            </a:pPr>
            <a:r>
              <a:rPr lang="sr-Latn-ME" sz="3200" spc="-10" dirty="0"/>
              <a:t>Serbia:</a:t>
            </a:r>
            <a:endParaRPr lang="sr-Latn-ME" sz="3200" dirty="0"/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r>
              <a:rPr lang="sr-Latn-ME" sz="2850" dirty="0">
                <a:solidFill>
                  <a:srgbClr val="303B79"/>
                </a:solidFill>
              </a:rPr>
              <a:t>Verification process was </a:t>
            </a:r>
            <a:r>
              <a:rPr lang="en-GB" sz="2850" dirty="0">
                <a:solidFill>
                  <a:srgbClr val="303B79"/>
                </a:solidFill>
              </a:rPr>
              <a:t>officially initiated on </a:t>
            </a:r>
            <a:r>
              <a:rPr lang="en-GB" sz="2850" b="1" dirty="0">
                <a:solidFill>
                  <a:srgbClr val="303B79"/>
                </a:solidFill>
              </a:rPr>
              <a:t>22 October 2025</a:t>
            </a:r>
            <a:r>
              <a:rPr lang="sr-Latn-ME" sz="2850" dirty="0">
                <a:solidFill>
                  <a:srgbClr val="303B79"/>
                </a:solidFill>
              </a:rPr>
              <a:t>;</a:t>
            </a: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r>
              <a:rPr lang="sr-Latn-ME" sz="2850" dirty="0">
                <a:solidFill>
                  <a:srgbClr val="303B79"/>
                </a:solidFill>
              </a:rPr>
              <a:t>EnCS communicated its assessment to the European Commission on </a:t>
            </a:r>
            <a:r>
              <a:rPr lang="sr-Latn-ME" sz="2850" b="1" dirty="0">
                <a:solidFill>
                  <a:srgbClr val="303B79"/>
                </a:solidFill>
              </a:rPr>
              <a:t>16 December 2025</a:t>
            </a:r>
            <a:r>
              <a:rPr lang="sr-Latn-ME" sz="2850" dirty="0">
                <a:solidFill>
                  <a:srgbClr val="303B79"/>
                </a:solidFill>
              </a:rPr>
              <a:t>;</a:t>
            </a: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r>
              <a:rPr lang="sr-Latn-ME" sz="2850" dirty="0">
                <a:solidFill>
                  <a:srgbClr val="303B79"/>
                </a:solidFill>
              </a:rPr>
              <a:t>In line with the agreed verification process, </a:t>
            </a:r>
            <a:r>
              <a:rPr lang="en-GB" sz="2850" dirty="0">
                <a:solidFill>
                  <a:srgbClr val="303B79"/>
                </a:solidFill>
              </a:rPr>
              <a:t>the European Commission </a:t>
            </a:r>
            <a:r>
              <a:rPr lang="sr-Latn-ME" sz="2850" dirty="0">
                <a:solidFill>
                  <a:srgbClr val="303B79"/>
                </a:solidFill>
              </a:rPr>
              <a:t>has five months to review </a:t>
            </a:r>
            <a:r>
              <a:rPr lang="en-GB" sz="2850" dirty="0">
                <a:solidFill>
                  <a:srgbClr val="303B79"/>
                </a:solidFill>
              </a:rPr>
              <a:t>the completeness and conformity of national transposition and implementing</a:t>
            </a:r>
            <a:r>
              <a:rPr lang="sr-Latn-ME" sz="2850" dirty="0">
                <a:solidFill>
                  <a:srgbClr val="303B79"/>
                </a:solidFill>
              </a:rPr>
              <a:t> </a:t>
            </a:r>
            <a:r>
              <a:rPr lang="en-GB" sz="2850" dirty="0">
                <a:solidFill>
                  <a:srgbClr val="303B79"/>
                </a:solidFill>
              </a:rPr>
              <a:t>measures with the EU </a:t>
            </a:r>
            <a:r>
              <a:rPr lang="en-GB" sz="2850" dirty="0" err="1">
                <a:solidFill>
                  <a:srgbClr val="303B79"/>
                </a:solidFill>
              </a:rPr>
              <a:t>acqui</a:t>
            </a:r>
            <a:r>
              <a:rPr lang="sr-Latn-ME" sz="2850" dirty="0">
                <a:solidFill>
                  <a:srgbClr val="303B79"/>
                </a:solidFill>
              </a:rPr>
              <a:t>s and issue an opinion. </a:t>
            </a: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endParaRPr lang="sr-Latn-ME" sz="2850" dirty="0">
              <a:solidFill>
                <a:srgbClr val="303B79"/>
              </a:solidFill>
            </a:endParaRP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§"/>
            </a:pPr>
            <a:r>
              <a:rPr lang="sr-Latn-ME" sz="3200" spc="-10" dirty="0"/>
              <a:t>Moldova:</a:t>
            </a: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r>
              <a:rPr lang="sr-Latn-ME" sz="2850" dirty="0">
                <a:solidFill>
                  <a:srgbClr val="303B79"/>
                </a:solidFill>
              </a:rPr>
              <a:t>Concordance tables</a:t>
            </a:r>
            <a:r>
              <a:rPr lang="en-US" sz="2850" dirty="0">
                <a:solidFill>
                  <a:srgbClr val="303B79"/>
                </a:solidFill>
              </a:rPr>
              <a:t> for the adopted acts</a:t>
            </a:r>
            <a:r>
              <a:rPr lang="sr-Latn-ME" sz="2850" dirty="0">
                <a:solidFill>
                  <a:srgbClr val="303B79"/>
                </a:solidFill>
              </a:rPr>
              <a:t> are being developed</a:t>
            </a:r>
            <a:r>
              <a:rPr lang="en-US" sz="2850" dirty="0">
                <a:solidFill>
                  <a:srgbClr val="303B79"/>
                </a:solidFill>
              </a:rPr>
              <a:t> by</a:t>
            </a:r>
            <a:r>
              <a:rPr lang="sr-Latn-ME" sz="2850" dirty="0">
                <a:solidFill>
                  <a:srgbClr val="303B79"/>
                </a:solidFill>
              </a:rPr>
              <a:t> the</a:t>
            </a:r>
            <a:r>
              <a:rPr lang="en-US" sz="2850" dirty="0">
                <a:solidFill>
                  <a:srgbClr val="303B79"/>
                </a:solidFill>
              </a:rPr>
              <a:t> Moldovan stakeholders</a:t>
            </a:r>
            <a:r>
              <a:rPr lang="sr-Latn-ME" sz="2850" dirty="0">
                <a:solidFill>
                  <a:srgbClr val="303B79"/>
                </a:solidFill>
              </a:rPr>
              <a:t>;</a:t>
            </a:r>
          </a:p>
          <a:p>
            <a:pPr marL="665479" marR="89535" indent="-457200">
              <a:lnSpc>
                <a:spcPct val="118100"/>
              </a:lnSpc>
              <a:buFont typeface="Wingdings" panose="05000000000000000000" pitchFamily="2" charset="2"/>
              <a:buChar char="Ø"/>
            </a:pPr>
            <a:r>
              <a:rPr lang="sr-Latn-ME" sz="2850" dirty="0">
                <a:solidFill>
                  <a:srgbClr val="303B79"/>
                </a:solidFill>
              </a:rPr>
              <a:t>Formal submission of the d</a:t>
            </a:r>
            <a:r>
              <a:rPr lang="en-GB" sz="2850" dirty="0" err="1">
                <a:solidFill>
                  <a:srgbClr val="303B79"/>
                </a:solidFill>
              </a:rPr>
              <a:t>ocumentation</a:t>
            </a:r>
            <a:r>
              <a:rPr lang="en-GB" sz="2850" dirty="0">
                <a:solidFill>
                  <a:srgbClr val="303B79"/>
                </a:solidFill>
              </a:rPr>
              <a:t> required to begin the verification process is expected </a:t>
            </a:r>
            <a:r>
              <a:rPr lang="en-GB" sz="2850" b="1" dirty="0">
                <a:solidFill>
                  <a:srgbClr val="303B79"/>
                </a:solidFill>
              </a:rPr>
              <a:t>in </a:t>
            </a:r>
            <a:r>
              <a:rPr lang="sr-Latn-ME" sz="2850" b="1" dirty="0">
                <a:solidFill>
                  <a:srgbClr val="303B79"/>
                </a:solidFill>
              </a:rPr>
              <a:t>the second half of </a:t>
            </a:r>
            <a:r>
              <a:rPr lang="en-GB" sz="2850" b="1" dirty="0">
                <a:solidFill>
                  <a:srgbClr val="303B79"/>
                </a:solidFill>
              </a:rPr>
              <a:t>February</a:t>
            </a:r>
            <a:r>
              <a:rPr lang="sr-Latn-ME" sz="2850" b="1" dirty="0">
                <a:solidFill>
                  <a:srgbClr val="303B79"/>
                </a:solidFill>
              </a:rPr>
              <a:t> 2026</a:t>
            </a:r>
            <a:r>
              <a:rPr lang="en-GB" sz="2850" dirty="0">
                <a:solidFill>
                  <a:srgbClr val="303B79"/>
                </a:solidFill>
              </a:rPr>
              <a:t>.</a:t>
            </a:r>
            <a:endParaRPr lang="pt-PT" sz="2850" dirty="0">
              <a:solidFill>
                <a:srgbClr val="303B7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Preliminary observations of the CBAM Impact on Market Integration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22A48-A4F9-A934-9F37-2215A3264378}"/>
              </a:ext>
            </a:extLst>
          </p:cNvPr>
          <p:cNvSpPr txBox="1"/>
          <p:nvPr/>
        </p:nvSpPr>
        <p:spPr>
          <a:xfrm>
            <a:off x="1365250" y="2073275"/>
            <a:ext cx="1600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(Analysis window: 1–</a:t>
            </a:r>
            <a:r>
              <a:rPr lang="sr-Latn-ME" i="1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31</a:t>
            </a:r>
            <a:r>
              <a:rPr lang="en-GB" i="1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January 2026)</a:t>
            </a:r>
          </a:p>
          <a:p>
            <a:endParaRPr lang="en-GB" i="1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i="1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 dirty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Increase of price spread between EnC WB6 and neighbouring EU DAMs</a:t>
            </a:r>
          </a:p>
          <a:p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During January 2026, average day-ahead prices in EnC WB6 markets (SEEPEX, MEMO, MEPX) were consistently below those in HUPX, OPCOM, CROPEX and IBEX; excluding Greece, the average price spread was around 25–35 EUR/MWh.</a:t>
            </a:r>
          </a:p>
          <a:p>
            <a:endParaRPr lang="en-GB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 dirty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Notable changes in regional cross-border trading patterns</a:t>
            </a:r>
          </a:p>
          <a:p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Scheduled commercial flows increased on EU–EU and </a:t>
            </a:r>
            <a:r>
              <a:rPr lang="en-GB" sz="2400" dirty="0" err="1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</a:t>
            </a:r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</a:t>
            </a:r>
            <a:r>
              <a:rPr lang="en-GB" sz="2400" dirty="0" err="1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</a:t>
            </a:r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borders, while flows between EU and </a:t>
            </a:r>
            <a:r>
              <a:rPr lang="en-GB" sz="2400" dirty="0" err="1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</a:t>
            </a:r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markets generally declined, with some border-specific deviations.</a:t>
            </a:r>
          </a:p>
          <a:p>
            <a:endParaRPr lang="en-GB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 dirty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Greece as a regional exception</a:t>
            </a:r>
          </a:p>
          <a:p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Greek market remained largely long and export-oriented over the period, resulting in comparatively lower DAM prices and limiting divergence vis-à-vis neighbouring WB6 markets.</a:t>
            </a:r>
          </a:p>
          <a:p>
            <a:endParaRPr lang="en-GB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 dirty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Preliminary signals require continued monitoring – </a:t>
            </a:r>
            <a:r>
              <a:rPr lang="en-GB" sz="2400" b="1" dirty="0" err="1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EnCS</a:t>
            </a:r>
            <a:r>
              <a:rPr lang="en-GB" sz="2400" b="1" dirty="0">
                <a:solidFill>
                  <a:srgbClr val="058A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monitor and report regularly</a:t>
            </a:r>
          </a:p>
          <a:p>
            <a:r>
              <a:rPr lang="en-GB" sz="2400" dirty="0">
                <a:solidFill>
                  <a:srgbClr val="2C3A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Although the observation window is limited, the combined price and flow developments suggest early pressure on cross-border market integration and merit close monitoring in the coming period.</a:t>
            </a:r>
            <a:endParaRPr lang="en-AT" sz="2400" dirty="0">
              <a:solidFill>
                <a:srgbClr val="2C3A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1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DAM Price Convergence 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graph with lines and numbers">
            <a:extLst>
              <a:ext uri="{FF2B5EF4-FFF2-40B4-BE49-F238E27FC236}">
                <a16:creationId xmlns:a16="http://schemas.microsoft.com/office/drawing/2014/main" id="{50D13C2C-70C7-6964-141B-A47EF3E05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920875"/>
            <a:ext cx="15773400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DAM Price Convergence 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Content Placeholder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9C88D57-7EED-BAE7-8415-C6904E9B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997075"/>
            <a:ext cx="16002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DAM Price Convergence 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screenshot of a chart&#10;&#10;Description automatically generated">
            <a:extLst>
              <a:ext uri="{FF2B5EF4-FFF2-40B4-BE49-F238E27FC236}">
                <a16:creationId xmlns:a16="http://schemas.microsoft.com/office/drawing/2014/main" id="{13DEEABA-74F3-39C6-5719-D6B302DD2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1539875"/>
            <a:ext cx="12344400" cy="86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DAM Price Convergence 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34C08301-3C18-F6F2-648F-55B3129E7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2073275"/>
            <a:ext cx="1524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2">
            <a:extLst>
              <a:ext uri="{FF2B5EF4-FFF2-40B4-BE49-F238E27FC236}">
                <a16:creationId xmlns:a16="http://schemas.microsoft.com/office/drawing/2014/main" id="{6024473F-982F-C50C-F6F0-2BDA79EE1CAE}"/>
              </a:ext>
            </a:extLst>
          </p:cNvPr>
          <p:cNvSpPr/>
          <p:nvPr/>
        </p:nvSpPr>
        <p:spPr>
          <a:xfrm>
            <a:off x="0" y="244474"/>
            <a:ext cx="16757650" cy="625299"/>
          </a:xfrm>
          <a:custGeom>
            <a:avLst/>
            <a:gdLst/>
            <a:ahLst/>
            <a:cxnLst/>
            <a:rect l="l" t="t" r="r" b="b"/>
            <a:pathLst>
              <a:path w="7299959" h="1321435">
                <a:moveTo>
                  <a:pt x="2397" y="0"/>
                </a:moveTo>
                <a:lnTo>
                  <a:pt x="0" y="1307782"/>
                </a:lnTo>
                <a:lnTo>
                  <a:pt x="7297400" y="1321163"/>
                </a:lnTo>
                <a:lnTo>
                  <a:pt x="7299798" y="13381"/>
                </a:lnTo>
                <a:lnTo>
                  <a:pt x="2397" y="0"/>
                </a:lnTo>
                <a:close/>
              </a:path>
            </a:pathLst>
          </a:custGeom>
          <a:solidFill>
            <a:srgbClr val="008677"/>
          </a:solidFill>
        </p:spPr>
        <p:txBody>
          <a:bodyPr wrap="square" lIns="0" tIns="0" rIns="0" bIns="0" rtlCol="0" anchor="ctr"/>
          <a:lstStyle/>
          <a:p>
            <a:pPr lvl="4" algn="l"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CBAM Impact on DAM Price Convergence </a:t>
            </a:r>
            <a:endParaRPr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F919040D-FF05-AB29-F093-75C7EBA2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2301875"/>
            <a:ext cx="150876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y Community">
      <a:dk1>
        <a:srgbClr val="223A7F"/>
      </a:dk1>
      <a:lt1>
        <a:sysClr val="window" lastClr="FFFFFF"/>
      </a:lt1>
      <a:dk2>
        <a:srgbClr val="223A7F"/>
      </a:dk2>
      <a:lt2>
        <a:srgbClr val="FFFFFF"/>
      </a:lt2>
      <a:accent1>
        <a:srgbClr val="008B77"/>
      </a:accent1>
      <a:accent2>
        <a:srgbClr val="003AA7"/>
      </a:accent2>
      <a:accent3>
        <a:srgbClr val="223A7F"/>
      </a:accent3>
      <a:accent4>
        <a:srgbClr val="61B234"/>
      </a:accent4>
      <a:accent5>
        <a:srgbClr val="1C4F79"/>
      </a:accent5>
      <a:accent6>
        <a:srgbClr val="00A358"/>
      </a:accent6>
      <a:hlink>
        <a:srgbClr val="008B77"/>
      </a:hlink>
      <a:folHlink>
        <a:srgbClr val="61B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995556-2061-4068-97f0-6511380caea5" xsi:nil="true"/>
    <lcf76f155ced4ddcb4097134ff3c332f xmlns="3f169c9a-9de2-48df-98a6-0bee8f49d2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9E829CCE7714C95B71557079841CD" ma:contentTypeVersion="15" ma:contentTypeDescription="Create a new document." ma:contentTypeScope="" ma:versionID="c31b94779f9fc7552f38a1102ca0c0d8">
  <xsd:schema xmlns:xsd="http://www.w3.org/2001/XMLSchema" xmlns:xs="http://www.w3.org/2001/XMLSchema" xmlns:p="http://schemas.microsoft.com/office/2006/metadata/properties" xmlns:ns2="3f169c9a-9de2-48df-98a6-0bee8f49d2a0" xmlns:ns3="43995556-2061-4068-97f0-6511380caea5" targetNamespace="http://schemas.microsoft.com/office/2006/metadata/properties" ma:root="true" ma:fieldsID="e552b8de7b2473c57aee7aa47e303cd4" ns2:_="" ns3:_="">
    <xsd:import namespace="3f169c9a-9de2-48df-98a6-0bee8f49d2a0"/>
    <xsd:import namespace="43995556-2061-4068-97f0-6511380ca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9c9a-9de2-48df-98a6-0bee8f49d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ce4e87-4577-4ad0-9915-14e4c3440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95556-2061-4068-97f0-6511380caea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05d422d-f63d-4939-af27-02c22c701ddb}" ma:internalName="TaxCatchAll" ma:showField="CatchAllData" ma:web="43995556-2061-4068-97f0-6511380ca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FF7EB-8937-4349-AD7B-F7086E7C636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3f169c9a-9de2-48df-98a6-0bee8f49d2a0"/>
    <ds:schemaRef ds:uri="http://purl.org/dc/terms/"/>
    <ds:schemaRef ds:uri="http://schemas.openxmlformats.org/package/2006/metadata/core-properties"/>
    <ds:schemaRef ds:uri="43995556-2061-4068-97f0-6511380cae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38C936-723C-40F4-85CE-54F92EDEC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69c9a-9de2-48df-98a6-0bee8f49d2a0"/>
    <ds:schemaRef ds:uri="43995556-2061-4068-97f0-6511380ca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ED3AF-CB72-49EF-9265-B8811162C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624</Words>
  <Application>Microsoft Office PowerPoint</Application>
  <PresentationFormat>Custom</PresentationFormat>
  <Paragraphs>159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Calibri</vt:lpstr>
      <vt:lpstr>Roboto</vt:lpstr>
      <vt:lpstr>Roboto Black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23214_EC_PPT-Template_v03_AU_20Years copy</dc:title>
  <dc:creator>Rita Simoes</dc:creator>
  <cp:lastModifiedBy>Tamara Ninkovic</cp:lastModifiedBy>
  <cp:revision>31</cp:revision>
  <dcterms:created xsi:type="dcterms:W3CDTF">2024-12-06T11:56:38Z</dcterms:created>
  <dcterms:modified xsi:type="dcterms:W3CDTF">2026-02-03T15:13:33Z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Illustrator 29.1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2024-12-06T00:00:00Z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0x0101004359E829CCE7714C95B71557079841CD</vt:lpwstr>
  </property>
  <property fmtid="{D5CDD505-2E9C-101B-9397-08002B2CF9AE}" pid="8" name="MediaServiceImageTags">
    <vt:lpwstr/>
  </property>
</Properties>
</file>