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729" r:id="rId5"/>
  </p:sldMasterIdLst>
  <p:notesMasterIdLst>
    <p:notesMasterId r:id="rId11"/>
  </p:notesMasterIdLst>
  <p:sldIdLst>
    <p:sldId id="298" r:id="rId6"/>
    <p:sldId id="293" r:id="rId7"/>
    <p:sldId id="2147479519" r:id="rId8"/>
    <p:sldId id="2147479521" r:id="rId9"/>
    <p:sldId id="214747952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8BD"/>
    <a:srgbClr val="96CD7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5" autoAdjust="0"/>
    <p:restoredTop sz="96327"/>
  </p:normalViewPr>
  <p:slideViewPr>
    <p:cSldViewPr snapToGrid="0" snapToObjects="1" showGuides="1">
      <p:cViewPr varScale="1">
        <p:scale>
          <a:sx n="70" d="100"/>
          <a:sy n="70" d="100"/>
        </p:scale>
        <p:origin x="402" y="48"/>
      </p:cViewPr>
      <p:guideLst>
        <p:guide orient="horz" pos="2160"/>
        <p:guide pos="3840"/>
      </p:guideLst>
    </p:cSldViewPr>
  </p:slideViewPr>
  <p:notesTextViewPr>
    <p:cViewPr>
      <p:scale>
        <a:sx n="3" d="2"/>
        <a:sy n="3" d="2"/>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fr-FR"/>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IE" sz="1800" b="0">
            <a:latin typeface="Calibri" panose="020F0502020204030204" pitchFamily="34" charset="0"/>
            <a:cs typeface="Calibri" panose="020F0502020204030204" pitchFamily="34" charset="0"/>
          </a:endParaRPr>
        </a:p>
        <a:p>
          <a:pPr rtl="0"/>
          <a:r>
            <a:rPr lang="en-IE" sz="1800" b="0">
              <a:latin typeface="Calibri" panose="020F0502020204030204" pitchFamily="34" charset="0"/>
              <a:cs typeface="Calibri" panose="020F0502020204030204" pitchFamily="34" charset="0"/>
            </a:rPr>
            <a:t>Text Phase 1</a:t>
          </a:r>
          <a:br>
            <a:rPr lang="en-IE" sz="1800" b="0">
              <a:latin typeface="Calibri" panose="020F0502020204030204" pitchFamily="34" charset="0"/>
              <a:cs typeface="Calibri" panose="020F0502020204030204" pitchFamily="34" charset="0"/>
            </a:rPr>
          </a:br>
          <a:endParaRPr lang="en-I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IE" sz="1800" kern="1200">
            <a:latin typeface="Calibri" panose="020F0502020204030204" pitchFamily="34" charset="0"/>
            <a:cs typeface="Calibri" panose="020F0502020204030204" pitchFamily="34" charset="0"/>
          </a:endParaRPr>
        </a:p>
        <a:p>
          <a:pPr algn="l" rtl="0"/>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algn="l" rtl="0"/>
          <a:r>
            <a:rPr lang="en-IE" sz="1800" kern="120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1</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IE" sz="180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06/18/2025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acer.europa.eu/" TargetMode="External"/><Relationship Id="rId13" Type="http://schemas.openxmlformats.org/officeDocument/2006/relationships/hyperlink" Target="https://www.acer.europa.eu/the-agency/careers/vacancies" TargetMode="External"/><Relationship Id="rId3" Type="http://schemas.openxmlformats.org/officeDocument/2006/relationships/image" Target="../media/image1.png"/><Relationship Id="rId7" Type="http://schemas.openxmlformats.org/officeDocument/2006/relationships/hyperlink" Target="mailto:info@acer.europa.eu"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si.linkedin.com/company/eu-acer" TargetMode="External"/><Relationship Id="rId5" Type="http://schemas.openxmlformats.org/officeDocument/2006/relationships/image" Target="../media/image10.png"/><Relationship Id="rId10" Type="http://schemas.openxmlformats.org/officeDocument/2006/relationships/hyperlink" Target="https://twitter.com/EU_ACER" TargetMode="External"/><Relationship Id="rId4" Type="http://schemas.openxmlformats.org/officeDocument/2006/relationships/image" Target="../media/image9.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acer.europa.eu/"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5" Type="http://schemas.openxmlformats.org/officeDocument/2006/relationships/image" Target="../media/image11.png"/><Relationship Id="rId10" Type="http://schemas.openxmlformats.org/officeDocument/2006/relationships/hyperlink" Target="https://si.linkedin.com/company/eu-acer" TargetMode="External"/><Relationship Id="rId4" Type="http://schemas.openxmlformats.org/officeDocument/2006/relationships/image" Target="../media/image10.png"/><Relationship Id="rId9" Type="http://schemas.openxmlformats.org/officeDocument/2006/relationships/hyperlink" Target="https://twitter.com/EU_ACE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chart" Target="../charts/chart1.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chart" Target="../charts/chart2.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chart" Target="../charts/chart3.xml"/><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5.bin"/><Relationship Id="rId7" Type="http://schemas.openxmlformats.org/officeDocument/2006/relationships/diagramQuickStyle" Target="../diagrams/quickStyle1.xml"/><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emf"/><Relationship Id="rId9" Type="http://schemas.microsoft.com/office/2007/relationships/diagramDrawing" Target="../diagrams/drawing1.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7.bin"/><Relationship Id="rId7"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
        <p:nvSpPr>
          <p:cNvPr id="7" name="Text Placeholder 4">
            <a:extLst>
              <a:ext uri="{FF2B5EF4-FFF2-40B4-BE49-F238E27FC236}">
                <a16:creationId xmlns:a16="http://schemas.microsoft.com/office/drawing/2014/main" id="{D1E226AE-EA6F-8E04-A71F-F8CF29FE20BA}"/>
              </a:ext>
            </a:extLst>
          </p:cNvPr>
          <p:cNvSpPr>
            <a:spLocks noGrp="1"/>
          </p:cNvSpPr>
          <p:nvPr>
            <p:ph type="body" sz="quarter" idx="13"/>
          </p:nvPr>
        </p:nvSpPr>
        <p:spPr>
          <a:xfrm>
            <a:off x="702150" y="1419699"/>
            <a:ext cx="10794526"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E1572446-B181-0CBD-2EE2-58A73F2D0F1B}"/>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36070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Text Placeholder 5">
            <a:extLst>
              <a:ext uri="{FF2B5EF4-FFF2-40B4-BE49-F238E27FC236}">
                <a16:creationId xmlns:a16="http://schemas.microsoft.com/office/drawing/2014/main" id="{606F9BC4-CF8C-772F-9195-B814823DA3D7}"/>
              </a:ext>
            </a:extLst>
          </p:cNvPr>
          <p:cNvSpPr>
            <a:spLocks noGrp="1"/>
          </p:cNvSpPr>
          <p:nvPr>
            <p:ph type="body" sz="quarter" idx="13"/>
          </p:nvPr>
        </p:nvSpPr>
        <p:spPr>
          <a:xfrm>
            <a:off x="702148" y="1419225"/>
            <a:ext cx="5112000"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03B23C84-6C45-F328-5274-82F5E437B8DA}"/>
              </a:ext>
            </a:extLst>
          </p:cNvPr>
          <p:cNvSpPr>
            <a:spLocks noGrp="1"/>
          </p:cNvSpPr>
          <p:nvPr>
            <p:ph type="body" sz="quarter" idx="14"/>
          </p:nvPr>
        </p:nvSpPr>
        <p:spPr>
          <a:xfrm>
            <a:off x="6384879" y="1419225"/>
            <a:ext cx="5111795"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4A43C831-5902-7C03-465A-7D4F43C5DB32}"/>
              </a:ext>
            </a:extLst>
          </p:cNvPr>
          <p:cNvSpPr>
            <a:spLocks noGrp="1"/>
          </p:cNvSpPr>
          <p:nvPr>
            <p:ph type="body" sz="quarter" idx="15"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407874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5" name="Text Placeholder 4">
            <a:extLst>
              <a:ext uri="{FF2B5EF4-FFF2-40B4-BE49-F238E27FC236}">
                <a16:creationId xmlns:a16="http://schemas.microsoft.com/office/drawing/2014/main" id="{19E5510D-5894-8F60-D6F3-33AF0FF0ED26}"/>
              </a:ext>
            </a:extLst>
          </p:cNvPr>
          <p:cNvSpPr>
            <a:spLocks noGrp="1"/>
          </p:cNvSpPr>
          <p:nvPr>
            <p:ph type="body" sz="quarter" idx="15"/>
          </p:nvPr>
        </p:nvSpPr>
        <p:spPr>
          <a:xfrm>
            <a:off x="695325" y="1412875"/>
            <a:ext cx="33655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7FE2512C-21AA-E327-5D03-1A8133AB4EF7}"/>
              </a:ext>
            </a:extLst>
          </p:cNvPr>
          <p:cNvSpPr>
            <a:spLocks noGrp="1"/>
          </p:cNvSpPr>
          <p:nvPr>
            <p:ph type="body" sz="quarter" idx="16"/>
          </p:nvPr>
        </p:nvSpPr>
        <p:spPr>
          <a:xfrm>
            <a:off x="4447062" y="1419699"/>
            <a:ext cx="3305175"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1">
            <a:extLst>
              <a:ext uri="{FF2B5EF4-FFF2-40B4-BE49-F238E27FC236}">
                <a16:creationId xmlns:a16="http://schemas.microsoft.com/office/drawing/2014/main" id="{6FE08F91-3F0D-F589-D0B0-A13BABD2C709}"/>
              </a:ext>
            </a:extLst>
          </p:cNvPr>
          <p:cNvSpPr>
            <a:spLocks noGrp="1"/>
          </p:cNvSpPr>
          <p:nvPr>
            <p:ph type="body" sz="quarter" idx="17"/>
          </p:nvPr>
        </p:nvSpPr>
        <p:spPr>
          <a:xfrm>
            <a:off x="8184000" y="1419698"/>
            <a:ext cx="33120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3">
            <a:extLst>
              <a:ext uri="{FF2B5EF4-FFF2-40B4-BE49-F238E27FC236}">
                <a16:creationId xmlns:a16="http://schemas.microsoft.com/office/drawing/2014/main" id="{4A58DCCE-751B-B938-3B67-49ABF3AFEC84}"/>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3992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702149" y="1419698"/>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4447062"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676547462"/>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8131649" y="1424687"/>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701675"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043993044"/>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Slide ACER Vacanc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23" name="Picture 22" descr="A bright light in the dark&#10;&#10;Description automatically generated">
            <a:extLst>
              <a:ext uri="{FF2B5EF4-FFF2-40B4-BE49-F238E27FC236}">
                <a16:creationId xmlns:a16="http://schemas.microsoft.com/office/drawing/2014/main" id="{69271CE8-BA44-0305-7390-F6BFE747AE8E}"/>
              </a:ext>
            </a:extLst>
          </p:cNvPr>
          <p:cNvPicPr>
            <a:picLocks noChangeAspect="1"/>
          </p:cNvPicPr>
          <p:nvPr userDrawn="1"/>
        </p:nvPicPr>
        <p:blipFill rotWithShape="1">
          <a:blip r:embed="rId2"/>
          <a:srcRect r="34106" b="19048"/>
          <a:stretch/>
        </p:blipFill>
        <p:spPr>
          <a:xfrm>
            <a:off x="6358727" y="118270"/>
            <a:ext cx="5833270" cy="4580729"/>
          </a:xfrm>
          <a:prstGeom prst="rect">
            <a:avLst/>
          </a:prstGeom>
        </p:spPr>
      </p:pic>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3"/>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4"/>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5"/>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6"/>
          <a:stretch>
            <a:fillRect/>
          </a:stretch>
        </p:blipFill>
        <p:spPr>
          <a:xfrm>
            <a:off x="8781798" y="5932671"/>
            <a:ext cx="155038" cy="158526"/>
          </a:xfrm>
          <a:prstGeom prst="rect">
            <a:avLst/>
          </a:prstGeom>
        </p:spPr>
      </p:pic>
      <p:sp>
        <p:nvSpPr>
          <p:cNvPr id="18" name="Rectangle 17">
            <a:hlinkClick r:id="rId7"/>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8"/>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9"/>
          <a:srcRect r="12743"/>
          <a:stretch/>
        </p:blipFill>
        <p:spPr>
          <a:xfrm>
            <a:off x="8781798" y="6144981"/>
            <a:ext cx="181555" cy="175836"/>
          </a:xfrm>
          <a:prstGeom prst="rect">
            <a:avLst/>
          </a:prstGeom>
        </p:spPr>
      </p:pic>
      <p:sp>
        <p:nvSpPr>
          <p:cNvPr id="22" name="Rectangle 21">
            <a:hlinkClick r:id="rId10"/>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1"/>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F80A14BB-2679-F3DD-A36D-44B2E0CB7742}"/>
              </a:ext>
            </a:extLst>
          </p:cNvPr>
          <p:cNvGrpSpPr/>
          <p:nvPr userDrawn="1"/>
        </p:nvGrpSpPr>
        <p:grpSpPr>
          <a:xfrm>
            <a:off x="7965692" y="0"/>
            <a:ext cx="4048125" cy="4129420"/>
            <a:chOff x="7699684" y="-5809"/>
            <a:chExt cx="4048125" cy="4129420"/>
          </a:xfrm>
        </p:grpSpPr>
        <p:grpSp>
          <p:nvGrpSpPr>
            <p:cNvPr id="6" name="Group 5">
              <a:extLst>
                <a:ext uri="{FF2B5EF4-FFF2-40B4-BE49-F238E27FC236}">
                  <a16:creationId xmlns:a16="http://schemas.microsoft.com/office/drawing/2014/main" id="{3A281CAB-D855-05CB-DA50-AD6F60511629}"/>
                </a:ext>
              </a:extLst>
            </p:cNvPr>
            <p:cNvGrpSpPr/>
            <p:nvPr/>
          </p:nvGrpSpPr>
          <p:grpSpPr>
            <a:xfrm>
              <a:off x="8897510" y="0"/>
              <a:ext cx="1887489" cy="3652156"/>
              <a:chOff x="8897510" y="0"/>
              <a:chExt cx="1887489" cy="3652156"/>
            </a:xfrm>
          </p:grpSpPr>
          <p:cxnSp>
            <p:nvCxnSpPr>
              <p:cNvPr id="15" name="Straight Connector 14">
                <a:extLst>
                  <a:ext uri="{FF2B5EF4-FFF2-40B4-BE49-F238E27FC236}">
                    <a16:creationId xmlns:a16="http://schemas.microsoft.com/office/drawing/2014/main" id="{789FA348-F868-163C-0A2E-5EF7BB226904}"/>
                  </a:ext>
                </a:extLst>
              </p:cNvPr>
              <p:cNvCxnSpPr>
                <a:cxnSpLocks/>
              </p:cNvCxnSpPr>
              <p:nvPr/>
            </p:nvCxnSpPr>
            <p:spPr>
              <a:xfrm>
                <a:off x="9828167" y="0"/>
                <a:ext cx="0" cy="2070100"/>
              </a:xfrm>
              <a:prstGeom prst="line">
                <a:avLst/>
              </a:prstGeom>
              <a:ln w="38100">
                <a:solidFill>
                  <a:srgbClr val="969998"/>
                </a:solidFill>
              </a:ln>
            </p:spPr>
            <p:style>
              <a:lnRef idx="1">
                <a:schemeClr val="accent1"/>
              </a:lnRef>
              <a:fillRef idx="0">
                <a:schemeClr val="accent1"/>
              </a:fillRef>
              <a:effectRef idx="0">
                <a:schemeClr val="accent1"/>
              </a:effectRef>
              <a:fontRef idx="minor">
                <a:schemeClr val="tx1"/>
              </a:fontRef>
            </p:style>
          </p:cxnSp>
          <p:pic>
            <p:nvPicPr>
              <p:cNvPr id="17" name="Picture 16" descr="A light bulb with a silver cap&#10;&#10;Description automatically generated">
                <a:extLst>
                  <a:ext uri="{FF2B5EF4-FFF2-40B4-BE49-F238E27FC236}">
                    <a16:creationId xmlns:a16="http://schemas.microsoft.com/office/drawing/2014/main" id="{45CCA183-CA4B-AD2F-140F-73E03B2829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97510" y="1017478"/>
                <a:ext cx="1887489" cy="2634678"/>
              </a:xfrm>
              <a:prstGeom prst="rect">
                <a:avLst/>
              </a:prstGeom>
            </p:spPr>
          </p:pic>
          <p:sp>
            <p:nvSpPr>
              <p:cNvPr id="21" name="Rectangle 20">
                <a:extLst>
                  <a:ext uri="{FF2B5EF4-FFF2-40B4-BE49-F238E27FC236}">
                    <a16:creationId xmlns:a16="http://schemas.microsoft.com/office/drawing/2014/main" id="{C0E9D9E5-6F51-9DF3-9D04-215E3B55A4C9}"/>
                  </a:ext>
                </a:extLst>
              </p:cNvPr>
              <p:cNvSpPr/>
              <p:nvPr/>
            </p:nvSpPr>
            <p:spPr>
              <a:xfrm>
                <a:off x="9178096" y="2436336"/>
                <a:ext cx="1307265" cy="923330"/>
              </a:xfrm>
              <a:prstGeom prst="rect">
                <a:avLst/>
              </a:prstGeom>
            </p:spPr>
            <p:txBody>
              <a:bodyPr wrap="square">
                <a:spAutoFit/>
              </a:bodyPr>
              <a:lstStyle/>
              <a:p>
                <a:pPr algn="ctr"/>
                <a:r>
                  <a:rPr lang="sl-SI" sz="1200" b="1" dirty="0">
                    <a:solidFill>
                      <a:srgbClr val="3678BD"/>
                    </a:solidFill>
                  </a:rPr>
                  <a:t>ACER is hiring!</a:t>
                </a:r>
                <a:br>
                  <a:rPr lang="sl-SI" sz="1200" b="1" dirty="0">
                    <a:solidFill>
                      <a:srgbClr val="3678BD"/>
                    </a:solidFill>
                  </a:rPr>
                </a:br>
                <a:br>
                  <a:rPr lang="sl-SI" sz="500" b="1" dirty="0">
                    <a:solidFill>
                      <a:srgbClr val="3678BD"/>
                    </a:solidFill>
                  </a:rPr>
                </a:br>
                <a:r>
                  <a:rPr lang="sl-SI" sz="1200" b="1" dirty="0">
                    <a:solidFill>
                      <a:srgbClr val="3678BD"/>
                    </a:solidFill>
                  </a:rPr>
                  <a:t>Visit our</a:t>
                </a:r>
                <a:br>
                  <a:rPr lang="sl-SI" sz="1200" b="1" dirty="0">
                    <a:solidFill>
                      <a:srgbClr val="3678BD"/>
                    </a:solidFill>
                  </a:rPr>
                </a:br>
                <a:r>
                  <a:rPr lang="sl-SI" sz="1200" b="1" dirty="0">
                    <a:solidFill>
                      <a:srgbClr val="3678BD"/>
                    </a:solidFill>
                  </a:rPr>
                  <a:t>vacancies page.</a:t>
                </a:r>
                <a:endParaRPr lang="en-GB" sz="1200" b="1" dirty="0">
                  <a:solidFill>
                    <a:srgbClr val="3678BD"/>
                  </a:solidFill>
                </a:endParaRPr>
              </a:p>
            </p:txBody>
          </p:sp>
        </p:grpSp>
        <p:sp>
          <p:nvSpPr>
            <p:cNvPr id="14" name="Rectangle 13">
              <a:hlinkClick r:id="rId13"/>
              <a:extLst>
                <a:ext uri="{FF2B5EF4-FFF2-40B4-BE49-F238E27FC236}">
                  <a16:creationId xmlns:a16="http://schemas.microsoft.com/office/drawing/2014/main" id="{5A6A5C22-78B5-4619-73E4-C4E79512D34A}"/>
                </a:ext>
              </a:extLst>
            </p:cNvPr>
            <p:cNvSpPr/>
            <p:nvPr/>
          </p:nvSpPr>
          <p:spPr>
            <a:xfrm>
              <a:off x="7699684" y="-5809"/>
              <a:ext cx="4048125" cy="4129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5" name="Rectangle 24">
            <a:hlinkClick r:id="rId13"/>
            <a:extLst>
              <a:ext uri="{FF2B5EF4-FFF2-40B4-BE49-F238E27FC236}">
                <a16:creationId xmlns:a16="http://schemas.microsoft.com/office/drawing/2014/main" id="{6EB01A4E-1E75-F066-F01C-3348107FABC3}"/>
              </a:ext>
            </a:extLst>
          </p:cNvPr>
          <p:cNvSpPr/>
          <p:nvPr userDrawn="1"/>
        </p:nvSpPr>
        <p:spPr>
          <a:xfrm>
            <a:off x="7957390" y="-1953"/>
            <a:ext cx="4216400" cy="4702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38843530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4"/>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5"/>
          <a:stretch>
            <a:fillRect/>
          </a:stretch>
        </p:blipFill>
        <p:spPr>
          <a:xfrm>
            <a:off x="8781798" y="5932671"/>
            <a:ext cx="155038" cy="158526"/>
          </a:xfrm>
          <a:prstGeom prst="rect">
            <a:avLst/>
          </a:prstGeom>
        </p:spPr>
      </p:pic>
      <p:sp>
        <p:nvSpPr>
          <p:cNvPr id="18" name="Rectangle 17">
            <a:hlinkClick r:id="rId6"/>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7"/>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sp>
        <p:nvSpPr>
          <p:cNvPr id="22" name="Rectangle 21">
            <a:hlinkClick r:id="rId9"/>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0"/>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63665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324213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23063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11892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585238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76137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56FE32-556F-9E69-DDD7-809D33EAD086}"/>
              </a:ext>
            </a:extLst>
          </p:cNvPr>
          <p:cNvGraphicFramePr>
            <a:graphicFrameLocks noChangeAspect="1"/>
          </p:cNvGraphicFramePr>
          <p:nvPr userDrawn="1">
            <p:custDataLst>
              <p:tags r:id="rId1"/>
            </p:custDataLst>
            <p:extLst>
              <p:ext uri="{D42A27DB-BD31-4B8C-83A1-F6EECF244321}">
                <p14:modId xmlns:p14="http://schemas.microsoft.com/office/powerpoint/2010/main" val="4235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5356FE32-556F-9E69-DDD7-809D33EAD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1600" b="0">
                <a:solidFill>
                  <a:srgbClr val="00947F"/>
                </a:solidFill>
                <a:latin typeface="Arial" panose="020B0604020202020204" pitchFamily="34" charset="0"/>
                <a:cs typeface="Arial" panose="020B0604020202020204" pitchFamily="34" charset="0"/>
              </a:defRPr>
            </a:lvl1pPr>
          </a:lstStyle>
          <a:p>
            <a:pPr lvl="0"/>
            <a:r>
              <a:rPr lang="en-I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600" b="1">
                <a:solidFill>
                  <a:srgbClr val="0F218B"/>
                </a:solidFill>
                <a:latin typeface="Arial" panose="020B0604020202020204" pitchFamily="34" charset="0"/>
                <a:cs typeface="Arial" panose="020B0604020202020204" pitchFamily="34" charset="0"/>
              </a:defRPr>
            </a:lvl1pPr>
          </a:lstStyle>
          <a:p>
            <a:pPr lvl="0"/>
            <a:r>
              <a:rPr lang="en-IE"/>
              <a:t>Headline 3</a:t>
            </a:r>
          </a:p>
        </p:txBody>
      </p:sp>
    </p:spTree>
    <p:extLst>
      <p:ext uri="{BB962C8B-B14F-4D97-AF65-F5344CB8AC3E}">
        <p14:creationId xmlns:p14="http://schemas.microsoft.com/office/powerpoint/2010/main" val="42432044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2E80EE-ABB2-F7DD-4DF8-94687548D870}"/>
              </a:ext>
            </a:extLst>
          </p:cNvPr>
          <p:cNvGraphicFramePr>
            <a:graphicFrameLocks noChangeAspect="1"/>
          </p:cNvGraphicFramePr>
          <p:nvPr userDrawn="1">
            <p:custDataLst>
              <p:tags r:id="rId1"/>
            </p:custDataLst>
            <p:extLst>
              <p:ext uri="{D42A27DB-BD31-4B8C-83A1-F6EECF244321}">
                <p14:modId xmlns:p14="http://schemas.microsoft.com/office/powerpoint/2010/main" val="349698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32E80EE-ABB2-F7DD-4DF8-94687548D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146948237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FAA75E-9A17-BE34-E7E1-35331586B25E}"/>
              </a:ext>
            </a:extLst>
          </p:cNvPr>
          <p:cNvGraphicFramePr>
            <a:graphicFrameLocks noChangeAspect="1"/>
          </p:cNvGraphicFramePr>
          <p:nvPr userDrawn="1">
            <p:custDataLst>
              <p:tags r:id="rId1"/>
            </p:custDataLst>
            <p:extLst>
              <p:ext uri="{D42A27DB-BD31-4B8C-83A1-F6EECF244321}">
                <p14:modId xmlns:p14="http://schemas.microsoft.com/office/powerpoint/2010/main" val="57821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ABFAA75E-9A17-BE34-E7E1-35331586B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marL="0" indent="0" rtl="0">
              <a:lnSpc>
                <a:spcPct val="90000"/>
              </a:lnSpc>
              <a:buFont typeface="Arial" panose="020B0604020202020204" pitchFamily="34" charset="0"/>
              <a:buNone/>
              <a:defRPr sz="1600" i="0">
                <a:latin typeface="Calibri" panose="020F0502020204030204" pitchFamily="34" charset="0"/>
                <a:cs typeface="Calibri" panose="020F0502020204030204" pitchFamily="34" charset="0"/>
              </a:defRPr>
            </a:lvl1pPr>
            <a:lvl2pPr marL="269875" indent="-269875" rtl="0">
              <a:lnSpc>
                <a:spcPct val="90000"/>
              </a:lnSpc>
              <a:buFont typeface="Arial" panose="020B0604020202020204" pitchFamily="34" charset="0"/>
              <a:buChar char="•"/>
              <a:tabLst/>
              <a:defRPr sz="1400">
                <a:latin typeface="Calibri" panose="020F0502020204030204" pitchFamily="34" charset="0"/>
                <a:cs typeface="Calibri" panose="020F0502020204030204" pitchFamily="34" charset="0"/>
              </a:defRPr>
            </a:lvl2pPr>
            <a:lvl3pPr marL="715963" indent="-266700" rtl="0">
              <a:lnSpc>
                <a:spcPct val="90000"/>
              </a:lnSpc>
              <a:buSzPct val="85000"/>
              <a:buFont typeface="Courier New" panose="02070309020205020404" pitchFamily="49" charset="0"/>
              <a:buChar char="o"/>
              <a:defRPr sz="1400">
                <a:latin typeface="Calibri" panose="020F0502020204030204" pitchFamily="34" charset="0"/>
                <a:cs typeface="Calibri" panose="020F0502020204030204" pitchFamily="34" charset="0"/>
              </a:defRPr>
            </a:lvl3pPr>
            <a:lvl4pPr marL="1165225" indent="-358775" rtl="0">
              <a:lnSpc>
                <a:spcPct val="90000"/>
              </a:lnSpc>
              <a:buSzPct val="85000"/>
              <a:buFont typeface="Wingdings" panose="05000000000000000000" pitchFamily="2" charset="2"/>
              <a:buChar char="§"/>
              <a:defRPr sz="1400">
                <a:latin typeface="Calibri" panose="020F0502020204030204" pitchFamily="34" charset="0"/>
                <a:cs typeface="Calibri" panose="020F0502020204030204" pitchFamily="34" charset="0"/>
              </a:defRPr>
            </a:lvl4pPr>
            <a:lvl5pPr marL="1524000" indent="-358775" rtl="0">
              <a:lnSpc>
                <a:spcPct val="90000"/>
              </a:lnSpc>
              <a:buFont typeface="Arial" panose="020B0604020202020204" pitchFamily="34" charset="0"/>
              <a:buChar char="•"/>
              <a:tabLst/>
              <a:defRPr sz="1400">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i="1" err="1">
                <a:solidFill>
                  <a:srgbClr val="00947F"/>
                </a:solidFill>
              </a:rPr>
              <a:t>Subheadline</a:t>
            </a:r>
            <a:r>
              <a:rPr lang="en-US" sz="1600" b="1" i="1">
                <a:solidFill>
                  <a:srgbClr val="00947F"/>
                </a:solidFill>
              </a:rPr>
              <a:t> text</a:t>
            </a:r>
            <a:endParaRPr lang="en-IE"/>
          </a:p>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63205316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1064C5-9A79-485F-F871-9F7F217DB593}"/>
              </a:ext>
            </a:extLst>
          </p:cNvPr>
          <p:cNvGraphicFramePr>
            <a:graphicFrameLocks noChangeAspect="1"/>
          </p:cNvGraphicFramePr>
          <p:nvPr userDrawn="1">
            <p:custDataLst>
              <p:tags r:id="rId1"/>
            </p:custDataLst>
            <p:extLst>
              <p:ext uri="{D42A27DB-BD31-4B8C-83A1-F6EECF244321}">
                <p14:modId xmlns:p14="http://schemas.microsoft.com/office/powerpoint/2010/main" val="134009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D31064C5-9A79-485F-F871-9F7F217DB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6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4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342929989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EDB450-44A8-3439-C433-90C75342047A}"/>
              </a:ext>
            </a:extLst>
          </p:cNvPr>
          <p:cNvGraphicFramePr>
            <a:graphicFrameLocks noChangeAspect="1"/>
          </p:cNvGraphicFramePr>
          <p:nvPr userDrawn="1">
            <p:custDataLst>
              <p:tags r:id="rId1"/>
            </p:custDataLst>
            <p:extLst>
              <p:ext uri="{D42A27DB-BD31-4B8C-83A1-F6EECF244321}">
                <p14:modId xmlns:p14="http://schemas.microsoft.com/office/powerpoint/2010/main" val="3754975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06EDB450-44A8-3439-C433-90C7534204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600">
                <a:latin typeface="Calibri" panose="020F0502020204030204" pitchFamily="34" charset="0"/>
                <a:cs typeface="Calibri" panose="020F0502020204030204" pitchFamily="34" charset="0"/>
              </a:defRPr>
            </a:lvl1pPr>
            <a:lvl2pPr rtl="0">
              <a:defRPr sz="1400">
                <a:latin typeface="Calibri" panose="020F0502020204030204" pitchFamily="34" charset="0"/>
                <a:cs typeface="Calibri" panose="020F0502020204030204" pitchFamily="34" charset="0"/>
              </a:defRPr>
            </a:lvl2pPr>
            <a:lvl3pPr rtl="0">
              <a:defRPr sz="1400">
                <a:latin typeface="Calibri" panose="020F0502020204030204" pitchFamily="34" charset="0"/>
                <a:cs typeface="Calibri" panose="020F0502020204030204" pitchFamily="34" charset="0"/>
              </a:defRPr>
            </a:lvl3pPr>
            <a:lvl4pPr rtl="0">
              <a:defRPr sz="1400">
                <a:latin typeface="Calibri" panose="020F0502020204030204" pitchFamily="34" charset="0"/>
                <a:cs typeface="Calibri" panose="020F0502020204030204" pitchFamily="34" charset="0"/>
              </a:defRPr>
            </a:lvl4pPr>
            <a:lvl5pPr rtl="0">
              <a:defRPr sz="14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indent="0" algn="l" defTabSz="914400" rtl="0" eaLnBrk="1" latinLnBrk="0" hangingPunct="1">
              <a:lnSpc>
                <a:spcPct val="90000"/>
              </a:lnSpc>
              <a:buFont typeface="Arial" panose="020B0604020202020204" pitchFamily="34" charset="0"/>
              <a:buNone/>
              <a:defRPr lang="en-IE" sz="1600" kern="1200" dirty="0">
                <a:solidFill>
                  <a:schemeClr val="tx1"/>
                </a:solidFill>
                <a:latin typeface="Calibri" panose="020F0502020204030204" pitchFamily="34" charset="0"/>
                <a:ea typeface="+mn-ea"/>
                <a:cs typeface="Calibri" panose="020F0502020204030204" pitchFamily="34" charset="0"/>
              </a:defRPr>
            </a:lvl1pPr>
            <a:lvl2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2pPr>
            <a:lvl3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3pPr>
            <a:lvl4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4pPr>
            <a:lvl5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376808920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E896E3-6885-70D2-587C-549588CDBE9C}"/>
              </a:ext>
            </a:extLst>
          </p:cNvPr>
          <p:cNvGraphicFramePr>
            <a:graphicFrameLocks noChangeAspect="1"/>
          </p:cNvGraphicFramePr>
          <p:nvPr userDrawn="1">
            <p:custDataLst>
              <p:tags r:id="rId1"/>
            </p:custDataLst>
            <p:extLst>
              <p:ext uri="{D42A27DB-BD31-4B8C-83A1-F6EECF244321}">
                <p14:modId xmlns:p14="http://schemas.microsoft.com/office/powerpoint/2010/main" val="105908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67E896E3-6885-70D2-587C-549588C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Tree>
    <p:extLst>
      <p:ext uri="{BB962C8B-B14F-4D97-AF65-F5344CB8AC3E}">
        <p14:creationId xmlns:p14="http://schemas.microsoft.com/office/powerpoint/2010/main" val="389393479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B68A7A-2DBA-C4FE-2FF6-7818D7709597}"/>
              </a:ext>
            </a:extLst>
          </p:cNvPr>
          <p:cNvGraphicFramePr>
            <a:graphicFrameLocks noChangeAspect="1"/>
          </p:cNvGraphicFramePr>
          <p:nvPr userDrawn="1">
            <p:custDataLst>
              <p:tags r:id="rId1"/>
            </p:custDataLst>
            <p:extLst>
              <p:ext uri="{D42A27DB-BD31-4B8C-83A1-F6EECF244321}">
                <p14:modId xmlns:p14="http://schemas.microsoft.com/office/powerpoint/2010/main" val="401632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B5B68A7A-2DBA-C4FE-2FF6-7818D7709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57235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F3BC2-B074-2811-1FCB-C94490E19B5B}"/>
              </a:ext>
            </a:extLst>
          </p:cNvPr>
          <p:cNvGraphicFramePr>
            <a:graphicFrameLocks noChangeAspect="1"/>
          </p:cNvGraphicFramePr>
          <p:nvPr userDrawn="1">
            <p:custDataLst>
              <p:tags r:id="rId1"/>
            </p:custDataLst>
            <p:extLst>
              <p:ext uri="{D42A27DB-BD31-4B8C-83A1-F6EECF244321}">
                <p14:modId xmlns:p14="http://schemas.microsoft.com/office/powerpoint/2010/main" val="57421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3F3BC2-B074-2811-1FCB-C94490E19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hasCustomPrompt="1"/>
          </p:nvPr>
        </p:nvSpPr>
        <p:spPr>
          <a:xfrm>
            <a:off x="1739517" y="1665288"/>
            <a:ext cx="8712201" cy="4103972"/>
          </a:xfrm>
        </p:spPr>
        <p:txBody>
          <a:bodyPr>
            <a:normAutofit lnSpcReduction="10000"/>
          </a:bodyPr>
          <a:lstStyle>
            <a:lvl1pPr rtl="0">
              <a:defRPr/>
            </a:lvl1pPr>
          </a:lstStyle>
          <a:p>
            <a:r>
              <a:rPr lang="en-IE" b="1"/>
              <a:t>   </a:t>
            </a:r>
            <a:br>
              <a:rPr lang="en-IE" b="1"/>
            </a:br>
            <a:r>
              <a:rPr lang="en-IE" b="1"/>
              <a:t> </a:t>
            </a:r>
            <a:endParaRPr lang="en-IE" b="1"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br>
              <a:rPr lang="en-IE" sz="900" i="1">
                <a:solidFill>
                  <a:prstClr val="black"/>
                </a:solidFill>
              </a:rPr>
            </a:br>
            <a:br>
              <a:rPr lang="en-IE" sz="900" i="1">
                <a:solidFill>
                  <a:prstClr val="black"/>
                </a:solidFill>
              </a:rPr>
            </a:br>
            <a:br>
              <a:rPr lang="en-IE" sz="900" i="1">
                <a:solidFill>
                  <a:prstClr val="black"/>
                </a:solidFill>
              </a:rPr>
            </a:br>
            <a:r>
              <a:rPr lang="en-IE" sz="900" i="1">
                <a:solidFill>
                  <a:prstClr val="black"/>
                </a:solidFill>
              </a:rPr>
              <a:t>Source: Insert here if applicable</a:t>
            </a:r>
            <a:endParaRPr lang="en-I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6251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C5A282-C0B2-2724-DB0D-B8380440BD5B}"/>
              </a:ext>
            </a:extLst>
          </p:cNvPr>
          <p:cNvGraphicFramePr>
            <a:graphicFrameLocks noChangeAspect="1"/>
          </p:cNvGraphicFramePr>
          <p:nvPr userDrawn="1">
            <p:custDataLst>
              <p:tags r:id="rId1"/>
            </p:custDataLst>
            <p:extLst>
              <p:ext uri="{D42A27DB-BD31-4B8C-83A1-F6EECF244321}">
                <p14:modId xmlns:p14="http://schemas.microsoft.com/office/powerpoint/2010/main" val="1316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4C5A282-C0B2-2724-DB0D-B8380440BD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hasCustomPrompt="1"/>
          </p:nvPr>
        </p:nvSpPr>
        <p:spPr>
          <a:xfrm>
            <a:off x="407368" y="1747353"/>
            <a:ext cx="7200800" cy="4292180"/>
          </a:xfrm>
        </p:spPr>
        <p:txBody>
          <a:bodyPr/>
          <a:lstStyle>
            <a:lvl1pPr rtl="0">
              <a:defRPr/>
            </a:lvl1pPr>
          </a:lstStyle>
          <a:p>
            <a:r>
              <a:rPr lang="en-IE">
                <a:solidFill>
                  <a:srgbClr val="0F218B"/>
                </a:solidFill>
              </a:rPr>
              <a:t>Headline 3 – Edit the pie chart by clicking on it. Now icons appear. If you keep the cursor above the icons, a descriptive text appears. </a:t>
            </a:r>
          </a:p>
          <a:p>
            <a:r>
              <a:rPr lang="en-IE"/>
              <a:t>You may change the type of chart, the layout and colour scheme. We advise to refrain from using gradients and shadows – this does not add any information in most cases. </a:t>
            </a:r>
          </a:p>
          <a:p>
            <a:r>
              <a:rPr lang="en-IE"/>
              <a:t>The size of this copy will adapt automatically, depending on how many words you insert or write. If the size of the copy appears too small – rather try editing the text than maximising the size of the text box. </a:t>
            </a:r>
          </a:p>
          <a:p>
            <a:endParaRPr lang="en-I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73175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1B7BEC-8C3B-96E6-3AB3-05ED78FB84B4}"/>
              </a:ext>
            </a:extLst>
          </p:cNvPr>
          <p:cNvGraphicFramePr>
            <a:graphicFrameLocks noChangeAspect="1"/>
          </p:cNvGraphicFramePr>
          <p:nvPr userDrawn="1">
            <p:custDataLst>
              <p:tags r:id="rId1"/>
            </p:custDataLst>
            <p:extLst>
              <p:ext uri="{D42A27DB-BD31-4B8C-83A1-F6EECF244321}">
                <p14:modId xmlns:p14="http://schemas.microsoft.com/office/powerpoint/2010/main" val="293720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211B7BEC-8C3B-96E6-3AB3-05ED78FB8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hasCustomPrompt="1"/>
          </p:nvPr>
        </p:nvSpPr>
        <p:spPr>
          <a:xfrm>
            <a:off x="349412" y="854984"/>
            <a:ext cx="3648000" cy="3311525"/>
          </a:xfrm>
        </p:spPr>
        <p:txBody>
          <a:bodyPr>
            <a:noAutofit/>
          </a:bodyPr>
          <a:lstStyle>
            <a:lvl1pPr rtl="0">
              <a:defRPr sz="1800"/>
            </a:lvl1pPr>
          </a:lstStyle>
          <a:p>
            <a:r>
              <a:rPr lang="en-IE">
                <a:latin typeface="Calibri" panose="020F0502020204030204" pitchFamily="34" charset="0"/>
                <a:cs typeface="Calibri" panose="020F0502020204030204" pitchFamily="34" charset="0"/>
              </a:rPr>
              <a:t>Examples for bullet points.</a:t>
            </a:r>
          </a:p>
          <a:p>
            <a:r>
              <a:rPr lang="en-IE">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IE">
                <a:latin typeface="Calibri" panose="020F0502020204030204" pitchFamily="34" charset="0"/>
                <a:cs typeface="Calibri" panose="020F0502020204030204" pitchFamily="34" charset="0"/>
              </a:rPr>
              <a:t>Using only the enter-key will create a new bullet point.</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 </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IE">
                <a:latin typeface="Calibri" panose="020F0502020204030204" pitchFamily="34" charset="0"/>
                <a:cs typeface="Calibri" panose="020F0502020204030204" pitchFamily="34" charset="0"/>
              </a:rPr>
              <a:t>Text will resize automatically.</a:t>
            </a:r>
          </a:p>
          <a:p>
            <a:endParaRPr lang="en-IE">
              <a:latin typeface="Calibri" panose="020F0502020204030204" pitchFamily="34" charset="0"/>
              <a:cs typeface="Calibri" panose="020F0502020204030204" pitchFamily="34" charset="0"/>
            </a:endParaRPr>
          </a:p>
          <a:p>
            <a:endParaRPr lang="en-IE">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hasCustomPrompt="1"/>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IE">
                <a:latin typeface="Calibri" panose="020F0502020204030204" pitchFamily="34" charset="0"/>
                <a:cs typeface="Calibri" panose="020F0502020204030204" pitchFamily="34" charset="0"/>
              </a:rPr>
              <a:t>Example for bullet points</a:t>
            </a: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r>
              <a:rPr lang="en-IE">
                <a:latin typeface="Calibri" panose="020F0502020204030204" pitchFamily="34" charset="0"/>
                <a:cs typeface="Calibri" panose="020F0502020204030204" pitchFamily="34" charset="0"/>
              </a:rPr>
              <a:t>Dummy text here</a:t>
            </a:r>
          </a:p>
          <a:p>
            <a:pPr lvl="1"/>
            <a:r>
              <a:rPr lang="en-IE">
                <a:latin typeface="Calibri" panose="020F0502020204030204" pitchFamily="34" charset="0"/>
                <a:cs typeface="Calibri" panose="020F0502020204030204" pitchFamily="34" charset="0"/>
              </a:rPr>
              <a:t>Second level</a:t>
            </a:r>
          </a:p>
          <a:p>
            <a:pPr lvl="2"/>
            <a:r>
              <a:rPr lang="en-IE">
                <a:latin typeface="Calibri" panose="020F0502020204030204" pitchFamily="34" charset="0"/>
                <a:cs typeface="Calibri" panose="020F0502020204030204" pitchFamily="34" charset="0"/>
              </a:rPr>
              <a:t>Third level</a:t>
            </a:r>
          </a:p>
          <a:p>
            <a:pPr lvl="3"/>
            <a:r>
              <a:rPr lang="en-IE">
                <a:latin typeface="Calibri" panose="020F0502020204030204" pitchFamily="34" charset="0"/>
                <a:cs typeface="Calibri" panose="020F0502020204030204" pitchFamily="34" charset="0"/>
              </a:rPr>
              <a:t>Fourth level</a:t>
            </a:r>
          </a:p>
          <a:p>
            <a:pPr lvl="4"/>
            <a:r>
              <a:rPr lang="en-IE">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30176228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IE" sz="1800" b="1">
                          <a:solidFill>
                            <a:srgbClr val="015092"/>
                          </a:solidFill>
                          <a:latin typeface="Calibri" panose="020F0502020204030204" pitchFamily="34" charset="0"/>
                          <a:cs typeface="Calibri" panose="020F0502020204030204" pitchFamily="34" charset="0"/>
                        </a:rPr>
                        <a:t>Infobox </a:t>
                      </a:r>
                    </a:p>
                    <a:p>
                      <a:pPr rtl="0"/>
                      <a:endParaRPr lang="en-IE" sz="1800" b="1">
                        <a:solidFill>
                          <a:srgbClr val="015092"/>
                        </a:solidFill>
                        <a:latin typeface="Calibri" panose="020F0502020204030204" pitchFamily="34" charset="0"/>
                        <a:cs typeface="Calibri" panose="020F0502020204030204" pitchFamily="34" charset="0"/>
                      </a:endParaRPr>
                    </a:p>
                    <a:p>
                      <a:pPr rtl="0"/>
                      <a:r>
                        <a:rPr lang="en-I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81594153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4CB5D-9FEC-6E50-62E7-AF9C84DAFE73}"/>
              </a:ext>
            </a:extLst>
          </p:cNvPr>
          <p:cNvGraphicFramePr>
            <a:graphicFrameLocks noChangeAspect="1"/>
          </p:cNvGraphicFramePr>
          <p:nvPr userDrawn="1">
            <p:custDataLst>
              <p:tags r:id="rId1"/>
            </p:custDataLst>
            <p:extLst>
              <p:ext uri="{D42A27DB-BD31-4B8C-83A1-F6EECF244321}">
                <p14:modId xmlns:p14="http://schemas.microsoft.com/office/powerpoint/2010/main" val="141415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5E54CB5D-9FEC-6E50-62E7-AF9C84DAF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hasCustomPrompt="1"/>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IE"/>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IE"/>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IE"/>
          </a:p>
          <a:p>
            <a:pPr marL="342900" indent="-342900">
              <a:lnSpc>
                <a:spcPct val="120000"/>
              </a:lnSpc>
              <a:buClr>
                <a:srgbClr val="707F86"/>
              </a:buClr>
              <a:buFont typeface="+mj-lt"/>
              <a:buAutoNum type="arabicParenBoth"/>
            </a:pPr>
            <a:r>
              <a:rPr lang="en-IE"/>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IE"/>
              <a:t>In this textbox, using only the enter-key will create a new paragraph, causing a new numeration. </a:t>
            </a:r>
            <a:br>
              <a:rPr lang="en-IE"/>
            </a:br>
            <a:r>
              <a:rPr lang="en-IE"/>
              <a:t>If you only want to start the text in a new line (like this sentence) and keep the numeration, use shift-enter.  </a:t>
            </a:r>
          </a:p>
        </p:txBody>
      </p:sp>
    </p:spTree>
    <p:extLst>
      <p:ext uri="{BB962C8B-B14F-4D97-AF65-F5344CB8AC3E}">
        <p14:creationId xmlns:p14="http://schemas.microsoft.com/office/powerpoint/2010/main" val="5668015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44CC9E23-1712-5C98-A63C-8B9ECC456EA2}"/>
              </a:ext>
            </a:extLst>
          </p:cNvPr>
          <p:cNvGraphicFramePr>
            <a:graphicFrameLocks noChangeAspect="1"/>
          </p:cNvGraphicFramePr>
          <p:nvPr userDrawn="1">
            <p:custDataLst>
              <p:tags r:id="rId1"/>
            </p:custDataLst>
            <p:extLst>
              <p:ext uri="{D42A27DB-BD31-4B8C-83A1-F6EECF244321}">
                <p14:modId xmlns:p14="http://schemas.microsoft.com/office/powerpoint/2010/main" val="119656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44CC9E23-1712-5C98-A63C-8B9ECC456E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hasCustomPrompt="1"/>
          </p:nvPr>
        </p:nvSpPr>
        <p:spPr>
          <a:xfrm>
            <a:off x="397842" y="939341"/>
            <a:ext cx="11506291" cy="4829919"/>
          </a:xfrm>
        </p:spPr>
        <p:txBody>
          <a:bodyPr/>
          <a:lstStyle>
            <a:lvl1pPr rtl="0">
              <a:defRPr>
                <a:solidFill>
                  <a:schemeClr val="tx1">
                    <a:lumMod val="50000"/>
                  </a:schemeClr>
                </a:solidFill>
              </a:defRPr>
            </a:lvl1pPr>
          </a:lstStyle>
          <a:p>
            <a:r>
              <a:rPr lang="en-IE">
                <a:solidFill>
                  <a:srgbClr val="0F218B"/>
                </a:solidFill>
              </a:rPr>
              <a:t>Headline 3 – Edit text here.</a:t>
            </a:r>
            <a:endParaRPr lang="en-I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March</a:t>
                </a:r>
                <a:endParaRPr lang="en-IE"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January</a:t>
                </a:r>
                <a:endParaRPr lang="en-IE"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8935871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6E6B6E6-D392-B037-59F9-0CCFC041AAF8}"/>
              </a:ext>
            </a:extLst>
          </p:cNvPr>
          <p:cNvGraphicFramePr>
            <a:graphicFrameLocks noChangeAspect="1"/>
          </p:cNvGraphicFramePr>
          <p:nvPr userDrawn="1">
            <p:custDataLst>
              <p:tags r:id="rId1"/>
            </p:custDataLst>
            <p:extLst>
              <p:ext uri="{D42A27DB-BD31-4B8C-83A1-F6EECF244321}">
                <p14:modId xmlns:p14="http://schemas.microsoft.com/office/powerpoint/2010/main" val="271801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E6E6B6E6-D392-B037-59F9-0CCFC041AA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IE"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hasCustomPrompt="1"/>
          </p:nvPr>
        </p:nvSpPr>
        <p:spPr>
          <a:xfrm>
            <a:off x="383051" y="801295"/>
            <a:ext cx="11617325" cy="698184"/>
          </a:xfrm>
        </p:spPr>
        <p:txBody>
          <a:bodyPr>
            <a:normAutofit/>
          </a:bodyPr>
          <a:lstStyle>
            <a:lvl1pPr rtl="0">
              <a:defRPr/>
            </a:lvl1pPr>
          </a:lstStyle>
          <a:p>
            <a:r>
              <a:rPr lang="en-IE" b="1">
                <a:solidFill>
                  <a:srgbClr val="0F218B"/>
                </a:solidFill>
              </a:rPr>
              <a:t>Headline 3 – Edit text here.</a:t>
            </a:r>
            <a:endParaRPr lang="en-I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04071016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EB7A2A-75B9-62C4-D3DE-00A41ADEE7ED}"/>
              </a:ext>
            </a:extLst>
          </p:cNvPr>
          <p:cNvGraphicFramePr>
            <a:graphicFrameLocks noChangeAspect="1"/>
          </p:cNvGraphicFramePr>
          <p:nvPr userDrawn="1">
            <p:custDataLst>
              <p:tags r:id="rId1"/>
            </p:custDataLst>
            <p:extLst>
              <p:ext uri="{D42A27DB-BD31-4B8C-83A1-F6EECF244321}">
                <p14:modId xmlns:p14="http://schemas.microsoft.com/office/powerpoint/2010/main" val="295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Object 5" hidden="1">
                        <a:extLst>
                          <a:ext uri="{FF2B5EF4-FFF2-40B4-BE49-F238E27FC236}">
                            <a16:creationId xmlns:a16="http://schemas.microsoft.com/office/drawing/2014/main" id="{9FEB7A2A-75B9-62C4-D3DE-00A41ADEE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hasCustomPrompt="1"/>
          </p:nvPr>
        </p:nvSpPr>
        <p:spPr>
          <a:xfrm>
            <a:off x="388159" y="820513"/>
            <a:ext cx="11606646" cy="698594"/>
          </a:xfrm>
        </p:spPr>
        <p:txBody>
          <a:bodyPr>
            <a:normAutofit/>
          </a:bodyPr>
          <a:lstStyle>
            <a:lvl1pPr rtl="0">
              <a:defRPr/>
            </a:lvl1pPr>
          </a:lstStyle>
          <a:p>
            <a:r>
              <a:rPr lang="en-IE">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857082432"/>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8400024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4A1201-4071-E78E-3B2B-1703B49F8014}"/>
              </a:ext>
            </a:extLst>
          </p:cNvPr>
          <p:cNvGraphicFramePr>
            <a:graphicFrameLocks noChangeAspect="1"/>
          </p:cNvGraphicFramePr>
          <p:nvPr userDrawn="1">
            <p:custDataLst>
              <p:tags r:id="rId1"/>
            </p:custDataLst>
            <p:extLst>
              <p:ext uri="{D42A27DB-BD31-4B8C-83A1-F6EECF244321}">
                <p14:modId xmlns:p14="http://schemas.microsoft.com/office/powerpoint/2010/main" val="93303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4A1201-4071-E78E-3B2B-1703B49F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Tree>
    <p:extLst>
      <p:ext uri="{BB962C8B-B14F-4D97-AF65-F5344CB8AC3E}">
        <p14:creationId xmlns:p14="http://schemas.microsoft.com/office/powerpoint/2010/main" val="332753076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4"/>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22F04E-7072-09CB-8C2A-5B76D4F70A14}"/>
              </a:ext>
            </a:extLst>
          </p:cNvPr>
          <p:cNvGraphicFramePr>
            <a:graphicFrameLocks noChangeAspect="1"/>
          </p:cNvGraphicFramePr>
          <p:nvPr userDrawn="1">
            <p:custDataLst>
              <p:tags r:id="rId1"/>
            </p:custDataLst>
            <p:extLst>
              <p:ext uri="{D42A27DB-BD31-4B8C-83A1-F6EECF244321}">
                <p14:modId xmlns:p14="http://schemas.microsoft.com/office/powerpoint/2010/main" val="397904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2422F04E-7072-09CB-8C2A-5B76D4F70A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rtl="0"/>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IE"/>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5927114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B8C1AA-6A9C-8C5D-3908-DC3888D08956}"/>
              </a:ext>
            </a:extLst>
          </p:cNvPr>
          <p:cNvGraphicFramePr>
            <a:graphicFrameLocks noChangeAspect="1"/>
          </p:cNvGraphicFramePr>
          <p:nvPr userDrawn="1">
            <p:custDataLst>
              <p:tags r:id="rId1"/>
            </p:custDataLst>
            <p:extLst>
              <p:ext uri="{D42A27DB-BD31-4B8C-83A1-F6EECF244321}">
                <p14:modId xmlns:p14="http://schemas.microsoft.com/office/powerpoint/2010/main" val="269101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FAB8C1AA-6A9C-8C5D-3908-DC3888D089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I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345913585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287EF1-6A7B-12BB-C2F2-6E16D7E63650}"/>
              </a:ext>
            </a:extLst>
          </p:cNvPr>
          <p:cNvGraphicFramePr>
            <a:graphicFrameLocks noChangeAspect="1"/>
          </p:cNvGraphicFramePr>
          <p:nvPr userDrawn="1">
            <p:custDataLst>
              <p:tags r:id="rId1"/>
            </p:custDataLst>
            <p:extLst>
              <p:ext uri="{D42A27DB-BD31-4B8C-83A1-F6EECF244321}">
                <p14:modId xmlns:p14="http://schemas.microsoft.com/office/powerpoint/2010/main" val="33334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3D287EF1-6A7B-12BB-C2F2-6E16D7E63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I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IE">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5484727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Arial" panose="020B0604020202020204" pitchFamily="34" charset="0"/>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oleObject" Target="../embeddings/oleObject1.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5.png"/><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Autofit/>
          </a:bodyPr>
          <a:lstStyle/>
          <a:p>
            <a:r>
              <a:rPr lang="en-GB" dirty="0"/>
              <a:t>Slide title</a:t>
            </a:r>
            <a:endParaRPr lang="en-US" dirty="0"/>
          </a:p>
        </p:txBody>
      </p:sp>
      <p:sp>
        <p:nvSpPr>
          <p:cNvPr id="3" name="Text Placeholder 2"/>
          <p:cNvSpPr>
            <a:spLocks noGrp="1"/>
          </p:cNvSpPr>
          <p:nvPr>
            <p:ph type="body" idx="1"/>
          </p:nvPr>
        </p:nvSpPr>
        <p:spPr>
          <a:xfrm>
            <a:off x="700984" y="1423384"/>
            <a:ext cx="10795016" cy="4490051"/>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6"/>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6"/>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9" r:id="rId9"/>
    <p:sldLayoutId id="2147483690" r:id="rId10"/>
    <p:sldLayoutId id="2147483691" r:id="rId11"/>
    <p:sldLayoutId id="2147483692" r:id="rId12"/>
    <p:sldLayoutId id="2147483693" r:id="rId13"/>
    <p:sldLayoutId id="2147483694" r:id="rId14"/>
    <p:sldLayoutId id="2147483695" r:id="rId15"/>
    <p:sldLayoutId id="2147483728" r:id="rId16"/>
    <p:sldLayoutId id="2147483696" r:id="rId17"/>
    <p:sldLayoutId id="2147483698" r:id="rId18"/>
    <p:sldLayoutId id="2147483661" r:id="rId19"/>
    <p:sldLayoutId id="2147483678" r:id="rId20"/>
    <p:sldLayoutId id="2147483675" r:id="rId21"/>
    <p:sldLayoutId id="2147483673" r:id="rId22"/>
    <p:sldLayoutId id="2147483677" r:id="rId23"/>
    <p:sldLayoutId id="2147483679" r:id="rId24"/>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160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840" userDrawn="1">
          <p15:clr>
            <a:srgbClr val="F26B43"/>
          </p15:clr>
        </p15:guide>
        <p15:guide id="3" pos="7242" userDrawn="1">
          <p15:clr>
            <a:srgbClr val="F26B43"/>
          </p15:clr>
        </p15:guide>
        <p15:guide id="4" pos="438" userDrawn="1">
          <p15:clr>
            <a:srgbClr val="F26B43"/>
          </p15:clr>
        </p15:guide>
        <p15:guide id="5" pos="4883" userDrawn="1">
          <p15:clr>
            <a:srgbClr val="F26B43"/>
          </p15:clr>
        </p15:guide>
        <p15:guide id="6" pos="2797" userDrawn="1">
          <p15:clr>
            <a:srgbClr val="F26B43"/>
          </p15:clr>
        </p15:guide>
        <p15:guide id="7" orient="horz" pos="2273" userDrawn="1">
          <p15:clr>
            <a:srgbClr val="F26B43"/>
          </p15:clr>
        </p15:guide>
        <p15:guide id="8"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33C59-845A-93C7-CD3C-2DDFA85EC14E}"/>
              </a:ext>
            </a:extLst>
          </p:cNvPr>
          <p:cNvGraphicFramePr>
            <a:graphicFrameLocks noChangeAspect="1"/>
          </p:cNvGraphicFramePr>
          <p:nvPr userDrawn="1">
            <p:custDataLst>
              <p:tags r:id="rId20"/>
            </p:custDataLst>
            <p:extLst>
              <p:ext uri="{D42A27DB-BD31-4B8C-83A1-F6EECF244321}">
                <p14:modId xmlns:p14="http://schemas.microsoft.com/office/powerpoint/2010/main" val="134005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73" imgH="476" progId="TCLayout.ActiveDocument.1">
                  <p:embed/>
                </p:oleObj>
              </mc:Choice>
              <mc:Fallback>
                <p:oleObj name="think-cell Slide" r:id="rId21" imgW="473" imgH="476" progId="TCLayout.ActiveDocument.1">
                  <p:embed/>
                  <p:pic>
                    <p:nvPicPr>
                      <p:cNvPr id="2" name="Object 1" hidden="1">
                        <a:extLst>
                          <a:ext uri="{FF2B5EF4-FFF2-40B4-BE49-F238E27FC236}">
                            <a16:creationId xmlns:a16="http://schemas.microsoft.com/office/drawing/2014/main" id="{87333C59-845A-93C7-CD3C-2DDFA85EC14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IE" sz="900">
                <a:solidFill>
                  <a:schemeClr val="accent1"/>
                </a:solidFill>
              </a:rPr>
              <a:t> </a:t>
            </a:r>
            <a:fld id="{9D8EEF28-5ABD-4429-9AD9-DE956F602A14}" type="slidenum">
              <a:rPr lang="en-IE" sz="900" smtClean="0">
                <a:solidFill>
                  <a:schemeClr val="tx1">
                    <a:lumMod val="50000"/>
                  </a:schemeClr>
                </a:solidFill>
              </a:rPr>
              <a:pPr algn="r" rtl="0"/>
              <a:t>‹#›</a:t>
            </a:fld>
            <a:endParaRPr lang="en-I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9157824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ec.europa.eu/eusurvey/publication/HAR_2025"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BCA3-5969-DF4E-AF39-3729697A935B}"/>
              </a:ext>
            </a:extLst>
          </p:cNvPr>
          <p:cNvSpPr>
            <a:spLocks noGrp="1"/>
          </p:cNvSpPr>
          <p:nvPr>
            <p:ph type="ctrTitle"/>
          </p:nvPr>
        </p:nvSpPr>
        <p:spPr/>
        <p:txBody>
          <a:bodyPr/>
          <a:lstStyle/>
          <a:p>
            <a:r>
              <a:rPr lang="en-GB" dirty="0"/>
              <a:t>ACER decision on HAR amendment proposal </a:t>
            </a:r>
            <a:endParaRPr lang="en-SI" dirty="0"/>
          </a:p>
        </p:txBody>
      </p:sp>
      <p:sp>
        <p:nvSpPr>
          <p:cNvPr id="3" name="Subtitle 2">
            <a:extLst>
              <a:ext uri="{FF2B5EF4-FFF2-40B4-BE49-F238E27FC236}">
                <a16:creationId xmlns:a16="http://schemas.microsoft.com/office/drawing/2014/main" id="{780C908D-F87D-6E45-97E2-03C0CD728E5A}"/>
              </a:ext>
            </a:extLst>
          </p:cNvPr>
          <p:cNvSpPr>
            <a:spLocks noGrp="1"/>
          </p:cNvSpPr>
          <p:nvPr>
            <p:ph type="subTitle" idx="1"/>
          </p:nvPr>
        </p:nvSpPr>
        <p:spPr>
          <a:xfrm>
            <a:off x="5114930" y="4234934"/>
            <a:ext cx="6449470" cy="1709400"/>
          </a:xfrm>
        </p:spPr>
        <p:txBody>
          <a:bodyPr/>
          <a:lstStyle/>
          <a:p>
            <a:pPr marL="0" indent="0">
              <a:buNone/>
            </a:pPr>
            <a:r>
              <a:rPr lang="en-GB" dirty="0"/>
              <a:t>MESC</a:t>
            </a:r>
          </a:p>
          <a:p>
            <a:pPr marL="0" indent="0">
              <a:buNone/>
            </a:pPr>
            <a:r>
              <a:rPr lang="en-GB" dirty="0"/>
              <a:t>03/07/2025</a:t>
            </a:r>
            <a:endParaRPr lang="en-US" dirty="0"/>
          </a:p>
        </p:txBody>
      </p:sp>
    </p:spTree>
    <p:extLst>
      <p:ext uri="{BB962C8B-B14F-4D97-AF65-F5344CB8AC3E}">
        <p14:creationId xmlns:p14="http://schemas.microsoft.com/office/powerpoint/2010/main" val="249415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B31077-857B-53F2-0C25-76F8AECF20FD}"/>
              </a:ext>
            </a:extLst>
          </p:cNvPr>
          <p:cNvSpPr>
            <a:spLocks noGrp="1"/>
          </p:cNvSpPr>
          <p:nvPr>
            <p:ph type="title"/>
          </p:nvPr>
        </p:nvSpPr>
        <p:spPr/>
        <p:txBody>
          <a:bodyPr/>
          <a:lstStyle/>
          <a:p>
            <a:r>
              <a:rPr lang="en-GB" dirty="0"/>
              <a:t>ACER decision on HAR</a:t>
            </a:r>
          </a:p>
        </p:txBody>
      </p:sp>
      <p:sp>
        <p:nvSpPr>
          <p:cNvPr id="3" name="Slide Number Placeholder 2">
            <a:extLst>
              <a:ext uri="{FF2B5EF4-FFF2-40B4-BE49-F238E27FC236}">
                <a16:creationId xmlns:a16="http://schemas.microsoft.com/office/drawing/2014/main" id="{2BBF03B2-43BF-F7BE-9557-940123C801F5}"/>
              </a:ext>
            </a:extLst>
          </p:cNvPr>
          <p:cNvSpPr>
            <a:spLocks noGrp="1"/>
          </p:cNvSpPr>
          <p:nvPr>
            <p:ph type="sldNum" sz="quarter" idx="12"/>
          </p:nvPr>
        </p:nvSpPr>
        <p:spPr/>
        <p:txBody>
          <a:bodyPr/>
          <a:lstStyle/>
          <a:p>
            <a:fld id="{68E16D21-2873-7F4D-BC1C-4DCC7B7156B8}" type="slidenum">
              <a:rPr lang="en-SI" smtClean="0"/>
              <a:t>2</a:t>
            </a:fld>
            <a:endParaRPr lang="en-SI"/>
          </a:p>
        </p:txBody>
      </p:sp>
      <p:sp>
        <p:nvSpPr>
          <p:cNvPr id="9" name="Text Placeholder 8">
            <a:extLst>
              <a:ext uri="{FF2B5EF4-FFF2-40B4-BE49-F238E27FC236}">
                <a16:creationId xmlns:a16="http://schemas.microsoft.com/office/drawing/2014/main" id="{5F19A029-9A0A-9C58-264C-67A6E39FFF8A}"/>
              </a:ext>
            </a:extLst>
          </p:cNvPr>
          <p:cNvSpPr>
            <a:spLocks noGrp="1"/>
          </p:cNvSpPr>
          <p:nvPr>
            <p:ph type="body" sz="quarter" idx="13"/>
          </p:nvPr>
        </p:nvSpPr>
        <p:spPr/>
        <p:txBody>
          <a:bodyPr/>
          <a:lstStyle/>
          <a:p>
            <a:r>
              <a:rPr lang="en-GB" dirty="0"/>
              <a:t>Currently applicable version of HAR from ACER Decision 18/2023 from 22 December 2023</a:t>
            </a:r>
          </a:p>
          <a:p>
            <a:pPr lvl="1"/>
            <a:r>
              <a:rPr lang="en-GB" dirty="0"/>
              <a:t>Article 51 of FCA Regulation </a:t>
            </a:r>
          </a:p>
          <a:p>
            <a:pPr lvl="1"/>
            <a:endParaRPr lang="en-GB" dirty="0"/>
          </a:p>
          <a:p>
            <a:r>
              <a:rPr lang="en-GB" dirty="0"/>
              <a:t>Considering the biannual review process in accordance with Article 68(5) of the harmonised allocation rules (‘HAR’) TSOs launched a public consultation on proposed amendment</a:t>
            </a:r>
          </a:p>
          <a:p>
            <a:pPr lvl="1"/>
            <a:r>
              <a:rPr lang="en-GB" dirty="0"/>
              <a:t>2 January until 2 February 2025</a:t>
            </a:r>
          </a:p>
          <a:p>
            <a:pPr lvl="1"/>
            <a:endParaRPr lang="en-GB" dirty="0"/>
          </a:p>
          <a:p>
            <a:r>
              <a:rPr lang="en-GB" dirty="0"/>
              <a:t>On 27 March, All TSOs submitted their amendment proposal for the HAR </a:t>
            </a:r>
          </a:p>
          <a:p>
            <a:pPr lvl="1"/>
            <a:r>
              <a:rPr lang="en-GB" dirty="0"/>
              <a:t>Proposal with amendments (+ TC version)</a:t>
            </a:r>
          </a:p>
          <a:p>
            <a:pPr lvl="1"/>
            <a:r>
              <a:rPr lang="en-GB" dirty="0"/>
              <a:t>Explanatory document listing the amendments and addressing PC responses</a:t>
            </a:r>
          </a:p>
          <a:p>
            <a:pPr lvl="1"/>
            <a:endParaRPr lang="en-GB" dirty="0"/>
          </a:p>
          <a:p>
            <a:r>
              <a:rPr lang="en-GB" dirty="0"/>
              <a:t>Deadline for ACER’s decision on the amendment proposal is 29 September 2025</a:t>
            </a:r>
          </a:p>
          <a:p>
            <a:endParaRPr lang="en-GB" dirty="0"/>
          </a:p>
          <a:p>
            <a:endParaRPr lang="en-GB" dirty="0"/>
          </a:p>
          <a:p>
            <a:endParaRPr lang="en-GB" dirty="0"/>
          </a:p>
          <a:p>
            <a:endParaRPr lang="en-GB" dirty="0"/>
          </a:p>
        </p:txBody>
      </p:sp>
      <p:sp>
        <p:nvSpPr>
          <p:cNvPr id="10" name="Text Placeholder 9">
            <a:extLst>
              <a:ext uri="{FF2B5EF4-FFF2-40B4-BE49-F238E27FC236}">
                <a16:creationId xmlns:a16="http://schemas.microsoft.com/office/drawing/2014/main" id="{75DAFE6E-28E9-30DE-3A60-1760F7E6134A}"/>
              </a:ext>
            </a:extLst>
          </p:cNvPr>
          <p:cNvSpPr>
            <a:spLocks noGrp="1"/>
          </p:cNvSpPr>
          <p:nvPr>
            <p:ph type="body" sz="quarter" idx="14"/>
          </p:nvPr>
        </p:nvSpPr>
        <p:spPr/>
        <p:txBody>
          <a:bodyPr/>
          <a:lstStyle/>
          <a:p>
            <a:endParaRPr lang="en-GB"/>
          </a:p>
        </p:txBody>
      </p:sp>
      <p:sp>
        <p:nvSpPr>
          <p:cNvPr id="6" name="TextBox 5">
            <a:extLst>
              <a:ext uri="{FF2B5EF4-FFF2-40B4-BE49-F238E27FC236}">
                <a16:creationId xmlns:a16="http://schemas.microsoft.com/office/drawing/2014/main" id="{0B4BFE28-4D1E-3A98-000D-3A4BCA52CEA6}"/>
              </a:ext>
            </a:extLst>
          </p:cNvPr>
          <p:cNvSpPr txBox="1"/>
          <p:nvPr/>
        </p:nvSpPr>
        <p:spPr>
          <a:xfrm>
            <a:off x="11709779" y="3234519"/>
            <a:ext cx="914400" cy="914400"/>
          </a:xfrm>
          <a:prstGeom prst="rect">
            <a:avLst/>
          </a:prstGeom>
        </p:spPr>
        <p:txBody>
          <a:bodyPr vert="horz" wrap="none" lIns="91440" tIns="45720" rIns="91440" bIns="45720" rtlCol="0" anchor="t">
            <a:normAutofit/>
          </a:bodyPr>
          <a:lstStyle/>
          <a:p>
            <a:pPr algn="l"/>
            <a:endParaRPr lang="en-GB" b="1" dirty="0">
              <a:solidFill>
                <a:schemeClr val="accent1"/>
              </a:solidFill>
            </a:endParaRPr>
          </a:p>
        </p:txBody>
      </p:sp>
    </p:spTree>
    <p:extLst>
      <p:ext uri="{BB962C8B-B14F-4D97-AF65-F5344CB8AC3E}">
        <p14:creationId xmlns:p14="http://schemas.microsoft.com/office/powerpoint/2010/main" val="186544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3CFC-E81D-FB64-907C-7957594235C3}"/>
              </a:ext>
            </a:extLst>
          </p:cNvPr>
          <p:cNvSpPr>
            <a:spLocks noGrp="1"/>
          </p:cNvSpPr>
          <p:nvPr>
            <p:ph type="title"/>
          </p:nvPr>
        </p:nvSpPr>
        <p:spPr/>
        <p:txBody>
          <a:bodyPr/>
          <a:lstStyle/>
          <a:p>
            <a:r>
              <a:rPr lang="en-GB" dirty="0"/>
              <a:t>ACER decision on HAR</a:t>
            </a:r>
          </a:p>
        </p:txBody>
      </p:sp>
      <p:sp>
        <p:nvSpPr>
          <p:cNvPr id="3" name="Slide Number Placeholder 2">
            <a:extLst>
              <a:ext uri="{FF2B5EF4-FFF2-40B4-BE49-F238E27FC236}">
                <a16:creationId xmlns:a16="http://schemas.microsoft.com/office/drawing/2014/main" id="{19A64453-A0EB-4B27-2F41-45436031DC23}"/>
              </a:ext>
            </a:extLst>
          </p:cNvPr>
          <p:cNvSpPr>
            <a:spLocks noGrp="1"/>
          </p:cNvSpPr>
          <p:nvPr>
            <p:ph type="sldNum" sz="quarter" idx="12"/>
          </p:nvPr>
        </p:nvSpPr>
        <p:spPr/>
        <p:txBody>
          <a:bodyPr/>
          <a:lstStyle/>
          <a:p>
            <a:fld id="{68E16D21-2873-7F4D-BC1C-4DCC7B7156B8}" type="slidenum">
              <a:rPr lang="en-SI" smtClean="0"/>
              <a:t>3</a:t>
            </a:fld>
            <a:endParaRPr lang="en-SI"/>
          </a:p>
        </p:txBody>
      </p:sp>
      <p:sp>
        <p:nvSpPr>
          <p:cNvPr id="4" name="Text Placeholder 3">
            <a:extLst>
              <a:ext uri="{FF2B5EF4-FFF2-40B4-BE49-F238E27FC236}">
                <a16:creationId xmlns:a16="http://schemas.microsoft.com/office/drawing/2014/main" id="{97ABFDF9-AEF2-E689-9C5F-102732DB4650}"/>
              </a:ext>
            </a:extLst>
          </p:cNvPr>
          <p:cNvSpPr>
            <a:spLocks noGrp="1"/>
          </p:cNvSpPr>
          <p:nvPr>
            <p:ph type="body" sz="quarter" idx="13"/>
          </p:nvPr>
        </p:nvSpPr>
        <p:spPr/>
        <p:txBody>
          <a:bodyPr/>
          <a:lstStyle/>
          <a:p>
            <a:endParaRPr lang="en-GB" dirty="0"/>
          </a:p>
          <a:p>
            <a:r>
              <a:rPr lang="en-GB" dirty="0"/>
              <a:t>In their submission TSOs proposed to amend provision related to the following topics:</a:t>
            </a:r>
          </a:p>
          <a:p>
            <a:pPr lvl="1"/>
            <a:r>
              <a:rPr lang="en-GB" dirty="0"/>
              <a:t>MTU-related changes </a:t>
            </a:r>
          </a:p>
          <a:p>
            <a:pPr lvl="1"/>
            <a:r>
              <a:rPr lang="en-GB" dirty="0"/>
              <a:t>Changes related to registration</a:t>
            </a:r>
          </a:p>
          <a:p>
            <a:pPr lvl="1"/>
            <a:r>
              <a:rPr lang="en-GB" dirty="0"/>
              <a:t>Refusal of application, suspension, termination</a:t>
            </a:r>
          </a:p>
          <a:p>
            <a:pPr lvl="1"/>
            <a:r>
              <a:rPr lang="en-GB" dirty="0"/>
              <a:t>Clarification on prices</a:t>
            </a:r>
          </a:p>
          <a:p>
            <a:pPr lvl="1"/>
            <a:r>
              <a:rPr lang="en-GB" dirty="0"/>
              <a:t>Financial-related changes</a:t>
            </a:r>
          </a:p>
          <a:p>
            <a:pPr lvl="1"/>
            <a:r>
              <a:rPr lang="en-GB" dirty="0"/>
              <a:t>Additional clarifications and corrections</a:t>
            </a:r>
          </a:p>
          <a:p>
            <a:endParaRPr lang="en-GB" dirty="0"/>
          </a:p>
          <a:p>
            <a:r>
              <a:rPr lang="en-GB" dirty="0"/>
              <a:t>Following the TSOs’ public consultation TSOs changed some provisions ahead of their submission as addressed in the explanatory document </a:t>
            </a:r>
          </a:p>
        </p:txBody>
      </p:sp>
      <p:sp>
        <p:nvSpPr>
          <p:cNvPr id="5" name="Text Placeholder 4">
            <a:extLst>
              <a:ext uri="{FF2B5EF4-FFF2-40B4-BE49-F238E27FC236}">
                <a16:creationId xmlns:a16="http://schemas.microsoft.com/office/drawing/2014/main" id="{EA6FED1B-D111-058D-8C2A-590A9EC15C18}"/>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24514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6BC9-77BD-75DE-E6FF-DDB20BACAAE5}"/>
              </a:ext>
            </a:extLst>
          </p:cNvPr>
          <p:cNvSpPr>
            <a:spLocks noGrp="1"/>
          </p:cNvSpPr>
          <p:nvPr>
            <p:ph type="title"/>
          </p:nvPr>
        </p:nvSpPr>
        <p:spPr/>
        <p:txBody>
          <a:bodyPr/>
          <a:lstStyle/>
          <a:p>
            <a:r>
              <a:rPr lang="en-GB" dirty="0">
                <a:latin typeface="Aptos" panose="020B0004020202020204" pitchFamily="34" charset="0"/>
              </a:rPr>
              <a:t>Responses to ACER’s public consultation</a:t>
            </a:r>
            <a:endParaRPr lang="en-GB" dirty="0"/>
          </a:p>
        </p:txBody>
      </p:sp>
      <p:sp>
        <p:nvSpPr>
          <p:cNvPr id="3" name="Slide Number Placeholder 2">
            <a:extLst>
              <a:ext uri="{FF2B5EF4-FFF2-40B4-BE49-F238E27FC236}">
                <a16:creationId xmlns:a16="http://schemas.microsoft.com/office/drawing/2014/main" id="{AD0F48A7-39CA-F121-342B-12BF41BDA07C}"/>
              </a:ext>
            </a:extLst>
          </p:cNvPr>
          <p:cNvSpPr>
            <a:spLocks noGrp="1"/>
          </p:cNvSpPr>
          <p:nvPr>
            <p:ph type="sldNum" sz="quarter" idx="12"/>
          </p:nvPr>
        </p:nvSpPr>
        <p:spPr/>
        <p:txBody>
          <a:bodyPr/>
          <a:lstStyle/>
          <a:p>
            <a:fld id="{68E16D21-2873-7F4D-BC1C-4DCC7B7156B8}" type="slidenum">
              <a:rPr lang="en-SI" smtClean="0"/>
              <a:t>4</a:t>
            </a:fld>
            <a:endParaRPr lang="en-SI"/>
          </a:p>
        </p:txBody>
      </p:sp>
      <p:sp>
        <p:nvSpPr>
          <p:cNvPr id="4" name="Text Placeholder 3">
            <a:extLst>
              <a:ext uri="{FF2B5EF4-FFF2-40B4-BE49-F238E27FC236}">
                <a16:creationId xmlns:a16="http://schemas.microsoft.com/office/drawing/2014/main" id="{346F2426-E24B-8344-63C4-50D902AB29B2}"/>
              </a:ext>
            </a:extLst>
          </p:cNvPr>
          <p:cNvSpPr>
            <a:spLocks noGrp="1"/>
          </p:cNvSpPr>
          <p:nvPr>
            <p:ph type="body" sz="quarter" idx="13"/>
          </p:nvPr>
        </p:nvSpPr>
        <p:spPr/>
        <p:txBody>
          <a:bodyPr/>
          <a:lstStyle/>
          <a:p>
            <a:r>
              <a:rPr lang="en-GB" dirty="0"/>
              <a:t>ACER held a public consultation from 24 April until 22 May</a:t>
            </a:r>
          </a:p>
          <a:p>
            <a:pPr lvl="1"/>
            <a:r>
              <a:rPr lang="en-GB" dirty="0"/>
              <a:t>Explicit questions concerning MTU granularity, clarification of prices, published list of registered participants and an open question for other comments</a:t>
            </a:r>
          </a:p>
          <a:p>
            <a:pPr lvl="1"/>
            <a:r>
              <a:rPr lang="en-GB" dirty="0"/>
              <a:t>4 respondents by the deadline (EDF; </a:t>
            </a:r>
            <a:r>
              <a:rPr lang="en-GB" dirty="0" err="1"/>
              <a:t>Eurelectric</a:t>
            </a:r>
            <a:r>
              <a:rPr lang="en-GB" dirty="0"/>
              <a:t>; EFET; DK district heating association)</a:t>
            </a:r>
          </a:p>
          <a:p>
            <a:pPr lvl="1"/>
            <a:r>
              <a:rPr lang="en-GB" dirty="0"/>
              <a:t>Full answers can be accessed here: </a:t>
            </a:r>
            <a:r>
              <a:rPr lang="en-GB" dirty="0">
                <a:hlinkClick r:id="rId2"/>
              </a:rPr>
              <a:t>https://ec.europa.eu/eusurvey/publication/HAR_2025</a:t>
            </a:r>
            <a:r>
              <a:rPr lang="en-GB" dirty="0"/>
              <a:t> </a:t>
            </a:r>
          </a:p>
          <a:p>
            <a:endParaRPr lang="en-GB" dirty="0"/>
          </a:p>
          <a:p>
            <a:r>
              <a:rPr lang="en-GB" i="1" u="sng" dirty="0"/>
              <a:t>Q1 </a:t>
            </a:r>
            <a:r>
              <a:rPr lang="en-GB" dirty="0"/>
              <a:t>on time granularity in HAR:</a:t>
            </a:r>
          </a:p>
          <a:p>
            <a:pPr lvl="1"/>
            <a:r>
              <a:rPr lang="en-GB" dirty="0"/>
              <a:t>Stressing the need to nominate on 15’ granularity (EDF; EFET; </a:t>
            </a:r>
            <a:r>
              <a:rPr lang="en-GB" dirty="0" err="1"/>
              <a:t>Eurelectric</a:t>
            </a:r>
            <a:r>
              <a:rPr lang="en-GB" dirty="0"/>
              <a:t>) </a:t>
            </a:r>
          </a:p>
          <a:p>
            <a:pPr lvl="2"/>
            <a:r>
              <a:rPr lang="en-GB" dirty="0"/>
              <a:t>if not possible immediately, at least future target</a:t>
            </a:r>
          </a:p>
          <a:p>
            <a:pPr lvl="1"/>
            <a:r>
              <a:rPr lang="en-GB" dirty="0"/>
              <a:t>Calling for improved clarity of text on calculation of average (EDF; </a:t>
            </a:r>
            <a:r>
              <a:rPr lang="en-GB" dirty="0" err="1"/>
              <a:t>Eurelectric</a:t>
            </a:r>
            <a:r>
              <a:rPr lang="en-GB" dirty="0"/>
              <a:t>)</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B78D380E-A00F-5728-4E17-080E4DE00BF2}"/>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92305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FC0E-BAFC-B388-12C8-4ACED81F8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3B6F6-B95D-312A-CAD0-849C7B9D947B}"/>
              </a:ext>
            </a:extLst>
          </p:cNvPr>
          <p:cNvSpPr>
            <a:spLocks noGrp="1"/>
          </p:cNvSpPr>
          <p:nvPr>
            <p:ph type="title"/>
          </p:nvPr>
        </p:nvSpPr>
        <p:spPr/>
        <p:txBody>
          <a:bodyPr/>
          <a:lstStyle/>
          <a:p>
            <a:r>
              <a:rPr lang="en-GB" dirty="0">
                <a:latin typeface="Aptos" panose="020B0004020202020204" pitchFamily="34" charset="0"/>
              </a:rPr>
              <a:t>Responses to ACER’s public consultation</a:t>
            </a:r>
            <a:endParaRPr lang="en-GB" dirty="0"/>
          </a:p>
        </p:txBody>
      </p:sp>
      <p:sp>
        <p:nvSpPr>
          <p:cNvPr id="3" name="Slide Number Placeholder 2">
            <a:extLst>
              <a:ext uri="{FF2B5EF4-FFF2-40B4-BE49-F238E27FC236}">
                <a16:creationId xmlns:a16="http://schemas.microsoft.com/office/drawing/2014/main" id="{6B856C37-8833-E2C9-16F8-D9875FE86D4D}"/>
              </a:ext>
            </a:extLst>
          </p:cNvPr>
          <p:cNvSpPr>
            <a:spLocks noGrp="1"/>
          </p:cNvSpPr>
          <p:nvPr>
            <p:ph type="sldNum" sz="quarter" idx="12"/>
          </p:nvPr>
        </p:nvSpPr>
        <p:spPr/>
        <p:txBody>
          <a:bodyPr/>
          <a:lstStyle/>
          <a:p>
            <a:fld id="{68E16D21-2873-7F4D-BC1C-4DCC7B7156B8}" type="slidenum">
              <a:rPr lang="en-SI" smtClean="0"/>
              <a:t>5</a:t>
            </a:fld>
            <a:endParaRPr lang="en-SI"/>
          </a:p>
        </p:txBody>
      </p:sp>
      <p:sp>
        <p:nvSpPr>
          <p:cNvPr id="4" name="Text Placeholder 3">
            <a:extLst>
              <a:ext uri="{FF2B5EF4-FFF2-40B4-BE49-F238E27FC236}">
                <a16:creationId xmlns:a16="http://schemas.microsoft.com/office/drawing/2014/main" id="{5AAECD0A-5218-0EEF-AD3B-C677541A41C2}"/>
              </a:ext>
            </a:extLst>
          </p:cNvPr>
          <p:cNvSpPr>
            <a:spLocks noGrp="1"/>
          </p:cNvSpPr>
          <p:nvPr>
            <p:ph type="body" sz="quarter" idx="13"/>
          </p:nvPr>
        </p:nvSpPr>
        <p:spPr/>
        <p:txBody>
          <a:bodyPr/>
          <a:lstStyle/>
          <a:p>
            <a:r>
              <a:rPr lang="en-GB" i="1" u="sng" dirty="0"/>
              <a:t>Q2 </a:t>
            </a:r>
            <a:r>
              <a:rPr lang="en-GB" dirty="0"/>
              <a:t>on prices in decoupling situations:</a:t>
            </a:r>
          </a:p>
          <a:p>
            <a:pPr lvl="1"/>
            <a:r>
              <a:rPr lang="en-GB" dirty="0"/>
              <a:t>Ask for clarification on ‘local reference price’ by TSOs (=shadow price?) (EFET; EDF)</a:t>
            </a:r>
          </a:p>
          <a:p>
            <a:pPr lvl="1"/>
            <a:r>
              <a:rPr lang="en-GB" dirty="0"/>
              <a:t>Fallback process amendments should be concluded before defining in HAR (EDF; </a:t>
            </a:r>
            <a:r>
              <a:rPr lang="en-GB" dirty="0" err="1"/>
              <a:t>Eurelectric</a:t>
            </a:r>
            <a:r>
              <a:rPr lang="en-GB" dirty="0"/>
              <a:t>)</a:t>
            </a:r>
          </a:p>
          <a:p>
            <a:pPr lvl="1"/>
            <a:r>
              <a:rPr lang="en-GB" dirty="0"/>
              <a:t>Different national processes to determine local reference prices a source of uncertainty (</a:t>
            </a:r>
            <a:r>
              <a:rPr lang="en-GB" dirty="0" err="1"/>
              <a:t>Eurelectric</a:t>
            </a:r>
            <a:r>
              <a:rPr lang="en-GB" dirty="0"/>
              <a:t>)</a:t>
            </a:r>
          </a:p>
          <a:p>
            <a:pPr lvl="1"/>
            <a:r>
              <a:rPr lang="en-GB" dirty="0"/>
              <a:t>Suggestions for alternative approaches to use of prices (DK district heating)</a:t>
            </a:r>
          </a:p>
          <a:p>
            <a:pPr lvl="3"/>
            <a:endParaRPr lang="en-GB" dirty="0"/>
          </a:p>
          <a:p>
            <a:r>
              <a:rPr lang="en-GB" i="1" u="sng" dirty="0"/>
              <a:t>Q3 </a:t>
            </a:r>
            <a:r>
              <a:rPr lang="en-GB" dirty="0"/>
              <a:t>on publication of full list of registered participants:</a:t>
            </a:r>
          </a:p>
          <a:p>
            <a:pPr lvl="1"/>
            <a:r>
              <a:rPr lang="en-GB" dirty="0"/>
              <a:t>3 respondents advocate for transparency and ask for publication but do not see/communicated a specific need</a:t>
            </a:r>
          </a:p>
          <a:p>
            <a:pPr lvl="4"/>
            <a:endParaRPr lang="en-GB" dirty="0"/>
          </a:p>
          <a:p>
            <a:r>
              <a:rPr lang="en-GB" i="1" u="sng" dirty="0"/>
              <a:t>Q4 </a:t>
            </a:r>
            <a:r>
              <a:rPr lang="en-GB" dirty="0"/>
              <a:t>other comments:</a:t>
            </a:r>
          </a:p>
          <a:p>
            <a:pPr lvl="1"/>
            <a:r>
              <a:rPr lang="en-GB" dirty="0"/>
              <a:t>Concerns related to LTFBA (EFET; </a:t>
            </a:r>
            <a:r>
              <a:rPr lang="en-GB" dirty="0" err="1"/>
              <a:t>Eurelectric</a:t>
            </a:r>
            <a:r>
              <a:rPr lang="en-GB" dirty="0"/>
              <a:t>)</a:t>
            </a:r>
          </a:p>
          <a:p>
            <a:pPr lvl="1"/>
            <a:r>
              <a:rPr lang="en-GB" dirty="0"/>
              <a:t>Need for TC version in PC (EDF)  </a:t>
            </a:r>
            <a:br>
              <a:rPr lang="en-GB" dirty="0"/>
            </a:br>
            <a:endParaRPr lang="en-GB" dirty="0"/>
          </a:p>
          <a:p>
            <a:endParaRPr lang="en-GB" dirty="0"/>
          </a:p>
        </p:txBody>
      </p:sp>
      <p:sp>
        <p:nvSpPr>
          <p:cNvPr id="5" name="Text Placeholder 4">
            <a:extLst>
              <a:ext uri="{FF2B5EF4-FFF2-40B4-BE49-F238E27FC236}">
                <a16:creationId xmlns:a16="http://schemas.microsoft.com/office/drawing/2014/main" id="{F9843E35-1941-E290-432A-0D308D7E772D}"/>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037098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rmAutofit/>
      </a:bodyPr>
      <a:lstStyle>
        <a:defPPr algn="l">
          <a:spcAft>
            <a:spcPts val="600"/>
          </a:spcAft>
          <a:buClr>
            <a:schemeClr val="tx2"/>
          </a:buClr>
          <a:defRPr sz="2000" dirty="0" smtClean="0"/>
        </a:defPPr>
      </a:lstStyle>
    </a:txDef>
  </a:objectDefaults>
  <a:extraClrSchemeLst/>
  <a:extLst>
    <a:ext uri="{05A4C25C-085E-4340-85A3-A5531E510DB2}">
      <thm15:themeFamily xmlns:thm15="http://schemas.microsoft.com/office/thememl/2012/main" name="Presentation2" id="{716E9012-CDCF-4958-99CA-CE9C84DFDE19}" vid="{D9773596-F7A3-437E-B28A-E0BC4690D48B}"/>
    </a:ext>
  </a:extLst>
</a:theme>
</file>

<file path=ppt/theme/theme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E53488C602EA48B779D6F9D1672068" ma:contentTypeVersion="6" ma:contentTypeDescription="Create a new document." ma:contentTypeScope="" ma:versionID="56a63a5a73c00209d2fd864398357426">
  <xsd:schema xmlns:xsd="http://www.w3.org/2001/XMLSchema" xmlns:xs="http://www.w3.org/2001/XMLSchema" xmlns:p="http://schemas.microsoft.com/office/2006/metadata/properties" xmlns:ns2="a5ff7179-4526-4e31-84f3-1e5086ece008" targetNamespace="http://schemas.microsoft.com/office/2006/metadata/properties" ma:root="true" ma:fieldsID="3ac14e81ba680e4bfd790880a8811a04"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F82E4B-7780-41C7-8425-5FEFDA2B04CD}">
  <ds:schemaRefs>
    <ds:schemaRef ds:uri="http://schemas.openxmlformats.org/package/2006/metadata/core-properties"/>
    <ds:schemaRef ds:uri="a5ff7179-4526-4e31-84f3-1e5086ece008"/>
    <ds:schemaRef ds:uri="http://schemas.microsoft.com/office/2006/documentManagement/types"/>
    <ds:schemaRef ds:uri="http://schemas.microsoft.com/office/2006/metadata/properties"/>
    <ds:schemaRef ds:uri="http://www.w3.org/XML/1998/namespace"/>
    <ds:schemaRef ds:uri="http://purl.org/dc/term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65D01723-F394-4865-A2B9-172ABC752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EB5AEB-0E15-492F-A7D3-E41A403740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ACER PPT Template</Template>
  <TotalTime>2482</TotalTime>
  <Words>418</Words>
  <Application>Microsoft Office PowerPoint</Application>
  <PresentationFormat>Widescreen</PresentationFormat>
  <Paragraphs>56</Paragraphs>
  <Slides>5</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vt:i4>
      </vt:variant>
    </vt:vector>
  </HeadingPairs>
  <TitlesOfParts>
    <vt:vector size="14" baseType="lpstr">
      <vt:lpstr>Aptos</vt:lpstr>
      <vt:lpstr>Arial</vt:lpstr>
      <vt:lpstr>Calibri</vt:lpstr>
      <vt:lpstr>Courier New</vt:lpstr>
      <vt:lpstr>Trebuchet MS</vt:lpstr>
      <vt:lpstr>Wingdings</vt:lpstr>
      <vt:lpstr>ACER THEME</vt:lpstr>
      <vt:lpstr>2_ENTSO-E Content</vt:lpstr>
      <vt:lpstr>think-cell Slide</vt:lpstr>
      <vt:lpstr>ACER decision on HAR amendment proposal </vt:lpstr>
      <vt:lpstr>ACER decision on HAR</vt:lpstr>
      <vt:lpstr>ACER decision on HAR</vt:lpstr>
      <vt:lpstr>Responses to ACER’s public consultation</vt:lpstr>
      <vt:lpstr>Responses to ACER’s public consultation</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VIEHHAUSER (ACER)</dc:creator>
  <cp:lastModifiedBy>Martin VIEHHAUSER (ACER)</cp:lastModifiedBy>
  <cp:revision>1</cp:revision>
  <dcterms:created xsi:type="dcterms:W3CDTF">2025-04-30T07:00:59Z</dcterms:created>
  <dcterms:modified xsi:type="dcterms:W3CDTF">2025-06-18T15:10:20Z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0x01010043E53488C602EA48B779D6F9D1672068</vt:lpwstr>
  </property>
</Properties>
</file>