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06/17/2025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PC/Events 2025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2" y="1427034"/>
            <a:ext cx="11055358" cy="442711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+mj-lt"/>
                <a:ea typeface="Inter" panose="020B0502030000000004" pitchFamily="34" charset="0"/>
              </a:rPr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Inter" panose="020B0502030000000004" pitchFamily="34" charset="0"/>
              </a:rPr>
              <a:t>No open consultations at the moment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600" dirty="0">
              <a:latin typeface="+mj-lt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+mj-lt"/>
                <a:ea typeface="Inter" panose="020B0502030000000004" pitchFamily="34" charset="0"/>
              </a:rPr>
              <a:t>Upcoming consultations: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+mj-lt"/>
                <a:ea typeface="Inter" panose="020B0502030000000004" pitchFamily="34" charset="0"/>
              </a:rPr>
              <a:t>Public consultation on the ACER gas TSO cost efficiency comparison draft methodology 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Inter" panose="020B0502030000000004" pitchFamily="34" charset="0"/>
              </a:rPr>
              <a:t>(GHR)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  <a:ea typeface="Inter" panose="020B0502030000000004" pitchFamily="34" charset="0"/>
              </a:rPr>
              <a:t>Public consultation on the draft EU DSO entity's statutes to include gas system and          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GB" sz="1600" b="0" dirty="0">
                <a:latin typeface="+mj-lt"/>
                <a:ea typeface="Inter" panose="020B0502030000000004" pitchFamily="34" charset="0"/>
              </a:rPr>
              <a:t>      hydrogen distribution network operators</a:t>
            </a:r>
            <a:r>
              <a:rPr lang="en-GB" sz="1600" dirty="0">
                <a:latin typeface="+mj-lt"/>
                <a:ea typeface="Inter" panose="020B0502030000000004" pitchFamily="34" charset="0"/>
              </a:rPr>
              <a:t> </a:t>
            </a:r>
            <a:r>
              <a:rPr lang="en-GB" sz="1600" i="1" dirty="0">
                <a:latin typeface="+mj-lt"/>
              </a:rPr>
              <a:t>(dates tbc, subject to files' submission</a:t>
            </a:r>
            <a:r>
              <a:rPr lang="en-GB" sz="1600" b="0" i="1" dirty="0">
                <a:latin typeface="+mj-lt"/>
              </a:rPr>
              <a:t>)   </a:t>
            </a:r>
            <a:r>
              <a:rPr lang="en-GB" sz="1600" dirty="0">
                <a:latin typeface="+mj-lt"/>
                <a:ea typeface="Inter" panose="020B0502030000000004" pitchFamily="34" charset="0"/>
              </a:rPr>
              <a:t> (GHR)</a:t>
            </a:r>
            <a:endParaRPr lang="en-GB" sz="1600" dirty="0">
              <a:solidFill>
                <a:srgbClr val="000000"/>
              </a:solidFill>
              <a:effectLst/>
              <a:latin typeface="+mj-lt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1" i="0" dirty="0">
              <a:solidFill>
                <a:srgbClr val="000000"/>
              </a:solidFill>
              <a:effectLst/>
              <a:latin typeface="+mj-lt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dirty="0">
                <a:latin typeface="+mj-lt"/>
                <a:ea typeface="Inter" panose="020B0502030000000004" pitchFamily="34" charset="0"/>
              </a:rPr>
              <a:t>Upcoming events: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  <a:latin typeface="+mj-lt"/>
                <a:ea typeface="Inter" panose="020B0502030000000004" pitchFamily="34" charset="0"/>
                <a:cs typeface="Times New Roman" panose="02020603050405020304" pitchFamily="18" charset="0"/>
              </a:rPr>
              <a:t>Workshop on ACER’s new cost efficiency comparison of EU gas TSOs (</a:t>
            </a:r>
            <a:r>
              <a:rPr lang="en-GB" sz="1600" b="0" dirty="0">
                <a:latin typeface="+mj-lt"/>
                <a:ea typeface="Inter" panose="020B0502030000000004" pitchFamily="34" charset="0"/>
                <a:cs typeface="Times New Roman" panose="02020603050405020304" pitchFamily="18" charset="0"/>
              </a:rPr>
              <a:t>July</a:t>
            </a:r>
            <a:r>
              <a:rPr lang="en-GB" sz="1600" dirty="0">
                <a:effectLst/>
                <a:latin typeface="+mj-lt"/>
                <a:ea typeface="Inter" panose="020B0502030000000004" pitchFamily="34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latin typeface="+mj-lt"/>
                <a:ea typeface="Inter" panose="020B0502030000000004" pitchFamily="34" charset="0"/>
                <a:cs typeface="Times New Roman" panose="02020603050405020304" pitchFamily="18" charset="0"/>
              </a:rPr>
              <a:t>GHR</a:t>
            </a:r>
            <a:r>
              <a:rPr lang="en-GB" sz="1600" b="0" dirty="0">
                <a:effectLst/>
                <a:latin typeface="+mj-lt"/>
                <a:ea typeface="Inter" panose="020B05020300000000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+mj-lt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Inter" panose="020B0502030000000004" pitchFamily="34" charset="0"/>
              </a:rPr>
              <a:t>Closed consu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ea typeface="Inter" panose="020B0502030000000004" pitchFamily="34" charset="0"/>
              </a:rPr>
              <a:t>ltations in 2025:</a:t>
            </a:r>
            <a:endParaRPr lang="en-GB" sz="1600" b="0" dirty="0">
              <a:solidFill>
                <a:srgbClr val="000000"/>
              </a:solidFill>
              <a:latin typeface="+mj-lt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Inter" panose="020B0502030000000004" pitchFamily="34" charset="0"/>
                <a:hlinkClick r:id="rId2"/>
              </a:rPr>
              <a:t>Acer Public Consultation HUB</a:t>
            </a:r>
            <a:endParaRPr lang="en-GB" sz="16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79</TotalTime>
  <Words>93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</vt:lpstr>
      <vt:lpstr>System Font Regular</vt:lpstr>
      <vt:lpstr>Wingdings</vt:lpstr>
      <vt:lpstr>ACER THEME</vt:lpstr>
      <vt:lpstr>ACER PC/Events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8</cp:revision>
  <dcterms:created xsi:type="dcterms:W3CDTF">2024-06-07T13:17:14Z</dcterms:created>
  <dcterms:modified xsi:type="dcterms:W3CDTF">2025-06-17T08:22:57Z</dcterms:modified>
</cp:coreProperties>
</file>