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ags/tag139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14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3.xml" ContentType="application/vnd.openxmlformats-officedocument.theme+xml"/>
  <Override PartName="/ppt/theme/theme1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77" r:id="rId2"/>
    <p:sldMasterId id="2147483783" r:id="rId3"/>
    <p:sldMasterId id="2147483796" r:id="rId4"/>
    <p:sldMasterId id="2147483809" r:id="rId5"/>
    <p:sldMasterId id="2147483821" r:id="rId6"/>
    <p:sldMasterId id="2147483833" r:id="rId7"/>
    <p:sldMasterId id="2147483847" r:id="rId8"/>
    <p:sldMasterId id="2147483860" r:id="rId9"/>
    <p:sldMasterId id="2147483880" r:id="rId10"/>
    <p:sldMasterId id="2147483905" r:id="rId11"/>
    <p:sldMasterId id="2147483924" r:id="rId12"/>
  </p:sldMasterIdLst>
  <p:notesMasterIdLst>
    <p:notesMasterId r:id="rId15"/>
  </p:notesMasterIdLst>
  <p:handoutMasterIdLst>
    <p:handoutMasterId r:id="rId16"/>
  </p:handoutMasterIdLst>
  <p:sldIdLst>
    <p:sldId id="2056" r:id="rId13"/>
    <p:sldId id="20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E769C7-C308-47A0-8084-DB05CE2CC78E}">
          <p14:sldIdLst>
            <p14:sldId id="2056"/>
            <p14:sldId id="2057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0660A-3DD0-1CD7-02E2-6C5BF32A292C}" name="Gjorgji Shemov" initials="GS" userId="S::gshemov@entsoe.eu::ff19eb0e-05fd-4ee6-b5e2-7841536b51b7" providerId="AD"/>
  <p188:author id="{91AF2B0D-D1C1-A6EB-DCC3-392409BA699A}" name="Ludivne Marcenac" initials="LM" userId="Ludivne Marcenac" providerId="None"/>
  <p188:author id="{FB8F8984-54FE-C642-2D00-B5017F6FF5DB}" name="Ignacio Zubieta Ochoa" initials="IZO" userId="S::IZubietaOchoa@entsoe.eu::31221497-765f-40fd-97db-d53dab6b8d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cio Zubieta Ochoa" initials="IZO" lastIdx="1" clrIdx="0">
    <p:extLst>
      <p:ext uri="{19B8F6BF-5375-455C-9EA6-DF929625EA0E}">
        <p15:presenceInfo xmlns:p15="http://schemas.microsoft.com/office/powerpoint/2012/main" userId="S::IZubietaOchoa@entsoe.eu::31221497-765f-40fd-97db-d53dab6b8d7b" providerId="AD"/>
      </p:ext>
    </p:extLst>
  </p:cmAuthor>
  <p:cmAuthor id="2" name="Tore Granli" initials="TG" lastIdx="5" clrIdx="1">
    <p:extLst>
      <p:ext uri="{19B8F6BF-5375-455C-9EA6-DF929625EA0E}">
        <p15:presenceInfo xmlns:p15="http://schemas.microsoft.com/office/powerpoint/2012/main" userId="S::tore.granli@Statnett.no::d9e72ea4-0f1d-4c6b-9edb-4a0aa716be1b" providerId="AD"/>
      </p:ext>
    </p:extLst>
  </p:cmAuthor>
  <p:cmAuthor id="3" name="CoB" initials="CoB" lastIdx="1" clrIdx="2">
    <p:extLst>
      <p:ext uri="{19B8F6BF-5375-455C-9EA6-DF929625EA0E}">
        <p15:presenceInfo xmlns:p15="http://schemas.microsoft.com/office/powerpoint/2012/main" userId="Co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C8"/>
    <a:srgbClr val="00947F"/>
    <a:srgbClr val="0F218B"/>
    <a:srgbClr val="D1D1D1"/>
    <a:srgbClr val="C5FAF2"/>
    <a:srgbClr val="FDEDD6"/>
    <a:srgbClr val="F2F2F2"/>
    <a:srgbClr val="D6D6DA"/>
    <a:srgbClr val="009992"/>
    <a:srgbClr val="0D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18" autoAdjust="0"/>
  </p:normalViewPr>
  <p:slideViewPr>
    <p:cSldViewPr showGuides="1">
      <p:cViewPr varScale="1">
        <p:scale>
          <a:sx n="114" d="100"/>
          <a:sy n="114" d="100"/>
        </p:scale>
        <p:origin x="46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40215440"/>
        <c:axId val="270419080"/>
      </c:barChart>
      <c:catAx>
        <c:axId val="34021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419080"/>
        <c:crosses val="autoZero"/>
        <c:auto val="1"/>
        <c:lblAlgn val="ctr"/>
        <c:lblOffset val="100"/>
        <c:noMultiLvlLbl val="0"/>
      </c:catAx>
      <c:valAx>
        <c:axId val="270419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021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;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590816"/>
        <c:axId val="268591208"/>
      </c:areaChart>
      <c:dateAx>
        <c:axId val="268590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8591208"/>
        <c:crosses val="autoZero"/>
        <c:auto val="1"/>
        <c:lblOffset val="100"/>
        <c:baseTimeUnit val="months"/>
      </c:dateAx>
      <c:valAx>
        <c:axId val="26859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8590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;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2.jp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Relationship Id="rId5" Type="http://schemas.openxmlformats.org/officeDocument/2006/relationships/image" Target="../media/image16.jpg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5" Type="http://schemas.openxmlformats.org/officeDocument/2006/relationships/image" Target="../media/image16.jp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4.xml"/><Relationship Id="rId4" Type="http://schemas.openxmlformats.org/officeDocument/2006/relationships/image" Target="../media/image4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89.xml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9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9.jp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98.xml"/><Relationship Id="rId5" Type="http://schemas.openxmlformats.org/officeDocument/2006/relationships/image" Target="../media/image20.jpg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3.xml"/><Relationship Id="rId5" Type="http://schemas.openxmlformats.org/officeDocument/2006/relationships/image" Target="../media/image20.jpg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20.xml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0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1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5.xml"/><Relationship Id="rId4" Type="http://schemas.openxmlformats.org/officeDocument/2006/relationships/image" Target="../media/image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4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8.xml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99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09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7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liten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548680"/>
            <a:ext cx="9025003" cy="492443"/>
          </a:xfr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220755"/>
            <a:ext cx="9985109" cy="5088565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Sted, dato</a:t>
            </a:r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Fremtiden er </a:t>
            </a:r>
            <a:r>
              <a:rPr lang="nb-NO" b="1"/>
              <a:t>elektrisk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839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kern="1200" dirty="0">
                <a:solidFill>
                  <a:srgbClr val="0F218B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0190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F8072439-C587-FEFA-3D60-F050B9E14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106" y="2818718"/>
            <a:ext cx="11617788" cy="122056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lang="de-DE" sz="5500" b="1" kern="1200" dirty="0">
                <a:solidFill>
                  <a:schemeClr val="bg1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20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Chapter Cover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6A02694-EF4B-9F34-8F20-9AC0C2DA7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099"/>
            <a:ext cx="7302071" cy="3821901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912" y="2079743"/>
            <a:ext cx="6600982" cy="26985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lang="de-DE" sz="5500" b="1" kern="1200" dirty="0">
                <a:solidFill>
                  <a:schemeClr val="accent1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707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90000"/>
              </a:lnSpc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90000"/>
              </a:lnSpc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90000"/>
              </a:lnSpc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90000"/>
              </a:lnSpc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77309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97599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5719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CB86-B5A5-49E5-8A79-76C649A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08E2-8784-4C7C-8D01-8774D376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805"/>
            <a:ext cx="10515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0BD7-57DD-4284-AF5E-1EAD1D48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789D-18D9-4D4D-8B50-54E499B5B675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9775-2BF0-4D22-82B0-508189CD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2688-DFC0-45E1-BD11-99F42F2A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2F80-A11E-4AD6-B56E-12DF3615C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78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355391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28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224684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l">
              <a:lnSpc>
                <a:spcPts val="3200"/>
              </a:lnSpc>
              <a:defRPr lang="de-DE" sz="2400" b="1" kern="1200" dirty="0">
                <a:solidFill>
                  <a:srgbClr val="0F218B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34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72743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6368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25371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7256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10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31739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91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57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68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2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793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27522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71923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5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12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 ENTSO-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4636B-F6EE-43D4-9658-9D7D8F5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18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15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6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402042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623359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80119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23270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32719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21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97567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8" y="6746157"/>
            <a:ext cx="8492464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   </a:t>
            </a:r>
            <a:br>
              <a:rPr lang="de-DE" b="1" dirty="0"/>
            </a:br>
            <a:r>
              <a:rPr lang="de-DE" b="1" dirty="0"/>
              <a:t> </a:t>
            </a:r>
            <a:endParaRPr lang="de-DE" b="1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r>
              <a:rPr lang="de-DE" sz="900" i="1" dirty="0">
                <a:solidFill>
                  <a:prstClr val="black"/>
                </a:solidFill>
              </a:rPr>
              <a:t>Source: Insert </a:t>
            </a:r>
            <a:r>
              <a:rPr lang="de-DE" sz="900" i="1" dirty="0" err="1">
                <a:solidFill>
                  <a:prstClr val="black"/>
                </a:solidFill>
              </a:rPr>
              <a:t>here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if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applicable</a:t>
            </a:r>
            <a:endParaRPr lang="de-DE" sz="900" dirty="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12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pie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chart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on it. </a:t>
            </a:r>
            <a:r>
              <a:rPr lang="de-DE" dirty="0" err="1">
                <a:solidFill>
                  <a:srgbClr val="0F218B"/>
                </a:solidFill>
              </a:rPr>
              <a:t>Now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</a:t>
            </a:r>
            <a:r>
              <a:rPr lang="de-DE" dirty="0">
                <a:solidFill>
                  <a:srgbClr val="0F218B"/>
                </a:solidFill>
              </a:rPr>
              <a:t>. </a:t>
            </a:r>
            <a:r>
              <a:rPr lang="de-DE" dirty="0" err="1">
                <a:solidFill>
                  <a:srgbClr val="0F218B"/>
                </a:solidFill>
              </a:rPr>
              <a:t>If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you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keep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cursor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above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, a </a:t>
            </a:r>
            <a:r>
              <a:rPr lang="de-DE" dirty="0" err="1">
                <a:solidFill>
                  <a:srgbClr val="0F218B"/>
                </a:solidFill>
              </a:rPr>
              <a:t>descriptive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appears</a:t>
            </a:r>
            <a:r>
              <a:rPr lang="de-DE" dirty="0">
                <a:solidFill>
                  <a:srgbClr val="0F218B"/>
                </a:solidFill>
              </a:rPr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refrain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and </a:t>
            </a:r>
            <a:r>
              <a:rPr lang="de-DE" dirty="0" err="1"/>
              <a:t>shadows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</a:t>
            </a:r>
          </a:p>
          <a:p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42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 dirty="0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94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abstracts</a:t>
            </a:r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screen </a:t>
            </a:r>
            <a:r>
              <a:rPr lang="de-DE" dirty="0" err="1"/>
              <a:t>presentation</a:t>
            </a:r>
            <a:r>
              <a:rPr lang="de-DE" dirty="0"/>
              <a:t>, and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 dirty="0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Be aware that there is a significant difference between using only the enter-key and using the combination of enter- and shift-key</a:t>
            </a:r>
            <a:r>
              <a:rPr lang="de-DE" dirty="0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textbox</a:t>
            </a:r>
            <a:r>
              <a:rPr lang="de-DE" dirty="0"/>
              <a:t>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enter-</a:t>
            </a:r>
            <a:r>
              <a:rPr lang="de-DE" dirty="0" err="1"/>
              <a:t>key</a:t>
            </a:r>
            <a:r>
              <a:rPr lang="de-DE" dirty="0"/>
              <a:t> will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</a:t>
            </a:r>
            <a:r>
              <a:rPr lang="de-DE" dirty="0" err="1"/>
              <a:t>causing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) and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shift-</a:t>
            </a:r>
            <a:r>
              <a:rPr lang="de-DE" dirty="0" err="1"/>
              <a:t>enter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8015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here</a:t>
            </a:r>
            <a:r>
              <a:rPr lang="de-DE" dirty="0">
                <a:solidFill>
                  <a:srgbClr val="0F218B"/>
                </a:solidFill>
              </a:rPr>
              <a:t>.</a:t>
            </a:r>
            <a:endParaRPr lang="de-DE" i="1" dirty="0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 dirty="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0314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F218B"/>
                </a:solidFill>
              </a:rPr>
              <a:t>Headline 3 – Edit </a:t>
            </a:r>
            <a:r>
              <a:rPr lang="de-DE" b="1" dirty="0" err="1">
                <a:solidFill>
                  <a:srgbClr val="0F218B"/>
                </a:solidFill>
              </a:rPr>
              <a:t>text</a:t>
            </a:r>
            <a:r>
              <a:rPr lang="de-DE" b="1" dirty="0">
                <a:solidFill>
                  <a:srgbClr val="0F218B"/>
                </a:solidFill>
              </a:rPr>
              <a:t> </a:t>
            </a:r>
            <a:r>
              <a:rPr lang="de-DE" b="1" dirty="0" err="1">
                <a:solidFill>
                  <a:srgbClr val="0F218B"/>
                </a:solidFill>
              </a:rPr>
              <a:t>here</a:t>
            </a:r>
            <a:r>
              <a:rPr lang="de-DE" b="1" dirty="0">
                <a:solidFill>
                  <a:srgbClr val="0F218B"/>
                </a:solidFill>
              </a:rPr>
              <a:t>.</a:t>
            </a:r>
            <a:endParaRPr lang="de-DE" b="1" i="1" dirty="0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023799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F218B"/>
                </a:solidFill>
              </a:rPr>
              <a:t>Headline 3 – These SmartArt </a:t>
            </a:r>
            <a:r>
              <a:rPr lang="de-DE" dirty="0" err="1">
                <a:solidFill>
                  <a:srgbClr val="0F218B"/>
                </a:solidFill>
              </a:rPr>
              <a:t>charts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can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edited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directly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in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elements</a:t>
            </a:r>
            <a:r>
              <a:rPr lang="de-DE" dirty="0">
                <a:solidFill>
                  <a:srgbClr val="0F218B"/>
                </a:solidFill>
              </a:rPr>
              <a:t>, </a:t>
            </a:r>
            <a:r>
              <a:rPr lang="de-DE" dirty="0" err="1">
                <a:solidFill>
                  <a:srgbClr val="0F218B"/>
                </a:solidFill>
              </a:rPr>
              <a:t>then</a:t>
            </a:r>
            <a:r>
              <a:rPr lang="de-DE" dirty="0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533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23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68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5934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3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8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76090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4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1354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69356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6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181091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9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734121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34895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17769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9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347606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752093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22094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BCDBA-C78F-4AFE-84A6-6E65058DA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61310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BCDBA-C78F-4AFE-84A6-6E65058DA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53485" y="1255713"/>
            <a:ext cx="11250083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366184" y="635635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7A4E-0836-4BD1-8C28-A94B30F72941}" type="datetime1">
              <a:rPr lang="en-US" altLang="en-US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cs-CZ" dirty="0" err="1"/>
              <a:t>Confidential</a:t>
            </a: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217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2291C5-09E5-4AEE-903E-58F3925436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3502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2291C5-09E5-4AEE-903E-58F392543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9B57EC9-8A10-45B1-B634-EA8CF7BDE98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85FEE8-053C-4930-8E39-BB0AD2EF2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" y="6721635"/>
            <a:ext cx="11549888" cy="1463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1551A1-3F12-4063-BBC1-901806908F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4" y="0"/>
            <a:ext cx="2454656" cy="579120"/>
          </a:xfrm>
          <a:prstGeom prst="rect">
            <a:avLst/>
          </a:prstGeom>
        </p:spPr>
      </p:pic>
      <p:pic>
        <p:nvPicPr>
          <p:cNvPr id="11" name="Grafik 10" descr="Ein Bild, das Regenbogen enthält.&#10;&#10;Automatisch generierte Beschreibung">
            <a:extLst>
              <a:ext uri="{FF2B5EF4-FFF2-40B4-BE49-F238E27FC236}">
                <a16:creationId xmlns:a16="http://schemas.microsoft.com/office/drawing/2014/main" id="{F1CB4C2B-327E-403E-9C7C-4242197CE2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2192000" cy="5431536"/>
          </a:xfrm>
          <a:prstGeom prst="rect">
            <a:avLst/>
          </a:prstGeom>
        </p:spPr>
      </p:pic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750B73F9-B038-4BC2-AA37-216C98581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786" y="1485901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4DC2AF72-8CBD-4D99-B761-0AFEF5680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7786" y="2706524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5AFD54B3-798C-4F26-A9CF-9392B7A45C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7786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Place, Date  </a:t>
            </a:r>
            <a:endParaRPr lang="en-GB" dirty="0"/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E7BC7442-FDD6-4B9B-B708-F70C113DB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7786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Surname </a:t>
            </a:r>
            <a:endParaRPr lang="en-GB" dirty="0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6C5AE75F-EB3F-4F11-86BD-E9F8DA55BD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7786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Position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DE28E6-7637-404E-9E50-6696127AE3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83676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DE28E6-7637-404E-9E50-6696127AE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5B28744-8E69-4641-9FCE-1A2DD4169A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Grafik 3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4A7F6990-4AE3-4A1D-9847-A29187FC64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900000"/>
            <a:ext cx="6364224" cy="5681472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007786" y="1485901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07786" y="2706524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007786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Place, Date  </a:t>
            </a:r>
            <a:endParaRPr lang="en-GB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007786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Surname </a:t>
            </a:r>
            <a:endParaRPr lang="en-GB" dirty="0"/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007786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Position 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85FEE8-053C-4930-8E39-BB0AD2EF25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" y="6721635"/>
            <a:ext cx="11549888" cy="1463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1551A1-3F12-4063-BBC1-901806908F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4" y="0"/>
            <a:ext cx="2454656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27CA60-0C4B-4E22-BF95-B4095EE9F3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8118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22" imgH="623" progId="TCLayout.ActiveDocument.1">
                  <p:embed/>
                </p:oleObj>
              </mc:Choice>
              <mc:Fallback>
                <p:oleObj name="think-cell Folie" r:id="rId3" imgW="622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27CA60-0C4B-4E22-BF95-B4095EE9F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007784" y="1235821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en-GB"/>
              <a:t>Agenda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07784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9D611CF-9FF9-4E42-93FC-D00E7C71BF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2E011F-3E98-4FFB-99BE-D792D1812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64390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2E011F-3E98-4FFB-99BE-D792D1812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228551-6A2B-437D-94D0-4D5B1447952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1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en-GB"/>
              <a:t>Click to enter text</a:t>
            </a:r>
            <a:endParaRPr lang="en-GB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2982CE7-61A8-4AB8-A60D-FFE9B50D7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6C9783-51F5-4A75-B606-C0195E4455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1889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6C9783-51F5-4A75-B606-C0195E445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42740A-4697-451C-B918-CBA30BDAB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E25D0E0-BD52-4C94-A6D4-0E488C705E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2133E6A-7CF2-4246-BA17-7FE08CEED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979025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2133E6A-7CF2-4246-BA17-7FE08CEED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6DEC2BC-7A41-4CF6-92B7-ACC63B10DA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1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1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A4089B5-B74C-453B-A765-4F1B99FA0E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C228E8C-4D41-408B-B384-177CF5257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197962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C228E8C-4D41-408B-B384-177CF5257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990AA6-58EB-4D2B-B33B-8CBED10024C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58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1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22" name="Grafik 2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FE7274A-152A-482E-B0BB-9E6F010FF0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5D18958-79F3-4EDD-A9AF-BA57401E9D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09063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5D18958-79F3-4EDD-A9AF-BA57401E9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061D4DE-4FC2-4B36-9B13-B725611BBB7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0509D7-D4DF-4292-A585-6DC74C45B1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CCA917B-6114-4A36-BDA1-BB8E3FB229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153427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CCA917B-6114-4A36-BDA1-BB8E3FB22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03ED97-3671-45B6-B70F-EEC1484FD3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25" name="Grafik 2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4AA5AB6-5013-4F53-9AF3-04716F668C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5AE46F5-D222-422B-A55D-5AAB17FDBD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702438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5AE46F5-D222-422B-A55D-5AAB17FDB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FF0C776-9485-4CC9-A558-D4A7C321949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1FCE42-7A3C-40D9-A032-4A54761847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5F793C-220A-4012-AFEE-2050FA505B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49936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22" imgH="623" progId="TCLayout.ActiveDocument.1">
                  <p:embed/>
                </p:oleObj>
              </mc:Choice>
              <mc:Fallback>
                <p:oleObj name="think-cell Folie" r:id="rId3" imgW="622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5F793C-220A-4012-AFEE-2050FA505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7974C9E-918D-4F18-985A-A30635A355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295862-B017-422B-8DAF-5A0FFD93F5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845612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A295862-B017-422B-8DAF-5A0FFD93F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4F4913-2843-4253-91BB-3BB9920EA1B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794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800" noProof="0">
                <a:solidFill>
                  <a:schemeClr val="bg1"/>
                </a:solidFill>
              </a:rPr>
              <a:t>7,90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21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1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7,00</a:t>
            </a:r>
            <a:endParaRPr lang="en-GB" sz="800" noProof="0" dirty="0"/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11.15</a:t>
            </a:r>
            <a:endParaRPr lang="en-GB" sz="800" noProof="0" dirty="0"/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7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0,30</a:t>
            </a:r>
            <a:endParaRPr lang="en-GB" sz="800" noProof="0" dirty="0"/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5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0,30</a:t>
            </a:r>
            <a:endParaRPr lang="en-GB" sz="800" noProof="0" dirty="0"/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0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11,15</a:t>
            </a:r>
            <a:endParaRPr lang="en-GB" sz="800" noProof="0" dirty="0"/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1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Content area and guides</a:t>
            </a:r>
            <a:endParaRPr lang="en-GB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69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800" noProof="0">
                <a:solidFill>
                  <a:schemeClr val="bg1"/>
                </a:solidFill>
              </a:rPr>
              <a:t>5,37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GB" sz="1800" noProof="0">
                <a:solidFill>
                  <a:schemeClr val="tx1"/>
                </a:solidFill>
              </a:rPr>
            </a:br>
            <a:r>
              <a:rPr lang="en-GB" sz="1800" noProof="0">
                <a:solidFill>
                  <a:schemeClr val="tx1"/>
                </a:solidFill>
              </a:rPr>
              <a:t>Please restrict your content to this area</a:t>
            </a:r>
            <a:endParaRPr lang="en-GB" sz="1800" noProof="0" dirty="0">
              <a:solidFill>
                <a:schemeClr val="tx1"/>
              </a:solidFill>
            </a:endParaRPr>
          </a:p>
        </p:txBody>
      </p:sp>
      <p:pic>
        <p:nvPicPr>
          <p:cNvPr id="21" name="Grafik 2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58BB0D-A6E3-48A0-A5E3-FFE4BB61CA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73710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</p:spTree>
    <p:extLst>
      <p:ext uri="{BB962C8B-B14F-4D97-AF65-F5344CB8AC3E}">
        <p14:creationId xmlns:p14="http://schemas.microsoft.com/office/powerpoint/2010/main" val="762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1731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9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901612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4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235840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7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347887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5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230189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3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07945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0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266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8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29078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2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27224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616339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16324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81746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</p:spTree>
    <p:extLst>
      <p:ext uri="{BB962C8B-B14F-4D97-AF65-F5344CB8AC3E}">
        <p14:creationId xmlns:p14="http://schemas.microsoft.com/office/powerpoint/2010/main" val="38795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91290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5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87238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740644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2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478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0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4933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1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97521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9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67505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5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04209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24992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47093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28513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910604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B6B3B6F-BCDE-451B-97B8-FA841B8A6C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060"/>
            <a:ext cx="12192000" cy="5428822"/>
          </a:xfrm>
          <a:prstGeom prst="rect">
            <a:avLst/>
          </a:prstGeom>
        </p:spPr>
      </p:pic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19C8B-C675-4FBB-AFDB-EBEB44BB5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6718695"/>
            <a:ext cx="1171041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05009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19C8B-C675-4FBB-AFDB-EBEB44BB5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6718695"/>
            <a:ext cx="1171041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9709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4756C9-9BF1-470E-BE37-94B694D57C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3201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546E2B-81DA-42D7-A06D-FB237B319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20734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ED35DD-3BF8-4D83-AC28-EB5A176FC6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3015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5C26B2D-01CE-429E-B8CB-E87697A2F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64639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19DA0F4-2BDF-4A3E-9E05-B7101FB431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179994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A21437A-0A0B-4036-BFA3-026E8D6BC7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57337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46F75B8-482E-4B84-A673-A4A29672BA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244725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EEB8B2-D3C6-45FC-8473-EB5982C58A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053738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B86CF7-5647-4B57-8CE7-CDEFF3D095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5525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533BF75-07CC-4AF7-8DB4-F66692271F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D00F-56C7-4122-BC68-27DEB6BF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DB6F78-BF28-4C9A-A91B-237F2BBBA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81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398693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8" y="6746157"/>
            <a:ext cx="8492464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61035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4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307684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7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264064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3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265153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4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035530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9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12381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7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21928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485064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2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88884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1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7776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37751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BCDBA-C78F-4AFE-84A6-6E65058DA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27644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BCDBA-C78F-4AFE-84A6-6E65058DA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53485" y="1255713"/>
            <a:ext cx="11250083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366184" y="635635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7A4E-0836-4BD1-8C28-A94B30F72941}" type="datetime1">
              <a:rPr lang="en-US" altLang="en-US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cs-CZ" dirty="0" err="1"/>
              <a:t>Confidential</a:t>
            </a: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147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27796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88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4795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62191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26187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3099075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47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   </a:t>
            </a:r>
            <a:br>
              <a:rPr lang="de-DE" b="1" dirty="0"/>
            </a:br>
            <a:r>
              <a:rPr lang="de-DE" b="1" dirty="0"/>
              <a:t> </a:t>
            </a:r>
            <a:endParaRPr lang="de-DE" b="1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r>
              <a:rPr lang="de-DE" sz="900" i="1" dirty="0">
                <a:solidFill>
                  <a:prstClr val="black"/>
                </a:solidFill>
              </a:rPr>
              <a:t>Source: Insert </a:t>
            </a:r>
            <a:r>
              <a:rPr lang="de-DE" sz="900" i="1" dirty="0" err="1">
                <a:solidFill>
                  <a:prstClr val="black"/>
                </a:solidFill>
              </a:rPr>
              <a:t>here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if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applicable</a:t>
            </a:r>
            <a:endParaRPr lang="de-DE" sz="900" dirty="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6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pie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chart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on it. </a:t>
            </a:r>
            <a:r>
              <a:rPr lang="de-DE" dirty="0" err="1">
                <a:solidFill>
                  <a:srgbClr val="0F218B"/>
                </a:solidFill>
              </a:rPr>
              <a:t>Now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</a:t>
            </a:r>
            <a:r>
              <a:rPr lang="de-DE" dirty="0">
                <a:solidFill>
                  <a:srgbClr val="0F218B"/>
                </a:solidFill>
              </a:rPr>
              <a:t>. </a:t>
            </a:r>
            <a:r>
              <a:rPr lang="de-DE" dirty="0" err="1">
                <a:solidFill>
                  <a:srgbClr val="0F218B"/>
                </a:solidFill>
              </a:rPr>
              <a:t>If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you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keep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cursor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above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, a </a:t>
            </a:r>
            <a:r>
              <a:rPr lang="de-DE" dirty="0" err="1">
                <a:solidFill>
                  <a:srgbClr val="0F218B"/>
                </a:solidFill>
              </a:rPr>
              <a:t>descriptive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appears</a:t>
            </a:r>
            <a:r>
              <a:rPr lang="de-DE" dirty="0">
                <a:solidFill>
                  <a:srgbClr val="0F218B"/>
                </a:solidFill>
              </a:rPr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refrain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and </a:t>
            </a:r>
            <a:r>
              <a:rPr lang="de-DE" dirty="0" err="1"/>
              <a:t>shadows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</a:t>
            </a:r>
          </a:p>
          <a:p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44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 dirty="0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69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abstracts</a:t>
            </a:r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screen </a:t>
            </a:r>
            <a:r>
              <a:rPr lang="de-DE" dirty="0" err="1"/>
              <a:t>presentation</a:t>
            </a:r>
            <a:r>
              <a:rPr lang="de-DE" dirty="0"/>
              <a:t>, and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 dirty="0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Be aware that there is a significant difference between using only the enter-key and using the combination of enter- and shift-key</a:t>
            </a:r>
            <a:r>
              <a:rPr lang="de-DE" dirty="0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textbox</a:t>
            </a:r>
            <a:r>
              <a:rPr lang="de-DE" dirty="0"/>
              <a:t>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enter-</a:t>
            </a:r>
            <a:r>
              <a:rPr lang="de-DE" dirty="0" err="1"/>
              <a:t>key</a:t>
            </a:r>
            <a:r>
              <a:rPr lang="de-DE" dirty="0"/>
              <a:t> will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</a:t>
            </a:r>
            <a:r>
              <a:rPr lang="de-DE" dirty="0" err="1"/>
              <a:t>causing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) and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shift-</a:t>
            </a:r>
            <a:r>
              <a:rPr lang="de-DE" dirty="0" err="1"/>
              <a:t>enter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6678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here</a:t>
            </a:r>
            <a:r>
              <a:rPr lang="de-DE" dirty="0">
                <a:solidFill>
                  <a:srgbClr val="0F218B"/>
                </a:solidFill>
              </a:rPr>
              <a:t>.</a:t>
            </a:r>
            <a:endParaRPr lang="de-DE" i="1" dirty="0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 dirty="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08437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F218B"/>
                </a:solidFill>
              </a:rPr>
              <a:t>Headline 3 – Edit </a:t>
            </a:r>
            <a:r>
              <a:rPr lang="de-DE" b="1" dirty="0" err="1">
                <a:solidFill>
                  <a:srgbClr val="0F218B"/>
                </a:solidFill>
              </a:rPr>
              <a:t>text</a:t>
            </a:r>
            <a:r>
              <a:rPr lang="de-DE" b="1" dirty="0">
                <a:solidFill>
                  <a:srgbClr val="0F218B"/>
                </a:solidFill>
              </a:rPr>
              <a:t> </a:t>
            </a:r>
            <a:r>
              <a:rPr lang="de-DE" b="1" dirty="0" err="1">
                <a:solidFill>
                  <a:srgbClr val="0F218B"/>
                </a:solidFill>
              </a:rPr>
              <a:t>here</a:t>
            </a:r>
            <a:r>
              <a:rPr lang="de-DE" b="1" dirty="0">
                <a:solidFill>
                  <a:srgbClr val="0F218B"/>
                </a:solidFill>
              </a:rPr>
              <a:t>.</a:t>
            </a:r>
            <a:endParaRPr lang="de-DE" b="1" i="1" dirty="0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60116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F218B"/>
                </a:solidFill>
              </a:rPr>
              <a:t>Headline 3 – These SmartArt </a:t>
            </a:r>
            <a:r>
              <a:rPr lang="de-DE" dirty="0" err="1">
                <a:solidFill>
                  <a:srgbClr val="0F218B"/>
                </a:solidFill>
              </a:rPr>
              <a:t>charts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can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edited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directly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in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elements</a:t>
            </a:r>
            <a:r>
              <a:rPr lang="de-DE" dirty="0">
                <a:solidFill>
                  <a:srgbClr val="0F218B"/>
                </a:solidFill>
              </a:rPr>
              <a:t>, </a:t>
            </a:r>
            <a:r>
              <a:rPr lang="de-DE" dirty="0" err="1">
                <a:solidFill>
                  <a:srgbClr val="0F218B"/>
                </a:solidFill>
              </a:rPr>
              <a:t>then</a:t>
            </a:r>
            <a:r>
              <a:rPr lang="de-DE" dirty="0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39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ags" Target="../tags/tag13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26.emf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oleObject" Target="../embeddings/oleObject76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oleObject" Target="../embeddings/oleObject77.bin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ags" Target="../tags/tag14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image" Target="../media/image26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8" Type="http://schemas.openxmlformats.org/officeDocument/2006/relationships/image" Target="../media/image10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4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7" Type="http://schemas.openxmlformats.org/officeDocument/2006/relationships/image" Target="../media/image17.jp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7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7" Type="http://schemas.openxmlformats.org/officeDocument/2006/relationships/image" Target="../media/image17.jp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39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9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92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17.jp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ags" Target="../tags/tag11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736" r:id="rId7"/>
    <p:sldLayoutId id="2147483780" r:id="rId8"/>
    <p:sldLayoutId id="2147483771" r:id="rId9"/>
    <p:sldLayoutId id="2147483775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2FC3AD-C1F5-4940-89D9-D3B106E025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49848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2FC3AD-C1F5-4940-89D9-D3B106E02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333C59-845A-93C7-CD3C-2DDFA85EC1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35323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333C59-845A-93C7-CD3C-2DDFA85EC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3824626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88884" y="6561306"/>
            <a:ext cx="3464432" cy="24260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48601" y="6561301"/>
            <a:ext cx="762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2"/>
          </p:nvPr>
        </p:nvSpPr>
        <p:spPr>
          <a:xfrm>
            <a:off x="6409267" y="6561297"/>
            <a:ext cx="914400" cy="2412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8" y="0"/>
            <a:ext cx="6139204" cy="652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6746157"/>
            <a:ext cx="3017782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165A67F-7993-471A-BDA9-5436739C2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834243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416" imgH="416" progId="TCLayout.ActiveDocument.1">
                  <p:embed/>
                </p:oleObj>
              </mc:Choice>
              <mc:Fallback>
                <p:oleObj name="think-cell Folie" r:id="rId16" imgW="416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165A67F-7993-471A-BDA9-5436739C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AFA254B-ED78-421E-9B27-6BAD81A42141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21258"/>
            <a:ext cx="720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defRPr sz="1400" b="1"/>
            </a:lvl1pPr>
          </a:lstStyle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5" y="843851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enter title</a:t>
            </a:r>
            <a:endParaRPr lang="en-GB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5DDC9C1-EB40-490C-8CE0-62435FED907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85" y="1098"/>
            <a:ext cx="471424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0540333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r="1125"/>
          <a:stretch/>
        </p:blipFill>
        <p:spPr>
          <a:xfrm>
            <a:off x="-2625" y="0"/>
            <a:ext cx="3384000" cy="646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8EB256-E340-470E-9028-04D2438C2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0" r="-42220"/>
          <a:stretch/>
        </p:blipFill>
        <p:spPr>
          <a:xfrm>
            <a:off x="8651688" y="-6153"/>
            <a:ext cx="61392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4665095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r="1125"/>
          <a:stretch/>
        </p:blipFill>
        <p:spPr>
          <a:xfrm>
            <a:off x="-2625" y="0"/>
            <a:ext cx="3384000" cy="646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8EB256-E340-470E-9028-04D2438C2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0" r="-42220"/>
          <a:stretch/>
        </p:blipFill>
        <p:spPr>
          <a:xfrm>
            <a:off x="8651688" y="-6153"/>
            <a:ext cx="61392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0009807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8" y="-3052"/>
            <a:ext cx="8028432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6635866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88884" y="6561306"/>
            <a:ext cx="3464432" cy="24260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48601" y="6561301"/>
            <a:ext cx="762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2"/>
          </p:nvPr>
        </p:nvSpPr>
        <p:spPr>
          <a:xfrm>
            <a:off x="6409267" y="6561297"/>
            <a:ext cx="914400" cy="2412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1/31/2025</a:t>
            </a:fld>
            <a:endParaRPr lang="en-US" alt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8" y="0"/>
            <a:ext cx="6139204" cy="652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6746157"/>
            <a:ext cx="3017782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384A-CFB9-264F-8721-6D940852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European Network Codes Stakeholder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0B0B-8DF0-E843-924C-19DE2E526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588" y="946007"/>
            <a:ext cx="11617788" cy="442428"/>
          </a:xfrm>
        </p:spPr>
        <p:txBody>
          <a:bodyPr>
            <a:normAutofit/>
          </a:bodyPr>
          <a:lstStyle/>
          <a:p>
            <a:r>
              <a:rPr lang="en-GB" sz="2400" i="1" dirty="0"/>
              <a:t>Long Term Flow Based Allocation</a:t>
            </a:r>
            <a:endParaRPr lang="en-GB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0B4322-322C-425F-8CA1-274CC6110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32119"/>
              </p:ext>
            </p:extLst>
          </p:nvPr>
        </p:nvGraphicFramePr>
        <p:xfrm>
          <a:off x="382588" y="2276872"/>
          <a:ext cx="10729192" cy="3048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277337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All TSOs continue with the implementation of the Long-Term Flow Based project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Go Live of the Long-Term Flow Based Allocation will be </a:t>
                      </a:r>
                      <a:r>
                        <a:rPr lang="en-US" sz="2000">
                          <a:solidFill>
                            <a:srgbClr val="2054A5"/>
                          </a:solidFill>
                        </a:rPr>
                        <a:t>in November 2026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200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Workshop with ACER, NRAs, TSOs organised on 5 Feb to assess the way forward – oral update will be given during the MESC meeting.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1115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919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5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384A-CFB9-264F-8721-6D940852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European Network Codes Stakeholder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0B0B-8DF0-E843-924C-19DE2E526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588" y="946007"/>
            <a:ext cx="11617788" cy="442428"/>
          </a:xfrm>
        </p:spPr>
        <p:txBody>
          <a:bodyPr>
            <a:normAutofit/>
          </a:bodyPr>
          <a:lstStyle/>
          <a:p>
            <a:r>
              <a:rPr lang="en-GB" sz="2400" i="1" dirty="0"/>
              <a:t>Harmonised Allocation Rules (HAR)</a:t>
            </a:r>
            <a:endParaRPr lang="en-GB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0B4322-322C-425F-8CA1-274CC6110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76169"/>
              </p:ext>
            </p:extLst>
          </p:nvPr>
        </p:nvGraphicFramePr>
        <p:xfrm>
          <a:off x="382588" y="1772816"/>
          <a:ext cx="10729192" cy="47548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277337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All TSOs proposed </a:t>
                      </a:r>
                      <a:r>
                        <a:rPr lang="en-GB" sz="2000" dirty="0">
                          <a:solidFill>
                            <a:srgbClr val="2054A5"/>
                          </a:solidFill>
                        </a:rPr>
                        <a:t>amendments of the methodology for HAR for long-term transmission rights.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GB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>
                          <a:solidFill>
                            <a:srgbClr val="2054A5"/>
                          </a:solidFill>
                        </a:rPr>
                        <a:t>Amendment proposal contains: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(1) MTU-related changes;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(2) changes related to Registration;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(3) Refusal of application, suspension, termination;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(4) Clarification on prices;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(5) Price cap publication; 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(6) Financial-related changes;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2054A5"/>
                          </a:solidFill>
                        </a:rPr>
                        <a:t>         (7) Additional clarifications and corrections.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GB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>
                          <a:solidFill>
                            <a:srgbClr val="2054A5"/>
                          </a:solidFill>
                        </a:rPr>
                        <a:t>Public consultation open between 2 Jan – 2 Feb 2025.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GB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>
                          <a:solidFill>
                            <a:srgbClr val="2054A5"/>
                          </a:solidFill>
                        </a:rPr>
                        <a:t>Next steps: HAR proposed amendments to be officially submitted by 31 March 2025.</a:t>
                      </a:r>
                      <a:endParaRPr kumimoji="0" lang="en-GB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1115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919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84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LNeLvx7de3x1nyDWwM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LzcQdFK6B9NNsK9CwZ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to37o8pzlzZiG9cr2r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snzKj0hHNu2zO139.F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E2o7.vVRUSKoDAUFGRi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nETvQNJlGnZ42meC40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m65VfHYl15numuPICkS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SqT5.4N_TUI8.ZgYAs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POxhMpnF3SSLmxCDb1n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4Hj5dia8nG__z0p9X9m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UFjM8lld4AqLT5a8RJ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5B43BAD4-03AB-4DCB-B2C9-2C2FA02EC2DF}"/>
    </a:ext>
  </a:extLst>
</a:theme>
</file>

<file path=ppt/theme/theme10.xml><?xml version="1.0" encoding="utf-8"?>
<a:theme xmlns:a="http://schemas.openxmlformats.org/drawingml/2006/main" name="4_ENTSO-E Content">
  <a:themeElements>
    <a:clrScheme name="ENTSO-E Colours">
      <a:dk1>
        <a:srgbClr val="3A3A3F"/>
      </a:dk1>
      <a:lt1>
        <a:srgbClr val="FFFFFF"/>
      </a:lt1>
      <a:dk2>
        <a:srgbClr val="0F218B"/>
      </a:dk2>
      <a:lt2>
        <a:srgbClr val="E7E6E6"/>
      </a:lt2>
      <a:accent1>
        <a:srgbClr val="0F218B"/>
      </a:accent1>
      <a:accent2>
        <a:srgbClr val="00947F"/>
      </a:accent2>
      <a:accent3>
        <a:srgbClr val="FF4D00"/>
      </a:accent3>
      <a:accent4>
        <a:srgbClr val="FFCC00"/>
      </a:accent4>
      <a:accent5>
        <a:srgbClr val="28ACBF"/>
      </a:accent5>
      <a:accent6>
        <a:srgbClr val="B9037E"/>
      </a:accent6>
      <a:hlink>
        <a:srgbClr val="0F218B"/>
      </a:hlink>
      <a:folHlink>
        <a:srgbClr val="0F218B"/>
      </a:folHlink>
    </a:clrScheme>
    <a:fontScheme name="ENTSO-E Fonts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Market Report and Balancing Report 2022_V4" id="{50E946C6-2A3D-4E34-99F5-3C3F474EB17F}" vid="{5F0E749E-19DD-43F9-A658-713BD97C82C1}"/>
    </a:ext>
  </a:extLst>
</a:theme>
</file>

<file path=ppt/theme/theme11.xml><?xml version="1.0" encoding="utf-8"?>
<a:theme xmlns:a="http://schemas.openxmlformats.org/drawingml/2006/main" name="5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12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1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B22A47C8-0671-4523-952A-04E8BAF8B972}"/>
    </a:ext>
  </a:extLst>
</a:theme>
</file>

<file path=ppt/theme/theme3.xml><?xml version="1.0" encoding="utf-8"?>
<a:theme xmlns:a="http://schemas.openxmlformats.org/drawingml/2006/main" name="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XBID Templates">
  <a:themeElements>
    <a:clrScheme name="SDAC_1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B1AC"/>
      </a:accent1>
      <a:accent2>
        <a:srgbClr val="FED9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00B1AC"/>
      </a:hlink>
      <a:folHlink>
        <a:srgbClr val="FED9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XBID Templates">
  <a:themeElements>
    <a:clrScheme name="Benutzerdefiniert 7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00B1AC"/>
      </a:accent3>
      <a:accent4>
        <a:srgbClr val="9D9D9D"/>
      </a:accent4>
      <a:accent5>
        <a:srgbClr val="FED900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XBID Templates">
  <a:themeElements>
    <a:clrScheme name="Benutzerdefiniert 5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B1AC"/>
      </a:accent1>
      <a:accent2>
        <a:srgbClr val="FED9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00B1AC"/>
      </a:hlink>
      <a:folHlink>
        <a:srgbClr val="00B1A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entso-e new powerpoint template</Template>
  <TotalTime>16913</TotalTime>
  <Words>179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22" baseType="lpstr">
      <vt:lpstr>Arial</vt:lpstr>
      <vt:lpstr>Calibri</vt:lpstr>
      <vt:lpstr>Roboto</vt:lpstr>
      <vt:lpstr>Roboto Condensed</vt:lpstr>
      <vt:lpstr>Symbol</vt:lpstr>
      <vt:lpstr>Trebuchet MS</vt:lpstr>
      <vt:lpstr>2_ENTSO-E Content</vt:lpstr>
      <vt:lpstr>13_blank slide</vt:lpstr>
      <vt:lpstr>XBID Templates</vt:lpstr>
      <vt:lpstr>1_XBID Templates</vt:lpstr>
      <vt:lpstr>2_XBID Templates</vt:lpstr>
      <vt:lpstr>3_XBID Templates</vt:lpstr>
      <vt:lpstr>4_XBID Templates</vt:lpstr>
      <vt:lpstr>5_XBID Templates</vt:lpstr>
      <vt:lpstr>3_ENTSO-E Content</vt:lpstr>
      <vt:lpstr>4_ENTSO-E Content</vt:lpstr>
      <vt:lpstr>5_ENTSO-E Content</vt:lpstr>
      <vt:lpstr>6_ENTSO-E Content</vt:lpstr>
      <vt:lpstr>think-cell Slide</vt:lpstr>
      <vt:lpstr>think-cell Folie</vt:lpstr>
      <vt:lpstr>Market European Network Codes Stakeholder Committee </vt:lpstr>
      <vt:lpstr>Market European Network Codes Stakeholder Committee 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78th ENTSO-E Market Committee meeting</dc:title>
  <dc:subject>PowerPoint Master</dc:subject>
  <dc:creator>Ludivine Marcenac</dc:creator>
  <cp:keywords>ENTSO-E PowerPoint</cp:keywords>
  <cp:lastModifiedBy>Ludivine Marcenac</cp:lastModifiedBy>
  <cp:revision>311</cp:revision>
  <dcterms:created xsi:type="dcterms:W3CDTF">2020-04-29T07:49:35Z</dcterms:created>
  <dcterms:modified xsi:type="dcterms:W3CDTF">2025-01-31T15:11:01Z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d85773-5cd5-4f10-ac4a-b9714896040c_Enabled">
    <vt:lpwstr>true</vt:lpwstr>
  </property>
  <property fmtid="{D5CDD505-2E9C-101B-9397-08002B2CF9AE}" pid="3" name="MSIP_Label_c3d85773-5cd5-4f10-ac4a-b9714896040c_SetDate">
    <vt:lpwstr>2021-09-13T02:11:31Z</vt:lpwstr>
  </property>
  <property fmtid="{D5CDD505-2E9C-101B-9397-08002B2CF9AE}" pid="4" name="MSIP_Label_c3d85773-5cd5-4f10-ac4a-b9714896040c_Method">
    <vt:lpwstr>Privileged</vt:lpwstr>
  </property>
  <property fmtid="{D5CDD505-2E9C-101B-9397-08002B2CF9AE}" pid="5" name="MSIP_Label_c3d85773-5cd5-4f10-ac4a-b9714896040c_Name">
    <vt:lpwstr>Ikke Statnett-informasjon</vt:lpwstr>
  </property>
  <property fmtid="{D5CDD505-2E9C-101B-9397-08002B2CF9AE}" pid="6" name="MSIP_Label_c3d85773-5cd5-4f10-ac4a-b9714896040c_SiteId">
    <vt:lpwstr>a8d61462-f252-44b2-bf6a-d7231960c041</vt:lpwstr>
  </property>
  <property fmtid="{D5CDD505-2E9C-101B-9397-08002B2CF9AE}" pid="7" name="MSIP_Label_c3d85773-5cd5-4f10-ac4a-b9714896040c_ActionId">
    <vt:lpwstr>4fd82a2a-ecfb-449a-a1d7-871cc198e5f0</vt:lpwstr>
  </property>
  <property fmtid="{D5CDD505-2E9C-101B-9397-08002B2CF9AE}" pid="8" name="MSIP_Label_c3d85773-5cd5-4f10-ac4a-b9714896040c_ContentBits">
    <vt:lpwstr>0</vt:lpwstr>
  </property>
</Properties>
</file>