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9"/>
  </p:notesMasterIdLst>
  <p:handoutMasterIdLst>
    <p:handoutMasterId r:id="rId10"/>
  </p:handoutMasterIdLst>
  <p:sldIdLst>
    <p:sldId id="287" r:id="rId2"/>
    <p:sldId id="470" r:id="rId3"/>
    <p:sldId id="475" r:id="rId4"/>
    <p:sldId id="465" r:id="rId5"/>
    <p:sldId id="476" r:id="rId6"/>
    <p:sldId id="474" r:id="rId7"/>
    <p:sldId id="266" r:id="rId8"/>
  </p:sldIdLst>
  <p:sldSz cx="9144000" cy="5715000" type="screen16x10"/>
  <p:notesSz cx="6669088"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62301E-FC98-43CC-9A82-49EF4E362CED}">
          <p14:sldIdLst>
            <p14:sldId id="287"/>
            <p14:sldId id="470"/>
            <p14:sldId id="475"/>
            <p14:sldId id="465"/>
            <p14:sldId id="476"/>
            <p14:sldId id="474"/>
            <p14:sldId id="266"/>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9F4AEB-0FB8-F666-ADB2-AC2C22002DAC}" name="Lisa-Marie Mohr" initials="LMM" userId="S::lmo@energycommunity.onmicrosoft.com::98413acd-3240-46c3-8f9a-396a933d0aa4"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83"/>
    <a:srgbClr val="FFFFFF"/>
    <a:srgbClr val="0000B7"/>
    <a:srgbClr val="202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autoAdjust="0"/>
  </p:normalViewPr>
  <p:slideViewPr>
    <p:cSldViewPr snapToGrid="0" snapToObjects="1">
      <p:cViewPr varScale="1">
        <p:scale>
          <a:sx n="75" d="100"/>
          <a:sy n="75" d="100"/>
        </p:scale>
        <p:origin x="1044" y="5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16D6BE80-E66C-BB46-90D1-FE9D99B2E35A}" type="datetimeFigureOut">
              <a:rPr lang="de-DE" smtClean="0"/>
              <a:pPr/>
              <a:t>06.02.2025</a:t>
            </a:fld>
            <a:endParaRPr lang="de-DE"/>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09846E6-6333-4843-BF3D-185D67688E9E}" type="slidenum">
              <a:rPr lang="de-DE" smtClean="0"/>
              <a:pPr/>
              <a:t>‹#›</a:t>
            </a:fld>
            <a:endParaRPr lang="de-DE"/>
          </a:p>
        </p:txBody>
      </p:sp>
    </p:spTree>
    <p:extLst>
      <p:ext uri="{BB962C8B-B14F-4D97-AF65-F5344CB8AC3E}">
        <p14:creationId xmlns:p14="http://schemas.microsoft.com/office/powerpoint/2010/main" val="3023667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B2BF6BD-1F1E-ED41-84F6-A5ABFF04C4A5}" type="datetimeFigureOut">
              <a:rPr lang="de-DE" smtClean="0"/>
              <a:pPr/>
              <a:t>06.02.2025</a:t>
            </a:fld>
            <a:endParaRPr lang="de-DE"/>
          </a:p>
        </p:txBody>
      </p:sp>
      <p:sp>
        <p:nvSpPr>
          <p:cNvPr id="4" name="Folienbildplatzhalter 3"/>
          <p:cNvSpPr>
            <a:spLocks noGrp="1" noRot="1" noChangeAspect="1"/>
          </p:cNvSpPr>
          <p:nvPr>
            <p:ph type="sldImg" idx="2"/>
          </p:nvPr>
        </p:nvSpPr>
        <p:spPr>
          <a:xfrm>
            <a:off x="357188" y="744538"/>
            <a:ext cx="5954712"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0A88D9FA-CB4E-7B47-90B7-3478B748FF96}" type="slidenum">
              <a:rPr lang="de-DE" smtClean="0"/>
              <a:pPr/>
              <a:t>‹#›</a:t>
            </a:fld>
            <a:endParaRPr lang="de-DE"/>
          </a:p>
        </p:txBody>
      </p:sp>
    </p:spTree>
    <p:extLst>
      <p:ext uri="{BB962C8B-B14F-4D97-AF65-F5344CB8AC3E}">
        <p14:creationId xmlns:p14="http://schemas.microsoft.com/office/powerpoint/2010/main" val="4341165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0A88D9FA-CB4E-7B47-90B7-3478B748FF96}" type="slidenum">
              <a:rPr lang="de-DE" smtClean="0"/>
              <a:pPr/>
              <a:t>1</a:t>
            </a:fld>
            <a:endParaRPr lang="de-DE"/>
          </a:p>
        </p:txBody>
      </p:sp>
    </p:spTree>
    <p:extLst>
      <p:ext uri="{BB962C8B-B14F-4D97-AF65-F5344CB8AC3E}">
        <p14:creationId xmlns:p14="http://schemas.microsoft.com/office/powerpoint/2010/main" val="109593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The main precondition for market coupling is the transposition of the Electricity Integration Package. The deadline of Dec 2023 was missed by all Contracting Parties and until now further delays are expected.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Several CPs have submitted draft primary legislation for the Secretariat’s review, partly developed with the support of technical assistance conducted by </a:t>
            </a:r>
            <a:r>
              <a:rPr lang="en-GB" sz="1800" dirty="0" err="1">
                <a:effectLst/>
                <a:latin typeface="Aptos" panose="020B0004020202020204" pitchFamily="34" charset="0"/>
                <a:ea typeface="Aptos" panose="020B0004020202020204" pitchFamily="34" charset="0"/>
                <a:cs typeface="Times New Roman" panose="02020603050405020304" pitchFamily="18" charset="0"/>
              </a:rPr>
              <a:t>e.g</a:t>
            </a:r>
            <a:r>
              <a:rPr lang="en-GB" sz="1800" dirty="0">
                <a:effectLst/>
                <a:latin typeface="Aptos" panose="020B0004020202020204" pitchFamily="34" charset="0"/>
                <a:ea typeface="Aptos" panose="020B0004020202020204" pitchFamily="34" charset="0"/>
                <a:cs typeface="Times New Roman" panose="02020603050405020304" pitchFamily="18" charset="0"/>
              </a:rPr>
              <a:t> EU4E, Secretariat or other donors.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Nevertheless, the transposition is currently too slow to keep up with the required pace and after the MC urged the completion of the transposition in the first quarter of 2024, the Secretariat</a:t>
            </a:r>
            <a:r>
              <a:rPr lang="en-US" sz="1800" dirty="0">
                <a:effectLst/>
                <a:latin typeface="Aptos" panose="020B0004020202020204" pitchFamily="34" charset="0"/>
                <a:ea typeface="Aptos" panose="020B0004020202020204" pitchFamily="34" charset="0"/>
                <a:cs typeface="Times New Roman" panose="02020603050405020304" pitchFamily="18" charset="0"/>
              </a:rPr>
              <a:t> is about to launch infringement procedures against all Contracting Parties for non-transposition</a:t>
            </a:r>
            <a:r>
              <a:rPr lang="en-GB" sz="1800" dirty="0">
                <a:effectLst/>
                <a:latin typeface="Aptos" panose="020B0004020202020204" pitchFamily="34" charset="0"/>
                <a:ea typeface="Aptos" panose="020B0004020202020204" pitchFamily="34" charset="0"/>
                <a:cs typeface="Times New Roman" panose="02020603050405020304" pitchFamily="18" charset="0"/>
              </a:rPr>
              <a:t>.</a:t>
            </a:r>
            <a:endParaRPr lang="en-AT" sz="1800" dirty="0">
              <a:effectLst/>
              <a:latin typeface="Aptos" panose="020B0004020202020204" pitchFamily="34" charset="0"/>
              <a:ea typeface="Aptos" panose="020B0004020202020204" pitchFamily="34" charset="0"/>
              <a:cs typeface="Times New Roman" panose="02020603050405020304" pitchFamily="18" charset="0"/>
            </a:endParaRPr>
          </a:p>
          <a:p>
            <a:endParaRPr lang="en-AT" dirty="0"/>
          </a:p>
        </p:txBody>
      </p:sp>
      <p:sp>
        <p:nvSpPr>
          <p:cNvPr id="4" name="Slide Number Placeholder 3"/>
          <p:cNvSpPr>
            <a:spLocks noGrp="1"/>
          </p:cNvSpPr>
          <p:nvPr>
            <p:ph type="sldNum" sz="quarter" idx="5"/>
          </p:nvPr>
        </p:nvSpPr>
        <p:spPr/>
        <p:txBody>
          <a:bodyPr/>
          <a:lstStyle/>
          <a:p>
            <a:fld id="{0A88D9FA-CB4E-7B47-90B7-3478B748FF96}" type="slidenum">
              <a:rPr lang="de-DE" smtClean="0"/>
              <a:pPr/>
              <a:t>2</a:t>
            </a:fld>
            <a:endParaRPr lang="de-DE"/>
          </a:p>
        </p:txBody>
      </p:sp>
    </p:spTree>
    <p:extLst>
      <p:ext uri="{BB962C8B-B14F-4D97-AF65-F5344CB8AC3E}">
        <p14:creationId xmlns:p14="http://schemas.microsoft.com/office/powerpoint/2010/main" val="323900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039A0-7A89-5890-5AED-0424D0EAF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10085-0B35-13FB-1163-611972936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A9B2A-9275-8EA3-9F11-4BEBD9DB09E3}"/>
              </a:ext>
            </a:extLst>
          </p:cNvPr>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The main precondition for market coupling is the transposition of the Electricity Integration Package. The deadline of Dec 2023 was missed by all Contracting Parties and until now further delays are expected.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Several CPs have submitted draft primary legislation for the Secretariat’s review, partly developed with the support of technical assistance conducted by </a:t>
            </a:r>
            <a:r>
              <a:rPr lang="en-GB" sz="1800" dirty="0" err="1">
                <a:effectLst/>
                <a:latin typeface="Aptos" panose="020B0004020202020204" pitchFamily="34" charset="0"/>
                <a:ea typeface="Aptos" panose="020B0004020202020204" pitchFamily="34" charset="0"/>
                <a:cs typeface="Times New Roman" panose="02020603050405020304" pitchFamily="18" charset="0"/>
              </a:rPr>
              <a:t>e.g</a:t>
            </a:r>
            <a:r>
              <a:rPr lang="en-GB" sz="1800" dirty="0">
                <a:effectLst/>
                <a:latin typeface="Aptos" panose="020B0004020202020204" pitchFamily="34" charset="0"/>
                <a:ea typeface="Aptos" panose="020B0004020202020204" pitchFamily="34" charset="0"/>
                <a:cs typeface="Times New Roman" panose="02020603050405020304" pitchFamily="18" charset="0"/>
              </a:rPr>
              <a:t> EU4E, Secretariat or other donors.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Nevertheless, the transposition is currently too slow to keep up with the required pace and after the MC urged the completion of the transposition in the first quarter of 2024, the Secretariat</a:t>
            </a:r>
            <a:r>
              <a:rPr lang="en-US" sz="1800" dirty="0">
                <a:effectLst/>
                <a:latin typeface="Aptos" panose="020B0004020202020204" pitchFamily="34" charset="0"/>
                <a:ea typeface="Aptos" panose="020B0004020202020204" pitchFamily="34" charset="0"/>
                <a:cs typeface="Times New Roman" panose="02020603050405020304" pitchFamily="18" charset="0"/>
              </a:rPr>
              <a:t> is about to launch infringement procedures against all Contracting Parties for non-transposition</a:t>
            </a:r>
            <a:r>
              <a:rPr lang="en-GB" sz="1800" dirty="0">
                <a:effectLst/>
                <a:latin typeface="Aptos" panose="020B0004020202020204" pitchFamily="34" charset="0"/>
                <a:ea typeface="Aptos" panose="020B0004020202020204" pitchFamily="34" charset="0"/>
                <a:cs typeface="Times New Roman" panose="02020603050405020304" pitchFamily="18" charset="0"/>
              </a:rPr>
              <a:t>.</a:t>
            </a:r>
            <a:endParaRPr lang="en-AT" sz="1800" dirty="0">
              <a:effectLst/>
              <a:latin typeface="Aptos" panose="020B0004020202020204" pitchFamily="34" charset="0"/>
              <a:ea typeface="Aptos" panose="020B0004020202020204" pitchFamily="34" charset="0"/>
              <a:cs typeface="Times New Roman" panose="02020603050405020304" pitchFamily="18" charset="0"/>
            </a:endParaRPr>
          </a:p>
          <a:p>
            <a:endParaRPr lang="en-AT" dirty="0"/>
          </a:p>
        </p:txBody>
      </p:sp>
      <p:sp>
        <p:nvSpPr>
          <p:cNvPr id="4" name="Slide Number Placeholder 3">
            <a:extLst>
              <a:ext uri="{FF2B5EF4-FFF2-40B4-BE49-F238E27FC236}">
                <a16:creationId xmlns:a16="http://schemas.microsoft.com/office/drawing/2014/main" id="{975D894D-8610-E75D-650C-F0EB83CEBE5C}"/>
              </a:ext>
            </a:extLst>
          </p:cNvPr>
          <p:cNvSpPr>
            <a:spLocks noGrp="1"/>
          </p:cNvSpPr>
          <p:nvPr>
            <p:ph type="sldNum" sz="quarter" idx="5"/>
          </p:nvPr>
        </p:nvSpPr>
        <p:spPr/>
        <p:txBody>
          <a:bodyPr/>
          <a:lstStyle/>
          <a:p>
            <a:fld id="{0A88D9FA-CB4E-7B47-90B7-3478B748FF96}" type="slidenum">
              <a:rPr lang="de-DE" smtClean="0"/>
              <a:pPr/>
              <a:t>3</a:t>
            </a:fld>
            <a:endParaRPr lang="de-DE"/>
          </a:p>
        </p:txBody>
      </p:sp>
    </p:spTree>
    <p:extLst>
      <p:ext uri="{BB962C8B-B14F-4D97-AF65-F5344CB8AC3E}">
        <p14:creationId xmlns:p14="http://schemas.microsoft.com/office/powerpoint/2010/main" val="168429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A7DA5-A034-B6E4-8DC9-DC63243D0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24905-3145-CAB7-D1BD-8FF0EA7FA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2022C5-5740-59F2-FE7E-7F7C0452B679}"/>
              </a:ext>
            </a:extLst>
          </p:cNvPr>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The main precondition for market coupling is the transposition of the Electricity Integration Package. The deadline of Dec 2023 was missed by all Contracting Parties and until now further delays are expected.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Several CPs have submitted draft primary legislation for the Secretariat’s review, partly developed with the support of technical assistance conducted by </a:t>
            </a:r>
            <a:r>
              <a:rPr lang="en-GB" sz="1800" dirty="0" err="1">
                <a:effectLst/>
                <a:latin typeface="Aptos" panose="020B0004020202020204" pitchFamily="34" charset="0"/>
                <a:ea typeface="Aptos" panose="020B0004020202020204" pitchFamily="34" charset="0"/>
                <a:cs typeface="Times New Roman" panose="02020603050405020304" pitchFamily="18" charset="0"/>
              </a:rPr>
              <a:t>e.g</a:t>
            </a:r>
            <a:r>
              <a:rPr lang="en-GB" sz="1800" dirty="0">
                <a:effectLst/>
                <a:latin typeface="Aptos" panose="020B0004020202020204" pitchFamily="34" charset="0"/>
                <a:ea typeface="Aptos" panose="020B0004020202020204" pitchFamily="34" charset="0"/>
                <a:cs typeface="Times New Roman" panose="02020603050405020304" pitchFamily="18" charset="0"/>
              </a:rPr>
              <a:t> EU4E, Secretariat or other donors.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ptos" panose="020B0004020202020204" pitchFamily="34" charset="0"/>
                <a:ea typeface="Aptos" panose="020B0004020202020204" pitchFamily="34" charset="0"/>
                <a:cs typeface="Times New Roman" panose="02020603050405020304" pitchFamily="18" charset="0"/>
              </a:rPr>
              <a:t>Nevertheless, the transposition is currently too slow to keep up with the required pace and after the MC urged the completion of the transposition in the first quarter of 2024, the Secretariat</a:t>
            </a:r>
            <a:r>
              <a:rPr lang="en-US" sz="1800" dirty="0">
                <a:effectLst/>
                <a:latin typeface="Aptos" panose="020B0004020202020204" pitchFamily="34" charset="0"/>
                <a:ea typeface="Aptos" panose="020B0004020202020204" pitchFamily="34" charset="0"/>
                <a:cs typeface="Times New Roman" panose="02020603050405020304" pitchFamily="18" charset="0"/>
              </a:rPr>
              <a:t> is about to launch infringement procedures against all Contracting Parties for non-transposition</a:t>
            </a:r>
            <a:r>
              <a:rPr lang="en-GB" sz="1800" dirty="0">
                <a:effectLst/>
                <a:latin typeface="Aptos" panose="020B0004020202020204" pitchFamily="34" charset="0"/>
                <a:ea typeface="Aptos" panose="020B0004020202020204" pitchFamily="34" charset="0"/>
                <a:cs typeface="Times New Roman" panose="02020603050405020304" pitchFamily="18" charset="0"/>
              </a:rPr>
              <a:t>.</a:t>
            </a:r>
            <a:endParaRPr lang="en-AT" sz="1800" dirty="0">
              <a:effectLst/>
              <a:latin typeface="Aptos" panose="020B0004020202020204" pitchFamily="34" charset="0"/>
              <a:ea typeface="Aptos" panose="020B0004020202020204" pitchFamily="34" charset="0"/>
              <a:cs typeface="Times New Roman" panose="02020603050405020304" pitchFamily="18" charset="0"/>
            </a:endParaRPr>
          </a:p>
          <a:p>
            <a:endParaRPr lang="en-AT" dirty="0"/>
          </a:p>
        </p:txBody>
      </p:sp>
      <p:sp>
        <p:nvSpPr>
          <p:cNvPr id="4" name="Slide Number Placeholder 3">
            <a:extLst>
              <a:ext uri="{FF2B5EF4-FFF2-40B4-BE49-F238E27FC236}">
                <a16:creationId xmlns:a16="http://schemas.microsoft.com/office/drawing/2014/main" id="{95BB0150-E478-746B-DE47-A822A9BC6FE4}"/>
              </a:ext>
            </a:extLst>
          </p:cNvPr>
          <p:cNvSpPr>
            <a:spLocks noGrp="1"/>
          </p:cNvSpPr>
          <p:nvPr>
            <p:ph type="sldNum" sz="quarter" idx="5"/>
          </p:nvPr>
        </p:nvSpPr>
        <p:spPr/>
        <p:txBody>
          <a:bodyPr/>
          <a:lstStyle/>
          <a:p>
            <a:fld id="{0A88D9FA-CB4E-7B47-90B7-3478B748FF96}" type="slidenum">
              <a:rPr lang="de-DE" smtClean="0"/>
              <a:pPr/>
              <a:t>5</a:t>
            </a:fld>
            <a:endParaRPr lang="de-DE"/>
          </a:p>
        </p:txBody>
      </p:sp>
    </p:spTree>
    <p:extLst>
      <p:ext uri="{BB962C8B-B14F-4D97-AF65-F5344CB8AC3E}">
        <p14:creationId xmlns:p14="http://schemas.microsoft.com/office/powerpoint/2010/main" val="55491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0A88D9FA-CB4E-7B47-90B7-3478B748FF96}" type="slidenum">
              <a:rPr lang="de-DE" smtClean="0"/>
              <a:pPr/>
              <a:t>7</a:t>
            </a:fld>
            <a:endParaRPr lang="de-DE"/>
          </a:p>
        </p:txBody>
      </p:sp>
    </p:spTree>
    <p:extLst>
      <p:ext uri="{BB962C8B-B14F-4D97-AF65-F5344CB8AC3E}">
        <p14:creationId xmlns:p14="http://schemas.microsoft.com/office/powerpoint/2010/main" val="1542950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creen">
    <p:spTree>
      <p:nvGrpSpPr>
        <p:cNvPr id="1" name=""/>
        <p:cNvGrpSpPr/>
        <p:nvPr/>
      </p:nvGrpSpPr>
      <p:grpSpPr>
        <a:xfrm>
          <a:off x="0" y="0"/>
          <a:ext cx="0" cy="0"/>
          <a:chOff x="0" y="0"/>
          <a:chExt cx="0" cy="0"/>
        </a:xfrm>
      </p:grpSpPr>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a:t> </a:t>
            </a:r>
            <a:r>
              <a:rPr lang="de-DE" dirty="0" err="1"/>
              <a:t>insert</a:t>
            </a:r>
            <a:r>
              <a:rPr lang="de-DE" dirty="0"/>
              <a:t> </a:t>
            </a:r>
            <a:r>
              <a:rPr lang="de-DE" dirty="0" err="1"/>
              <a:t>image</a:t>
            </a:r>
            <a:r>
              <a:rPr lang="de-DE" dirty="0"/>
              <a:t> </a:t>
            </a:r>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a:t>Mastertitelformat bearbeiten</a:t>
            </a:r>
            <a:endParaRPr lang="de-DE" dirty="0"/>
          </a:p>
        </p:txBody>
      </p:sp>
      <p:sp>
        <p:nvSpPr>
          <p:cNvPr id="15" name="Titel 6"/>
          <p:cNvSpPr txBox="1">
            <a:spLocks/>
          </p:cNvSpPr>
          <p:nvPr userDrawn="1"/>
        </p:nvSpPr>
        <p:spPr>
          <a:xfrm>
            <a:off x="2794000" y="-1"/>
            <a:ext cx="6407149"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Fußzeilenplatzhalter 2"/>
          <p:cNvSpPr>
            <a:spLocks noGrp="1"/>
          </p:cNvSpPr>
          <p:nvPr>
            <p:ph type="ftr" sz="quarter" idx="14"/>
          </p:nvPr>
        </p:nvSpPr>
        <p:spPr>
          <a:xfrm>
            <a:off x="3183465" y="5360055"/>
            <a:ext cx="4749802" cy="304271"/>
          </a:xfrm>
        </p:spPr>
        <p:txBody>
          <a:bodyPr/>
          <a:lstStyle/>
          <a:p>
            <a:r>
              <a:rPr lang="en-US" dirty="0">
                <a:ea typeface="Times New Roman" panose="02020603050405020304" pitchFamily="18" charset="0"/>
                <a:cs typeface="Times New Roman" panose="02020603050405020304" pitchFamily="18" charset="0"/>
              </a:rPr>
              <a:t>‘TCM implementation – priority actions and governance’</a:t>
            </a:r>
            <a:endParaRPr lang="de-DE" dirty="0"/>
          </a:p>
        </p:txBody>
      </p:sp>
      <p:sp>
        <p:nvSpPr>
          <p:cNvPr id="17" name="Datumsplatzhalter 3"/>
          <p:cNvSpPr>
            <a:spLocks noGrp="1"/>
          </p:cNvSpPr>
          <p:nvPr>
            <p:ph type="dt" sz="half" idx="2"/>
          </p:nvPr>
        </p:nvSpPr>
        <p:spPr>
          <a:xfrm>
            <a:off x="4732162" y="4123263"/>
            <a:ext cx="4005438" cy="303212"/>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endParaRPr lang="de-DE" dirty="0"/>
          </a:p>
        </p:txBody>
      </p:sp>
      <p:pic>
        <p:nvPicPr>
          <p:cNvPr id="4" name="Slika 3">
            <a:extLst>
              <a:ext uri="{FF2B5EF4-FFF2-40B4-BE49-F238E27FC236}">
                <a16:creationId xmlns:a16="http://schemas.microsoft.com/office/drawing/2014/main" id="{8D18C003-DA76-4BA0-892E-52570A95767D}"/>
              </a:ext>
            </a:extLst>
          </p:cNvPr>
          <p:cNvPicPr>
            <a:picLocks noChangeAspect="1"/>
          </p:cNvPicPr>
          <p:nvPr userDrawn="1"/>
        </p:nvPicPr>
        <p:blipFill>
          <a:blip r:embed="rId2"/>
          <a:stretch>
            <a:fillRect/>
          </a:stretch>
        </p:blipFill>
        <p:spPr>
          <a:xfrm>
            <a:off x="84524" y="62315"/>
            <a:ext cx="8990319" cy="695827"/>
          </a:xfrm>
          <a:prstGeom prst="rect">
            <a:avLst/>
          </a:prstGeom>
        </p:spPr>
      </p:pic>
    </p:spTree>
    <p:extLst>
      <p:ext uri="{BB962C8B-B14F-4D97-AF65-F5344CB8AC3E}">
        <p14:creationId xmlns:p14="http://schemas.microsoft.com/office/powerpoint/2010/main" val="217525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screen">
    <p:spTree>
      <p:nvGrpSpPr>
        <p:cNvPr id="1" name=""/>
        <p:cNvGrpSpPr/>
        <p:nvPr/>
      </p:nvGrpSpPr>
      <p:grpSpPr>
        <a:xfrm>
          <a:off x="0" y="0"/>
          <a:ext cx="0" cy="0"/>
          <a:chOff x="0" y="0"/>
          <a:chExt cx="0" cy="0"/>
        </a:xfrm>
      </p:grpSpPr>
      <p:sp>
        <p:nvSpPr>
          <p:cNvPr id="19" name="Titel 6"/>
          <p:cNvSpPr txBox="1">
            <a:spLocks/>
          </p:cNvSpPr>
          <p:nvPr userDrawn="1"/>
        </p:nvSpPr>
        <p:spPr>
          <a:xfrm>
            <a:off x="2794000" y="-1"/>
            <a:ext cx="6407149"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7" name="Titel 6"/>
          <p:cNvSpPr txBox="1">
            <a:spLocks/>
          </p:cNvSpPr>
          <p:nvPr userDrawn="1"/>
        </p:nvSpPr>
        <p:spPr>
          <a:xfrm>
            <a:off x="5827182" y="-1"/>
            <a:ext cx="3373967" cy="8085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3" name="Foliennummernplatzhalter 12"/>
          <p:cNvSpPr>
            <a:spLocks noGrp="1"/>
          </p:cNvSpPr>
          <p:nvPr>
            <p:ph type="sldNum" sz="quarter" idx="12"/>
          </p:nvPr>
        </p:nvSpPr>
        <p:spPr/>
        <p:txBody>
          <a:bodyPr/>
          <a:lstStyle/>
          <a:p>
            <a:fld id="{AF93B2B6-68E5-2D46-B060-FE1D3366BF4B}" type="slidenum">
              <a:rPr lang="de-DE" smtClean="0"/>
              <a:pPr/>
              <a:t>‹#›</a:t>
            </a:fld>
            <a:endParaRPr lang="de-DE" dirty="0"/>
          </a:p>
        </p:txBody>
      </p:sp>
      <p:sp>
        <p:nvSpPr>
          <p:cNvPr id="8" name="Bildplatzhalter 5"/>
          <p:cNvSpPr>
            <a:spLocks noGrp="1"/>
          </p:cNvSpPr>
          <p:nvPr>
            <p:ph type="pic" sz="quarter" idx="13" hasCustomPrompt="1"/>
          </p:nvPr>
        </p:nvSpPr>
        <p:spPr>
          <a:xfrm>
            <a:off x="0" y="855133"/>
            <a:ext cx="9144000" cy="4447117"/>
          </a:xfrm>
        </p:spPr>
        <p:txBody>
          <a:bodyPr/>
          <a:lstStyle/>
          <a:p>
            <a:r>
              <a:rPr lang="de-DE" dirty="0"/>
              <a:t> </a:t>
            </a:r>
            <a:r>
              <a:rPr lang="de-DE" dirty="0" err="1"/>
              <a:t>insert</a:t>
            </a:r>
            <a:r>
              <a:rPr lang="de-DE" dirty="0"/>
              <a:t> </a:t>
            </a:r>
            <a:r>
              <a:rPr lang="de-DE" dirty="0" err="1"/>
              <a:t>image</a:t>
            </a:r>
            <a:endParaRPr lang="de-DE" dirty="0"/>
          </a:p>
        </p:txBody>
      </p:sp>
      <p:sp>
        <p:nvSpPr>
          <p:cNvPr id="9" name="Untertitel 2"/>
          <p:cNvSpPr>
            <a:spLocks noGrp="1"/>
          </p:cNvSpPr>
          <p:nvPr>
            <p:ph type="subTitle" idx="1"/>
          </p:nvPr>
        </p:nvSpPr>
        <p:spPr>
          <a:xfrm>
            <a:off x="4565650" y="3763433"/>
            <a:ext cx="4578350" cy="806450"/>
          </a:xfrm>
          <a:solidFill>
            <a:schemeClr val="bg2"/>
          </a:solidFill>
        </p:spPr>
        <p:txBody>
          <a:bodyPr lIns="252000" rIns="252000"/>
          <a:lstStyle>
            <a:lvl1pPr marL="0" indent="0" algn="l">
              <a:buNone/>
              <a:defRPr b="0" i="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dirty="0"/>
          </a:p>
        </p:txBody>
      </p:sp>
      <p:sp>
        <p:nvSpPr>
          <p:cNvPr id="10" name="Titel 6"/>
          <p:cNvSpPr>
            <a:spLocks noGrp="1"/>
          </p:cNvSpPr>
          <p:nvPr>
            <p:ph type="title"/>
          </p:nvPr>
        </p:nvSpPr>
        <p:spPr>
          <a:xfrm>
            <a:off x="4565650" y="2734732"/>
            <a:ext cx="4578350" cy="1037167"/>
          </a:xfrm>
          <a:solidFill>
            <a:schemeClr val="bg2"/>
          </a:solidFill>
        </p:spPr>
        <p:txBody>
          <a:bodyPr lIns="252000" rIns="252000" anchor="b"/>
          <a:lstStyle>
            <a:lvl1pPr algn="l">
              <a:defRPr sz="2800"/>
            </a:lvl1pPr>
          </a:lstStyle>
          <a:p>
            <a:r>
              <a:rPr lang="de-AT"/>
              <a:t>Mastertitelformat bearbeiten</a:t>
            </a:r>
            <a:endParaRPr lang="de-DE" dirty="0"/>
          </a:p>
        </p:txBody>
      </p:sp>
      <p:pic>
        <p:nvPicPr>
          <p:cNvPr id="12" name="Slika 11">
            <a:extLst>
              <a:ext uri="{FF2B5EF4-FFF2-40B4-BE49-F238E27FC236}">
                <a16:creationId xmlns:a16="http://schemas.microsoft.com/office/drawing/2014/main" id="{C6320F2F-D406-4D5E-9763-2DF80E83D99D}"/>
              </a:ext>
            </a:extLst>
          </p:cNvPr>
          <p:cNvPicPr>
            <a:picLocks noChangeAspect="1"/>
          </p:cNvPicPr>
          <p:nvPr userDrawn="1"/>
        </p:nvPicPr>
        <p:blipFill>
          <a:blip r:embed="rId2"/>
          <a:stretch>
            <a:fillRect/>
          </a:stretch>
        </p:blipFill>
        <p:spPr>
          <a:xfrm>
            <a:off x="84524" y="62315"/>
            <a:ext cx="8990319" cy="695827"/>
          </a:xfrm>
          <a:prstGeom prst="rect">
            <a:avLst/>
          </a:prstGeom>
        </p:spPr>
      </p:pic>
      <p:sp>
        <p:nvSpPr>
          <p:cNvPr id="3" name="Fußzeilenplatzhalter 2">
            <a:extLst>
              <a:ext uri="{FF2B5EF4-FFF2-40B4-BE49-F238E27FC236}">
                <a16:creationId xmlns:a16="http://schemas.microsoft.com/office/drawing/2014/main" id="{18C160F7-C0BB-7AE7-D8BE-BF895ECE5C92}"/>
              </a:ext>
            </a:extLst>
          </p:cNvPr>
          <p:cNvSpPr>
            <a:spLocks noGrp="1"/>
          </p:cNvSpPr>
          <p:nvPr>
            <p:ph type="ftr" sz="quarter" idx="14"/>
          </p:nvPr>
        </p:nvSpPr>
        <p:spPr>
          <a:xfrm>
            <a:off x="3183465" y="5360055"/>
            <a:ext cx="4749802" cy="304271"/>
          </a:xfrm>
        </p:spPr>
        <p:txBody>
          <a:bodyPr/>
          <a:lstStyle/>
          <a:p>
            <a:r>
              <a:rPr lang="en-US" dirty="0">
                <a:ea typeface="Times New Roman" panose="02020603050405020304" pitchFamily="18" charset="0"/>
                <a:cs typeface="Times New Roman" panose="02020603050405020304" pitchFamily="18" charset="0"/>
              </a:rPr>
              <a:t>‘TCM implementation – priority actions and governance’</a:t>
            </a:r>
            <a:endParaRPr lang="de-DE" dirty="0"/>
          </a:p>
        </p:txBody>
      </p:sp>
    </p:spTree>
    <p:extLst>
      <p:ext uri="{BB962C8B-B14F-4D97-AF65-F5344CB8AC3E}">
        <p14:creationId xmlns:p14="http://schemas.microsoft.com/office/powerpoint/2010/main" val="98694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12" name="Inhaltsplatzhalter 2"/>
          <p:cNvSpPr>
            <a:spLocks noGrp="1"/>
          </p:cNvSpPr>
          <p:nvPr>
            <p:ph idx="13"/>
          </p:nvPr>
        </p:nvSpPr>
        <p:spPr>
          <a:xfrm>
            <a:off x="457200" y="1147236"/>
            <a:ext cx="8229600" cy="4131734"/>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
        <p:nvSpPr>
          <p:cNvPr id="8" name="Titel 6"/>
          <p:cNvSpPr txBox="1">
            <a:spLocks/>
          </p:cNvSpPr>
          <p:nvPr userDrawn="1"/>
        </p:nvSpPr>
        <p:spPr>
          <a:xfrm>
            <a:off x="2933700" y="5360055"/>
            <a:ext cx="6210300" cy="418445"/>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10" name="Titel 6"/>
          <p:cNvSpPr txBox="1">
            <a:spLocks/>
          </p:cNvSpPr>
          <p:nvPr userDrawn="1"/>
        </p:nvSpPr>
        <p:spPr>
          <a:xfrm>
            <a:off x="2933700" y="0"/>
            <a:ext cx="6210300" cy="787400"/>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9" name="Titelplatzhalter 1"/>
          <p:cNvSpPr>
            <a:spLocks noGrp="1"/>
          </p:cNvSpPr>
          <p:nvPr>
            <p:ph type="title"/>
          </p:nvPr>
        </p:nvSpPr>
        <p:spPr>
          <a:xfrm>
            <a:off x="457200" y="279400"/>
            <a:ext cx="6333067" cy="508000"/>
          </a:xfrm>
          <a:prstGeom prst="rect">
            <a:avLst/>
          </a:prstGeom>
        </p:spPr>
        <p:txBody>
          <a:bodyPr vert="horz" lIns="91440" tIns="45720" rIns="91440" bIns="45720" rtlCol="0" anchor="t">
            <a:noAutofit/>
          </a:bodyPr>
          <a:lstStyle>
            <a:lvl1pPr>
              <a:defRPr sz="2200"/>
            </a:lvl1pPr>
          </a:lstStyle>
          <a:p>
            <a:r>
              <a:rPr lang="de-AT" dirty="0"/>
              <a:t>Mastertitelformat bearbeiten</a:t>
            </a:r>
            <a:endParaRPr lang="de-DE" dirty="0"/>
          </a:p>
        </p:txBody>
      </p:sp>
      <p:pic>
        <p:nvPicPr>
          <p:cNvPr id="4" name="Slika 3">
            <a:extLst>
              <a:ext uri="{FF2B5EF4-FFF2-40B4-BE49-F238E27FC236}">
                <a16:creationId xmlns:a16="http://schemas.microsoft.com/office/drawing/2014/main" id="{63FD2BC6-0681-4A49-B8A4-9F025DD31A09}"/>
              </a:ext>
            </a:extLst>
          </p:cNvPr>
          <p:cNvPicPr>
            <a:picLocks noChangeAspect="1"/>
          </p:cNvPicPr>
          <p:nvPr userDrawn="1"/>
        </p:nvPicPr>
        <p:blipFill>
          <a:blip r:embed="rId2"/>
          <a:stretch>
            <a:fillRect/>
          </a:stretch>
        </p:blipFill>
        <p:spPr>
          <a:xfrm>
            <a:off x="7038576" y="5361012"/>
            <a:ext cx="1844168" cy="355575"/>
          </a:xfrm>
          <a:prstGeom prst="rect">
            <a:avLst/>
          </a:prstGeom>
        </p:spPr>
      </p:pic>
    </p:spTree>
    <p:extLst>
      <p:ext uri="{BB962C8B-B14F-4D97-AF65-F5344CB8AC3E}">
        <p14:creationId xmlns:p14="http://schemas.microsoft.com/office/powerpoint/2010/main" val="4464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Inhalt + Picture">
    <p:spTree>
      <p:nvGrpSpPr>
        <p:cNvPr id="1" name=""/>
        <p:cNvGrpSpPr/>
        <p:nvPr/>
      </p:nvGrpSpPr>
      <p:grpSpPr>
        <a:xfrm>
          <a:off x="0" y="0"/>
          <a:ext cx="0" cy="0"/>
          <a:chOff x="0" y="0"/>
          <a:chExt cx="0" cy="0"/>
        </a:xfrm>
      </p:grpSpPr>
      <p:sp>
        <p:nvSpPr>
          <p:cNvPr id="8" name="Titel 6"/>
          <p:cNvSpPr txBox="1">
            <a:spLocks/>
          </p:cNvSpPr>
          <p:nvPr userDrawn="1"/>
        </p:nvSpPr>
        <p:spPr>
          <a:xfrm>
            <a:off x="2933700" y="0"/>
            <a:ext cx="6210300" cy="787400"/>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dirty="0"/>
          </a:p>
        </p:txBody>
      </p:sp>
      <p:sp>
        <p:nvSpPr>
          <p:cNvPr id="3" name="Inhaltsplatzhalter 2"/>
          <p:cNvSpPr>
            <a:spLocks noGrp="1"/>
          </p:cNvSpPr>
          <p:nvPr>
            <p:ph idx="1"/>
          </p:nvPr>
        </p:nvSpPr>
        <p:spPr>
          <a:xfrm>
            <a:off x="3149600" y="1033588"/>
            <a:ext cx="5537200" cy="4131079"/>
          </a:xfrm>
        </p:spPr>
        <p:txBody>
          <a:bodyPr>
            <a:normAutofit/>
          </a:bodyPr>
          <a:lstStyle>
            <a:lvl1pPr marL="0" marR="0" indent="0" algn="l" defTabSz="457200" rtl="0" eaLnBrk="1" fontAlgn="auto" latinLnBrk="0" hangingPunct="1">
              <a:lnSpc>
                <a:spcPct val="120000"/>
              </a:lnSpc>
              <a:spcBef>
                <a:spcPts val="984"/>
              </a:spcBef>
              <a:spcAft>
                <a:spcPts val="0"/>
              </a:spcAft>
              <a:buClrTx/>
              <a:buSzTx/>
              <a:buFont typeface="Arial"/>
              <a:buNone/>
              <a:tabLst/>
              <a:defRPr sz="1700" b="1" i="1">
                <a:solidFill>
                  <a:schemeClr val="tx2"/>
                </a:solidFill>
              </a:defRPr>
            </a:lvl1pPr>
            <a:lvl2pPr marL="0" indent="0">
              <a:lnSpc>
                <a:spcPct val="120000"/>
              </a:lnSpc>
              <a:spcAft>
                <a:spcPts val="800"/>
              </a:spcAft>
              <a:buFont typeface="Arial"/>
              <a:buNone/>
              <a:defRPr sz="1700">
                <a:solidFill>
                  <a:schemeClr val="tx1">
                    <a:lumMod val="75000"/>
                    <a:lumOff val="25000"/>
                  </a:schemeClr>
                </a:solidFill>
              </a:defRPr>
            </a:lvl2pPr>
            <a:lvl3pPr marL="177800" indent="-177800">
              <a:lnSpc>
                <a:spcPct val="120000"/>
              </a:lnSpc>
              <a:spcAft>
                <a:spcPts val="800"/>
              </a:spcAft>
              <a:buFont typeface="Arial"/>
              <a:buChar char="•"/>
              <a:defRPr sz="1700" b="0" i="0">
                <a:solidFill>
                  <a:schemeClr val="tx1">
                    <a:lumMod val="75000"/>
                    <a:lumOff val="25000"/>
                  </a:schemeClr>
                </a:solidFill>
              </a:defRPr>
            </a:lvl3pPr>
            <a:lvl4pPr marL="647700" indent="-285750">
              <a:spcAft>
                <a:spcPts val="0"/>
              </a:spcAft>
              <a:buFont typeface="Symbol" charset="2"/>
              <a:buChar char="-"/>
              <a:defRPr/>
            </a:lvl4pPr>
            <a:lvl5pPr marL="895350" indent="-177800">
              <a:spcAft>
                <a:spcPts val="0"/>
              </a:spcAft>
              <a:buFont typeface="Symbol" charset="2"/>
              <a:buChar char="-"/>
              <a:defRPr>
                <a:solidFill>
                  <a:schemeClr val="tx1">
                    <a:lumMod val="75000"/>
                    <a:lumOff val="25000"/>
                  </a:schemeClr>
                </a:solidFill>
              </a:defRPr>
            </a:lvl5pPr>
            <a:lvl6pPr>
              <a:lnSpc>
                <a:spcPct val="120000"/>
              </a:lnSpc>
              <a:spcAft>
                <a:spcPts val="800"/>
              </a:spcAft>
              <a:defRPr sz="1700">
                <a:solidFill>
                  <a:schemeClr val="tx1">
                    <a:lumMod val="75000"/>
                    <a:lumOff val="25000"/>
                  </a:schemeClr>
                </a:solidFill>
              </a:defRPr>
            </a:lvl6pPr>
            <a:lvl7pPr>
              <a:lnSpc>
                <a:spcPct val="120000"/>
              </a:lnSpc>
              <a:spcAft>
                <a:spcPts val="800"/>
              </a:spcAft>
              <a:defRPr sz="1700">
                <a:solidFill>
                  <a:schemeClr val="tx1">
                    <a:lumMod val="75000"/>
                    <a:lumOff val="25000"/>
                  </a:schemeClr>
                </a:solidFill>
              </a:defRPr>
            </a:lvl7pPr>
          </a:lstStyle>
          <a:p>
            <a:pPr lvl="0"/>
            <a:r>
              <a:rPr lang="de-AT" dirty="0"/>
              <a:t>Mastertextformat bearbeiten</a:t>
            </a:r>
          </a:p>
          <a:p>
            <a:pPr lvl="1"/>
            <a:r>
              <a:rPr lang="de-AT" dirty="0"/>
              <a:t>Zweite Ebene</a:t>
            </a:r>
          </a:p>
          <a:p>
            <a:pPr lvl="2"/>
            <a:r>
              <a:rPr lang="de-AT" dirty="0"/>
              <a:t>Dritte Ebene</a:t>
            </a:r>
          </a:p>
          <a:p>
            <a:pPr lvl="3"/>
            <a:r>
              <a:rPr lang="de-AT" dirty="0"/>
              <a:t>Vierte Ebene</a:t>
            </a:r>
          </a:p>
          <a:p>
            <a:pPr lvl="4"/>
            <a:r>
              <a:rPr lang="de-AT" dirty="0"/>
              <a:t>Fünfte Ebene</a:t>
            </a:r>
            <a:endParaRPr lang="de-DE" dirty="0"/>
          </a:p>
        </p:txBody>
      </p:sp>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9" name="Bildplatzhalter 2"/>
          <p:cNvSpPr>
            <a:spLocks noGrp="1"/>
          </p:cNvSpPr>
          <p:nvPr>
            <p:ph type="pic" idx="13" hasCustomPrompt="1"/>
          </p:nvPr>
        </p:nvSpPr>
        <p:spPr>
          <a:xfrm>
            <a:off x="0" y="846667"/>
            <a:ext cx="2861733" cy="445875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a:t>
            </a:r>
            <a:r>
              <a:rPr lang="de-DE" dirty="0" err="1"/>
              <a:t>image</a:t>
            </a:r>
            <a:endParaRPr lang="de-DE" dirty="0"/>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
        <p:nvSpPr>
          <p:cNvPr id="4" name="Titel 3"/>
          <p:cNvSpPr>
            <a:spLocks noGrp="1"/>
          </p:cNvSpPr>
          <p:nvPr>
            <p:ph type="title"/>
          </p:nvPr>
        </p:nvSpPr>
        <p:spPr>
          <a:xfrm>
            <a:off x="457200" y="279400"/>
            <a:ext cx="6443133" cy="499533"/>
          </a:xfrm>
        </p:spPr>
        <p:txBody>
          <a:bodyPr/>
          <a:lstStyle>
            <a:lvl1pPr marL="0" algn="l" defTabSz="457200" rtl="0" eaLnBrk="1" latinLnBrk="0" hangingPunct="1">
              <a:spcBef>
                <a:spcPct val="0"/>
              </a:spcBef>
              <a:buNone/>
              <a:defRPr lang="de-DE" sz="2200" i="1" kern="1200" dirty="0">
                <a:solidFill>
                  <a:schemeClr val="tx2"/>
                </a:solidFill>
                <a:latin typeface="+mj-lt"/>
                <a:ea typeface="+mj-ea"/>
                <a:cs typeface="+mj-cs"/>
              </a:defRPr>
            </a:lvl1pPr>
          </a:lstStyle>
          <a:p>
            <a:r>
              <a:rPr lang="de-AT" dirty="0"/>
              <a:t>Mastertitelformat bearbeiten</a:t>
            </a:r>
            <a:endParaRPr lang="de-DE" dirty="0"/>
          </a:p>
        </p:txBody>
      </p:sp>
      <p:pic>
        <p:nvPicPr>
          <p:cNvPr id="12" name="Slika 11">
            <a:extLst>
              <a:ext uri="{FF2B5EF4-FFF2-40B4-BE49-F238E27FC236}">
                <a16:creationId xmlns:a16="http://schemas.microsoft.com/office/drawing/2014/main" id="{882ABBCD-9CF8-421F-8151-594E6760C34C}"/>
              </a:ext>
            </a:extLst>
          </p:cNvPr>
          <p:cNvPicPr>
            <a:picLocks noChangeAspect="1"/>
          </p:cNvPicPr>
          <p:nvPr userDrawn="1"/>
        </p:nvPicPr>
        <p:blipFill>
          <a:blip r:embed="rId2"/>
          <a:stretch>
            <a:fillRect/>
          </a:stretch>
        </p:blipFill>
        <p:spPr>
          <a:xfrm>
            <a:off x="7038576" y="5361012"/>
            <a:ext cx="1844168" cy="355575"/>
          </a:xfrm>
          <a:prstGeom prst="rect">
            <a:avLst/>
          </a:prstGeom>
        </p:spPr>
      </p:pic>
    </p:spTree>
    <p:extLst>
      <p:ext uri="{BB962C8B-B14F-4D97-AF65-F5344CB8AC3E}">
        <p14:creationId xmlns:p14="http://schemas.microsoft.com/office/powerpoint/2010/main" val="83028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104885"/>
            <a:ext cx="7772400" cy="1135063"/>
          </a:xfrm>
        </p:spPr>
        <p:txBody>
          <a:bodyPr anchor="t"/>
          <a:lstStyle>
            <a:lvl1pPr algn="l">
              <a:defRPr sz="3200" b="0" i="1" cap="none"/>
            </a:lvl1pPr>
          </a:lstStyle>
          <a:p>
            <a:r>
              <a:rPr lang="de-AT"/>
              <a:t>Mastertitelformat bearbeiten</a:t>
            </a:r>
            <a:endParaRPr lang="de-DE" dirty="0"/>
          </a:p>
        </p:txBody>
      </p:sp>
      <p:sp>
        <p:nvSpPr>
          <p:cNvPr id="3" name="Textplatzhalter 2"/>
          <p:cNvSpPr>
            <a:spLocks noGrp="1"/>
          </p:cNvSpPr>
          <p:nvPr>
            <p:ph type="body" idx="1"/>
          </p:nvPr>
        </p:nvSpPr>
        <p:spPr>
          <a:xfrm>
            <a:off x="722313" y="1854729"/>
            <a:ext cx="7772400" cy="1250156"/>
          </a:xfrm>
        </p:spPr>
        <p:txBody>
          <a:bodyPr anchor="b"/>
          <a:lstStyle>
            <a:lvl1pPr marL="0" indent="0">
              <a:buNone/>
              <a:defRPr sz="2000" b="0" i="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6" name="Foliennummernplatzhalter 5"/>
          <p:cNvSpPr>
            <a:spLocks noGrp="1"/>
          </p:cNvSpPr>
          <p:nvPr>
            <p:ph type="sldNum" sz="quarter" idx="12"/>
          </p:nvPr>
        </p:nvSpPr>
        <p:spPr/>
        <p:txBody>
          <a:bodyPr/>
          <a:lstStyle/>
          <a:p>
            <a:fld id="{0FB56013-B943-42BA-886F-6F9D4EB85E9D}" type="slidenum">
              <a:rPr lang="en-US" smtClean="0"/>
              <a:pPr/>
              <a:t>‹#›</a:t>
            </a:fld>
            <a:endParaRPr lang="en-US"/>
          </a:p>
        </p:txBody>
      </p:sp>
      <p:sp>
        <p:nvSpPr>
          <p:cNvPr id="7"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290831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p">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AF93B2B6-68E5-2D46-B060-FE1D3366BF4B}" type="slidenum">
              <a:rPr lang="de-DE" smtClean="0"/>
              <a:pPr/>
              <a:t>‹#›</a:t>
            </a:fld>
            <a:endParaRPr lang="de-DE" dirty="0"/>
          </a:p>
        </p:txBody>
      </p:sp>
      <p:sp>
        <p:nvSpPr>
          <p:cNvPr id="51" name="Freeform 40"/>
          <p:cNvSpPr>
            <a:spLocks noChangeArrowheads="1"/>
          </p:cNvSpPr>
          <p:nvPr/>
        </p:nvSpPr>
        <p:spPr bwMode="auto">
          <a:xfrm>
            <a:off x="8987091" y="4202776"/>
            <a:ext cx="169610" cy="328394"/>
          </a:xfrm>
          <a:custGeom>
            <a:avLst/>
            <a:gdLst>
              <a:gd name="T0" fmla="*/ 203 w 416"/>
              <a:gd name="T1" fmla="*/ 89 h 804"/>
              <a:gd name="T2" fmla="*/ 203 w 416"/>
              <a:gd name="T3" fmla="*/ 89 h 804"/>
              <a:gd name="T4" fmla="*/ 159 w 416"/>
              <a:gd name="T5" fmla="*/ 53 h 804"/>
              <a:gd name="T6" fmla="*/ 97 w 416"/>
              <a:gd name="T7" fmla="*/ 18 h 804"/>
              <a:gd name="T8" fmla="*/ 62 w 416"/>
              <a:gd name="T9" fmla="*/ 9 h 804"/>
              <a:gd name="T10" fmla="*/ 36 w 416"/>
              <a:gd name="T11" fmla="*/ 0 h 804"/>
              <a:gd name="T12" fmla="*/ 18 w 416"/>
              <a:gd name="T13" fmla="*/ 9 h 804"/>
              <a:gd name="T14" fmla="*/ 0 w 416"/>
              <a:gd name="T15" fmla="*/ 27 h 804"/>
              <a:gd name="T16" fmla="*/ 0 w 416"/>
              <a:gd name="T17" fmla="*/ 27 h 804"/>
              <a:gd name="T18" fmla="*/ 0 w 416"/>
              <a:gd name="T19" fmla="*/ 44 h 804"/>
              <a:gd name="T20" fmla="*/ 9 w 416"/>
              <a:gd name="T21" fmla="*/ 71 h 804"/>
              <a:gd name="T22" fmla="*/ 44 w 416"/>
              <a:gd name="T23" fmla="*/ 133 h 804"/>
              <a:gd name="T24" fmla="*/ 89 w 416"/>
              <a:gd name="T25" fmla="*/ 203 h 804"/>
              <a:gd name="T26" fmla="*/ 97 w 416"/>
              <a:gd name="T27" fmla="*/ 230 h 804"/>
              <a:gd name="T28" fmla="*/ 97 w 416"/>
              <a:gd name="T29" fmla="*/ 265 h 804"/>
              <a:gd name="T30" fmla="*/ 97 w 416"/>
              <a:gd name="T31" fmla="*/ 265 h 804"/>
              <a:gd name="T32" fmla="*/ 97 w 416"/>
              <a:gd name="T33" fmla="*/ 291 h 804"/>
              <a:gd name="T34" fmla="*/ 106 w 416"/>
              <a:gd name="T35" fmla="*/ 318 h 804"/>
              <a:gd name="T36" fmla="*/ 141 w 416"/>
              <a:gd name="T37" fmla="*/ 371 h 804"/>
              <a:gd name="T38" fmla="*/ 186 w 416"/>
              <a:gd name="T39" fmla="*/ 433 h 804"/>
              <a:gd name="T40" fmla="*/ 194 w 416"/>
              <a:gd name="T41" fmla="*/ 468 h 804"/>
              <a:gd name="T42" fmla="*/ 203 w 416"/>
              <a:gd name="T43" fmla="*/ 494 h 804"/>
              <a:gd name="T44" fmla="*/ 203 w 416"/>
              <a:gd name="T45" fmla="*/ 494 h 804"/>
              <a:gd name="T46" fmla="*/ 212 w 416"/>
              <a:gd name="T47" fmla="*/ 530 h 804"/>
              <a:gd name="T48" fmla="*/ 230 w 416"/>
              <a:gd name="T49" fmla="*/ 556 h 804"/>
              <a:gd name="T50" fmla="*/ 291 w 416"/>
              <a:gd name="T51" fmla="*/ 618 h 804"/>
              <a:gd name="T52" fmla="*/ 362 w 416"/>
              <a:gd name="T53" fmla="*/ 662 h 804"/>
              <a:gd name="T54" fmla="*/ 380 w 416"/>
              <a:gd name="T55" fmla="*/ 689 h 804"/>
              <a:gd name="T56" fmla="*/ 389 w 416"/>
              <a:gd name="T57" fmla="*/ 715 h 804"/>
              <a:gd name="T58" fmla="*/ 389 w 416"/>
              <a:gd name="T59" fmla="*/ 715 h 804"/>
              <a:gd name="T60" fmla="*/ 397 w 416"/>
              <a:gd name="T61" fmla="*/ 759 h 804"/>
              <a:gd name="T62" fmla="*/ 415 w 416"/>
              <a:gd name="T63" fmla="*/ 803 h 804"/>
              <a:gd name="T64" fmla="*/ 415 w 416"/>
              <a:gd name="T65" fmla="*/ 115 h 804"/>
              <a:gd name="T66" fmla="*/ 415 w 416"/>
              <a:gd name="T67" fmla="*/ 115 h 804"/>
              <a:gd name="T68" fmla="*/ 389 w 416"/>
              <a:gd name="T69" fmla="*/ 124 h 804"/>
              <a:gd name="T70" fmla="*/ 362 w 416"/>
              <a:gd name="T71" fmla="*/ 124 h 804"/>
              <a:gd name="T72" fmla="*/ 300 w 416"/>
              <a:gd name="T73" fmla="*/ 124 h 804"/>
              <a:gd name="T74" fmla="*/ 247 w 416"/>
              <a:gd name="T75" fmla="*/ 106 h 804"/>
              <a:gd name="T76" fmla="*/ 203 w 416"/>
              <a:gd name="T77" fmla="*/ 8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6" h="804">
                <a:moveTo>
                  <a:pt x="203" y="89"/>
                </a:moveTo>
                <a:lnTo>
                  <a:pt x="203" y="89"/>
                </a:lnTo>
                <a:lnTo>
                  <a:pt x="159" y="53"/>
                </a:lnTo>
                <a:lnTo>
                  <a:pt x="97" y="18"/>
                </a:lnTo>
                <a:lnTo>
                  <a:pt x="62" y="9"/>
                </a:lnTo>
                <a:lnTo>
                  <a:pt x="36" y="0"/>
                </a:lnTo>
                <a:lnTo>
                  <a:pt x="18" y="9"/>
                </a:lnTo>
                <a:lnTo>
                  <a:pt x="0" y="27"/>
                </a:lnTo>
                <a:lnTo>
                  <a:pt x="0" y="27"/>
                </a:lnTo>
                <a:lnTo>
                  <a:pt x="0" y="44"/>
                </a:lnTo>
                <a:lnTo>
                  <a:pt x="9" y="71"/>
                </a:lnTo>
                <a:lnTo>
                  <a:pt x="44" y="133"/>
                </a:lnTo>
                <a:lnTo>
                  <a:pt x="89" y="203"/>
                </a:lnTo>
                <a:lnTo>
                  <a:pt x="97" y="230"/>
                </a:lnTo>
                <a:lnTo>
                  <a:pt x="97" y="265"/>
                </a:lnTo>
                <a:lnTo>
                  <a:pt x="97" y="265"/>
                </a:lnTo>
                <a:lnTo>
                  <a:pt x="97" y="291"/>
                </a:lnTo>
                <a:lnTo>
                  <a:pt x="106" y="318"/>
                </a:lnTo>
                <a:lnTo>
                  <a:pt x="141" y="371"/>
                </a:lnTo>
                <a:lnTo>
                  <a:pt x="186" y="433"/>
                </a:lnTo>
                <a:lnTo>
                  <a:pt x="194" y="468"/>
                </a:lnTo>
                <a:lnTo>
                  <a:pt x="203" y="494"/>
                </a:lnTo>
                <a:lnTo>
                  <a:pt x="203" y="494"/>
                </a:lnTo>
                <a:lnTo>
                  <a:pt x="212" y="530"/>
                </a:lnTo>
                <a:lnTo>
                  <a:pt x="230" y="556"/>
                </a:lnTo>
                <a:lnTo>
                  <a:pt x="291" y="618"/>
                </a:lnTo>
                <a:lnTo>
                  <a:pt x="362" y="662"/>
                </a:lnTo>
                <a:lnTo>
                  <a:pt x="380" y="689"/>
                </a:lnTo>
                <a:lnTo>
                  <a:pt x="389" y="715"/>
                </a:lnTo>
                <a:lnTo>
                  <a:pt x="389" y="715"/>
                </a:lnTo>
                <a:lnTo>
                  <a:pt x="397" y="759"/>
                </a:lnTo>
                <a:lnTo>
                  <a:pt x="415" y="803"/>
                </a:lnTo>
                <a:lnTo>
                  <a:pt x="415" y="115"/>
                </a:lnTo>
                <a:lnTo>
                  <a:pt x="415" y="115"/>
                </a:lnTo>
                <a:lnTo>
                  <a:pt x="389" y="124"/>
                </a:lnTo>
                <a:lnTo>
                  <a:pt x="362" y="124"/>
                </a:lnTo>
                <a:lnTo>
                  <a:pt x="300" y="124"/>
                </a:lnTo>
                <a:lnTo>
                  <a:pt x="247" y="106"/>
                </a:lnTo>
                <a:lnTo>
                  <a:pt x="203" y="89"/>
                </a:lnTo>
              </a:path>
            </a:pathLst>
          </a:custGeom>
          <a:solidFill>
            <a:schemeClr val="bg1">
              <a:lumMod val="85000"/>
            </a:schemeClr>
          </a:solidFill>
          <a:ln w="9525" cap="flat">
            <a:solidFill>
              <a:schemeClr val="bg1"/>
            </a:solidFill>
            <a:bevel/>
            <a:headEnd/>
            <a:tailEnd/>
          </a:ln>
          <a:effectLst/>
        </p:spPr>
        <p:txBody>
          <a:bodyPr wrap="none" anchor="ctr"/>
          <a:lstStyle/>
          <a:p>
            <a:endParaRPr lang="de-DE"/>
          </a:p>
        </p:txBody>
      </p:sp>
      <p:sp>
        <p:nvSpPr>
          <p:cNvPr id="67" name="Titel 1"/>
          <p:cNvSpPr>
            <a:spLocks noGrp="1"/>
          </p:cNvSpPr>
          <p:nvPr>
            <p:ph type="title"/>
          </p:nvPr>
        </p:nvSpPr>
        <p:spPr>
          <a:xfrm>
            <a:off x="457201" y="938748"/>
            <a:ext cx="3008313" cy="968375"/>
          </a:xfrm>
        </p:spPr>
        <p:txBody>
          <a:bodyPr anchor="b"/>
          <a:lstStyle>
            <a:lvl1pPr algn="l">
              <a:defRPr sz="2000" b="0" i="1"/>
            </a:lvl1pPr>
          </a:lstStyle>
          <a:p>
            <a:r>
              <a:rPr lang="de-AT"/>
              <a:t>Mastertitelformat bearbeiten</a:t>
            </a:r>
            <a:endParaRPr lang="de-DE" dirty="0"/>
          </a:p>
        </p:txBody>
      </p:sp>
      <p:sp>
        <p:nvSpPr>
          <p:cNvPr id="71" name="Textplatzhalter 3"/>
          <p:cNvSpPr>
            <a:spLocks noGrp="1"/>
          </p:cNvSpPr>
          <p:nvPr>
            <p:ph type="body" sz="half" idx="2"/>
          </p:nvPr>
        </p:nvSpPr>
        <p:spPr>
          <a:xfrm>
            <a:off x="457201" y="1981309"/>
            <a:ext cx="3008313" cy="2861058"/>
          </a:xfrm>
        </p:spPr>
        <p:txBody>
          <a:bodyPr/>
          <a:lstStyle>
            <a:lvl1pPr marL="0" indent="0">
              <a:buNone/>
              <a:defRPr sz="1400" b="0" i="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9"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357833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AF93B2B6-68E5-2D46-B060-FE1D3366BF4B}" type="slidenum">
              <a:rPr lang="de-DE" smtClean="0"/>
              <a:pPr/>
              <a:t>‹#›</a:t>
            </a:fld>
            <a:endParaRPr lang="de-DE" dirty="0"/>
          </a:p>
        </p:txBody>
      </p:sp>
      <p:sp>
        <p:nvSpPr>
          <p:cNvPr id="4" name="Fußzeilenplatzhalter 2"/>
          <p:cNvSpPr>
            <a:spLocks noGrp="1"/>
          </p:cNvSpPr>
          <p:nvPr>
            <p:ph type="ftr" sz="quarter" idx="14"/>
          </p:nvPr>
        </p:nvSpPr>
        <p:spPr>
          <a:xfrm>
            <a:off x="3183465" y="5360055"/>
            <a:ext cx="4749802" cy="304271"/>
          </a:xfrm>
        </p:spPr>
        <p:txBody>
          <a:bodyPr/>
          <a:lstStyle/>
          <a:p>
            <a:r>
              <a:rPr lang="en-US"/>
              <a:t>Name of the Event</a:t>
            </a:r>
            <a:endParaRPr lang="de-DE" dirty="0"/>
          </a:p>
        </p:txBody>
      </p:sp>
    </p:spTree>
    <p:extLst>
      <p:ext uri="{BB962C8B-B14F-4D97-AF65-F5344CB8AC3E}">
        <p14:creationId xmlns:p14="http://schemas.microsoft.com/office/powerpoint/2010/main" val="384170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ck 15"/>
          <p:cNvSpPr/>
          <p:nvPr/>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7" name="Rechteck 6"/>
          <p:cNvSpPr/>
          <p:nvPr/>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12" name="Rechteck 11"/>
          <p:cNvSpPr/>
          <p:nvPr/>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457200" y="1143009"/>
            <a:ext cx="8229600" cy="660400"/>
          </a:xfrm>
          <a:prstGeom prst="rect">
            <a:avLst/>
          </a:prstGeom>
        </p:spPr>
        <p:txBody>
          <a:bodyPr vert="horz" lIns="91440" tIns="45720" rIns="91440" bIns="45720" rtlCol="0" anchor="t">
            <a:noAutofit/>
          </a:bodyPr>
          <a:lstStyle/>
          <a:p>
            <a:r>
              <a:rPr lang="de-AT" dirty="0"/>
              <a:t>Mastertitelformat bearbeiten</a:t>
            </a:r>
            <a:endParaRPr lang="de-DE" dirty="0"/>
          </a:p>
        </p:txBody>
      </p:sp>
      <p:sp>
        <p:nvSpPr>
          <p:cNvPr id="3" name="Textplatzhalter 2"/>
          <p:cNvSpPr>
            <a:spLocks noGrp="1"/>
          </p:cNvSpPr>
          <p:nvPr>
            <p:ph type="body" idx="1"/>
          </p:nvPr>
        </p:nvSpPr>
        <p:spPr>
          <a:xfrm>
            <a:off x="457200" y="1803409"/>
            <a:ext cx="8229600" cy="3471326"/>
          </a:xfrm>
          <a:prstGeom prst="rect">
            <a:avLst/>
          </a:prstGeom>
        </p:spPr>
        <p:txBody>
          <a:bodyPr vert="horz" lIns="91440" tIns="45720" rIns="91440" bIns="45720" rtlCol="0">
            <a:normAutofit/>
          </a:bodyPr>
          <a:lstStyle/>
          <a:p>
            <a:pPr lvl="0"/>
            <a:r>
              <a:rPr lang="de-AT" dirty="0"/>
              <a:t>Mastertextformat bearbeiten</a:t>
            </a:r>
          </a:p>
          <a:p>
            <a:pPr lvl="3"/>
            <a:r>
              <a:rPr lang="de-AT" dirty="0"/>
              <a:t>Zweite Ebene</a:t>
            </a:r>
          </a:p>
          <a:p>
            <a:pPr lvl="4"/>
            <a:r>
              <a:rPr lang="de-AT" dirty="0"/>
              <a:t>Dritte Ebene</a:t>
            </a:r>
          </a:p>
          <a:p>
            <a:pPr lvl="5"/>
            <a:r>
              <a:rPr lang="de-AT" dirty="0"/>
              <a:t>Vierte Ebene</a:t>
            </a:r>
          </a:p>
          <a:p>
            <a:pPr lvl="6"/>
            <a:r>
              <a:rPr lang="de-AT" dirty="0"/>
              <a:t>Fünfte Ebene</a:t>
            </a:r>
            <a:endParaRPr lang="de-DE" dirty="0"/>
          </a:p>
        </p:txBody>
      </p:sp>
      <p:sp>
        <p:nvSpPr>
          <p:cNvPr id="6" name="Foliennummernplatzhalter 5"/>
          <p:cNvSpPr>
            <a:spLocks noGrp="1"/>
          </p:cNvSpPr>
          <p:nvPr>
            <p:ph type="sldNum" sz="quarter" idx="4"/>
          </p:nvPr>
        </p:nvSpPr>
        <p:spPr>
          <a:xfrm>
            <a:off x="8341790" y="5360055"/>
            <a:ext cx="514350" cy="304271"/>
          </a:xfrm>
          <a:prstGeom prst="rect">
            <a:avLst/>
          </a:prstGeom>
        </p:spPr>
        <p:txBody>
          <a:bodyPr vert="horz" lIns="91440" tIns="45720" rIns="91440" bIns="45720" rtlCol="0" anchor="t"/>
          <a:lstStyle>
            <a:lvl1pPr algn="r">
              <a:defRPr sz="1200">
                <a:solidFill>
                  <a:schemeClr val="accent1"/>
                </a:solidFill>
              </a:defRPr>
            </a:lvl1pPr>
          </a:lstStyle>
          <a:p>
            <a:fld id="{AF93B2B6-68E5-2D46-B060-FE1D3366BF4B}" type="slidenum">
              <a:rPr lang="de-DE" smtClean="0"/>
              <a:pPr/>
              <a:t>‹#›</a:t>
            </a:fld>
            <a:endParaRPr lang="de-DE" dirty="0"/>
          </a:p>
        </p:txBody>
      </p:sp>
      <p:pic>
        <p:nvPicPr>
          <p:cNvPr id="8" name="Bild 7" descr="Energy-Community_logo_sRGB_300.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8133" y="147517"/>
            <a:ext cx="1861966" cy="521351"/>
          </a:xfrm>
          <a:prstGeom prst="rect">
            <a:avLst/>
          </a:prstGeom>
        </p:spPr>
      </p:pic>
      <p:cxnSp>
        <p:nvCxnSpPr>
          <p:cNvPr id="15" name="Gerade Verbindung 14"/>
          <p:cNvCxnSpPr/>
          <p:nvPr/>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Fußzeilenplatzhalter 4"/>
          <p:cNvSpPr txBox="1">
            <a:spLocks/>
          </p:cNvSpPr>
          <p:nvPr/>
        </p:nvSpPr>
        <p:spPr>
          <a:xfrm>
            <a:off x="3285065" y="5360055"/>
            <a:ext cx="4140202" cy="304271"/>
          </a:xfrm>
          <a:prstGeom prst="rect">
            <a:avLst/>
          </a:prstGeom>
        </p:spPr>
        <p:txBody>
          <a:bodyPr vert="horz" lIns="91440" tIns="45720" rIns="91440" bIns="45720" rtlCol="0" anchor="t"/>
          <a:lstStyle>
            <a:defPPr>
              <a:defRPr lang="de-DE"/>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a:t>Energy</a:t>
            </a:r>
            <a:r>
              <a:rPr lang="de-DE" baseline="0" dirty="0"/>
              <a:t> Community </a:t>
            </a:r>
            <a:r>
              <a:rPr lang="de-DE" baseline="0" dirty="0" err="1"/>
              <a:t>Secretariat</a:t>
            </a:r>
            <a:endParaRPr lang="de-DE" dirty="0"/>
          </a:p>
        </p:txBody>
      </p:sp>
      <p:sp>
        <p:nvSpPr>
          <p:cNvPr id="17" name="Fußzeilenplatzhalter 4"/>
          <p:cNvSpPr>
            <a:spLocks noGrp="1"/>
          </p:cNvSpPr>
          <p:nvPr>
            <p:ph type="ftr" sz="quarter" idx="3"/>
          </p:nvPr>
        </p:nvSpPr>
        <p:spPr>
          <a:xfrm>
            <a:off x="262465" y="5360055"/>
            <a:ext cx="2387601" cy="304271"/>
          </a:xfrm>
          <a:prstGeom prst="rect">
            <a:avLst/>
          </a:prstGeom>
        </p:spPr>
        <p:txBody>
          <a:bodyPr/>
          <a:lstStyle>
            <a:lvl1pPr>
              <a:defRPr sz="1200">
                <a:solidFill>
                  <a:schemeClr val="tx2"/>
                </a:solidFill>
              </a:defRPr>
            </a:lvl1pPr>
          </a:lstStyle>
          <a:p>
            <a:r>
              <a:rPr lang="en-US"/>
              <a:t>Name of the Event</a:t>
            </a:r>
            <a:endParaRPr lang="de-DE" dirty="0"/>
          </a:p>
        </p:txBody>
      </p:sp>
      <p:cxnSp>
        <p:nvCxnSpPr>
          <p:cNvPr id="20" name="Gerade Verbindung 19"/>
          <p:cNvCxnSpPr/>
          <p:nvPr/>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Rechteck 21"/>
          <p:cNvSpPr/>
          <p:nvPr userDrawn="1"/>
        </p:nvSpPr>
        <p:spPr>
          <a:xfrm>
            <a:off x="0" y="5289550"/>
            <a:ext cx="9144000" cy="4254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3" name="Rechteck 22"/>
          <p:cNvSpPr/>
          <p:nvPr userDrawn="1"/>
        </p:nvSpPr>
        <p:spPr>
          <a:xfrm>
            <a:off x="0" y="0"/>
            <a:ext cx="9144000" cy="8509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effectLst/>
            </a:endParaRPr>
          </a:p>
        </p:txBody>
      </p:sp>
      <p:sp>
        <p:nvSpPr>
          <p:cNvPr id="24" name="Rechteck 23"/>
          <p:cNvSpPr/>
          <p:nvPr userDrawn="1"/>
        </p:nvSpPr>
        <p:spPr>
          <a:xfrm>
            <a:off x="0" y="850900"/>
            <a:ext cx="9144000" cy="445135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6" name="Gerade Verbindung 25"/>
          <p:cNvCxnSpPr/>
          <p:nvPr userDrawn="1"/>
        </p:nvCxnSpPr>
        <p:spPr>
          <a:xfrm>
            <a:off x="3115731"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userDrawn="1"/>
        </p:nvCxnSpPr>
        <p:spPr>
          <a:xfrm>
            <a:off x="203197"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userDrawn="1"/>
        </p:nvCxnSpPr>
        <p:spPr>
          <a:xfrm>
            <a:off x="8940810" y="5427131"/>
            <a:ext cx="0" cy="287869"/>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userDrawn="1"/>
        </p:nvCxnSpPr>
        <p:spPr>
          <a:xfrm>
            <a:off x="0" y="5305425"/>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userDrawn="1"/>
        </p:nvCxnSpPr>
        <p:spPr>
          <a:xfrm>
            <a:off x="0" y="846667"/>
            <a:ext cx="91440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5122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p:txStyles>
    <p:titleStyle>
      <a:lvl1pPr algn="l" defTabSz="457200" rtl="0" eaLnBrk="1" latinLnBrk="0" hangingPunct="1">
        <a:spcBef>
          <a:spcPct val="0"/>
        </a:spcBef>
        <a:buNone/>
        <a:defRPr sz="2800" i="1" kern="1200">
          <a:solidFill>
            <a:schemeClr val="tx2"/>
          </a:solidFill>
          <a:latin typeface="+mj-lt"/>
          <a:ea typeface="+mj-ea"/>
          <a:cs typeface="+mj-cs"/>
        </a:defRPr>
      </a:lvl1pPr>
    </p:titleStyle>
    <p:bodyStyle>
      <a:lvl1pPr marL="0" indent="0" algn="l" defTabSz="457200" rtl="0" eaLnBrk="1" latinLnBrk="0" hangingPunct="1">
        <a:lnSpc>
          <a:spcPct val="130000"/>
        </a:lnSpc>
        <a:spcBef>
          <a:spcPts val="600"/>
        </a:spcBef>
        <a:spcAft>
          <a:spcPts val="600"/>
        </a:spcAft>
        <a:buFont typeface="Arial"/>
        <a:buNone/>
        <a:defRPr sz="1700" b="1" i="1" kern="1200">
          <a:solidFill>
            <a:schemeClr val="tx2"/>
          </a:solidFill>
          <a:latin typeface="+mn-lt"/>
          <a:ea typeface="+mn-ea"/>
          <a:cs typeface="Arial"/>
        </a:defRPr>
      </a:lvl1pPr>
      <a:lvl2pPr marL="0" indent="0" algn="l" defTabSz="457200" rtl="0" eaLnBrk="1" latinLnBrk="0" hangingPunct="1">
        <a:lnSpc>
          <a:spcPct val="90000"/>
        </a:lnSpc>
        <a:spcBef>
          <a:spcPct val="20000"/>
        </a:spcBef>
        <a:spcAft>
          <a:spcPts val="0"/>
        </a:spcAft>
        <a:buFont typeface="Arial"/>
        <a:buNone/>
        <a:defRPr lang="de-AT" sz="1600" b="0" i="0" kern="1200" dirty="0" smtClean="0">
          <a:solidFill>
            <a:schemeClr val="tx1"/>
          </a:solidFill>
          <a:latin typeface="Arial"/>
          <a:ea typeface="+mn-ea"/>
          <a:cs typeface="Arial"/>
        </a:defRPr>
      </a:lvl2pPr>
      <a:lvl3pPr marL="0" marR="0" indent="0" algn="l" defTabSz="457200" rtl="0" eaLnBrk="1" fontAlgn="auto" latinLnBrk="0" hangingPunct="1">
        <a:lnSpc>
          <a:spcPct val="100000"/>
        </a:lnSpc>
        <a:spcBef>
          <a:spcPct val="20000"/>
        </a:spcBef>
        <a:spcAft>
          <a:spcPts val="600"/>
        </a:spcAft>
        <a:buClrTx/>
        <a:buSzTx/>
        <a:buFont typeface="Arial"/>
        <a:buNone/>
        <a:tabLst/>
        <a:defRPr lang="de-AT" sz="1600" b="1" i="1" kern="1200" dirty="0" smtClean="0">
          <a:solidFill>
            <a:schemeClr val="tx2"/>
          </a:solidFill>
          <a:latin typeface="Arial"/>
          <a:ea typeface="+mn-ea"/>
          <a:cs typeface="Arial"/>
        </a:defRPr>
      </a:lvl3pPr>
      <a:lvl4pPr marL="177800" indent="-177800" algn="l" defTabSz="457200" rtl="0" eaLnBrk="1" latinLnBrk="0" hangingPunct="1">
        <a:lnSpc>
          <a:spcPct val="130000"/>
        </a:lnSpc>
        <a:spcBef>
          <a:spcPts val="0"/>
        </a:spcBef>
        <a:spcAft>
          <a:spcPts val="800"/>
        </a:spcAft>
        <a:buFont typeface="Symbol" charset="2"/>
        <a:buNone/>
        <a:defRPr sz="1700" b="0" i="0" kern="1200">
          <a:solidFill>
            <a:schemeClr val="tx1">
              <a:lumMod val="75000"/>
              <a:lumOff val="25000"/>
            </a:schemeClr>
          </a:solidFill>
          <a:latin typeface="+mn-lt"/>
          <a:ea typeface="+mn-ea"/>
          <a:cs typeface="Arial"/>
        </a:defRPr>
      </a:lvl4pPr>
      <a:lvl5pPr marL="88900" indent="-88900" algn="l" defTabSz="457200" rtl="0" eaLnBrk="1" latinLnBrk="0" hangingPunct="1">
        <a:lnSpc>
          <a:spcPct val="130000"/>
        </a:lnSpc>
        <a:spcBef>
          <a:spcPts val="0"/>
        </a:spcBef>
        <a:spcAft>
          <a:spcPts val="800"/>
        </a:spcAft>
        <a:buFont typeface="Arial"/>
        <a:buChar char="•"/>
        <a:defRPr sz="1700" b="0" i="0" kern="1200">
          <a:solidFill>
            <a:schemeClr val="tx1">
              <a:lumMod val="75000"/>
              <a:lumOff val="25000"/>
            </a:schemeClr>
          </a:solidFill>
          <a:latin typeface="+mn-lt"/>
          <a:ea typeface="+mn-ea"/>
          <a:cs typeface="Arial"/>
        </a:defRPr>
      </a:lvl5pPr>
      <a:lvl6pPr marL="5397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6pPr>
      <a:lvl7pPr marL="895350" indent="-177800" algn="l" defTabSz="457200" rtl="0" eaLnBrk="1" latinLnBrk="0" hangingPunct="1">
        <a:lnSpc>
          <a:spcPct val="130000"/>
        </a:lnSpc>
        <a:spcBef>
          <a:spcPts val="0"/>
        </a:spcBef>
        <a:spcAft>
          <a:spcPts val="800"/>
        </a:spcAft>
        <a:buFont typeface="Symbol" charset="2"/>
        <a:buChar char="-"/>
        <a:defRPr sz="17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energy-community.org/implementation/package/EL.htm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039" y="51256"/>
            <a:ext cx="2207941" cy="69872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Bildplatzhalter 9"/>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98" r="98"/>
          <a:stretch>
            <a:fillRect/>
          </a:stretch>
        </p:blipFill>
        <p:spPr/>
      </p:pic>
      <p:sp>
        <p:nvSpPr>
          <p:cNvPr id="4" name="Untertitel 3"/>
          <p:cNvSpPr>
            <a:spLocks noGrp="1"/>
          </p:cNvSpPr>
          <p:nvPr>
            <p:ph type="subTitle" idx="1"/>
          </p:nvPr>
        </p:nvSpPr>
        <p:spPr>
          <a:xfrm>
            <a:off x="4411135" y="3050883"/>
            <a:ext cx="4732161" cy="1195192"/>
          </a:xfrm>
        </p:spPr>
        <p:txBody>
          <a:bodyPr>
            <a:normAutofit/>
          </a:bodyPr>
          <a:lstStyle/>
          <a:p>
            <a:r>
              <a:rPr lang="de-DE" sz="1600" dirty="0">
                <a:solidFill>
                  <a:schemeClr val="tx2"/>
                </a:solidFill>
              </a:rPr>
              <a:t>Jasmina Trhulj, Energy Community Secretariat</a:t>
            </a:r>
          </a:p>
          <a:p>
            <a:r>
              <a:rPr lang="de-DE" sz="1600" dirty="0">
                <a:solidFill>
                  <a:schemeClr val="tx2"/>
                </a:solidFill>
              </a:rPr>
              <a:t>CACM PCG, 6th February 2025</a:t>
            </a:r>
          </a:p>
        </p:txBody>
      </p:sp>
      <p:sp>
        <p:nvSpPr>
          <p:cNvPr id="5" name="Titel 4"/>
          <p:cNvSpPr>
            <a:spLocks noGrp="1"/>
          </p:cNvSpPr>
          <p:nvPr>
            <p:ph type="title"/>
          </p:nvPr>
        </p:nvSpPr>
        <p:spPr>
          <a:xfrm>
            <a:off x="4411839" y="1787236"/>
            <a:ext cx="4732161" cy="1286164"/>
          </a:xfrm>
        </p:spPr>
        <p:txBody>
          <a:bodyPr/>
          <a:lstStyle/>
          <a:p>
            <a:pPr algn="just"/>
            <a:r>
              <a:rPr lang="en-US" sz="1800" dirty="0">
                <a:latin typeface="Arial" panose="020B0604020202020204" pitchFamily="34" charset="0"/>
                <a:ea typeface="Times New Roman" panose="02020603050405020304" pitchFamily="18" charset="0"/>
                <a:cs typeface="Times New Roman" panose="02020603050405020304" pitchFamily="18" charset="0"/>
              </a:rPr>
              <a:t>The Electricity Integration Package in the Energy Community - Update</a:t>
            </a:r>
            <a:endParaRPr lang="de-DE" sz="1800" dirty="0"/>
          </a:p>
        </p:txBody>
      </p:sp>
    </p:spTree>
    <p:extLst>
      <p:ext uri="{BB962C8B-B14F-4D97-AF65-F5344CB8AC3E}">
        <p14:creationId xmlns:p14="http://schemas.microsoft.com/office/powerpoint/2010/main" val="128908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91C3D-F939-AE4E-7E29-2063624DB9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040BF-F66C-42A6-F7EB-403F1E2BAC06}"/>
              </a:ext>
            </a:extLst>
          </p:cNvPr>
          <p:cNvSpPr>
            <a:spLocks noGrp="1"/>
          </p:cNvSpPr>
          <p:nvPr>
            <p:ph type="sldNum" sz="quarter" idx="12"/>
          </p:nvPr>
        </p:nvSpPr>
        <p:spPr/>
        <p:txBody>
          <a:bodyPr/>
          <a:lstStyle/>
          <a:p>
            <a:fld id="{AF93B2B6-68E5-2D46-B060-FE1D3366BF4B}" type="slidenum">
              <a:rPr lang="de-DE" smtClean="0"/>
              <a:pPr/>
              <a:t>2</a:t>
            </a:fld>
            <a:endParaRPr lang="de-DE" dirty="0"/>
          </a:p>
        </p:txBody>
      </p:sp>
      <p:sp>
        <p:nvSpPr>
          <p:cNvPr id="10" name="Slide Number Placeholder 1">
            <a:extLst>
              <a:ext uri="{FF2B5EF4-FFF2-40B4-BE49-F238E27FC236}">
                <a16:creationId xmlns:a16="http://schemas.microsoft.com/office/drawing/2014/main" id="{523C4562-5EF5-F906-3258-387F4FB6901E}"/>
              </a:ext>
            </a:extLst>
          </p:cNvPr>
          <p:cNvSpPr txBox="1">
            <a:spLocks/>
          </p:cNvSpPr>
          <p:nvPr/>
        </p:nvSpPr>
        <p:spPr>
          <a:xfrm>
            <a:off x="8341790" y="5360055"/>
            <a:ext cx="514350" cy="304271"/>
          </a:xfrm>
          <a:prstGeom prst="rect">
            <a:avLst/>
          </a:prstGeom>
        </p:spPr>
        <p:txBody>
          <a:bodyPr vert="horz" lIns="91440" tIns="45720" rIns="91440" bIns="45720" rtlCol="0" anchor="t"/>
          <a:lstStyle>
            <a:defPPr>
              <a:defRPr lang="de-DE"/>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B2B6-68E5-2D46-B060-FE1D3366BF4B}" type="slidenum">
              <a:rPr lang="de-DE" smtClean="0"/>
              <a:pPr/>
              <a:t>2</a:t>
            </a:fld>
            <a:endParaRPr lang="de-DE" dirty="0"/>
          </a:p>
        </p:txBody>
      </p:sp>
      <p:sp>
        <p:nvSpPr>
          <p:cNvPr id="14" name="Titel 6">
            <a:extLst>
              <a:ext uri="{FF2B5EF4-FFF2-40B4-BE49-F238E27FC236}">
                <a16:creationId xmlns:a16="http://schemas.microsoft.com/office/drawing/2014/main" id="{ADF844E0-088F-5952-694B-AFE2EB745AFD}"/>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9AA91AB7-D841-2990-1BA0-BD3F377BBE2E}"/>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a:highlight>
                  <a:srgbClr val="FFFFFF"/>
                </a:highlight>
              </a:rPr>
              <a:t>The Electricity Integration Package - Transposition Status</a:t>
            </a:r>
            <a:endParaRPr lang="de-DE" sz="2000" b="1" dirty="0">
              <a:highlight>
                <a:srgbClr val="FFFFFF"/>
              </a:highlight>
            </a:endParaRPr>
          </a:p>
        </p:txBody>
      </p:sp>
      <p:pic>
        <p:nvPicPr>
          <p:cNvPr id="27" name="Picture 26">
            <a:extLst>
              <a:ext uri="{FF2B5EF4-FFF2-40B4-BE49-F238E27FC236}">
                <a16:creationId xmlns:a16="http://schemas.microsoft.com/office/drawing/2014/main" id="{DE194B16-6238-D28F-4B8F-8FD1F0279031}"/>
              </a:ext>
            </a:extLst>
          </p:cNvPr>
          <p:cNvPicPr>
            <a:picLocks noChangeAspect="1"/>
          </p:cNvPicPr>
          <p:nvPr/>
        </p:nvPicPr>
        <p:blipFill rotWithShape="1">
          <a:blip r:embed="rId3"/>
          <a:srcRect l="44606" t="54551" b="8908"/>
          <a:stretch/>
        </p:blipFill>
        <p:spPr>
          <a:xfrm>
            <a:off x="2432913" y="1201463"/>
            <a:ext cx="4773385" cy="3018772"/>
          </a:xfrm>
          <a:prstGeom prst="rect">
            <a:avLst/>
          </a:prstGeom>
        </p:spPr>
      </p:pic>
      <p:sp>
        <p:nvSpPr>
          <p:cNvPr id="28" name="TextBox 27">
            <a:extLst>
              <a:ext uri="{FF2B5EF4-FFF2-40B4-BE49-F238E27FC236}">
                <a16:creationId xmlns:a16="http://schemas.microsoft.com/office/drawing/2014/main" id="{884195DA-5CAC-9131-319A-3F3DDB19D62F}"/>
              </a:ext>
            </a:extLst>
          </p:cNvPr>
          <p:cNvSpPr txBox="1"/>
          <p:nvPr/>
        </p:nvSpPr>
        <p:spPr>
          <a:xfrm>
            <a:off x="808276" y="2858631"/>
            <a:ext cx="2243987" cy="477337"/>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srgbClr val="FFFF00"/>
                </a:solidFill>
                <a:ea typeface="DejaVu Sans"/>
                <a:cs typeface="DejaVu Sans"/>
              </a:rPr>
              <a:t>Draft Law reviewed by </a:t>
            </a:r>
            <a:r>
              <a:rPr lang="en-US" sz="907" kern="0" dirty="0" err="1">
                <a:solidFill>
                  <a:srgbClr val="FFFF00"/>
                </a:solidFill>
                <a:ea typeface="DejaVu Sans"/>
                <a:cs typeface="DejaVu Sans"/>
              </a:rPr>
              <a:t>EnCS</a:t>
            </a:r>
            <a:r>
              <a:rPr lang="en-US" sz="907" kern="0" dirty="0">
                <a:solidFill>
                  <a:srgbClr val="FFFF00"/>
                </a:solidFill>
                <a:ea typeface="DejaVu Sans"/>
                <a:cs typeface="DejaVu Sans"/>
              </a:rPr>
              <a:t> in November 2024</a:t>
            </a:r>
          </a:p>
        </p:txBody>
      </p:sp>
      <p:sp>
        <p:nvSpPr>
          <p:cNvPr id="29" name="Rectangle: Rounded Corners 28">
            <a:extLst>
              <a:ext uri="{FF2B5EF4-FFF2-40B4-BE49-F238E27FC236}">
                <a16:creationId xmlns:a16="http://schemas.microsoft.com/office/drawing/2014/main" id="{10966E95-65EF-13C1-CCFA-68B4C783B3C4}"/>
              </a:ext>
            </a:extLst>
          </p:cNvPr>
          <p:cNvSpPr/>
          <p:nvPr/>
        </p:nvSpPr>
        <p:spPr>
          <a:xfrm>
            <a:off x="6489289" y="2906899"/>
            <a:ext cx="2385452" cy="500063"/>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First draft developed by </a:t>
            </a:r>
            <a:r>
              <a:rPr lang="en-US" sz="907" kern="0" dirty="0" err="1">
                <a:solidFill>
                  <a:srgbClr val="FFFF00"/>
                </a:solidFill>
                <a:latin typeface="Arial"/>
                <a:ea typeface="DejaVu Sans"/>
                <a:cs typeface="DejaVu Sans"/>
              </a:rPr>
              <a:t>EnCS</a:t>
            </a:r>
            <a:r>
              <a:rPr lang="en-US" sz="907" kern="0" dirty="0">
                <a:solidFill>
                  <a:srgbClr val="FFFF00"/>
                </a:solidFill>
                <a:latin typeface="Arial"/>
                <a:ea typeface="DejaVu Sans"/>
                <a:cs typeface="DejaVu Sans"/>
              </a:rPr>
              <a:t> with EU4Energy support and submitted to the Ministry in September 2024</a:t>
            </a:r>
          </a:p>
        </p:txBody>
      </p:sp>
      <p:sp>
        <p:nvSpPr>
          <p:cNvPr id="30" name="TextBox 29">
            <a:extLst>
              <a:ext uri="{FF2B5EF4-FFF2-40B4-BE49-F238E27FC236}">
                <a16:creationId xmlns:a16="http://schemas.microsoft.com/office/drawing/2014/main" id="{2F2864DA-6A3D-DE94-F775-9EBED27F97A7}"/>
              </a:ext>
            </a:extLst>
          </p:cNvPr>
          <p:cNvSpPr txBox="1"/>
          <p:nvPr/>
        </p:nvSpPr>
        <p:spPr>
          <a:xfrm>
            <a:off x="4475908" y="2218177"/>
            <a:ext cx="2745196" cy="52100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err="1">
                <a:solidFill>
                  <a:srgbClr val="FFFF00"/>
                </a:solidFill>
                <a:ea typeface="DejaVu Sans"/>
                <a:cs typeface="DejaVu Sans"/>
              </a:rPr>
              <a:t>EnCS</a:t>
            </a:r>
            <a:r>
              <a:rPr lang="en-US" sz="907" kern="0" dirty="0">
                <a:solidFill>
                  <a:srgbClr val="FFFF00"/>
                </a:solidFill>
                <a:ea typeface="DejaVu Sans"/>
                <a:cs typeface="DejaVu Sans"/>
              </a:rPr>
              <a:t> reviewed draft </a:t>
            </a:r>
            <a:r>
              <a:rPr lang="en-US" sz="907" kern="0" dirty="0" err="1">
                <a:solidFill>
                  <a:srgbClr val="FFFF00"/>
                </a:solidFill>
                <a:ea typeface="DejaVu Sans"/>
                <a:cs typeface="DejaVu Sans"/>
              </a:rPr>
              <a:t>Electriicty</a:t>
            </a:r>
            <a:r>
              <a:rPr lang="en-US" sz="907" kern="0" dirty="0">
                <a:solidFill>
                  <a:srgbClr val="FFFF00"/>
                </a:solidFill>
                <a:ea typeface="DejaVu Sans"/>
                <a:cs typeface="DejaVu Sans"/>
              </a:rPr>
              <a:t> Law; review of NC&amp;GL ongoing</a:t>
            </a:r>
          </a:p>
        </p:txBody>
      </p:sp>
      <p:sp>
        <p:nvSpPr>
          <p:cNvPr id="31" name="Rectangle: Rounded Corners 30">
            <a:extLst>
              <a:ext uri="{FF2B5EF4-FFF2-40B4-BE49-F238E27FC236}">
                <a16:creationId xmlns:a16="http://schemas.microsoft.com/office/drawing/2014/main" id="{1109A4EB-60B4-7C31-A568-3999D1541B1F}"/>
              </a:ext>
            </a:extLst>
          </p:cNvPr>
          <p:cNvSpPr/>
          <p:nvPr/>
        </p:nvSpPr>
        <p:spPr>
          <a:xfrm>
            <a:off x="1430341" y="2127207"/>
            <a:ext cx="2969964" cy="671821"/>
          </a:xfrm>
          <a:prstGeom prst="roundRect">
            <a:avLst/>
          </a:prstGeom>
          <a:solidFill>
            <a:srgbClr val="FFFF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1000" kern="0" dirty="0">
                <a:latin typeface="Arial"/>
                <a:ea typeface="DejaVu Sans"/>
                <a:cs typeface="DejaVu Sans"/>
              </a:rPr>
              <a:t>Amendments to the Energy Law transposing EIP adopted in November 2024;</a:t>
            </a:r>
          </a:p>
          <a:p>
            <a:pPr marL="155522" indent="-155522" defTabSz="414726">
              <a:buFont typeface="Arial" panose="020B0604020202020204" pitchFamily="34" charset="0"/>
              <a:buChar char="•"/>
              <a:defRPr/>
            </a:pPr>
            <a:r>
              <a:rPr lang="en-US" sz="1000" kern="0" dirty="0">
                <a:latin typeface="Arial"/>
                <a:ea typeface="DejaVu Sans"/>
                <a:cs typeface="DejaVu Sans"/>
              </a:rPr>
              <a:t>CACM Decree amendments adopted in Dec 2024</a:t>
            </a:r>
          </a:p>
        </p:txBody>
      </p:sp>
      <p:sp>
        <p:nvSpPr>
          <p:cNvPr id="32" name="Rectangle: Rounded Corners 31">
            <a:extLst>
              <a:ext uri="{FF2B5EF4-FFF2-40B4-BE49-F238E27FC236}">
                <a16:creationId xmlns:a16="http://schemas.microsoft.com/office/drawing/2014/main" id="{A6B9A06B-8E83-DD39-9C38-4B6C27A48C1F}"/>
              </a:ext>
            </a:extLst>
          </p:cNvPr>
          <p:cNvSpPr/>
          <p:nvPr/>
        </p:nvSpPr>
        <p:spPr>
          <a:xfrm>
            <a:off x="3776529" y="1356045"/>
            <a:ext cx="2882104" cy="67182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Two draft Laws registered by two parliamentary groups in Oct 2024</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Energy Committee is finalizing the version to be submitted to the Parliament </a:t>
            </a:r>
          </a:p>
        </p:txBody>
      </p:sp>
      <p:sp>
        <p:nvSpPr>
          <p:cNvPr id="5" name="Rectangle: Rounded Corners 4">
            <a:extLst>
              <a:ext uri="{FF2B5EF4-FFF2-40B4-BE49-F238E27FC236}">
                <a16:creationId xmlns:a16="http://schemas.microsoft.com/office/drawing/2014/main" id="{C0927AF7-F08F-38D2-579D-AADC61711DBE}"/>
              </a:ext>
            </a:extLst>
          </p:cNvPr>
          <p:cNvSpPr/>
          <p:nvPr/>
        </p:nvSpPr>
        <p:spPr>
          <a:xfrm>
            <a:off x="1541639" y="4150746"/>
            <a:ext cx="2343545" cy="368431"/>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No draft was submitted for review</a:t>
            </a:r>
          </a:p>
        </p:txBody>
      </p:sp>
      <p:sp>
        <p:nvSpPr>
          <p:cNvPr id="34" name="Rectangle: Rounded Corners 33">
            <a:extLst>
              <a:ext uri="{FF2B5EF4-FFF2-40B4-BE49-F238E27FC236}">
                <a16:creationId xmlns:a16="http://schemas.microsoft.com/office/drawing/2014/main" id="{BE8EF732-CFA5-364F-A853-AD83CA9A2042}"/>
              </a:ext>
            </a:extLst>
          </p:cNvPr>
          <p:cNvSpPr/>
          <p:nvPr/>
        </p:nvSpPr>
        <p:spPr>
          <a:xfrm>
            <a:off x="3262665" y="3533091"/>
            <a:ext cx="2868958" cy="533499"/>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Draft Energy Law reviewed by </a:t>
            </a:r>
            <a:r>
              <a:rPr lang="en-US" sz="907" kern="0" dirty="0" err="1">
                <a:solidFill>
                  <a:srgbClr val="FFFF00"/>
                </a:solidFill>
                <a:latin typeface="Arial"/>
                <a:ea typeface="DejaVu Sans"/>
                <a:cs typeface="DejaVu Sans"/>
              </a:rPr>
              <a:t>EnCS</a:t>
            </a:r>
            <a:r>
              <a:rPr lang="en-US" sz="907" kern="0" dirty="0">
                <a:solidFill>
                  <a:srgbClr val="FFFF00"/>
                </a:solidFill>
                <a:latin typeface="Arial"/>
                <a:ea typeface="DejaVu Sans"/>
                <a:cs typeface="DejaVu Sans"/>
              </a:rPr>
              <a:t> in Nov 24</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Draft Law entered governmental procedure in January 2025</a:t>
            </a:r>
          </a:p>
        </p:txBody>
      </p:sp>
      <p:sp>
        <p:nvSpPr>
          <p:cNvPr id="35" name="Rectangle: Rounded Corners 34">
            <a:extLst>
              <a:ext uri="{FF2B5EF4-FFF2-40B4-BE49-F238E27FC236}">
                <a16:creationId xmlns:a16="http://schemas.microsoft.com/office/drawing/2014/main" id="{909D7CDC-EA70-0A78-5E70-59E03B1D4310}"/>
              </a:ext>
            </a:extLst>
          </p:cNvPr>
          <p:cNvSpPr/>
          <p:nvPr/>
        </p:nvSpPr>
        <p:spPr>
          <a:xfrm>
            <a:off x="304211" y="3503494"/>
            <a:ext cx="2874403" cy="556088"/>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The Energy Law finalized</a:t>
            </a:r>
          </a:p>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The Law on XB publicly consulted in October 24</a:t>
            </a:r>
          </a:p>
        </p:txBody>
      </p:sp>
      <p:sp>
        <p:nvSpPr>
          <p:cNvPr id="36" name="Rectangle: Rounded Corners 35">
            <a:extLst>
              <a:ext uri="{FF2B5EF4-FFF2-40B4-BE49-F238E27FC236}">
                <a16:creationId xmlns:a16="http://schemas.microsoft.com/office/drawing/2014/main" id="{6F208C63-E842-AFD8-48D3-CAB2F4C14EED}"/>
              </a:ext>
            </a:extLst>
          </p:cNvPr>
          <p:cNvSpPr/>
          <p:nvPr/>
        </p:nvSpPr>
        <p:spPr>
          <a:xfrm>
            <a:off x="6444972" y="1846153"/>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Ukraine</a:t>
            </a:r>
            <a:endParaRPr lang="en-AT" sz="998" kern="0" dirty="0">
              <a:solidFill>
                <a:prstClr val="white"/>
              </a:solidFill>
              <a:latin typeface="Arial"/>
              <a:ea typeface="DejaVu Sans"/>
              <a:cs typeface="DejaVu Sans"/>
            </a:endParaRPr>
          </a:p>
        </p:txBody>
      </p:sp>
      <p:sp>
        <p:nvSpPr>
          <p:cNvPr id="37" name="Rectangle: Rounded Corners 36">
            <a:extLst>
              <a:ext uri="{FF2B5EF4-FFF2-40B4-BE49-F238E27FC236}">
                <a16:creationId xmlns:a16="http://schemas.microsoft.com/office/drawing/2014/main" id="{BE32C5B7-8D4B-597D-BDB2-C01D4EE49645}"/>
              </a:ext>
            </a:extLst>
          </p:cNvPr>
          <p:cNvSpPr/>
          <p:nvPr/>
        </p:nvSpPr>
        <p:spPr>
          <a:xfrm>
            <a:off x="8403460" y="333596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Georgia</a:t>
            </a:r>
            <a:endParaRPr lang="en-AT" sz="998" kern="0" dirty="0">
              <a:solidFill>
                <a:prstClr val="white"/>
              </a:solidFill>
              <a:latin typeface="Arial"/>
              <a:ea typeface="DejaVu Sans"/>
              <a:cs typeface="DejaVu Sans"/>
            </a:endParaRPr>
          </a:p>
        </p:txBody>
      </p:sp>
      <p:sp>
        <p:nvSpPr>
          <p:cNvPr id="38" name="Rectangle: Rounded Corners 37">
            <a:extLst>
              <a:ext uri="{FF2B5EF4-FFF2-40B4-BE49-F238E27FC236}">
                <a16:creationId xmlns:a16="http://schemas.microsoft.com/office/drawing/2014/main" id="{53C432F0-A221-30CD-7F68-6EA744AEC577}"/>
              </a:ext>
            </a:extLst>
          </p:cNvPr>
          <p:cNvSpPr/>
          <p:nvPr/>
        </p:nvSpPr>
        <p:spPr>
          <a:xfrm>
            <a:off x="7094886" y="2138789"/>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Moldova</a:t>
            </a:r>
            <a:endParaRPr lang="en-AT" sz="998" kern="0" dirty="0">
              <a:solidFill>
                <a:prstClr val="white"/>
              </a:solidFill>
              <a:latin typeface="Arial"/>
              <a:ea typeface="DejaVu Sans"/>
              <a:cs typeface="DejaVu Sans"/>
            </a:endParaRPr>
          </a:p>
        </p:txBody>
      </p:sp>
      <p:sp>
        <p:nvSpPr>
          <p:cNvPr id="39" name="Rectangle: Rounded Corners 38">
            <a:extLst>
              <a:ext uri="{FF2B5EF4-FFF2-40B4-BE49-F238E27FC236}">
                <a16:creationId xmlns:a16="http://schemas.microsoft.com/office/drawing/2014/main" id="{F25C8A86-9EC9-3DDB-5F10-5274FEAADE64}"/>
              </a:ext>
            </a:extLst>
          </p:cNvPr>
          <p:cNvSpPr/>
          <p:nvPr/>
        </p:nvSpPr>
        <p:spPr>
          <a:xfrm>
            <a:off x="985409" y="4382709"/>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Albania</a:t>
            </a:r>
            <a:endParaRPr lang="en-AT" sz="998" kern="0" dirty="0">
              <a:solidFill>
                <a:prstClr val="white"/>
              </a:solidFill>
              <a:latin typeface="Arial"/>
              <a:ea typeface="DejaVu Sans"/>
              <a:cs typeface="DejaVu Sans"/>
            </a:endParaRPr>
          </a:p>
        </p:txBody>
      </p:sp>
      <p:sp>
        <p:nvSpPr>
          <p:cNvPr id="40" name="Rectangle: Rounded Corners 39">
            <a:extLst>
              <a:ext uri="{FF2B5EF4-FFF2-40B4-BE49-F238E27FC236}">
                <a16:creationId xmlns:a16="http://schemas.microsoft.com/office/drawing/2014/main" id="{166388DE-8A55-C5F4-15E2-1088B9E61C1C}"/>
              </a:ext>
            </a:extLst>
          </p:cNvPr>
          <p:cNvSpPr/>
          <p:nvPr/>
        </p:nvSpPr>
        <p:spPr>
          <a:xfrm>
            <a:off x="5907893" y="3941169"/>
            <a:ext cx="750739" cy="368430"/>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North Macedonia</a:t>
            </a:r>
            <a:endParaRPr lang="en-AT" sz="998" kern="0" dirty="0">
              <a:solidFill>
                <a:prstClr val="white"/>
              </a:solidFill>
              <a:latin typeface="Arial"/>
              <a:ea typeface="DejaVu Sans"/>
              <a:cs typeface="DejaVu Sans"/>
            </a:endParaRPr>
          </a:p>
        </p:txBody>
      </p:sp>
      <p:sp>
        <p:nvSpPr>
          <p:cNvPr id="41" name="Rectangle: Rounded Corners 40">
            <a:extLst>
              <a:ext uri="{FF2B5EF4-FFF2-40B4-BE49-F238E27FC236}">
                <a16:creationId xmlns:a16="http://schemas.microsoft.com/office/drawing/2014/main" id="{FFB18A35-6FF9-A0B1-CBC0-FF8394273215}"/>
              </a:ext>
            </a:extLst>
          </p:cNvPr>
          <p:cNvSpPr/>
          <p:nvPr/>
        </p:nvSpPr>
        <p:spPr>
          <a:xfrm>
            <a:off x="50796" y="4040434"/>
            <a:ext cx="819558"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Montenegro</a:t>
            </a:r>
            <a:endParaRPr lang="en-AT" sz="998" kern="0" dirty="0">
              <a:solidFill>
                <a:prstClr val="white"/>
              </a:solidFill>
              <a:latin typeface="Arial"/>
              <a:ea typeface="DejaVu Sans"/>
              <a:cs typeface="DejaVu Sans"/>
            </a:endParaRPr>
          </a:p>
        </p:txBody>
      </p:sp>
      <p:sp>
        <p:nvSpPr>
          <p:cNvPr id="42" name="Rectangle: Rounded Corners 41">
            <a:extLst>
              <a:ext uri="{FF2B5EF4-FFF2-40B4-BE49-F238E27FC236}">
                <a16:creationId xmlns:a16="http://schemas.microsoft.com/office/drawing/2014/main" id="{BF0831B4-90DE-4B69-0F0D-90CB62306B29}"/>
              </a:ext>
            </a:extLst>
          </p:cNvPr>
          <p:cNvSpPr/>
          <p:nvPr/>
        </p:nvSpPr>
        <p:spPr>
          <a:xfrm>
            <a:off x="866391" y="2429852"/>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Serbia</a:t>
            </a:r>
            <a:endParaRPr lang="en-AT" sz="998" kern="0" dirty="0">
              <a:solidFill>
                <a:prstClr val="white"/>
              </a:solidFill>
              <a:latin typeface="Arial"/>
              <a:ea typeface="DejaVu Sans"/>
              <a:cs typeface="DejaVu Sans"/>
            </a:endParaRPr>
          </a:p>
        </p:txBody>
      </p:sp>
      <p:sp>
        <p:nvSpPr>
          <p:cNvPr id="43" name="Rectangle: Rounded Corners 42">
            <a:extLst>
              <a:ext uri="{FF2B5EF4-FFF2-40B4-BE49-F238E27FC236}">
                <a16:creationId xmlns:a16="http://schemas.microsoft.com/office/drawing/2014/main" id="{8F619E23-4745-3408-E664-4BE8BC4DD2F8}"/>
              </a:ext>
            </a:extLst>
          </p:cNvPr>
          <p:cNvSpPr/>
          <p:nvPr/>
        </p:nvSpPr>
        <p:spPr>
          <a:xfrm>
            <a:off x="50796" y="2931303"/>
            <a:ext cx="947010" cy="319912"/>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Bosnia and Herzegovina</a:t>
            </a:r>
            <a:endParaRPr lang="en-AT" sz="998" kern="0" dirty="0">
              <a:solidFill>
                <a:prstClr val="white"/>
              </a:solidFill>
              <a:latin typeface="Arial"/>
              <a:ea typeface="DejaVu Sans"/>
              <a:cs typeface="DejaVu Sans"/>
            </a:endParaRPr>
          </a:p>
        </p:txBody>
      </p:sp>
      <p:sp>
        <p:nvSpPr>
          <p:cNvPr id="44" name="Rectangle: Rounded Corners 43">
            <a:extLst>
              <a:ext uri="{FF2B5EF4-FFF2-40B4-BE49-F238E27FC236}">
                <a16:creationId xmlns:a16="http://schemas.microsoft.com/office/drawing/2014/main" id="{8F6EBF14-DEE5-0F4B-E7F8-5AC39CA79108}"/>
              </a:ext>
            </a:extLst>
          </p:cNvPr>
          <p:cNvSpPr/>
          <p:nvPr/>
        </p:nvSpPr>
        <p:spPr>
          <a:xfrm>
            <a:off x="3283182" y="3001678"/>
            <a:ext cx="2385452" cy="415005"/>
          </a:xfrm>
          <a:prstGeom prst="roundRect">
            <a:avLst/>
          </a:prstGeom>
          <a:solidFill>
            <a:srgbClr val="FF3300"/>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srgbClr val="FFFF00"/>
                </a:solidFill>
                <a:latin typeface="Arial"/>
                <a:ea typeface="DejaVu Sans"/>
                <a:cs typeface="DejaVu Sans"/>
              </a:rPr>
              <a:t>ECS reviewed draft Laws on Energy and Electricity in November 2024</a:t>
            </a:r>
          </a:p>
        </p:txBody>
      </p:sp>
      <p:sp>
        <p:nvSpPr>
          <p:cNvPr id="45" name="Rectangle: Rounded Corners 44">
            <a:extLst>
              <a:ext uri="{FF2B5EF4-FFF2-40B4-BE49-F238E27FC236}">
                <a16:creationId xmlns:a16="http://schemas.microsoft.com/office/drawing/2014/main" id="{0ABD8C13-57D7-A21C-8AB5-62CBB069F548}"/>
              </a:ext>
            </a:extLst>
          </p:cNvPr>
          <p:cNvSpPr/>
          <p:nvPr/>
        </p:nvSpPr>
        <p:spPr>
          <a:xfrm>
            <a:off x="5501201" y="308585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Kosovo*</a:t>
            </a:r>
            <a:endParaRPr lang="en-AT" sz="998" kern="0" dirty="0">
              <a:solidFill>
                <a:prstClr val="white"/>
              </a:solidFill>
              <a:latin typeface="Arial"/>
              <a:ea typeface="DejaVu Sans"/>
              <a:cs typeface="DejaVu Sans"/>
            </a:endParaRPr>
          </a:p>
        </p:txBody>
      </p:sp>
    </p:spTree>
    <p:extLst>
      <p:ext uri="{BB962C8B-B14F-4D97-AF65-F5344CB8AC3E}">
        <p14:creationId xmlns:p14="http://schemas.microsoft.com/office/powerpoint/2010/main" val="355716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B8EA6-7061-8C51-90CD-E4FBBB48F82A}"/>
            </a:ext>
          </a:extLst>
        </p:cNvPr>
        <p:cNvGrpSpPr/>
        <p:nvPr/>
      </p:nvGrpSpPr>
      <p:grpSpPr>
        <a:xfrm>
          <a:off x="0" y="0"/>
          <a:ext cx="0" cy="0"/>
          <a:chOff x="0" y="0"/>
          <a:chExt cx="0" cy="0"/>
        </a:xfrm>
      </p:grpSpPr>
      <p:sp>
        <p:nvSpPr>
          <p:cNvPr id="14" name="Titel 6">
            <a:extLst>
              <a:ext uri="{FF2B5EF4-FFF2-40B4-BE49-F238E27FC236}">
                <a16:creationId xmlns:a16="http://schemas.microsoft.com/office/drawing/2014/main" id="{97813573-BC89-7BBE-C5FB-A7BABB80B236}"/>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3A2F54E4-84E6-C7B4-DA17-8B43F8977966}"/>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a:highlight>
                  <a:srgbClr val="FFFFFF"/>
                </a:highlight>
              </a:rPr>
              <a:t>The Electricity Integration Package – Transposition validation</a:t>
            </a:r>
            <a:endParaRPr lang="de-DE" sz="2000" b="1" dirty="0">
              <a:highlight>
                <a:srgbClr val="FFFFFF"/>
              </a:highlight>
            </a:endParaRPr>
          </a:p>
        </p:txBody>
      </p:sp>
      <p:sp>
        <p:nvSpPr>
          <p:cNvPr id="4" name="TextBox 3">
            <a:extLst>
              <a:ext uri="{FF2B5EF4-FFF2-40B4-BE49-F238E27FC236}">
                <a16:creationId xmlns:a16="http://schemas.microsoft.com/office/drawing/2014/main" id="{D8C989D5-8C24-6918-927F-00F15CF119A5}"/>
              </a:ext>
            </a:extLst>
          </p:cNvPr>
          <p:cNvSpPr txBox="1"/>
          <p:nvPr/>
        </p:nvSpPr>
        <p:spPr>
          <a:xfrm>
            <a:off x="237065" y="984146"/>
            <a:ext cx="8475135" cy="4458208"/>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88900" lvl="4">
              <a:lnSpc>
                <a:spcPct val="130000"/>
              </a:lnSpc>
              <a:spcAft>
                <a:spcPts val="1200"/>
              </a:spcAft>
            </a:pPr>
            <a:r>
              <a:rPr lang="en-US" sz="1400" dirty="0" err="1">
                <a:solidFill>
                  <a:schemeClr val="tx2"/>
                </a:solidFill>
                <a:cs typeface="Arial"/>
              </a:rPr>
              <a:t>EnC</a:t>
            </a:r>
            <a:r>
              <a:rPr lang="en-US" sz="1400" dirty="0">
                <a:solidFill>
                  <a:schemeClr val="tx2"/>
                </a:solidFill>
                <a:cs typeface="Arial"/>
              </a:rPr>
              <a:t> Secretariat will validate the compliant transposition of the Electricity Integration Package in the following procedure: </a:t>
            </a:r>
          </a:p>
          <a:p>
            <a:pPr marL="374650" lvl="4" indent="-285750">
              <a:spcAft>
                <a:spcPts val="600"/>
              </a:spcAft>
              <a:buFont typeface="Wingdings" panose="05000000000000000000" pitchFamily="2" charset="2"/>
              <a:buChar char="Ø"/>
            </a:pPr>
            <a:r>
              <a:rPr lang="en-US" sz="1400" dirty="0">
                <a:solidFill>
                  <a:schemeClr val="tx2"/>
                </a:solidFill>
                <a:cs typeface="Arial"/>
              </a:rPr>
              <a:t>An opinion on the compliance of the Contracting Party’s legislation with the EIP will be provided by the </a:t>
            </a:r>
            <a:r>
              <a:rPr lang="en-US" sz="1400" dirty="0" err="1">
                <a:solidFill>
                  <a:schemeClr val="tx2"/>
                </a:solidFill>
                <a:cs typeface="Arial"/>
              </a:rPr>
              <a:t>EnCS</a:t>
            </a:r>
            <a:r>
              <a:rPr lang="en-US" sz="1400" dirty="0">
                <a:solidFill>
                  <a:schemeClr val="tx2"/>
                </a:solidFill>
                <a:cs typeface="Arial"/>
              </a:rPr>
              <a:t> based on the officially English-translated relevant primary and secondary acts, as applicable, confirming that ED, ER, ACER Reg, CACM and REMIT are transposed, submitted officially by the Ministry to the </a:t>
            </a:r>
            <a:r>
              <a:rPr lang="en-US" sz="1400" dirty="0" err="1">
                <a:solidFill>
                  <a:schemeClr val="tx2"/>
                </a:solidFill>
                <a:cs typeface="Arial"/>
              </a:rPr>
              <a:t>EnCS</a:t>
            </a:r>
            <a:r>
              <a:rPr lang="en-US" sz="1400" dirty="0">
                <a:solidFill>
                  <a:schemeClr val="tx2"/>
                </a:solidFill>
                <a:cs typeface="Arial"/>
              </a:rPr>
              <a:t> with a request for a confirmation of compliance assessment</a:t>
            </a:r>
          </a:p>
          <a:p>
            <a:pPr marL="374650" lvl="4" indent="-285750">
              <a:spcAft>
                <a:spcPts val="600"/>
              </a:spcAft>
              <a:buFont typeface="Wingdings" panose="05000000000000000000" pitchFamily="2" charset="2"/>
              <a:buChar char="Ø"/>
            </a:pPr>
            <a:r>
              <a:rPr lang="en-US" sz="1400" dirty="0">
                <a:solidFill>
                  <a:schemeClr val="tx2"/>
                </a:solidFill>
                <a:cs typeface="Arial"/>
              </a:rPr>
              <a:t>In case CP does not have the resources for an official English-translation, the </a:t>
            </a:r>
            <a:r>
              <a:rPr lang="en-US" sz="1400" dirty="0" err="1">
                <a:solidFill>
                  <a:schemeClr val="tx2"/>
                </a:solidFill>
                <a:cs typeface="Arial"/>
              </a:rPr>
              <a:t>EnCS</a:t>
            </a:r>
            <a:r>
              <a:rPr lang="en-US" sz="1400" dirty="0">
                <a:solidFill>
                  <a:schemeClr val="tx2"/>
                </a:solidFill>
                <a:cs typeface="Arial"/>
              </a:rPr>
              <a:t> will provide technical assistance upon Ministry’s request.</a:t>
            </a:r>
          </a:p>
          <a:p>
            <a:pPr marL="374650" lvl="4" indent="-285750">
              <a:spcAft>
                <a:spcPts val="600"/>
              </a:spcAft>
              <a:buFont typeface="Wingdings" panose="05000000000000000000" pitchFamily="2" charset="2"/>
              <a:buChar char="Ø"/>
            </a:pPr>
            <a:r>
              <a:rPr lang="en-US" sz="1400" dirty="0">
                <a:solidFill>
                  <a:schemeClr val="tx2"/>
                </a:solidFill>
                <a:cs typeface="Arial"/>
              </a:rPr>
              <a:t>The draft opinion is envisaged to be shared with the MCSC, all NEMO Committee, all TSO Committee, ENTSO-E, ACER and EC for the consultation prior to the </a:t>
            </a:r>
            <a:r>
              <a:rPr lang="en-US" sz="1400" dirty="0" err="1">
                <a:solidFill>
                  <a:schemeClr val="tx2"/>
                </a:solidFill>
                <a:cs typeface="Arial"/>
              </a:rPr>
              <a:t>finalisation</a:t>
            </a:r>
            <a:endParaRPr lang="en-US" sz="1400" dirty="0">
              <a:solidFill>
                <a:schemeClr val="tx2"/>
              </a:solidFill>
              <a:cs typeface="Arial"/>
            </a:endParaRPr>
          </a:p>
          <a:p>
            <a:pPr marL="374650" lvl="4" indent="-285750">
              <a:spcAft>
                <a:spcPts val="600"/>
              </a:spcAft>
              <a:buFont typeface="Wingdings" panose="05000000000000000000" pitchFamily="2" charset="2"/>
              <a:buChar char="Ø"/>
            </a:pPr>
            <a:r>
              <a:rPr lang="en-US" sz="1400" dirty="0">
                <a:solidFill>
                  <a:schemeClr val="tx2"/>
                </a:solidFill>
                <a:cs typeface="Arial"/>
              </a:rPr>
              <a:t>This procedure is planned to be implemented for the first time for the purpose of assessing the compliance of newly adopted Serbian legislation with the EIP for the purpose of joining SDAC/SIDC. This assessment will begin once all relevant documents are submitted to the </a:t>
            </a:r>
            <a:r>
              <a:rPr lang="en-US" sz="1400" dirty="0" err="1">
                <a:solidFill>
                  <a:schemeClr val="tx2"/>
                </a:solidFill>
                <a:cs typeface="Arial"/>
              </a:rPr>
              <a:t>EnCS</a:t>
            </a:r>
            <a:r>
              <a:rPr lang="en-US" sz="1400" dirty="0">
                <a:solidFill>
                  <a:schemeClr val="tx2"/>
                </a:solidFill>
                <a:cs typeface="Arial"/>
              </a:rPr>
              <a:t> in English;</a:t>
            </a:r>
          </a:p>
          <a:p>
            <a:pPr marL="374650" lvl="4" indent="-285750">
              <a:spcAft>
                <a:spcPts val="600"/>
              </a:spcAft>
              <a:buFont typeface="Wingdings" panose="05000000000000000000" pitchFamily="2" charset="2"/>
              <a:buChar char="Ø"/>
            </a:pPr>
            <a:r>
              <a:rPr lang="en-US" sz="1400" dirty="0">
                <a:solidFill>
                  <a:schemeClr val="tx2"/>
                </a:solidFill>
                <a:cs typeface="Arial"/>
              </a:rPr>
              <a:t>Following the request in the </a:t>
            </a:r>
            <a:r>
              <a:rPr lang="en-US" sz="1400" dirty="0" err="1">
                <a:solidFill>
                  <a:schemeClr val="tx2"/>
                </a:solidFill>
                <a:cs typeface="Arial"/>
              </a:rPr>
              <a:t>EnC</a:t>
            </a:r>
            <a:r>
              <a:rPr lang="en-US" sz="1400" dirty="0">
                <a:solidFill>
                  <a:schemeClr val="tx2"/>
                </a:solidFill>
                <a:cs typeface="Arial"/>
              </a:rPr>
              <a:t> JET, it was tentatively agreed with Serbian authorities to organize a workshop to present how the EIP was transposed in Serbia following a completion of the compliance assessment process;</a:t>
            </a:r>
          </a:p>
          <a:p>
            <a:pPr marL="88900" lvl="4">
              <a:lnSpc>
                <a:spcPct val="130000"/>
              </a:lnSpc>
              <a:spcAft>
                <a:spcPts val="1200"/>
              </a:spcAft>
            </a:pPr>
            <a:endParaRPr lang="en-US" sz="1400" b="1" dirty="0">
              <a:solidFill>
                <a:srgbClr val="FF0000"/>
              </a:solidFill>
              <a:cs typeface="Arial"/>
            </a:endParaRPr>
          </a:p>
        </p:txBody>
      </p:sp>
    </p:spTree>
    <p:extLst>
      <p:ext uri="{BB962C8B-B14F-4D97-AF65-F5344CB8AC3E}">
        <p14:creationId xmlns:p14="http://schemas.microsoft.com/office/powerpoint/2010/main" val="93286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2C4C0-2A26-5DEE-B372-0046E5DF93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EA8FDB-FA1D-755A-3CC8-DDEF1BF84175}"/>
              </a:ext>
            </a:extLst>
          </p:cNvPr>
          <p:cNvSpPr>
            <a:spLocks noGrp="1"/>
          </p:cNvSpPr>
          <p:nvPr>
            <p:ph type="sldNum" sz="quarter" idx="12"/>
          </p:nvPr>
        </p:nvSpPr>
        <p:spPr/>
        <p:txBody>
          <a:bodyPr/>
          <a:lstStyle/>
          <a:p>
            <a:fld id="{AF93B2B6-68E5-2D46-B060-FE1D3366BF4B}" type="slidenum">
              <a:rPr lang="de-DE" smtClean="0"/>
              <a:pPr/>
              <a:t>4</a:t>
            </a:fld>
            <a:endParaRPr lang="de-DE" dirty="0"/>
          </a:p>
        </p:txBody>
      </p:sp>
      <p:sp>
        <p:nvSpPr>
          <p:cNvPr id="10" name="Slide Number Placeholder 1">
            <a:extLst>
              <a:ext uri="{FF2B5EF4-FFF2-40B4-BE49-F238E27FC236}">
                <a16:creationId xmlns:a16="http://schemas.microsoft.com/office/drawing/2014/main" id="{EA690ACF-4D00-5658-A494-2861990493A3}"/>
              </a:ext>
            </a:extLst>
          </p:cNvPr>
          <p:cNvSpPr txBox="1">
            <a:spLocks/>
          </p:cNvSpPr>
          <p:nvPr/>
        </p:nvSpPr>
        <p:spPr>
          <a:xfrm>
            <a:off x="8341790" y="5360055"/>
            <a:ext cx="514350" cy="304271"/>
          </a:xfrm>
          <a:prstGeom prst="rect">
            <a:avLst/>
          </a:prstGeom>
        </p:spPr>
        <p:txBody>
          <a:bodyPr vert="horz" lIns="91440" tIns="45720" rIns="91440" bIns="45720" rtlCol="0" anchor="t"/>
          <a:lstStyle>
            <a:defPPr>
              <a:defRPr lang="de-DE"/>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93B2B6-68E5-2D46-B060-FE1D3366BF4B}" type="slidenum">
              <a:rPr lang="de-DE" smtClean="0"/>
              <a:pPr/>
              <a:t>4</a:t>
            </a:fld>
            <a:endParaRPr lang="de-DE" dirty="0"/>
          </a:p>
        </p:txBody>
      </p:sp>
      <p:sp>
        <p:nvSpPr>
          <p:cNvPr id="14" name="Titel 6">
            <a:extLst>
              <a:ext uri="{FF2B5EF4-FFF2-40B4-BE49-F238E27FC236}">
                <a16:creationId xmlns:a16="http://schemas.microsoft.com/office/drawing/2014/main" id="{4D39F046-42BD-08FC-FFDC-E3107D35B647}"/>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9A18EAE9-EB35-1A5D-4FC5-CC23C9F0004B}"/>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err="1">
                <a:highlight>
                  <a:srgbClr val="FFFFFF"/>
                </a:highlight>
              </a:rPr>
              <a:t>EnC</a:t>
            </a:r>
            <a:r>
              <a:rPr lang="en-US" sz="2000" b="1" dirty="0">
                <a:highlight>
                  <a:srgbClr val="FFFFFF"/>
                </a:highlight>
              </a:rPr>
              <a:t> CPs’ NEMO status and MCO IP submission</a:t>
            </a:r>
            <a:endParaRPr lang="de-DE" sz="2000" b="1" dirty="0">
              <a:highlight>
                <a:srgbClr val="FFFFFF"/>
              </a:highlight>
            </a:endParaRPr>
          </a:p>
        </p:txBody>
      </p:sp>
      <p:pic>
        <p:nvPicPr>
          <p:cNvPr id="26" name="Picture 25">
            <a:extLst>
              <a:ext uri="{FF2B5EF4-FFF2-40B4-BE49-F238E27FC236}">
                <a16:creationId xmlns:a16="http://schemas.microsoft.com/office/drawing/2014/main" id="{3C4A63B5-3EAB-12FB-0E35-DD7C2FA2303B}"/>
              </a:ext>
            </a:extLst>
          </p:cNvPr>
          <p:cNvPicPr>
            <a:picLocks noChangeAspect="1"/>
          </p:cNvPicPr>
          <p:nvPr/>
        </p:nvPicPr>
        <p:blipFill rotWithShape="1">
          <a:blip r:embed="rId2"/>
          <a:srcRect l="44606" t="54551" b="8908"/>
          <a:stretch/>
        </p:blipFill>
        <p:spPr>
          <a:xfrm>
            <a:off x="1750088" y="1036412"/>
            <a:ext cx="4773385" cy="3018772"/>
          </a:xfrm>
          <a:prstGeom prst="rect">
            <a:avLst/>
          </a:prstGeom>
        </p:spPr>
      </p:pic>
      <p:sp>
        <p:nvSpPr>
          <p:cNvPr id="46" name="TextBox 45">
            <a:extLst>
              <a:ext uri="{FF2B5EF4-FFF2-40B4-BE49-F238E27FC236}">
                <a16:creationId xmlns:a16="http://schemas.microsoft.com/office/drawing/2014/main" id="{243E43A2-795E-5C6C-F108-00A79C73851A}"/>
              </a:ext>
            </a:extLst>
          </p:cNvPr>
          <p:cNvSpPr txBox="1"/>
          <p:nvPr/>
        </p:nvSpPr>
        <p:spPr>
          <a:xfrm>
            <a:off x="830594" y="2755085"/>
            <a:ext cx="1226733" cy="308324"/>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defTabSz="414726">
              <a:buNone/>
              <a:defRPr/>
            </a:pPr>
            <a:r>
              <a:rPr lang="en-US" sz="907" kern="0" dirty="0">
                <a:solidFill>
                  <a:prstClr val="black"/>
                </a:solidFill>
                <a:latin typeface="Arial"/>
                <a:ea typeface="DejaVu Sans"/>
                <a:cs typeface="DejaVu Sans"/>
              </a:rPr>
              <a:t>No DA/ID market</a:t>
            </a:r>
            <a:endParaRPr lang="en-AT" sz="907" kern="0" dirty="0">
              <a:solidFill>
                <a:prstClr val="black"/>
              </a:solidFill>
              <a:latin typeface="Arial"/>
              <a:ea typeface="DejaVu Sans"/>
              <a:cs typeface="DejaVu Sans"/>
            </a:endParaRPr>
          </a:p>
        </p:txBody>
      </p:sp>
      <p:sp>
        <p:nvSpPr>
          <p:cNvPr id="47" name="Rectangle: Rounded Corners 46">
            <a:extLst>
              <a:ext uri="{FF2B5EF4-FFF2-40B4-BE49-F238E27FC236}">
                <a16:creationId xmlns:a16="http://schemas.microsoft.com/office/drawing/2014/main" id="{190AFF70-0CCD-437D-8459-BD0C1647C42E}"/>
              </a:ext>
            </a:extLst>
          </p:cNvPr>
          <p:cNvSpPr/>
          <p:nvPr/>
        </p:nvSpPr>
        <p:spPr>
          <a:xfrm>
            <a:off x="5942191" y="2851456"/>
            <a:ext cx="1774817" cy="485023"/>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rPr>
              <a:t>DA/ID live</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No interconnections with EU MS and </a:t>
            </a:r>
            <a:r>
              <a:rPr lang="en-US" sz="907" kern="0" dirty="0" err="1">
                <a:solidFill>
                  <a:prstClr val="black"/>
                </a:solidFill>
                <a:latin typeface="Arial"/>
                <a:ea typeface="DejaVu Sans"/>
                <a:cs typeface="DejaVu Sans"/>
              </a:rPr>
              <a:t>EnC</a:t>
            </a:r>
            <a:r>
              <a:rPr lang="en-US" sz="907" kern="0" dirty="0">
                <a:solidFill>
                  <a:prstClr val="black"/>
                </a:solidFill>
                <a:latin typeface="Arial"/>
                <a:ea typeface="DejaVu Sans"/>
                <a:cs typeface="DejaVu Sans"/>
              </a:rPr>
              <a:t> CPs </a:t>
            </a:r>
          </a:p>
        </p:txBody>
      </p:sp>
      <p:sp>
        <p:nvSpPr>
          <p:cNvPr id="48" name="TextBox 47">
            <a:extLst>
              <a:ext uri="{FF2B5EF4-FFF2-40B4-BE49-F238E27FC236}">
                <a16:creationId xmlns:a16="http://schemas.microsoft.com/office/drawing/2014/main" id="{3C8F8DCB-83FB-5C02-CA19-7A0549BD5338}"/>
              </a:ext>
            </a:extLst>
          </p:cNvPr>
          <p:cNvSpPr txBox="1"/>
          <p:nvPr/>
        </p:nvSpPr>
        <p:spPr>
          <a:xfrm>
            <a:off x="4076750" y="1969646"/>
            <a:ext cx="2446724" cy="379987"/>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de-DE"/>
            </a:defPPr>
            <a:lvl1pPr marL="171450" indent="-171450">
              <a:buFont typeface="Arial" panose="020B0604020202020204" pitchFamily="34" charset="0"/>
              <a:buChar char="•"/>
              <a:defRPr sz="10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55522" indent="-155522" defTabSz="414726">
              <a:defRPr/>
            </a:pPr>
            <a:r>
              <a:rPr lang="en-US" sz="907" kern="0" dirty="0">
                <a:solidFill>
                  <a:prstClr val="black"/>
                </a:solidFill>
                <a:ea typeface="DejaVu Sans"/>
                <a:cs typeface="DejaVu Sans"/>
              </a:rPr>
              <a:t>Monopoly status notified</a:t>
            </a:r>
          </a:p>
          <a:p>
            <a:pPr marL="155522" indent="-155522" defTabSz="414726">
              <a:defRPr/>
            </a:pPr>
            <a:r>
              <a:rPr lang="en-US" sz="907" kern="0" dirty="0">
                <a:solidFill>
                  <a:prstClr val="black"/>
                </a:solidFill>
                <a:latin typeface="Arial"/>
                <a:ea typeface="DejaVu Sans"/>
                <a:cs typeface="DejaVu Sans"/>
              </a:rPr>
              <a:t>No DA/ID market</a:t>
            </a:r>
          </a:p>
        </p:txBody>
      </p:sp>
      <p:sp>
        <p:nvSpPr>
          <p:cNvPr id="49" name="Rectangle: Rounded Corners 48">
            <a:extLst>
              <a:ext uri="{FF2B5EF4-FFF2-40B4-BE49-F238E27FC236}">
                <a16:creationId xmlns:a16="http://schemas.microsoft.com/office/drawing/2014/main" id="{21CB8575-67FF-8270-3E64-972966B796C3}"/>
              </a:ext>
            </a:extLst>
          </p:cNvPr>
          <p:cNvSpPr/>
          <p:nvPr/>
        </p:nvSpPr>
        <p:spPr>
          <a:xfrm>
            <a:off x="1443961" y="1982607"/>
            <a:ext cx="1630436" cy="522482"/>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and ID live</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NEMO: SEEPEX </a:t>
            </a:r>
          </a:p>
        </p:txBody>
      </p:sp>
      <p:sp>
        <p:nvSpPr>
          <p:cNvPr id="50" name="Rectangle: Rounded Corners 49">
            <a:extLst>
              <a:ext uri="{FF2B5EF4-FFF2-40B4-BE49-F238E27FC236}">
                <a16:creationId xmlns:a16="http://schemas.microsoft.com/office/drawing/2014/main" id="{E655BD34-41C7-03FD-57A1-3541FF936041}"/>
              </a:ext>
            </a:extLst>
          </p:cNvPr>
          <p:cNvSpPr/>
          <p:nvPr/>
        </p:nvSpPr>
        <p:spPr>
          <a:xfrm>
            <a:off x="3793349" y="1253455"/>
            <a:ext cx="1691287" cy="498528"/>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and ID live (JSC MO)</a:t>
            </a:r>
          </a:p>
        </p:txBody>
      </p:sp>
      <p:sp>
        <p:nvSpPr>
          <p:cNvPr id="51" name="Rectangle: Rounded Corners 50">
            <a:extLst>
              <a:ext uri="{FF2B5EF4-FFF2-40B4-BE49-F238E27FC236}">
                <a16:creationId xmlns:a16="http://schemas.microsoft.com/office/drawing/2014/main" id="{BC857ED9-5B39-669B-552B-C401CF9D5776}"/>
              </a:ext>
            </a:extLst>
          </p:cNvPr>
          <p:cNvSpPr/>
          <p:nvPr/>
        </p:nvSpPr>
        <p:spPr>
          <a:xfrm>
            <a:off x="1335218" y="3772500"/>
            <a:ext cx="2549858" cy="585655"/>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rPr>
              <a:t>AL+XK*: DA live &amp; coupled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NEMO: ALPEX</a:t>
            </a:r>
            <a:endParaRPr lang="en-US" sz="907" kern="0" dirty="0">
              <a:solidFill>
                <a:prstClr val="black"/>
              </a:solidFill>
              <a:latin typeface="Arial"/>
            </a:endParaRPr>
          </a:p>
          <a:p>
            <a:pPr marL="155522" indent="-155522" defTabSz="414726">
              <a:buFont typeface="Arial" panose="020B0604020202020204" pitchFamily="34" charset="0"/>
              <a:buChar char="•"/>
              <a:defRPr/>
            </a:pPr>
            <a:r>
              <a:rPr lang="en-US" sz="907" kern="0" dirty="0">
                <a:latin typeface="Arial"/>
              </a:rPr>
              <a:t>AL+XK*: ID &amp;coupling launched on11 Dec 24 (delivery date 12 Dec</a:t>
            </a:r>
          </a:p>
        </p:txBody>
      </p:sp>
      <p:sp>
        <p:nvSpPr>
          <p:cNvPr id="52" name="Rectangle: Rounded Corners 51">
            <a:extLst>
              <a:ext uri="{FF2B5EF4-FFF2-40B4-BE49-F238E27FC236}">
                <a16:creationId xmlns:a16="http://schemas.microsoft.com/office/drawing/2014/main" id="{D0F88191-6D44-306A-3494-FEE0824C1727}"/>
              </a:ext>
            </a:extLst>
          </p:cNvPr>
          <p:cNvSpPr/>
          <p:nvPr/>
        </p:nvSpPr>
        <p:spPr>
          <a:xfrm>
            <a:off x="2554906" y="3046729"/>
            <a:ext cx="1630436" cy="52200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DA live</a:t>
            </a:r>
          </a:p>
          <a:p>
            <a:pPr marL="155522" indent="-155522" defTabSz="414726">
              <a:buFont typeface="Arial" panose="020B0604020202020204" pitchFamily="34" charset="0"/>
              <a:buChar char="•"/>
              <a:defRPr/>
            </a:pPr>
            <a:r>
              <a:rPr lang="en-US" sz="907" kern="0" dirty="0">
                <a:solidFill>
                  <a:prstClr val="black"/>
                </a:solidFill>
                <a:latin typeface="Arial"/>
                <a:ea typeface="DejaVu Sans"/>
                <a:cs typeface="DejaVu Sans"/>
              </a:rPr>
              <a:t>NEMO: </a:t>
            </a:r>
            <a:r>
              <a:rPr lang="en-US" sz="907" kern="0" dirty="0">
                <a:solidFill>
                  <a:prstClr val="black"/>
                </a:solidFill>
                <a:ea typeface="DejaVu Sans"/>
                <a:cs typeface="DejaVu Sans"/>
              </a:rPr>
              <a:t>MEMO</a:t>
            </a:r>
          </a:p>
        </p:txBody>
      </p:sp>
      <p:sp>
        <p:nvSpPr>
          <p:cNvPr id="53" name="Rectangle: Rounded Corners 52">
            <a:extLst>
              <a:ext uri="{FF2B5EF4-FFF2-40B4-BE49-F238E27FC236}">
                <a16:creationId xmlns:a16="http://schemas.microsoft.com/office/drawing/2014/main" id="{D216E980-D4AB-7B17-DD6C-9612552DDD16}"/>
              </a:ext>
            </a:extLst>
          </p:cNvPr>
          <p:cNvSpPr/>
          <p:nvPr/>
        </p:nvSpPr>
        <p:spPr>
          <a:xfrm>
            <a:off x="49035" y="3194397"/>
            <a:ext cx="2496338" cy="522000"/>
          </a:xfrm>
          <a:prstGeom prst="round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155522" indent="-155522" defTabSz="414726">
              <a:buFont typeface="Arial" panose="020B0604020202020204" pitchFamily="34" charset="0"/>
              <a:buChar char="•"/>
              <a:defRPr/>
            </a:pPr>
            <a:r>
              <a:rPr lang="en-US" sz="907" kern="0" dirty="0">
                <a:solidFill>
                  <a:prstClr val="black"/>
                </a:solidFill>
                <a:ea typeface="DejaVu Sans"/>
                <a:cs typeface="DejaVu Sans"/>
              </a:rPr>
              <a:t>Monopoly status notified</a:t>
            </a:r>
          </a:p>
          <a:p>
            <a:pPr marL="155522" indent="-155522" defTabSz="414726">
              <a:buFont typeface="Arial" panose="020B0604020202020204" pitchFamily="34" charset="0"/>
              <a:buChar char="•"/>
              <a:defRPr/>
            </a:pPr>
            <a:r>
              <a:rPr lang="en-US" sz="907" kern="0" dirty="0">
                <a:solidFill>
                  <a:prstClr val="black"/>
                </a:solidFill>
                <a:ea typeface="DejaVu Sans"/>
                <a:cs typeface="DejaVu Sans"/>
              </a:rPr>
              <a:t>DA live</a:t>
            </a:r>
          </a:p>
          <a:p>
            <a:pPr marL="155522" indent="-155522" defTabSz="414726">
              <a:buFont typeface="Arial" panose="020B0604020202020204" pitchFamily="34" charset="0"/>
              <a:buChar char="•"/>
              <a:defRPr/>
            </a:pPr>
            <a:r>
              <a:rPr lang="en-US" sz="907" kern="0" dirty="0">
                <a:solidFill>
                  <a:prstClr val="black"/>
                </a:solidFill>
              </a:rPr>
              <a:t>NEMO: MEPX</a:t>
            </a:r>
          </a:p>
        </p:txBody>
      </p:sp>
      <p:sp>
        <p:nvSpPr>
          <p:cNvPr id="54" name="Rectangle: Rounded Corners 53">
            <a:extLst>
              <a:ext uri="{FF2B5EF4-FFF2-40B4-BE49-F238E27FC236}">
                <a16:creationId xmlns:a16="http://schemas.microsoft.com/office/drawing/2014/main" id="{DEE9C194-B4ED-D277-6F82-B97DEDBBE82F}"/>
              </a:ext>
            </a:extLst>
          </p:cNvPr>
          <p:cNvSpPr/>
          <p:nvPr/>
        </p:nvSpPr>
        <p:spPr>
          <a:xfrm>
            <a:off x="5342187" y="1147802"/>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Ukraine</a:t>
            </a:r>
            <a:endParaRPr lang="en-AT" sz="998" kern="0" dirty="0">
              <a:solidFill>
                <a:prstClr val="white"/>
              </a:solidFill>
              <a:latin typeface="Arial"/>
              <a:ea typeface="DejaVu Sans"/>
              <a:cs typeface="DejaVu Sans"/>
            </a:endParaRPr>
          </a:p>
        </p:txBody>
      </p:sp>
      <p:sp>
        <p:nvSpPr>
          <p:cNvPr id="55" name="Rectangle: Rounded Corners 54">
            <a:extLst>
              <a:ext uri="{FF2B5EF4-FFF2-40B4-BE49-F238E27FC236}">
                <a16:creationId xmlns:a16="http://schemas.microsoft.com/office/drawing/2014/main" id="{27D6FA1D-2F99-8A0D-C07B-5736266D8853}"/>
              </a:ext>
            </a:extLst>
          </p:cNvPr>
          <p:cNvSpPr/>
          <p:nvPr/>
        </p:nvSpPr>
        <p:spPr>
          <a:xfrm>
            <a:off x="7463327" y="2775793"/>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Georgia</a:t>
            </a:r>
            <a:endParaRPr lang="en-AT" sz="998" kern="0" dirty="0">
              <a:solidFill>
                <a:prstClr val="white"/>
              </a:solidFill>
              <a:latin typeface="Arial"/>
              <a:ea typeface="DejaVu Sans"/>
              <a:cs typeface="DejaVu Sans"/>
            </a:endParaRPr>
          </a:p>
        </p:txBody>
      </p:sp>
      <p:sp>
        <p:nvSpPr>
          <p:cNvPr id="56" name="Rectangle: Rounded Corners 55">
            <a:extLst>
              <a:ext uri="{FF2B5EF4-FFF2-40B4-BE49-F238E27FC236}">
                <a16:creationId xmlns:a16="http://schemas.microsoft.com/office/drawing/2014/main" id="{6FA56C94-3B4C-C647-9A1E-17A045280B28}"/>
              </a:ext>
            </a:extLst>
          </p:cNvPr>
          <p:cNvSpPr/>
          <p:nvPr/>
        </p:nvSpPr>
        <p:spPr>
          <a:xfrm>
            <a:off x="6123807" y="206251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Moldova</a:t>
            </a:r>
            <a:endParaRPr lang="en-AT" sz="998" kern="0" dirty="0">
              <a:solidFill>
                <a:prstClr val="white"/>
              </a:solidFill>
              <a:latin typeface="Arial"/>
              <a:ea typeface="DejaVu Sans"/>
              <a:cs typeface="DejaVu Sans"/>
            </a:endParaRPr>
          </a:p>
        </p:txBody>
      </p:sp>
      <p:sp>
        <p:nvSpPr>
          <p:cNvPr id="57" name="Rectangle: Rounded Corners 56">
            <a:extLst>
              <a:ext uri="{FF2B5EF4-FFF2-40B4-BE49-F238E27FC236}">
                <a16:creationId xmlns:a16="http://schemas.microsoft.com/office/drawing/2014/main" id="{B8795BE0-E8BA-EEEA-2B51-98F687D58EFA}"/>
              </a:ext>
            </a:extLst>
          </p:cNvPr>
          <p:cNvSpPr/>
          <p:nvPr/>
        </p:nvSpPr>
        <p:spPr>
          <a:xfrm>
            <a:off x="874978" y="4238188"/>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Albania</a:t>
            </a:r>
            <a:endParaRPr lang="en-AT" sz="998" kern="0" dirty="0">
              <a:solidFill>
                <a:prstClr val="white"/>
              </a:solidFill>
              <a:latin typeface="Arial"/>
              <a:ea typeface="DejaVu Sans"/>
              <a:cs typeface="DejaVu Sans"/>
            </a:endParaRPr>
          </a:p>
        </p:txBody>
      </p:sp>
      <p:sp>
        <p:nvSpPr>
          <p:cNvPr id="58" name="Rectangle: Rounded Corners 57">
            <a:extLst>
              <a:ext uri="{FF2B5EF4-FFF2-40B4-BE49-F238E27FC236}">
                <a16:creationId xmlns:a16="http://schemas.microsoft.com/office/drawing/2014/main" id="{76290502-25C3-6456-5B4B-9E703F6B2370}"/>
              </a:ext>
            </a:extLst>
          </p:cNvPr>
          <p:cNvSpPr/>
          <p:nvPr/>
        </p:nvSpPr>
        <p:spPr>
          <a:xfrm>
            <a:off x="3761539" y="4213207"/>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Kosovo*</a:t>
            </a:r>
            <a:endParaRPr lang="en-AT" sz="998" kern="0" dirty="0">
              <a:solidFill>
                <a:prstClr val="white"/>
              </a:solidFill>
              <a:latin typeface="Arial"/>
              <a:ea typeface="DejaVu Sans"/>
              <a:cs typeface="DejaVu Sans"/>
            </a:endParaRPr>
          </a:p>
        </p:txBody>
      </p:sp>
      <p:sp>
        <p:nvSpPr>
          <p:cNvPr id="59" name="Rectangle: Rounded Corners 58">
            <a:extLst>
              <a:ext uri="{FF2B5EF4-FFF2-40B4-BE49-F238E27FC236}">
                <a16:creationId xmlns:a16="http://schemas.microsoft.com/office/drawing/2014/main" id="{E7AE8A38-9BD6-5C3F-527D-A23A72CB6757}"/>
              </a:ext>
            </a:extLst>
          </p:cNvPr>
          <p:cNvSpPr/>
          <p:nvPr/>
        </p:nvSpPr>
        <p:spPr>
          <a:xfrm>
            <a:off x="4077289" y="3336479"/>
            <a:ext cx="750739" cy="368430"/>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North Macedonia</a:t>
            </a:r>
            <a:endParaRPr lang="en-AT" sz="998" kern="0" dirty="0">
              <a:solidFill>
                <a:prstClr val="white"/>
              </a:solidFill>
              <a:latin typeface="Arial"/>
              <a:ea typeface="DejaVu Sans"/>
              <a:cs typeface="DejaVu Sans"/>
            </a:endParaRPr>
          </a:p>
        </p:txBody>
      </p:sp>
      <p:sp>
        <p:nvSpPr>
          <p:cNvPr id="60" name="Rectangle: Rounded Corners 59">
            <a:extLst>
              <a:ext uri="{FF2B5EF4-FFF2-40B4-BE49-F238E27FC236}">
                <a16:creationId xmlns:a16="http://schemas.microsoft.com/office/drawing/2014/main" id="{18421A1E-DD48-EBFB-9A81-E12746ABCEC4}"/>
              </a:ext>
            </a:extLst>
          </p:cNvPr>
          <p:cNvSpPr/>
          <p:nvPr/>
        </p:nvSpPr>
        <p:spPr>
          <a:xfrm>
            <a:off x="225601" y="3704909"/>
            <a:ext cx="819558"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Montenegro</a:t>
            </a:r>
            <a:endParaRPr lang="en-AT" sz="998" kern="0" dirty="0">
              <a:solidFill>
                <a:prstClr val="white"/>
              </a:solidFill>
              <a:latin typeface="Arial"/>
              <a:ea typeface="DejaVu Sans"/>
              <a:cs typeface="DejaVu Sans"/>
            </a:endParaRPr>
          </a:p>
        </p:txBody>
      </p:sp>
      <p:sp>
        <p:nvSpPr>
          <p:cNvPr id="61" name="Rectangle: Rounded Corners 60">
            <a:extLst>
              <a:ext uri="{FF2B5EF4-FFF2-40B4-BE49-F238E27FC236}">
                <a16:creationId xmlns:a16="http://schemas.microsoft.com/office/drawing/2014/main" id="{8BAC9A73-20A3-D719-4DCF-92513BC6266B}"/>
              </a:ext>
            </a:extLst>
          </p:cNvPr>
          <p:cNvSpPr/>
          <p:nvPr/>
        </p:nvSpPr>
        <p:spPr>
          <a:xfrm>
            <a:off x="1045159" y="1832864"/>
            <a:ext cx="630422" cy="220624"/>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Serbia</a:t>
            </a:r>
            <a:endParaRPr lang="en-AT" sz="998" kern="0" dirty="0">
              <a:solidFill>
                <a:prstClr val="white"/>
              </a:solidFill>
              <a:latin typeface="Arial"/>
              <a:ea typeface="DejaVu Sans"/>
              <a:cs typeface="DejaVu Sans"/>
            </a:endParaRPr>
          </a:p>
        </p:txBody>
      </p:sp>
      <p:sp>
        <p:nvSpPr>
          <p:cNvPr id="62" name="Rectangle: Rounded Corners 61">
            <a:extLst>
              <a:ext uri="{FF2B5EF4-FFF2-40B4-BE49-F238E27FC236}">
                <a16:creationId xmlns:a16="http://schemas.microsoft.com/office/drawing/2014/main" id="{E3628726-8D86-D810-5F4B-435B31FF04C5}"/>
              </a:ext>
            </a:extLst>
          </p:cNvPr>
          <p:cNvSpPr/>
          <p:nvPr/>
        </p:nvSpPr>
        <p:spPr>
          <a:xfrm>
            <a:off x="160392" y="2492554"/>
            <a:ext cx="947010" cy="319912"/>
          </a:xfrm>
          <a:prstGeom prst="roundRect">
            <a:avLst/>
          </a:prstGeom>
          <a:gradFill rotWithShape="1">
            <a:gsLst>
              <a:gs pos="0">
                <a:srgbClr val="283583">
                  <a:tint val="100000"/>
                  <a:shade val="100000"/>
                  <a:satMod val="130000"/>
                </a:srgbClr>
              </a:gs>
              <a:gs pos="100000">
                <a:srgbClr val="283583">
                  <a:tint val="50000"/>
                  <a:shade val="100000"/>
                  <a:satMod val="350000"/>
                </a:srgbClr>
              </a:gs>
            </a:gsLst>
            <a:lin ang="16200000" scaled="0"/>
          </a:gradFill>
          <a:ln w="9525" cap="flat" cmpd="sng" algn="ctr">
            <a:solidFill>
              <a:srgbClr val="283583">
                <a:shade val="95000"/>
                <a:satMod val="105000"/>
              </a:srgbClr>
            </a:solidFill>
            <a:prstDash val="solid"/>
          </a:ln>
          <a:effectLst>
            <a:outerShdw blurRad="40000" dist="23000" dir="5400000" rotWithShape="0">
              <a:srgbClr val="000000">
                <a:alpha val="35000"/>
              </a:srgbClr>
            </a:outerShdw>
          </a:effectLst>
        </p:spPr>
        <p:txBody>
          <a:bodyPr spcFirstLastPara="0" vert="horz" wrap="square" lIns="0" tIns="0" rIns="0" bIns="0" numCol="1" spcCol="1270" rtlCol="0" anchor="ctr" anchorCtr="0">
            <a:noAutofit/>
          </a:bodyPr>
          <a:lstStyle/>
          <a:p>
            <a:pPr algn="ctr" defTabSz="414726">
              <a:lnSpc>
                <a:spcPct val="90000"/>
              </a:lnSpc>
              <a:spcBef>
                <a:spcPct val="0"/>
              </a:spcBef>
              <a:spcAft>
                <a:spcPct val="35000"/>
              </a:spcAft>
              <a:defRPr/>
            </a:pPr>
            <a:r>
              <a:rPr lang="en-US" sz="998" kern="0" dirty="0">
                <a:solidFill>
                  <a:prstClr val="white"/>
                </a:solidFill>
                <a:latin typeface="Arial"/>
                <a:ea typeface="DejaVu Sans"/>
                <a:cs typeface="DejaVu Sans"/>
              </a:rPr>
              <a:t>Bosnia and Herzegovina</a:t>
            </a:r>
            <a:endParaRPr lang="en-AT" sz="998" kern="0" dirty="0">
              <a:solidFill>
                <a:prstClr val="white"/>
              </a:solidFill>
              <a:latin typeface="Arial"/>
              <a:ea typeface="DejaVu Sans"/>
              <a:cs typeface="DejaVu Sans"/>
            </a:endParaRPr>
          </a:p>
        </p:txBody>
      </p:sp>
      <p:sp>
        <p:nvSpPr>
          <p:cNvPr id="63" name="TextBox 62">
            <a:extLst>
              <a:ext uri="{FF2B5EF4-FFF2-40B4-BE49-F238E27FC236}">
                <a16:creationId xmlns:a16="http://schemas.microsoft.com/office/drawing/2014/main" id="{7131FD98-8615-18EC-DE53-0A61E6804CA6}"/>
              </a:ext>
            </a:extLst>
          </p:cNvPr>
          <p:cNvSpPr txBox="1"/>
          <p:nvPr/>
        </p:nvSpPr>
        <p:spPr>
          <a:xfrm>
            <a:off x="72883" y="4462028"/>
            <a:ext cx="2368003" cy="871713"/>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80641" lvl="4" defTabSz="414726">
              <a:lnSpc>
                <a:spcPct val="130000"/>
              </a:lnSpc>
              <a:spcBef>
                <a:spcPct val="0"/>
              </a:spcBef>
              <a:spcAft>
                <a:spcPts val="726"/>
              </a:spcAft>
              <a:defRPr/>
            </a:pPr>
            <a:r>
              <a:rPr lang="en-US" sz="1000" dirty="0">
                <a:solidFill>
                  <a:srgbClr val="283583"/>
                </a:solidFill>
                <a:latin typeface="Arial"/>
                <a:ea typeface="DejaVu Sans"/>
                <a:cs typeface="Arial"/>
              </a:rPr>
              <a:t>The Secretariat publishes a </a:t>
            </a:r>
            <a:r>
              <a:rPr lang="en-US" sz="1000" dirty="0">
                <a:solidFill>
                  <a:srgbClr val="283583"/>
                </a:solidFill>
                <a:latin typeface="Arial"/>
                <a:ea typeface="DejaVu Sans"/>
                <a:cs typeface="Arial"/>
                <a:hlinkClick r:id="rId3"/>
              </a:rPr>
              <a:t>list</a:t>
            </a:r>
            <a:r>
              <a:rPr lang="en-US" sz="1000" dirty="0">
                <a:solidFill>
                  <a:srgbClr val="283583"/>
                </a:solidFill>
                <a:latin typeface="Arial"/>
                <a:ea typeface="DejaVu Sans"/>
                <a:cs typeface="Arial"/>
              </a:rPr>
              <a:t> reflecting information on NEMO designation status as notified by the Contracting Parties.</a:t>
            </a:r>
          </a:p>
        </p:txBody>
      </p:sp>
      <p:sp>
        <p:nvSpPr>
          <p:cNvPr id="5" name="Rectangle 4">
            <a:extLst>
              <a:ext uri="{FF2B5EF4-FFF2-40B4-BE49-F238E27FC236}">
                <a16:creationId xmlns:a16="http://schemas.microsoft.com/office/drawing/2014/main" id="{D3C3F460-BE89-3C99-94BD-13CE0FF3497D}"/>
              </a:ext>
            </a:extLst>
          </p:cNvPr>
          <p:cNvSpPr/>
          <p:nvPr/>
        </p:nvSpPr>
        <p:spPr>
          <a:xfrm>
            <a:off x="3144747" y="4516178"/>
            <a:ext cx="5999253" cy="768201"/>
          </a:xfrm>
          <a:prstGeom prst="rect">
            <a:avLst/>
          </a:prstGeom>
          <a:gradFill rotWithShape="1">
            <a:gsLst>
              <a:gs pos="0">
                <a:srgbClr val="283583">
                  <a:tint val="50000"/>
                  <a:satMod val="300000"/>
                </a:srgbClr>
              </a:gs>
              <a:gs pos="35000">
                <a:srgbClr val="283583">
                  <a:tint val="37000"/>
                  <a:satMod val="300000"/>
                </a:srgbClr>
              </a:gs>
              <a:gs pos="100000">
                <a:srgbClr val="283583">
                  <a:tint val="15000"/>
                  <a:satMod val="350000"/>
                </a:srgbClr>
              </a:gs>
            </a:gsLst>
            <a:lin ang="16200000" scaled="1"/>
          </a:gra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80641" lvl="4" defTabSz="414726">
              <a:lnSpc>
                <a:spcPct val="130000"/>
              </a:lnSpc>
              <a:spcAft>
                <a:spcPts val="726"/>
              </a:spcAft>
              <a:defRPr/>
            </a:pPr>
            <a:r>
              <a:rPr lang="en-US" sz="1400" b="1" kern="0" dirty="0">
                <a:solidFill>
                  <a:srgbClr val="FF0000"/>
                </a:solidFill>
                <a:latin typeface="Arial"/>
                <a:ea typeface="DejaVu Sans"/>
                <a:cs typeface="Arial"/>
              </a:rPr>
              <a:t>MCO IP shared by EU NEMOs with the </a:t>
            </a:r>
            <a:r>
              <a:rPr lang="en-US" sz="1400" b="1" kern="0" dirty="0" err="1">
                <a:solidFill>
                  <a:srgbClr val="FF0000"/>
                </a:solidFill>
                <a:latin typeface="Arial"/>
                <a:ea typeface="DejaVu Sans"/>
                <a:cs typeface="Arial"/>
              </a:rPr>
              <a:t>EnC</a:t>
            </a:r>
            <a:r>
              <a:rPr lang="en-US" sz="1400" b="1" kern="0" dirty="0">
                <a:solidFill>
                  <a:srgbClr val="FF0000"/>
                </a:solidFill>
                <a:latin typeface="Arial"/>
                <a:ea typeface="DejaVu Sans"/>
                <a:cs typeface="Arial"/>
              </a:rPr>
              <a:t> JET on 31 January 2025</a:t>
            </a:r>
          </a:p>
        </p:txBody>
      </p:sp>
      <p:sp>
        <p:nvSpPr>
          <p:cNvPr id="6" name="Rectangle 5">
            <a:extLst>
              <a:ext uri="{FF2B5EF4-FFF2-40B4-BE49-F238E27FC236}">
                <a16:creationId xmlns:a16="http://schemas.microsoft.com/office/drawing/2014/main" id="{A9ECCBBD-5167-B3D0-CFFE-0030EDBC88B1}"/>
              </a:ext>
            </a:extLst>
          </p:cNvPr>
          <p:cNvSpPr/>
          <p:nvPr/>
        </p:nvSpPr>
        <p:spPr>
          <a:xfrm>
            <a:off x="6230003" y="606877"/>
            <a:ext cx="2913997" cy="1317820"/>
          </a:xfrm>
          <a:prstGeom prst="rect">
            <a:avLst/>
          </a:prstGeom>
          <a:solidFill>
            <a:schemeClr val="accent4">
              <a:lumMod val="60000"/>
              <a:lumOff val="40000"/>
            </a:schemeClr>
          </a:solidFill>
          <a:ln w="9525" cap="flat" cmpd="sng" algn="ctr">
            <a:solidFill>
              <a:srgbClr val="283583">
                <a:shade val="95000"/>
                <a:satMod val="105000"/>
              </a:srgbClr>
            </a:solidFill>
            <a:prstDash val="solid"/>
          </a:ln>
          <a:effectLst>
            <a:outerShdw blurRad="40000" dist="20000" dir="5400000" rotWithShape="0">
              <a:srgbClr val="000000">
                <a:alpha val="38000"/>
              </a:srgbClr>
            </a:outerShdw>
          </a:effectLst>
        </p:spPr>
        <p:txBody>
          <a:bodyPr rtlCol="0" anchor="ctr"/>
          <a:lstStyle/>
          <a:p>
            <a:pPr marL="80641" lvl="4" defTabSz="414726">
              <a:lnSpc>
                <a:spcPct val="130000"/>
              </a:lnSpc>
              <a:spcAft>
                <a:spcPts val="726"/>
              </a:spcAft>
              <a:defRPr/>
            </a:pPr>
            <a:r>
              <a:rPr lang="en-US" sz="1200" b="1" kern="0" dirty="0">
                <a:solidFill>
                  <a:srgbClr val="283583"/>
                </a:solidFill>
                <a:latin typeface="Arial"/>
                <a:ea typeface="DejaVu Sans"/>
                <a:cs typeface="Arial"/>
              </a:rPr>
              <a:t>Currently designated NEMOs are not considered as compliantly designated NEMOs because they are designated before the Electricity Integration Package is transposed.</a:t>
            </a:r>
          </a:p>
        </p:txBody>
      </p:sp>
    </p:spTree>
    <p:extLst>
      <p:ext uri="{BB962C8B-B14F-4D97-AF65-F5344CB8AC3E}">
        <p14:creationId xmlns:p14="http://schemas.microsoft.com/office/powerpoint/2010/main" val="409543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7503B-661D-AB71-FB26-6BA50DA5AA02}"/>
            </a:ext>
          </a:extLst>
        </p:cNvPr>
        <p:cNvGrpSpPr/>
        <p:nvPr/>
      </p:nvGrpSpPr>
      <p:grpSpPr>
        <a:xfrm>
          <a:off x="0" y="0"/>
          <a:ext cx="0" cy="0"/>
          <a:chOff x="0" y="0"/>
          <a:chExt cx="0" cy="0"/>
        </a:xfrm>
      </p:grpSpPr>
      <p:sp>
        <p:nvSpPr>
          <p:cNvPr id="14" name="Titel 6">
            <a:extLst>
              <a:ext uri="{FF2B5EF4-FFF2-40B4-BE49-F238E27FC236}">
                <a16:creationId xmlns:a16="http://schemas.microsoft.com/office/drawing/2014/main" id="{E1178CAF-7580-066C-5B1A-9E788A1F6C6F}"/>
              </a:ext>
            </a:extLst>
          </p:cNvPr>
          <p:cNvSpPr txBox="1">
            <a:spLocks/>
          </p:cNvSpPr>
          <p:nvPr/>
        </p:nvSpPr>
        <p:spPr>
          <a:xfrm>
            <a:off x="152400" y="203200"/>
            <a:ext cx="837948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endParaRPr lang="de-DE" sz="1600" b="1" dirty="0"/>
          </a:p>
        </p:txBody>
      </p:sp>
      <p:sp>
        <p:nvSpPr>
          <p:cNvPr id="65" name="Titel 6">
            <a:extLst>
              <a:ext uri="{FF2B5EF4-FFF2-40B4-BE49-F238E27FC236}">
                <a16:creationId xmlns:a16="http://schemas.microsoft.com/office/drawing/2014/main" id="{AE338385-E9F3-5E43-F6B2-65C853A72188}"/>
              </a:ext>
            </a:extLst>
          </p:cNvPr>
          <p:cNvSpPr txBox="1">
            <a:spLocks/>
          </p:cNvSpPr>
          <p:nvPr/>
        </p:nvSpPr>
        <p:spPr>
          <a:xfrm>
            <a:off x="152399" y="193546"/>
            <a:ext cx="8991601" cy="50006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000" b="1" dirty="0" err="1">
                <a:highlight>
                  <a:srgbClr val="FFFFFF"/>
                </a:highlight>
              </a:rPr>
              <a:t>EnC</a:t>
            </a:r>
            <a:r>
              <a:rPr lang="en-US" sz="2000" b="1" dirty="0">
                <a:highlight>
                  <a:srgbClr val="FFFFFF"/>
                </a:highlight>
              </a:rPr>
              <a:t> Market Coupling - planning and monitoring</a:t>
            </a:r>
            <a:endParaRPr lang="de-DE" sz="2000" b="1" dirty="0">
              <a:highlight>
                <a:srgbClr val="FFFFFF"/>
              </a:highlight>
            </a:endParaRPr>
          </a:p>
        </p:txBody>
      </p:sp>
      <p:sp>
        <p:nvSpPr>
          <p:cNvPr id="4" name="TextBox 3">
            <a:extLst>
              <a:ext uri="{FF2B5EF4-FFF2-40B4-BE49-F238E27FC236}">
                <a16:creationId xmlns:a16="http://schemas.microsoft.com/office/drawing/2014/main" id="{D955077B-DB0E-0374-4BD5-D910D5F7DFEB}"/>
              </a:ext>
            </a:extLst>
          </p:cNvPr>
          <p:cNvSpPr txBox="1"/>
          <p:nvPr/>
        </p:nvSpPr>
        <p:spPr>
          <a:xfrm>
            <a:off x="237065" y="1243451"/>
            <a:ext cx="8475135" cy="957185"/>
          </a:xfrm>
          <a:prstGeom prst="rect">
            <a:avLst/>
          </a:prstGeom>
          <a:noFill/>
        </p:spPr>
        <p:txBody>
          <a:bodyPr wrap="square" rtlCol="0">
            <a:spAutoFit/>
          </a:bodyPr>
          <a:lstStyle>
            <a:defPPr>
              <a:defRPr lang="en-US"/>
            </a:defPPr>
            <a:lvl1pPr marL="216000" indent="-213120" algn="just">
              <a:lnSpc>
                <a:spcPct val="100000"/>
              </a:lnSpc>
              <a:buClr>
                <a:srgbClr val="FFD400"/>
              </a:buClr>
              <a:buFont typeface="Wingdings" charset="2"/>
              <a:buChar char=""/>
              <a:defRPr sz="1400"/>
            </a:lvl1pPr>
          </a:lstStyle>
          <a:p>
            <a:pPr marL="88900" lvl="4">
              <a:lnSpc>
                <a:spcPct val="130000"/>
              </a:lnSpc>
              <a:spcAft>
                <a:spcPts val="1200"/>
              </a:spcAft>
            </a:pPr>
            <a:r>
              <a:rPr lang="en-US" sz="1400" dirty="0" err="1">
                <a:solidFill>
                  <a:schemeClr val="tx2"/>
                </a:solidFill>
                <a:cs typeface="Arial"/>
              </a:rPr>
              <a:t>EnC</a:t>
            </a:r>
            <a:r>
              <a:rPr lang="en-US" sz="1400" dirty="0">
                <a:solidFill>
                  <a:schemeClr val="tx2"/>
                </a:solidFill>
                <a:cs typeface="Arial"/>
              </a:rPr>
              <a:t> Secretariat to monitor if all necessary conditions are met: </a:t>
            </a:r>
          </a:p>
          <a:p>
            <a:pPr marL="374650" lvl="4" indent="-285750">
              <a:spcAft>
                <a:spcPts val="600"/>
              </a:spcAft>
              <a:buFont typeface="Wingdings" panose="05000000000000000000" pitchFamily="2" charset="2"/>
              <a:buChar char="Ø"/>
            </a:pPr>
            <a:r>
              <a:rPr lang="en-US" sz="1400" b="1" dirty="0">
                <a:solidFill>
                  <a:schemeClr val="tx2"/>
                </a:solidFill>
                <a:cs typeface="Arial"/>
              </a:rPr>
              <a:t>The first Go-live window for </a:t>
            </a:r>
            <a:r>
              <a:rPr lang="en-US" sz="1400" b="1" dirty="0" err="1">
                <a:solidFill>
                  <a:schemeClr val="tx2"/>
                </a:solidFill>
                <a:cs typeface="Arial"/>
              </a:rPr>
              <a:t>EnC</a:t>
            </a:r>
            <a:r>
              <a:rPr lang="en-US" sz="1400" b="1" dirty="0">
                <a:solidFill>
                  <a:schemeClr val="tx2"/>
                </a:solidFill>
                <a:cs typeface="Arial"/>
              </a:rPr>
              <a:t> NEMOs is expected to be Q4 of 2026, provided that </a:t>
            </a:r>
            <a:r>
              <a:rPr lang="en-US" sz="1400" b="1" dirty="0" err="1">
                <a:solidFill>
                  <a:schemeClr val="tx2"/>
                </a:solidFill>
                <a:cs typeface="Arial"/>
              </a:rPr>
              <a:t>EnC</a:t>
            </a:r>
            <a:r>
              <a:rPr lang="en-US" sz="1400" b="1" dirty="0">
                <a:solidFill>
                  <a:schemeClr val="tx2"/>
                </a:solidFill>
                <a:cs typeface="Arial"/>
              </a:rPr>
              <a:t> NEMOs have met all the necessary preconditions in due time (MCO IP)</a:t>
            </a:r>
          </a:p>
        </p:txBody>
      </p:sp>
      <p:pic>
        <p:nvPicPr>
          <p:cNvPr id="3" name="Picture 2">
            <a:extLst>
              <a:ext uri="{FF2B5EF4-FFF2-40B4-BE49-F238E27FC236}">
                <a16:creationId xmlns:a16="http://schemas.microsoft.com/office/drawing/2014/main" id="{4CE6FF6E-6687-1894-CF15-1D8033304CA9}"/>
              </a:ext>
            </a:extLst>
          </p:cNvPr>
          <p:cNvPicPr>
            <a:picLocks noChangeAspect="1"/>
          </p:cNvPicPr>
          <p:nvPr/>
        </p:nvPicPr>
        <p:blipFill>
          <a:blip r:embed="rId3"/>
          <a:stretch>
            <a:fillRect/>
          </a:stretch>
        </p:blipFill>
        <p:spPr>
          <a:xfrm>
            <a:off x="152399" y="2760133"/>
            <a:ext cx="7936456" cy="2634192"/>
          </a:xfrm>
          <a:prstGeom prst="rect">
            <a:avLst/>
          </a:prstGeom>
        </p:spPr>
      </p:pic>
    </p:spTree>
    <p:extLst>
      <p:ext uri="{BB962C8B-B14F-4D97-AF65-F5344CB8AC3E}">
        <p14:creationId xmlns:p14="http://schemas.microsoft.com/office/powerpoint/2010/main" val="41889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6A5945-EFE2-BAE8-84BE-C05842BF1D1C}"/>
              </a:ext>
            </a:extLst>
          </p:cNvPr>
          <p:cNvSpPr>
            <a:spLocks noGrp="1"/>
          </p:cNvSpPr>
          <p:nvPr>
            <p:ph type="sldNum" sz="quarter" idx="12"/>
          </p:nvPr>
        </p:nvSpPr>
        <p:spPr/>
        <p:txBody>
          <a:bodyPr/>
          <a:lstStyle/>
          <a:p>
            <a:fld id="{AF93B2B6-68E5-2D46-B060-FE1D3366BF4B}" type="slidenum">
              <a:rPr lang="de-DE" smtClean="0"/>
              <a:pPr/>
              <a:t>6</a:t>
            </a:fld>
            <a:endParaRPr lang="de-DE" dirty="0"/>
          </a:p>
        </p:txBody>
      </p:sp>
      <p:sp>
        <p:nvSpPr>
          <p:cNvPr id="5" name="Titel 6">
            <a:extLst>
              <a:ext uri="{FF2B5EF4-FFF2-40B4-BE49-F238E27FC236}">
                <a16:creationId xmlns:a16="http://schemas.microsoft.com/office/drawing/2014/main" id="{B1D7BDEA-EFA2-A481-179D-721101357879}"/>
              </a:ext>
            </a:extLst>
          </p:cNvPr>
          <p:cNvSpPr txBox="1">
            <a:spLocks/>
          </p:cNvSpPr>
          <p:nvPr/>
        </p:nvSpPr>
        <p:spPr>
          <a:xfrm>
            <a:off x="152399" y="166746"/>
            <a:ext cx="8991601" cy="842105"/>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sz="2400" b="1" dirty="0" err="1">
                <a:highlight>
                  <a:srgbClr val="FFFFFF"/>
                </a:highlight>
              </a:rPr>
              <a:t>EnC</a:t>
            </a:r>
            <a:r>
              <a:rPr lang="en-US" sz="2400" b="1" dirty="0">
                <a:highlight>
                  <a:srgbClr val="FFFFFF"/>
                </a:highlight>
              </a:rPr>
              <a:t> CCRs and LIPs - update</a:t>
            </a:r>
          </a:p>
        </p:txBody>
      </p:sp>
      <p:pic>
        <p:nvPicPr>
          <p:cNvPr id="6" name="Picture 5">
            <a:extLst>
              <a:ext uri="{FF2B5EF4-FFF2-40B4-BE49-F238E27FC236}">
                <a16:creationId xmlns:a16="http://schemas.microsoft.com/office/drawing/2014/main" id="{933EED13-00EA-5616-2698-0D4B55EC5DD3}"/>
              </a:ext>
            </a:extLst>
          </p:cNvPr>
          <p:cNvPicPr>
            <a:picLocks noChangeAspect="1"/>
          </p:cNvPicPr>
          <p:nvPr/>
        </p:nvPicPr>
        <p:blipFill>
          <a:blip r:embed="rId2"/>
          <a:stretch>
            <a:fillRect/>
          </a:stretch>
        </p:blipFill>
        <p:spPr>
          <a:xfrm>
            <a:off x="7266377" y="5303090"/>
            <a:ext cx="1268078" cy="371888"/>
          </a:xfrm>
          <a:prstGeom prst="rect">
            <a:avLst/>
          </a:prstGeom>
        </p:spPr>
      </p:pic>
      <p:graphicFrame>
        <p:nvGraphicFramePr>
          <p:cNvPr id="3" name="Table 2">
            <a:extLst>
              <a:ext uri="{FF2B5EF4-FFF2-40B4-BE49-F238E27FC236}">
                <a16:creationId xmlns:a16="http://schemas.microsoft.com/office/drawing/2014/main" id="{395CEF91-1BA5-0513-16B6-A604477EA6CA}"/>
              </a:ext>
            </a:extLst>
          </p:cNvPr>
          <p:cNvGraphicFramePr>
            <a:graphicFrameLocks noGrp="1"/>
          </p:cNvGraphicFramePr>
          <p:nvPr>
            <p:extLst>
              <p:ext uri="{D42A27DB-BD31-4B8C-83A1-F6EECF244321}">
                <p14:modId xmlns:p14="http://schemas.microsoft.com/office/powerpoint/2010/main" val="2962292982"/>
              </p:ext>
            </p:extLst>
          </p:nvPr>
        </p:nvGraphicFramePr>
        <p:xfrm>
          <a:off x="602077" y="835386"/>
          <a:ext cx="7939846" cy="4898628"/>
        </p:xfrm>
        <a:graphic>
          <a:graphicData uri="http://schemas.openxmlformats.org/drawingml/2006/table">
            <a:tbl>
              <a:tblPr firstRow="1" firstCol="1" bandRow="1">
                <a:tableStyleId>{5C22544A-7EE6-4342-B048-85BDC9FD1C3A}</a:tableStyleId>
              </a:tblPr>
              <a:tblGrid>
                <a:gridCol w="902525">
                  <a:extLst>
                    <a:ext uri="{9D8B030D-6E8A-4147-A177-3AD203B41FA5}">
                      <a16:colId xmlns:a16="http://schemas.microsoft.com/office/drawing/2014/main" val="2179969963"/>
                    </a:ext>
                  </a:extLst>
                </a:gridCol>
                <a:gridCol w="2593265">
                  <a:extLst>
                    <a:ext uri="{9D8B030D-6E8A-4147-A177-3AD203B41FA5}">
                      <a16:colId xmlns:a16="http://schemas.microsoft.com/office/drawing/2014/main" val="3404428805"/>
                    </a:ext>
                  </a:extLst>
                </a:gridCol>
                <a:gridCol w="2243666">
                  <a:extLst>
                    <a:ext uri="{9D8B030D-6E8A-4147-A177-3AD203B41FA5}">
                      <a16:colId xmlns:a16="http://schemas.microsoft.com/office/drawing/2014/main" val="3828165592"/>
                    </a:ext>
                  </a:extLst>
                </a:gridCol>
                <a:gridCol w="2200390">
                  <a:extLst>
                    <a:ext uri="{9D8B030D-6E8A-4147-A177-3AD203B41FA5}">
                      <a16:colId xmlns:a16="http://schemas.microsoft.com/office/drawing/2014/main" val="4065874179"/>
                    </a:ext>
                  </a:extLst>
                </a:gridCol>
              </a:tblGrid>
              <a:tr h="489886">
                <a:tc>
                  <a:txBody>
                    <a:bodyPr/>
                    <a:lstStyle/>
                    <a:p>
                      <a:pPr algn="ctr">
                        <a:spcBef>
                          <a:spcPts val="600"/>
                        </a:spcBef>
                        <a:spcAft>
                          <a:spcPts val="600"/>
                        </a:spcAft>
                      </a:pPr>
                      <a:r>
                        <a:rPr lang="en-US" sz="1200" dirty="0" err="1">
                          <a:effectLst/>
                        </a:rPr>
                        <a:t>EnC</a:t>
                      </a:r>
                      <a:r>
                        <a:rPr lang="en-US" sz="1200" dirty="0">
                          <a:effectLst/>
                        </a:rPr>
                        <a:t> CCRs</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tc>
                  <a:txBody>
                    <a:bodyPr/>
                    <a:lstStyle/>
                    <a:p>
                      <a:pPr algn="ctr">
                        <a:spcBef>
                          <a:spcPts val="600"/>
                        </a:spcBef>
                        <a:spcAft>
                          <a:spcPts val="600"/>
                        </a:spcAft>
                      </a:pPr>
                      <a:r>
                        <a:rPr lang="en-US" sz="1200" dirty="0">
                          <a:effectLst/>
                        </a:rPr>
                        <a:t>Cooperation Agreement signed</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tc>
                  <a:txBody>
                    <a:bodyPr/>
                    <a:lstStyle/>
                    <a:p>
                      <a:pPr algn="ctr">
                        <a:spcBef>
                          <a:spcPts val="600"/>
                        </a:spcBef>
                        <a:spcAft>
                          <a:spcPts val="600"/>
                        </a:spcAft>
                      </a:pPr>
                      <a:r>
                        <a:rPr lang="en-US" sz="1200" dirty="0">
                          <a:effectLst/>
                        </a:rPr>
                        <a:t>Capacity calculation methodology adopted</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tc>
                  <a:txBody>
                    <a:bodyPr/>
                    <a:lstStyle/>
                    <a:p>
                      <a:pPr algn="ctr">
                        <a:spcBef>
                          <a:spcPts val="600"/>
                        </a:spcBef>
                        <a:spcAft>
                          <a:spcPts val="600"/>
                        </a:spcAft>
                      </a:pPr>
                      <a:r>
                        <a:rPr lang="en-US" sz="1200" dirty="0">
                          <a:effectLst/>
                        </a:rPr>
                        <a:t>LIP/RIP established</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nchor="ctr"/>
                </a:tc>
                <a:extLst>
                  <a:ext uri="{0D108BD9-81ED-4DB2-BD59-A6C34878D82A}">
                    <a16:rowId xmlns:a16="http://schemas.microsoft.com/office/drawing/2014/main" val="3536655016"/>
                  </a:ext>
                </a:extLst>
              </a:tr>
              <a:tr h="850788">
                <a:tc>
                  <a:txBody>
                    <a:bodyPr/>
                    <a:lstStyle/>
                    <a:p>
                      <a:pPr algn="just">
                        <a:spcBef>
                          <a:spcPts val="600"/>
                        </a:spcBef>
                        <a:spcAft>
                          <a:spcPts val="600"/>
                        </a:spcAft>
                      </a:pPr>
                      <a:r>
                        <a:rPr lang="en-US" sz="1200">
                          <a:effectLst/>
                        </a:rPr>
                        <a:t>ITME CCR </a:t>
                      </a:r>
                      <a:endParaRPr lang="en-AT" sz="120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Cooperation established, no obligation for an agreement between TSOs</a:t>
                      </a:r>
                    </a:p>
                    <a:p>
                      <a:pPr algn="just">
                        <a:spcBef>
                          <a:spcPts val="600"/>
                        </a:spcBef>
                        <a:spcAft>
                          <a:spcPts val="600"/>
                        </a:spcAft>
                      </a:pPr>
                      <a:r>
                        <a:rPr lang="en-US" sz="1200" b="0" dirty="0">
                          <a:effectLst/>
                          <a:latin typeface="Arial" panose="020B0604020202020204" pitchFamily="34" charset="0"/>
                          <a:ea typeface="Arial" panose="020B0604020202020204" pitchFamily="34" charset="0"/>
                          <a:cs typeface="Times New Roman" panose="02020603050405020304" pitchFamily="18" charset="0"/>
                        </a:rPr>
                        <a:t>NRAs signed a memorandum of cooperation to define the approval procedures</a:t>
                      </a:r>
                      <a:endParaRPr lang="en-AT" sz="1200" b="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Drafted by TSOs, preliminary comments received from NRAs; TSOs to launch a public consultation prior to official submission for NRAs’ approval;</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l">
                        <a:spcBef>
                          <a:spcPts val="600"/>
                        </a:spcBef>
                        <a:spcAft>
                          <a:spcPts val="600"/>
                        </a:spcAft>
                      </a:pPr>
                      <a:r>
                        <a:rPr lang="en-US" sz="1200" b="1" dirty="0">
                          <a:effectLst/>
                        </a:rPr>
                        <a:t>ITME</a:t>
                      </a:r>
                      <a:r>
                        <a:rPr lang="en-US" sz="1200" dirty="0">
                          <a:effectLst/>
                        </a:rPr>
                        <a:t> </a:t>
                      </a:r>
                      <a:r>
                        <a:rPr lang="en-US" sz="1200" b="1" dirty="0">
                          <a:effectLst/>
                        </a:rPr>
                        <a:t>LIP </a:t>
                      </a:r>
                      <a:r>
                        <a:rPr lang="en-US" sz="1200" b="0" dirty="0">
                          <a:effectLst/>
                        </a:rPr>
                        <a:t>in the making</a:t>
                      </a:r>
                      <a:r>
                        <a:rPr lang="en-US" sz="1200" b="1" dirty="0">
                          <a:effectLst/>
                        </a:rPr>
                        <a:t>; </a:t>
                      </a:r>
                      <a:r>
                        <a:rPr lang="en-US" sz="1200" b="0" dirty="0">
                          <a:effectLst/>
                        </a:rPr>
                        <a:t>A</a:t>
                      </a:r>
                      <a:r>
                        <a:rPr lang="en-US" sz="1200" dirty="0">
                          <a:effectLst/>
                        </a:rPr>
                        <a:t>dherence to IBWT ongoing;</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extLst>
                  <a:ext uri="{0D108BD9-81ED-4DB2-BD59-A6C34878D82A}">
                    <a16:rowId xmlns:a16="http://schemas.microsoft.com/office/drawing/2014/main" val="4232032905"/>
                  </a:ext>
                </a:extLst>
              </a:tr>
              <a:tr h="1242842">
                <a:tc>
                  <a:txBody>
                    <a:bodyPr/>
                    <a:lstStyle/>
                    <a:p>
                      <a:pPr algn="just">
                        <a:spcBef>
                          <a:spcPts val="600"/>
                        </a:spcBef>
                        <a:spcAft>
                          <a:spcPts val="600"/>
                        </a:spcAft>
                      </a:pPr>
                      <a:r>
                        <a:rPr lang="en-US" sz="1200">
                          <a:effectLst/>
                        </a:rPr>
                        <a:t>EE CCR</a:t>
                      </a:r>
                      <a:endParaRPr lang="en-AT" sz="120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YES</a:t>
                      </a:r>
                    </a:p>
                    <a:p>
                      <a:pPr algn="just">
                        <a:spcBef>
                          <a:spcPts val="600"/>
                        </a:spcBef>
                        <a:spcAft>
                          <a:spcPts val="600"/>
                        </a:spcAft>
                      </a:pPr>
                      <a:endParaRPr lang="en-AT" sz="1200" b="1" dirty="0">
                        <a:effectLst/>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Interim methodology drafted and agreed by TSOs</a:t>
                      </a:r>
                      <a:endParaRPr lang="en-AT" sz="1200" kern="1200" dirty="0">
                        <a:solidFill>
                          <a:schemeClr val="dk1"/>
                        </a:solidFill>
                        <a:effectLst/>
                        <a:latin typeface="+mn-lt"/>
                        <a:ea typeface="+mn-ea"/>
                        <a:cs typeface="+mn-cs"/>
                      </a:endParaRPr>
                    </a:p>
                  </a:txBody>
                  <a:tcPr marL="46223" marR="46223" marT="0" marB="0"/>
                </a:tc>
                <a:tc>
                  <a:txBody>
                    <a:bodyPr/>
                    <a:lstStyle/>
                    <a:p>
                      <a:pPr algn="just">
                        <a:spcBef>
                          <a:spcPts val="600"/>
                        </a:spcBef>
                        <a:spcAft>
                          <a:spcPts val="600"/>
                        </a:spcAft>
                      </a:pPr>
                      <a:r>
                        <a:rPr lang="en-US" sz="1200" b="1" dirty="0">
                          <a:effectLst/>
                        </a:rPr>
                        <a:t>EE Regional development project on Integration of UA/MD into the SDAC/SIDC</a:t>
                      </a:r>
                    </a:p>
                    <a:p>
                      <a:pPr algn="just">
                        <a:spcBef>
                          <a:spcPts val="600"/>
                        </a:spcBef>
                        <a:spcAft>
                          <a:spcPts val="600"/>
                        </a:spcAft>
                      </a:pPr>
                      <a:r>
                        <a:rPr lang="en-US" sz="1200" dirty="0">
                          <a:effectLst/>
                        </a:rPr>
                        <a:t>MoU signed in December 2024</a:t>
                      </a:r>
                    </a:p>
                    <a:p>
                      <a:pPr algn="just">
                        <a:spcBef>
                          <a:spcPts val="600"/>
                        </a:spcBef>
                        <a:spcAft>
                          <a:spcPts val="6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Kick-off meeting took place on 31 January 2025</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extLst>
                  <a:ext uri="{0D108BD9-81ED-4DB2-BD59-A6C34878D82A}">
                    <a16:rowId xmlns:a16="http://schemas.microsoft.com/office/drawing/2014/main" val="2434381392"/>
                  </a:ext>
                </a:extLst>
              </a:tr>
              <a:tr h="1756982">
                <a:tc>
                  <a:txBody>
                    <a:bodyPr/>
                    <a:lstStyle/>
                    <a:p>
                      <a:pPr algn="just">
                        <a:spcBef>
                          <a:spcPts val="600"/>
                        </a:spcBef>
                        <a:spcAft>
                          <a:spcPts val="600"/>
                        </a:spcAft>
                      </a:pPr>
                      <a:r>
                        <a:rPr lang="en-US" sz="1200" dirty="0">
                          <a:effectLst/>
                        </a:rPr>
                        <a:t>Shadow SEE CCR</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endParaRPr>
                    </a:p>
                    <a:p>
                      <a:pPr algn="just">
                        <a:spcBef>
                          <a:spcPts val="600"/>
                        </a:spcBef>
                        <a:spcAft>
                          <a:spcPts val="600"/>
                        </a:spcAft>
                      </a:pPr>
                      <a:r>
                        <a:rPr lang="en-US" sz="1200" dirty="0">
                          <a:effectLst/>
                        </a:rPr>
                        <a:t>On 4 December, WB TSOs signed Joint Declaration on Regional Coordination that assumes splitting Shadow SEE CCR </a:t>
                      </a:r>
                    </a:p>
                    <a:p>
                      <a:pPr algn="just">
                        <a:spcBef>
                          <a:spcPts val="600"/>
                        </a:spcBef>
                        <a:spcAft>
                          <a:spcPts val="600"/>
                        </a:spcAft>
                      </a:pPr>
                      <a:r>
                        <a:rPr lang="en-US" sz="1200" dirty="0">
                          <a:effectLst/>
                        </a:rPr>
                        <a:t>On 11 December, all EU TSOs endorsed a proposal</a:t>
                      </a:r>
                      <a:endParaRPr lang="en-AT"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just">
                        <a:spcBef>
                          <a:spcPts val="600"/>
                        </a:spcBef>
                        <a:spcAft>
                          <a:spcPts val="600"/>
                        </a:spcAft>
                      </a:pPr>
                      <a:r>
                        <a:rPr lang="en-US" sz="1200" b="1" dirty="0">
                          <a:effectLst/>
                        </a:rPr>
                        <a:t>NO</a:t>
                      </a:r>
                      <a:endParaRPr lang="en-AT" sz="1200" b="1"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tc>
                  <a:txBody>
                    <a:bodyPr/>
                    <a:lstStyle/>
                    <a:p>
                      <a:pPr algn="l">
                        <a:spcBef>
                          <a:spcPts val="600"/>
                        </a:spcBef>
                        <a:spcAft>
                          <a:spcPts val="600"/>
                        </a:spcAft>
                      </a:pPr>
                      <a:r>
                        <a:rPr lang="en-US" sz="1200" b="1" dirty="0">
                          <a:effectLst/>
                        </a:rPr>
                        <a:t>HU-RS LIP</a:t>
                      </a:r>
                      <a:r>
                        <a:rPr lang="en-US" sz="1200" dirty="0">
                          <a:effectLst/>
                        </a:rPr>
                        <a:t>, MoU signed; </a:t>
                      </a:r>
                      <a:r>
                        <a:rPr lang="en-US" sz="1200" b="1" dirty="0">
                          <a:effectLst/>
                        </a:rPr>
                        <a:t>BG-RS LIP </a:t>
                      </a:r>
                      <a:r>
                        <a:rPr lang="en-US" sz="1200" dirty="0">
                          <a:effectLst/>
                        </a:rPr>
                        <a:t>under discussion;</a:t>
                      </a:r>
                      <a:endParaRPr lang="en-AT" sz="1200" dirty="0">
                        <a:effectLst/>
                      </a:endParaRPr>
                    </a:p>
                    <a:p>
                      <a:pPr algn="l">
                        <a:spcBef>
                          <a:spcPts val="600"/>
                        </a:spcBef>
                        <a:spcAft>
                          <a:spcPts val="600"/>
                        </a:spcAft>
                      </a:pPr>
                      <a:r>
                        <a:rPr lang="en-US" sz="1200" b="1" dirty="0">
                          <a:effectLst/>
                        </a:rPr>
                        <a:t>SEE MC LIP </a:t>
                      </a:r>
                      <a:r>
                        <a:rPr lang="en-US" sz="1200" dirty="0">
                          <a:effectLst/>
                        </a:rPr>
                        <a:t>(AL, GR, XK*, MK),     MoU signed, applied for IBWT</a:t>
                      </a:r>
                    </a:p>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dk1"/>
                          </a:solidFill>
                          <a:effectLst/>
                          <a:latin typeface="+mn-lt"/>
                          <a:ea typeface="+mn-ea"/>
                          <a:cs typeface="+mn-cs"/>
                        </a:rPr>
                        <a:t>ALPEX adhered to the CACM Global NDA in January 2025;</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46223" marR="46223" marT="0" marB="0"/>
                </a:tc>
                <a:extLst>
                  <a:ext uri="{0D108BD9-81ED-4DB2-BD59-A6C34878D82A}">
                    <a16:rowId xmlns:a16="http://schemas.microsoft.com/office/drawing/2014/main" val="1163539192"/>
                  </a:ext>
                </a:extLst>
              </a:tr>
            </a:tbl>
          </a:graphicData>
        </a:graphic>
      </p:graphicFrame>
    </p:spTree>
    <p:extLst>
      <p:ext uri="{BB962C8B-B14F-4D97-AF65-F5344CB8AC3E}">
        <p14:creationId xmlns:p14="http://schemas.microsoft.com/office/powerpoint/2010/main" val="242435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859747"/>
            <a:ext cx="9144000" cy="4437888"/>
          </a:xfrm>
        </p:spPr>
      </p:pic>
      <p:sp>
        <p:nvSpPr>
          <p:cNvPr id="3" name="Foliennummernplatzhalter 2"/>
          <p:cNvSpPr>
            <a:spLocks noGrp="1"/>
          </p:cNvSpPr>
          <p:nvPr>
            <p:ph type="sldNum" sz="quarter" idx="12"/>
          </p:nvPr>
        </p:nvSpPr>
        <p:spPr/>
        <p:txBody>
          <a:bodyPr/>
          <a:lstStyle/>
          <a:p>
            <a:fld id="{AF93B2B6-68E5-2D46-B060-FE1D3366BF4B}" type="slidenum">
              <a:rPr lang="de-DE" smtClean="0"/>
              <a:pPr/>
              <a:t>7</a:t>
            </a:fld>
            <a:endParaRPr lang="de-DE" dirty="0"/>
          </a:p>
        </p:txBody>
      </p:sp>
      <p:sp>
        <p:nvSpPr>
          <p:cNvPr id="8" name="Bildplatzhalter 6"/>
          <p:cNvSpPr txBox="1">
            <a:spLocks/>
          </p:cNvSpPr>
          <p:nvPr/>
        </p:nvSpPr>
        <p:spPr>
          <a:xfrm>
            <a:off x="152400" y="977900"/>
            <a:ext cx="9144000" cy="4476750"/>
          </a:xfrm>
          <a:prstGeom prst="rect">
            <a:avLst/>
          </a:prstGeom>
        </p:spPr>
        <p:txBody>
          <a:bodyPr/>
          <a:lstStyle/>
          <a:p>
            <a:endParaRPr lang="en-AT"/>
          </a:p>
        </p:txBody>
      </p:sp>
      <p:sp>
        <p:nvSpPr>
          <p:cNvPr id="10" name="Untertitel 3"/>
          <p:cNvSpPr txBox="1">
            <a:spLocks/>
          </p:cNvSpPr>
          <p:nvPr/>
        </p:nvSpPr>
        <p:spPr>
          <a:xfrm>
            <a:off x="4565650" y="2726266"/>
            <a:ext cx="4578350" cy="806450"/>
          </a:xfrm>
          <a:prstGeom prst="rect">
            <a:avLst/>
          </a:prstGeom>
          <a:solidFill>
            <a:schemeClr val="bg2"/>
          </a:solidFill>
        </p:spPr>
        <p:txBody>
          <a:bodyPr vert="horz" lIns="252000" tIns="45720" rIns="252000" bIns="45720" rtlCol="0">
            <a:normAutofit/>
          </a:bodyPr>
          <a:lstStyle>
            <a:lvl1pPr marL="0" indent="0" algn="l" defTabSz="457200" rtl="0" eaLnBrk="1" latinLnBrk="0" hangingPunct="1">
              <a:lnSpc>
                <a:spcPct val="130000"/>
              </a:lnSpc>
              <a:spcBef>
                <a:spcPts val="600"/>
              </a:spcBef>
              <a:spcAft>
                <a:spcPts val="600"/>
              </a:spcAft>
              <a:buFont typeface="Arial"/>
              <a:buNone/>
              <a:defRPr sz="1700" b="0" i="0" kern="1200">
                <a:solidFill>
                  <a:schemeClr val="tx1">
                    <a:lumMod val="75000"/>
                    <a:lumOff val="25000"/>
                  </a:schemeClr>
                </a:solidFill>
                <a:latin typeface="+mn-lt"/>
                <a:ea typeface="+mn-ea"/>
                <a:cs typeface="Arial"/>
              </a:defRPr>
            </a:lvl1pPr>
            <a:lvl2pPr marL="457200" indent="0" algn="ctr" defTabSz="457200" rtl="0" eaLnBrk="1" latinLnBrk="0" hangingPunct="1">
              <a:lnSpc>
                <a:spcPct val="90000"/>
              </a:lnSpc>
              <a:spcBef>
                <a:spcPct val="20000"/>
              </a:spcBef>
              <a:spcAft>
                <a:spcPts val="0"/>
              </a:spcAft>
              <a:buFont typeface="Arial"/>
              <a:buNone/>
              <a:defRPr lang="de-AT" sz="1600" b="0" i="0" kern="1200">
                <a:solidFill>
                  <a:schemeClr val="tx1">
                    <a:tint val="75000"/>
                  </a:schemeClr>
                </a:solidFill>
                <a:latin typeface="Arial"/>
                <a:ea typeface="+mn-ea"/>
                <a:cs typeface="Arial"/>
              </a:defRPr>
            </a:lvl2pPr>
            <a:lvl3pPr marL="914400" marR="0" indent="0" algn="ctr" defTabSz="457200" rtl="0" eaLnBrk="1" fontAlgn="auto" latinLnBrk="0" hangingPunct="1">
              <a:lnSpc>
                <a:spcPct val="100000"/>
              </a:lnSpc>
              <a:spcBef>
                <a:spcPct val="20000"/>
              </a:spcBef>
              <a:spcAft>
                <a:spcPts val="600"/>
              </a:spcAft>
              <a:buClrTx/>
              <a:buSzTx/>
              <a:buFont typeface="Arial"/>
              <a:buNone/>
              <a:tabLst/>
              <a:defRPr lang="de-AT" sz="1600" b="1" i="1" kern="1200">
                <a:solidFill>
                  <a:schemeClr val="tx1">
                    <a:tint val="75000"/>
                  </a:schemeClr>
                </a:solidFill>
                <a:latin typeface="Arial"/>
                <a:ea typeface="+mn-ea"/>
                <a:cs typeface="Arial"/>
              </a:defRPr>
            </a:lvl3pPr>
            <a:lvl4pPr marL="1371600" indent="0" algn="ctr" defTabSz="457200" rtl="0" eaLnBrk="1" latinLnBrk="0" hangingPunct="1">
              <a:lnSpc>
                <a:spcPct val="130000"/>
              </a:lnSpc>
              <a:spcBef>
                <a:spcPts val="0"/>
              </a:spcBef>
              <a:spcAft>
                <a:spcPts val="800"/>
              </a:spcAft>
              <a:buFont typeface="Symbol" charset="2"/>
              <a:buNone/>
              <a:defRPr sz="1700" b="0" i="0" kern="1200">
                <a:solidFill>
                  <a:schemeClr val="tx1">
                    <a:tint val="75000"/>
                  </a:schemeClr>
                </a:solidFill>
                <a:latin typeface="+mn-lt"/>
                <a:ea typeface="+mn-ea"/>
                <a:cs typeface="Arial"/>
              </a:defRPr>
            </a:lvl4pPr>
            <a:lvl5pPr marL="1828800" indent="0" algn="ctr" defTabSz="457200" rtl="0" eaLnBrk="1" latinLnBrk="0" hangingPunct="1">
              <a:lnSpc>
                <a:spcPct val="130000"/>
              </a:lnSpc>
              <a:spcBef>
                <a:spcPts val="0"/>
              </a:spcBef>
              <a:spcAft>
                <a:spcPts val="800"/>
              </a:spcAft>
              <a:buFont typeface="Arial"/>
              <a:buNone/>
              <a:defRPr sz="1700" b="0" i="0" kern="1200">
                <a:solidFill>
                  <a:schemeClr val="tx1">
                    <a:tint val="75000"/>
                  </a:schemeClr>
                </a:solidFill>
                <a:latin typeface="+mn-lt"/>
                <a:ea typeface="+mn-ea"/>
                <a:cs typeface="Arial"/>
              </a:defRPr>
            </a:lvl5pPr>
            <a:lvl6pPr marL="2286000" indent="0" algn="ctr" defTabSz="457200" rtl="0" eaLnBrk="1" latinLnBrk="0" hangingPunct="1">
              <a:lnSpc>
                <a:spcPct val="130000"/>
              </a:lnSpc>
              <a:spcBef>
                <a:spcPts val="0"/>
              </a:spcBef>
              <a:spcAft>
                <a:spcPts val="800"/>
              </a:spcAft>
              <a:buFont typeface="Symbol" charset="2"/>
              <a:buNone/>
              <a:defRPr sz="1700" kern="1200">
                <a:solidFill>
                  <a:schemeClr val="tx1">
                    <a:tint val="75000"/>
                  </a:schemeClr>
                </a:solidFill>
                <a:latin typeface="+mn-lt"/>
                <a:ea typeface="+mn-ea"/>
                <a:cs typeface="+mn-cs"/>
              </a:defRPr>
            </a:lvl6pPr>
            <a:lvl7pPr marL="2743200" indent="0" algn="ctr" defTabSz="457200" rtl="0" eaLnBrk="1" latinLnBrk="0" hangingPunct="1">
              <a:lnSpc>
                <a:spcPct val="130000"/>
              </a:lnSpc>
              <a:spcBef>
                <a:spcPts val="0"/>
              </a:spcBef>
              <a:spcAft>
                <a:spcPts val="800"/>
              </a:spcAft>
              <a:buFont typeface="Symbol" charset="2"/>
              <a:buNone/>
              <a:defRPr sz="17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a:t>jasmina.trhulj@energy-community.org</a:t>
            </a:r>
            <a:endParaRPr lang="de-DE" sz="1200" dirty="0"/>
          </a:p>
        </p:txBody>
      </p:sp>
      <p:sp>
        <p:nvSpPr>
          <p:cNvPr id="11" name="Titel 4"/>
          <p:cNvSpPr txBox="1">
            <a:spLocks/>
          </p:cNvSpPr>
          <p:nvPr/>
        </p:nvSpPr>
        <p:spPr>
          <a:xfrm>
            <a:off x="4565650" y="1697565"/>
            <a:ext cx="4578350" cy="1037167"/>
          </a:xfrm>
          <a:prstGeom prst="rect">
            <a:avLst/>
          </a:prstGeom>
          <a:solidFill>
            <a:schemeClr val="bg2"/>
          </a:solidFill>
        </p:spPr>
        <p:txBody>
          <a:bodyPr vert="horz" lIns="252000" tIns="45720" rIns="252000" bIns="45720" rtlCol="0" anchor="b">
            <a:noAutofit/>
          </a:bodyPr>
          <a:lstStyle>
            <a:lvl1pPr algn="l" defTabSz="457200" rtl="0" eaLnBrk="1" latinLnBrk="0" hangingPunct="1">
              <a:spcBef>
                <a:spcPct val="0"/>
              </a:spcBef>
              <a:buNone/>
              <a:defRPr sz="2800" i="1" kern="1200">
                <a:solidFill>
                  <a:schemeClr val="tx2"/>
                </a:solidFill>
                <a:latin typeface="+mj-lt"/>
                <a:ea typeface="+mj-ea"/>
                <a:cs typeface="+mj-cs"/>
              </a:defRPr>
            </a:lvl1pPr>
          </a:lstStyle>
          <a:p>
            <a:r>
              <a:rPr lang="en-US"/>
              <a:t>Thank you </a:t>
            </a:r>
            <a:br>
              <a:rPr lang="en-US"/>
            </a:br>
            <a:r>
              <a:rPr lang="en-US"/>
              <a:t>for your attention!</a:t>
            </a:r>
          </a:p>
        </p:txBody>
      </p:sp>
      <p:sp>
        <p:nvSpPr>
          <p:cNvPr id="2" name="Rectangle 1"/>
          <p:cNvSpPr/>
          <p:nvPr/>
        </p:nvSpPr>
        <p:spPr>
          <a:xfrm>
            <a:off x="50800" y="37974"/>
            <a:ext cx="965200" cy="7302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215111"/>
      </p:ext>
    </p:extLst>
  </p:cSld>
  <p:clrMapOvr>
    <a:masterClrMapping/>
  </p:clrMapOvr>
</p:sld>
</file>

<file path=ppt/theme/theme1.xml><?xml version="1.0" encoding="utf-8"?>
<a:theme xmlns:a="http://schemas.openxmlformats.org/drawingml/2006/main" name="Energy Community Master">
  <a:themeElements>
    <a:clrScheme name="EC Colors final">
      <a:dk1>
        <a:sysClr val="windowText" lastClr="000000"/>
      </a:dk1>
      <a:lt1>
        <a:sysClr val="window" lastClr="FFFFFF"/>
      </a:lt1>
      <a:dk2>
        <a:srgbClr val="283583"/>
      </a:dk2>
      <a:lt2>
        <a:srgbClr val="FFFFFF"/>
      </a:lt2>
      <a:accent1>
        <a:srgbClr val="283583"/>
      </a:accent1>
      <a:accent2>
        <a:srgbClr val="72BA64"/>
      </a:accent2>
      <a:accent3>
        <a:srgbClr val="FFD500"/>
      </a:accent3>
      <a:accent4>
        <a:srgbClr val="F59C00"/>
      </a:accent4>
      <a:accent5>
        <a:srgbClr val="CF0B56"/>
      </a:accent5>
      <a:accent6>
        <a:srgbClr val="009DCC"/>
      </a:accent6>
      <a:hlink>
        <a:srgbClr val="9D1680"/>
      </a:hlink>
      <a:folHlink>
        <a:srgbClr val="662382"/>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31758</TotalTime>
  <Words>1169</Words>
  <Application>Microsoft Office PowerPoint</Application>
  <PresentationFormat>On-screen Show (16:10)</PresentationFormat>
  <Paragraphs>116</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Calibri</vt:lpstr>
      <vt:lpstr>DejaVu Sans</vt:lpstr>
      <vt:lpstr>Symbol</vt:lpstr>
      <vt:lpstr>Times New Roman</vt:lpstr>
      <vt:lpstr>Wingdings</vt:lpstr>
      <vt:lpstr>Energy Community Master</vt:lpstr>
      <vt:lpstr>The Electricity Integration Package in the Energy Community - Update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November</dc:creator>
  <cp:lastModifiedBy>Jasmina Trhulj</cp:lastModifiedBy>
  <cp:revision>687</cp:revision>
  <cp:lastPrinted>2024-06-13T07:31:50Z</cp:lastPrinted>
  <dcterms:created xsi:type="dcterms:W3CDTF">2013-07-08T10:40:08Z</dcterms:created>
  <dcterms:modified xsi:type="dcterms:W3CDTF">2025-02-06T10:46:35Z</dcterms:modified>
</cp:coreProperties>
</file>