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02/07/2025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r.europa.eu/" TargetMode="External"/><Relationship Id="rId13" Type="http://schemas.openxmlformats.org/officeDocument/2006/relationships/hyperlink" Target="https://www.acer.europa.eu/the-agency/careers/vacancie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acer.europa.eu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si.linkedin.com/company/eu-acer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twitter.com/EU_ACER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ER Vaca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right light in the dark&#10;&#10;Description automatically generated">
            <a:extLst>
              <a:ext uri="{FF2B5EF4-FFF2-40B4-BE49-F238E27FC236}">
                <a16:creationId xmlns:a16="http://schemas.microsoft.com/office/drawing/2014/main" id="{69271CE8-BA44-0305-7390-F6BFE747A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106" b="19048"/>
          <a:stretch/>
        </p:blipFill>
        <p:spPr>
          <a:xfrm>
            <a:off x="6358727" y="118270"/>
            <a:ext cx="5833270" cy="458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8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A14BB-2679-F3DD-A36D-44B2E0CB7742}"/>
              </a:ext>
            </a:extLst>
          </p:cNvPr>
          <p:cNvGrpSpPr/>
          <p:nvPr userDrawn="1"/>
        </p:nvGrpSpPr>
        <p:grpSpPr>
          <a:xfrm>
            <a:off x="7965692" y="0"/>
            <a:ext cx="4048125" cy="4129420"/>
            <a:chOff x="7699684" y="-5809"/>
            <a:chExt cx="4048125" cy="412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281CAB-D855-05CB-DA50-AD6F60511629}"/>
                </a:ext>
              </a:extLst>
            </p:cNvPr>
            <p:cNvGrpSpPr/>
            <p:nvPr/>
          </p:nvGrpSpPr>
          <p:grpSpPr>
            <a:xfrm>
              <a:off x="8897510" y="0"/>
              <a:ext cx="1887489" cy="3652156"/>
              <a:chOff x="8897510" y="0"/>
              <a:chExt cx="1887489" cy="365215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9FA348-F868-163C-0A2E-5EF7BB226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8167" y="0"/>
                <a:ext cx="0" cy="2070100"/>
              </a:xfrm>
              <a:prstGeom prst="line">
                <a:avLst/>
              </a:prstGeom>
              <a:ln w="38100">
                <a:solidFill>
                  <a:srgbClr val="969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light bulb with a silver cap&#10;&#10;Description automatically generated">
                <a:extLst>
                  <a:ext uri="{FF2B5EF4-FFF2-40B4-BE49-F238E27FC236}">
                    <a16:creationId xmlns:a16="http://schemas.microsoft.com/office/drawing/2014/main" id="{45CCA183-CA4B-AD2F-140F-73E03B28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7510" y="1017478"/>
                <a:ext cx="1887489" cy="263467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E9D9E5-6F51-9DF3-9D04-215E3B55A4C9}"/>
                  </a:ext>
                </a:extLst>
              </p:cNvPr>
              <p:cNvSpPr/>
              <p:nvPr/>
            </p:nvSpPr>
            <p:spPr>
              <a:xfrm>
                <a:off x="9178096" y="2436336"/>
                <a:ext cx="1307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200" b="1" dirty="0">
                    <a:solidFill>
                      <a:srgbClr val="3678BD"/>
                    </a:solidFill>
                  </a:rPr>
                  <a:t>ACER is hiring!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br>
                  <a:rPr lang="sl-SI" sz="5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Visit our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vacancies page.</a:t>
                </a:r>
                <a:endParaRPr lang="en-GB" sz="1200" b="1" dirty="0">
                  <a:solidFill>
                    <a:srgbClr val="3678BD"/>
                  </a:solidFill>
                </a:endParaRPr>
              </a:p>
            </p:txBody>
          </p:sp>
        </p:grpSp>
        <p:sp>
          <p:nvSpPr>
            <p:cNvPr id="14" name="Rectangle 13">
              <a:hlinkClick r:id="rId13"/>
              <a:extLst>
                <a:ext uri="{FF2B5EF4-FFF2-40B4-BE49-F238E27FC236}">
                  <a16:creationId xmlns:a16="http://schemas.microsoft.com/office/drawing/2014/main" id="{5A6A5C22-78B5-4619-73E4-C4E79512D34A}"/>
                </a:ext>
              </a:extLst>
            </p:cNvPr>
            <p:cNvSpPr/>
            <p:nvPr/>
          </p:nvSpPr>
          <p:spPr>
            <a:xfrm>
              <a:off x="7699684" y="-5809"/>
              <a:ext cx="4048125" cy="4129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</p:grp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6EB01A4E-1E75-F066-F01C-3348107FABC3}"/>
              </a:ext>
            </a:extLst>
          </p:cNvPr>
          <p:cNvSpPr/>
          <p:nvPr userDrawn="1"/>
        </p:nvSpPr>
        <p:spPr>
          <a:xfrm>
            <a:off x="7985975" y="0"/>
            <a:ext cx="4216400" cy="470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665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61" r:id="rId18"/>
    <p:sldLayoutId id="2147483678" r:id="rId19"/>
    <p:sldLayoutId id="2147483675" r:id="rId20"/>
    <p:sldLayoutId id="2147483673" r:id="rId21"/>
    <p:sldLayoutId id="2147483677" r:id="rId22"/>
    <p:sldLayoutId id="2147483679" r:id="rId23"/>
    <p:sldLayoutId id="2147483676" r:id="rId24"/>
    <p:sldLayoutId id="2147483672" r:id="rId25"/>
    <p:sldLayoutId id="2147483680" r:id="rId2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er.europa.eu/documents/public-consultations/calendar?field_date_pub_consul_value=202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755D-F9DC-5544-B2F3-A4B6B0B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</a:t>
            </a:r>
            <a:r>
              <a:rPr lang="en-GB" dirty="0"/>
              <a:t>CER PC/Events 2024/2025</a:t>
            </a:r>
            <a:endParaRPr lang="en-S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E76D8-5BBE-4F4B-8F01-F3B2663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1</a:t>
            </a:fld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48B7F-61A0-334F-A124-7C5903822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72" y="1427034"/>
            <a:ext cx="10031628" cy="4351338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900" dirty="0">
                <a:latin typeface="Inter" panose="020B0502030000000004" pitchFamily="34" charset="0"/>
                <a:ea typeface="Inter" panose="020B0502030000000004" pitchFamily="34" charset="0"/>
              </a:rPr>
              <a:t>Open consultations: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No open consultations at the moment</a:t>
            </a:r>
          </a:p>
          <a:p>
            <a:pPr marL="0" indent="0">
              <a:buClr>
                <a:schemeClr val="tx2"/>
              </a:buClr>
              <a:buNone/>
            </a:pPr>
            <a:endParaRPr lang="en-GB" sz="29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900" dirty="0">
                <a:latin typeface="Inter" panose="020B0502030000000004" pitchFamily="34" charset="0"/>
                <a:ea typeface="Inter" panose="020B0502030000000004" pitchFamily="34" charset="0"/>
              </a:rPr>
              <a:t>Upcoming consultations:</a:t>
            </a:r>
            <a:endParaRPr lang="en-GB" sz="29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Public consultation on </a:t>
            </a:r>
            <a:r>
              <a:rPr lang="en-GB" sz="2900" b="0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inter-temporal cost allocation mechanism for financing hydrogen infrastructure (</a:t>
            </a:r>
            <a:r>
              <a:rPr lang="en-GB" sz="2900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GHR)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9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Impact of developing Peak-Shaving Products on the EU electricity market (</a:t>
            </a:r>
            <a:r>
              <a:rPr lang="en-GB" sz="2900" b="1" i="0" dirty="0">
                <a:solidFill>
                  <a:srgbClr val="000000"/>
                </a:solidFill>
                <a:effectLst/>
                <a:latin typeface="Inter" panose="020B0502030000000004" pitchFamily="34" charset="0"/>
                <a:ea typeface="Inter" panose="020B0502030000000004" pitchFamily="34" charset="0"/>
              </a:rPr>
              <a:t>Spring 2025 – Electricity)</a:t>
            </a:r>
          </a:p>
          <a:p>
            <a:pPr marL="0" indent="0">
              <a:buClr>
                <a:schemeClr val="tx2"/>
              </a:buClr>
              <a:buNone/>
            </a:pPr>
            <a:endParaRPr lang="en-GB" sz="2900" b="1" i="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900" dirty="0">
                <a:latin typeface="Inter" panose="020B0502030000000004" pitchFamily="34" charset="0"/>
                <a:ea typeface="Inter" panose="020B0502030000000004" pitchFamily="34" charset="0"/>
              </a:rPr>
              <a:t>Upcoming events:</a:t>
            </a:r>
            <a:endParaRPr lang="en-GB" sz="29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900" b="0" dirty="0"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Webinar on the DR NC recommendation (</a:t>
            </a:r>
            <a:r>
              <a:rPr lang="en-GB" sz="2900" dirty="0"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end march - Electricity</a:t>
            </a:r>
            <a:r>
              <a:rPr lang="en-GB" sz="2900" b="0" dirty="0"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900" b="0" dirty="0"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Webinar on ACER tariff methodologies’ best practices report published on 13 March (</a:t>
            </a:r>
            <a:r>
              <a:rPr lang="en-GB" sz="2900" dirty="0"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March – ESN</a:t>
            </a:r>
            <a:r>
              <a:rPr lang="en-GB" sz="2900" b="0" dirty="0"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900" b="0" dirty="0"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ACER Workshop on Efficiency comparison of  gas  NRAs (</a:t>
            </a:r>
            <a:r>
              <a:rPr lang="en-GB" sz="2900" dirty="0"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April - GHR</a:t>
            </a:r>
            <a:r>
              <a:rPr lang="en-GB" sz="2900" b="0" dirty="0"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900" b="0" dirty="0">
                <a:effectLst/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ACER webinar on </a:t>
            </a:r>
            <a:r>
              <a:rPr lang="en-GB" sz="2900" b="0" dirty="0"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LMG report publication (</a:t>
            </a:r>
            <a:r>
              <a:rPr lang="en-GB" sz="2900" dirty="0"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May – GHR</a:t>
            </a:r>
            <a:r>
              <a:rPr lang="en-GB" sz="2900" b="0" dirty="0">
                <a:latin typeface="Inter" panose="020B0502030000000004" pitchFamily="34" charset="0"/>
                <a:ea typeface="Inter" panose="020B0502030000000004" pitchFamily="34" charset="0"/>
                <a:cs typeface="Times New Roman" panose="02020603050405020304" pitchFamily="18" charset="0"/>
              </a:rPr>
              <a:t>)</a:t>
            </a:r>
            <a:endParaRPr lang="en-GB" sz="2900" b="0" dirty="0">
              <a:effectLst/>
              <a:latin typeface="Inter" panose="020B0502030000000004" pitchFamily="34" charset="0"/>
              <a:ea typeface="Inter" panose="020B05020300000000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2900" b="0" i="0" dirty="0">
              <a:solidFill>
                <a:srgbClr val="000000"/>
              </a:solidFill>
              <a:effectLst/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9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Closed consu</a:t>
            </a:r>
            <a:r>
              <a:rPr lang="en-GB" sz="290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</a:rPr>
              <a:t>ltations in 2024:</a:t>
            </a:r>
            <a:endParaRPr lang="en-GB" sz="2900" b="0" dirty="0">
              <a:solidFill>
                <a:srgbClr val="000000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90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Inter" panose="020B0502030000000004" pitchFamily="34" charset="0"/>
                <a:hlinkClick r:id="rId2"/>
              </a:rPr>
              <a:t>ACER Public Consultation HUB</a:t>
            </a:r>
            <a:endParaRPr lang="en-GB" sz="290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5051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PPT Template" id="{3035E552-61DB-4163-B1F8-D6B45BA9B151}" vid="{C84D4FE2-F865-4768-9519-0CF7253CBA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ACER PPT Template</Template>
  <TotalTime>68</TotalTime>
  <Words>115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Inter</vt:lpstr>
      <vt:lpstr>System Font Regular</vt:lpstr>
      <vt:lpstr>Wingdings</vt:lpstr>
      <vt:lpstr>ACER THEME</vt:lpstr>
      <vt:lpstr>ACER PC/Events 2024/2025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 DZAFEROVIC (ACER)</dc:creator>
  <cp:lastModifiedBy>Tina DZAFEROVIC (ACER)</cp:lastModifiedBy>
  <cp:revision>6</cp:revision>
  <dcterms:created xsi:type="dcterms:W3CDTF">2024-06-07T13:17:14Z</dcterms:created>
  <dcterms:modified xsi:type="dcterms:W3CDTF">2025-02-07T10:37:39Z</dcterms:modified>
</cp:coreProperties>
</file>