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 id="2147483811" r:id="rId6"/>
    <p:sldMasterId id="2147483897" r:id="rId7"/>
  </p:sldMasterIdLst>
  <p:notesMasterIdLst>
    <p:notesMasterId r:id="rId18"/>
  </p:notesMasterIdLst>
  <p:sldIdLst>
    <p:sldId id="392" r:id="rId8"/>
    <p:sldId id="2147476578" r:id="rId9"/>
    <p:sldId id="2147476607" r:id="rId10"/>
    <p:sldId id="2147476606" r:id="rId11"/>
    <p:sldId id="2147476601" r:id="rId12"/>
    <p:sldId id="2147476602" r:id="rId13"/>
    <p:sldId id="2147476603" r:id="rId14"/>
    <p:sldId id="2147476611" r:id="rId15"/>
    <p:sldId id="2147378656" r:id="rId16"/>
    <p:sldId id="2147378658" r:id="rId17"/>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67094B-4E67-5650-9CBF-CD14517ECFE9}" name="Milica Bogdanovic" initials="MB" userId="S::mbogdanovic@e-bridge.com::2398567f-a3c2-4ae5-a6bb-6b9c3dd1ea6a" providerId="AD"/>
  <p188:author id="{20403468-D2A9-1949-F7A9-A297D44242EC}" name="Nijat Gasimov" initials="NG" userId="S::ngasimov@entsoe.eu::c2ada72c-961a-4dc2-9715-14ec576a85da" providerId="AD"/>
  <p188:author id="{9B9BE66D-084A-F520-E5E3-296898CF5429}" name="Milen Kostov" initials="MK" userId="S::mkostov1@entsoe.eu::c6bee525-a3e2-4915-af03-e6bea8b880f0" providerId="AD"/>
  <p188:author id="{ADB02192-29F0-699A-E736-0A4685CCE994}" name="Nijat Gasimov" initials="NG" userId="S::NGasimov@entsoe.eu::c2ada72c-961a-4dc2-9715-14ec576a85da" providerId="AD"/>
  <p188:author id="{8C99E1C4-D40F-7B6D-903D-28244422CC05}" name="Cai Oliver Thier" initials="CT" userId="S::cthier_e-bridge.com#ext#@entsoe00.onmicrosoft.com::482e08a9-b9b0-4e3e-9410-4eafefc1b6cc" providerId="AD"/>
  <p188:author id="{E94944D3-4802-F2B5-0B64-3D4780E5F250}" name="Engel, Lena" initials="EL" userId="S::lena.engel_tennet.eu#ext#@entsoe00.onmicrosoft.com::bb5f059f-9f3c-4859-b0af-b37d6d6bd45c" providerId="AD"/>
  <p188:author id="{25C1C0FC-4D07-B83F-BE41-44B381EB32BB}" name="Cai Oliver Thier" initials="COT" userId="Cai Oliver Thi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2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27F03-E7DA-4109-BDB0-6725F537777E}" v="896" dt="2024-11-28T10:05:32.814"/>
    <p1510:client id="{1FD8C57B-76AE-4D4F-9CCD-8D424CC69AC8}" v="81" vWet="83" dt="2024-11-28T10:00:53.702"/>
    <p1510:client id="{26DE2212-01B2-46E2-9B02-95FED2EE7CF5}" v="1" dt="2024-11-28T16:25:40.480"/>
    <p1510:client id="{2B7640CB-BCC2-E747-73A6-4F34987421FF}" v="18" dt="2024-11-28T07:29:24.654"/>
    <p1510:client id="{97F43EC0-2835-4481-B0F7-0125D399B2DC}" v="1853" dt="2024-11-28T09:51:57.940"/>
    <p1510:client id="{C41BC8A0-4EBC-8604-5E5C-77E0ADE8CF1F}" v="5" dt="2024-11-28T16:26:31.455"/>
    <p1510:client id="{C6936297-31C7-124A-9157-0E4C54F4297D}" v="1016" dt="2024-11-28T09:51:29.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3B4D4-FE3E-164E-908F-33FC34765FD0}" type="datetimeFigureOut">
              <a:rPr lang="de-DE" smtClean="0"/>
              <a:t>02.12.2024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2290E-CE32-7240-9136-FAA98029C458}" type="slidenum">
              <a:rPr lang="de-DE" smtClean="0"/>
              <a:t>‹#›</a:t>
            </a:fld>
            <a:endParaRPr lang="de-DE"/>
          </a:p>
        </p:txBody>
      </p:sp>
    </p:spTree>
    <p:extLst>
      <p:ext uri="{BB962C8B-B14F-4D97-AF65-F5344CB8AC3E}">
        <p14:creationId xmlns:p14="http://schemas.microsoft.com/office/powerpoint/2010/main" val="42129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EDAF7-E0AF-4FF6-99BD-06DE7C26DC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6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59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60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86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6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76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F1B3C-45EB-4E4B-A9C8-6948E35E1AAC}"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9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09262-308E-1D48-BC4B-6D74CF31D61D}"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15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66139962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8211986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39137206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0908612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308959967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63031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22894556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39227553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15836813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65914266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eer nur Logo">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4209131" y="6357822"/>
            <a:ext cx="7027333" cy="365210"/>
          </a:xfrm>
        </p:spPr>
        <p:txBody>
          <a:bodyPr/>
          <a:lstStyle/>
          <a:p>
            <a:endParaRPr lang="de-DE"/>
          </a:p>
        </p:txBody>
      </p:sp>
      <p:sp>
        <p:nvSpPr>
          <p:cNvPr id="6" name="Foliennummernplatzhalter 5"/>
          <p:cNvSpPr>
            <a:spLocks noGrp="1"/>
          </p:cNvSpPr>
          <p:nvPr>
            <p:ph type="sldNum" sz="quarter" idx="12"/>
          </p:nvPr>
        </p:nvSpPr>
        <p:spPr>
          <a:xfrm>
            <a:off x="11126164" y="6357822"/>
            <a:ext cx="575922" cy="365210"/>
          </a:xfrm>
          <a:prstGeom prst="rect">
            <a:avLst/>
          </a:prstGeom>
        </p:spPr>
        <p:txBody>
          <a:bodyPr vert="horz" wrap="square" lIns="90000" tIns="60958" rIns="90000" bIns="60958" anchor="ctr" anchorCtr="0">
            <a:noAutofit/>
          </a:bodyPr>
          <a:lstStyle>
            <a:lvl1pPr marL="0" indent="0" algn="r">
              <a:lnSpc>
                <a:spcPct val="100000"/>
              </a:lnSpc>
              <a:spcBef>
                <a:spcPts val="0"/>
              </a:spcBef>
              <a:spcAft>
                <a:spcPts val="0"/>
              </a:spcAft>
              <a:defRPr sz="1000" b="0" i="0" u="none" kern="1200" spc="0">
                <a:solidFill>
                  <a:srgbClr val="6F7072">
                    <a:lumMod val="100000"/>
                  </a:srgbClr>
                </a:solidFill>
                <a:latin typeface="Segoe UI" panose="020B0502040204020203" pitchFamily="34" charset="0"/>
              </a:defRPr>
            </a:lvl1pPr>
          </a:lstStyle>
          <a:p>
            <a:fld id="{D6484892-6D47-5B45-A93E-1BDE9CE45C3F}" type="slidenum">
              <a:rPr lang="de-DE" smtClean="0"/>
              <a:pPr/>
              <a:t>‹#›</a:t>
            </a:fld>
            <a:endParaRPr lang="de-DE"/>
          </a:p>
        </p:txBody>
      </p:sp>
      <p:sp>
        <p:nvSpPr>
          <p:cNvPr id="7" name="Textplatzhalter 10"/>
          <p:cNvSpPr>
            <a:spLocks noGrp="1"/>
          </p:cNvSpPr>
          <p:nvPr>
            <p:ph type="body" sz="quarter" idx="16" hasCustomPrompt="1"/>
          </p:nvPr>
        </p:nvSpPr>
        <p:spPr>
          <a:xfrm>
            <a:off x="9286434" y="289846"/>
            <a:ext cx="2415652" cy="288925"/>
          </a:xfrm>
          <a:prstGeom prst="rect">
            <a:avLst/>
          </a:prstGeom>
        </p:spPr>
        <p:txBody>
          <a:bodyPr>
            <a:noAutofit/>
          </a:bodyPr>
          <a:lstStyle>
            <a:lvl1pPr marL="0" indent="0" algn="r">
              <a:buNone/>
              <a:defRPr sz="1000">
                <a:solidFill>
                  <a:schemeClr val="accent3"/>
                </a:solidFill>
              </a:defRPr>
            </a:lvl1pPr>
            <a:lvl2pPr algn="l">
              <a:defRPr sz="1000"/>
            </a:lvl2pPr>
            <a:lvl3pPr algn="l">
              <a:defRPr sz="1000"/>
            </a:lvl3pPr>
            <a:lvl4pPr algn="l">
              <a:defRPr sz="1000"/>
            </a:lvl4pPr>
            <a:lvl5pPr algn="l">
              <a:defRPr sz="1000"/>
            </a:lvl5pPr>
          </a:lstStyle>
          <a:p>
            <a:pPr lvl="0"/>
            <a:r>
              <a:rPr lang="de-DE"/>
              <a:t>Chapter</a:t>
            </a:r>
          </a:p>
        </p:txBody>
      </p:sp>
      <p:sp>
        <p:nvSpPr>
          <p:cNvPr id="10" name="Titel 1"/>
          <p:cNvSpPr>
            <a:spLocks noGrp="1"/>
          </p:cNvSpPr>
          <p:nvPr>
            <p:ph type="title" hasCustomPrompt="1"/>
          </p:nvPr>
        </p:nvSpPr>
        <p:spPr>
          <a:xfrm>
            <a:off x="609600" y="773584"/>
            <a:ext cx="10991850" cy="430887"/>
          </a:xfrm>
          <a:prstGeom prst="rect">
            <a:avLst/>
          </a:prstGeom>
        </p:spPr>
        <p:txBody>
          <a:bodyPr/>
          <a:lstStyle>
            <a:lvl1pPr>
              <a:defRPr>
                <a:solidFill>
                  <a:schemeClr val="accent3"/>
                </a:solidFill>
              </a:defRPr>
            </a:lvl1pPr>
          </a:lstStyle>
          <a:p>
            <a:r>
              <a:rPr lang="de-DE"/>
              <a:t>Edit </a:t>
            </a:r>
            <a:r>
              <a:rPr lang="de-DE" err="1"/>
              <a:t>master</a:t>
            </a:r>
            <a:r>
              <a:rPr lang="de-DE"/>
              <a:t> title</a:t>
            </a:r>
          </a:p>
        </p:txBody>
      </p:sp>
    </p:spTree>
    <p:extLst>
      <p:ext uri="{BB962C8B-B14F-4D97-AF65-F5344CB8AC3E}">
        <p14:creationId xmlns:p14="http://schemas.microsoft.com/office/powerpoint/2010/main" val="289709026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77549383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2" y="440669"/>
            <a:ext cx="11281639" cy="825489"/>
          </a:xfrm>
          <a:prstGeom prst="rect">
            <a:avLst/>
          </a:prstGeom>
        </p:spPr>
        <p:txBody>
          <a:bodyPr anchor="b"/>
          <a:lstStyle>
            <a:lvl1pPr>
              <a:lnSpc>
                <a:spcPts val="3200"/>
              </a:lnSpc>
              <a:defRPr sz="3001"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2" y="1451045"/>
            <a:ext cx="11281639" cy="465789"/>
          </a:xfrm>
          <a:prstGeom prst="rect">
            <a:avLst/>
          </a:prstGeom>
        </p:spPr>
        <p:txBody>
          <a:bodyPr>
            <a:normAutofit/>
          </a:bodyPr>
          <a:lstStyle>
            <a:lvl1pPr marL="0" indent="0">
              <a:lnSpc>
                <a:spcPts val="2601"/>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6" indent="0">
              <a:lnSpc>
                <a:spcPts val="2601"/>
              </a:lnSpc>
              <a:buNone/>
              <a:defRPr/>
            </a:lvl2pPr>
            <a:lvl3pPr marL="914411"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2" y="432000"/>
            <a:ext cx="62484"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solidFill>
                <a:schemeClr val="accent2"/>
              </a:solidFill>
            </a:endParaRPr>
          </a:p>
        </p:txBody>
      </p:sp>
    </p:spTree>
    <p:extLst>
      <p:ext uri="{BB962C8B-B14F-4D97-AF65-F5344CB8AC3E}">
        <p14:creationId xmlns:p14="http://schemas.microsoft.com/office/powerpoint/2010/main" val="78423268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720000" y="6356357"/>
            <a:ext cx="2743200" cy="365125"/>
          </a:xfrm>
        </p:spPr>
        <p:txBody>
          <a:bodyPr/>
          <a:lstStyle/>
          <a:p>
            <a:r>
              <a:rPr lang="en-GB" noProof="0"/>
              <a:t>18/04/2017</a:t>
            </a:r>
            <a:endParaRPr lang="en-US" noProof="0"/>
          </a:p>
        </p:txBody>
      </p:sp>
      <p:pic>
        <p:nvPicPr>
          <p:cNvPr id="16" name="Obráze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146" y="5072863"/>
            <a:ext cx="1360800" cy="1360800"/>
          </a:xfrm>
          <a:prstGeom prst="rect">
            <a:avLst/>
          </a:prstGeom>
        </p:spPr>
      </p:pic>
    </p:spTree>
    <p:extLst>
      <p:ext uri="{BB962C8B-B14F-4D97-AF65-F5344CB8AC3E}">
        <p14:creationId xmlns:p14="http://schemas.microsoft.com/office/powerpoint/2010/main" val="27757181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o QI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720000" y="6356357"/>
            <a:ext cx="2743200" cy="365125"/>
          </a:xfrm>
        </p:spPr>
        <p:txBody>
          <a:bodyPr/>
          <a:lstStyle/>
          <a:p>
            <a:r>
              <a:rPr lang="en-GB"/>
              <a:t>18/04/2017</a:t>
            </a:r>
            <a:endParaRPr lang="cs-CZ"/>
          </a:p>
        </p:txBody>
      </p:sp>
    </p:spTree>
    <p:extLst>
      <p:ext uri="{BB962C8B-B14F-4D97-AF65-F5344CB8AC3E}">
        <p14:creationId xmlns:p14="http://schemas.microsoft.com/office/powerpoint/2010/main" val="219286762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720000" y="6356357"/>
            <a:ext cx="2743200" cy="365125"/>
          </a:xfrm>
        </p:spPr>
        <p:txBody>
          <a:bodyPr/>
          <a:lstStyle/>
          <a:p>
            <a:fld id="{6772A6CC-3F41-4C8C-AD90-B00785797DA3}" type="datetime1">
              <a:rPr lang="en-US" noProof="0" smtClean="0"/>
              <a:t>12/2/2024</a:t>
            </a:fld>
            <a:endParaRPr lang="en-US" noProof="0"/>
          </a:p>
        </p:txBody>
      </p:sp>
      <p:pic>
        <p:nvPicPr>
          <p:cNvPr id="16" name="Obráze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146" y="5072863"/>
            <a:ext cx="1360800" cy="1360800"/>
          </a:xfrm>
          <a:prstGeom prst="rect">
            <a:avLst/>
          </a:prstGeom>
        </p:spPr>
      </p:pic>
    </p:spTree>
    <p:extLst>
      <p:ext uri="{BB962C8B-B14F-4D97-AF65-F5344CB8AC3E}">
        <p14:creationId xmlns:p14="http://schemas.microsoft.com/office/powerpoint/2010/main" val="94526667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w/o QI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hasCustomPrompt="1"/>
          </p:nvPr>
        </p:nvSpPr>
        <p:spPr>
          <a:xfrm>
            <a:off x="-76800" y="1965600"/>
            <a:ext cx="11548800" cy="1173600"/>
          </a:xfrm>
          <a:noFill/>
          <a:effectLst/>
        </p:spPr>
        <p:txBody>
          <a:bodyPr wrap="square">
            <a:normAutofit/>
          </a:bodyPr>
          <a:lstStyle>
            <a:lvl1pPr marL="795600" indent="-795600">
              <a:lnSpc>
                <a:spcPts val="4500"/>
              </a:lnSpc>
              <a:buClr>
                <a:srgbClr val="00BEFF"/>
              </a:buClr>
              <a:buSzPct val="145000"/>
              <a:buFont typeface="Arial" panose="020B0604020202020204" pitchFamily="34" charset="0"/>
              <a:buChar char="■"/>
              <a:defRPr sz="4500"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720000" y="3240001"/>
            <a:ext cx="10752000" cy="384721"/>
          </a:xfrm>
        </p:spPr>
        <p:txBody>
          <a:bodyPr lIns="0" rIns="0">
            <a:spAutoFit/>
          </a:bodyPr>
          <a:lstStyle>
            <a:lvl1pPr marL="0" indent="0" algn="l">
              <a:lnSpc>
                <a:spcPts val="3000"/>
              </a:lnSpc>
              <a:buNone/>
              <a:defRPr sz="260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Click to add subtitle</a:t>
            </a:r>
          </a:p>
        </p:txBody>
      </p:sp>
      <p:sp>
        <p:nvSpPr>
          <p:cNvPr id="8" name="Text Placeholder 6"/>
          <p:cNvSpPr>
            <a:spLocks noGrp="1"/>
          </p:cNvSpPr>
          <p:nvPr>
            <p:ph type="body" sz="quarter" idx="13" hasCustomPrompt="1"/>
          </p:nvPr>
        </p:nvSpPr>
        <p:spPr>
          <a:xfrm>
            <a:off x="720000" y="5164668"/>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720000" y="5563253"/>
            <a:ext cx="3652091" cy="336905"/>
          </a:xfrm>
        </p:spPr>
        <p:txBody>
          <a:bodyPr lIns="0" rIns="0">
            <a:noAutofit/>
          </a:bodyPr>
          <a:lstStyle>
            <a:lvl1pPr marL="0" indent="0">
              <a:buNone/>
              <a:defRPr sz="1875" baseline="0">
                <a:solidFill>
                  <a:schemeClr val="bg1"/>
                </a:solidFill>
              </a:defRPr>
            </a:lvl1pPr>
            <a:lvl2pPr marL="342892" indent="0">
              <a:buNone/>
              <a:defRPr sz="1800">
                <a:solidFill>
                  <a:schemeClr val="bg1"/>
                </a:solidFill>
              </a:defRPr>
            </a:lvl2pPr>
            <a:lvl3pPr marL="685783" indent="0">
              <a:buNone/>
              <a:defRPr sz="1800">
                <a:solidFill>
                  <a:schemeClr val="bg1"/>
                </a:solidFill>
              </a:defRPr>
            </a:lvl3pPr>
            <a:lvl4pPr marL="1028675" indent="0">
              <a:buNone/>
              <a:defRPr sz="1800">
                <a:solidFill>
                  <a:schemeClr val="bg1"/>
                </a:solidFill>
              </a:defRPr>
            </a:lvl4pPr>
            <a:lvl5pPr marL="1371566" indent="0">
              <a:buNone/>
              <a:defRPr sz="180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720000" y="6356357"/>
            <a:ext cx="2743200" cy="365125"/>
          </a:xfrm>
        </p:spPr>
        <p:txBody>
          <a:bodyPr/>
          <a:lstStyle/>
          <a:p>
            <a:fld id="{DCBE0E69-711A-4C11-9C24-2566ABE92A70}" type="datetime1">
              <a:rPr lang="en-US" smtClean="0"/>
              <a:t>12/2/2024</a:t>
            </a:fld>
            <a:endParaRPr lang="cs-CZ"/>
          </a:p>
        </p:txBody>
      </p:sp>
    </p:spTree>
    <p:extLst>
      <p:ext uri="{BB962C8B-B14F-4D97-AF65-F5344CB8AC3E}">
        <p14:creationId xmlns:p14="http://schemas.microsoft.com/office/powerpoint/2010/main" val="277206982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3"/>
        </a:solidFill>
        <a:effectLst/>
      </p:bgPr>
    </p:bg>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Obrázek 6"/>
          <p:cNvPicPr>
            <a:picLocks noChangeAspect="1"/>
          </p:cNvPicPr>
          <p:nvPr userDrawn="1"/>
        </p:nvPicPr>
        <p:blipFill rotWithShape="1">
          <a:blip r:embed="rId3">
            <a:extLst>
              <a:ext uri="{28A0092B-C50C-407E-A947-70E740481C1C}">
                <a14:useLocalDpi xmlns:a14="http://schemas.microsoft.com/office/drawing/2010/main" val="0"/>
              </a:ext>
            </a:extLst>
          </a:blip>
          <a:srcRect r="5877"/>
          <a:stretch/>
        </p:blipFill>
        <p:spPr>
          <a:xfrm>
            <a:off x="7166555" y="1144295"/>
            <a:ext cx="5025445" cy="4903200"/>
          </a:xfrm>
          <a:prstGeom prst="rect">
            <a:avLst/>
          </a:prstGeom>
        </p:spPr>
      </p:pic>
      <p:pic>
        <p:nvPicPr>
          <p:cNvPr id="9" name="Obráze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0"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p>
        </p:txBody>
      </p:sp>
    </p:spTree>
    <p:extLst>
      <p:ext uri="{BB962C8B-B14F-4D97-AF65-F5344CB8AC3E}">
        <p14:creationId xmlns:p14="http://schemas.microsoft.com/office/powerpoint/2010/main" val="2340916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blank">
    <p:bg>
      <p:bgPr>
        <a:solidFill>
          <a:schemeClr val="accent3"/>
        </a:solidFill>
        <a:effectLst/>
      </p:bgPr>
    </p:bg>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Obráze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0"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p>
        </p:txBody>
      </p:sp>
    </p:spTree>
    <p:extLst>
      <p:ext uri="{BB962C8B-B14F-4D97-AF65-F5344CB8AC3E}">
        <p14:creationId xmlns:p14="http://schemas.microsoft.com/office/powerpoint/2010/main" val="1708602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 About Us">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About Us</a:t>
            </a:r>
          </a:p>
        </p:txBody>
      </p:sp>
      <p:pic>
        <p:nvPicPr>
          <p:cNvPr id="7" name="Obráze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1199" y="668913"/>
            <a:ext cx="4773582" cy="4669941"/>
          </a:xfrm>
          <a:prstGeom prst="rect">
            <a:avLst/>
          </a:prstGeom>
        </p:spPr>
      </p:pic>
    </p:spTree>
    <p:extLst>
      <p:ext uri="{BB962C8B-B14F-4D97-AF65-F5344CB8AC3E}">
        <p14:creationId xmlns:p14="http://schemas.microsoft.com/office/powerpoint/2010/main" val="1103920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 Our Solutions">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a:t>Our Solutions</a:t>
            </a:r>
            <a:endParaRPr lang="cs-CZ"/>
          </a:p>
        </p:txBody>
      </p:sp>
      <p:pic>
        <p:nvPicPr>
          <p:cNvPr id="6" name="Obrázek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641633"/>
            <a:ext cx="3273836" cy="4852837"/>
          </a:xfrm>
          <a:prstGeom prst="rect">
            <a:avLst/>
          </a:prstGeom>
        </p:spPr>
      </p:pic>
    </p:spTree>
    <p:extLst>
      <p:ext uri="{BB962C8B-B14F-4D97-AF65-F5344CB8AC3E}">
        <p14:creationId xmlns:p14="http://schemas.microsoft.com/office/powerpoint/2010/main" val="51084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 Clients">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a:t>Clients</a:t>
            </a:r>
            <a:endParaRPr lang="cs-CZ"/>
          </a:p>
        </p:txBody>
      </p:sp>
      <p:pic>
        <p:nvPicPr>
          <p:cNvPr id="7" name="Obráze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307" y="547138"/>
            <a:ext cx="5182049" cy="5041829"/>
          </a:xfrm>
          <a:prstGeom prst="rect">
            <a:avLst/>
          </a:prstGeom>
        </p:spPr>
      </p:pic>
    </p:spTree>
    <p:extLst>
      <p:ext uri="{BB962C8B-B14F-4D97-AF65-F5344CB8AC3E}">
        <p14:creationId xmlns:p14="http://schemas.microsoft.com/office/powerpoint/2010/main" val="362647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22903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 Why Unicorn">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a:t>Why Unicorn</a:t>
            </a:r>
            <a:endParaRPr lang="cs-CZ"/>
          </a:p>
        </p:txBody>
      </p:sp>
      <p:pic>
        <p:nvPicPr>
          <p:cNvPr id="6" name="Obrázek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1583" y="613244"/>
            <a:ext cx="5413717" cy="4749196"/>
          </a:xfrm>
          <a:prstGeom prst="rect">
            <a:avLst/>
          </a:prstGeom>
        </p:spPr>
      </p:pic>
    </p:spTree>
    <p:extLst>
      <p:ext uri="{BB962C8B-B14F-4D97-AF65-F5344CB8AC3E}">
        <p14:creationId xmlns:p14="http://schemas.microsoft.com/office/powerpoint/2010/main" val="2174657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 Thank You">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a:t>Thank You</a:t>
            </a:r>
            <a:endParaRPr lang="cs-CZ"/>
          </a:p>
        </p:txBody>
      </p:sp>
      <p:pic>
        <p:nvPicPr>
          <p:cNvPr id="7" name="Obráze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440" y="582917"/>
            <a:ext cx="4779678" cy="4938188"/>
          </a:xfrm>
          <a:prstGeom prst="rect">
            <a:avLst/>
          </a:prstGeom>
        </p:spPr>
      </p:pic>
    </p:spTree>
    <p:extLst>
      <p:ext uri="{BB962C8B-B14F-4D97-AF65-F5344CB8AC3E}">
        <p14:creationId xmlns:p14="http://schemas.microsoft.com/office/powerpoint/2010/main" val="238281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p:txBody>
          <a:bodyPr/>
          <a:lstStyle/>
          <a:p>
            <a:r>
              <a:rPr lang="en-US" noProof="0"/>
              <a:t>Copyright © Unicorn Systems a.s.</a:t>
            </a:r>
          </a:p>
        </p:txBody>
      </p:sp>
      <p:sp>
        <p:nvSpPr>
          <p:cNvPr id="8" name="Zástupný symbol pro číslo snímku 7"/>
          <p:cNvSpPr>
            <a:spLocks noGrp="1"/>
          </p:cNvSpPr>
          <p:nvPr>
            <p:ph type="sldNum" sz="quarter" idx="12"/>
          </p:nvPr>
        </p:nvSpPr>
        <p:spPr/>
        <p:txBody>
          <a:bodyPr/>
          <a:lstStyle/>
          <a:p>
            <a:fld id="{851BEBC6-AE21-4DEA-82CA-C5B7C0A09A9D}" type="slidenum">
              <a:rPr lang="cs-CZ" smtClean="0"/>
              <a:pPr/>
              <a:t>‹#›</a:t>
            </a:fld>
            <a:endParaRPr lang="cs-CZ"/>
          </a:p>
        </p:txBody>
      </p:sp>
      <p:sp>
        <p:nvSpPr>
          <p:cNvPr id="9" name="Nadpis 8"/>
          <p:cNvSpPr>
            <a:spLocks noGrp="1"/>
          </p:cNvSpPr>
          <p:nvPr>
            <p:ph type="title" hasCustomPrompt="1"/>
          </p:nvPr>
        </p:nvSpPr>
        <p:spPr/>
        <p:txBody>
          <a:bodyPr/>
          <a:lstStyle/>
          <a:p>
            <a:r>
              <a:rPr lang="en-US" noProof="0"/>
              <a:t>Click to add title</a:t>
            </a:r>
          </a:p>
        </p:txBody>
      </p:sp>
      <p:sp>
        <p:nvSpPr>
          <p:cNvPr id="3" name="Zástupný symbol pro obsah 2"/>
          <p:cNvSpPr>
            <a:spLocks noGrp="1"/>
          </p:cNvSpPr>
          <p:nvPr>
            <p:ph sz="quarter" idx="13" hasCustomPrompt="1"/>
          </p:nvPr>
        </p:nvSpPr>
        <p:spPr>
          <a:xfrm>
            <a:off x="480000" y="1080000"/>
            <a:ext cx="11232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3576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blank">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Tree>
    <p:extLst>
      <p:ext uri="{BB962C8B-B14F-4D97-AF65-F5344CB8AC3E}">
        <p14:creationId xmlns:p14="http://schemas.microsoft.com/office/powerpoint/2010/main" val="284408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rmal - two column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
        <p:nvSpPr>
          <p:cNvPr id="7" name="Zástupný symbol pro obsah 6"/>
          <p:cNvSpPr>
            <a:spLocks noGrp="1"/>
          </p:cNvSpPr>
          <p:nvPr>
            <p:ph sz="quarter" idx="13" hasCustomPrompt="1"/>
          </p:nvPr>
        </p:nvSpPr>
        <p:spPr>
          <a:xfrm>
            <a:off x="480484" y="1079999"/>
            <a:ext cx="5376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Zástupný symbol pro obsah 8"/>
          <p:cNvSpPr>
            <a:spLocks noGrp="1"/>
          </p:cNvSpPr>
          <p:nvPr>
            <p:ph sz="quarter" idx="14" hasCustomPrompt="1"/>
          </p:nvPr>
        </p:nvSpPr>
        <p:spPr>
          <a:xfrm>
            <a:off x="6336000" y="1079999"/>
            <a:ext cx="5376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5533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
        <p:nvSpPr>
          <p:cNvPr id="8" name="Zástupný symbol pro obsah 6"/>
          <p:cNvSpPr>
            <a:spLocks noGrp="1"/>
          </p:cNvSpPr>
          <p:nvPr>
            <p:ph sz="quarter" idx="13" hasCustomPrompt="1"/>
          </p:nvPr>
        </p:nvSpPr>
        <p:spPr>
          <a:xfrm>
            <a:off x="479425" y="1084263"/>
            <a:ext cx="11232000" cy="1620000"/>
          </a:xfrm>
        </p:spPr>
        <p:txBody>
          <a:bodyPr/>
          <a:lstStyle>
            <a:lvl1pPr marL="0" indent="0">
              <a:lnSpc>
                <a:spcPct val="110000"/>
              </a:lnSpc>
              <a:buNone/>
              <a:defRPr sz="2000"/>
            </a:lvl1pPr>
            <a:lvl2pPr marL="324000" indent="0">
              <a:lnSpc>
                <a:spcPct val="110000"/>
              </a:lnSpc>
              <a:buNone/>
              <a:defRPr sz="1800"/>
            </a:lvl2pPr>
            <a:lvl3pPr marL="720000" indent="0">
              <a:lnSpc>
                <a:spcPct val="110000"/>
              </a:lnSpc>
              <a:buNone/>
              <a:defRPr sz="1600"/>
            </a:lvl3pPr>
            <a:lvl4pPr marL="1116000" indent="0">
              <a:lnSpc>
                <a:spcPct val="110000"/>
              </a:lnSpc>
              <a:buNone/>
              <a:defRPr sz="1400"/>
            </a:lvl4pPr>
            <a:lvl5pPr marL="1512000" indent="0">
              <a:lnSpc>
                <a:spcPct val="110000"/>
              </a:lnSpc>
              <a:buNone/>
              <a:defRPr sz="1200"/>
            </a:lvl5pPr>
          </a:lstStyle>
          <a:p>
            <a:pPr lvl="0"/>
            <a:r>
              <a:rPr lang="en-US" noProof="0"/>
              <a:t>Click to add text</a:t>
            </a:r>
          </a:p>
        </p:txBody>
      </p:sp>
      <p:sp>
        <p:nvSpPr>
          <p:cNvPr id="9" name="Zástupný symbol pro text 10"/>
          <p:cNvSpPr>
            <a:spLocks noGrp="1"/>
          </p:cNvSpPr>
          <p:nvPr>
            <p:ph type="body" sz="quarter" idx="14" hasCustomPrompt="1"/>
          </p:nvPr>
        </p:nvSpPr>
        <p:spPr>
          <a:xfrm>
            <a:off x="479998" y="2880000"/>
            <a:ext cx="6840000" cy="3357288"/>
          </a:xfrm>
        </p:spPr>
        <p:txBody>
          <a:bodyPr/>
          <a:lstStyle>
            <a:lvl1pPr marL="252000" indent="-252000">
              <a:spcBef>
                <a:spcPts val="300"/>
              </a:spcBef>
              <a:spcAft>
                <a:spcPts val="500"/>
              </a:spcAft>
              <a:buClr>
                <a:srgbClr val="002D96"/>
              </a:buClr>
              <a:buSzPct val="75000"/>
              <a:buFont typeface="Wingdings" panose="05000000000000000000" pitchFamily="2" charset="2"/>
              <a:buChar char="n"/>
              <a:defRPr sz="2200" b="1"/>
            </a:lvl1pPr>
            <a:lvl2pPr marL="720000" indent="-234000">
              <a:buClr>
                <a:srgbClr val="5D6C82"/>
              </a:buClr>
              <a:buSzPct val="75000"/>
              <a:buFont typeface="Wingdings" panose="05000000000000000000" pitchFamily="2" charset="2"/>
              <a:buChar char="n"/>
              <a:defRPr sz="1800"/>
            </a:lvl2pPr>
            <a:lvl3pPr marL="1044000" indent="-252000">
              <a:buSzPct val="120000"/>
              <a:buFont typeface="Arial" panose="020B0604020202020204" pitchFamily="34" charset="0"/>
              <a:buChar char="■"/>
              <a:defRPr sz="1800"/>
            </a:lvl3pPr>
            <a:lvl4pPr marL="1368000" indent="-216000">
              <a:buSzPct val="110000"/>
              <a:buFont typeface="Arial" panose="020B0604020202020204" pitchFamily="34" charset="0"/>
              <a:buChar char="■"/>
              <a:defRPr sz="1600"/>
            </a:lvl4pPr>
            <a:lvl5pPr marL="1692000" indent="-180000">
              <a:buSzPct val="110000"/>
              <a:buFont typeface="Arial" panose="020B0604020202020204" pitchFamily="34" charset="0"/>
              <a:buChar char="■"/>
              <a:defRPr sz="1400"/>
            </a:lvl5pPr>
          </a:lstStyle>
          <a:p>
            <a:pPr lvl="0"/>
            <a:r>
              <a:rPr lang="en-US" noProof="0"/>
              <a:t>Click to add text</a:t>
            </a:r>
          </a:p>
          <a:p>
            <a:pPr lvl="1"/>
            <a:r>
              <a:rPr lang="en-US" noProof="0"/>
              <a:t>Second level</a:t>
            </a:r>
          </a:p>
        </p:txBody>
      </p:sp>
      <p:sp>
        <p:nvSpPr>
          <p:cNvPr id="10" name="Zástupný symbol pro obrázek 12"/>
          <p:cNvSpPr>
            <a:spLocks noGrp="1"/>
          </p:cNvSpPr>
          <p:nvPr>
            <p:ph type="pic" sz="quarter" idx="15" hasCustomPrompt="1"/>
          </p:nvPr>
        </p:nvSpPr>
        <p:spPr>
          <a:xfrm>
            <a:off x="8361675" y="3228975"/>
            <a:ext cx="2520000" cy="1980000"/>
          </a:xfrm>
        </p:spPr>
        <p:txBody>
          <a:bodyPr anchor="ctr" anchorCtr="0"/>
          <a:lstStyle>
            <a:lvl1pPr marL="0" indent="0" algn="ctr">
              <a:buNone/>
              <a:defRPr sz="2000"/>
            </a:lvl1pPr>
          </a:lstStyle>
          <a:p>
            <a:r>
              <a:rPr lang="cs-CZ"/>
              <a:t>Logo</a:t>
            </a:r>
          </a:p>
        </p:txBody>
      </p:sp>
    </p:spTree>
    <p:extLst>
      <p:ext uri="{BB962C8B-B14F-4D97-AF65-F5344CB8AC3E}">
        <p14:creationId xmlns:p14="http://schemas.microsoft.com/office/powerpoint/2010/main" val="720854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Obdélník 18"/>
          <p:cNvSpPr/>
          <p:nvPr userDrawn="1"/>
        </p:nvSpPr>
        <p:spPr>
          <a:xfrm>
            <a:off x="119340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Zástupný symbol pro zápatí 16"/>
          <p:cNvSpPr>
            <a:spLocks noGrp="1"/>
          </p:cNvSpPr>
          <p:nvPr>
            <p:ph type="ftr" sz="quarter" idx="11"/>
          </p:nvPr>
        </p:nvSpPr>
        <p:spPr/>
        <p:txBody>
          <a:bodyPr/>
          <a:lstStyle/>
          <a:p>
            <a:r>
              <a:rPr lang="en-US" noProof="0"/>
              <a:t>Copyright © Unicorn Systems a.s.</a:t>
            </a:r>
          </a:p>
        </p:txBody>
      </p:sp>
      <p:sp>
        <p:nvSpPr>
          <p:cNvPr id="18" name="Zástupný symbol pro číslo snímku 17"/>
          <p:cNvSpPr>
            <a:spLocks noGrp="1"/>
          </p:cNvSpPr>
          <p:nvPr>
            <p:ph type="sldNum" sz="quarter" idx="12"/>
          </p:nvPr>
        </p:nvSpPr>
        <p:spPr/>
        <p:txBody>
          <a:bodyPr/>
          <a:lstStyle/>
          <a:p>
            <a:fld id="{851BEBC6-AE21-4DEA-82CA-C5B7C0A09A9D}" type="slidenum">
              <a:rPr lang="cs-CZ" smtClean="0"/>
              <a:pPr/>
              <a:t>‹#›</a:t>
            </a:fld>
            <a:endParaRPr lang="cs-CZ"/>
          </a:p>
        </p:txBody>
      </p:sp>
    </p:spTree>
    <p:extLst>
      <p:ext uri="{BB962C8B-B14F-4D97-AF65-F5344CB8AC3E}">
        <p14:creationId xmlns:p14="http://schemas.microsoft.com/office/powerpoint/2010/main" val="609955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ěžný snímek, prázdný">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Kliknutím vložíte nadpis</a:t>
            </a:r>
          </a:p>
        </p:txBody>
      </p:sp>
      <p:sp>
        <p:nvSpPr>
          <p:cNvPr id="4" name="Zástupný symbol pro zápatí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675" b="0" i="0" u="none" strike="noStrike" kern="1200" cap="none" spc="0" normalizeH="0" baseline="0" noProof="0">
                <a:ln>
                  <a:noFill/>
                </a:ln>
                <a:solidFill>
                  <a:srgbClr val="5D6C82"/>
                </a:solidFill>
                <a:effectLst/>
                <a:uLnTx/>
                <a:uFillTx/>
                <a:latin typeface="Arial" panose="020B0604020202020204"/>
                <a:ea typeface="+mn-ea"/>
                <a:cs typeface="+mn-cs"/>
              </a:rPr>
              <a:t>Copyright </a:t>
            </a:r>
            <a:r>
              <a:rPr kumimoji="0" lang="en-US" sz="675" b="0" i="0" u="none" strike="noStrike" kern="1200" cap="none" spc="0" normalizeH="0" baseline="0" noProof="0">
                <a:ln>
                  <a:noFill/>
                </a:ln>
                <a:solidFill>
                  <a:srgbClr val="5D6C82"/>
                </a:solidFill>
                <a:effectLst/>
                <a:uLnTx/>
                <a:uFillTx/>
                <a:latin typeface="Arial" panose="020B0604020202020204"/>
                <a:ea typeface="+mn-ea"/>
                <a:cs typeface="+mn-cs"/>
              </a:rPr>
              <a:t>© </a:t>
            </a:r>
            <a:r>
              <a:rPr kumimoji="0" lang="cs-CZ" sz="675" b="0" i="0" u="none" strike="noStrike" kern="1200" cap="none" spc="0" normalizeH="0" baseline="0" noProof="0" err="1">
                <a:ln>
                  <a:noFill/>
                </a:ln>
                <a:solidFill>
                  <a:srgbClr val="5D6C82"/>
                </a:solidFill>
                <a:effectLst/>
                <a:uLnTx/>
                <a:uFillTx/>
                <a:latin typeface="Arial" panose="020B0604020202020204"/>
                <a:ea typeface="+mn-ea"/>
                <a:cs typeface="+mn-cs"/>
              </a:rPr>
              <a:t>Unicorn</a:t>
            </a:r>
            <a:r>
              <a:rPr kumimoji="0" lang="cs-CZ" sz="675" b="0" i="0" u="none" strike="noStrike" kern="1200" cap="none" spc="0" normalizeH="0" baseline="0" noProof="0">
                <a:ln>
                  <a:noFill/>
                </a:ln>
                <a:solidFill>
                  <a:srgbClr val="5D6C82"/>
                </a:solidFill>
                <a:effectLst/>
                <a:uLnTx/>
                <a:uFillTx/>
                <a:latin typeface="Arial" panose="020B0604020202020204"/>
                <a:ea typeface="+mn-ea"/>
                <a:cs typeface="+mn-cs"/>
              </a:rPr>
              <a:t> Systems a.s.</a:t>
            </a:r>
          </a:p>
        </p:txBody>
      </p:sp>
      <p:sp>
        <p:nvSpPr>
          <p:cNvPr id="5" name="Zástupný symbol pro číslo snímku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cs-CZ"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cs-CZ"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2391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screen">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61094C-EF66-425D-BB18-7FDE2BFC46AC}"/>
              </a:ext>
            </a:extLst>
          </p:cNvPr>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43011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pter - Callout &quot;Peopl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1199" y="668913"/>
            <a:ext cx="4773582" cy="4669941"/>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4"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5"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2811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1"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3736879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hapter - Bulb &quot;Idea&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641633"/>
            <a:ext cx="3273836" cy="4852837"/>
          </a:xfrm>
          <a:prstGeom prst="rect">
            <a:avLst/>
          </a:prstGeom>
        </p:spPr>
      </p:pic>
      <p:pic>
        <p:nvPicPr>
          <p:cNvPr id="7"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9101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hapter - Head &quot;Planning&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307" y="547138"/>
            <a:ext cx="5182049" cy="5041829"/>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7511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hapter - Head &quot;Partner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307" y="547138"/>
            <a:ext cx="5182049" cy="5041829"/>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9218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hapter - Globe &quot;Experienc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1583" y="613244"/>
            <a:ext cx="5413717" cy="4749196"/>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40250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hapter - Cloud &quot;Cloud&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41674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pter - Cogwheel &quot;Solution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15549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hapter - Coin &quot;Valu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30380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 Thank You">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r>
              <a:rPr lang="cs-CZ" noProof="0"/>
              <a:t> (</a:t>
            </a:r>
            <a:r>
              <a:rPr lang="en-US"/>
              <a:t>Thank You</a:t>
            </a:r>
            <a:r>
              <a:rPr lang="cs-CZ"/>
              <a:t>)</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440" y="582917"/>
            <a:ext cx="4779678" cy="4938188"/>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8193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hapter - Bulb &quot;Know-how&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12192000" cy="1206500"/>
          </a:xfrm>
          <a:prstGeom prst="rect">
            <a:avLst/>
          </a:prstGeom>
        </p:spPr>
      </p:pic>
      <p:sp>
        <p:nvSpPr>
          <p:cNvPr id="2" name="Nadpis 1"/>
          <p:cNvSpPr>
            <a:spLocks noGrp="1"/>
          </p:cNvSpPr>
          <p:nvPr>
            <p:ph type="title" hasCustomPrompt="1"/>
          </p:nvPr>
        </p:nvSpPr>
        <p:spPr>
          <a:xfrm>
            <a:off x="-52801" y="226475"/>
            <a:ext cx="11524800" cy="577990"/>
          </a:xfrm>
          <a:noFill/>
          <a:ln>
            <a:noFill/>
          </a:ln>
          <a:effectLst/>
        </p:spPr>
        <p:txBody>
          <a:bodyPr wrap="square" lIns="0" tIns="86400" rIns="0" bIns="28800" anchor="t" anchorCtr="0">
            <a:spAutoFit/>
          </a:bodyPr>
          <a:lstStyle>
            <a:lvl1pPr marL="579600" indent="-579600">
              <a:lnSpc>
                <a:spcPts val="3600"/>
              </a:lnSpc>
              <a:buClr>
                <a:srgbClr val="00BEFF"/>
              </a:buClr>
              <a:buSzPct val="145000"/>
              <a:buFont typeface="Arial" panose="020B0604020202020204" pitchFamily="34" charset="0"/>
              <a:buChar char="■"/>
              <a:defRPr sz="32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641633"/>
            <a:ext cx="3273836" cy="4852837"/>
          </a:xfrm>
          <a:prstGeom prst="rect">
            <a:avLst/>
          </a:prstGeom>
        </p:spPr>
      </p:pic>
      <p:pic>
        <p:nvPicPr>
          <p:cNvPr id="15"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6"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pic>
        <p:nvPicPr>
          <p:cNvPr id="17"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000" y="360000"/>
            <a:ext cx="6525000" cy="5220000"/>
          </a:xfrm>
          <a:prstGeom prst="rect">
            <a:avLst/>
          </a:prstGeom>
        </p:spPr>
      </p:pic>
    </p:spTree>
    <p:extLst>
      <p:ext uri="{BB962C8B-B14F-4D97-AF65-F5344CB8AC3E}">
        <p14:creationId xmlns:p14="http://schemas.microsoft.com/office/powerpoint/2010/main" val="7312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1" presetClass="entr" presetSubtype="1"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128533209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101283126"/>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265673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
        <p:nvSpPr>
          <p:cNvPr id="4" name="Rechteck 1">
            <a:extLst>
              <a:ext uri="{FF2B5EF4-FFF2-40B4-BE49-F238E27FC236}">
                <a16:creationId xmlns:a16="http://schemas.microsoft.com/office/drawing/2014/main" id="{4946F984-52C9-42CD-9A49-67651F98742E}"/>
              </a:ext>
            </a:extLst>
          </p:cNvPr>
          <p:cNvSpPr/>
          <p:nvPr userDrawn="1"/>
        </p:nvSpPr>
        <p:spPr>
          <a:xfrm flipH="1">
            <a:off x="287866" y="11509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15734004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983249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988729718"/>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158716633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70727542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49092797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31209757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14616495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77462-215E-4B68-A18C-CFFBBF475EA9}" type="datetime1">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6D71C-ACD7-49D2-9689-F9C4024FAC38}" type="slidenum">
              <a:rPr lang="en-IE" smtClean="0">
                <a:solidFill>
                  <a:srgbClr val="3F3F3F">
                    <a:lumMod val="75000"/>
                    <a:lumOff val="25000"/>
                  </a:srgbClr>
                </a:solidFill>
              </a:rPr>
              <a:pPr/>
              <a:t>‹#›</a:t>
            </a:fld>
            <a:endParaRPr lang="en-IE">
              <a:solidFill>
                <a:srgbClr val="3F3F3F">
                  <a:lumMod val="75000"/>
                  <a:lumOff val="25000"/>
                </a:srgbClr>
              </a:solidFill>
            </a:endParaRPr>
          </a:p>
        </p:txBody>
      </p:sp>
    </p:spTree>
    <p:extLst>
      <p:ext uri="{BB962C8B-B14F-4D97-AF65-F5344CB8AC3E}">
        <p14:creationId xmlns:p14="http://schemas.microsoft.com/office/powerpoint/2010/main" val="199423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166565140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18335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335473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0499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ags" Target="../tags/tag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9.e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53259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2" r:id="rId1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0F1295-36F3-43C0-549A-0B71D63BA09B}"/>
              </a:ext>
            </a:extLst>
          </p:cNvPr>
          <p:cNvGraphicFramePr>
            <a:graphicFrameLocks noChangeAspect="1"/>
          </p:cNvGraphicFramePr>
          <p:nvPr userDrawn="1">
            <p:custDataLst>
              <p:tags r:id="rId3"/>
            </p:custDataLst>
            <p:extLst>
              <p:ext uri="{D42A27DB-BD31-4B8C-83A1-F6EECF244321}">
                <p14:modId xmlns:p14="http://schemas.microsoft.com/office/powerpoint/2010/main" val="2218641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Object 1" hidden="1">
                        <a:extLst>
                          <a:ext uri="{FF2B5EF4-FFF2-40B4-BE49-F238E27FC236}">
                            <a16:creationId xmlns:a16="http://schemas.microsoft.com/office/drawing/2014/main" id="{8B0F1295-36F3-43C0-549A-0B71D63BA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fik 2"/>
          <p:cNvPicPr>
            <a:picLocks noChangeAspect="1"/>
          </p:cNvPicPr>
          <p:nvPr userDrawn="1"/>
        </p:nvPicPr>
        <p:blipFill rotWithShape="1">
          <a:blip r:embed="rId6">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3"/>
            <a:ext cx="10154345"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516381" y="5805265"/>
            <a:ext cx="2408533"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2"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117900878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11" rtl="0" eaLnBrk="1" latinLnBrk="0" hangingPunct="1">
        <a:lnSpc>
          <a:spcPts val="2601"/>
        </a:lnSpc>
        <a:spcBef>
          <a:spcPts val="1001"/>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9" indent="-228604" algn="l" defTabSz="914411" rtl="0" eaLnBrk="1" latinLnBrk="0" hangingPunct="1">
        <a:lnSpc>
          <a:spcPts val="2601"/>
        </a:lnSpc>
        <a:spcBef>
          <a:spcPts val="500"/>
        </a:spcBef>
        <a:buFont typeface="Arial" panose="020B0604020202020204" pitchFamily="34" charset="0"/>
        <a:buChar char="•"/>
        <a:defRPr sz="2400" kern="1200">
          <a:solidFill>
            <a:schemeClr val="bg1"/>
          </a:solidFill>
          <a:latin typeface="+mn-lt"/>
          <a:ea typeface="+mn-ea"/>
          <a:cs typeface="+mn-cs"/>
        </a:defRPr>
      </a:lvl2pPr>
      <a:lvl3pPr marL="1143015" indent="-228604" algn="l" defTabSz="914411" rtl="0" eaLnBrk="1" latinLnBrk="0" hangingPunct="1">
        <a:lnSpc>
          <a:spcPts val="2601"/>
        </a:lnSpc>
        <a:spcBef>
          <a:spcPts val="500"/>
        </a:spcBef>
        <a:buFont typeface="Arial" panose="020B0604020202020204" pitchFamily="34" charset="0"/>
        <a:buChar char="•"/>
        <a:defRPr sz="2400" kern="1200">
          <a:solidFill>
            <a:schemeClr val="bg1"/>
          </a:solidFill>
          <a:latin typeface="+mn-lt"/>
          <a:ea typeface="+mn-ea"/>
          <a:cs typeface="+mn-cs"/>
        </a:defRPr>
      </a:lvl3pPr>
      <a:lvl4pPr marL="1600221" indent="-228604" algn="l" defTabSz="914411" rtl="0" eaLnBrk="1" latinLnBrk="0" hangingPunct="1">
        <a:lnSpc>
          <a:spcPts val="2601"/>
        </a:lnSpc>
        <a:spcBef>
          <a:spcPts val="500"/>
        </a:spcBef>
        <a:buFont typeface="Arial" panose="020B0604020202020204" pitchFamily="34" charset="0"/>
        <a:buChar char="•"/>
        <a:defRPr sz="2400" kern="1200">
          <a:solidFill>
            <a:schemeClr val="bg1"/>
          </a:solidFill>
          <a:latin typeface="+mn-lt"/>
          <a:ea typeface="+mn-ea"/>
          <a:cs typeface="+mn-cs"/>
        </a:defRPr>
      </a:lvl4pPr>
      <a:lvl5pPr marL="2057427" indent="-228604" algn="l" defTabSz="914411" rtl="0" eaLnBrk="1" latinLnBrk="0" hangingPunct="1">
        <a:lnSpc>
          <a:spcPts val="2601"/>
        </a:lnSpc>
        <a:spcBef>
          <a:spcPts val="500"/>
        </a:spcBef>
        <a:buFont typeface="Arial" panose="020B0604020202020204" pitchFamily="34" charset="0"/>
        <a:buChar char="•"/>
        <a:defRPr sz="2400" kern="1200">
          <a:solidFill>
            <a:schemeClr val="bg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2">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4" name="Obdélník 13"/>
          <p:cNvSpPr/>
          <p:nvPr userDrawn="1"/>
        </p:nvSpPr>
        <p:spPr>
          <a:xfrm>
            <a:off x="11937600" y="6602400"/>
            <a:ext cx="2556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Title Placeholder 1"/>
          <p:cNvSpPr>
            <a:spLocks noGrp="1"/>
          </p:cNvSpPr>
          <p:nvPr>
            <p:ph type="title"/>
          </p:nvPr>
        </p:nvSpPr>
        <p:spPr>
          <a:xfrm>
            <a:off x="480000" y="1"/>
            <a:ext cx="11232000" cy="813415"/>
          </a:xfrm>
          <a:prstGeom prst="rect">
            <a:avLst/>
          </a:prstGeom>
          <a:noFill/>
          <a:effectLst/>
        </p:spPr>
        <p:txBody>
          <a:bodyPr vert="horz" lIns="0" tIns="45720" rIns="0" bIns="45720" rtlCol="0" anchor="b">
            <a:normAutofit/>
          </a:bodyPr>
          <a:lstStyle/>
          <a:p>
            <a:r>
              <a:rPr lang="en-US"/>
              <a:t>Click to add title</a:t>
            </a:r>
            <a:endParaRPr lang="cs-CZ"/>
          </a:p>
        </p:txBody>
      </p:sp>
      <p:sp>
        <p:nvSpPr>
          <p:cNvPr id="3" name="Text Placeholder 2"/>
          <p:cNvSpPr>
            <a:spLocks noGrp="1"/>
          </p:cNvSpPr>
          <p:nvPr>
            <p:ph type="body" idx="1"/>
          </p:nvPr>
        </p:nvSpPr>
        <p:spPr>
          <a:xfrm>
            <a:off x="480000" y="1080000"/>
            <a:ext cx="11232000" cy="5472000"/>
          </a:xfrm>
          <a:prstGeom prst="rect">
            <a:avLst/>
          </a:prstGeom>
        </p:spPr>
        <p:txBody>
          <a:bodyPr vert="horz" lIns="0" tIns="0" rIns="0" bIns="0" rtlCol="0">
            <a:noAutofit/>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7761600" y="6559120"/>
            <a:ext cx="4114800" cy="365125"/>
          </a:xfrm>
          <a:prstGeom prst="rect">
            <a:avLst/>
          </a:prstGeom>
        </p:spPr>
        <p:txBody>
          <a:bodyPr vert="horz" lIns="91440" tIns="45720" rIns="91440" bIns="45720" rtlCol="0" anchor="ctr"/>
          <a:lstStyle>
            <a:lvl1pPr algn="r">
              <a:defRPr sz="675" b="0">
                <a:solidFill>
                  <a:srgbClr val="5D6C82"/>
                </a:solidFill>
              </a:defRPr>
            </a:lvl1pPr>
          </a:lstStyle>
          <a:p>
            <a:r>
              <a:rPr lang="en-US" noProof="0"/>
              <a:t>Copyright © Unicorn Systems a.s.</a:t>
            </a:r>
          </a:p>
        </p:txBody>
      </p:sp>
      <p:sp>
        <p:nvSpPr>
          <p:cNvPr id="6" name="Slide Number Placeholder 5"/>
          <p:cNvSpPr>
            <a:spLocks noGrp="1"/>
          </p:cNvSpPr>
          <p:nvPr>
            <p:ph type="sldNum" sz="quarter" idx="4"/>
          </p:nvPr>
        </p:nvSpPr>
        <p:spPr>
          <a:xfrm>
            <a:off x="11862000" y="6550328"/>
            <a:ext cx="404468" cy="365125"/>
          </a:xfrm>
          <a:prstGeom prst="rect">
            <a:avLst/>
          </a:prstGeom>
        </p:spPr>
        <p:txBody>
          <a:bodyPr vert="horz" lIns="91440" tIns="45720" rIns="91440" bIns="45720" rtlCol="0" anchor="ctr"/>
          <a:lstStyle>
            <a:lvl1pPr algn="ctr">
              <a:defRPr sz="675" b="1">
                <a:solidFill>
                  <a:schemeClr val="bg1"/>
                </a:solidFill>
              </a:defRPr>
            </a:lvl1pPr>
          </a:lstStyle>
          <a:p>
            <a:fld id="{851BEBC6-AE21-4DEA-82CA-C5B7C0A09A9D}" type="slidenum">
              <a:rPr lang="cs-CZ" smtClean="0"/>
              <a:pPr/>
              <a:t>‹#›</a:t>
            </a:fld>
            <a:endParaRPr lang="cs-CZ"/>
          </a:p>
        </p:txBody>
      </p:sp>
      <p:cxnSp>
        <p:nvCxnSpPr>
          <p:cNvPr id="8" name="Přímá spojnice 7"/>
          <p:cNvCxnSpPr/>
          <p:nvPr userDrawn="1"/>
        </p:nvCxnSpPr>
        <p:spPr>
          <a:xfrm>
            <a:off x="479999" y="842615"/>
            <a:ext cx="11712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720000" y="6356357"/>
            <a:ext cx="2743200" cy="365125"/>
          </a:xfrm>
          <a:prstGeom prst="rect">
            <a:avLst/>
          </a:prstGeom>
        </p:spPr>
        <p:txBody>
          <a:bodyPr vert="horz" lIns="0" tIns="45720" rIns="0" bIns="45720" rtlCol="0" anchor="ctr"/>
          <a:lstStyle>
            <a:lvl1pPr algn="l">
              <a:defRPr sz="1400">
                <a:solidFill>
                  <a:schemeClr val="bg1"/>
                </a:solidFill>
              </a:defRPr>
            </a:lvl1pPr>
          </a:lstStyle>
          <a:p>
            <a:fld id="{20F279B5-95C6-4955-98E7-8DC5AFFDF942}" type="datetime1">
              <a:rPr lang="en-US" smtClean="0"/>
              <a:t>12/2/2024</a:t>
            </a:fld>
            <a:endParaRPr lang="cs-CZ"/>
          </a:p>
        </p:txBody>
      </p:sp>
    </p:spTree>
    <p:extLst>
      <p:ext uri="{BB962C8B-B14F-4D97-AF65-F5344CB8AC3E}">
        <p14:creationId xmlns:p14="http://schemas.microsoft.com/office/powerpoint/2010/main" val="84758236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Lst>
  <p:hf hdr="0"/>
  <p:txStyles>
    <p:titleStyle>
      <a:lvl1pPr algn="l" defTabSz="685783" rtl="0" eaLnBrk="1" latinLnBrk="0" hangingPunct="1">
        <a:lnSpc>
          <a:spcPct val="100000"/>
        </a:lnSpc>
        <a:spcBef>
          <a:spcPct val="0"/>
        </a:spcBef>
        <a:spcAft>
          <a:spcPts val="0"/>
        </a:spcAft>
        <a:buNone/>
        <a:defRPr sz="2800" b="1" kern="1200" cap="none" baseline="0">
          <a:solidFill>
            <a:srgbClr val="002D96"/>
          </a:solidFill>
          <a:latin typeface="+mj-lt"/>
          <a:ea typeface="+mj-ea"/>
          <a:cs typeface="+mj-cs"/>
        </a:defRPr>
      </a:lvl1pPr>
    </p:titleStyle>
    <p:bodyStyle>
      <a:lvl1pPr marL="288000" indent="-288000" algn="l" defTabSz="685783" rtl="0" eaLnBrk="1" latinLnBrk="0" hangingPunct="1">
        <a:lnSpc>
          <a:spcPct val="100000"/>
        </a:lnSpc>
        <a:spcBef>
          <a:spcPts val="0"/>
        </a:spcBef>
        <a:spcAft>
          <a:spcPts val="500"/>
        </a:spcAft>
        <a:buClr>
          <a:srgbClr val="00AFFF"/>
        </a:buClr>
        <a:buSzPct val="75000"/>
        <a:buFont typeface="Wingdings" panose="05000000000000000000" pitchFamily="2" charset="2"/>
        <a:buChar char="n"/>
        <a:defRPr sz="2400" kern="1200" baseline="0">
          <a:solidFill>
            <a:srgbClr val="536278"/>
          </a:solidFill>
          <a:latin typeface="+mn-lt"/>
          <a:ea typeface="+mn-ea"/>
          <a:cs typeface="+mn-cs"/>
        </a:defRPr>
      </a:lvl1pPr>
      <a:lvl2pPr marL="576000" indent="-252000" algn="l" defTabSz="685783" rtl="0" eaLnBrk="1" latinLnBrk="0" hangingPunct="1">
        <a:lnSpc>
          <a:spcPct val="100000"/>
        </a:lnSpc>
        <a:spcBef>
          <a:spcPts val="0"/>
        </a:spcBef>
        <a:spcAft>
          <a:spcPts val="300"/>
        </a:spcAft>
        <a:buClr>
          <a:srgbClr val="001E8C"/>
        </a:buClr>
        <a:buSzPct val="75000"/>
        <a:buFont typeface="Wingdings" panose="05000000000000000000" pitchFamily="2" charset="2"/>
        <a:buChar char="n"/>
        <a:defRPr sz="2000" kern="1200" baseline="0">
          <a:solidFill>
            <a:srgbClr val="5D6C82"/>
          </a:solidFill>
          <a:latin typeface="+mn-lt"/>
          <a:ea typeface="+mn-ea"/>
          <a:cs typeface="+mn-cs"/>
        </a:defRPr>
      </a:lvl2pPr>
      <a:lvl3pPr marL="954000" indent="-234000" algn="l" defTabSz="685783" rtl="0" eaLnBrk="1" latinLnBrk="0" hangingPunct="1">
        <a:lnSpc>
          <a:spcPct val="100000"/>
        </a:lnSpc>
        <a:spcBef>
          <a:spcPts val="0"/>
        </a:spcBef>
        <a:spcAft>
          <a:spcPts val="300"/>
        </a:spcAft>
        <a:buClr>
          <a:srgbClr val="5D6C82"/>
        </a:buClr>
        <a:buSzPct val="75000"/>
        <a:buFont typeface="Wingdings" panose="05000000000000000000" pitchFamily="2" charset="2"/>
        <a:buChar char="n"/>
        <a:defRPr sz="1800" kern="1200" baseline="0">
          <a:solidFill>
            <a:srgbClr val="5D6C82"/>
          </a:solidFill>
          <a:latin typeface="+mn-lt"/>
          <a:ea typeface="+mn-ea"/>
          <a:cs typeface="+mn-cs"/>
        </a:defRPr>
      </a:lvl3pPr>
      <a:lvl4pPr marL="1314000" indent="-198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600" kern="1200" baseline="0">
          <a:solidFill>
            <a:srgbClr val="5D6C82"/>
          </a:solidFill>
          <a:latin typeface="+mn-lt"/>
          <a:ea typeface="+mn-ea"/>
          <a:cs typeface="+mn-cs"/>
        </a:defRPr>
      </a:lvl4pPr>
      <a:lvl5pPr marL="1692000" indent="-180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400" kern="1200" baseline="0">
          <a:solidFill>
            <a:srgbClr val="5D6C8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9CDF2-67CC-27F4-4C27-889FBB2B1DC4}"/>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9" imgH="408" progId="TCLayout.ActiveDocument.1">
                  <p:embed/>
                </p:oleObj>
              </mc:Choice>
              <mc:Fallback>
                <p:oleObj name="think-cell Slide" r:id="rId14" imgW="409" imgH="408" progId="TCLayout.ActiveDocument.1">
                  <p:embed/>
                  <p:pic>
                    <p:nvPicPr>
                      <p:cNvPr id="2" name="Object 1" hidden="1">
                        <a:extLst>
                          <a:ext uri="{FF2B5EF4-FFF2-40B4-BE49-F238E27FC236}">
                            <a16:creationId xmlns:a16="http://schemas.microsoft.com/office/drawing/2014/main" id="{9639CDF2-67CC-27F4-4C27-889FBB2B1DC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01036992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55.sv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55.sv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55.sv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svg"/></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55.sv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59.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2C40-56D4-B349-8F1E-02A4BB455E8C}"/>
              </a:ext>
            </a:extLst>
          </p:cNvPr>
          <p:cNvSpPr>
            <a:spLocks noGrp="1"/>
          </p:cNvSpPr>
          <p:nvPr>
            <p:ph type="title"/>
          </p:nvPr>
        </p:nvSpPr>
        <p:spPr>
          <a:xfrm>
            <a:off x="623392" y="476674"/>
            <a:ext cx="11281639" cy="720000"/>
          </a:xfrm>
        </p:spPr>
        <p:txBody>
          <a:bodyPr lIns="91440" tIns="45720" rIns="91440" bIns="45720" anchor="b"/>
          <a:lstStyle/>
          <a:p>
            <a:r>
              <a:rPr lang="en-GB" sz="3000">
                <a:latin typeface="Calibri"/>
                <a:cs typeface="Calibri"/>
              </a:rPr>
              <a:t>Transparency Platform updates (WG MIT)</a:t>
            </a:r>
            <a:endParaRPr lang="en-GB" sz="2000" noProof="0"/>
          </a:p>
        </p:txBody>
      </p:sp>
      <p:sp>
        <p:nvSpPr>
          <p:cNvPr id="3" name="Rectangle 2">
            <a:extLst>
              <a:ext uri="{FF2B5EF4-FFF2-40B4-BE49-F238E27FC236}">
                <a16:creationId xmlns:a16="http://schemas.microsoft.com/office/drawing/2014/main" id="{981CCCB0-0CD7-495E-BF08-E246A5A513CD}"/>
              </a:ext>
            </a:extLst>
          </p:cNvPr>
          <p:cNvSpPr/>
          <p:nvPr/>
        </p:nvSpPr>
        <p:spPr>
          <a:xfrm>
            <a:off x="486001" y="432001"/>
            <a:ext cx="61200"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Trebuchet MS"/>
              <a:ea typeface="+mn-ea"/>
              <a:cs typeface="+mn-cs"/>
            </a:endParaRPr>
          </a:p>
        </p:txBody>
      </p:sp>
      <p:sp>
        <p:nvSpPr>
          <p:cNvPr id="4" name="Rectangle 3">
            <a:extLst>
              <a:ext uri="{FF2B5EF4-FFF2-40B4-BE49-F238E27FC236}">
                <a16:creationId xmlns:a16="http://schemas.microsoft.com/office/drawing/2014/main" id="{D9964E36-5D1A-21CF-4200-D4DAE922A05F}"/>
              </a:ext>
            </a:extLst>
          </p:cNvPr>
          <p:cNvSpPr/>
          <p:nvPr/>
        </p:nvSpPr>
        <p:spPr>
          <a:xfrm>
            <a:off x="8894805" y="3068961"/>
            <a:ext cx="2821670" cy="1446552"/>
          </a:xfrm>
          <a:prstGeom prst="rect">
            <a:avLst/>
          </a:prstGeom>
          <a:noFill/>
        </p:spPr>
        <p:txBody>
          <a:bodyPr wrap="none" lIns="91440" tIns="45721" rIns="91440" bIns="45721"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w="10160">
                  <a:solidFill>
                    <a:srgbClr val="707F86"/>
                  </a:solidFill>
                  <a:prstDash val="solid"/>
                </a:ln>
                <a:solidFill>
                  <a:srgbClr val="FFFFFF"/>
                </a:solidFill>
                <a:effectLst>
                  <a:outerShdw blurRad="38100" dist="22860" dir="5400000" algn="tl" rotWithShape="0">
                    <a:srgbClr val="000000">
                      <a:alpha val="30000"/>
                    </a:srgbClr>
                  </a:outerShdw>
                </a:effectLst>
                <a:uLnTx/>
                <a:uFillTx/>
                <a:latin typeface="Trebuchet MS"/>
                <a:ea typeface="+mn-ea"/>
                <a:cs typeface="+mn-cs"/>
              </a:rPr>
              <a:t>MESC Meeting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a:ln w="10160">
                <a:solidFill>
                  <a:srgbClr val="707F86"/>
                </a:solidFill>
                <a:prstDash val="solid"/>
              </a:ln>
              <a:solidFill>
                <a:srgbClr val="FFFFFF">
                  <a:lumMod val="95000"/>
                </a:srgbClr>
              </a:solidFill>
              <a:effectLst>
                <a:outerShdw blurRad="38100" dist="22860" dir="5400000" algn="tl" rotWithShape="0">
                  <a:srgbClr val="000000">
                    <a:alpha val="30000"/>
                  </a:srgbClr>
                </a:outerShdw>
              </a:effectLst>
              <a:uLnTx/>
              <a:uFillTx/>
              <a:latin typeface="Trebuchet MS"/>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a:ln w="10160">
                  <a:solidFill>
                    <a:srgbClr val="707F86"/>
                  </a:solidFill>
                  <a:prstDash val="solid"/>
                </a:ln>
                <a:solidFill>
                  <a:srgbClr val="FFFFFF"/>
                </a:solidFill>
                <a:effectLst>
                  <a:outerShdw blurRad="38100" dist="22860" dir="5400000" algn="tl" rotWithShape="0">
                    <a:srgbClr val="000000">
                      <a:alpha val="30000"/>
                    </a:srgbClr>
                  </a:outerShdw>
                </a:effectLst>
                <a:uLnTx/>
                <a:uFillTx/>
                <a:latin typeface="Trebuchet MS"/>
                <a:ea typeface="+mn-ea"/>
                <a:cs typeface="+mn-cs"/>
              </a:rPr>
              <a:t>03/12/2024</a:t>
            </a:r>
          </a:p>
        </p:txBody>
      </p:sp>
    </p:spTree>
    <p:extLst>
      <p:ext uri="{BB962C8B-B14F-4D97-AF65-F5344CB8AC3E}">
        <p14:creationId xmlns:p14="http://schemas.microsoft.com/office/powerpoint/2010/main" val="72448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4D304CE-AA1D-257D-2276-AC6F45A8FB8C}"/>
              </a:ext>
            </a:extLst>
          </p:cNvPr>
          <p:cNvSpPr/>
          <p:nvPr/>
        </p:nvSpPr>
        <p:spPr>
          <a:xfrm>
            <a:off x="0" y="0"/>
            <a:ext cx="3223034"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Titel 2">
            <a:extLst>
              <a:ext uri="{FF2B5EF4-FFF2-40B4-BE49-F238E27FC236}">
                <a16:creationId xmlns:a16="http://schemas.microsoft.com/office/drawing/2014/main" id="{DE74E05D-1F66-96C0-FEDA-414F4D7C5237}"/>
              </a:ext>
            </a:extLst>
          </p:cNvPr>
          <p:cNvSpPr>
            <a:spLocks noGrp="1"/>
          </p:cNvSpPr>
          <p:nvPr>
            <p:ph type="title"/>
          </p:nvPr>
        </p:nvSpPr>
        <p:spPr>
          <a:xfrm>
            <a:off x="3605796" y="296863"/>
            <a:ext cx="8394580" cy="356467"/>
          </a:xfrm>
        </p:spPr>
        <p:txBody>
          <a:bodyPr/>
          <a:lstStyle/>
          <a:p>
            <a:r>
              <a:rPr lang="en-GB" noProof="0"/>
              <a:t>Data Quality Enhancement</a:t>
            </a:r>
          </a:p>
        </p:txBody>
      </p:sp>
      <p:pic>
        <p:nvPicPr>
          <p:cNvPr id="4" name="Grafik 3" descr="Ein Bild, das Notebook Notizbuch, Computer, computer, Netbook enthält.&#10;&#10;Automatisch generierte Beschreibung">
            <a:extLst>
              <a:ext uri="{FF2B5EF4-FFF2-40B4-BE49-F238E27FC236}">
                <a16:creationId xmlns:a16="http://schemas.microsoft.com/office/drawing/2014/main" id="{F3598E40-1940-7612-A043-92BB7B04169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4528"/>
            <a:ext cx="7749635" cy="6758412"/>
          </a:xfrm>
          <a:prstGeom prst="rect">
            <a:avLst/>
          </a:prstGeom>
        </p:spPr>
      </p:pic>
      <p:sp>
        <p:nvSpPr>
          <p:cNvPr id="6" name="Inhaltsplatzhalter 1">
            <a:extLst>
              <a:ext uri="{FF2B5EF4-FFF2-40B4-BE49-F238E27FC236}">
                <a16:creationId xmlns:a16="http://schemas.microsoft.com/office/drawing/2014/main" id="{E726264F-51E0-CF3F-6324-DE5D7870E1A6}"/>
              </a:ext>
            </a:extLst>
          </p:cNvPr>
          <p:cNvSpPr>
            <a:spLocks noGrp="1"/>
          </p:cNvSpPr>
          <p:nvPr>
            <p:ph idx="1"/>
          </p:nvPr>
        </p:nvSpPr>
        <p:spPr>
          <a:xfrm>
            <a:off x="3605796" y="1028210"/>
            <a:ext cx="8394580" cy="3423794"/>
          </a:xfrm>
        </p:spPr>
        <p:txBody>
          <a:bodyPr>
            <a:normAutofit lnSpcReduction="10000"/>
          </a:bodyPr>
          <a:lstStyle/>
          <a:p>
            <a:pPr lvl="0"/>
            <a:r>
              <a:rPr lang="en-GB" sz="1600" kern="100" noProof="0">
                <a:effectLst/>
                <a:ea typeface="Aptos" panose="020B0004020202020204" pitchFamily="34" charset="0"/>
              </a:rPr>
              <a:t>ENTSO-E is continuously working to improve the data quality on the platform, as the data exchanged via the platform is invaluable. As the transparency platform is fed by many data providers, it is a challenge to ensure high quality and consistency of the data.</a:t>
            </a:r>
          </a:p>
          <a:p>
            <a:pPr lvl="0"/>
            <a:r>
              <a:rPr lang="en-GB" sz="1600" noProof="0"/>
              <a:t>Various projects are being implemented to ensure data quality. These include the following </a:t>
            </a:r>
          </a:p>
          <a:p>
            <a:pPr marL="285750" lvl="0" indent="-285750">
              <a:buFont typeface="Wingdings" pitchFamily="2" charset="2"/>
              <a:buChar char="§"/>
            </a:pPr>
            <a:r>
              <a:rPr lang="en-GB" sz="1600" noProof="0"/>
              <a:t>Ensuring the completeness of data and timely data delivery (i.e. by GC time at the latest).</a:t>
            </a:r>
          </a:p>
          <a:p>
            <a:pPr marL="285750" indent="-285750">
              <a:buFont typeface="Wingdings" panose="05000000000000000000" pitchFamily="2" charset="2"/>
              <a:buChar char="§"/>
            </a:pPr>
            <a:r>
              <a:rPr lang="en-GB" sz="1600" noProof="0"/>
              <a:t>Carrying out automatic quality checks based on the Memorandum of Understanding so that errors in the delivered data can be identified and flagged.</a:t>
            </a:r>
          </a:p>
          <a:p>
            <a:pPr marL="742950" lvl="1" indent="-285750">
              <a:buFont typeface="Wingdings" panose="05000000000000000000" pitchFamily="2" charset="2"/>
              <a:buChar char="§"/>
            </a:pPr>
            <a:r>
              <a:rPr lang="en-GB" sz="1600" noProof="0"/>
              <a:t>Provision of automated reports and dashboards so that entities can see whether their data can be read and processed.</a:t>
            </a:r>
          </a:p>
          <a:p>
            <a:pPr marL="1200150" lvl="2" indent="-285750">
              <a:buFont typeface="Wingdings" panose="05000000000000000000" pitchFamily="2" charset="2"/>
              <a:buChar char="§"/>
            </a:pPr>
            <a:r>
              <a:rPr lang="en-GB" sz="1600"/>
              <a:t>Updating the quality checks which are done internally to assess the data quality on the platform as part of the Memorandum of Understanding.</a:t>
            </a:r>
          </a:p>
          <a:p>
            <a:pPr marL="1200150" lvl="2" indent="-285750">
              <a:buFont typeface="Wingdings" panose="05000000000000000000" pitchFamily="2" charset="2"/>
              <a:buChar char="§"/>
            </a:pPr>
            <a:r>
              <a:rPr kumimoji="0" lang="en-US" sz="16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Together with the IT team, measures are currently being implemented to make the provision of data by primary and secondary data providers more visible in the data quality dashboards.</a:t>
            </a:r>
            <a:endParaRPr lang="en-GB" sz="1600" noProof="0"/>
          </a:p>
        </p:txBody>
      </p:sp>
      <p:cxnSp>
        <p:nvCxnSpPr>
          <p:cNvPr id="2" name="Gerade Verbindung 21">
            <a:extLst>
              <a:ext uri="{FF2B5EF4-FFF2-40B4-BE49-F238E27FC236}">
                <a16:creationId xmlns:a16="http://schemas.microsoft.com/office/drawing/2014/main" id="{B3CBD634-677D-60D2-E889-A2F15A360EF6}"/>
              </a:ext>
            </a:extLst>
          </p:cNvPr>
          <p:cNvCxnSpPr/>
          <p:nvPr/>
        </p:nvCxnSpPr>
        <p:spPr>
          <a:xfrm flipV="1">
            <a:off x="3595277" y="296863"/>
            <a:ext cx="0" cy="35646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2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TP Vision &amp; TP Redesign</a:t>
            </a:r>
            <a:r>
              <a:rPr lang="pl-PL">
                <a:cs typeface="Arial"/>
              </a:rPr>
              <a:t> – GUI Changes</a:t>
            </a:r>
            <a:endParaRPr lang="en-US"/>
          </a:p>
        </p:txBody>
      </p:sp>
      <p:pic>
        <p:nvPicPr>
          <p:cNvPr id="14" name="Picture 13">
            <a:extLst>
              <a:ext uri="{FF2B5EF4-FFF2-40B4-BE49-F238E27FC236}">
                <a16:creationId xmlns:a16="http://schemas.microsoft.com/office/drawing/2014/main" id="{5E8A0A0B-68E5-058C-78F6-279F4C12D855}"/>
              </a:ext>
            </a:extLst>
          </p:cNvPr>
          <p:cNvPicPr>
            <a:picLocks noChangeAspect="1"/>
          </p:cNvPicPr>
          <p:nvPr/>
        </p:nvPicPr>
        <p:blipFill>
          <a:blip r:embed="rId3"/>
          <a:stretch>
            <a:fillRect/>
          </a:stretch>
        </p:blipFill>
        <p:spPr>
          <a:xfrm>
            <a:off x="480000" y="1870253"/>
            <a:ext cx="5779043" cy="3565958"/>
          </a:xfrm>
          <a:prstGeom prst="rect">
            <a:avLst/>
          </a:prstGeom>
          <a:ln>
            <a:solidFill>
              <a:schemeClr val="tx2">
                <a:lumMod val="50000"/>
              </a:schemeClr>
            </a:solidFill>
          </a:ln>
        </p:spPr>
      </p:pic>
      <p:pic>
        <p:nvPicPr>
          <p:cNvPr id="17" name="Picture 16">
            <a:extLst>
              <a:ext uri="{FF2B5EF4-FFF2-40B4-BE49-F238E27FC236}">
                <a16:creationId xmlns:a16="http://schemas.microsoft.com/office/drawing/2014/main" id="{B75FA5C9-9577-7008-BAE3-8F92D81CE061}"/>
              </a:ext>
            </a:extLst>
          </p:cNvPr>
          <p:cNvPicPr>
            <a:picLocks noChangeAspect="1"/>
          </p:cNvPicPr>
          <p:nvPr/>
        </p:nvPicPr>
        <p:blipFill>
          <a:blip r:embed="rId4"/>
          <a:stretch>
            <a:fillRect/>
          </a:stretch>
        </p:blipFill>
        <p:spPr>
          <a:xfrm>
            <a:off x="6939739" y="1870253"/>
            <a:ext cx="4772261" cy="3577235"/>
          </a:xfrm>
          <a:prstGeom prst="rect">
            <a:avLst/>
          </a:prstGeom>
          <a:ln>
            <a:solidFill>
              <a:schemeClr val="tx2">
                <a:lumMod val="50000"/>
              </a:schemeClr>
            </a:solidFill>
          </a:ln>
        </p:spPr>
      </p:pic>
      <p:sp>
        <p:nvSpPr>
          <p:cNvPr id="18" name="Content Placeholder 4">
            <a:extLst>
              <a:ext uri="{FF2B5EF4-FFF2-40B4-BE49-F238E27FC236}">
                <a16:creationId xmlns:a16="http://schemas.microsoft.com/office/drawing/2014/main" id="{EF4256D3-13FE-9622-765F-58667733B033}"/>
              </a:ext>
            </a:extLst>
          </p:cNvPr>
          <p:cNvSpPr>
            <a:spLocks noGrp="1"/>
          </p:cNvSpPr>
          <p:nvPr>
            <p:ph sz="quarter" idx="13"/>
          </p:nvPr>
        </p:nvSpPr>
        <p:spPr>
          <a:xfrm>
            <a:off x="2884872" y="5628028"/>
            <a:ext cx="1431096" cy="511057"/>
          </a:xfrm>
        </p:spPr>
        <p:txBody>
          <a:bodyPr vert="horz" lIns="0" tIns="0" rIns="0" bIns="0" rtlCol="0" anchor="t">
            <a:noAutofit/>
          </a:bodyPr>
          <a:lstStyle/>
          <a:p>
            <a:pPr marL="0" indent="0">
              <a:buNone/>
            </a:pPr>
            <a:r>
              <a:rPr lang="pl-PL">
                <a:cs typeface="Arial"/>
              </a:rPr>
              <a:t>New</a:t>
            </a:r>
            <a:endParaRPr lang="en-US">
              <a:cs typeface="Arial"/>
            </a:endParaRPr>
          </a:p>
          <a:p>
            <a:pPr marL="287655" indent="-287655"/>
            <a:endParaRPr lang="en-US">
              <a:cs typeface="Arial"/>
            </a:endParaRPr>
          </a:p>
        </p:txBody>
      </p:sp>
      <p:sp>
        <p:nvSpPr>
          <p:cNvPr id="19" name="Content Placeholder 4">
            <a:extLst>
              <a:ext uri="{FF2B5EF4-FFF2-40B4-BE49-F238E27FC236}">
                <a16:creationId xmlns:a16="http://schemas.microsoft.com/office/drawing/2014/main" id="{01601E95-B778-1CAC-789D-B9C9CC1810E6}"/>
              </a:ext>
            </a:extLst>
          </p:cNvPr>
          <p:cNvSpPr txBox="1">
            <a:spLocks/>
          </p:cNvSpPr>
          <p:nvPr/>
        </p:nvSpPr>
        <p:spPr>
          <a:xfrm>
            <a:off x="8916864" y="5628029"/>
            <a:ext cx="1431096" cy="511057"/>
          </a:xfrm>
          <a:prstGeom prst="rect">
            <a:avLst/>
          </a:prstGeom>
        </p:spPr>
        <p:txBody>
          <a:bodyPr vert="horz" lIns="0" tIns="0" rIns="0" bIns="0" rtlCol="0" anchor="t">
            <a:noAutofit/>
          </a:bodyPr>
          <a:lstStyle>
            <a:lvl1pPr marL="288000" indent="-288000" algn="l" defTabSz="685783" rtl="0" eaLnBrk="1" latinLnBrk="0" hangingPunct="1">
              <a:lnSpc>
                <a:spcPct val="100000"/>
              </a:lnSpc>
              <a:spcBef>
                <a:spcPts val="0"/>
              </a:spcBef>
              <a:spcAft>
                <a:spcPts val="500"/>
              </a:spcAft>
              <a:buClr>
                <a:srgbClr val="00AFFF"/>
              </a:buClr>
              <a:buSzPct val="75000"/>
              <a:buFont typeface="Wingdings" panose="05000000000000000000" pitchFamily="2" charset="2"/>
              <a:buChar char="n"/>
              <a:defRPr sz="2400" kern="1200" baseline="0">
                <a:solidFill>
                  <a:srgbClr val="536278"/>
                </a:solidFill>
                <a:latin typeface="+mn-lt"/>
                <a:ea typeface="+mn-ea"/>
                <a:cs typeface="+mn-cs"/>
              </a:defRPr>
            </a:lvl1pPr>
            <a:lvl2pPr marL="576000" indent="-252000" algn="l" defTabSz="685783" rtl="0" eaLnBrk="1" latinLnBrk="0" hangingPunct="1">
              <a:lnSpc>
                <a:spcPct val="100000"/>
              </a:lnSpc>
              <a:spcBef>
                <a:spcPts val="0"/>
              </a:spcBef>
              <a:spcAft>
                <a:spcPts val="300"/>
              </a:spcAft>
              <a:buClr>
                <a:srgbClr val="001E8C"/>
              </a:buClr>
              <a:buSzPct val="75000"/>
              <a:buFont typeface="Wingdings" panose="05000000000000000000" pitchFamily="2" charset="2"/>
              <a:buChar char="n"/>
              <a:defRPr sz="2000" kern="1200" baseline="0">
                <a:solidFill>
                  <a:srgbClr val="5D6C82"/>
                </a:solidFill>
                <a:latin typeface="+mn-lt"/>
                <a:ea typeface="+mn-ea"/>
                <a:cs typeface="+mn-cs"/>
              </a:defRPr>
            </a:lvl2pPr>
            <a:lvl3pPr marL="954000" indent="-234000" algn="l" defTabSz="685783" rtl="0" eaLnBrk="1" latinLnBrk="0" hangingPunct="1">
              <a:lnSpc>
                <a:spcPct val="100000"/>
              </a:lnSpc>
              <a:spcBef>
                <a:spcPts val="0"/>
              </a:spcBef>
              <a:spcAft>
                <a:spcPts val="300"/>
              </a:spcAft>
              <a:buClr>
                <a:srgbClr val="5D6C82"/>
              </a:buClr>
              <a:buSzPct val="75000"/>
              <a:buFont typeface="Wingdings" panose="05000000000000000000" pitchFamily="2" charset="2"/>
              <a:buChar char="n"/>
              <a:defRPr sz="1800" kern="1200" baseline="0">
                <a:solidFill>
                  <a:srgbClr val="5D6C82"/>
                </a:solidFill>
                <a:latin typeface="+mn-lt"/>
                <a:ea typeface="+mn-ea"/>
                <a:cs typeface="+mn-cs"/>
              </a:defRPr>
            </a:lvl3pPr>
            <a:lvl4pPr marL="1314000" indent="-198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600" kern="1200" baseline="0">
                <a:solidFill>
                  <a:srgbClr val="5D6C82"/>
                </a:solidFill>
                <a:latin typeface="+mn-lt"/>
                <a:ea typeface="+mn-ea"/>
                <a:cs typeface="+mn-cs"/>
              </a:defRPr>
            </a:lvl4pPr>
            <a:lvl5pPr marL="1692000" indent="-180000" algn="l" defTabSz="685783" rtl="0" eaLnBrk="1" latinLnBrk="0" hangingPunct="1">
              <a:lnSpc>
                <a:spcPct val="100000"/>
              </a:lnSpc>
              <a:spcBef>
                <a:spcPts val="0"/>
              </a:spcBef>
              <a:spcAft>
                <a:spcPts val="200"/>
              </a:spcAft>
              <a:buClr>
                <a:srgbClr val="5D6C82"/>
              </a:buClr>
              <a:buSzPct val="75000"/>
              <a:buFont typeface="Wingdings" panose="05000000000000000000" pitchFamily="2" charset="2"/>
              <a:buChar char="n"/>
              <a:defRPr sz="1400" kern="1200" baseline="0">
                <a:solidFill>
                  <a:srgbClr val="5D6C8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pl-PL">
                <a:cs typeface="Arial"/>
              </a:rPr>
              <a:t>Legacy</a:t>
            </a:r>
            <a:endParaRPr lang="en-US">
              <a:cs typeface="Arial"/>
            </a:endParaRPr>
          </a:p>
          <a:p>
            <a:pPr marL="287655" indent="-287655"/>
            <a:endParaRPr lang="en-US">
              <a:cs typeface="Arial"/>
            </a:endParaRPr>
          </a:p>
        </p:txBody>
      </p:sp>
    </p:spTree>
    <p:extLst>
      <p:ext uri="{BB962C8B-B14F-4D97-AF65-F5344CB8AC3E}">
        <p14:creationId xmlns:p14="http://schemas.microsoft.com/office/powerpoint/2010/main" val="20085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TP Timeline</a:t>
            </a:r>
            <a:endParaRPr lang="en-US"/>
          </a:p>
        </p:txBody>
      </p:sp>
      <p:pic>
        <p:nvPicPr>
          <p:cNvPr id="5" name="Picture 4">
            <a:extLst>
              <a:ext uri="{FF2B5EF4-FFF2-40B4-BE49-F238E27FC236}">
                <a16:creationId xmlns:a16="http://schemas.microsoft.com/office/drawing/2014/main" id="{77E88299-4C9B-ECF2-4D42-C79414B45C74}"/>
              </a:ext>
            </a:extLst>
          </p:cNvPr>
          <p:cNvPicPr>
            <a:picLocks noChangeAspect="1"/>
          </p:cNvPicPr>
          <p:nvPr/>
        </p:nvPicPr>
        <p:blipFill>
          <a:blip r:embed="rId3"/>
          <a:stretch>
            <a:fillRect/>
          </a:stretch>
        </p:blipFill>
        <p:spPr>
          <a:xfrm>
            <a:off x="480000" y="1185848"/>
            <a:ext cx="11714329" cy="5148391"/>
          </a:xfrm>
          <a:prstGeom prst="rect">
            <a:avLst/>
          </a:prstGeom>
        </p:spPr>
      </p:pic>
      <p:cxnSp>
        <p:nvCxnSpPr>
          <p:cNvPr id="9" name="Straight Arrow Connector 8">
            <a:extLst>
              <a:ext uri="{FF2B5EF4-FFF2-40B4-BE49-F238E27FC236}">
                <a16:creationId xmlns:a16="http://schemas.microsoft.com/office/drawing/2014/main" id="{D860AFC0-BD41-BF9C-F046-49D5FBEE7739}"/>
              </a:ext>
            </a:extLst>
          </p:cNvPr>
          <p:cNvCxnSpPr>
            <a:cxnSpLocks/>
          </p:cNvCxnSpPr>
          <p:nvPr/>
        </p:nvCxnSpPr>
        <p:spPr>
          <a:xfrm flipH="1">
            <a:off x="8184949" y="1496946"/>
            <a:ext cx="367078" cy="88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92B207B-8839-61A7-4821-A271A16ADFB4}"/>
              </a:ext>
            </a:extLst>
          </p:cNvPr>
          <p:cNvSpPr txBox="1"/>
          <p:nvPr/>
        </p:nvSpPr>
        <p:spPr>
          <a:xfrm>
            <a:off x="7792279" y="1298713"/>
            <a:ext cx="922047" cy="307777"/>
          </a:xfrm>
          <a:prstGeom prst="rect">
            <a:avLst/>
          </a:prstGeom>
          <a:solidFill>
            <a:srgbClr val="92D050"/>
          </a:solidFill>
        </p:spPr>
        <p:txBody>
          <a:bodyPr wrap="none" rtlCol="0">
            <a:spAutoFit/>
          </a:bodyPr>
          <a:lstStyle/>
          <a:p>
            <a:r>
              <a:rPr lang="en-US" sz="1400" b="1"/>
              <a:t>New GUI</a:t>
            </a:r>
            <a:endParaRPr lang="en-GB" sz="1400" b="1"/>
          </a:p>
        </p:txBody>
      </p:sp>
    </p:spTree>
    <p:extLst>
      <p:ext uri="{BB962C8B-B14F-4D97-AF65-F5344CB8AC3E}">
        <p14:creationId xmlns:p14="http://schemas.microsoft.com/office/powerpoint/2010/main" val="323985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Functional Release in Production since June 2024</a:t>
            </a:r>
            <a:endParaRPr lang="en-US"/>
          </a:p>
        </p:txBody>
      </p:sp>
      <p:sp>
        <p:nvSpPr>
          <p:cNvPr id="8" name="Rectangle 7">
            <a:extLst>
              <a:ext uri="{FF2B5EF4-FFF2-40B4-BE49-F238E27FC236}">
                <a16:creationId xmlns:a16="http://schemas.microsoft.com/office/drawing/2014/main" id="{5D5767DE-F566-2235-5B8F-C0E808CF7B81}"/>
              </a:ext>
            </a:extLst>
          </p:cNvPr>
          <p:cNvSpPr/>
          <p:nvPr/>
        </p:nvSpPr>
        <p:spPr>
          <a:xfrm>
            <a:off x="676596" y="922329"/>
            <a:ext cx="11077058" cy="470516"/>
          </a:xfrm>
          <a:prstGeom prst="rect">
            <a:avLst/>
          </a:prstGeom>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defRPr/>
            </a:pPr>
            <a:r>
              <a:rPr lang="en-US">
                <a:solidFill>
                  <a:srgbClr val="FFFFFF"/>
                </a:solidFill>
                <a:latin typeface="Arial" panose="020B0604020202020204"/>
              </a:rPr>
              <a:t>New GUI (Data Views) 1/2</a:t>
            </a: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descr="Checkmark with solid fill">
            <a:extLst>
              <a:ext uri="{FF2B5EF4-FFF2-40B4-BE49-F238E27FC236}">
                <a16:creationId xmlns:a16="http://schemas.microsoft.com/office/drawing/2014/main" id="{C08F48F2-EF92-B42F-79C8-146264881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09" y="937778"/>
            <a:ext cx="457200" cy="457200"/>
          </a:xfrm>
          <a:prstGeom prst="rect">
            <a:avLst/>
          </a:prstGeom>
          <a:ln>
            <a:noFill/>
          </a:ln>
          <a:effectLst/>
          <a:scene3d>
            <a:camera prst="orthographicFront">
              <a:rot lat="0" lon="0" rev="0"/>
            </a:camera>
            <a:lightRig rig="contrasting" dir="t">
              <a:rot lat="0" lon="0" rev="7800000"/>
            </a:lightRig>
          </a:scene3d>
          <a:sp3d>
            <a:bevelT w="139700" h="139700"/>
          </a:sp3d>
        </p:spPr>
      </p:pic>
      <p:graphicFrame>
        <p:nvGraphicFramePr>
          <p:cNvPr id="17" name="Table 16">
            <a:extLst>
              <a:ext uri="{FF2B5EF4-FFF2-40B4-BE49-F238E27FC236}">
                <a16:creationId xmlns:a16="http://schemas.microsoft.com/office/drawing/2014/main" id="{9383D400-5573-3D79-5F12-13239381357A}"/>
              </a:ext>
            </a:extLst>
          </p:cNvPr>
          <p:cNvGraphicFramePr>
            <a:graphicFrameLocks noGrp="1"/>
          </p:cNvGraphicFramePr>
          <p:nvPr>
            <p:extLst>
              <p:ext uri="{D42A27DB-BD31-4B8C-83A1-F6EECF244321}">
                <p14:modId xmlns:p14="http://schemas.microsoft.com/office/powerpoint/2010/main" val="4009732465"/>
              </p:ext>
            </p:extLst>
          </p:nvPr>
        </p:nvGraphicFramePr>
        <p:xfrm>
          <a:off x="677412" y="1629638"/>
          <a:ext cx="6121401" cy="5093970"/>
        </p:xfrm>
        <a:graphic>
          <a:graphicData uri="http://schemas.openxmlformats.org/drawingml/2006/table">
            <a:tbl>
              <a:tblPr bandRow="1">
                <a:tableStyleId>{5C22544A-7EE6-4342-B048-85BDC9FD1C3A}</a:tableStyleId>
              </a:tblPr>
              <a:tblGrid>
                <a:gridCol w="2040467">
                  <a:extLst>
                    <a:ext uri="{9D8B030D-6E8A-4147-A177-3AD203B41FA5}">
                      <a16:colId xmlns:a16="http://schemas.microsoft.com/office/drawing/2014/main" val="301098424"/>
                    </a:ext>
                  </a:extLst>
                </a:gridCol>
                <a:gridCol w="2040467">
                  <a:extLst>
                    <a:ext uri="{9D8B030D-6E8A-4147-A177-3AD203B41FA5}">
                      <a16:colId xmlns:a16="http://schemas.microsoft.com/office/drawing/2014/main" val="4131817891"/>
                    </a:ext>
                  </a:extLst>
                </a:gridCol>
                <a:gridCol w="2040467">
                  <a:extLst>
                    <a:ext uri="{9D8B030D-6E8A-4147-A177-3AD203B41FA5}">
                      <a16:colId xmlns:a16="http://schemas.microsoft.com/office/drawing/2014/main" val="3386869808"/>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Restriction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Domain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Data View Name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22165269"/>
                  </a:ext>
                </a:extLst>
              </a:tr>
              <a:tr h="190500">
                <a:tc rowSpan="20">
                  <a:txBody>
                    <a:bodyPr/>
                    <a:lstStyle/>
                    <a:p>
                      <a:pPr algn="ctr" fontAlgn="ctr"/>
                      <a:r>
                        <a:rPr lang="en-US" sz="1100" b="0" i="0" u="none" strike="noStrike">
                          <a:solidFill>
                            <a:srgbClr val="000000"/>
                          </a:solidFill>
                          <a:effectLst/>
                          <a:latin typeface="Calibri" panose="020F0502020204030204" pitchFamily="34" charset="0"/>
                        </a:rPr>
                        <a:t>Public screens</a:t>
                      </a:r>
                    </a:p>
                  </a:txBody>
                  <a:tcPr marL="9525" marR="9525" marT="9525"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ctr" fontAlgn="ctr"/>
                      <a:r>
                        <a:rPr lang="en-US" sz="1100" b="0" i="0" u="none" strike="noStrike">
                          <a:solidFill>
                            <a:srgbClr val="000000"/>
                          </a:solidFill>
                          <a:effectLst/>
                          <a:latin typeface="Calibri" panose="020F0502020204030204" pitchFamily="34" charset="0"/>
                        </a:rPr>
                        <a:t>Market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Implicit Allocations – Net Positions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551133"/>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Day-ahead Flow-based Allocations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406192"/>
                  </a:ext>
                </a:extLst>
              </a:tr>
              <a:tr h="190500">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Generation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Installed Capacity per Production Type &amp; Production Unit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5972218"/>
                  </a:ext>
                </a:extLst>
              </a:tr>
              <a:tr h="190500">
                <a:tc vMerge="1">
                  <a:txBody>
                    <a:bodyPr/>
                    <a:lstStyle/>
                    <a:p>
                      <a:endParaRPr lang="en-US"/>
                    </a:p>
                  </a:txBody>
                  <a:tcPr/>
                </a:tc>
                <a:tc rowSpan="6">
                  <a:txBody>
                    <a:bodyPr/>
                    <a:lstStyle/>
                    <a:p>
                      <a:pPr algn="ctr" fontAlgn="ctr"/>
                      <a:r>
                        <a:rPr lang="en-US" sz="1100" b="0" i="0" u="none" strike="noStrike">
                          <a:solidFill>
                            <a:srgbClr val="000000"/>
                          </a:solidFill>
                          <a:effectLst/>
                          <a:latin typeface="Calibri" panose="020F0502020204030204" pitchFamily="34" charset="0"/>
                        </a:rPr>
                        <a:t>Transmission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Transmission/Cross-border Capacity of DC Links – Intraday Transfer Limits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732341"/>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Redispatching Internal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068756"/>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Redispatching Cross Border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7642586"/>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Cost of Congestion Management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938214"/>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Countertrading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835401"/>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Expansion and Dismantling Projects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462994"/>
                  </a:ext>
                </a:extLst>
              </a:tr>
              <a:tr h="190500">
                <a:tc vMerge="1">
                  <a:txBody>
                    <a:bodyPr/>
                    <a:lstStyle/>
                    <a:p>
                      <a:endParaRPr lang="en-US"/>
                    </a:p>
                  </a:txBody>
                  <a:tcPr/>
                </a:tc>
                <a:tc rowSpan="4">
                  <a:txBody>
                    <a:bodyPr/>
                    <a:lstStyle/>
                    <a:p>
                      <a:pPr algn="ctr" fontAlgn="ctr"/>
                      <a:r>
                        <a:rPr lang="en-US" sz="1100" b="0" i="0" u="none" strike="noStrike">
                          <a:solidFill>
                            <a:srgbClr val="000000"/>
                          </a:solidFill>
                          <a:effectLst/>
                          <a:latin typeface="Calibri" panose="020F0502020204030204" pitchFamily="34" charset="0"/>
                        </a:rPr>
                        <a:t>Outages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Aggregated Unavailability of Consumption Units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555888"/>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Unavailability in Transmission Grid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553513"/>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Unavailability of Offshore Grid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0744276"/>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Fall-backs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962333"/>
                  </a:ext>
                </a:extLst>
              </a:tr>
              <a:tr h="190500">
                <a:tc vMerge="1">
                  <a:txBody>
                    <a:bodyPr/>
                    <a:lstStyle/>
                    <a:p>
                      <a:endParaRPr lang="en-US"/>
                    </a:p>
                  </a:txBody>
                  <a:tcPr/>
                </a:tc>
                <a:tc rowSpan="7">
                  <a:txBody>
                    <a:bodyPr/>
                    <a:lstStyle/>
                    <a:p>
                      <a:pPr algn="ctr" fontAlgn="ctr"/>
                      <a:r>
                        <a:rPr lang="en-US" sz="1100" b="0" i="0" u="none" strike="noStrike">
                          <a:solidFill>
                            <a:srgbClr val="000000"/>
                          </a:solidFill>
                          <a:effectLst/>
                          <a:latin typeface="Calibri" panose="020F0502020204030204" pitchFamily="34" charset="0"/>
                        </a:rPr>
                        <a:t>Balancing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ctr"/>
                      <a:r>
                        <a:rPr lang="en-US" sz="1100" b="0" i="0" u="none" strike="noStrike">
                          <a:solidFill>
                            <a:srgbClr val="000000"/>
                          </a:solidFill>
                          <a:effectLst/>
                          <a:latin typeface="Calibri" panose="020F0502020204030204" pitchFamily="34" charset="0"/>
                        </a:rPr>
                        <a:t>Financial Expenses and Income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337728"/>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Elastic Demands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303088"/>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Balancing Border Capacity Limitations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0318636"/>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Permanent Limitations to Cross-border Capacity on HVDC Lines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282359"/>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Exchanged Prices &amp; Volumes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268353"/>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Changes to Bid Availability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588347"/>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Current Balancing State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6536698"/>
                  </a:ext>
                </a:extLst>
              </a:tr>
            </a:tbl>
          </a:graphicData>
        </a:graphic>
      </p:graphicFrame>
    </p:spTree>
    <p:extLst>
      <p:ext uri="{BB962C8B-B14F-4D97-AF65-F5344CB8AC3E}">
        <p14:creationId xmlns:p14="http://schemas.microsoft.com/office/powerpoint/2010/main" val="67423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Functional Release in Production since June 2024</a:t>
            </a:r>
            <a:endParaRPr lang="en-US"/>
          </a:p>
        </p:txBody>
      </p:sp>
      <p:sp>
        <p:nvSpPr>
          <p:cNvPr id="8" name="Rectangle 7">
            <a:extLst>
              <a:ext uri="{FF2B5EF4-FFF2-40B4-BE49-F238E27FC236}">
                <a16:creationId xmlns:a16="http://schemas.microsoft.com/office/drawing/2014/main" id="{5D5767DE-F566-2235-5B8F-C0E808CF7B81}"/>
              </a:ext>
            </a:extLst>
          </p:cNvPr>
          <p:cNvSpPr/>
          <p:nvPr/>
        </p:nvSpPr>
        <p:spPr>
          <a:xfrm>
            <a:off x="676596" y="922329"/>
            <a:ext cx="11077058" cy="470516"/>
          </a:xfrm>
          <a:prstGeom prst="rect">
            <a:avLst/>
          </a:prstGeom>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defRPr/>
            </a:pPr>
            <a:r>
              <a:rPr lang="en-US">
                <a:solidFill>
                  <a:srgbClr val="FFFFFF"/>
                </a:solidFill>
                <a:latin typeface="Arial" panose="020B0604020202020204"/>
              </a:rPr>
              <a:t>New GUI (Data Views) 2/2</a:t>
            </a: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descr="Checkmark with solid fill">
            <a:extLst>
              <a:ext uri="{FF2B5EF4-FFF2-40B4-BE49-F238E27FC236}">
                <a16:creationId xmlns:a16="http://schemas.microsoft.com/office/drawing/2014/main" id="{C08F48F2-EF92-B42F-79C8-146264881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09" y="937778"/>
            <a:ext cx="457200" cy="457200"/>
          </a:xfrm>
          <a:prstGeom prst="rect">
            <a:avLst/>
          </a:prstGeom>
          <a:ln>
            <a:noFill/>
          </a:ln>
          <a:effectLst/>
          <a:scene3d>
            <a:camera prst="orthographicFront">
              <a:rot lat="0" lon="0" rev="0"/>
            </a:camera>
            <a:lightRig rig="contrasting" dir="t">
              <a:rot lat="0" lon="0" rev="7800000"/>
            </a:lightRig>
          </a:scene3d>
          <a:sp3d>
            <a:bevelT w="139700" h="139700"/>
          </a:sp3d>
        </p:spPr>
      </p:pic>
      <p:graphicFrame>
        <p:nvGraphicFramePr>
          <p:cNvPr id="5" name="Table 4">
            <a:extLst>
              <a:ext uri="{FF2B5EF4-FFF2-40B4-BE49-F238E27FC236}">
                <a16:creationId xmlns:a16="http://schemas.microsoft.com/office/drawing/2014/main" id="{8E3C6000-01F4-DC09-2BED-A2A8622693AD}"/>
              </a:ext>
            </a:extLst>
          </p:cNvPr>
          <p:cNvGraphicFramePr>
            <a:graphicFrameLocks noGrp="1"/>
          </p:cNvGraphicFramePr>
          <p:nvPr>
            <p:extLst>
              <p:ext uri="{D42A27DB-BD31-4B8C-83A1-F6EECF244321}">
                <p14:modId xmlns:p14="http://schemas.microsoft.com/office/powerpoint/2010/main" val="2114495837"/>
              </p:ext>
            </p:extLst>
          </p:nvPr>
        </p:nvGraphicFramePr>
        <p:xfrm>
          <a:off x="677412" y="1911146"/>
          <a:ext cx="6121401" cy="3783330"/>
        </p:xfrm>
        <a:graphic>
          <a:graphicData uri="http://schemas.openxmlformats.org/drawingml/2006/table">
            <a:tbl>
              <a:tblPr bandRow="1">
                <a:tableStyleId>{5C22544A-7EE6-4342-B048-85BDC9FD1C3A}</a:tableStyleId>
              </a:tblPr>
              <a:tblGrid>
                <a:gridCol w="2040467">
                  <a:extLst>
                    <a:ext uri="{9D8B030D-6E8A-4147-A177-3AD203B41FA5}">
                      <a16:colId xmlns:a16="http://schemas.microsoft.com/office/drawing/2014/main" val="1077507238"/>
                    </a:ext>
                  </a:extLst>
                </a:gridCol>
                <a:gridCol w="2040467">
                  <a:extLst>
                    <a:ext uri="{9D8B030D-6E8A-4147-A177-3AD203B41FA5}">
                      <a16:colId xmlns:a16="http://schemas.microsoft.com/office/drawing/2014/main" val="3571870953"/>
                    </a:ext>
                  </a:extLst>
                </a:gridCol>
                <a:gridCol w="2040467">
                  <a:extLst>
                    <a:ext uri="{9D8B030D-6E8A-4147-A177-3AD203B41FA5}">
                      <a16:colId xmlns:a16="http://schemas.microsoft.com/office/drawing/2014/main" val="16561607"/>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Restriction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Domain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Data View Name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01248759"/>
                  </a:ext>
                </a:extLst>
              </a:tr>
              <a:tr h="190500">
                <a:tc rowSpan="12">
                  <a:txBody>
                    <a:bodyPr/>
                    <a:lstStyle/>
                    <a:p>
                      <a:pPr algn="ctr" fontAlgn="ctr"/>
                      <a:r>
                        <a:rPr lang="en-US" sz="1100" b="0" i="0" u="none" strike="noStrike">
                          <a:solidFill>
                            <a:srgbClr val="000000"/>
                          </a:solidFill>
                          <a:effectLst/>
                          <a:latin typeface="Calibri" panose="020F0502020204030204" pitchFamily="34" charset="0"/>
                        </a:rPr>
                        <a:t>Public screens</a:t>
                      </a:r>
                    </a:p>
                  </a:txBody>
                  <a:tcPr marL="9525" marR="9525" marT="9525"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1">
                  <a:txBody>
                    <a:bodyPr/>
                    <a:lstStyle/>
                    <a:p>
                      <a:pPr algn="ctr" fontAlgn="ctr"/>
                      <a:r>
                        <a:rPr lang="en-US" sz="1100" b="0" i="0" u="none" strike="noStrike">
                          <a:solidFill>
                            <a:srgbClr val="000000"/>
                          </a:solidFill>
                          <a:effectLst/>
                          <a:latin typeface="Calibri" panose="020F0502020204030204" pitchFamily="34" charset="0"/>
                        </a:rPr>
                        <a:t>Balancing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ctr"/>
                      <a:r>
                        <a:rPr lang="en-US" sz="1100" b="0" i="0" u="none" strike="noStrike">
                          <a:solidFill>
                            <a:srgbClr val="000000"/>
                          </a:solidFill>
                          <a:effectLst/>
                          <a:latin typeface="Calibri" panose="020F0502020204030204" pitchFamily="34" charset="0"/>
                        </a:rPr>
                        <a:t>Changes to Bid Availability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3092467"/>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Current Balancing State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166708"/>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Use of Allocated Cross Zonal Capacity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994330"/>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Imbalance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8326510"/>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Aggregated BIDs of Balancing Reserve Capacity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9987974"/>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Prices of Activated Balancing Energy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859667"/>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FCR Amount and Shares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93610"/>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Actual Capacities and Outlook on FRR and RR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772274"/>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Sharing of RR and FRR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764831"/>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Sharing of FCR between Synchronous Areas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601278"/>
                  </a:ext>
                </a:extLst>
              </a:tr>
              <a:tr h="19050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Exchanged Reserve Capacity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702830"/>
                  </a:ext>
                </a:extLst>
              </a:tr>
              <a:tr h="190500">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Operations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Results of the Criteria Application Process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345216"/>
                  </a:ext>
                </a:extLst>
              </a:tr>
              <a:tr h="190500">
                <a:tc rowSpan="2">
                  <a:txBody>
                    <a:bodyPr/>
                    <a:lstStyle/>
                    <a:p>
                      <a:pPr algn="ctr" fontAlgn="ctr"/>
                      <a:r>
                        <a:rPr lang="en-US" sz="1100" b="0" i="0" u="none" strike="noStrike">
                          <a:solidFill>
                            <a:srgbClr val="000000"/>
                          </a:solidFill>
                          <a:effectLst/>
                          <a:latin typeface="Calibri"/>
                        </a:rPr>
                        <a:t>Restricted screens</a:t>
                      </a:r>
                    </a:p>
                  </a:txBody>
                  <a:tcPr marL="9525" marR="9525" marT="9525"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CACM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Curtailment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091297"/>
                  </a:ext>
                </a:extLst>
              </a:tr>
              <a:tr h="190500">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FSKAR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Settlement Prices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563876"/>
                  </a:ext>
                </a:extLst>
              </a:tr>
            </a:tbl>
          </a:graphicData>
        </a:graphic>
      </p:graphicFrame>
    </p:spTree>
    <p:extLst>
      <p:ext uri="{BB962C8B-B14F-4D97-AF65-F5344CB8AC3E}">
        <p14:creationId xmlns:p14="http://schemas.microsoft.com/office/powerpoint/2010/main" val="182826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Functional Release in Production since June 2024</a:t>
            </a:r>
            <a:endParaRPr lang="en-US"/>
          </a:p>
        </p:txBody>
      </p:sp>
      <p:sp>
        <p:nvSpPr>
          <p:cNvPr id="8" name="Rectangle 7">
            <a:extLst>
              <a:ext uri="{FF2B5EF4-FFF2-40B4-BE49-F238E27FC236}">
                <a16:creationId xmlns:a16="http://schemas.microsoft.com/office/drawing/2014/main" id="{5D5767DE-F566-2235-5B8F-C0E808CF7B81}"/>
              </a:ext>
            </a:extLst>
          </p:cNvPr>
          <p:cNvSpPr/>
          <p:nvPr/>
        </p:nvSpPr>
        <p:spPr>
          <a:xfrm>
            <a:off x="676596" y="922329"/>
            <a:ext cx="11077058" cy="470516"/>
          </a:xfrm>
          <a:prstGeom prst="rect">
            <a:avLst/>
          </a:prstGeom>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defRPr/>
            </a:pPr>
            <a:r>
              <a:rPr lang="en-US">
                <a:solidFill>
                  <a:srgbClr val="FFFFFF"/>
                </a:solidFill>
                <a:latin typeface="Arial" panose="020B0604020202020204"/>
                <a:cs typeface="Arial"/>
              </a:rPr>
              <a:t>Data Items</a:t>
            </a: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pic>
        <p:nvPicPr>
          <p:cNvPr id="11" name="Graphic 10" descr="Checkmark with solid fill">
            <a:extLst>
              <a:ext uri="{FF2B5EF4-FFF2-40B4-BE49-F238E27FC236}">
                <a16:creationId xmlns:a16="http://schemas.microsoft.com/office/drawing/2014/main" id="{C08F48F2-EF92-B42F-79C8-146264881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09" y="937778"/>
            <a:ext cx="457200" cy="457200"/>
          </a:xfrm>
          <a:prstGeom prst="rect">
            <a:avLst/>
          </a:prstGeom>
          <a:ln>
            <a:noFill/>
          </a:ln>
          <a:effectLst/>
          <a:scene3d>
            <a:camera prst="orthographicFront">
              <a:rot lat="0" lon="0" rev="0"/>
            </a:camera>
            <a:lightRig rig="contrasting" dir="t">
              <a:rot lat="0" lon="0" rev="7800000"/>
            </a:lightRig>
          </a:scene3d>
          <a:sp3d>
            <a:bevelT w="139700" h="139700"/>
          </a:sp3d>
        </p:spPr>
      </p:pic>
      <p:graphicFrame>
        <p:nvGraphicFramePr>
          <p:cNvPr id="6" name="Table 5">
            <a:extLst>
              <a:ext uri="{FF2B5EF4-FFF2-40B4-BE49-F238E27FC236}">
                <a16:creationId xmlns:a16="http://schemas.microsoft.com/office/drawing/2014/main" id="{31F66197-8DB0-8732-B2BE-CC874D65D450}"/>
              </a:ext>
            </a:extLst>
          </p:cNvPr>
          <p:cNvGraphicFramePr>
            <a:graphicFrameLocks noGrp="1"/>
          </p:cNvGraphicFramePr>
          <p:nvPr>
            <p:extLst>
              <p:ext uri="{D42A27DB-BD31-4B8C-83A1-F6EECF244321}">
                <p14:modId xmlns:p14="http://schemas.microsoft.com/office/powerpoint/2010/main" val="3367188702"/>
              </p:ext>
            </p:extLst>
          </p:nvPr>
        </p:nvGraphicFramePr>
        <p:xfrm>
          <a:off x="745346" y="1800345"/>
          <a:ext cx="9675046" cy="755650"/>
        </p:xfrm>
        <a:graphic>
          <a:graphicData uri="http://schemas.openxmlformats.org/drawingml/2006/table">
            <a:tbl>
              <a:tblPr bandRow="1">
                <a:tableStyleId>{5C22544A-7EE6-4342-B048-85BDC9FD1C3A}</a:tableStyleId>
              </a:tblPr>
              <a:tblGrid>
                <a:gridCol w="4644081">
                  <a:extLst>
                    <a:ext uri="{9D8B030D-6E8A-4147-A177-3AD203B41FA5}">
                      <a16:colId xmlns:a16="http://schemas.microsoft.com/office/drawing/2014/main" val="1921639466"/>
                    </a:ext>
                  </a:extLst>
                </a:gridCol>
                <a:gridCol w="5030965">
                  <a:extLst>
                    <a:ext uri="{9D8B030D-6E8A-4147-A177-3AD203B41FA5}">
                      <a16:colId xmlns:a16="http://schemas.microsoft.com/office/drawing/2014/main" val="3631987286"/>
                    </a:ext>
                  </a:extLst>
                </a:gridCol>
              </a:tblGrid>
              <a:tr h="190500">
                <a:tc>
                  <a:txBody>
                    <a:bodyPr/>
                    <a:lstStyle/>
                    <a:p>
                      <a:pPr algn="ctr" fontAlgn="b"/>
                      <a:r>
                        <a:rPr lang="en-US" sz="1100" b="1" i="0" u="none" strike="noStrike">
                          <a:solidFill>
                            <a:srgbClr val="000000"/>
                          </a:solidFill>
                          <a:effectLst/>
                          <a:latin typeface="Calibri"/>
                        </a:rPr>
                        <a:t>Original Data Item Name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a:rPr>
                        <a:t>New Data Item Name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58319052"/>
                  </a:ext>
                </a:extLst>
              </a:tr>
              <a:tr h="190500">
                <a:tc>
                  <a:txBody>
                    <a:bodyPr/>
                    <a:lstStyle/>
                    <a:p>
                      <a:pPr algn="just" fontAlgn="ctr"/>
                      <a:r>
                        <a:rPr lang="en-US" sz="1100" b="0" i="0" u="none" strike="noStrike">
                          <a:solidFill>
                            <a:srgbClr val="000000"/>
                          </a:solidFill>
                          <a:effectLst/>
                          <a:latin typeface="Calibri" panose="020F0502020204030204" pitchFamily="34" charset="0"/>
                        </a:rPr>
                        <a:t>Day-ahead Prices [12.1.D]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Energy Prices [12.1.D]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049703"/>
                  </a:ext>
                </a:extLst>
              </a:tr>
              <a:tr h="184150">
                <a:tc>
                  <a:txBody>
                    <a:bodyPr/>
                    <a:lstStyle/>
                    <a:p>
                      <a:pPr algn="l" fontAlgn="b"/>
                      <a:r>
                        <a:rPr lang="en-US" sz="1100" b="0" i="0" u="none" strike="noStrike">
                          <a:solidFill>
                            <a:srgbClr val="000000"/>
                          </a:solidFill>
                          <a:effectLst/>
                          <a:latin typeface="Calibri" panose="020F0502020204030204" pitchFamily="34" charset="0"/>
                        </a:rPr>
                        <a:t>Intraday Flow-based Allocations [11.1]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100" b="0" i="0" u="none" strike="noStrike">
                          <a:solidFill>
                            <a:srgbClr val="000000"/>
                          </a:solidFill>
                          <a:effectLst/>
                          <a:latin typeface="Calibri" panose="020F0502020204030204" pitchFamily="34" charset="0"/>
                        </a:rPr>
                        <a:t>Flow-based Allocations [11.1]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95457"/>
                  </a:ext>
                </a:extLst>
              </a:tr>
              <a:tr h="190500">
                <a:tc>
                  <a:txBody>
                    <a:bodyPr/>
                    <a:lstStyle/>
                    <a:p>
                      <a:pPr algn="l" fontAlgn="b"/>
                      <a:r>
                        <a:rPr lang="en-US" sz="1100" b="0" i="0" u="none" strike="noStrike">
                          <a:solidFill>
                            <a:srgbClr val="000000"/>
                          </a:solidFill>
                          <a:effectLst/>
                          <a:latin typeface="Calibri" panose="020F0502020204030204" pitchFamily="34" charset="0"/>
                        </a:rPr>
                        <a:t>Day Ahead Flow-based Allocations [11.1]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94997095"/>
                  </a:ext>
                </a:extLst>
              </a:tr>
            </a:tbl>
          </a:graphicData>
        </a:graphic>
      </p:graphicFrame>
      <p:graphicFrame>
        <p:nvGraphicFramePr>
          <p:cNvPr id="9" name="Table 8">
            <a:extLst>
              <a:ext uri="{FF2B5EF4-FFF2-40B4-BE49-F238E27FC236}">
                <a16:creationId xmlns:a16="http://schemas.microsoft.com/office/drawing/2014/main" id="{E677B814-5251-EE8C-F78A-12A3B416C742}"/>
              </a:ext>
            </a:extLst>
          </p:cNvPr>
          <p:cNvGraphicFramePr>
            <a:graphicFrameLocks noGrp="1"/>
          </p:cNvGraphicFramePr>
          <p:nvPr>
            <p:extLst>
              <p:ext uri="{D42A27DB-BD31-4B8C-83A1-F6EECF244321}">
                <p14:modId xmlns:p14="http://schemas.microsoft.com/office/powerpoint/2010/main" val="1648478966"/>
              </p:ext>
            </p:extLst>
          </p:nvPr>
        </p:nvGraphicFramePr>
        <p:xfrm>
          <a:off x="747622" y="2552763"/>
          <a:ext cx="9707145" cy="1650365"/>
        </p:xfrm>
        <a:graphic>
          <a:graphicData uri="http://schemas.openxmlformats.org/drawingml/2006/table">
            <a:tbl>
              <a:tblPr bandRow="1">
                <a:tableStyleId>{5C22544A-7EE6-4342-B048-85BDC9FD1C3A}</a:tableStyleId>
              </a:tblPr>
              <a:tblGrid>
                <a:gridCol w="4651612">
                  <a:extLst>
                    <a:ext uri="{9D8B030D-6E8A-4147-A177-3AD203B41FA5}">
                      <a16:colId xmlns:a16="http://schemas.microsoft.com/office/drawing/2014/main" val="4236205140"/>
                    </a:ext>
                  </a:extLst>
                </a:gridCol>
                <a:gridCol w="5055533">
                  <a:extLst>
                    <a:ext uri="{9D8B030D-6E8A-4147-A177-3AD203B41FA5}">
                      <a16:colId xmlns:a16="http://schemas.microsoft.com/office/drawing/2014/main" val="3012135678"/>
                    </a:ext>
                  </a:extLst>
                </a:gridCol>
              </a:tblGrid>
              <a:tr h="175054">
                <a:tc>
                  <a:txBody>
                    <a:bodyPr/>
                    <a:lstStyle/>
                    <a:p>
                      <a:pPr algn="l" fontAlgn="ctr"/>
                      <a:r>
                        <a:rPr lang="en-US" sz="1100" b="0" i="0" u="none" strike="noStrike">
                          <a:solidFill>
                            <a:srgbClr val="000000"/>
                          </a:solidFill>
                          <a:effectLst/>
                          <a:latin typeface="Calibri" panose="020F0502020204030204" pitchFamily="34" charset="0"/>
                        </a:rPr>
                        <a:t>Total Capacity Already Allocated [12.1.C] (intraday)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7">
                  <a:txBody>
                    <a:bodyPr/>
                    <a:lstStyle/>
                    <a:p>
                      <a:pPr algn="ctr" fontAlgn="ctr"/>
                      <a:r>
                        <a:rPr lang="en-US" sz="1100" b="0" i="0" u="none" strike="noStrike">
                          <a:solidFill>
                            <a:srgbClr val="000000"/>
                          </a:solidFill>
                          <a:effectLst/>
                          <a:latin typeface="Calibri" panose="020F0502020204030204" pitchFamily="34" charset="0"/>
                        </a:rPr>
                        <a:t>Total Capacity Already Allocated [12.1.C]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7466462"/>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(daily)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22055410"/>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(weekly)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62877222"/>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(monthly)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046652380"/>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(quarter yearly)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95958085"/>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(yearly)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519686418"/>
                  </a:ext>
                </a:extLst>
              </a:tr>
              <a:tr h="184150">
                <a:tc>
                  <a:txBody>
                    <a:bodyPr/>
                    <a:lstStyle/>
                    <a:p>
                      <a:pPr algn="l" fontAlgn="ctr"/>
                      <a:r>
                        <a:rPr lang="en-US" sz="1100" b="0" i="0" u="none" strike="noStrike">
                          <a:solidFill>
                            <a:srgbClr val="000000"/>
                          </a:solidFill>
                          <a:effectLst/>
                          <a:latin typeface="Calibri" panose="020F0502020204030204" pitchFamily="34" charset="0"/>
                        </a:rPr>
                        <a:t>Total Capacity Already Allocated [12.1.C] (other)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34140469"/>
                  </a:ext>
                </a:extLst>
              </a:tr>
              <a:tr h="184150">
                <a:tc>
                  <a:txBody>
                    <a:bodyPr/>
                    <a:lstStyle/>
                    <a:p>
                      <a:pPr algn="l" fontAlgn="ctr"/>
                      <a:r>
                        <a:rPr lang="en-US" sz="1100" b="0" i="0" u="none" strike="noStrike">
                          <a:solidFill>
                            <a:srgbClr val="000000"/>
                          </a:solidFill>
                          <a:effectLst/>
                          <a:latin typeface="Calibri" panose="020F0502020204030204" pitchFamily="34" charset="0"/>
                        </a:rPr>
                        <a:t>Implicit Allocations - Congestion Income [12.1.E] (intraday)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100" b="0" i="0" u="none" strike="noStrike">
                          <a:solidFill>
                            <a:srgbClr val="000000"/>
                          </a:solidFill>
                          <a:effectLst/>
                          <a:latin typeface="Calibri" panose="020F0502020204030204" pitchFamily="34" charset="0"/>
                        </a:rPr>
                        <a:t>Congestion Income  [12.1.E]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9671"/>
                  </a:ext>
                </a:extLst>
              </a:tr>
              <a:tr h="184150">
                <a:tc>
                  <a:txBody>
                    <a:bodyPr/>
                    <a:lstStyle/>
                    <a:p>
                      <a:pPr algn="l" fontAlgn="ctr"/>
                      <a:r>
                        <a:rPr lang="en-US" sz="1100" b="0" i="0" u="none" strike="noStrike">
                          <a:solidFill>
                            <a:srgbClr val="000000"/>
                          </a:solidFill>
                          <a:effectLst/>
                          <a:latin typeface="Calibri" panose="020F0502020204030204" pitchFamily="34" charset="0"/>
                        </a:rPr>
                        <a:t>Implicit Allocations - Congestion Income [12.1.E] (daily)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34780549"/>
                  </a:ext>
                </a:extLst>
              </a:tr>
            </a:tbl>
          </a:graphicData>
        </a:graphic>
      </p:graphicFrame>
    </p:spTree>
    <p:extLst>
      <p:ext uri="{BB962C8B-B14F-4D97-AF65-F5344CB8AC3E}">
        <p14:creationId xmlns:p14="http://schemas.microsoft.com/office/powerpoint/2010/main" val="177066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Functional Release in Production since June 2024</a:t>
            </a:r>
            <a:endParaRPr lang="en-US"/>
          </a:p>
        </p:txBody>
      </p:sp>
      <p:sp>
        <p:nvSpPr>
          <p:cNvPr id="8" name="Rectangle 7">
            <a:extLst>
              <a:ext uri="{FF2B5EF4-FFF2-40B4-BE49-F238E27FC236}">
                <a16:creationId xmlns:a16="http://schemas.microsoft.com/office/drawing/2014/main" id="{5D5767DE-F566-2235-5B8F-C0E808CF7B81}"/>
              </a:ext>
            </a:extLst>
          </p:cNvPr>
          <p:cNvSpPr/>
          <p:nvPr/>
        </p:nvSpPr>
        <p:spPr>
          <a:xfrm>
            <a:off x="676596" y="922329"/>
            <a:ext cx="11077058" cy="470516"/>
          </a:xfrm>
          <a:prstGeom prst="rect">
            <a:avLst/>
          </a:prstGeom>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defRPr/>
            </a:pPr>
            <a:r>
              <a:rPr lang="en-US">
                <a:solidFill>
                  <a:srgbClr val="FFFFFF"/>
                </a:solidFill>
                <a:latin typeface="Arial" panose="020B0604020202020204"/>
                <a:cs typeface="Arial"/>
              </a:rPr>
              <a:t>Other</a:t>
            </a:r>
            <a:endParaRPr lang="en-US"/>
          </a:p>
        </p:txBody>
      </p:sp>
      <p:pic>
        <p:nvPicPr>
          <p:cNvPr id="11" name="Graphic 10" descr="Checkmark with solid fill">
            <a:extLst>
              <a:ext uri="{FF2B5EF4-FFF2-40B4-BE49-F238E27FC236}">
                <a16:creationId xmlns:a16="http://schemas.microsoft.com/office/drawing/2014/main" id="{C08F48F2-EF92-B42F-79C8-146264881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909" y="937778"/>
            <a:ext cx="457200" cy="457200"/>
          </a:xfrm>
          <a:prstGeom prst="rect">
            <a:avLst/>
          </a:prstGeom>
          <a:ln>
            <a:noFill/>
          </a:ln>
          <a:effectLst/>
          <a:scene3d>
            <a:camera prst="orthographicFront">
              <a:rot lat="0" lon="0" rev="0"/>
            </a:camera>
            <a:lightRig rig="contrasting" dir="t">
              <a:rot lat="0" lon="0" rev="7800000"/>
            </a:lightRig>
          </a:scene3d>
          <a:sp3d>
            <a:bevelT w="139700" h="139700"/>
          </a:sp3d>
        </p:spPr>
      </p:pic>
      <p:graphicFrame>
        <p:nvGraphicFramePr>
          <p:cNvPr id="5" name="Table 4">
            <a:extLst>
              <a:ext uri="{FF2B5EF4-FFF2-40B4-BE49-F238E27FC236}">
                <a16:creationId xmlns:a16="http://schemas.microsoft.com/office/drawing/2014/main" id="{BE22CBF3-B918-D284-4F12-872CD8C9C9E8}"/>
              </a:ext>
            </a:extLst>
          </p:cNvPr>
          <p:cNvGraphicFramePr>
            <a:graphicFrameLocks noGrp="1"/>
          </p:cNvGraphicFramePr>
          <p:nvPr>
            <p:extLst>
              <p:ext uri="{D42A27DB-BD31-4B8C-83A1-F6EECF244321}">
                <p14:modId xmlns:p14="http://schemas.microsoft.com/office/powerpoint/2010/main" val="805874265"/>
              </p:ext>
            </p:extLst>
          </p:nvPr>
        </p:nvGraphicFramePr>
        <p:xfrm>
          <a:off x="674418" y="1897149"/>
          <a:ext cx="7142594" cy="952500"/>
        </p:xfrm>
        <a:graphic>
          <a:graphicData uri="http://schemas.openxmlformats.org/drawingml/2006/table">
            <a:tbl>
              <a:tblPr bandRow="1">
                <a:tableStyleId>{5C22544A-7EE6-4342-B048-85BDC9FD1C3A}</a:tableStyleId>
              </a:tblPr>
              <a:tblGrid>
                <a:gridCol w="7142594">
                  <a:extLst>
                    <a:ext uri="{9D8B030D-6E8A-4147-A177-3AD203B41FA5}">
                      <a16:colId xmlns:a16="http://schemas.microsoft.com/office/drawing/2014/main" val="3113181241"/>
                    </a:ext>
                  </a:extLst>
                </a:gridCol>
              </a:tblGrid>
              <a:tr h="190500">
                <a:tc>
                  <a:txBody>
                    <a:bodyPr/>
                    <a:lstStyle/>
                    <a:p>
                      <a:pPr algn="l" fontAlgn="b"/>
                      <a:r>
                        <a:rPr lang="en-US" sz="1100" b="0" i="0" u="none" strike="noStrike" kern="1200">
                          <a:solidFill>
                            <a:srgbClr val="000000"/>
                          </a:solidFill>
                          <a:effectLst/>
                          <a:latin typeface="+mn-lt"/>
                          <a:ea typeface="+mn-ea"/>
                          <a:cs typeface="+mn-cs"/>
                        </a:rPr>
                        <a:t>Message Board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521703"/>
                  </a:ext>
                </a:extLst>
              </a:tr>
              <a:tr h="190500">
                <a:tc>
                  <a:txBody>
                    <a:bodyPr/>
                    <a:lstStyle/>
                    <a:p>
                      <a:pPr lvl="0" algn="l">
                        <a:buNone/>
                      </a:pPr>
                      <a:r>
                        <a:rPr lang="en-US" sz="1100" b="0" i="0" u="none" strike="noStrike" noProof="0">
                          <a:solidFill>
                            <a:srgbClr val="000000"/>
                          </a:solidFill>
                          <a:effectLst/>
                        </a:rPr>
                        <a:t>Implementing support for the higher version 1.1 of bid availability document </a:t>
                      </a:r>
                      <a:r>
                        <a:rPr lang="en-US" sz="1100" b="0" i="0" u="none" strike="noStrike" kern="1200" noProof="0">
                          <a:solidFill>
                            <a:srgbClr val="000000"/>
                          </a:solidFill>
                          <a:effectLst/>
                          <a:latin typeface="+mn-lt"/>
                          <a:ea typeface="+mn-ea"/>
                          <a:cs typeface="+mn-cs"/>
                        </a:rPr>
                        <a:t>introduced</a:t>
                      </a:r>
                      <a:r>
                        <a:rPr lang="en-US" sz="1100" b="0" i="0" u="none" strike="noStrike" noProof="0">
                          <a:solidFill>
                            <a:srgbClr val="000000"/>
                          </a:solidFill>
                          <a:effectLst/>
                        </a:rPr>
                        <a:t> by MoP v3r3 incl. </a:t>
                      </a:r>
                      <a:endParaRPr lang="en-US"/>
                    </a:p>
                  </a:txBody>
                  <a:tcPr marL="9524" marR="9524" marT="9524" marB="0" anchor="b">
                    <a:lnL w="12700">
                      <a:solidFill>
                        <a:srgbClr val="000000"/>
                      </a:solidFill>
                    </a:lnL>
                    <a:lnR w="635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620588"/>
                  </a:ext>
                </a:extLst>
              </a:tr>
              <a:tr h="190500">
                <a:tc>
                  <a:txBody>
                    <a:bodyPr/>
                    <a:lstStyle/>
                    <a:p>
                      <a:pPr lvl="0" algn="l">
                        <a:buNone/>
                      </a:pPr>
                      <a:r>
                        <a:rPr lang="en-US" sz="1100" b="0" i="0" u="none" strike="noStrike" noProof="0">
                          <a:solidFill>
                            <a:srgbClr val="000000"/>
                          </a:solidFill>
                          <a:effectLst/>
                          <a:latin typeface="Arial"/>
                        </a:rPr>
                        <a:t>Energy prices - alternative Data Provider </a:t>
                      </a:r>
                      <a:endParaRPr lang="en-US"/>
                    </a:p>
                  </a:txBody>
                  <a:tcPr marL="9524" marR="9524" marT="9524" marB="0" anchor="b">
                    <a:lnL w="12700">
                      <a:solidFill>
                        <a:srgbClr val="000000"/>
                      </a:solidFill>
                    </a:lnL>
                    <a:lnR w="635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264303"/>
                  </a:ext>
                </a:extLst>
              </a:tr>
              <a:tr h="190500">
                <a:tc>
                  <a:txBody>
                    <a:bodyPr/>
                    <a:lstStyle/>
                    <a:p>
                      <a:pPr lvl="0" algn="l">
                        <a:buNone/>
                      </a:pPr>
                      <a:r>
                        <a:rPr lang="en-US" sz="1100" b="0" i="0" u="none" strike="noStrike" noProof="0">
                          <a:solidFill>
                            <a:srgbClr val="000000"/>
                          </a:solidFill>
                          <a:effectLst/>
                          <a:latin typeface="Arial"/>
                        </a:rPr>
                        <a:t>New 100MB Flow Based</a:t>
                      </a:r>
                    </a:p>
                  </a:txBody>
                  <a:tcPr marL="9524" marR="9524" marT="9524" marB="0" anchor="b">
                    <a:lnL w="12700">
                      <a:solidFill>
                        <a:srgbClr val="000000"/>
                      </a:solidFill>
                    </a:lnL>
                    <a:lnR w="635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475220"/>
                  </a:ext>
                </a:extLst>
              </a:tr>
              <a:tr h="190500">
                <a:tc>
                  <a:txBody>
                    <a:bodyPr/>
                    <a:lstStyle/>
                    <a:p>
                      <a:pPr lvl="0" algn="l">
                        <a:buNone/>
                      </a:pPr>
                      <a:r>
                        <a:rPr lang="en-US" sz="1100" b="0" i="0" u="none" strike="noStrike" noProof="0">
                          <a:solidFill>
                            <a:srgbClr val="000000"/>
                          </a:solidFill>
                          <a:effectLst/>
                          <a:latin typeface="Arial"/>
                        </a:rPr>
                        <a:t>Energy Storage</a:t>
                      </a:r>
                      <a:endParaRPr lang="en-US"/>
                    </a:p>
                  </a:txBody>
                  <a:tcPr marL="9524" marR="9524" marT="9524" marB="0" anchor="b">
                    <a:lnL w="12700">
                      <a:solidFill>
                        <a:srgbClr val="000000"/>
                      </a:solidFill>
                    </a:lnL>
                    <a:lnR w="63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4235632776"/>
                  </a:ext>
                </a:extLst>
              </a:tr>
            </a:tbl>
          </a:graphicData>
        </a:graphic>
      </p:graphicFrame>
      <p:pic>
        <p:nvPicPr>
          <p:cNvPr id="6" name="Picture 5" descr="A screenshot of a computer&#10;&#10;Description automatically generated">
            <a:extLst>
              <a:ext uri="{FF2B5EF4-FFF2-40B4-BE49-F238E27FC236}">
                <a16:creationId xmlns:a16="http://schemas.microsoft.com/office/drawing/2014/main" id="{51862551-116D-C262-5006-DF793678275B}"/>
              </a:ext>
            </a:extLst>
          </p:cNvPr>
          <p:cNvPicPr>
            <a:picLocks noChangeAspect="1"/>
          </p:cNvPicPr>
          <p:nvPr/>
        </p:nvPicPr>
        <p:blipFill>
          <a:blip r:embed="rId5"/>
          <a:stretch>
            <a:fillRect/>
          </a:stretch>
        </p:blipFill>
        <p:spPr>
          <a:xfrm>
            <a:off x="7153275" y="3351769"/>
            <a:ext cx="5114925" cy="306911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6757118-ED9A-D3D0-407A-79D8914D9293}"/>
              </a:ext>
            </a:extLst>
          </p:cNvPr>
          <p:cNvPicPr>
            <a:picLocks noChangeAspect="1"/>
          </p:cNvPicPr>
          <p:nvPr/>
        </p:nvPicPr>
        <p:blipFill>
          <a:blip r:embed="rId6"/>
          <a:stretch>
            <a:fillRect/>
          </a:stretch>
        </p:blipFill>
        <p:spPr>
          <a:xfrm>
            <a:off x="790575" y="3348595"/>
            <a:ext cx="6096000" cy="3418361"/>
          </a:xfrm>
          <a:prstGeom prst="rect">
            <a:avLst/>
          </a:prstGeom>
        </p:spPr>
      </p:pic>
    </p:spTree>
    <p:extLst>
      <p:ext uri="{BB962C8B-B14F-4D97-AF65-F5344CB8AC3E}">
        <p14:creationId xmlns:p14="http://schemas.microsoft.com/office/powerpoint/2010/main" val="162069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51BEBC6-AE21-4DEA-82CA-C5B7C0A09A9D}" type="slidenum">
              <a:rPr kumimoji="0" lang="en-US" sz="675"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675"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Nadpis 3"/>
          <p:cNvSpPr>
            <a:spLocks noGrp="1"/>
          </p:cNvSpPr>
          <p:nvPr>
            <p:ph type="title"/>
          </p:nvPr>
        </p:nvSpPr>
        <p:spPr/>
        <p:txBody>
          <a:bodyPr/>
          <a:lstStyle/>
          <a:p>
            <a:r>
              <a:rPr lang="en-US">
                <a:cs typeface="Arial"/>
              </a:rPr>
              <a:t>Functional Release in Production since June 2024</a:t>
            </a:r>
            <a:endParaRPr lang="en-US"/>
          </a:p>
        </p:txBody>
      </p:sp>
      <p:pic>
        <p:nvPicPr>
          <p:cNvPr id="9" name="Picture 8" descr="Abstract banner" title="Banner 1">
            <a:extLst>
              <a:ext uri="{FF2B5EF4-FFF2-40B4-BE49-F238E27FC236}">
                <a16:creationId xmlns:a16="http://schemas.microsoft.com/office/drawing/2014/main" id="{42020530-BE8B-4C65-A5DE-BFA29868DA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5684" y="949415"/>
            <a:ext cx="11336316" cy="762000"/>
          </a:xfrm>
          <a:prstGeom prst="rect">
            <a:avLst/>
          </a:prstGeom>
        </p:spPr>
      </p:pic>
      <p:sp>
        <p:nvSpPr>
          <p:cNvPr id="10" name="TextBox 1" descr="Inventory List" title="Title 1">
            <a:extLst>
              <a:ext uri="{FF2B5EF4-FFF2-40B4-BE49-F238E27FC236}">
                <a16:creationId xmlns:a16="http://schemas.microsoft.com/office/drawing/2014/main" id="{07701BAD-B192-4B57-8B3F-3B6D6FBD2F8B}"/>
              </a:ext>
            </a:extLst>
          </p:cNvPr>
          <p:cNvSpPr txBox="1"/>
          <p:nvPr/>
        </p:nvSpPr>
        <p:spPr>
          <a:xfrm>
            <a:off x="522878" y="897662"/>
            <a:ext cx="9640625" cy="628650"/>
          </a:xfrm>
          <a:prstGeom prst="rect">
            <a:avLst/>
          </a:prstGeom>
          <a:noFill/>
          <a:ln w="6350" cmpd="sng">
            <a:no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lumMod val="20000"/>
                    <a:lumOff val="80000"/>
                  </a:srgbClr>
                </a:solidFill>
                <a:effectLst/>
                <a:uLnTx/>
                <a:uFillTx/>
                <a:latin typeface="Franklin Gothic Book" panose="020B0503020102020204" pitchFamily="34" charset="0"/>
                <a:ea typeface="+mn-ea"/>
                <a:cs typeface="+mn-cs"/>
              </a:rPr>
              <a:t>Inventory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1E6E">
                    <a:lumMod val="40000"/>
                    <a:lumOff val="60000"/>
                  </a:srgbClr>
                </a:solidFill>
                <a:effectLst/>
                <a:uLnTx/>
                <a:uFillTx/>
                <a:latin typeface="Franklin Gothic Book" panose="020B0503020102020204" pitchFamily="34" charset="0"/>
                <a:ea typeface="+mn-ea"/>
                <a:cs typeface="+mn-cs"/>
              </a:rPr>
              <a:t>Issues with Data Items Energy Prices</a:t>
            </a:r>
          </a:p>
        </p:txBody>
      </p:sp>
      <p:pic>
        <p:nvPicPr>
          <p:cNvPr id="12" name="Graphic 11" descr="Checkmark with solid fill">
            <a:extLst>
              <a:ext uri="{FF2B5EF4-FFF2-40B4-BE49-F238E27FC236}">
                <a16:creationId xmlns:a16="http://schemas.microsoft.com/office/drawing/2014/main" id="{1DE949B0-BFA5-8BF7-30A4-389C8F144B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1092" y="1101815"/>
            <a:ext cx="457200" cy="457200"/>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13" name="Picture 12" descr="Abstract banner" title="Banner 1">
            <a:extLst>
              <a:ext uri="{FF2B5EF4-FFF2-40B4-BE49-F238E27FC236}">
                <a16:creationId xmlns:a16="http://schemas.microsoft.com/office/drawing/2014/main" id="{AF821819-412A-3106-5F66-D5A3C29EE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843" y="3802967"/>
            <a:ext cx="11430906" cy="762000"/>
          </a:xfrm>
          <a:prstGeom prst="rect">
            <a:avLst/>
          </a:prstGeom>
        </p:spPr>
      </p:pic>
      <p:sp>
        <p:nvSpPr>
          <p:cNvPr id="14" name="TextBox 1" descr="Inventory List" title="Title 1">
            <a:extLst>
              <a:ext uri="{FF2B5EF4-FFF2-40B4-BE49-F238E27FC236}">
                <a16:creationId xmlns:a16="http://schemas.microsoft.com/office/drawing/2014/main" id="{D60B0A07-CF40-AE79-4EAC-C6B6D4C8D86C}"/>
              </a:ext>
            </a:extLst>
          </p:cNvPr>
          <p:cNvSpPr txBox="1"/>
          <p:nvPr/>
        </p:nvSpPr>
        <p:spPr>
          <a:xfrm>
            <a:off x="523077" y="3778745"/>
            <a:ext cx="9640625" cy="628650"/>
          </a:xfrm>
          <a:prstGeom prst="rect">
            <a:avLst/>
          </a:prstGeom>
          <a:noFill/>
          <a:ln w="6350" cmpd="sng">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lumMod val="20000"/>
                    <a:lumOff val="80000"/>
                  </a:srgbClr>
                </a:solidFill>
                <a:effectLst/>
                <a:uLnTx/>
                <a:uFillTx/>
                <a:latin typeface="Franklin Gothic Book"/>
                <a:ea typeface="+mn-ea"/>
                <a:cs typeface="+mn-cs"/>
              </a:rPr>
              <a:t>Inventory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1E6E">
                    <a:lumMod val="40000"/>
                    <a:lumOff val="60000"/>
                  </a:srgbClr>
                </a:solidFill>
                <a:effectLst/>
                <a:uLnTx/>
                <a:uFillTx/>
                <a:latin typeface="Franklin Gothic Book"/>
                <a:ea typeface="+mn-ea"/>
                <a:cs typeface="+mn-cs"/>
              </a:rPr>
              <a:t>Issues with Data Items Commercial Schedules</a:t>
            </a:r>
            <a:endParaRPr kumimoji="0" lang="en-gb" sz="1800" b="0" i="0" u="none" strike="noStrike" kern="1200" cap="none" spc="0" normalizeH="0" baseline="0" noProof="0">
              <a:ln>
                <a:noFill/>
              </a:ln>
              <a:solidFill>
                <a:srgbClr val="001E6E">
                  <a:lumMod val="40000"/>
                  <a:lumOff val="60000"/>
                </a:srgbClr>
              </a:solidFill>
              <a:effectLst/>
              <a:uLnTx/>
              <a:uFillTx/>
              <a:latin typeface="Franklin Gothic Book" panose="020B0503020102020204" pitchFamily="34" charset="0"/>
              <a:ea typeface="+mn-ea"/>
              <a:cs typeface="+mn-cs"/>
            </a:endParaRPr>
          </a:p>
        </p:txBody>
      </p:sp>
      <p:graphicFrame>
        <p:nvGraphicFramePr>
          <p:cNvPr id="15" name="Table 14">
            <a:extLst>
              <a:ext uri="{FF2B5EF4-FFF2-40B4-BE49-F238E27FC236}">
                <a16:creationId xmlns:a16="http://schemas.microsoft.com/office/drawing/2014/main" id="{CE9A557E-E15A-613F-E789-31A797002A2F}"/>
              </a:ext>
            </a:extLst>
          </p:cNvPr>
          <p:cNvGraphicFramePr>
            <a:graphicFrameLocks noGrp="1"/>
          </p:cNvGraphicFramePr>
          <p:nvPr/>
        </p:nvGraphicFramePr>
        <p:xfrm>
          <a:off x="525683" y="1962138"/>
          <a:ext cx="11331066" cy="920750"/>
        </p:xfrm>
        <a:graphic>
          <a:graphicData uri="http://schemas.openxmlformats.org/drawingml/2006/table">
            <a:tbl>
              <a:tblPr/>
              <a:tblGrid>
                <a:gridCol w="4839611">
                  <a:extLst>
                    <a:ext uri="{9D8B030D-6E8A-4147-A177-3AD203B41FA5}">
                      <a16:colId xmlns:a16="http://schemas.microsoft.com/office/drawing/2014/main" val="3160484288"/>
                    </a:ext>
                  </a:extLst>
                </a:gridCol>
                <a:gridCol w="3883281">
                  <a:extLst>
                    <a:ext uri="{9D8B030D-6E8A-4147-A177-3AD203B41FA5}">
                      <a16:colId xmlns:a16="http://schemas.microsoft.com/office/drawing/2014/main" val="4208914007"/>
                    </a:ext>
                  </a:extLst>
                </a:gridCol>
                <a:gridCol w="1477965">
                  <a:extLst>
                    <a:ext uri="{9D8B030D-6E8A-4147-A177-3AD203B41FA5}">
                      <a16:colId xmlns:a16="http://schemas.microsoft.com/office/drawing/2014/main" val="3646485034"/>
                    </a:ext>
                  </a:extLst>
                </a:gridCol>
                <a:gridCol w="1130209">
                  <a:extLst>
                    <a:ext uri="{9D8B030D-6E8A-4147-A177-3AD203B41FA5}">
                      <a16:colId xmlns:a16="http://schemas.microsoft.com/office/drawing/2014/main" val="3156303693"/>
                    </a:ext>
                  </a:extLst>
                </a:gridCol>
              </a:tblGrid>
              <a:tr h="184150">
                <a:tc>
                  <a:txBody>
                    <a:bodyPr/>
                    <a:lstStyle/>
                    <a:p>
                      <a:pPr algn="ctr" fontAlgn="ctr"/>
                      <a:r>
                        <a:rPr lang="en-GB" sz="1100" b="1" i="0" u="none" strike="noStrike">
                          <a:solidFill>
                            <a:srgbClr val="FFFFFF"/>
                          </a:solidFill>
                          <a:effectLst/>
                          <a:latin typeface="Calibri"/>
                        </a:rPr>
                        <a:t>Description</a:t>
                      </a:r>
                    </a:p>
                  </a:txBody>
                  <a:tcPr marL="0" marR="0" marT="0" marB="0" anchor="ctr">
                    <a:lnL w="6350" cap="flat" cmpd="sng" algn="ctr">
                      <a:solidFill>
                        <a:srgbClr val="F8CBAD"/>
                      </a:solidFill>
                      <a:prstDash val="solid"/>
                      <a:round/>
                      <a:headEnd type="none" w="med" len="med"/>
                      <a:tailEnd type="none" w="med" len="med"/>
                    </a:lnL>
                    <a:lnR w="6350" cap="flat" cmpd="sng" algn="ctr">
                      <a:solidFill>
                        <a:srgbClr val="F8CBAD"/>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a:rPr>
                        <a:t>Action</a:t>
                      </a:r>
                    </a:p>
                  </a:txBody>
                  <a:tcPr marL="0" marR="0" marT="0" marB="0" anchor="ctr">
                    <a:lnL w="6350" cap="flat" cmpd="sng" algn="ctr">
                      <a:solidFill>
                        <a:srgbClr val="F8CBAD"/>
                      </a:solidFill>
                      <a:prstDash val="solid"/>
                      <a:round/>
                      <a:headEnd type="none" w="med" len="med"/>
                      <a:tailEnd type="none" w="med" len="med"/>
                    </a:lnL>
                    <a:lnR w="6350" cap="flat" cmpd="sng" algn="ctr">
                      <a:solidFill>
                        <a:srgbClr val="F8CBAD"/>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a:rPr>
                        <a:t>Created</a:t>
                      </a:r>
                    </a:p>
                  </a:txBody>
                  <a:tcPr marL="0" marR="0" marT="0" marB="0" anchor="ctr">
                    <a:lnL w="6350" cap="flat" cmpd="sng" algn="ctr">
                      <a:solidFill>
                        <a:srgbClr val="F8CBAD"/>
                      </a:solidFill>
                      <a:prstDash val="solid"/>
                      <a:round/>
                      <a:headEnd type="none" w="med" len="med"/>
                      <a:tailEnd type="none" w="med" len="med"/>
                    </a:lnL>
                    <a:lnR w="6350" cap="flat" cmpd="sng" algn="ctr">
                      <a:solidFill>
                        <a:srgbClr val="F8CBAD"/>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a:rPr>
                        <a:t>Updated</a:t>
                      </a:r>
                    </a:p>
                  </a:txBody>
                  <a:tcPr marL="0" marR="0" marT="0" marB="0" anchor="ctr">
                    <a:lnL w="6350" cap="flat" cmpd="sng" algn="ctr">
                      <a:solidFill>
                        <a:srgbClr val="F8CBAD"/>
                      </a:solidFill>
                      <a:prstDash val="solid"/>
                      <a:round/>
                      <a:headEnd type="none" w="med" len="med"/>
                      <a:tailEnd type="none" w="med" len="med"/>
                    </a:lnL>
                    <a:lnR w="6350" cap="flat" cmpd="sng" algn="ctr">
                      <a:solidFill>
                        <a:srgbClr val="F8CBAD"/>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rgbClr val="44546A"/>
                    </a:solidFill>
                  </a:tcPr>
                </a:tc>
                <a:extLst>
                  <a:ext uri="{0D108BD9-81ED-4DB2-BD59-A6C34878D82A}">
                    <a16:rowId xmlns:a16="http://schemas.microsoft.com/office/drawing/2014/main" val="1566649217"/>
                  </a:ext>
                </a:extLst>
              </a:tr>
              <a:tr h="184150">
                <a:tc>
                  <a:txBody>
                    <a:bodyPr/>
                    <a:lstStyle/>
                    <a:p>
                      <a:pPr algn="l" fontAlgn="b"/>
                      <a:r>
                        <a:rPr lang="en-GB" sz="1100" b="0" i="0" u="none" strike="noStrike">
                          <a:solidFill>
                            <a:srgbClr val="000000"/>
                          </a:solidFill>
                          <a:effectLst/>
                          <a:latin typeface="Calibri"/>
                        </a:rPr>
                        <a:t>NEW GUI - issues when different time zone is selected</a:t>
                      </a:r>
                    </a:p>
                  </a:txBody>
                  <a:tcPr marL="0" marR="0" marT="0" marB="0" anchor="b">
                    <a:lnL w="6350" cap="flat" cmpd="sng" algn="ctr">
                      <a:solidFill>
                        <a:srgbClr val="44546A"/>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44546A"/>
                      </a:solidFill>
                      <a:prstDash val="solid"/>
                      <a:round/>
                      <a:headEnd type="none" w="med" len="med"/>
                      <a:tailEnd type="none" w="med" len="med"/>
                    </a:lnT>
                    <a:lnB>
                      <a:noFill/>
                    </a:lnB>
                    <a:noFill/>
                  </a:tcPr>
                </a:tc>
                <a:tc>
                  <a:txBody>
                    <a:bodyPr/>
                    <a:lstStyle/>
                    <a:p>
                      <a:pPr algn="l" fontAlgn="b"/>
                      <a:r>
                        <a:rPr lang="en-GB" sz="1100" b="0" i="0" u="none" strike="noStrike">
                          <a:solidFill>
                            <a:srgbClr val="000000"/>
                          </a:solidFill>
                          <a:effectLst/>
                          <a:latin typeface="Calibri"/>
                        </a:rPr>
                        <a:t>Hot Fix planned to be applied beginning of Dec.</a:t>
                      </a:r>
                    </a:p>
                  </a:txBody>
                  <a:tcPr marL="95250" marR="0" marT="0" marB="0">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2F2F2"/>
                    </a:solidFill>
                  </a:tcPr>
                </a:tc>
                <a:tc>
                  <a:txBody>
                    <a:bodyPr/>
                    <a:lstStyle/>
                    <a:p>
                      <a:pPr algn="l" fontAlgn="b"/>
                      <a:r>
                        <a:rPr lang="en-GB" sz="1100" b="0" i="0" u="none" strike="noStrike">
                          <a:solidFill>
                            <a:srgbClr val="000000"/>
                          </a:solidFill>
                          <a:effectLst/>
                          <a:latin typeface="Calibri"/>
                        </a:rPr>
                        <a:t>11.10.24 15:45</a:t>
                      </a:r>
                    </a:p>
                  </a:txBody>
                  <a:tcPr marL="0" marR="0" marT="0" marB="0" anchor="b">
                    <a:lnL w="6350" cap="flat" cmpd="sng" algn="ctr">
                      <a:solidFill>
                        <a:srgbClr val="DBDBDB"/>
                      </a:solidFill>
                      <a:prstDash val="solid"/>
                      <a:round/>
                      <a:headEnd type="none" w="med" len="med"/>
                      <a:tailEnd type="none" w="med" len="med"/>
                    </a:lnL>
                    <a:lnR>
                      <a:noFill/>
                    </a:lnR>
                    <a:lnT w="6350" cap="flat" cmpd="sng" algn="ctr">
                      <a:solidFill>
                        <a:srgbClr val="44546A"/>
                      </a:solidFill>
                      <a:prstDash val="solid"/>
                      <a:round/>
                      <a:headEnd type="none" w="med" len="med"/>
                      <a:tailEnd type="none" w="med" len="med"/>
                    </a:lnT>
                    <a:lnB>
                      <a:noFill/>
                    </a:lnB>
                    <a:noFill/>
                  </a:tcPr>
                </a:tc>
                <a:tc>
                  <a:txBody>
                    <a:bodyPr/>
                    <a:lstStyle/>
                    <a:p>
                      <a:pPr algn="l" fontAlgn="b"/>
                      <a:r>
                        <a:rPr lang="en-GB" sz="1100" b="0" i="0" u="none" strike="noStrike">
                          <a:solidFill>
                            <a:srgbClr val="000000"/>
                          </a:solidFill>
                          <a:effectLst/>
                          <a:latin typeface="Calibri"/>
                        </a:rPr>
                        <a:t>25.11.24 08:56</a:t>
                      </a:r>
                    </a:p>
                  </a:txBody>
                  <a:tcPr marL="0" marR="0" marT="0" marB="0" anchor="b">
                    <a:lnL>
                      <a:noFill/>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a:noFill/>
                    </a:lnB>
                    <a:noFill/>
                  </a:tcPr>
                </a:tc>
                <a:extLst>
                  <a:ext uri="{0D108BD9-81ED-4DB2-BD59-A6C34878D82A}">
                    <a16:rowId xmlns:a16="http://schemas.microsoft.com/office/drawing/2014/main" val="2566359013"/>
                  </a:ext>
                </a:extLst>
              </a:tr>
              <a:tr h="184150">
                <a:tc>
                  <a:txBody>
                    <a:bodyPr/>
                    <a:lstStyle/>
                    <a:p>
                      <a:pPr algn="l" fontAlgn="b"/>
                      <a:r>
                        <a:rPr lang="en-GB" sz="1100" b="0" i="0" u="none" strike="noStrike">
                          <a:solidFill>
                            <a:srgbClr val="000000"/>
                          </a:solidFill>
                          <a:effectLst/>
                          <a:latin typeface="Calibri"/>
                        </a:rPr>
                        <a:t>Unexpected error</a:t>
                      </a:r>
                    </a:p>
                  </a:txBody>
                  <a:tcPr marL="0" marR="0" marT="0" marB="0" anchor="b">
                    <a:lnL w="6350" cap="flat" cmpd="sng" algn="ctr">
                      <a:solidFill>
                        <a:srgbClr val="44546A"/>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a:noFill/>
                    </a:lnB>
                    <a:noFill/>
                  </a:tcPr>
                </a:tc>
                <a:tc>
                  <a:txBody>
                    <a:bodyPr/>
                    <a:lstStyle/>
                    <a:p>
                      <a:pPr lvl="0" algn="l">
                        <a:buNone/>
                      </a:pPr>
                      <a:r>
                        <a:rPr lang="en-GB" sz="1100" b="0" i="0" u="none" strike="noStrike" noProof="0">
                          <a:solidFill>
                            <a:srgbClr val="000000"/>
                          </a:solidFill>
                          <a:effectLst/>
                          <a:latin typeface="Calibri"/>
                        </a:rPr>
                        <a:t>Hot Fix planned to be applied beginning of Dec.</a:t>
                      </a:r>
                      <a:endParaRPr lang="en-US"/>
                    </a:p>
                  </a:txBody>
                  <a:tcPr marL="0" marR="95250" marT="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2F2F2"/>
                    </a:solidFill>
                  </a:tcPr>
                </a:tc>
                <a:tc>
                  <a:txBody>
                    <a:bodyPr/>
                    <a:lstStyle/>
                    <a:p>
                      <a:pPr algn="l" fontAlgn="b"/>
                      <a:r>
                        <a:rPr lang="en-GB" sz="1100" b="0" i="0" u="none" strike="noStrike">
                          <a:solidFill>
                            <a:srgbClr val="000000"/>
                          </a:solidFill>
                          <a:effectLst/>
                          <a:latin typeface="Calibri"/>
                        </a:rPr>
                        <a:t>03.10.24 14:03</a:t>
                      </a:r>
                    </a:p>
                  </a:txBody>
                  <a:tcPr marL="0" marR="0" marT="0" marB="0" anchor="b">
                    <a:lnL w="6350" cap="flat" cmpd="sng" algn="ctr">
                      <a:solidFill>
                        <a:srgbClr val="DBDBDB"/>
                      </a:solidFill>
                      <a:prstDash val="solid"/>
                      <a:round/>
                      <a:headEnd type="none" w="med" len="med"/>
                      <a:tailEnd type="none" w="med" len="med"/>
                    </a:lnL>
                    <a:lnR>
                      <a:noFill/>
                    </a:lnR>
                    <a:lnT>
                      <a:noFill/>
                    </a:lnT>
                    <a:lnB>
                      <a:noFill/>
                    </a:lnB>
                    <a:noFill/>
                  </a:tcPr>
                </a:tc>
                <a:tc>
                  <a:txBody>
                    <a:bodyPr/>
                    <a:lstStyle/>
                    <a:p>
                      <a:pPr algn="l" fontAlgn="b"/>
                      <a:r>
                        <a:rPr lang="en-GB" sz="1100" b="0" i="0" u="none" strike="noStrike">
                          <a:solidFill>
                            <a:srgbClr val="000000"/>
                          </a:solidFill>
                          <a:effectLst/>
                          <a:latin typeface="Calibri"/>
                        </a:rPr>
                        <a:t>05.11.24 13:23</a:t>
                      </a:r>
                    </a:p>
                  </a:txBody>
                  <a:tcPr marL="0" marR="0" marT="0" marB="0" anchor="b">
                    <a:lnL>
                      <a:noFill/>
                    </a:lnL>
                    <a:lnR w="6350" cap="flat" cmpd="sng" algn="ctr">
                      <a:solidFill>
                        <a:srgbClr val="44546A"/>
                      </a:solidFill>
                      <a:prstDash val="solid"/>
                      <a:round/>
                      <a:headEnd type="none" w="med" len="med"/>
                      <a:tailEnd type="none" w="med" len="med"/>
                    </a:lnR>
                    <a:lnT>
                      <a:noFill/>
                    </a:lnT>
                    <a:lnB>
                      <a:noFill/>
                    </a:lnB>
                    <a:noFill/>
                  </a:tcPr>
                </a:tc>
                <a:extLst>
                  <a:ext uri="{0D108BD9-81ED-4DB2-BD59-A6C34878D82A}">
                    <a16:rowId xmlns:a16="http://schemas.microsoft.com/office/drawing/2014/main" val="1042582119"/>
                  </a:ext>
                </a:extLst>
              </a:tr>
              <a:tr h="184150">
                <a:tc>
                  <a:txBody>
                    <a:bodyPr/>
                    <a:lstStyle/>
                    <a:p>
                      <a:pPr algn="l" fontAlgn="b"/>
                      <a:r>
                        <a:rPr lang="en-GB" sz="1100" b="0" i="0" u="none" strike="noStrike">
                          <a:solidFill>
                            <a:srgbClr val="000000"/>
                          </a:solidFill>
                          <a:effectLst/>
                          <a:latin typeface="Calibri"/>
                        </a:rPr>
                        <a:t>Incorrect Area in Allocation instance</a:t>
                      </a:r>
                    </a:p>
                  </a:txBody>
                  <a:tcPr marL="0" marR="0" marT="0" marB="0" anchor="b">
                    <a:lnL w="6350" cap="flat" cmpd="sng" algn="ctr">
                      <a:solidFill>
                        <a:srgbClr val="44546A"/>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a:noFill/>
                    </a:lnB>
                    <a:noFill/>
                  </a:tcPr>
                </a:tc>
                <a:tc>
                  <a:txBody>
                    <a:bodyPr/>
                    <a:lstStyle/>
                    <a:p>
                      <a:pPr lvl="0" algn="l">
                        <a:buNone/>
                      </a:pPr>
                      <a:r>
                        <a:rPr lang="en-GB" sz="1100" b="0" i="0" u="none" strike="noStrike" noProof="0">
                          <a:solidFill>
                            <a:srgbClr val="000000"/>
                          </a:solidFill>
                          <a:effectLst/>
                          <a:latin typeface="Calibri"/>
                        </a:rPr>
                        <a:t>Hot Fix planned to be applied beginning of Dec.</a:t>
                      </a:r>
                      <a:endParaRPr lang="en-US"/>
                    </a:p>
                  </a:txBody>
                  <a:tcPr marL="0" marR="95250" marT="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a:rPr>
                        <a:t>19.09.24 17:37</a:t>
                      </a:r>
                    </a:p>
                  </a:txBody>
                  <a:tcPr marL="0" marR="0" marT="0" marB="0" anchor="b">
                    <a:lnL w="6350" cap="flat" cmpd="sng" algn="ctr">
                      <a:solidFill>
                        <a:srgbClr val="DBDBDB"/>
                      </a:solidFill>
                      <a:prstDash val="solid"/>
                      <a:round/>
                      <a:headEnd type="none" w="med" len="med"/>
                      <a:tailEnd type="none" w="med" len="med"/>
                    </a:lnL>
                    <a:lnR>
                      <a:noFill/>
                    </a:lnR>
                    <a:lnT>
                      <a:noFill/>
                    </a:lnT>
                    <a:lnB>
                      <a:noFill/>
                    </a:lnB>
                    <a:noFill/>
                  </a:tcPr>
                </a:tc>
                <a:tc>
                  <a:txBody>
                    <a:bodyPr/>
                    <a:lstStyle/>
                    <a:p>
                      <a:pPr algn="l" fontAlgn="b"/>
                      <a:r>
                        <a:rPr lang="en-GB" sz="1100" b="0" i="0" u="none" strike="noStrike">
                          <a:solidFill>
                            <a:srgbClr val="000000"/>
                          </a:solidFill>
                          <a:effectLst/>
                          <a:latin typeface="Calibri"/>
                        </a:rPr>
                        <a:t>16.10.24 10:35</a:t>
                      </a:r>
                    </a:p>
                  </a:txBody>
                  <a:tcPr marL="0" marR="0" marT="0" marB="0" anchor="b">
                    <a:lnL>
                      <a:noFill/>
                    </a:lnL>
                    <a:lnR w="6350" cap="flat" cmpd="sng" algn="ctr">
                      <a:solidFill>
                        <a:srgbClr val="44546A"/>
                      </a:solidFill>
                      <a:prstDash val="solid"/>
                      <a:round/>
                      <a:headEnd type="none" w="med" len="med"/>
                      <a:tailEnd type="none" w="med" len="med"/>
                    </a:lnR>
                    <a:lnT>
                      <a:noFill/>
                    </a:lnT>
                    <a:lnB>
                      <a:noFill/>
                    </a:lnB>
                    <a:noFill/>
                  </a:tcPr>
                </a:tc>
                <a:extLst>
                  <a:ext uri="{0D108BD9-81ED-4DB2-BD59-A6C34878D82A}">
                    <a16:rowId xmlns:a16="http://schemas.microsoft.com/office/drawing/2014/main" val="1027982527"/>
                  </a:ext>
                </a:extLst>
              </a:tr>
              <a:tr h="184150">
                <a:tc>
                  <a:txBody>
                    <a:bodyPr/>
                    <a:lstStyle/>
                    <a:p>
                      <a:pPr algn="l" fontAlgn="b"/>
                      <a:r>
                        <a:rPr lang="en-GB" sz="1100" b="0" i="0" u="none" strike="noStrike">
                          <a:solidFill>
                            <a:srgbClr val="000000"/>
                          </a:solidFill>
                          <a:effectLst/>
                          <a:latin typeface="Calibri"/>
                        </a:rPr>
                        <a:t>Migration - Energy Prices [12.1.D] - PROD</a:t>
                      </a:r>
                    </a:p>
                  </a:txBody>
                  <a:tcPr marL="0" marR="0" marT="0" marB="0" anchor="b">
                    <a:lnL w="6350" cap="flat" cmpd="sng" algn="ctr">
                      <a:solidFill>
                        <a:srgbClr val="44546A"/>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44546A"/>
                      </a:solidFill>
                      <a:prstDash val="solid"/>
                      <a:round/>
                      <a:headEnd type="none" w="med" len="med"/>
                      <a:tailEnd type="none" w="med" len="med"/>
                    </a:lnB>
                    <a:noFill/>
                  </a:tcPr>
                </a:tc>
                <a:tc>
                  <a:txBody>
                    <a:bodyPr/>
                    <a:lstStyle/>
                    <a:p>
                      <a:pPr lvl="0" algn="l">
                        <a:buNone/>
                      </a:pPr>
                      <a:r>
                        <a:rPr lang="en-GB" sz="1100" b="0" i="0" u="none" strike="noStrike" noProof="0">
                          <a:solidFill>
                            <a:srgbClr val="000000"/>
                          </a:solidFill>
                          <a:effectLst/>
                          <a:latin typeface="Calibri"/>
                        </a:rPr>
                        <a:t>Hot Fix planned to be applied beginning of Dec.</a:t>
                      </a:r>
                      <a:endParaRPr lang="en-US"/>
                    </a:p>
                  </a:txBody>
                  <a:tcPr marL="0" marR="95250" marT="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rgbClr val="F2F2F2"/>
                    </a:solidFill>
                  </a:tcPr>
                </a:tc>
                <a:tc>
                  <a:txBody>
                    <a:bodyPr/>
                    <a:lstStyle/>
                    <a:p>
                      <a:pPr algn="l" fontAlgn="b"/>
                      <a:r>
                        <a:rPr lang="en-GB" sz="1100" b="0" i="0" u="none" strike="noStrike">
                          <a:solidFill>
                            <a:srgbClr val="000000"/>
                          </a:solidFill>
                          <a:effectLst/>
                          <a:latin typeface="Calibri"/>
                        </a:rPr>
                        <a:t>09.09.24 20:37</a:t>
                      </a:r>
                    </a:p>
                  </a:txBody>
                  <a:tcPr marL="0" marR="0" marT="0" marB="0" anchor="b">
                    <a:lnL w="6350" cap="flat" cmpd="sng" algn="ctr">
                      <a:solidFill>
                        <a:srgbClr val="DBDBDB"/>
                      </a:solidFill>
                      <a:prstDash val="solid"/>
                      <a:round/>
                      <a:headEnd type="none" w="med" len="med"/>
                      <a:tailEnd type="none" w="med" len="med"/>
                    </a:lnL>
                    <a:lnR>
                      <a:noFill/>
                    </a:lnR>
                    <a:lnT>
                      <a:noFill/>
                    </a:lnT>
                    <a:lnB w="6350" cap="flat" cmpd="sng" algn="ctr">
                      <a:solidFill>
                        <a:srgbClr val="44546A"/>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a:rPr>
                        <a:t>25.10.24 14:38</a:t>
                      </a:r>
                    </a:p>
                  </a:txBody>
                  <a:tcPr marL="0" marR="0" marT="0" marB="0" anchor="b">
                    <a:lnL>
                      <a:noFill/>
                    </a:lnL>
                    <a:lnR w="6350" cap="flat" cmpd="sng" algn="ctr">
                      <a:solidFill>
                        <a:srgbClr val="44546A"/>
                      </a:solidFill>
                      <a:prstDash val="solid"/>
                      <a:round/>
                      <a:headEnd type="none" w="med" len="med"/>
                      <a:tailEnd type="none" w="med" len="med"/>
                    </a:lnR>
                    <a:lnT>
                      <a:noFill/>
                    </a:lnT>
                    <a:lnB w="6350" cap="flat" cmpd="sng" algn="ctr">
                      <a:solidFill>
                        <a:srgbClr val="44546A"/>
                      </a:solidFill>
                      <a:prstDash val="solid"/>
                      <a:round/>
                      <a:headEnd type="none" w="med" len="med"/>
                      <a:tailEnd type="none" w="med" len="med"/>
                    </a:lnB>
                    <a:noFill/>
                  </a:tcPr>
                </a:tc>
                <a:extLst>
                  <a:ext uri="{0D108BD9-81ED-4DB2-BD59-A6C34878D82A}">
                    <a16:rowId xmlns:a16="http://schemas.microsoft.com/office/drawing/2014/main" val="2360213418"/>
                  </a:ext>
                </a:extLst>
              </a:tr>
            </a:tbl>
          </a:graphicData>
        </a:graphic>
      </p:graphicFrame>
      <p:graphicFrame>
        <p:nvGraphicFramePr>
          <p:cNvPr id="17" name="Table 16">
            <a:extLst>
              <a:ext uri="{FF2B5EF4-FFF2-40B4-BE49-F238E27FC236}">
                <a16:creationId xmlns:a16="http://schemas.microsoft.com/office/drawing/2014/main" id="{033CF4B9-579A-92A4-E45E-356AA22E48E8}"/>
              </a:ext>
            </a:extLst>
          </p:cNvPr>
          <p:cNvGraphicFramePr>
            <a:graphicFrameLocks noGrp="1"/>
          </p:cNvGraphicFramePr>
          <p:nvPr/>
        </p:nvGraphicFramePr>
        <p:xfrm>
          <a:off x="479999" y="4758418"/>
          <a:ext cx="11331066" cy="514350"/>
        </p:xfrm>
        <a:graphic>
          <a:graphicData uri="http://schemas.openxmlformats.org/drawingml/2006/table">
            <a:tbl>
              <a:tblPr/>
              <a:tblGrid>
                <a:gridCol w="4839611">
                  <a:extLst>
                    <a:ext uri="{9D8B030D-6E8A-4147-A177-3AD203B41FA5}">
                      <a16:colId xmlns:a16="http://schemas.microsoft.com/office/drawing/2014/main" val="1607704329"/>
                    </a:ext>
                  </a:extLst>
                </a:gridCol>
                <a:gridCol w="3883281">
                  <a:extLst>
                    <a:ext uri="{9D8B030D-6E8A-4147-A177-3AD203B41FA5}">
                      <a16:colId xmlns:a16="http://schemas.microsoft.com/office/drawing/2014/main" val="2062244104"/>
                    </a:ext>
                  </a:extLst>
                </a:gridCol>
                <a:gridCol w="1477965">
                  <a:extLst>
                    <a:ext uri="{9D8B030D-6E8A-4147-A177-3AD203B41FA5}">
                      <a16:colId xmlns:a16="http://schemas.microsoft.com/office/drawing/2014/main" val="815060988"/>
                    </a:ext>
                  </a:extLst>
                </a:gridCol>
                <a:gridCol w="1130209">
                  <a:extLst>
                    <a:ext uri="{9D8B030D-6E8A-4147-A177-3AD203B41FA5}">
                      <a16:colId xmlns:a16="http://schemas.microsoft.com/office/drawing/2014/main" val="2503648090"/>
                    </a:ext>
                  </a:extLst>
                </a:gridCol>
              </a:tblGrid>
              <a:tr h="184150">
                <a:tc>
                  <a:txBody>
                    <a:bodyPr/>
                    <a:lstStyle/>
                    <a:p>
                      <a:pPr algn="ctr" fontAlgn="ctr"/>
                      <a:r>
                        <a:rPr lang="en-GB" sz="1100" b="1" i="0" u="none" strike="noStrike">
                          <a:solidFill>
                            <a:srgbClr val="FFFFFF"/>
                          </a:solidFill>
                          <a:effectLst/>
                          <a:latin typeface="Calibri" panose="020F0502020204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panose="020F0502020204030204" pitchFamily="34" charset="0"/>
                        </a:rPr>
                        <a:t>Action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panose="020F0502020204030204" pitchFamily="34" charset="0"/>
                        </a:rPr>
                        <a:t>Created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100" b="1" i="0" u="none" strike="noStrike">
                          <a:solidFill>
                            <a:srgbClr val="FFFFFF"/>
                          </a:solidFill>
                          <a:effectLst/>
                          <a:latin typeface="Calibri" panose="020F0502020204030204" pitchFamily="34" charset="0"/>
                        </a:rPr>
                        <a:t>Updated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1953776583"/>
                  </a:ext>
                </a:extLst>
              </a:tr>
              <a:tr h="330200">
                <a:tc>
                  <a:txBody>
                    <a:bodyPr/>
                    <a:lstStyle/>
                    <a:p>
                      <a:pPr algn="l" fontAlgn="b"/>
                      <a:r>
                        <a:rPr lang="en-GB" sz="1100" b="0" i="0" u="none" strike="noStrike">
                          <a:solidFill>
                            <a:srgbClr val="000000"/>
                          </a:solidFill>
                          <a:effectLst/>
                          <a:latin typeface="Calibri" panose="020F0502020204030204" pitchFamily="34" charset="0"/>
                        </a:rPr>
                        <a:t>Invalid data aggregation related to configuration links functionality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000" b="0" i="0" u="none" strike="noStrike">
                          <a:solidFill>
                            <a:srgbClr val="000000"/>
                          </a:solidFill>
                          <a:effectLst/>
                          <a:latin typeface="Calibri" panose="020F0502020204030204" pitchFamily="34" charset="0"/>
                        </a:rPr>
                        <a:t>The Commercial Schedules [12.1.F] data for the interval 05.11.2024 – 26.11.2024 will be re-published </a:t>
                      </a:r>
                    </a:p>
                  </a:txBody>
                  <a:tcPr marL="952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panose="020F0502020204030204" pitchFamily="34" charset="0"/>
                        </a:rPr>
                        <a:t>05.11.24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panose="020F0502020204030204" pitchFamily="34" charset="0"/>
                        </a:rPr>
                        <a:t>28.11.24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440705"/>
                  </a:ext>
                </a:extLst>
              </a:tr>
            </a:tbl>
          </a:graphicData>
        </a:graphic>
      </p:graphicFrame>
    </p:spTree>
    <p:extLst>
      <p:ext uri="{BB962C8B-B14F-4D97-AF65-F5344CB8AC3E}">
        <p14:creationId xmlns:p14="http://schemas.microsoft.com/office/powerpoint/2010/main" val="300742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08C35E5C-CA08-4328-B946-A3EDA509D9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5" imgH="303" progId="TCLayout.ActiveDocument.1">
                  <p:embed/>
                </p:oleObj>
              </mc:Choice>
              <mc:Fallback>
                <p:oleObj name="think-cell Folie" r:id="rId4" imgW="305" imgH="303" progId="TCLayout.ActiveDocument.1">
                  <p:embed/>
                  <p:pic>
                    <p:nvPicPr>
                      <p:cNvPr id="12" name="Objekt 11" hidden="1">
                        <a:extLst>
                          <a:ext uri="{FF2B5EF4-FFF2-40B4-BE49-F238E27FC236}">
                            <a16:creationId xmlns:a16="http://schemas.microsoft.com/office/drawing/2014/main" id="{08C35E5C-CA08-4328-B946-A3EDA509D9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Oval 21"/>
          <p:cNvSpPr/>
          <p:nvPr/>
        </p:nvSpPr>
        <p:spPr>
          <a:xfrm>
            <a:off x="3441551" y="1106659"/>
            <a:ext cx="5305083" cy="5305083"/>
          </a:xfrm>
          <a:prstGeom prst="ellipse">
            <a:avLst/>
          </a:prstGeom>
          <a:solidFill>
            <a:schemeClr val="bg1"/>
          </a:solidFill>
          <a:ln w="3175" cmpd="sng">
            <a:solidFill>
              <a:schemeClr val="bg1">
                <a:lumMod val="95000"/>
              </a:schemeClr>
            </a:solidFill>
            <a:prstDash val="solid"/>
          </a:ln>
          <a:effectLst>
            <a:outerShdw blurRad="3175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3A3A3F">
                  <a:lumMod val="75000"/>
                  <a:lumOff val="25000"/>
                </a:srgbClr>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C63596A1-EF37-40B4-BD6C-ECD577313A56}"/>
              </a:ext>
            </a:extLst>
          </p:cNvPr>
          <p:cNvGrpSpPr/>
          <p:nvPr/>
        </p:nvGrpSpPr>
        <p:grpSpPr>
          <a:xfrm>
            <a:off x="3996138" y="1634498"/>
            <a:ext cx="4195909" cy="3960319"/>
            <a:chOff x="2997103" y="1225873"/>
            <a:chExt cx="3146932" cy="2970239"/>
          </a:xfrm>
        </p:grpSpPr>
        <p:sp>
          <p:nvSpPr>
            <p:cNvPr id="5" name="Freeform 4"/>
            <p:cNvSpPr/>
            <p:nvPr/>
          </p:nvSpPr>
          <p:spPr>
            <a:xfrm>
              <a:off x="3656648" y="1225873"/>
              <a:ext cx="1827840" cy="18278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1">
                <a:alpha val="7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77992" tIns="758613" rIns="577991" bIns="1625600"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852237" rtl="0" eaLnBrk="1" fontAlgn="auto" latinLnBrk="0" hangingPunct="1">
                <a:lnSpc>
                  <a:spcPct val="90000"/>
                </a:lnSpc>
                <a:spcBef>
                  <a:spcPct val="0"/>
                </a:spcBef>
                <a:spcAft>
                  <a:spcPct val="35000"/>
                </a:spcAft>
                <a:buClrTx/>
                <a:buSzTx/>
                <a:buFontTx/>
                <a:buNone/>
                <a:tabLst/>
                <a:defRPr/>
              </a:pPr>
              <a:endParaRPr kumimoji="0" lang="en-GB" sz="80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7" name="Freeform 6"/>
            <p:cNvSpPr/>
            <p:nvPr/>
          </p:nvSpPr>
          <p:spPr>
            <a:xfrm>
              <a:off x="4316195" y="2368272"/>
              <a:ext cx="1827840" cy="18278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2">
                <a:alpha val="7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5767" tIns="1119857" rIns="408207" bIns="830863"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852237" rtl="0" eaLnBrk="1" fontAlgn="auto" latinLnBrk="0" hangingPunct="1">
                <a:lnSpc>
                  <a:spcPct val="90000"/>
                </a:lnSpc>
                <a:spcBef>
                  <a:spcPct val="0"/>
                </a:spcBef>
                <a:spcAft>
                  <a:spcPct val="35000"/>
                </a:spcAft>
                <a:buClrTx/>
                <a:buSzTx/>
                <a:buFontTx/>
                <a:buNone/>
                <a:tabLst/>
                <a:defRPr/>
              </a:pPr>
              <a:endParaRPr kumimoji="0" lang="en-GB" sz="80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8" name="Freeform 7"/>
            <p:cNvSpPr/>
            <p:nvPr/>
          </p:nvSpPr>
          <p:spPr>
            <a:xfrm>
              <a:off x="2997103" y="2368272"/>
              <a:ext cx="1827840" cy="18278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6">
                <a:alpha val="7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08207" tIns="1119857" rIns="1325767" bIns="830863"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852237" rtl="0" eaLnBrk="1" fontAlgn="auto" latinLnBrk="0" hangingPunct="1">
                <a:lnSpc>
                  <a:spcPct val="90000"/>
                </a:lnSpc>
                <a:spcBef>
                  <a:spcPct val="0"/>
                </a:spcBef>
                <a:spcAft>
                  <a:spcPct val="35000"/>
                </a:spcAft>
                <a:buClrTx/>
                <a:buSzTx/>
                <a:buFontTx/>
                <a:buNone/>
                <a:tabLst/>
                <a:defRPr/>
              </a:pPr>
              <a:endParaRPr kumimoji="0" lang="en-GB" sz="80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13" name="Freeform 12"/>
            <p:cNvSpPr/>
            <p:nvPr/>
          </p:nvSpPr>
          <p:spPr>
            <a:xfrm>
              <a:off x="4353125" y="2650596"/>
              <a:ext cx="434889" cy="403118"/>
            </a:xfrm>
            <a:custGeom>
              <a:avLst/>
              <a:gdLst>
                <a:gd name="connsiteX0" fmla="*/ 386772 w 773543"/>
                <a:gd name="connsiteY0" fmla="*/ 0 h 717031"/>
                <a:gd name="connsiteX1" fmla="*/ 468022 w 773543"/>
                <a:gd name="connsiteY1" fmla="*/ 89398 h 717031"/>
                <a:gd name="connsiteX2" fmla="*/ 766146 w 773543"/>
                <a:gd name="connsiteY2" fmla="*/ 640027 h 717031"/>
                <a:gd name="connsiteX3" fmla="*/ 773543 w 773543"/>
                <a:gd name="connsiteY3" fmla="*/ 668794 h 717031"/>
                <a:gd name="connsiteX4" fmla="*/ 714386 w 773543"/>
                <a:gd name="connsiteY4" fmla="*/ 684005 h 717031"/>
                <a:gd name="connsiteX5" fmla="*/ 386771 w 773543"/>
                <a:gd name="connsiteY5" fmla="*/ 717031 h 717031"/>
                <a:gd name="connsiteX6" fmla="*/ 59156 w 773543"/>
                <a:gd name="connsiteY6" fmla="*/ 684005 h 717031"/>
                <a:gd name="connsiteX7" fmla="*/ 0 w 773543"/>
                <a:gd name="connsiteY7" fmla="*/ 668794 h 717031"/>
                <a:gd name="connsiteX8" fmla="*/ 7397 w 773543"/>
                <a:gd name="connsiteY8" fmla="*/ 640027 h 717031"/>
                <a:gd name="connsiteX9" fmla="*/ 305521 w 773543"/>
                <a:gd name="connsiteY9" fmla="*/ 89398 h 717031"/>
                <a:gd name="connsiteX10" fmla="*/ 386772 w 773543"/>
                <a:gd name="connsiteY10" fmla="*/ 0 h 7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543" h="717031">
                  <a:moveTo>
                    <a:pt x="386772" y="0"/>
                  </a:moveTo>
                  <a:lnTo>
                    <a:pt x="468022" y="89398"/>
                  </a:lnTo>
                  <a:cubicBezTo>
                    <a:pt x="600537" y="249970"/>
                    <a:pt x="702817" y="436418"/>
                    <a:pt x="766146" y="640027"/>
                  </a:cubicBezTo>
                  <a:lnTo>
                    <a:pt x="773543" y="668794"/>
                  </a:lnTo>
                  <a:lnTo>
                    <a:pt x="714386" y="684005"/>
                  </a:lnTo>
                  <a:cubicBezTo>
                    <a:pt x="608564" y="705659"/>
                    <a:pt x="498995" y="717031"/>
                    <a:pt x="386771" y="717031"/>
                  </a:cubicBezTo>
                  <a:cubicBezTo>
                    <a:pt x="274547" y="717031"/>
                    <a:pt x="164979" y="705659"/>
                    <a:pt x="59156" y="684005"/>
                  </a:cubicBezTo>
                  <a:lnTo>
                    <a:pt x="0" y="668794"/>
                  </a:lnTo>
                  <a:lnTo>
                    <a:pt x="7397" y="640027"/>
                  </a:lnTo>
                  <a:cubicBezTo>
                    <a:pt x="70726" y="436418"/>
                    <a:pt x="173006" y="249970"/>
                    <a:pt x="305521" y="89398"/>
                  </a:cubicBezTo>
                  <a:lnTo>
                    <a:pt x="386772" y="0"/>
                  </a:lnTo>
                  <a:close/>
                </a:path>
              </a:pathLst>
            </a:custGeom>
            <a:solidFill>
              <a:schemeClr val="bg1">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77992" tIns="758613" rIns="577991" bIns="1625600"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852237" rtl="0" eaLnBrk="1" fontAlgn="auto" latinLnBrk="0" hangingPunct="1">
                <a:lnSpc>
                  <a:spcPct val="90000"/>
                </a:lnSpc>
                <a:spcBef>
                  <a:spcPct val="0"/>
                </a:spcBef>
                <a:spcAft>
                  <a:spcPct val="35000"/>
                </a:spcAft>
                <a:buClrTx/>
                <a:buSzTx/>
                <a:buFontTx/>
                <a:buNone/>
                <a:tabLst/>
                <a:defRPr/>
              </a:pPr>
              <a:endParaRPr kumimoji="0" lang="en-GB" sz="80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25" name="Inhaltsplatzhalter 4">
              <a:extLst>
                <a:ext uri="{FF2B5EF4-FFF2-40B4-BE49-F238E27FC236}">
                  <a16:creationId xmlns:a16="http://schemas.microsoft.com/office/drawing/2014/main" id="{D7408DE4-1C78-42F3-8BB6-8E93E3E12DDE}"/>
                </a:ext>
              </a:extLst>
            </p:cNvPr>
            <p:cNvSpPr txBox="1">
              <a:spLocks/>
            </p:cNvSpPr>
            <p:nvPr/>
          </p:nvSpPr>
          <p:spPr>
            <a:xfrm>
              <a:off x="3909168" y="2573845"/>
              <a:ext cx="471975"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01</a:t>
              </a:r>
              <a:endParaRPr kumimoji="0" lang="en-GB" sz="1333"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 name="Inhaltsplatzhalter 4">
              <a:extLst>
                <a:ext uri="{FF2B5EF4-FFF2-40B4-BE49-F238E27FC236}">
                  <a16:creationId xmlns:a16="http://schemas.microsoft.com/office/drawing/2014/main" id="{37E52C85-5AB1-492C-A4ED-1FAD1EED1A2F}"/>
                </a:ext>
              </a:extLst>
            </p:cNvPr>
            <p:cNvSpPr txBox="1">
              <a:spLocks/>
            </p:cNvSpPr>
            <p:nvPr/>
          </p:nvSpPr>
          <p:spPr>
            <a:xfrm>
              <a:off x="4746274" y="2573845"/>
              <a:ext cx="471975"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02</a:t>
              </a:r>
              <a:endParaRPr kumimoji="0" lang="en-GB" sz="1333"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Inhaltsplatzhalter 4">
              <a:extLst>
                <a:ext uri="{FF2B5EF4-FFF2-40B4-BE49-F238E27FC236}">
                  <a16:creationId xmlns:a16="http://schemas.microsoft.com/office/drawing/2014/main" id="{5652AD34-6FAF-4EB2-8DA0-6A51AE83A3EE}"/>
                </a:ext>
              </a:extLst>
            </p:cNvPr>
            <p:cNvSpPr txBox="1">
              <a:spLocks/>
            </p:cNvSpPr>
            <p:nvPr/>
          </p:nvSpPr>
          <p:spPr>
            <a:xfrm>
              <a:off x="4336013" y="3266283"/>
              <a:ext cx="471975"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03</a:t>
              </a:r>
              <a:endParaRPr kumimoji="0" lang="en-GB" sz="1333"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17" name="Rectangle 16"/>
          <p:cNvSpPr/>
          <p:nvPr/>
        </p:nvSpPr>
        <p:spPr>
          <a:xfrm>
            <a:off x="4220090" y="4193455"/>
            <a:ext cx="1590735" cy="430887"/>
          </a:xfrm>
          <a:prstGeom prst="rect">
            <a:avLst/>
          </a:prstGeom>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Reinvent Mobile </a:t>
            </a:r>
            <a:b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App</a:t>
            </a: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a:off x="6381177" y="4193455"/>
            <a:ext cx="1590735" cy="430887"/>
          </a:xfrm>
          <a:prstGeom prst="rect">
            <a:avLst/>
          </a:prstGeom>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Enhance User Engagement</a:t>
            </a: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5298723" y="2717946"/>
            <a:ext cx="1590735" cy="215444"/>
          </a:xfrm>
          <a:prstGeom prst="rect">
            <a:avLst/>
          </a:prstGeom>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Improve Data Quality</a:t>
            </a: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Inhaltsplatzhalter 4"/>
          <p:cNvSpPr txBox="1">
            <a:spLocks/>
          </p:cNvSpPr>
          <p:nvPr/>
        </p:nvSpPr>
        <p:spPr>
          <a:xfrm>
            <a:off x="336838" y="4301138"/>
            <a:ext cx="2884574" cy="99963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3A3A3F">
                    <a:lumMod val="100000"/>
                  </a:srgbClr>
                </a:solidFill>
                <a:effectLst/>
                <a:uLnTx/>
                <a:uFillTx/>
                <a:latin typeface="Calibri"/>
                <a:cs typeface="Calibri"/>
              </a:rPr>
              <a:t>Reinvent Mobile App</a:t>
            </a:r>
            <a:br>
              <a:rPr lang="en-GB" sz="1600" b="1"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300" b="0" i="0" u="none" strike="noStrike" kern="1200" cap="none" spc="0" normalizeH="0" baseline="0" noProof="0">
                <a:ln>
                  <a:noFill/>
                </a:ln>
                <a:solidFill>
                  <a:srgbClr val="3A3A3F"/>
                </a:solidFill>
                <a:effectLst/>
                <a:uLnTx/>
                <a:uFillTx/>
                <a:latin typeface="Calibri"/>
                <a:cs typeface="Calibri"/>
              </a:rPr>
              <a:t>Creating an accessible mobile app that displays energy related data in a modern way on your mobile </a:t>
            </a:r>
            <a:r>
              <a:rPr lang="en-GB" sz="1300">
                <a:solidFill>
                  <a:srgbClr val="3A3A3F"/>
                </a:solidFill>
                <a:latin typeface="Calibri"/>
                <a:cs typeface="Calibri"/>
              </a:rPr>
              <a:t>phone</a:t>
            </a:r>
            <a:endParaRPr kumimoji="0" lang="en-GB" sz="1300" b="0" i="0" u="none" strike="noStrike" kern="1200" cap="none" spc="0" normalizeH="0" baseline="0" noProof="0">
              <a:ln>
                <a:noFill/>
              </a:ln>
              <a:solidFill>
                <a:srgbClr val="3A3A3F">
                  <a:lumMod val="75000"/>
                  <a:lumOff val="25000"/>
                </a:srgbClr>
              </a:solidFill>
              <a:effectLst/>
              <a:uLnTx/>
              <a:uFillTx/>
              <a:latin typeface="Calibri" panose="020F0502020204030204" pitchFamily="34" charset="0"/>
              <a:ea typeface="+mn-ea"/>
              <a:cs typeface="Calibri" panose="020F0502020204030204" pitchFamily="34" charset="0"/>
            </a:endParaRPr>
          </a:p>
        </p:txBody>
      </p:sp>
      <p:sp>
        <p:nvSpPr>
          <p:cNvPr id="30" name="Inhaltsplatzhalter 4"/>
          <p:cNvSpPr txBox="1">
            <a:spLocks/>
          </p:cNvSpPr>
          <p:nvPr/>
        </p:nvSpPr>
        <p:spPr>
          <a:xfrm>
            <a:off x="8435083" y="1362720"/>
            <a:ext cx="3491062" cy="75956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3A3A3F">
                    <a:lumMod val="100000"/>
                  </a:srgbClr>
                </a:solidFill>
                <a:effectLst/>
                <a:uLnTx/>
                <a:uFillTx/>
                <a:latin typeface="Calibri" panose="020F0502020204030204" pitchFamily="34" charset="0"/>
                <a:ea typeface="+mn-ea"/>
                <a:cs typeface="Calibri" panose="020F0502020204030204" pitchFamily="34" charset="0"/>
              </a:rPr>
              <a:t>Improve Data Quality</a:t>
            </a:r>
            <a:endParaRPr lang="en-GB" sz="1600" b="1" noProof="0">
              <a:solidFill>
                <a:srgbClr val="3A3A3F">
                  <a:lumMod val="100000"/>
                </a:srgbClr>
              </a:solidFill>
              <a:latin typeface="Calibri" panose="020F0502020204030204" pitchFamily="34" charset="0"/>
              <a:cs typeface="Calibri" panose="020F0502020204030204" pitchFamily="34" charset="0"/>
            </a:endParaRPr>
          </a:p>
          <a:p>
            <a:pPr marL="0" marR="0" lvl="0" indent="0" algn="l" defTabSz="914127"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GB" sz="1300" i="0" u="none" strike="noStrike" kern="1200" cap="none" spc="0" normalizeH="0" baseline="0" noProof="0">
                <a:ln>
                  <a:noFill/>
                </a:ln>
                <a:solidFill>
                  <a:srgbClr val="3A3A3F">
                    <a:lumMod val="100000"/>
                  </a:srgbClr>
                </a:solidFill>
                <a:effectLst/>
                <a:uLnTx/>
                <a:uFillTx/>
                <a:latin typeface="Calibri" panose="020F0502020204030204" pitchFamily="34" charset="0"/>
                <a:ea typeface="+mn-ea"/>
                <a:cs typeface="Calibri" panose="020F0502020204030204" pitchFamily="34" charset="0"/>
              </a:rPr>
              <a:t>Continuous improvement of the data quality on the platform </a:t>
            </a:r>
          </a:p>
        </p:txBody>
      </p:sp>
      <p:sp>
        <p:nvSpPr>
          <p:cNvPr id="11" name="Titel 10">
            <a:extLst>
              <a:ext uri="{FF2B5EF4-FFF2-40B4-BE49-F238E27FC236}">
                <a16:creationId xmlns:a16="http://schemas.microsoft.com/office/drawing/2014/main" id="{55D743F3-5EDE-7B4E-C166-2C0D7D33BD2D}"/>
              </a:ext>
            </a:extLst>
          </p:cNvPr>
          <p:cNvSpPr>
            <a:spLocks noGrp="1"/>
          </p:cNvSpPr>
          <p:nvPr>
            <p:ph type="title"/>
          </p:nvPr>
        </p:nvSpPr>
        <p:spPr>
          <a:xfrm>
            <a:off x="513274" y="296863"/>
            <a:ext cx="11487101" cy="356467"/>
          </a:xfrm>
        </p:spPr>
        <p:txBody>
          <a:bodyPr/>
          <a:lstStyle/>
          <a:p>
            <a:r>
              <a:rPr lang="en-GB" noProof="0"/>
              <a:t>TP Vision 2030 – Updates</a:t>
            </a:r>
          </a:p>
        </p:txBody>
      </p:sp>
      <p:cxnSp>
        <p:nvCxnSpPr>
          <p:cNvPr id="10" name="Gerade Verbindung 21">
            <a:extLst>
              <a:ext uri="{FF2B5EF4-FFF2-40B4-BE49-F238E27FC236}">
                <a16:creationId xmlns:a16="http://schemas.microsoft.com/office/drawing/2014/main" id="{3B8E97CE-AC47-86B9-5C3D-ADE795F10E76}"/>
              </a:ext>
            </a:extLst>
          </p:cNvPr>
          <p:cNvCxnSpPr/>
          <p:nvPr/>
        </p:nvCxnSpPr>
        <p:spPr>
          <a:xfrm flipV="1">
            <a:off x="382588" y="296863"/>
            <a:ext cx="0" cy="35646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Inhaltsplatzhalter 4">
            <a:extLst>
              <a:ext uri="{FF2B5EF4-FFF2-40B4-BE49-F238E27FC236}">
                <a16:creationId xmlns:a16="http://schemas.microsoft.com/office/drawing/2014/main" id="{90BADA20-7455-74ED-A096-7AB83D52C65E}"/>
              </a:ext>
            </a:extLst>
          </p:cNvPr>
          <p:cNvSpPr txBox="1">
            <a:spLocks/>
          </p:cNvSpPr>
          <p:nvPr/>
        </p:nvSpPr>
        <p:spPr>
          <a:xfrm>
            <a:off x="8435083" y="4781270"/>
            <a:ext cx="3569139" cy="75956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GB" sz="1600" b="1" i="0" u="none" strike="noStrike" kern="1200" cap="none" spc="0" normalizeH="0" baseline="0" noProof="0">
                <a:ln>
                  <a:noFill/>
                </a:ln>
                <a:solidFill>
                  <a:srgbClr val="3A3A3F">
                    <a:lumMod val="100000"/>
                  </a:srgbClr>
                </a:solidFill>
                <a:effectLst/>
                <a:uLnTx/>
                <a:uFillTx/>
                <a:latin typeface="Calibri" panose="020F0502020204030204" pitchFamily="34" charset="0"/>
                <a:ea typeface="+mn-ea"/>
                <a:cs typeface="Calibri" panose="020F0502020204030204" pitchFamily="34" charset="0"/>
              </a:rPr>
              <a:t>Enhance User Engagement</a:t>
            </a:r>
          </a:p>
          <a:p>
            <a:pPr marL="0" marR="0" lvl="0" indent="0" algn="l" defTabSz="914127" rtl="0" eaLnBrk="1" fontAlgn="auto" latinLnBrk="0" hangingPunct="1">
              <a:lnSpc>
                <a:spcPct val="120000"/>
              </a:lnSpc>
              <a:spcBef>
                <a:spcPts val="0"/>
              </a:spcBef>
              <a:spcAft>
                <a:spcPts val="0"/>
              </a:spcAft>
              <a:buClrTx/>
              <a:buSzTx/>
              <a:buNone/>
              <a:tabLst/>
              <a:defRPr/>
            </a:pPr>
            <a:r>
              <a:rPr kumimoji="0" lang="en-GB" sz="1300" b="0" i="0" u="none" strike="noStrike" kern="1200" cap="none" spc="0" normalizeH="0" baseline="0" noProof="0">
                <a:ln>
                  <a:noFill/>
                </a:ln>
                <a:solidFill>
                  <a:srgbClr val="3A3A3F">
                    <a:lumMod val="75000"/>
                    <a:lumOff val="25000"/>
                  </a:srgbClr>
                </a:solidFill>
                <a:effectLst/>
                <a:uLnTx/>
                <a:uFillTx/>
                <a:latin typeface="Calibri" panose="020F0502020204030204" pitchFamily="34" charset="0"/>
                <a:ea typeface="+mn-ea"/>
                <a:cs typeface="Calibri" panose="020F0502020204030204" pitchFamily="34" charset="0"/>
              </a:rPr>
              <a:t>Enhancing the </a:t>
            </a:r>
            <a:r>
              <a:rPr lang="en-GB" sz="1300" noProof="0">
                <a:solidFill>
                  <a:srgbClr val="3A3A3F">
                    <a:lumMod val="75000"/>
                    <a:lumOff val="25000"/>
                  </a:srgbClr>
                </a:solidFill>
                <a:latin typeface="Calibri" panose="020F0502020204030204" pitchFamily="34" charset="0"/>
                <a:cs typeface="Calibri" panose="020F0502020204030204" pitchFamily="34" charset="0"/>
              </a:rPr>
              <a:t>interaction, knowledge exchange and participation of the user base on the ETP</a:t>
            </a:r>
            <a:endParaRPr kumimoji="0" lang="en-GB" sz="1300" b="0" i="0" u="none" strike="noStrike" kern="1200" cap="none" spc="0" normalizeH="0" baseline="0" noProof="0">
              <a:ln>
                <a:noFill/>
              </a:ln>
              <a:solidFill>
                <a:srgbClr val="3A3A3F">
                  <a:lumMod val="75000"/>
                  <a:lumOff val="2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05602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8c1f8f5c-d3b6-4dd0-88ef-77624b91966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2.xml><?xml version="1.0" encoding="utf-8"?>
<a:theme xmlns:a="http://schemas.openxmlformats.org/drawingml/2006/main" name="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3.xml><?xml version="1.0" encoding="utf-8"?>
<a:theme xmlns:a="http://schemas.openxmlformats.org/drawingml/2006/main" name="Unicorn">
  <a:themeElements>
    <a:clrScheme name="Unicorn">
      <a:dk1>
        <a:srgbClr val="FFFFFF"/>
      </a:dk1>
      <a:lt1>
        <a:srgbClr val="FFFFFF"/>
      </a:lt1>
      <a:dk2>
        <a:srgbClr val="001E6E"/>
      </a:dk2>
      <a:lt2>
        <a:srgbClr val="FFFFFF"/>
      </a:lt2>
      <a:accent1>
        <a:srgbClr val="D21428"/>
      </a:accent1>
      <a:accent2>
        <a:srgbClr val="3EDBFF"/>
      </a:accent2>
      <a:accent3>
        <a:srgbClr val="FFFFFF"/>
      </a:accent3>
      <a:accent4>
        <a:srgbClr val="BDC5D1"/>
      </a:accent4>
      <a:accent5>
        <a:srgbClr val="8993A3"/>
      </a:accent5>
      <a:accent6>
        <a:srgbClr val="5D6C82"/>
      </a:accent6>
      <a:hlink>
        <a:srgbClr val="3EDBFF"/>
      </a:hlink>
      <a:folHlink>
        <a:srgbClr val="5D6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Y-UNI_sablona prezentace_16ku9_EN_005_final.potx" id="{8440FAAA-8624-45EF-9568-9B8B084D628E}" vid="{E1AE9AAB-51E6-4142-A9F6-EF26D574F29B}"/>
    </a:ext>
  </a:extLst>
</a:theme>
</file>

<file path=ppt/theme/theme4.xml><?xml version="1.0" encoding="utf-8"?>
<a:theme xmlns:a="http://schemas.openxmlformats.org/drawingml/2006/main" name="11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potx [Read-Only]" id="{2B8CF765-5A27-4355-A585-B2D619BE3B05}" vid="{5B43BAD4-03AB-4DCB-B2C9-2C2FA02EC2DF}"/>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Record xmlns="33463e61-6418-431b-9fc9-2f9179493ae3" xsi:nil="true"/>
    <Project xmlns="e3fb2008-9808-4f29-aa32-2f66631018ed" xsi:nil="true"/>
    <m893a57a61af4a01bb464bd911e21fbc xmlns="33463e61-6418-431b-9fc9-2f9179493ae3">
      <Terms xmlns="http://schemas.microsoft.com/office/infopath/2007/PartnerControls"/>
    </m893a57a61af4a01bb464bd911e21fbc>
    <Open_x0020_to_x0020_ACER xmlns="e3fb2008-9808-4f29-aa32-2f66631018ed">false</Open_x0020_to_x0020_ACER>
    <pc7f6170c4b64e63bbb23691263791fe xmlns="33463e61-6418-431b-9fc9-2f9179493ae3">
      <Terms xmlns="http://schemas.microsoft.com/office/infopath/2007/PartnerControls"/>
    </pc7f6170c4b64e63bbb23691263791fe>
    <h5af6a8efe1746e9b788b82ee7803888 xmlns="33463e61-6418-431b-9fc9-2f9179493ae3">
      <Terms xmlns="http://schemas.microsoft.com/office/infopath/2007/PartnerControls"/>
    </h5af6a8efe1746e9b788b82ee7803888>
    <lcf76f155ced4ddcb4097134ff3c332f xmlns="33463e61-6418-431b-9fc9-2f9179493ae3">
      <Terms xmlns="http://schemas.microsoft.com/office/infopath/2007/PartnerControls"/>
    </lcf76f155ced4ddcb4097134ff3c332f>
    <o9b5552cd29f405b8612d2920cb859c4 xmlns="e3fb2008-9808-4f29-aa32-2f66631018ed" xsi:nil="true"/>
    <Document_x0020_Type xmlns="e3fb2008-9808-4f29-aa32-2f66631018ed" xsi:nil="true"/>
    <MYENTSOE_SiteType xmlns="33463e61-6418-431b-9fc9-2f9179493ae3">MYENTSOE</MYENTSOE_SiteType>
    <oa9b14cb48764ea38c992f7135f0e823 xmlns="33463e61-6418-431b-9fc9-2f9179493ae3">
      <Terms xmlns="http://schemas.microsoft.com/office/infopath/2007/PartnerControls"/>
    </oa9b14cb48764ea38c992f7135f0e823>
    <od6a1493203d42129bdb170ed134106b xmlns="33463e61-6418-431b-9fc9-2f9179493ae3">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od6a1493203d42129bdb170ed134106b>
    <Document_x0020_Type xmlns="33463e61-6418-431b-9fc9-2f9179493ae3" xsi:nil="true"/>
    <i85e4520245b48aa896a2e6f400e83f6 xmlns="e3fb2008-9808-4f29-aa32-2f66631018ed" xsi:nil="true"/>
    <Business_x0020_Record xmlns="e3fb2008-9808-4f29-aa32-2f66631018ed" xsi:nil="true"/>
    <a11881793d4943049370f281afa2b378 xmlns="e3fb2008-9808-4f29-aa32-2f66631018ed" xsi:nil="true"/>
    <m4e4853f16da45f19cbd3c87156f4392 xmlns="33463e61-6418-431b-9fc9-2f9179493ae3">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m4e4853f16da45f19cbd3c87156f4392>
    <m033b3aaa46042a38231b4b409b13333 xmlns="33463e61-6418-431b-9fc9-2f9179493ae3">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m033b3aaa46042a38231b4b409b13333>
    <Approval_x0020_Level xmlns="e3fb2008-9808-4f29-aa32-2f66631018ed" xsi:nil="true"/>
    <Work_x0020_Area xmlns="33463e61-6418-431b-9fc9-2f9179493ae3" xsi:nil="true"/>
    <d3d94ae22bcf42329b78529300c0eaca xmlns="33463e61-6418-431b-9fc9-2f9179493ae3">
      <Terms xmlns="http://schemas.microsoft.com/office/infopath/2007/PartnerControls"/>
    </d3d94ae22bcf42329b78529300c0eaca>
    <def1555a8a8c4b2db586f17f1b970e7a xmlns="33463e61-6418-431b-9fc9-2f9179493ae3">
      <Terms xmlns="http://schemas.microsoft.com/office/infopath/2007/PartnerControls"/>
    </def1555a8a8c4b2db586f17f1b970e7a>
    <TaxCatchAll xmlns="e3fb2008-9808-4f29-aa32-2f66631018ed">
      <Value>51</Value>
      <Value>50</Value>
      <Value>49</Value>
    </TaxCatchAll>
    <Work_x0020_Area xmlns="e3fb2008-9808-4f29-aa32-2f66631018ed" xsi:nil="true"/>
    <Open_x0020_to_x0020_EC xmlns="e3fb2008-9808-4f29-aa32-2f66631018ed">false</Open_x0020_to_x0020_EC>
    <Approval_x0020_Level xmlns="33463e61-6418-431b-9fc9-2f9179493ae3" xsi:nil="true"/>
    <Project xmlns="33463e61-6418-431b-9fc9-2f9179493ae3" xsi:nil="true"/>
    <TaxKeywordTaxHTField xmlns="e3fb2008-9808-4f29-aa32-2f66631018ed">
      <Terms xmlns="http://schemas.microsoft.com/office/infopath/2007/PartnerControls"/>
    </TaxKeywordTaxHTField>
    <b3f94fe56c344e2fb585e09dfe62249e xmlns="33463e61-6418-431b-9fc9-2f9179493ae3">
      <Terms xmlns="http://schemas.microsoft.com/office/infopath/2007/PartnerControls"/>
    </b3f94fe56c344e2fb585e09dfe62249e>
  </documentManagement>
</p:properties>
</file>

<file path=customXml/item2.xml><?xml version="1.0" encoding="utf-8"?>
<ct:contentTypeSchema xmlns:ct="http://schemas.microsoft.com/office/2006/metadata/contentType" xmlns:ma="http://schemas.microsoft.com/office/2006/metadata/properties/metaAttributes" ct:_="" ma:_="" ma:contentTypeName="ENTSO-E Project" ma:contentTypeID="0x01010075BD4B89589F6249AD2806364D56C5E602006065CC8BE1ECD24DA0CF46E43E7A5B2B" ma:contentTypeVersion="64" ma:contentTypeDescription="" ma:contentTypeScope="" ma:versionID="a1862f0136765217729c8e14e9affa3b">
  <xsd:schema xmlns:xsd="http://www.w3.org/2001/XMLSchema" xmlns:xs="http://www.w3.org/2001/XMLSchema" xmlns:p="http://schemas.microsoft.com/office/2006/metadata/properties" xmlns:ns2="e3fb2008-9808-4f29-aa32-2f66631018ed" xmlns:ns3="33463e61-6418-431b-9fc9-2f9179493ae3" targetNamespace="http://schemas.microsoft.com/office/2006/metadata/properties" ma:root="true" ma:fieldsID="d3a94a04ef7a566115bbb046fba53335" ns2:_="" ns3:_="">
    <xsd:import namespace="e3fb2008-9808-4f29-aa32-2f66631018ed"/>
    <xsd:import namespace="33463e61-6418-431b-9fc9-2f9179493ae3"/>
    <xsd:element name="properties">
      <xsd:complexType>
        <xsd:sequence>
          <xsd:element name="documentManagement">
            <xsd:complexType>
              <xsd:all>
                <xsd:element ref="ns2:Open_x0020_to_x0020_ACER" minOccurs="0"/>
                <xsd:element ref="ns2:Open_x0020_to_x0020_EC" minOccurs="0"/>
                <xsd:element ref="ns3:Document_x0020_Type" minOccurs="0"/>
                <xsd:element ref="ns3:Work_x0020_Area" minOccurs="0"/>
                <xsd:element ref="ns3:Business_x0020_Record" minOccurs="0"/>
                <xsd:element ref="ns3:Project" minOccurs="0"/>
                <xsd:element ref="ns2:Approval_x0020_Level" minOccurs="0"/>
                <xsd:element ref="ns2:TaxCatchAll" minOccurs="0"/>
                <xsd:element ref="ns2:o9b5552cd29f405b8612d2920cb859c4" minOccurs="0"/>
                <xsd:element ref="ns2:TaxCatchAllLabel" minOccurs="0"/>
                <xsd:element ref="ns2:a11881793d4943049370f281afa2b378" minOccurs="0"/>
                <xsd:element ref="ns2:i85e4520245b48aa896a2e6f400e83f6" minOccurs="0"/>
                <xsd:element ref="ns2:Document_x0020_Type" minOccurs="0"/>
                <xsd:element ref="ns2:TaxKeywordTaxHTField" minOccurs="0"/>
                <xsd:element ref="ns2:Work_x0020_Area" minOccurs="0"/>
                <xsd:element ref="ns2:Business_x0020_Record" minOccurs="0"/>
                <xsd:element ref="ns2:Project" minOccurs="0"/>
                <xsd:element ref="ns3:Approval_x0020_Level" minOccurs="0"/>
                <xsd:element ref="ns3:MediaServiceMetadata" minOccurs="0"/>
                <xsd:element ref="ns3:MediaServiceFastMetadata" minOccurs="0"/>
                <xsd:element ref="ns3:MediaServiceSearchProperties" minOccurs="0"/>
                <xsd:element ref="ns3:MediaServiceObjectDetectorVersions" minOccurs="0"/>
                <xsd:element ref="ns3:MYENTSOE_SiteType" minOccurs="0"/>
                <xsd:element ref="ns3:od6a1493203d42129bdb170ed134106b" minOccurs="0"/>
                <xsd:element ref="ns3:m4e4853f16da45f19cbd3c87156f4392" minOccurs="0"/>
                <xsd:element ref="ns3:pc7f6170c4b64e63bbb23691263791fe" minOccurs="0"/>
                <xsd:element ref="ns3:b3f94fe56c344e2fb585e09dfe62249e" minOccurs="0"/>
                <xsd:element ref="ns3:oa9b14cb48764ea38c992f7135f0e823" minOccurs="0"/>
                <xsd:element ref="ns3:m893a57a61af4a01bb464bd911e21fbc" minOccurs="0"/>
                <xsd:element ref="ns3:m033b3aaa46042a38231b4b409b13333" minOccurs="0"/>
                <xsd:element ref="ns3:h5af6a8efe1746e9b788b82ee7803888" minOccurs="0"/>
                <xsd:element ref="ns3:d3d94ae22bcf42329b78529300c0eaca" minOccurs="0"/>
                <xsd:element ref="ns3:def1555a8a8c4b2db586f17f1b970e7a"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Open_x0020_to_x0020_ACER" ma:index="2"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ma:readOnly="false">
      <xsd:simpleType>
        <xsd:restriction base="dms:Boolean"/>
      </xsd:simpleType>
    </xsd:element>
    <xsd:element name="Open_x0020_to_x0020_EC" ma:index="3"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ma:readOnly="false">
      <xsd:simpleType>
        <xsd:restriction base="dms:Boolean"/>
      </xsd:simpleType>
    </xsd:element>
    <xsd:element name="Approval_x0020_Level" ma:index="9" nillable="true" ma:displayName="Approval Level" ma:list="{15c68926-c0e3-44fc-966e-3c0bef73ea59}" ma:internalName="Approval_x0020_Level" ma:readOnly="false" ma:showField="Title" ma:web="e3fb2008-9808-4f29-aa32-2f66631018ed">
      <xsd:simpleType>
        <xsd:restriction base="dms:Lookup"/>
      </xsd:simpleType>
    </xsd:element>
    <xsd:element name="TaxCatchAll" ma:index="16" nillable="true" ma:displayName="Taxonomy Catch All Column" ma:hidden="true" ma:list="{0dbf5a4d-3864-4dca-9cef-9c95b71f6494}" ma:internalName="TaxCatchAll" ma:readOnly="false"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o9b5552cd29f405b8612d2920cb859c4" ma:index="17" nillable="true" ma:displayName="Data Classification_0" ma:hidden="true" ma:internalName="o9b5552cd29f405b8612d2920cb859c4" ma:readOnly="false">
      <xsd:simpleType>
        <xsd:restriction base="dms:Note"/>
      </xsd:simpleType>
    </xsd:element>
    <xsd:element name="TaxCatchAllLabel" ma:index="18" nillable="true" ma:displayName="Taxonomy Catch All Column1" ma:hidden="true" ma:list="{0dbf5a4d-3864-4dca-9cef-9c95b71f6494}" ma:internalName="TaxCatchAllLabel" ma:readOnly="true" ma:showField="CatchAllDataLabel"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9" nillable="true" ma:displayName="Data Origin_0" ma:hidden="true" ma:internalName="a11881793d4943049370f281afa2b378" ma:readOnly="false">
      <xsd:simpleType>
        <xsd:restriction base="dms:Note"/>
      </xsd:simpleType>
    </xsd:element>
    <xsd:element name="i85e4520245b48aa896a2e6f400e83f6" ma:index="20" nillable="true" ma:displayName="Level of Disclosure_0" ma:hidden="true" ma:internalName="i85e4520245b48aa896a2e6f400e83f6" ma:readOnly="false">
      <xsd:simpleType>
        <xsd:restriction base="dms:Note"/>
      </xsd:simpleType>
    </xsd:element>
    <xsd:element name="Document_x0020_Type" ma:index="21" nillable="true" ma:displayName="Document Type" ma:list="{30222347-2b7d-4583-a548-cc561773d300}" ma:internalName="Document_x0020_Type0" ma:readOnly="false" ma:showField="Title" ma:web="e3fb2008-9808-4f29-aa32-2f66631018ed">
      <xsd:simpleType>
        <xsd:restriction base="dms:Lookup"/>
      </xsd:simpleType>
    </xsd:element>
    <xsd:element name="TaxKeywordTaxHTField" ma:index="22" nillable="true" ma:taxonomy="true" ma:internalName="TaxKeywordTaxHTField" ma:taxonomyFieldName="TaxKeyword" ma:displayName="Document Tags" ma:readOnly="false" ma:fieldId="{23f27201-bee3-471e-b2e7-b64fd8b7ca38}" ma:taxonomyMulti="true" ma:sspId="0cf2b176-d4dc-4d18-8c95-51f9f2dafcd3" ma:termSetId="00000000-0000-0000-0000-000000000000" ma:anchorId="00000000-0000-0000-0000-000000000000" ma:open="true" ma:isKeyword="true">
      <xsd:complexType>
        <xsd:sequence>
          <xsd:element ref="pc:Terms" minOccurs="0" maxOccurs="1"/>
        </xsd:sequence>
      </xsd:complexType>
    </xsd:element>
    <xsd:element name="Work_x0020_Area" ma:index="23" nillable="true" ma:displayName="Work Area" ma:list="{c7b94498-8531-4c4c-80b1-effe9e1c36e8}" ma:internalName="Work_x0020_Area0" ma:readOnly="false" ma:showField="Title" ma:web="e3fb2008-9808-4f29-aa32-2f66631018ed">
      <xsd:simpleType>
        <xsd:restriction base="dms:Lookup"/>
      </xsd:simpleType>
    </xsd:element>
    <xsd:element name="Business_x0020_Record" ma:index="24" nillable="true" ma:displayName="Business Record" ma:list="{8306cffe-9b46-415c-91ff-6712968fd4dc}" ma:internalName="Business_x0020_Record0" ma:readOnly="false" ma:showField="Title" ma:web="e3fb2008-9808-4f29-aa32-2f66631018ed">
      <xsd:simpleType>
        <xsd:restriction base="dms:Lookup"/>
      </xsd:simpleType>
    </xsd:element>
    <xsd:element name="Project" ma:index="25" nillable="true" ma:displayName="Project" ma:internalName="Project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463e61-6418-431b-9fc9-2f9179493ae3" elementFormDefault="qualified">
    <xsd:import namespace="http://schemas.microsoft.com/office/2006/documentManagement/types"/>
    <xsd:import namespace="http://schemas.microsoft.com/office/infopath/2007/PartnerControls"/>
    <xsd:element name="Document_x0020_Type" ma:index="4" nillable="true" ma:displayName="Document Type" ma:indexed="true" ma:list="{30222347-2b7d-4583-a548-cc561773d300}" ma:internalName="Document_x0020_Type" ma:readOnly="false" ma:showField="Title" ma:web="e3fb2008-9808-4f29-aa32-2f66631018ed">
      <xsd:simpleType>
        <xsd:restriction base="dms:Lookup"/>
      </xsd:simpleType>
    </xsd:element>
    <xsd:element name="Work_x0020_Area" ma:index="6" nillable="true" ma:displayName="Work Area" ma:indexed="true" ma:list="{c7b94498-8531-4c4c-80b1-effe9e1c36e8}" ma:internalName="Work_x0020_Area" ma:readOnly="false" ma:showField="Title" ma:web="e3fb2008-9808-4f29-aa32-2f66631018ed">
      <xsd:simpleType>
        <xsd:restriction base="dms:Lookup"/>
      </xsd:simpleType>
    </xsd:element>
    <xsd:element name="Business_x0020_Record" ma:index="7" nillable="true" ma:displayName="Business Record" ma:indexed="true" ma:list="{8306cffe-9b46-415c-91ff-6712968fd4dc}" ma:internalName="Business_x0020_Record" ma:readOnly="false" ma:showField="Title" ma:web="e3fb2008-9808-4f29-aa32-2f66631018ed">
      <xsd:simpleType>
        <xsd:restriction base="dms:Lookup"/>
      </xsd:simpleType>
    </xsd:element>
    <xsd:element name="Project" ma:index="8" nillable="true" ma:displayName="Project" ma:internalName="Project" ma:readOnly="false">
      <xsd:simpleType>
        <xsd:restriction base="dms:Text">
          <xsd:maxLength value="255"/>
        </xsd:restriction>
      </xsd:simpleType>
    </xsd:element>
    <xsd:element name="Approval_x0020_Level" ma:index="26" nillable="true" ma:displayName="Approval Level" ma:indexed="true" ma:list="{15c68926-c0e3-44fc-966e-3c0bef73ea59}" ma:internalName="Approval_x0020_Level0" ma:readOnly="false" ma:showField="Title" ma:web="e3fb2008-9808-4f29-aa32-2f66631018ed">
      <xsd:simpleType>
        <xsd:restriction base="dms:Lookup"/>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description="" ma:hidden="true" ma:internalName="MediaServiceObjectDetectorVersions" ma:readOnly="true">
      <xsd:simpleType>
        <xsd:restriction base="dms:Text"/>
      </xsd:simpleType>
    </xsd:element>
    <xsd:element name="MYENTSOE_SiteType" ma:index="31" nillable="true" ma:displayName="Site Type" ma:default="MYENTSOE" ma:internalName="MYENTSOE_SiteType">
      <xsd:simpleType>
        <xsd:restriction base="dms:Text"/>
      </xsd:simpleType>
    </xsd:element>
    <xsd:element name="od6a1493203d42129bdb170ed134106b" ma:index="33" nillable="true" ma:taxonomy="true" ma:internalName="od6a1493203d42129bdb170ed134106b" ma:taxonomyFieldName="MYENTSOE_PublicType" ma:displayName="Public Type" ma:readOnly="false" ma:default="-1;#Extranet|922fc1ba-0c8d-4fbf-b30d-83722d0f30f2" ma:fieldId="{8d6a1493-203d-4212-9bdb-170ed134106b}"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m4e4853f16da45f19cbd3c87156f4392" ma:index="35" nillable="true" ma:taxonomy="true" ma:internalName="m4e4853f16da45f19cbd3c87156f4392" ma:taxonomyFieldName="MYENTSOE_Section" ma:displayName="Section" ma:readOnly="false" ma:default="-1;#MC|7366e961-a820-475f-a3d2-d45454cbc454" ma:fieldId="{64e4853f-16da-45f1-9cbd-3c87156f4392}"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pc7f6170c4b64e63bbb23691263791fe" ma:index="37" nillable="true" ma:taxonomy="true" ma:internalName="pc7f6170c4b64e63bbb23691263791fe" ma:taxonomyFieldName="MYENTSOE_Classification1" ma:displayName="Classification 1" ma:readOnly="false" ma:fieldId="{9c7f6170-c4b6-4e63-bbb2-3691263791fe}"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3f94fe56c344e2fb585e09dfe62249e" ma:index="39" nillable="true" ma:taxonomy="true" ma:internalName="b3f94fe56c344e2fb585e09dfe62249e" ma:taxonomyFieldName="MYENTSOE_Classification2" ma:displayName="Classification 2" ma:readOnly="false" ma:fieldId="{b3f94fe5-6c34-4e2f-b585-e09dfe62249e}"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oa9b14cb48764ea38c992f7135f0e823" ma:index="41" nillable="true" ma:taxonomy="true" ma:internalName="oa9b14cb48764ea38c992f7135f0e823" ma:taxonomyFieldName="MYENTSOE_Classification3" ma:displayName="Classification 3" ma:readOnly="false" ma:fieldId="{8a9b14cb-4876-4ea3-8c99-2f7135f0e823}"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m893a57a61af4a01bb464bd911e21fbc" ma:index="43" nillable="true" ma:taxonomy="true" ma:internalName="m893a57a61af4a01bb464bd911e21fbc" ma:taxonomyFieldName="MYENTSOE_Classification4" ma:displayName="Classification 4" ma:readOnly="false" ma:fieldId="{6893a57a-61af-4a01-bb46-4bd911e21fbc}"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m033b3aaa46042a38231b4b409b13333" ma:index="45" nillable="true" ma:taxonomy="true" ma:internalName="m033b3aaa46042a38231b4b409b13333" ma:taxonomyFieldName="MYENTSOE_SharingType" ma:displayName="Sharing Type" ma:readOnly="false" ma:default="-1;#Shared|04da8cfa-2b68-4725-9db5-e7b66ab623e6" ma:fieldId="{6033b3aa-a460-42a3-8231-b4b409b13333}"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h5af6a8efe1746e9b788b82ee7803888" ma:index="47" nillable="true" ma:taxonomy="true" ma:internalName="h5af6a8efe1746e9b788b82ee7803888" ma:taxonomyFieldName="Confidentiality" ma:displayName="Confidentiality" ma:readOnly="false" ma:fieldId="{15af6a8e-fe17-46e9-b788-b82ee7803888}"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d3d94ae22bcf42329b78529300c0eaca" ma:index="49" nillable="true" ma:taxonomy="true" ma:internalName="d3d94ae22bcf42329b78529300c0eaca" ma:taxonomyFieldName="MYENTSOE_DataClassification" ma:displayName="Data Classification" ma:fieldId="{d3d94ae2-2bcf-4232-9b78-529300c0eaca}"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def1555a8a8c4b2db586f17f1b970e7a" ma:index="51" nillable="true" ma:taxonomy="true" ma:internalName="def1555a8a8c4b2db586f17f1b970e7a" ma:taxonomyFieldName="MYENTSOE_DocumentClassification" ma:displayName="Document Classification" ma:fieldId="{def1555a-8a8c-4b2d-b586-f17f1b970e7a}"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lcf76f155ced4ddcb4097134ff3c332f" ma:index="53" nillable="true" ma:taxonomy="true" ma:internalName="lcf76f155ced4ddcb4097134ff3c332f" ma:taxonomyFieldName="MediaServiceImageTags" ma:displayName="Image Tags" ma:readOnly="false" ma:fieldId="{5cf76f15-5ced-4ddc-b409-7134ff3c332f}" ma:taxonomyMulti="true" ma:sspId="0cf2b176-d4dc-4d18-8c95-51f9f2dafcd3" ma:termSetId="09814cd3-568e-fe90-9814-8d621ff8fb84" ma:anchorId="fba54fb3-c3e1-fe81-a776-ca4b69148c4d" ma:open="true" ma:isKeyword="false">
      <xsd:complexType>
        <xsd:sequence>
          <xsd:element ref="pc:Terms" minOccurs="0" maxOccurs="1"/>
        </xsd:sequence>
      </xsd:complexType>
    </xsd:element>
    <xsd:element name="MediaServiceDateTaken" ma:index="54" nillable="true" ma:displayName="MediaServiceDateTaken" ma:hidden="true" ma:indexed="true" ma:internalName="MediaServiceDateTaken" ma:readOnly="true">
      <xsd:simpleType>
        <xsd:restriction base="dms:Text"/>
      </xsd:simpleType>
    </xsd:element>
    <xsd:element name="MediaServiceOCR" ma:index="55" nillable="true" ma:displayName="Extracted Text" ma:internalName="MediaServiceOCR" ma:readOnly="true">
      <xsd:simpleType>
        <xsd:restriction base="dms:Note">
          <xsd:maxLength value="255"/>
        </xsd:restriction>
      </xsd:simpleType>
    </xsd:element>
    <xsd:element name="MediaServiceGenerationTime" ma:index="56" nillable="true" ma:displayName="MediaServiceGenerationTime" ma:hidden="true" ma:internalName="MediaServiceGenerationTime" ma:readOnly="true">
      <xsd:simpleType>
        <xsd:restriction base="dms:Text"/>
      </xsd:simpleType>
    </xsd:element>
    <xsd:element name="MediaServiceEventHashCode" ma:index="5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8D294B17-782E-41A6-A55D-96F110D26B48}">
  <ds:schemaRefs>
    <ds:schemaRef ds:uri="http://www.w3.org/XML/1998/namespace"/>
    <ds:schemaRef ds:uri="e3fb2008-9808-4f29-aa32-2f66631018ed"/>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33463e61-6418-431b-9fc9-2f9179493a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BF33A55-C8E4-426C-8572-0E21F94E208E}">
  <ds:schemaRefs>
    <ds:schemaRef ds:uri="33463e61-6418-431b-9fc9-2f9179493ae3"/>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1ADF13-50FD-4DBB-9676-1D49556C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Widescreen</PresentationFormat>
  <Paragraphs>161</Paragraphs>
  <Slides>10</Slides>
  <Notes>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10</vt:i4>
      </vt:variant>
    </vt:vector>
  </HeadingPairs>
  <TitlesOfParts>
    <vt:vector size="23" baseType="lpstr">
      <vt:lpstr>Aptos</vt:lpstr>
      <vt:lpstr>Arial</vt:lpstr>
      <vt:lpstr>Calibri</vt:lpstr>
      <vt:lpstr>Franklin Gothic Book</vt:lpstr>
      <vt:lpstr>Segoe UI</vt:lpstr>
      <vt:lpstr>Trebuchet MS</vt:lpstr>
      <vt:lpstr>Wingdings</vt:lpstr>
      <vt:lpstr>5_ENTSO-E Content</vt:lpstr>
      <vt:lpstr>1_ENTSO-E Cover</vt:lpstr>
      <vt:lpstr>Unicorn</vt:lpstr>
      <vt:lpstr>11_ENTSO-E Content</vt:lpstr>
      <vt:lpstr>think-cell Slide</vt:lpstr>
      <vt:lpstr>think-cell Folie</vt:lpstr>
      <vt:lpstr>Transparency Platform updates (WG MIT)</vt:lpstr>
      <vt:lpstr>TP Vision &amp; TP Redesign – GUI Changes</vt:lpstr>
      <vt:lpstr>TP Timeline</vt:lpstr>
      <vt:lpstr>Functional Release in Production since June 2024</vt:lpstr>
      <vt:lpstr>Functional Release in Production since June 2024</vt:lpstr>
      <vt:lpstr>Functional Release in Production since June 2024</vt:lpstr>
      <vt:lpstr>Functional Release in Production since June 2024</vt:lpstr>
      <vt:lpstr>Functional Release in Production since June 2024</vt:lpstr>
      <vt:lpstr>TP Vision 2030 – Updates</vt:lpstr>
      <vt:lpstr>Data Quality Enhancement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ENTSO-E Transparency User Group</dc:title>
  <dc:creator>Cai Oliver Thier</dc:creator>
  <cp:lastModifiedBy>Lelian Georgious</cp:lastModifiedBy>
  <cp:revision>2</cp:revision>
  <dcterms:created xsi:type="dcterms:W3CDTF">2024-11-22T00:06:54Z</dcterms:created>
  <dcterms:modified xsi:type="dcterms:W3CDTF">2024-12-02T12:43:23Z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0x01010075BD4B89589F6249AD2806364D56C5E602006065CC8BE1ECD24DA0CF46E43E7A5B2B</vt:lpwstr>
  </property>
  <property fmtid="{D5CDD505-2E9C-101B-9397-08002B2CF9AE}" pid="3" name="TaxKeyword">
    <vt:lpwstr/>
  </property>
  <property fmtid="{D5CDD505-2E9C-101B-9397-08002B2CF9AE}" pid="4" name="MYENTSOE_Classification2">
    <vt:lpwstr/>
  </property>
  <property fmtid="{D5CDD505-2E9C-101B-9397-08002B2CF9AE}" pid="5" name="Confidentiality">
    <vt:lpwstr/>
  </property>
  <property fmtid="{D5CDD505-2E9C-101B-9397-08002B2CF9AE}" pid="6" name="MediaServiceImageTags">
    <vt:lpwstr/>
  </property>
  <property fmtid="{D5CDD505-2E9C-101B-9397-08002B2CF9AE}" pid="7" name="MYENTSOE_Classification3">
    <vt:lpwstr/>
  </property>
  <property fmtid="{D5CDD505-2E9C-101B-9397-08002B2CF9AE}" pid="8" name="MYENTSOE_PublicType">
    <vt:lpwstr>49;#Extranet|922fc1ba-0c8d-4fbf-b30d-83722d0f30f2</vt:lpwstr>
  </property>
  <property fmtid="{D5CDD505-2E9C-101B-9397-08002B2CF9AE}" pid="9" name="MYENTSOE_SharingType">
    <vt:lpwstr>51;#Shared|04da8cfa-2b68-4725-9db5-e7b66ab623e6</vt:lpwstr>
  </property>
  <property fmtid="{D5CDD505-2E9C-101B-9397-08002B2CF9AE}" pid="10" name="MYENTSOE_DocumentClassification">
    <vt:lpwstr/>
  </property>
  <property fmtid="{D5CDD505-2E9C-101B-9397-08002B2CF9AE}" pid="11" name="MYENTSOE_Classification1">
    <vt:lpwstr/>
  </property>
  <property fmtid="{D5CDD505-2E9C-101B-9397-08002B2CF9AE}" pid="12" name="MYENTSOE_Section">
    <vt:lpwstr>50;#MC|7366e961-a820-475f-a3d2-d45454cbc454</vt:lpwstr>
  </property>
  <property fmtid="{D5CDD505-2E9C-101B-9397-08002B2CF9AE}" pid="13" name="MYENTSOE_Classification4">
    <vt:lpwstr/>
  </property>
  <property fmtid="{D5CDD505-2E9C-101B-9397-08002B2CF9AE}" pid="14" name="MYENTSOE_DataClassification">
    <vt:lpwstr/>
  </property>
</Properties>
</file>