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
  </p:notesMasterIdLst>
  <p:sldIdLst>
    <p:sldId id="495" r:id="rId3"/>
    <p:sldId id="505" r:id="rId4"/>
    <p:sldId id="2147480885" r:id="rId5"/>
    <p:sldId id="2147480886"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CA20B09-D8A5-9585-439D-BBE5950DD42D}" name="Utilisateur invité" initials="Ui" userId="S::urn:spo:anon#7b923dc312f35a42357a83b42dbc495edd0b20c8d7c0d162e0adbe902ea87da1::" providerId="AD"/>
  <p188:author id="{79953B52-A4B4-36CB-DE95-D3C6FC05B784}" name="Max SCHNEIDER" initials="MS" userId="S::mschneider@eurelectric.org::da788990-0358-41a3-9af2-1a8d7d0e7009" providerId="AD"/>
  <p188:author id="{B71910F5-2C13-9182-6B17-ABADA29546D4}" name="Donia PEERHOSSAINI" initials="DP" userId="S::dpeerhossaini@eurelectric.org::25a96ee5-b23b-4590-a0df-0629af8a5aa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3" autoAdjust="0"/>
    <p:restoredTop sz="94658"/>
  </p:normalViewPr>
  <p:slideViewPr>
    <p:cSldViewPr snapToGrid="0">
      <p:cViewPr varScale="1">
        <p:scale>
          <a:sx n="102" d="100"/>
          <a:sy n="102" d="100"/>
        </p:scale>
        <p:origin x="24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slide" Target="slides/slide1.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ia PEERHOSSAINI" userId="25a96ee5-b23b-4590-a0df-0629af8a5aa5" providerId="ADAL" clId="{90FA9544-0BFE-4898-8735-1E8E3C697A4F}"/>
    <pc:docChg chg="delSld modSld">
      <pc:chgData name="Donia PEERHOSSAINI" userId="25a96ee5-b23b-4590-a0df-0629af8a5aa5" providerId="ADAL" clId="{90FA9544-0BFE-4898-8735-1E8E3C697A4F}" dt="2024-11-29T09:29:11.982" v="48" actId="948"/>
      <pc:docMkLst>
        <pc:docMk/>
      </pc:docMkLst>
      <pc:sldChg chg="modSp mod modCm">
        <pc:chgData name="Donia PEERHOSSAINI" userId="25a96ee5-b23b-4590-a0df-0629af8a5aa5" providerId="ADAL" clId="{90FA9544-0BFE-4898-8735-1E8E3C697A4F}" dt="2024-11-29T09:29:11.982" v="48" actId="948"/>
        <pc:sldMkLst>
          <pc:docMk/>
          <pc:sldMk cId="2796254063" sldId="505"/>
        </pc:sldMkLst>
        <pc:spChg chg="mod">
          <ac:chgData name="Donia PEERHOSSAINI" userId="25a96ee5-b23b-4590-a0df-0629af8a5aa5" providerId="ADAL" clId="{90FA9544-0BFE-4898-8735-1E8E3C697A4F}" dt="2024-11-29T09:29:11.982" v="48" actId="948"/>
          <ac:spMkLst>
            <pc:docMk/>
            <pc:sldMk cId="2796254063" sldId="505"/>
            <ac:spMk id="7" creationId="{5AB376E8-45BA-C006-27F9-A25EC486B5AF}"/>
          </ac:spMkLst>
        </pc:spChg>
        <pc:extLst>
          <p:ext xmlns:p="http://schemas.openxmlformats.org/presentationml/2006/main" uri="{D6D511B9-2390-475A-947B-AFAB55BFBCF1}">
            <pc226:cmChg xmlns:pc226="http://schemas.microsoft.com/office/powerpoint/2022/06/main/command" chg="mod">
              <pc226:chgData name="Donia PEERHOSSAINI" userId="25a96ee5-b23b-4590-a0df-0629af8a5aa5" providerId="ADAL" clId="{90FA9544-0BFE-4898-8735-1E8E3C697A4F}" dt="2024-11-29T09:12:29.218" v="21" actId="20577"/>
              <pc2:cmMkLst xmlns:pc2="http://schemas.microsoft.com/office/powerpoint/2019/9/main/command">
                <pc:docMk/>
                <pc:sldMk cId="2796254063" sldId="505"/>
                <pc2:cmMk id="{39B56A47-2364-4595-933E-0D7469170C54}"/>
              </pc2:cmMkLst>
            </pc226:cmChg>
          </p:ext>
        </pc:extLst>
      </pc:sldChg>
      <pc:sldChg chg="del">
        <pc:chgData name="Donia PEERHOSSAINI" userId="25a96ee5-b23b-4590-a0df-0629af8a5aa5" providerId="ADAL" clId="{90FA9544-0BFE-4898-8735-1E8E3C697A4F}" dt="2024-11-28T13:02:07.837" v="0" actId="47"/>
        <pc:sldMkLst>
          <pc:docMk/>
          <pc:sldMk cId="2189188051" sldId="2147480887"/>
        </pc:sldMkLst>
      </pc:sldChg>
      <pc:sldChg chg="del">
        <pc:chgData name="Donia PEERHOSSAINI" userId="25a96ee5-b23b-4590-a0df-0629af8a5aa5" providerId="ADAL" clId="{90FA9544-0BFE-4898-8735-1E8E3C697A4F}" dt="2024-11-28T13:02:07.837" v="0" actId="47"/>
        <pc:sldMkLst>
          <pc:docMk/>
          <pc:sldMk cId="1243562154" sldId="214748088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5FE8E6-83F0-4DDB-8434-77AF1DFD127B}" type="datetimeFigureOut">
              <a:rPr lang="fr-FR" smtClean="0"/>
              <a:t>29/11/2024</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14E61B-6C59-4D7E-881B-53646ADB073A}" type="slidenum">
              <a:rPr lang="fr-FR" smtClean="0"/>
              <a:t>‹#›</a:t>
            </a:fld>
            <a:endParaRPr lang="fr-FR"/>
          </a:p>
        </p:txBody>
      </p:sp>
    </p:spTree>
    <p:extLst>
      <p:ext uri="{BB962C8B-B14F-4D97-AF65-F5344CB8AC3E}">
        <p14:creationId xmlns:p14="http://schemas.microsoft.com/office/powerpoint/2010/main" val="2892783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6E6A071-107C-4C2F-9968-0AE7A174273C}"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95572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1400" b="0" i="0" u="none" strike="noStrike" kern="100" cap="none" spc="0" normalizeH="0" baseline="0" noProof="0">
                <a:ln>
                  <a:noFill/>
                </a:ln>
                <a:solidFill>
                  <a:prstClr val="black"/>
                </a:solidFill>
                <a:effectLst/>
                <a:uLnTx/>
                <a:uFillTx/>
                <a:latin typeface="Qanelas" panose="00000500000000000000" pitchFamily="50" charset="0"/>
                <a:ea typeface="Aptos" panose="020B0004020202020204" pitchFamily="34" charset="0"/>
                <a:cs typeface="Times New Roman" panose="02020603050405020304" pitchFamily="18" charset="0"/>
              </a:rPr>
              <a:t>Once all technical details are released, sufficient time must be allocated :</a:t>
            </a:r>
          </a:p>
          <a:p>
            <a:pPr marL="1257300" marR="0" lvl="2" indent="-342900" algn="just" defTabSz="914400" rtl="0" eaLnBrk="1" fontAlgn="auto" latinLnBrk="0" hangingPunct="1">
              <a:lnSpc>
                <a:spcPct val="115000"/>
              </a:lnSpc>
              <a:spcBef>
                <a:spcPts val="0"/>
              </a:spcBef>
              <a:spcAft>
                <a:spcPts val="0"/>
              </a:spcAft>
              <a:buClrTx/>
              <a:buSzTx/>
              <a:buFont typeface="Aptos" panose="020B0004020202020204" pitchFamily="34" charset="0"/>
              <a:buChar char="-"/>
              <a:tabLst/>
              <a:defRPr/>
            </a:pPr>
            <a:r>
              <a:rPr kumimoji="0" lang="en-US" sz="1400" b="0" i="0" u="none" strike="noStrike" kern="100" cap="none" spc="0" normalizeH="0" baseline="0" noProof="0">
                <a:ln>
                  <a:noFill/>
                </a:ln>
                <a:solidFill>
                  <a:prstClr val="black"/>
                </a:solidFill>
                <a:effectLst/>
                <a:uLnTx/>
                <a:uFillTx/>
                <a:latin typeface="Qanelas" panose="00000500000000000000" pitchFamily="50" charset="0"/>
                <a:ea typeface="Aptos" panose="020B0004020202020204" pitchFamily="34" charset="0"/>
                <a:cs typeface="Times New Roman" panose="02020603050405020304" pitchFamily="18" charset="0"/>
              </a:rPr>
              <a:t>for MPs development : we are at the end of the development chain and are dependent on the availability of sufficient information to undertake our own developments… but they are no less important, and their proper conduct is necessary for a safe go-live. </a:t>
            </a:r>
          </a:p>
          <a:p>
            <a:pPr marL="1257300" marR="0" lvl="2" indent="-342900" algn="just" defTabSz="914400" rtl="0" eaLnBrk="1" fontAlgn="auto" latinLnBrk="0" hangingPunct="1">
              <a:lnSpc>
                <a:spcPct val="115000"/>
              </a:lnSpc>
              <a:spcBef>
                <a:spcPts val="0"/>
              </a:spcBef>
              <a:spcAft>
                <a:spcPts val="0"/>
              </a:spcAft>
              <a:buClrTx/>
              <a:buSzTx/>
              <a:buFont typeface="Aptos" panose="020B0004020202020204" pitchFamily="34" charset="0"/>
              <a:buChar char="-"/>
              <a:tabLst/>
              <a:defRPr/>
            </a:pPr>
            <a:r>
              <a:rPr kumimoji="0" lang="en-US" sz="1400" b="0" i="0" u="none" strike="noStrike" kern="100" cap="none" spc="0" normalizeH="0" baseline="0" noProof="0">
                <a:ln>
                  <a:noFill/>
                </a:ln>
                <a:solidFill>
                  <a:prstClr val="black"/>
                </a:solidFill>
                <a:effectLst/>
                <a:uLnTx/>
                <a:uFillTx/>
                <a:latin typeface="Qanelas" panose="00000500000000000000" pitchFamily="50" charset="0"/>
                <a:ea typeface="Aptos" panose="020B0004020202020204" pitchFamily="34" charset="0"/>
                <a:cs typeface="Times New Roman" panose="02020603050405020304" pitchFamily="18" charset="0"/>
              </a:rPr>
              <a:t>for testing (both member testing and “real” conditions testing)</a:t>
            </a:r>
          </a:p>
          <a:p>
            <a:endParaRPr lang="fr-F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47527F-B04E-44BB-B0FE-91B4FEFDCD09}" type="slidenum">
              <a:rPr kumimoji="0" lang="en-B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B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2099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47527F-B04E-44BB-B0FE-91B4FEFDCD09}" type="slidenum">
              <a:rPr kumimoji="0" lang="en-B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B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45969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47527F-B04E-44BB-B0FE-91B4FEFDCD09}" type="slidenum">
              <a:rPr kumimoji="0" lang="en-B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B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2996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A0515-7F96-F14E-978B-A0191162012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aa-ET"/>
          </a:p>
        </p:txBody>
      </p:sp>
      <p:sp>
        <p:nvSpPr>
          <p:cNvPr id="3" name="Subtitle 2">
            <a:extLst>
              <a:ext uri="{FF2B5EF4-FFF2-40B4-BE49-F238E27FC236}">
                <a16:creationId xmlns:a16="http://schemas.microsoft.com/office/drawing/2014/main" id="{8B4EB455-1750-6C46-A5EE-02BABAAB59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aa-ET"/>
          </a:p>
        </p:txBody>
      </p:sp>
      <p:sp>
        <p:nvSpPr>
          <p:cNvPr id="4" name="Date Placeholder 3">
            <a:extLst>
              <a:ext uri="{FF2B5EF4-FFF2-40B4-BE49-F238E27FC236}">
                <a16:creationId xmlns:a16="http://schemas.microsoft.com/office/drawing/2014/main" id="{7AE93816-EA5D-F940-A42E-630F8A20A050}"/>
              </a:ext>
            </a:extLst>
          </p:cNvPr>
          <p:cNvSpPr>
            <a:spLocks noGrp="1"/>
          </p:cNvSpPr>
          <p:nvPr>
            <p:ph type="dt" sz="half" idx="10"/>
          </p:nvPr>
        </p:nvSpPr>
        <p:spPr/>
        <p:txBody>
          <a:bodyPr/>
          <a:lstStyle/>
          <a:p>
            <a:fld id="{BD82A02D-AB96-4A9D-A38B-1FD122244451}" type="datetime1">
              <a:rPr lang="aa-ET" smtClean="0"/>
              <a:t>11/29/2024</a:t>
            </a:fld>
            <a:endParaRPr lang="aa-ET"/>
          </a:p>
        </p:txBody>
      </p:sp>
      <p:sp>
        <p:nvSpPr>
          <p:cNvPr id="5" name="Footer Placeholder 4">
            <a:extLst>
              <a:ext uri="{FF2B5EF4-FFF2-40B4-BE49-F238E27FC236}">
                <a16:creationId xmlns:a16="http://schemas.microsoft.com/office/drawing/2014/main" id="{21F5FC9A-9732-AA4B-92B9-FC1C12F417F0}"/>
              </a:ext>
            </a:extLst>
          </p:cNvPr>
          <p:cNvSpPr>
            <a:spLocks noGrp="1"/>
          </p:cNvSpPr>
          <p:nvPr>
            <p:ph type="ftr" sz="quarter" idx="11"/>
          </p:nvPr>
        </p:nvSpPr>
        <p:spPr/>
        <p:txBody>
          <a:bodyPr/>
          <a:lstStyle/>
          <a:p>
            <a:r>
              <a:rPr lang="en-US"/>
              <a:t>EFET &amp; Eurelectric views on ACER recommendation on CACM 2.0</a:t>
            </a:r>
            <a:endParaRPr lang="aa-ET"/>
          </a:p>
        </p:txBody>
      </p:sp>
      <p:sp>
        <p:nvSpPr>
          <p:cNvPr id="6" name="Slide Number Placeholder 5">
            <a:extLst>
              <a:ext uri="{FF2B5EF4-FFF2-40B4-BE49-F238E27FC236}">
                <a16:creationId xmlns:a16="http://schemas.microsoft.com/office/drawing/2014/main" id="{80DF27EF-7A9E-D54C-B005-FD99D9F9F444}"/>
              </a:ext>
            </a:extLst>
          </p:cNvPr>
          <p:cNvSpPr>
            <a:spLocks noGrp="1"/>
          </p:cNvSpPr>
          <p:nvPr>
            <p:ph type="sldNum" sz="quarter" idx="12"/>
          </p:nvPr>
        </p:nvSpPr>
        <p:spPr/>
        <p:txBody>
          <a:bodyPr/>
          <a:lstStyle/>
          <a:p>
            <a:fld id="{00A5CAF1-BF11-6149-B88E-767955227975}" type="slidenum">
              <a:rPr lang="aa-ET" smtClean="0"/>
              <a:t>‹#›</a:t>
            </a:fld>
            <a:endParaRPr lang="aa-ET"/>
          </a:p>
        </p:txBody>
      </p:sp>
    </p:spTree>
    <p:extLst>
      <p:ext uri="{BB962C8B-B14F-4D97-AF65-F5344CB8AC3E}">
        <p14:creationId xmlns:p14="http://schemas.microsoft.com/office/powerpoint/2010/main" val="3817390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1A4B3-90B7-EA45-9074-E1A73AE37E3A}"/>
              </a:ext>
            </a:extLst>
          </p:cNvPr>
          <p:cNvSpPr>
            <a:spLocks noGrp="1"/>
          </p:cNvSpPr>
          <p:nvPr>
            <p:ph type="title"/>
          </p:nvPr>
        </p:nvSpPr>
        <p:spPr/>
        <p:txBody>
          <a:bodyPr/>
          <a:lstStyle/>
          <a:p>
            <a:r>
              <a:rPr lang="en-GB"/>
              <a:t>Click to edit Master title style</a:t>
            </a:r>
            <a:endParaRPr lang="aa-ET"/>
          </a:p>
        </p:txBody>
      </p:sp>
      <p:sp>
        <p:nvSpPr>
          <p:cNvPr id="3" name="Vertical Text Placeholder 2">
            <a:extLst>
              <a:ext uri="{FF2B5EF4-FFF2-40B4-BE49-F238E27FC236}">
                <a16:creationId xmlns:a16="http://schemas.microsoft.com/office/drawing/2014/main" id="{2719D8D2-E200-4C47-B7ED-61FC446F555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a-ET"/>
          </a:p>
        </p:txBody>
      </p:sp>
      <p:sp>
        <p:nvSpPr>
          <p:cNvPr id="4" name="Date Placeholder 3">
            <a:extLst>
              <a:ext uri="{FF2B5EF4-FFF2-40B4-BE49-F238E27FC236}">
                <a16:creationId xmlns:a16="http://schemas.microsoft.com/office/drawing/2014/main" id="{D8A18961-A69E-2C49-912A-36B22B99A30D}"/>
              </a:ext>
            </a:extLst>
          </p:cNvPr>
          <p:cNvSpPr>
            <a:spLocks noGrp="1"/>
          </p:cNvSpPr>
          <p:nvPr>
            <p:ph type="dt" sz="half" idx="10"/>
          </p:nvPr>
        </p:nvSpPr>
        <p:spPr/>
        <p:txBody>
          <a:bodyPr/>
          <a:lstStyle/>
          <a:p>
            <a:fld id="{A88506AF-58F6-4974-A0CC-77615ABDB67D}" type="datetime1">
              <a:rPr lang="aa-ET" smtClean="0"/>
              <a:t>11/29/2024</a:t>
            </a:fld>
            <a:endParaRPr lang="aa-ET"/>
          </a:p>
        </p:txBody>
      </p:sp>
      <p:sp>
        <p:nvSpPr>
          <p:cNvPr id="5" name="Footer Placeholder 4">
            <a:extLst>
              <a:ext uri="{FF2B5EF4-FFF2-40B4-BE49-F238E27FC236}">
                <a16:creationId xmlns:a16="http://schemas.microsoft.com/office/drawing/2014/main" id="{2D65CC59-D6B8-E349-84B3-BE11FC5821A6}"/>
              </a:ext>
            </a:extLst>
          </p:cNvPr>
          <p:cNvSpPr>
            <a:spLocks noGrp="1"/>
          </p:cNvSpPr>
          <p:nvPr>
            <p:ph type="ftr" sz="quarter" idx="11"/>
          </p:nvPr>
        </p:nvSpPr>
        <p:spPr/>
        <p:txBody>
          <a:bodyPr/>
          <a:lstStyle/>
          <a:p>
            <a:r>
              <a:rPr lang="en-US"/>
              <a:t>EFET &amp; Eurelectric views on ACER recommendation on CACM 2.0</a:t>
            </a:r>
            <a:endParaRPr lang="aa-ET"/>
          </a:p>
        </p:txBody>
      </p:sp>
      <p:sp>
        <p:nvSpPr>
          <p:cNvPr id="6" name="Slide Number Placeholder 5">
            <a:extLst>
              <a:ext uri="{FF2B5EF4-FFF2-40B4-BE49-F238E27FC236}">
                <a16:creationId xmlns:a16="http://schemas.microsoft.com/office/drawing/2014/main" id="{59B90144-7728-3941-9167-E3C0935EB9BF}"/>
              </a:ext>
            </a:extLst>
          </p:cNvPr>
          <p:cNvSpPr>
            <a:spLocks noGrp="1"/>
          </p:cNvSpPr>
          <p:nvPr>
            <p:ph type="sldNum" sz="quarter" idx="12"/>
          </p:nvPr>
        </p:nvSpPr>
        <p:spPr/>
        <p:txBody>
          <a:bodyPr/>
          <a:lstStyle/>
          <a:p>
            <a:fld id="{00A5CAF1-BF11-6149-B88E-767955227975}" type="slidenum">
              <a:rPr lang="aa-ET" smtClean="0"/>
              <a:t>‹#›</a:t>
            </a:fld>
            <a:endParaRPr lang="aa-ET"/>
          </a:p>
        </p:txBody>
      </p:sp>
    </p:spTree>
    <p:extLst>
      <p:ext uri="{BB962C8B-B14F-4D97-AF65-F5344CB8AC3E}">
        <p14:creationId xmlns:p14="http://schemas.microsoft.com/office/powerpoint/2010/main" val="3430020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6CA5E5-A63B-BC49-B9BC-B40E2172BD1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aa-ET"/>
          </a:p>
        </p:txBody>
      </p:sp>
      <p:sp>
        <p:nvSpPr>
          <p:cNvPr id="3" name="Vertical Text Placeholder 2">
            <a:extLst>
              <a:ext uri="{FF2B5EF4-FFF2-40B4-BE49-F238E27FC236}">
                <a16:creationId xmlns:a16="http://schemas.microsoft.com/office/drawing/2014/main" id="{B3557DF5-06C9-654C-AEAB-CF8E9C65BD0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a-ET"/>
          </a:p>
        </p:txBody>
      </p:sp>
      <p:sp>
        <p:nvSpPr>
          <p:cNvPr id="4" name="Date Placeholder 3">
            <a:extLst>
              <a:ext uri="{FF2B5EF4-FFF2-40B4-BE49-F238E27FC236}">
                <a16:creationId xmlns:a16="http://schemas.microsoft.com/office/drawing/2014/main" id="{9525E3DC-1329-7543-89A8-D37D721DA4A4}"/>
              </a:ext>
            </a:extLst>
          </p:cNvPr>
          <p:cNvSpPr>
            <a:spLocks noGrp="1"/>
          </p:cNvSpPr>
          <p:nvPr>
            <p:ph type="dt" sz="half" idx="10"/>
          </p:nvPr>
        </p:nvSpPr>
        <p:spPr/>
        <p:txBody>
          <a:bodyPr/>
          <a:lstStyle/>
          <a:p>
            <a:fld id="{E35CDE87-19A2-4B6B-A063-E782AA9CC927}" type="datetime1">
              <a:rPr lang="aa-ET" smtClean="0"/>
              <a:t>11/29/2024</a:t>
            </a:fld>
            <a:endParaRPr lang="aa-ET"/>
          </a:p>
        </p:txBody>
      </p:sp>
      <p:sp>
        <p:nvSpPr>
          <p:cNvPr id="5" name="Footer Placeholder 4">
            <a:extLst>
              <a:ext uri="{FF2B5EF4-FFF2-40B4-BE49-F238E27FC236}">
                <a16:creationId xmlns:a16="http://schemas.microsoft.com/office/drawing/2014/main" id="{C2F0B73B-D31B-5C4C-AA5E-614A2E31B88D}"/>
              </a:ext>
            </a:extLst>
          </p:cNvPr>
          <p:cNvSpPr>
            <a:spLocks noGrp="1"/>
          </p:cNvSpPr>
          <p:nvPr>
            <p:ph type="ftr" sz="quarter" idx="11"/>
          </p:nvPr>
        </p:nvSpPr>
        <p:spPr/>
        <p:txBody>
          <a:bodyPr/>
          <a:lstStyle/>
          <a:p>
            <a:r>
              <a:rPr lang="en-US"/>
              <a:t>EFET &amp; Eurelectric views on ACER recommendation on CACM 2.0</a:t>
            </a:r>
            <a:endParaRPr lang="aa-ET"/>
          </a:p>
        </p:txBody>
      </p:sp>
      <p:sp>
        <p:nvSpPr>
          <p:cNvPr id="6" name="Slide Number Placeholder 5">
            <a:extLst>
              <a:ext uri="{FF2B5EF4-FFF2-40B4-BE49-F238E27FC236}">
                <a16:creationId xmlns:a16="http://schemas.microsoft.com/office/drawing/2014/main" id="{57EF29FB-7C38-9246-A964-E42D1796D79E}"/>
              </a:ext>
            </a:extLst>
          </p:cNvPr>
          <p:cNvSpPr>
            <a:spLocks noGrp="1"/>
          </p:cNvSpPr>
          <p:nvPr>
            <p:ph type="sldNum" sz="quarter" idx="12"/>
          </p:nvPr>
        </p:nvSpPr>
        <p:spPr/>
        <p:txBody>
          <a:bodyPr/>
          <a:lstStyle/>
          <a:p>
            <a:fld id="{00A5CAF1-BF11-6149-B88E-767955227975}" type="slidenum">
              <a:rPr lang="aa-ET" smtClean="0"/>
              <a:t>‹#›</a:t>
            </a:fld>
            <a:endParaRPr lang="aa-ET"/>
          </a:p>
        </p:txBody>
      </p:sp>
    </p:spTree>
    <p:extLst>
      <p:ext uri="{BB962C8B-B14F-4D97-AF65-F5344CB8AC3E}">
        <p14:creationId xmlns:p14="http://schemas.microsoft.com/office/powerpoint/2010/main" val="4221386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0" y="2884488"/>
            <a:ext cx="9144000" cy="2387600"/>
          </a:xfrm>
        </p:spPr>
        <p:txBody>
          <a:bodyPr anchor="t">
            <a:normAutofit/>
          </a:bodyPr>
          <a:lstStyle>
            <a:lvl1pPr algn="l">
              <a:lnSpc>
                <a:spcPct val="100000"/>
              </a:lnSpc>
              <a:defRPr lang="de-DE" sz="4400" b="1" smtClean="0">
                <a:cs typeface="Arial" panose="020B0604020202020204" pitchFamily="34" charset="0"/>
              </a:defRPr>
            </a:lvl1pPr>
          </a:lstStyle>
          <a:p>
            <a:r>
              <a:rPr lang="de-DE" sz="4000">
                <a:latin typeface="+mn-lt"/>
                <a:cs typeface="Arial" panose="020B0604020202020204" pitchFamily="34" charset="0"/>
              </a:rPr>
              <a:t>Title of Presentation</a:t>
            </a:r>
            <a:endParaRPr lang="es-ES"/>
          </a:p>
        </p:txBody>
      </p:sp>
      <p:sp>
        <p:nvSpPr>
          <p:cNvPr id="6" name="Slide Number Placeholder 5"/>
          <p:cNvSpPr>
            <a:spLocks noGrp="1"/>
          </p:cNvSpPr>
          <p:nvPr>
            <p:ph type="sldNum" sz="quarter" idx="12"/>
          </p:nvPr>
        </p:nvSpPr>
        <p:spPr>
          <a:xfrm>
            <a:off x="302342" y="6376015"/>
            <a:ext cx="1447800" cy="398411"/>
          </a:xfrm>
          <a:prstGeom prst="rect">
            <a:avLst/>
          </a:prstGeom>
        </p:spPr>
        <p:txBody>
          <a:bodyPr/>
          <a:lstStyle>
            <a:lvl1pPr>
              <a:defRPr>
                <a:solidFill>
                  <a:schemeClr val="accent2"/>
                </a:solidFill>
              </a:defRPr>
            </a:lvl1pPr>
          </a:lstStyle>
          <a:p>
            <a:fld id="{B4B46A78-6AF9-412C-AE9C-E98B1C607C25}" type="slidenum">
              <a:rPr lang="es-ES" smtClean="0"/>
              <a:pPr/>
              <a:t>‹#›</a:t>
            </a:fld>
            <a:endParaRPr lang="es-ES"/>
          </a:p>
        </p:txBody>
      </p:sp>
    </p:spTree>
    <p:extLst>
      <p:ext uri="{BB962C8B-B14F-4D97-AF65-F5344CB8AC3E}">
        <p14:creationId xmlns:p14="http://schemas.microsoft.com/office/powerpoint/2010/main" val="18967604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sz="quarter" idx="12"/>
          </p:nvPr>
        </p:nvSpPr>
        <p:spPr>
          <a:xfrm>
            <a:off x="145025" y="6310312"/>
            <a:ext cx="2743200" cy="365125"/>
          </a:xfrm>
          <a:prstGeom prst="rect">
            <a:avLst/>
          </a:prstGeom>
        </p:spPr>
        <p:txBody>
          <a:bodyPr/>
          <a:lstStyle/>
          <a:p>
            <a:fld id="{B4B46A78-6AF9-412C-AE9C-E98B1C607C25}" type="slidenum">
              <a:rPr lang="es-ES" smtClean="0"/>
              <a:pPr/>
              <a:t>‹#›</a:t>
            </a:fld>
            <a:endParaRPr lang="es-ES"/>
          </a:p>
        </p:txBody>
      </p:sp>
    </p:spTree>
    <p:extLst>
      <p:ext uri="{BB962C8B-B14F-4D97-AF65-F5344CB8AC3E}">
        <p14:creationId xmlns:p14="http://schemas.microsoft.com/office/powerpoint/2010/main" val="2536455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duction &amp;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28600" indent="-228600">
              <a:buFontTx/>
              <a:buBlip>
                <a:blip r:embed="rId2"/>
              </a:buBlip>
              <a:defRPr/>
            </a:lvl1pPr>
            <a:lvl2pPr marL="685800" indent="-228600">
              <a:buFontTx/>
              <a:buBlip>
                <a:blip r:embed="rId2"/>
              </a:buBlip>
              <a:defRPr/>
            </a:lvl2pPr>
            <a:lvl3pPr marL="1143000" indent="-228600">
              <a:buFontTx/>
              <a:buBlip>
                <a:blip r:embed="rId3"/>
              </a:buBlip>
              <a:defRPr/>
            </a:lvl3pPr>
            <a:lvl4pPr marL="1600200" indent="-228600">
              <a:buFontTx/>
              <a:buBlip>
                <a:blip r:embed="rId4"/>
              </a:buBlip>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Slide Number Placeholder 5"/>
          <p:cNvSpPr>
            <a:spLocks noGrp="1"/>
          </p:cNvSpPr>
          <p:nvPr>
            <p:ph type="sldNum" sz="quarter" idx="12"/>
          </p:nvPr>
        </p:nvSpPr>
        <p:spPr>
          <a:xfrm>
            <a:off x="838200" y="6311900"/>
            <a:ext cx="2743200" cy="365125"/>
          </a:xfrm>
          <a:prstGeom prst="rect">
            <a:avLst/>
          </a:prstGeom>
        </p:spPr>
        <p:txBody>
          <a:bodyPr/>
          <a:lstStyle/>
          <a:p>
            <a:fld id="{B4B46A78-6AF9-412C-AE9C-E98B1C607C25}" type="slidenum">
              <a:rPr lang="es-ES" smtClean="0"/>
              <a:t>‹#›</a:t>
            </a:fld>
            <a:endParaRPr lang="es-ES"/>
          </a:p>
        </p:txBody>
      </p:sp>
      <p:sp>
        <p:nvSpPr>
          <p:cNvPr id="7" name="Title 1"/>
          <p:cNvSpPr>
            <a:spLocks noGrp="1"/>
          </p:cNvSpPr>
          <p:nvPr>
            <p:ph type="title"/>
          </p:nvPr>
        </p:nvSpPr>
        <p:spPr>
          <a:xfrm>
            <a:off x="838200" y="365125"/>
            <a:ext cx="10515600" cy="1325563"/>
          </a:xfrm>
        </p:spPr>
        <p:txBody>
          <a:bodyPr/>
          <a:lstStyle>
            <a:lvl1pPr>
              <a:defRPr b="1">
                <a:solidFill>
                  <a:schemeClr val="accent1"/>
                </a:solidFill>
              </a:defRPr>
            </a:lvl1pPr>
          </a:lstStyle>
          <a:p>
            <a:r>
              <a:rPr lang="en-US">
                <a:solidFill>
                  <a:srgbClr val="2C63FF"/>
                </a:solidFill>
              </a:rPr>
              <a:t>Click to edit Master title style</a:t>
            </a:r>
            <a:endParaRPr lang="en-GB"/>
          </a:p>
        </p:txBody>
      </p:sp>
    </p:spTree>
    <p:extLst>
      <p:ext uri="{BB962C8B-B14F-4D97-AF65-F5344CB8AC3E}">
        <p14:creationId xmlns:p14="http://schemas.microsoft.com/office/powerpoint/2010/main" val="3913549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1"/>
                </a:solidFill>
              </a:defRPr>
            </a:lvl1pPr>
          </a:lstStyle>
          <a:p>
            <a:r>
              <a:rPr lang="en-US"/>
              <a:t>Click to edit Master title style</a:t>
            </a:r>
            <a:endParaRPr lang="es-ES"/>
          </a:p>
        </p:txBody>
      </p:sp>
      <p:sp>
        <p:nvSpPr>
          <p:cNvPr id="3" name="Content Placeholder 2"/>
          <p:cNvSpPr>
            <a:spLocks noGrp="1"/>
          </p:cNvSpPr>
          <p:nvPr>
            <p:ph sz="half" idx="1"/>
          </p:nvPr>
        </p:nvSpPr>
        <p:spPr>
          <a:xfrm>
            <a:off x="838200" y="1825625"/>
            <a:ext cx="5181600" cy="4351338"/>
          </a:xfrm>
        </p:spPr>
        <p:txBody>
          <a:bodyPr/>
          <a:lstStyle>
            <a:lvl1pPr marL="228600" indent="-228600">
              <a:buFontTx/>
              <a:buBlip>
                <a:blip r:embed="rId2"/>
              </a:buBlip>
              <a:defRPr/>
            </a:lvl1pPr>
            <a:lvl2pPr marL="685800" indent="-228600">
              <a:buFontTx/>
              <a:buBlip>
                <a:blip r:embed="rId3"/>
              </a:buBlip>
              <a:defRPr/>
            </a:lvl2pPr>
            <a:lvl3pPr marL="1143000" indent="-228600">
              <a:buFontTx/>
              <a:buBlip>
                <a:blip r:embed="rId4"/>
              </a:buBlip>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6172200" y="1825625"/>
            <a:ext cx="5181600" cy="4351338"/>
          </a:xfrm>
        </p:spPr>
        <p:txBody>
          <a:bodyPr/>
          <a:lstStyle>
            <a:lvl1pPr marL="228600" indent="-228600">
              <a:buFontTx/>
              <a:buBlip>
                <a:blip r:embed="rId2"/>
              </a:buBlip>
              <a:defRPr/>
            </a:lvl1pPr>
            <a:lvl2pPr marL="685800" indent="-228600">
              <a:buFontTx/>
              <a:buBlip>
                <a:blip r:embed="rId3"/>
              </a:buBlip>
              <a:defRPr/>
            </a:lvl2pPr>
            <a:lvl3pPr marL="1143000" indent="-228600">
              <a:buFontTx/>
              <a:buBlip>
                <a:blip r:embed="rId4"/>
              </a:buBlip>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Slide Number Placeholder 6"/>
          <p:cNvSpPr>
            <a:spLocks noGrp="1"/>
          </p:cNvSpPr>
          <p:nvPr>
            <p:ph type="sldNum" sz="quarter" idx="12"/>
          </p:nvPr>
        </p:nvSpPr>
        <p:spPr>
          <a:xfrm>
            <a:off x="838200" y="6336276"/>
            <a:ext cx="2743200" cy="365125"/>
          </a:xfrm>
          <a:prstGeom prst="rect">
            <a:avLst/>
          </a:prstGeom>
        </p:spPr>
        <p:txBody>
          <a:bodyPr/>
          <a:lstStyle/>
          <a:p>
            <a:fld id="{B4B46A78-6AF9-412C-AE9C-E98B1C607C25}" type="slidenum">
              <a:rPr lang="es-ES" smtClean="0"/>
              <a:t>‹#›</a:t>
            </a:fld>
            <a:endParaRPr lang="es-ES"/>
          </a:p>
        </p:txBody>
      </p:sp>
    </p:spTree>
    <p:extLst>
      <p:ext uri="{BB962C8B-B14F-4D97-AF65-F5344CB8AC3E}">
        <p14:creationId xmlns:p14="http://schemas.microsoft.com/office/powerpoint/2010/main" val="773207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1">
                <a:solidFill>
                  <a:schemeClr val="accent1"/>
                </a:solidFill>
              </a:defRPr>
            </a:lvl1pPr>
          </a:lstStyle>
          <a:p>
            <a:r>
              <a:rPr lang="en-US"/>
              <a:t>Click to edit Master title style</a:t>
            </a:r>
            <a:endParaRPr lang="es-E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marL="228600" indent="-228600">
              <a:buFontTx/>
              <a:buBlip>
                <a:blip r:embed="rId2"/>
              </a:buBlip>
              <a:defRPr/>
            </a:lvl1pPr>
            <a:lvl2pPr marL="685800" indent="-228600">
              <a:buFontTx/>
              <a:buBlip>
                <a:blip r:embed="rId3"/>
              </a:buBlip>
              <a:defRPr/>
            </a:lvl2pPr>
            <a:lvl3pPr marL="1143000" indent="-228600">
              <a:buFontTx/>
              <a:buBlip>
                <a:blip r:embed="rId4"/>
              </a:buBlip>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marL="228600" indent="-228600">
              <a:buFontTx/>
              <a:buBlip>
                <a:blip r:embed="rId2"/>
              </a:buBlip>
              <a:defRPr/>
            </a:lvl1pPr>
            <a:lvl2pPr marL="685800" indent="-228600">
              <a:buFontTx/>
              <a:buBlip>
                <a:blip r:embed="rId3"/>
              </a:buBlip>
              <a:defRPr/>
            </a:lvl2pPr>
            <a:lvl3pPr marL="1371600" indent="-457200">
              <a:buFontTx/>
              <a:buBlip>
                <a:blip r:embed="rId4"/>
              </a:buBlip>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9" name="Slide Number Placeholder 8"/>
          <p:cNvSpPr>
            <a:spLocks noGrp="1"/>
          </p:cNvSpPr>
          <p:nvPr>
            <p:ph type="sldNum" sz="quarter" idx="12"/>
          </p:nvPr>
        </p:nvSpPr>
        <p:spPr>
          <a:xfrm>
            <a:off x="839788" y="6310312"/>
            <a:ext cx="2743200" cy="365125"/>
          </a:xfrm>
          <a:prstGeom prst="rect">
            <a:avLst/>
          </a:prstGeom>
        </p:spPr>
        <p:txBody>
          <a:bodyPr/>
          <a:lstStyle/>
          <a:p>
            <a:fld id="{B4B46A78-6AF9-412C-AE9C-E98B1C607C25}" type="slidenum">
              <a:rPr lang="es-ES" smtClean="0"/>
              <a:t>‹#›</a:t>
            </a:fld>
            <a:endParaRPr lang="es-ES"/>
          </a:p>
        </p:txBody>
      </p:sp>
    </p:spTree>
    <p:extLst>
      <p:ext uri="{BB962C8B-B14F-4D97-AF65-F5344CB8AC3E}">
        <p14:creationId xmlns:p14="http://schemas.microsoft.com/office/powerpoint/2010/main" val="16921008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accent1"/>
                </a:solidFill>
              </a:defRPr>
            </a:lvl1pPr>
          </a:lstStyle>
          <a:p>
            <a:r>
              <a:rPr lang="en-US"/>
              <a:t>Click to edit Master title style</a:t>
            </a:r>
            <a:endParaRPr lang="es-ES"/>
          </a:p>
        </p:txBody>
      </p:sp>
      <p:sp>
        <p:nvSpPr>
          <p:cNvPr id="5" name="Slide Number Placeholder 4"/>
          <p:cNvSpPr>
            <a:spLocks noGrp="1"/>
          </p:cNvSpPr>
          <p:nvPr>
            <p:ph type="sldNum" sz="quarter" idx="12"/>
          </p:nvPr>
        </p:nvSpPr>
        <p:spPr>
          <a:xfrm>
            <a:off x="695633" y="6238363"/>
            <a:ext cx="2743200" cy="365125"/>
          </a:xfrm>
          <a:prstGeom prst="rect">
            <a:avLst/>
          </a:prstGeom>
        </p:spPr>
        <p:txBody>
          <a:bodyPr/>
          <a:lstStyle/>
          <a:p>
            <a:fld id="{B4B46A78-6AF9-412C-AE9C-E98B1C607C25}" type="slidenum">
              <a:rPr lang="es-ES" smtClean="0"/>
              <a:t>‹#›</a:t>
            </a:fld>
            <a:endParaRPr lang="es-ES"/>
          </a:p>
        </p:txBody>
      </p:sp>
    </p:spTree>
    <p:extLst>
      <p:ext uri="{BB962C8B-B14F-4D97-AF65-F5344CB8AC3E}">
        <p14:creationId xmlns:p14="http://schemas.microsoft.com/office/powerpoint/2010/main" val="1266539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44793" y="6238363"/>
            <a:ext cx="2743200" cy="365125"/>
          </a:xfrm>
          <a:prstGeom prst="rect">
            <a:avLst/>
          </a:prstGeom>
        </p:spPr>
        <p:txBody>
          <a:bodyPr/>
          <a:lstStyle/>
          <a:p>
            <a:fld id="{B4B46A78-6AF9-412C-AE9C-E98B1C607C25}" type="slidenum">
              <a:rPr lang="es-ES" smtClean="0"/>
              <a:t>‹#›</a:t>
            </a:fld>
            <a:endParaRPr lang="es-ES"/>
          </a:p>
        </p:txBody>
      </p:sp>
    </p:spTree>
    <p:extLst>
      <p:ext uri="{BB962C8B-B14F-4D97-AF65-F5344CB8AC3E}">
        <p14:creationId xmlns:p14="http://schemas.microsoft.com/office/powerpoint/2010/main" val="25079389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a:solidFill>
                  <a:schemeClr val="accent1"/>
                </a:solidFill>
              </a:defRPr>
            </a:lvl1pPr>
          </a:lstStyle>
          <a:p>
            <a:r>
              <a:rPr lang="en-US"/>
              <a:t>Click to edit Master title style</a:t>
            </a:r>
            <a:endParaRPr lang="es-ES"/>
          </a:p>
        </p:txBody>
      </p:sp>
      <p:sp>
        <p:nvSpPr>
          <p:cNvPr id="3" name="Content Placeholder 2"/>
          <p:cNvSpPr>
            <a:spLocks noGrp="1"/>
          </p:cNvSpPr>
          <p:nvPr>
            <p:ph idx="1"/>
          </p:nvPr>
        </p:nvSpPr>
        <p:spPr>
          <a:xfrm>
            <a:off x="5183188" y="987425"/>
            <a:ext cx="6172200" cy="4873625"/>
          </a:xfrm>
        </p:spPr>
        <p:txBody>
          <a:bodyPr/>
          <a:lstStyle>
            <a:lvl1pPr marL="228600" indent="-228600">
              <a:buFontTx/>
              <a:buBlip>
                <a:blip r:embed="rId2"/>
              </a:buBlip>
              <a:defRPr sz="3200"/>
            </a:lvl1pPr>
            <a:lvl2pPr marL="685800" indent="-228600">
              <a:buFontTx/>
              <a:buBlip>
                <a:blip r:embed="rId3"/>
              </a:buBlip>
              <a:defRPr sz="2800"/>
            </a:lvl2pPr>
            <a:lvl3pPr marL="1143000" indent="-228600">
              <a:buFontTx/>
              <a:buBlip>
                <a:blip r:embed="rId4"/>
              </a:buBlip>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39788" y="6218237"/>
            <a:ext cx="2743200" cy="365125"/>
          </a:xfrm>
          <a:prstGeom prst="rect">
            <a:avLst/>
          </a:prstGeom>
        </p:spPr>
        <p:txBody>
          <a:bodyPr/>
          <a:lstStyle/>
          <a:p>
            <a:fld id="{B4B46A78-6AF9-412C-AE9C-E98B1C607C25}" type="slidenum">
              <a:rPr lang="es-ES" smtClean="0"/>
              <a:t>‹#›</a:t>
            </a:fld>
            <a:endParaRPr lang="es-ES"/>
          </a:p>
        </p:txBody>
      </p:sp>
    </p:spTree>
    <p:extLst>
      <p:ext uri="{BB962C8B-B14F-4D97-AF65-F5344CB8AC3E}">
        <p14:creationId xmlns:p14="http://schemas.microsoft.com/office/powerpoint/2010/main" val="3822896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5933B-FB13-EE4B-B5E2-A810140D3A83}"/>
              </a:ext>
            </a:extLst>
          </p:cNvPr>
          <p:cNvSpPr>
            <a:spLocks noGrp="1"/>
          </p:cNvSpPr>
          <p:nvPr>
            <p:ph type="title"/>
          </p:nvPr>
        </p:nvSpPr>
        <p:spPr/>
        <p:txBody>
          <a:bodyPr/>
          <a:lstStyle/>
          <a:p>
            <a:r>
              <a:rPr lang="en-GB"/>
              <a:t>Click to edit Master title style</a:t>
            </a:r>
            <a:endParaRPr lang="aa-ET"/>
          </a:p>
        </p:txBody>
      </p:sp>
      <p:sp>
        <p:nvSpPr>
          <p:cNvPr id="3" name="Content Placeholder 2">
            <a:extLst>
              <a:ext uri="{FF2B5EF4-FFF2-40B4-BE49-F238E27FC236}">
                <a16:creationId xmlns:a16="http://schemas.microsoft.com/office/drawing/2014/main" id="{A53D9C89-55C0-5B47-927B-8AF0AB26A94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a-ET"/>
          </a:p>
        </p:txBody>
      </p:sp>
      <p:sp>
        <p:nvSpPr>
          <p:cNvPr id="4" name="Date Placeholder 3">
            <a:extLst>
              <a:ext uri="{FF2B5EF4-FFF2-40B4-BE49-F238E27FC236}">
                <a16:creationId xmlns:a16="http://schemas.microsoft.com/office/drawing/2014/main" id="{30449C23-B317-B241-9F8A-8D7DA30498CC}"/>
              </a:ext>
            </a:extLst>
          </p:cNvPr>
          <p:cNvSpPr>
            <a:spLocks noGrp="1"/>
          </p:cNvSpPr>
          <p:nvPr>
            <p:ph type="dt" sz="half" idx="10"/>
          </p:nvPr>
        </p:nvSpPr>
        <p:spPr/>
        <p:txBody>
          <a:bodyPr/>
          <a:lstStyle/>
          <a:p>
            <a:fld id="{63F9C312-D034-44F7-9554-C204DEA53D2D}" type="datetime1">
              <a:rPr lang="aa-ET" smtClean="0"/>
              <a:t>11/29/2024</a:t>
            </a:fld>
            <a:endParaRPr lang="aa-ET"/>
          </a:p>
        </p:txBody>
      </p:sp>
      <p:sp>
        <p:nvSpPr>
          <p:cNvPr id="5" name="Footer Placeholder 4">
            <a:extLst>
              <a:ext uri="{FF2B5EF4-FFF2-40B4-BE49-F238E27FC236}">
                <a16:creationId xmlns:a16="http://schemas.microsoft.com/office/drawing/2014/main" id="{F3BCAAF7-5307-9D4D-85DA-F7237A61358F}"/>
              </a:ext>
            </a:extLst>
          </p:cNvPr>
          <p:cNvSpPr>
            <a:spLocks noGrp="1"/>
          </p:cNvSpPr>
          <p:nvPr>
            <p:ph type="ftr" sz="quarter" idx="11"/>
          </p:nvPr>
        </p:nvSpPr>
        <p:spPr/>
        <p:txBody>
          <a:bodyPr/>
          <a:lstStyle/>
          <a:p>
            <a:r>
              <a:rPr lang="en-US"/>
              <a:t>EFET &amp; Eurelectric views on ACER recommendation on CACM 2.0</a:t>
            </a:r>
            <a:endParaRPr lang="aa-ET"/>
          </a:p>
        </p:txBody>
      </p:sp>
      <p:sp>
        <p:nvSpPr>
          <p:cNvPr id="6" name="Slide Number Placeholder 5">
            <a:extLst>
              <a:ext uri="{FF2B5EF4-FFF2-40B4-BE49-F238E27FC236}">
                <a16:creationId xmlns:a16="http://schemas.microsoft.com/office/drawing/2014/main" id="{A5F298D0-87CD-2746-94AC-0CCF1F4874F9}"/>
              </a:ext>
            </a:extLst>
          </p:cNvPr>
          <p:cNvSpPr>
            <a:spLocks noGrp="1"/>
          </p:cNvSpPr>
          <p:nvPr>
            <p:ph type="sldNum" sz="quarter" idx="12"/>
          </p:nvPr>
        </p:nvSpPr>
        <p:spPr/>
        <p:txBody>
          <a:bodyPr/>
          <a:lstStyle/>
          <a:p>
            <a:fld id="{00A5CAF1-BF11-6149-B88E-767955227975}" type="slidenum">
              <a:rPr lang="aa-ET" smtClean="0"/>
              <a:t>‹#›</a:t>
            </a:fld>
            <a:endParaRPr lang="aa-ET"/>
          </a:p>
        </p:txBody>
      </p:sp>
    </p:spTree>
    <p:extLst>
      <p:ext uri="{BB962C8B-B14F-4D97-AF65-F5344CB8AC3E}">
        <p14:creationId xmlns:p14="http://schemas.microsoft.com/office/powerpoint/2010/main" val="10948134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1">
                <a:solidFill>
                  <a:schemeClr val="accent1"/>
                </a:solidFill>
              </a:defRPr>
            </a:lvl1pPr>
          </a:lstStyle>
          <a:p>
            <a:r>
              <a:rPr lang="en-US"/>
              <a:t>Click to edit Master title style</a:t>
            </a:r>
            <a:endParaRPr lang="es-E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s-E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839788" y="6366182"/>
            <a:ext cx="2743200" cy="365125"/>
          </a:xfrm>
          <a:prstGeom prst="rect">
            <a:avLst/>
          </a:prstGeom>
        </p:spPr>
        <p:txBody>
          <a:bodyPr/>
          <a:lstStyle/>
          <a:p>
            <a:fld id="{B4B46A78-6AF9-412C-AE9C-E98B1C607C25}" type="slidenum">
              <a:rPr lang="es-ES" smtClean="0"/>
              <a:t>‹#›</a:t>
            </a:fld>
            <a:endParaRPr lang="es-ES"/>
          </a:p>
        </p:txBody>
      </p:sp>
    </p:spTree>
    <p:extLst>
      <p:ext uri="{BB962C8B-B14F-4D97-AF65-F5344CB8AC3E}">
        <p14:creationId xmlns:p14="http://schemas.microsoft.com/office/powerpoint/2010/main" val="33744620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Slide Number Placeholder 5">
            <a:extLst>
              <a:ext uri="{FF2B5EF4-FFF2-40B4-BE49-F238E27FC236}">
                <a16:creationId xmlns:a16="http://schemas.microsoft.com/office/drawing/2014/main" id="{D1090A18-9322-49D1-9A65-20453D363037}"/>
              </a:ext>
            </a:extLst>
          </p:cNvPr>
          <p:cNvSpPr>
            <a:spLocks noGrp="1"/>
          </p:cNvSpPr>
          <p:nvPr>
            <p:ph type="sldNum" sz="quarter" idx="12"/>
          </p:nvPr>
        </p:nvSpPr>
        <p:spPr>
          <a:xfrm>
            <a:off x="841532" y="6346518"/>
            <a:ext cx="2743200" cy="365125"/>
          </a:xfrm>
        </p:spPr>
        <p:txBody>
          <a:bodyPr/>
          <a:lstStyle/>
          <a:p>
            <a:fld id="{B4B46A78-6AF9-412C-AE9C-E98B1C607C25}" type="slidenum">
              <a:rPr lang="es-ES" smtClean="0"/>
              <a:t>‹#›</a:t>
            </a:fld>
            <a:endParaRPr lang="es-ES"/>
          </a:p>
        </p:txBody>
      </p:sp>
    </p:spTree>
    <p:extLst>
      <p:ext uri="{BB962C8B-B14F-4D97-AF65-F5344CB8AC3E}">
        <p14:creationId xmlns:p14="http://schemas.microsoft.com/office/powerpoint/2010/main" val="20666526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
          </a:p>
        </p:txBody>
      </p:sp>
      <p:sp>
        <p:nvSpPr>
          <p:cNvPr id="6" name="Slide Number Placeholder 5"/>
          <p:cNvSpPr>
            <a:spLocks noGrp="1"/>
          </p:cNvSpPr>
          <p:nvPr>
            <p:ph type="sldNum" sz="quarter" idx="12"/>
          </p:nvPr>
        </p:nvSpPr>
        <p:spPr>
          <a:xfrm>
            <a:off x="841532" y="6346518"/>
            <a:ext cx="2743200" cy="365125"/>
          </a:xfrm>
        </p:spPr>
        <p:txBody>
          <a:bodyPr/>
          <a:lstStyle/>
          <a:p>
            <a:fld id="{B4B46A78-6AF9-412C-AE9C-E98B1C607C25}" type="slidenum">
              <a:rPr lang="es-ES" smtClean="0"/>
              <a:t>‹#›</a:t>
            </a:fld>
            <a:endParaRPr lang="es-ES"/>
          </a:p>
        </p:txBody>
      </p:sp>
    </p:spTree>
    <p:extLst>
      <p:ext uri="{BB962C8B-B14F-4D97-AF65-F5344CB8AC3E}">
        <p14:creationId xmlns:p14="http://schemas.microsoft.com/office/powerpoint/2010/main" val="5442282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838200" y="6432098"/>
            <a:ext cx="2743200" cy="365125"/>
          </a:xfrm>
          <a:prstGeom prst="rect">
            <a:avLst/>
          </a:prstGeom>
        </p:spPr>
        <p:txBody>
          <a:bodyPr/>
          <a:lstStyle>
            <a:lvl1pPr>
              <a:defRPr sz="1200">
                <a:solidFill>
                  <a:srgbClr val="414042"/>
                </a:solidFill>
                <a:latin typeface="+mn-lt"/>
              </a:defRPr>
            </a:lvl1pPr>
          </a:lstStyle>
          <a:p>
            <a:fld id="{B4B46A78-6AF9-412C-AE9C-E98B1C607C25}" type="slidenum">
              <a:rPr lang="es-ES" smtClean="0"/>
              <a:pPr/>
              <a:t>‹#›</a:t>
            </a:fld>
            <a:endParaRPr lang="es-E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4872" y="1303560"/>
            <a:ext cx="4757197" cy="1831521"/>
          </a:xfrm>
          <a:prstGeom prst="rect">
            <a:avLst/>
          </a:prstGeom>
        </p:spPr>
      </p:pic>
    </p:spTree>
    <p:extLst>
      <p:ext uri="{BB962C8B-B14F-4D97-AF65-F5344CB8AC3E}">
        <p14:creationId xmlns:p14="http://schemas.microsoft.com/office/powerpoint/2010/main" val="20800228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able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sz="quarter" idx="12"/>
          </p:nvPr>
        </p:nvSpPr>
        <p:spPr>
          <a:xfrm>
            <a:off x="838200" y="6432098"/>
            <a:ext cx="2743200" cy="365125"/>
          </a:xfrm>
          <a:prstGeom prst="rect">
            <a:avLst/>
          </a:prstGeom>
        </p:spPr>
        <p:txBody>
          <a:bodyPr/>
          <a:lstStyle>
            <a:lvl1pPr>
              <a:defRPr sz="1200">
                <a:solidFill>
                  <a:srgbClr val="414042"/>
                </a:solidFill>
                <a:latin typeface="Qanelas" panose="00000500000000000000" pitchFamily="50" charset="0"/>
              </a:defRPr>
            </a:lvl1pPr>
          </a:lstStyle>
          <a:p>
            <a:fld id="{B4B46A78-6AF9-412C-AE9C-E98B1C607C25}" type="slidenum">
              <a:rPr lang="es-ES" smtClean="0"/>
              <a:pPr/>
              <a:t>‹#›</a:t>
            </a:fld>
            <a:endParaRPr lang="es-ES"/>
          </a:p>
        </p:txBody>
      </p:sp>
    </p:spTree>
    <p:extLst>
      <p:ext uri="{BB962C8B-B14F-4D97-AF65-F5344CB8AC3E}">
        <p14:creationId xmlns:p14="http://schemas.microsoft.com/office/powerpoint/2010/main" val="25472432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Introduction &amp;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marL="228600" indent="-228600">
              <a:buFontTx/>
              <a:buBlip>
                <a:blip r:embed="rId2"/>
              </a:buBlip>
              <a:defRPr sz="1600"/>
            </a:lvl1pPr>
            <a:lvl2pPr marL="685800" indent="-228600">
              <a:buFontTx/>
              <a:buBlip>
                <a:blip r:embed="rId2"/>
              </a:buBlip>
              <a:defRPr sz="1600"/>
            </a:lvl2pPr>
            <a:lvl3pPr marL="1143000" indent="-228600">
              <a:buFontTx/>
              <a:buBlip>
                <a:blip r:embed="rId3"/>
              </a:buBlip>
              <a:defRPr sz="1600"/>
            </a:lvl3pPr>
            <a:lvl4pPr marL="1600200" indent="-228600">
              <a:buFontTx/>
              <a:buBlip>
                <a:blip r:embed="rId4"/>
              </a:buBlip>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Slide Number Placeholder 5"/>
          <p:cNvSpPr>
            <a:spLocks noGrp="1"/>
          </p:cNvSpPr>
          <p:nvPr>
            <p:ph type="sldNum" sz="quarter" idx="12"/>
          </p:nvPr>
        </p:nvSpPr>
        <p:spPr>
          <a:xfrm>
            <a:off x="838200" y="6432098"/>
            <a:ext cx="2743200" cy="365125"/>
          </a:xfrm>
          <a:prstGeom prst="rect">
            <a:avLst/>
          </a:prstGeom>
        </p:spPr>
        <p:txBody>
          <a:bodyPr/>
          <a:lstStyle>
            <a:lvl1pPr>
              <a:defRPr sz="1200">
                <a:solidFill>
                  <a:srgbClr val="414042"/>
                </a:solidFill>
                <a:latin typeface="Qanelas" panose="00000500000000000000" pitchFamily="50" charset="0"/>
              </a:defRPr>
            </a:lvl1pPr>
          </a:lstStyle>
          <a:p>
            <a:fld id="{B4B46A78-6AF9-412C-AE9C-E98B1C607C25}" type="slidenum">
              <a:rPr lang="es-ES" smtClean="0"/>
              <a:pPr/>
              <a:t>‹#›</a:t>
            </a:fld>
            <a:endParaRPr lang="es-ES"/>
          </a:p>
        </p:txBody>
      </p:sp>
      <p:sp>
        <p:nvSpPr>
          <p:cNvPr id="7" name="Title 1"/>
          <p:cNvSpPr>
            <a:spLocks noGrp="1"/>
          </p:cNvSpPr>
          <p:nvPr>
            <p:ph type="title"/>
          </p:nvPr>
        </p:nvSpPr>
        <p:spPr>
          <a:xfrm>
            <a:off x="838200" y="365125"/>
            <a:ext cx="10515600" cy="1325563"/>
          </a:xfrm>
        </p:spPr>
        <p:txBody>
          <a:bodyPr/>
          <a:lstStyle>
            <a:lvl1pPr>
              <a:defRPr b="0">
                <a:solidFill>
                  <a:schemeClr val="accent1"/>
                </a:solidFill>
              </a:defRPr>
            </a:lvl1pPr>
          </a:lstStyle>
          <a:p>
            <a:r>
              <a:rPr lang="en-US">
                <a:solidFill>
                  <a:srgbClr val="2C63FF"/>
                </a:solidFill>
              </a:rPr>
              <a:t>Click to edit Master title style</a:t>
            </a:r>
            <a:endParaRPr lang="en-GB"/>
          </a:p>
        </p:txBody>
      </p:sp>
    </p:spTree>
    <p:extLst>
      <p:ext uri="{BB962C8B-B14F-4D97-AF65-F5344CB8AC3E}">
        <p14:creationId xmlns:p14="http://schemas.microsoft.com/office/powerpoint/2010/main" val="796286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947F9-B386-5B45-B698-7571AE59FFF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aa-ET"/>
          </a:p>
        </p:txBody>
      </p:sp>
      <p:sp>
        <p:nvSpPr>
          <p:cNvPr id="3" name="Text Placeholder 2">
            <a:extLst>
              <a:ext uri="{FF2B5EF4-FFF2-40B4-BE49-F238E27FC236}">
                <a16:creationId xmlns:a16="http://schemas.microsoft.com/office/drawing/2014/main" id="{C788320E-6AE2-0A4D-AA2D-F44FFEDADE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16254DD-8B44-CA4E-B3BC-294404A86416}"/>
              </a:ext>
            </a:extLst>
          </p:cNvPr>
          <p:cNvSpPr>
            <a:spLocks noGrp="1"/>
          </p:cNvSpPr>
          <p:nvPr>
            <p:ph type="dt" sz="half" idx="10"/>
          </p:nvPr>
        </p:nvSpPr>
        <p:spPr/>
        <p:txBody>
          <a:bodyPr/>
          <a:lstStyle/>
          <a:p>
            <a:fld id="{964ED9D0-A638-4B32-AB8D-5F7F40369E09}" type="datetime1">
              <a:rPr lang="aa-ET" smtClean="0"/>
              <a:t>11/29/2024</a:t>
            </a:fld>
            <a:endParaRPr lang="aa-ET"/>
          </a:p>
        </p:txBody>
      </p:sp>
      <p:sp>
        <p:nvSpPr>
          <p:cNvPr id="5" name="Footer Placeholder 4">
            <a:extLst>
              <a:ext uri="{FF2B5EF4-FFF2-40B4-BE49-F238E27FC236}">
                <a16:creationId xmlns:a16="http://schemas.microsoft.com/office/drawing/2014/main" id="{68CAE8CE-B718-8842-A10E-8D6C68F34E70}"/>
              </a:ext>
            </a:extLst>
          </p:cNvPr>
          <p:cNvSpPr>
            <a:spLocks noGrp="1"/>
          </p:cNvSpPr>
          <p:nvPr>
            <p:ph type="ftr" sz="quarter" idx="11"/>
          </p:nvPr>
        </p:nvSpPr>
        <p:spPr/>
        <p:txBody>
          <a:bodyPr/>
          <a:lstStyle/>
          <a:p>
            <a:r>
              <a:rPr lang="en-US"/>
              <a:t>EFET &amp; Eurelectric views on ACER recommendation on CACM 2.0</a:t>
            </a:r>
            <a:endParaRPr lang="aa-ET"/>
          </a:p>
        </p:txBody>
      </p:sp>
      <p:sp>
        <p:nvSpPr>
          <p:cNvPr id="6" name="Slide Number Placeholder 5">
            <a:extLst>
              <a:ext uri="{FF2B5EF4-FFF2-40B4-BE49-F238E27FC236}">
                <a16:creationId xmlns:a16="http://schemas.microsoft.com/office/drawing/2014/main" id="{A2BCEF9C-F81F-F34C-85EB-5631F9F6C12B}"/>
              </a:ext>
            </a:extLst>
          </p:cNvPr>
          <p:cNvSpPr>
            <a:spLocks noGrp="1"/>
          </p:cNvSpPr>
          <p:nvPr>
            <p:ph type="sldNum" sz="quarter" idx="12"/>
          </p:nvPr>
        </p:nvSpPr>
        <p:spPr/>
        <p:txBody>
          <a:bodyPr/>
          <a:lstStyle/>
          <a:p>
            <a:fld id="{00A5CAF1-BF11-6149-B88E-767955227975}" type="slidenum">
              <a:rPr lang="aa-ET" smtClean="0"/>
              <a:t>‹#›</a:t>
            </a:fld>
            <a:endParaRPr lang="aa-ET"/>
          </a:p>
        </p:txBody>
      </p:sp>
    </p:spTree>
    <p:extLst>
      <p:ext uri="{BB962C8B-B14F-4D97-AF65-F5344CB8AC3E}">
        <p14:creationId xmlns:p14="http://schemas.microsoft.com/office/powerpoint/2010/main" val="1374610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5BB47-85C2-794C-B6B3-0C71AB93FCE8}"/>
              </a:ext>
            </a:extLst>
          </p:cNvPr>
          <p:cNvSpPr>
            <a:spLocks noGrp="1"/>
          </p:cNvSpPr>
          <p:nvPr>
            <p:ph type="title"/>
          </p:nvPr>
        </p:nvSpPr>
        <p:spPr/>
        <p:txBody>
          <a:bodyPr/>
          <a:lstStyle/>
          <a:p>
            <a:r>
              <a:rPr lang="en-GB"/>
              <a:t>Click to edit Master title style</a:t>
            </a:r>
            <a:endParaRPr lang="aa-ET"/>
          </a:p>
        </p:txBody>
      </p:sp>
      <p:sp>
        <p:nvSpPr>
          <p:cNvPr id="3" name="Content Placeholder 2">
            <a:extLst>
              <a:ext uri="{FF2B5EF4-FFF2-40B4-BE49-F238E27FC236}">
                <a16:creationId xmlns:a16="http://schemas.microsoft.com/office/drawing/2014/main" id="{B762317C-25D7-824B-A96D-C8EE2E9815C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a-ET"/>
          </a:p>
        </p:txBody>
      </p:sp>
      <p:sp>
        <p:nvSpPr>
          <p:cNvPr id="4" name="Content Placeholder 3">
            <a:extLst>
              <a:ext uri="{FF2B5EF4-FFF2-40B4-BE49-F238E27FC236}">
                <a16:creationId xmlns:a16="http://schemas.microsoft.com/office/drawing/2014/main" id="{191E1E7E-FB3A-0149-A7EF-327149C3D59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a-ET"/>
          </a:p>
        </p:txBody>
      </p:sp>
      <p:sp>
        <p:nvSpPr>
          <p:cNvPr id="5" name="Date Placeholder 4">
            <a:extLst>
              <a:ext uri="{FF2B5EF4-FFF2-40B4-BE49-F238E27FC236}">
                <a16:creationId xmlns:a16="http://schemas.microsoft.com/office/drawing/2014/main" id="{C867E52C-B0A0-FD4F-B099-178B509CEB93}"/>
              </a:ext>
            </a:extLst>
          </p:cNvPr>
          <p:cNvSpPr>
            <a:spLocks noGrp="1"/>
          </p:cNvSpPr>
          <p:nvPr>
            <p:ph type="dt" sz="half" idx="10"/>
          </p:nvPr>
        </p:nvSpPr>
        <p:spPr/>
        <p:txBody>
          <a:bodyPr/>
          <a:lstStyle/>
          <a:p>
            <a:fld id="{59C15666-1D94-4696-8BAC-D44A82AB6D3B}" type="datetime1">
              <a:rPr lang="aa-ET" smtClean="0"/>
              <a:t>11/29/2024</a:t>
            </a:fld>
            <a:endParaRPr lang="aa-ET"/>
          </a:p>
        </p:txBody>
      </p:sp>
      <p:sp>
        <p:nvSpPr>
          <p:cNvPr id="6" name="Footer Placeholder 5">
            <a:extLst>
              <a:ext uri="{FF2B5EF4-FFF2-40B4-BE49-F238E27FC236}">
                <a16:creationId xmlns:a16="http://schemas.microsoft.com/office/drawing/2014/main" id="{5CE02467-35EC-844D-854F-CD37C529CDD5}"/>
              </a:ext>
            </a:extLst>
          </p:cNvPr>
          <p:cNvSpPr>
            <a:spLocks noGrp="1"/>
          </p:cNvSpPr>
          <p:nvPr>
            <p:ph type="ftr" sz="quarter" idx="11"/>
          </p:nvPr>
        </p:nvSpPr>
        <p:spPr/>
        <p:txBody>
          <a:bodyPr/>
          <a:lstStyle/>
          <a:p>
            <a:r>
              <a:rPr lang="en-US"/>
              <a:t>EFET &amp; Eurelectric views on ACER recommendation on CACM 2.0</a:t>
            </a:r>
            <a:endParaRPr lang="aa-ET"/>
          </a:p>
        </p:txBody>
      </p:sp>
      <p:sp>
        <p:nvSpPr>
          <p:cNvPr id="7" name="Slide Number Placeholder 6">
            <a:extLst>
              <a:ext uri="{FF2B5EF4-FFF2-40B4-BE49-F238E27FC236}">
                <a16:creationId xmlns:a16="http://schemas.microsoft.com/office/drawing/2014/main" id="{FF5ABC17-3BA9-C74F-89E3-615A837717E5}"/>
              </a:ext>
            </a:extLst>
          </p:cNvPr>
          <p:cNvSpPr>
            <a:spLocks noGrp="1"/>
          </p:cNvSpPr>
          <p:nvPr>
            <p:ph type="sldNum" sz="quarter" idx="12"/>
          </p:nvPr>
        </p:nvSpPr>
        <p:spPr/>
        <p:txBody>
          <a:bodyPr/>
          <a:lstStyle/>
          <a:p>
            <a:fld id="{00A5CAF1-BF11-6149-B88E-767955227975}" type="slidenum">
              <a:rPr lang="aa-ET" smtClean="0"/>
              <a:t>‹#›</a:t>
            </a:fld>
            <a:endParaRPr lang="aa-ET"/>
          </a:p>
        </p:txBody>
      </p:sp>
    </p:spTree>
    <p:extLst>
      <p:ext uri="{BB962C8B-B14F-4D97-AF65-F5344CB8AC3E}">
        <p14:creationId xmlns:p14="http://schemas.microsoft.com/office/powerpoint/2010/main" val="3452052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5710D-E1D5-0744-BC81-08498E0E1AF9}"/>
              </a:ext>
            </a:extLst>
          </p:cNvPr>
          <p:cNvSpPr>
            <a:spLocks noGrp="1"/>
          </p:cNvSpPr>
          <p:nvPr>
            <p:ph type="title"/>
          </p:nvPr>
        </p:nvSpPr>
        <p:spPr>
          <a:xfrm>
            <a:off x="839788" y="365125"/>
            <a:ext cx="10515600" cy="1325563"/>
          </a:xfrm>
        </p:spPr>
        <p:txBody>
          <a:bodyPr/>
          <a:lstStyle/>
          <a:p>
            <a:r>
              <a:rPr lang="en-GB"/>
              <a:t>Click to edit Master title style</a:t>
            </a:r>
            <a:endParaRPr lang="aa-ET"/>
          </a:p>
        </p:txBody>
      </p:sp>
      <p:sp>
        <p:nvSpPr>
          <p:cNvPr id="3" name="Text Placeholder 2">
            <a:extLst>
              <a:ext uri="{FF2B5EF4-FFF2-40B4-BE49-F238E27FC236}">
                <a16:creationId xmlns:a16="http://schemas.microsoft.com/office/drawing/2014/main" id="{1DC47EDB-F362-3740-A715-A42C10023F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B4ED8F1-79C0-7742-A259-FD01E57F9E3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a-ET"/>
          </a:p>
        </p:txBody>
      </p:sp>
      <p:sp>
        <p:nvSpPr>
          <p:cNvPr id="5" name="Text Placeholder 4">
            <a:extLst>
              <a:ext uri="{FF2B5EF4-FFF2-40B4-BE49-F238E27FC236}">
                <a16:creationId xmlns:a16="http://schemas.microsoft.com/office/drawing/2014/main" id="{62E4EBC4-D6D5-5140-BD4B-50F82320FA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205B8E7-50B3-1445-BA85-3966B0B71F8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a-ET"/>
          </a:p>
        </p:txBody>
      </p:sp>
      <p:sp>
        <p:nvSpPr>
          <p:cNvPr id="7" name="Date Placeholder 6">
            <a:extLst>
              <a:ext uri="{FF2B5EF4-FFF2-40B4-BE49-F238E27FC236}">
                <a16:creationId xmlns:a16="http://schemas.microsoft.com/office/drawing/2014/main" id="{4235EFF2-4C95-1048-825C-70BF2563DA40}"/>
              </a:ext>
            </a:extLst>
          </p:cNvPr>
          <p:cNvSpPr>
            <a:spLocks noGrp="1"/>
          </p:cNvSpPr>
          <p:nvPr>
            <p:ph type="dt" sz="half" idx="10"/>
          </p:nvPr>
        </p:nvSpPr>
        <p:spPr/>
        <p:txBody>
          <a:bodyPr/>
          <a:lstStyle/>
          <a:p>
            <a:fld id="{6C5E34E4-F184-4628-B831-27751FA54D2B}" type="datetime1">
              <a:rPr lang="aa-ET" smtClean="0"/>
              <a:t>11/29/2024</a:t>
            </a:fld>
            <a:endParaRPr lang="aa-ET"/>
          </a:p>
        </p:txBody>
      </p:sp>
      <p:sp>
        <p:nvSpPr>
          <p:cNvPr id="8" name="Footer Placeholder 7">
            <a:extLst>
              <a:ext uri="{FF2B5EF4-FFF2-40B4-BE49-F238E27FC236}">
                <a16:creationId xmlns:a16="http://schemas.microsoft.com/office/drawing/2014/main" id="{EBA4808C-FCF5-FB4E-93E1-D1DBD0AE2180}"/>
              </a:ext>
            </a:extLst>
          </p:cNvPr>
          <p:cNvSpPr>
            <a:spLocks noGrp="1"/>
          </p:cNvSpPr>
          <p:nvPr>
            <p:ph type="ftr" sz="quarter" idx="11"/>
          </p:nvPr>
        </p:nvSpPr>
        <p:spPr/>
        <p:txBody>
          <a:bodyPr/>
          <a:lstStyle/>
          <a:p>
            <a:r>
              <a:rPr lang="en-US"/>
              <a:t>EFET &amp; Eurelectric views on ACER recommendation on CACM 2.0</a:t>
            </a:r>
            <a:endParaRPr lang="aa-ET"/>
          </a:p>
        </p:txBody>
      </p:sp>
      <p:sp>
        <p:nvSpPr>
          <p:cNvPr id="9" name="Slide Number Placeholder 8">
            <a:extLst>
              <a:ext uri="{FF2B5EF4-FFF2-40B4-BE49-F238E27FC236}">
                <a16:creationId xmlns:a16="http://schemas.microsoft.com/office/drawing/2014/main" id="{C99370EA-E268-FA43-A32C-F4B08C420B27}"/>
              </a:ext>
            </a:extLst>
          </p:cNvPr>
          <p:cNvSpPr>
            <a:spLocks noGrp="1"/>
          </p:cNvSpPr>
          <p:nvPr>
            <p:ph type="sldNum" sz="quarter" idx="12"/>
          </p:nvPr>
        </p:nvSpPr>
        <p:spPr/>
        <p:txBody>
          <a:bodyPr/>
          <a:lstStyle/>
          <a:p>
            <a:fld id="{00A5CAF1-BF11-6149-B88E-767955227975}" type="slidenum">
              <a:rPr lang="aa-ET" smtClean="0"/>
              <a:t>‹#›</a:t>
            </a:fld>
            <a:endParaRPr lang="aa-ET"/>
          </a:p>
        </p:txBody>
      </p:sp>
    </p:spTree>
    <p:extLst>
      <p:ext uri="{BB962C8B-B14F-4D97-AF65-F5344CB8AC3E}">
        <p14:creationId xmlns:p14="http://schemas.microsoft.com/office/powerpoint/2010/main" val="2370761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26202-2539-654E-BA85-4E4AA0685381}"/>
              </a:ext>
            </a:extLst>
          </p:cNvPr>
          <p:cNvSpPr>
            <a:spLocks noGrp="1"/>
          </p:cNvSpPr>
          <p:nvPr>
            <p:ph type="title"/>
          </p:nvPr>
        </p:nvSpPr>
        <p:spPr/>
        <p:txBody>
          <a:bodyPr/>
          <a:lstStyle/>
          <a:p>
            <a:r>
              <a:rPr lang="en-GB"/>
              <a:t>Click to edit Master title style</a:t>
            </a:r>
            <a:endParaRPr lang="aa-ET"/>
          </a:p>
        </p:txBody>
      </p:sp>
      <p:sp>
        <p:nvSpPr>
          <p:cNvPr id="3" name="Date Placeholder 2">
            <a:extLst>
              <a:ext uri="{FF2B5EF4-FFF2-40B4-BE49-F238E27FC236}">
                <a16:creationId xmlns:a16="http://schemas.microsoft.com/office/drawing/2014/main" id="{88A5E547-487D-2A43-A3A7-2D2F9C1C9308}"/>
              </a:ext>
            </a:extLst>
          </p:cNvPr>
          <p:cNvSpPr>
            <a:spLocks noGrp="1"/>
          </p:cNvSpPr>
          <p:nvPr>
            <p:ph type="dt" sz="half" idx="10"/>
          </p:nvPr>
        </p:nvSpPr>
        <p:spPr/>
        <p:txBody>
          <a:bodyPr/>
          <a:lstStyle/>
          <a:p>
            <a:fld id="{97469ABB-50C2-4496-A43F-7B8E1CF639A8}" type="datetime1">
              <a:rPr lang="aa-ET" smtClean="0"/>
              <a:t>11/29/2024</a:t>
            </a:fld>
            <a:endParaRPr lang="aa-ET"/>
          </a:p>
        </p:txBody>
      </p:sp>
      <p:sp>
        <p:nvSpPr>
          <p:cNvPr id="4" name="Footer Placeholder 3">
            <a:extLst>
              <a:ext uri="{FF2B5EF4-FFF2-40B4-BE49-F238E27FC236}">
                <a16:creationId xmlns:a16="http://schemas.microsoft.com/office/drawing/2014/main" id="{ED6F29CA-814C-2A4C-AF1B-C82648BEDCFC}"/>
              </a:ext>
            </a:extLst>
          </p:cNvPr>
          <p:cNvSpPr>
            <a:spLocks noGrp="1"/>
          </p:cNvSpPr>
          <p:nvPr>
            <p:ph type="ftr" sz="quarter" idx="11"/>
          </p:nvPr>
        </p:nvSpPr>
        <p:spPr/>
        <p:txBody>
          <a:bodyPr/>
          <a:lstStyle/>
          <a:p>
            <a:r>
              <a:rPr lang="en-US"/>
              <a:t>EFET &amp; Eurelectric views on ACER recommendation on CACM 2.0</a:t>
            </a:r>
            <a:endParaRPr lang="aa-ET"/>
          </a:p>
        </p:txBody>
      </p:sp>
      <p:sp>
        <p:nvSpPr>
          <p:cNvPr id="5" name="Slide Number Placeholder 4">
            <a:extLst>
              <a:ext uri="{FF2B5EF4-FFF2-40B4-BE49-F238E27FC236}">
                <a16:creationId xmlns:a16="http://schemas.microsoft.com/office/drawing/2014/main" id="{963F661B-FD9B-6747-ACCD-BB2ED3303811}"/>
              </a:ext>
            </a:extLst>
          </p:cNvPr>
          <p:cNvSpPr>
            <a:spLocks noGrp="1"/>
          </p:cNvSpPr>
          <p:nvPr>
            <p:ph type="sldNum" sz="quarter" idx="12"/>
          </p:nvPr>
        </p:nvSpPr>
        <p:spPr/>
        <p:txBody>
          <a:bodyPr/>
          <a:lstStyle/>
          <a:p>
            <a:fld id="{00A5CAF1-BF11-6149-B88E-767955227975}" type="slidenum">
              <a:rPr lang="aa-ET" smtClean="0"/>
              <a:t>‹#›</a:t>
            </a:fld>
            <a:endParaRPr lang="aa-ET"/>
          </a:p>
        </p:txBody>
      </p:sp>
    </p:spTree>
    <p:extLst>
      <p:ext uri="{BB962C8B-B14F-4D97-AF65-F5344CB8AC3E}">
        <p14:creationId xmlns:p14="http://schemas.microsoft.com/office/powerpoint/2010/main" val="4056962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414175-2F61-4A49-A838-E1FC5216FCE6}"/>
              </a:ext>
            </a:extLst>
          </p:cNvPr>
          <p:cNvSpPr>
            <a:spLocks noGrp="1"/>
          </p:cNvSpPr>
          <p:nvPr>
            <p:ph type="dt" sz="half" idx="10"/>
          </p:nvPr>
        </p:nvSpPr>
        <p:spPr/>
        <p:txBody>
          <a:bodyPr/>
          <a:lstStyle/>
          <a:p>
            <a:fld id="{23D3BFC9-AB8B-4A42-B8B7-86E9A4EDB22C}" type="datetime1">
              <a:rPr lang="aa-ET" smtClean="0"/>
              <a:t>11/29/2024</a:t>
            </a:fld>
            <a:endParaRPr lang="aa-ET"/>
          </a:p>
        </p:txBody>
      </p:sp>
      <p:sp>
        <p:nvSpPr>
          <p:cNvPr id="3" name="Footer Placeholder 2">
            <a:extLst>
              <a:ext uri="{FF2B5EF4-FFF2-40B4-BE49-F238E27FC236}">
                <a16:creationId xmlns:a16="http://schemas.microsoft.com/office/drawing/2014/main" id="{7235231B-F025-6840-8CD0-7199750A0E9F}"/>
              </a:ext>
            </a:extLst>
          </p:cNvPr>
          <p:cNvSpPr>
            <a:spLocks noGrp="1"/>
          </p:cNvSpPr>
          <p:nvPr>
            <p:ph type="ftr" sz="quarter" idx="11"/>
          </p:nvPr>
        </p:nvSpPr>
        <p:spPr/>
        <p:txBody>
          <a:bodyPr/>
          <a:lstStyle/>
          <a:p>
            <a:r>
              <a:rPr lang="en-US"/>
              <a:t>EFET &amp; Eurelectric views on ACER recommendation on CACM 2.0</a:t>
            </a:r>
            <a:endParaRPr lang="aa-ET"/>
          </a:p>
        </p:txBody>
      </p:sp>
      <p:sp>
        <p:nvSpPr>
          <p:cNvPr id="4" name="Slide Number Placeholder 3">
            <a:extLst>
              <a:ext uri="{FF2B5EF4-FFF2-40B4-BE49-F238E27FC236}">
                <a16:creationId xmlns:a16="http://schemas.microsoft.com/office/drawing/2014/main" id="{F0FDD12F-3247-3E4B-857F-C0452EDD5F3A}"/>
              </a:ext>
            </a:extLst>
          </p:cNvPr>
          <p:cNvSpPr>
            <a:spLocks noGrp="1"/>
          </p:cNvSpPr>
          <p:nvPr>
            <p:ph type="sldNum" sz="quarter" idx="12"/>
          </p:nvPr>
        </p:nvSpPr>
        <p:spPr/>
        <p:txBody>
          <a:bodyPr/>
          <a:lstStyle/>
          <a:p>
            <a:fld id="{00A5CAF1-BF11-6149-B88E-767955227975}" type="slidenum">
              <a:rPr lang="aa-ET" smtClean="0"/>
              <a:t>‹#›</a:t>
            </a:fld>
            <a:endParaRPr lang="aa-ET"/>
          </a:p>
        </p:txBody>
      </p:sp>
    </p:spTree>
    <p:extLst>
      <p:ext uri="{BB962C8B-B14F-4D97-AF65-F5344CB8AC3E}">
        <p14:creationId xmlns:p14="http://schemas.microsoft.com/office/powerpoint/2010/main" val="937975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FB1C1-00F9-344D-B459-E1743A89033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aa-ET"/>
          </a:p>
        </p:txBody>
      </p:sp>
      <p:sp>
        <p:nvSpPr>
          <p:cNvPr id="3" name="Content Placeholder 2">
            <a:extLst>
              <a:ext uri="{FF2B5EF4-FFF2-40B4-BE49-F238E27FC236}">
                <a16:creationId xmlns:a16="http://schemas.microsoft.com/office/drawing/2014/main" id="{18B99774-6EAC-A343-825D-8425A7BC0C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a-ET"/>
          </a:p>
        </p:txBody>
      </p:sp>
      <p:sp>
        <p:nvSpPr>
          <p:cNvPr id="4" name="Text Placeholder 3">
            <a:extLst>
              <a:ext uri="{FF2B5EF4-FFF2-40B4-BE49-F238E27FC236}">
                <a16:creationId xmlns:a16="http://schemas.microsoft.com/office/drawing/2014/main" id="{C151E8BF-A319-1148-9588-5AFA6EA4BD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15DF262-1C92-414B-A086-1619A96E3C5A}"/>
              </a:ext>
            </a:extLst>
          </p:cNvPr>
          <p:cNvSpPr>
            <a:spLocks noGrp="1"/>
          </p:cNvSpPr>
          <p:nvPr>
            <p:ph type="dt" sz="half" idx="10"/>
          </p:nvPr>
        </p:nvSpPr>
        <p:spPr/>
        <p:txBody>
          <a:bodyPr/>
          <a:lstStyle/>
          <a:p>
            <a:fld id="{06BFE467-E113-4106-9595-D0841CB02DE6}" type="datetime1">
              <a:rPr lang="aa-ET" smtClean="0"/>
              <a:t>11/29/2024</a:t>
            </a:fld>
            <a:endParaRPr lang="aa-ET"/>
          </a:p>
        </p:txBody>
      </p:sp>
      <p:sp>
        <p:nvSpPr>
          <p:cNvPr id="6" name="Footer Placeholder 5">
            <a:extLst>
              <a:ext uri="{FF2B5EF4-FFF2-40B4-BE49-F238E27FC236}">
                <a16:creationId xmlns:a16="http://schemas.microsoft.com/office/drawing/2014/main" id="{7A17102D-E1AC-5143-A6C1-A6D71B0F8E20}"/>
              </a:ext>
            </a:extLst>
          </p:cNvPr>
          <p:cNvSpPr>
            <a:spLocks noGrp="1"/>
          </p:cNvSpPr>
          <p:nvPr>
            <p:ph type="ftr" sz="quarter" idx="11"/>
          </p:nvPr>
        </p:nvSpPr>
        <p:spPr/>
        <p:txBody>
          <a:bodyPr/>
          <a:lstStyle/>
          <a:p>
            <a:r>
              <a:rPr lang="en-US"/>
              <a:t>EFET &amp; Eurelectric views on ACER recommendation on CACM 2.0</a:t>
            </a:r>
            <a:endParaRPr lang="aa-ET"/>
          </a:p>
        </p:txBody>
      </p:sp>
      <p:sp>
        <p:nvSpPr>
          <p:cNvPr id="7" name="Slide Number Placeholder 6">
            <a:extLst>
              <a:ext uri="{FF2B5EF4-FFF2-40B4-BE49-F238E27FC236}">
                <a16:creationId xmlns:a16="http://schemas.microsoft.com/office/drawing/2014/main" id="{431909B7-A893-2246-BFD2-6B9E462FE0F9}"/>
              </a:ext>
            </a:extLst>
          </p:cNvPr>
          <p:cNvSpPr>
            <a:spLocks noGrp="1"/>
          </p:cNvSpPr>
          <p:nvPr>
            <p:ph type="sldNum" sz="quarter" idx="12"/>
          </p:nvPr>
        </p:nvSpPr>
        <p:spPr/>
        <p:txBody>
          <a:bodyPr/>
          <a:lstStyle/>
          <a:p>
            <a:fld id="{00A5CAF1-BF11-6149-B88E-767955227975}" type="slidenum">
              <a:rPr lang="aa-ET" smtClean="0"/>
              <a:t>‹#›</a:t>
            </a:fld>
            <a:endParaRPr lang="aa-ET"/>
          </a:p>
        </p:txBody>
      </p:sp>
    </p:spTree>
    <p:extLst>
      <p:ext uri="{BB962C8B-B14F-4D97-AF65-F5344CB8AC3E}">
        <p14:creationId xmlns:p14="http://schemas.microsoft.com/office/powerpoint/2010/main" val="1996039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C4A66-32C9-744C-B57C-88B3E3AD482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aa-ET"/>
          </a:p>
        </p:txBody>
      </p:sp>
      <p:sp>
        <p:nvSpPr>
          <p:cNvPr id="3" name="Picture Placeholder 2">
            <a:extLst>
              <a:ext uri="{FF2B5EF4-FFF2-40B4-BE49-F238E27FC236}">
                <a16:creationId xmlns:a16="http://schemas.microsoft.com/office/drawing/2014/main" id="{DA18509B-20DF-E84D-83C9-564C543B8F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a-ET"/>
          </a:p>
        </p:txBody>
      </p:sp>
      <p:sp>
        <p:nvSpPr>
          <p:cNvPr id="4" name="Text Placeholder 3">
            <a:extLst>
              <a:ext uri="{FF2B5EF4-FFF2-40B4-BE49-F238E27FC236}">
                <a16:creationId xmlns:a16="http://schemas.microsoft.com/office/drawing/2014/main" id="{8AE3D982-5109-8B45-A2B3-369C032F19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78D4769-95DE-B947-AEB3-66EADF49DDEA}"/>
              </a:ext>
            </a:extLst>
          </p:cNvPr>
          <p:cNvSpPr>
            <a:spLocks noGrp="1"/>
          </p:cNvSpPr>
          <p:nvPr>
            <p:ph type="dt" sz="half" idx="10"/>
          </p:nvPr>
        </p:nvSpPr>
        <p:spPr/>
        <p:txBody>
          <a:bodyPr/>
          <a:lstStyle/>
          <a:p>
            <a:fld id="{CCAF7B2B-0DF5-4DA4-8CA4-BF8B568CF39C}" type="datetime1">
              <a:rPr lang="aa-ET" smtClean="0"/>
              <a:t>11/29/2024</a:t>
            </a:fld>
            <a:endParaRPr lang="aa-ET"/>
          </a:p>
        </p:txBody>
      </p:sp>
      <p:sp>
        <p:nvSpPr>
          <p:cNvPr id="6" name="Footer Placeholder 5">
            <a:extLst>
              <a:ext uri="{FF2B5EF4-FFF2-40B4-BE49-F238E27FC236}">
                <a16:creationId xmlns:a16="http://schemas.microsoft.com/office/drawing/2014/main" id="{CE9D6478-02AB-0141-B79F-F63F70EA120A}"/>
              </a:ext>
            </a:extLst>
          </p:cNvPr>
          <p:cNvSpPr>
            <a:spLocks noGrp="1"/>
          </p:cNvSpPr>
          <p:nvPr>
            <p:ph type="ftr" sz="quarter" idx="11"/>
          </p:nvPr>
        </p:nvSpPr>
        <p:spPr/>
        <p:txBody>
          <a:bodyPr/>
          <a:lstStyle/>
          <a:p>
            <a:r>
              <a:rPr lang="en-US"/>
              <a:t>EFET &amp; Eurelectric views on ACER recommendation on CACM 2.0</a:t>
            </a:r>
            <a:endParaRPr lang="aa-ET"/>
          </a:p>
        </p:txBody>
      </p:sp>
      <p:sp>
        <p:nvSpPr>
          <p:cNvPr id="7" name="Slide Number Placeholder 6">
            <a:extLst>
              <a:ext uri="{FF2B5EF4-FFF2-40B4-BE49-F238E27FC236}">
                <a16:creationId xmlns:a16="http://schemas.microsoft.com/office/drawing/2014/main" id="{E75618C4-0BD1-AB45-AEE8-3813210A6703}"/>
              </a:ext>
            </a:extLst>
          </p:cNvPr>
          <p:cNvSpPr>
            <a:spLocks noGrp="1"/>
          </p:cNvSpPr>
          <p:nvPr>
            <p:ph type="sldNum" sz="quarter" idx="12"/>
          </p:nvPr>
        </p:nvSpPr>
        <p:spPr/>
        <p:txBody>
          <a:bodyPr/>
          <a:lstStyle/>
          <a:p>
            <a:fld id="{00A5CAF1-BF11-6149-B88E-767955227975}" type="slidenum">
              <a:rPr lang="aa-ET" smtClean="0"/>
              <a:t>‹#›</a:t>
            </a:fld>
            <a:endParaRPr lang="aa-ET"/>
          </a:p>
        </p:txBody>
      </p:sp>
    </p:spTree>
    <p:extLst>
      <p:ext uri="{BB962C8B-B14F-4D97-AF65-F5344CB8AC3E}">
        <p14:creationId xmlns:p14="http://schemas.microsoft.com/office/powerpoint/2010/main" val="3127315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2.jpeg"/><Relationship Id="rId2" Type="http://schemas.openxmlformats.org/officeDocument/2006/relationships/slideLayout" Target="../slideLayouts/slideLayout13.xml"/><Relationship Id="rId16"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E99DFD-C73B-9245-81B5-C9B9EB3F24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aa-ET"/>
          </a:p>
        </p:txBody>
      </p:sp>
      <p:sp>
        <p:nvSpPr>
          <p:cNvPr id="3" name="Text Placeholder 2">
            <a:extLst>
              <a:ext uri="{FF2B5EF4-FFF2-40B4-BE49-F238E27FC236}">
                <a16:creationId xmlns:a16="http://schemas.microsoft.com/office/drawing/2014/main" id="{51EB8DDA-2BC0-E14B-B119-B0C0CCBC8E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aa-ET"/>
          </a:p>
        </p:txBody>
      </p:sp>
      <p:sp>
        <p:nvSpPr>
          <p:cNvPr id="4" name="Date Placeholder 3">
            <a:extLst>
              <a:ext uri="{FF2B5EF4-FFF2-40B4-BE49-F238E27FC236}">
                <a16:creationId xmlns:a16="http://schemas.microsoft.com/office/drawing/2014/main" id="{150B4D57-2225-DD47-9229-B5A4405C8A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85B92-3AA7-40D7-9308-8C1D622922C5}" type="datetime1">
              <a:rPr lang="aa-ET" smtClean="0"/>
              <a:t>11/29/2024</a:t>
            </a:fld>
            <a:endParaRPr lang="aa-ET"/>
          </a:p>
        </p:txBody>
      </p:sp>
      <p:sp>
        <p:nvSpPr>
          <p:cNvPr id="5" name="Footer Placeholder 4">
            <a:extLst>
              <a:ext uri="{FF2B5EF4-FFF2-40B4-BE49-F238E27FC236}">
                <a16:creationId xmlns:a16="http://schemas.microsoft.com/office/drawing/2014/main" id="{CA7D498A-6D4F-B24B-A5F7-64814C74B5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EFET &amp; Eurelectric views on ACER recommendation on CACM 2.0</a:t>
            </a:r>
            <a:endParaRPr lang="aa-ET"/>
          </a:p>
        </p:txBody>
      </p:sp>
      <p:sp>
        <p:nvSpPr>
          <p:cNvPr id="6" name="Slide Number Placeholder 5">
            <a:extLst>
              <a:ext uri="{FF2B5EF4-FFF2-40B4-BE49-F238E27FC236}">
                <a16:creationId xmlns:a16="http://schemas.microsoft.com/office/drawing/2014/main" id="{5FEDAC0C-C87B-B34F-B0FC-68F398BF9A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A5CAF1-BF11-6149-B88E-767955227975}" type="slidenum">
              <a:rPr lang="aa-ET" smtClean="0"/>
              <a:t>‹#›</a:t>
            </a:fld>
            <a:endParaRPr lang="aa-ET"/>
          </a:p>
        </p:txBody>
      </p:sp>
    </p:spTree>
    <p:extLst>
      <p:ext uri="{BB962C8B-B14F-4D97-AF65-F5344CB8AC3E}">
        <p14:creationId xmlns:p14="http://schemas.microsoft.com/office/powerpoint/2010/main" val="883429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a-E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Rectangle 6"/>
          <p:cNvSpPr/>
          <p:nvPr userDrawn="1"/>
        </p:nvSpPr>
        <p:spPr>
          <a:xfrm>
            <a:off x="0" y="-1"/>
            <a:ext cx="212268" cy="6172201"/>
          </a:xfrm>
          <a:prstGeom prst="rect">
            <a:avLst/>
          </a:prstGeom>
          <a:solidFill>
            <a:srgbClr val="72D5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9" name="Rectangle 8"/>
          <p:cNvSpPr/>
          <p:nvPr userDrawn="1"/>
        </p:nvSpPr>
        <p:spPr>
          <a:xfrm>
            <a:off x="0" y="5956540"/>
            <a:ext cx="212268" cy="215660"/>
          </a:xfrm>
          <a:prstGeom prst="rect">
            <a:avLst/>
          </a:prstGeom>
          <a:solidFill>
            <a:srgbClr val="2C6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rgbClr val="2C63FF"/>
              </a:solidFill>
            </a:endParaRPr>
          </a:p>
        </p:txBody>
      </p:sp>
      <p:sp>
        <p:nvSpPr>
          <p:cNvPr id="8" name="Slide Number Placeholder 5">
            <a:extLst>
              <a:ext uri="{FF2B5EF4-FFF2-40B4-BE49-F238E27FC236}">
                <a16:creationId xmlns:a16="http://schemas.microsoft.com/office/drawing/2014/main" id="{F2500711-54A6-4B01-A42C-864B4B6B20B6}"/>
              </a:ext>
            </a:extLst>
          </p:cNvPr>
          <p:cNvSpPr>
            <a:spLocks noGrp="1"/>
          </p:cNvSpPr>
          <p:nvPr>
            <p:ph type="sldNum" sz="quarter" idx="4"/>
          </p:nvPr>
        </p:nvSpPr>
        <p:spPr>
          <a:xfrm>
            <a:off x="212268" y="6405511"/>
            <a:ext cx="2743200" cy="365125"/>
          </a:xfrm>
          <a:prstGeom prst="rect">
            <a:avLst/>
          </a:prstGeom>
        </p:spPr>
        <p:txBody>
          <a:bodyPr/>
          <a:lstStyle>
            <a:lvl1pPr>
              <a:defRPr>
                <a:solidFill>
                  <a:schemeClr val="accent2"/>
                </a:solidFill>
              </a:defRPr>
            </a:lvl1pPr>
          </a:lstStyle>
          <a:p>
            <a:fld id="{B4B46A78-6AF9-412C-AE9C-E98B1C607C25}" type="slidenum">
              <a:rPr lang="es-ES" smtClean="0"/>
              <a:pPr/>
              <a:t>‹#›</a:t>
            </a:fld>
            <a:endParaRPr lang="es-ES"/>
          </a:p>
        </p:txBody>
      </p:sp>
    </p:spTree>
    <p:extLst>
      <p:ext uri="{BB962C8B-B14F-4D97-AF65-F5344CB8AC3E}">
        <p14:creationId xmlns:p14="http://schemas.microsoft.com/office/powerpoint/2010/main" val="25046401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hf hdr="0" ftr="0" dt="0"/>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Tx/>
        <a:buBlip>
          <a:blip r:embed="rId16"/>
        </a:buBlip>
        <a:defRPr sz="2800" kern="1200">
          <a:solidFill>
            <a:schemeClr val="accent2"/>
          </a:solidFill>
          <a:latin typeface="+mn-lt"/>
          <a:ea typeface="+mn-ea"/>
          <a:cs typeface="+mn-cs"/>
        </a:defRPr>
      </a:lvl1pPr>
      <a:lvl2pPr marL="685800" indent="-228600" algn="l" defTabSz="914400" rtl="0" eaLnBrk="1" latinLnBrk="0" hangingPunct="1">
        <a:lnSpc>
          <a:spcPct val="90000"/>
        </a:lnSpc>
        <a:spcBef>
          <a:spcPts val="500"/>
        </a:spcBef>
        <a:buFontTx/>
        <a:buBlip>
          <a:blip r:embed="rId17"/>
        </a:buBlip>
        <a:defRPr sz="2400" kern="1200">
          <a:solidFill>
            <a:schemeClr val="accent2"/>
          </a:solidFill>
          <a:latin typeface="+mn-lt"/>
          <a:ea typeface="+mn-ea"/>
          <a:cs typeface="+mn-cs"/>
        </a:defRPr>
      </a:lvl2pPr>
      <a:lvl3pPr marL="1143000" indent="-228600" algn="l" defTabSz="914400" rtl="0" eaLnBrk="1" latinLnBrk="0" hangingPunct="1">
        <a:lnSpc>
          <a:spcPct val="90000"/>
        </a:lnSpc>
        <a:spcBef>
          <a:spcPts val="500"/>
        </a:spcBef>
        <a:buFontTx/>
        <a:buBlip>
          <a:blip r:embed="rId18"/>
        </a:buBlip>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9D36A-0C4F-5A49-BF7F-3CCA63E84884}"/>
              </a:ext>
            </a:extLst>
          </p:cNvPr>
          <p:cNvSpPr>
            <a:spLocks noGrp="1"/>
          </p:cNvSpPr>
          <p:nvPr>
            <p:ph type="ctrTitle"/>
          </p:nvPr>
        </p:nvSpPr>
        <p:spPr>
          <a:xfrm>
            <a:off x="670963" y="2396970"/>
            <a:ext cx="11054282" cy="2664221"/>
          </a:xfrm>
        </p:spPr>
        <p:txBody>
          <a:bodyPr>
            <a:normAutofit fontScale="90000"/>
          </a:bodyPr>
          <a:lstStyle/>
          <a:p>
            <a:pPr algn="l"/>
            <a:r>
              <a:rPr lang="en-GB" sz="4000" dirty="0">
                <a:solidFill>
                  <a:srgbClr val="2C63FF"/>
                </a:solidFill>
                <a:latin typeface="Qanelas" panose="00000500000000000000" pitchFamily="50" charset="0"/>
              </a:rPr>
              <a:t>Key considerations for SDAC 15-minute Market Time Unit go-live and following reflections on decoupling event</a:t>
            </a:r>
            <a:br>
              <a:rPr lang="en-GB" sz="4000" dirty="0">
                <a:solidFill>
                  <a:srgbClr val="2C63FF"/>
                </a:solidFill>
                <a:latin typeface="Qanelas" panose="00000500000000000000" pitchFamily="50" charset="0"/>
              </a:rPr>
            </a:br>
            <a:br>
              <a:rPr lang="en-GB" sz="4000" dirty="0">
                <a:solidFill>
                  <a:srgbClr val="2C63FF"/>
                </a:solidFill>
                <a:latin typeface="Qanelas" panose="00000500000000000000" pitchFamily="50" charset="0"/>
              </a:rPr>
            </a:br>
            <a:r>
              <a:rPr lang="en-GB" sz="2800" dirty="0">
                <a:solidFill>
                  <a:srgbClr val="99CCFF"/>
                </a:solidFill>
                <a:latin typeface="Qanelas" panose="00000500000000000000" pitchFamily="50" charset="0"/>
              </a:rPr>
              <a:t>MESC – 3 December 2024</a:t>
            </a:r>
            <a:endParaRPr lang="en-GB" sz="4000" b="1" dirty="0">
              <a:solidFill>
                <a:srgbClr val="99CCFF"/>
              </a:solidFill>
              <a:latin typeface="Qanelas" panose="00000500000000000000" pitchFamily="50" charset="0"/>
            </a:endParaRPr>
          </a:p>
        </p:txBody>
      </p:sp>
      <p:pic>
        <p:nvPicPr>
          <p:cNvPr id="5" name="Picture 4" descr="A picture containing graphical user interface&#10;&#10;Description automatically generated">
            <a:extLst>
              <a:ext uri="{FF2B5EF4-FFF2-40B4-BE49-F238E27FC236}">
                <a16:creationId xmlns:a16="http://schemas.microsoft.com/office/drawing/2014/main" id="{9EFF2DD9-65A7-044E-8145-69C3431A3C2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8053" y="450324"/>
            <a:ext cx="3778490" cy="1209213"/>
          </a:xfrm>
          <a:prstGeom prst="rect">
            <a:avLst/>
          </a:prstGeom>
          <a:noFill/>
        </p:spPr>
      </p:pic>
      <p:sp>
        <p:nvSpPr>
          <p:cNvPr id="3" name="Espace réservé du numéro de diapositive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A5CAF1-BF11-6149-B88E-767955227975}" type="slidenum">
              <a:rPr kumimoji="0" lang="aa-ET"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aa-ET"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6555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9BC03-D70D-70F5-DB36-1C1A7E68276D}"/>
              </a:ext>
            </a:extLst>
          </p:cNvPr>
          <p:cNvSpPr>
            <a:spLocks noGrp="1"/>
          </p:cNvSpPr>
          <p:nvPr>
            <p:ph type="title"/>
          </p:nvPr>
        </p:nvSpPr>
        <p:spPr>
          <a:xfrm>
            <a:off x="816140" y="0"/>
            <a:ext cx="10515600" cy="1325563"/>
          </a:xfrm>
        </p:spPr>
        <p:txBody>
          <a:bodyPr>
            <a:normAutofit/>
          </a:bodyPr>
          <a:lstStyle/>
          <a:p>
            <a:r>
              <a:rPr lang="en-US" sz="2800" dirty="0">
                <a:solidFill>
                  <a:srgbClr val="0000FF"/>
                </a:solidFill>
                <a:latin typeface="Qanelas" panose="00000500000000000000" pitchFamily="50" charset="0"/>
              </a:rPr>
              <a:t>SDAC 15-min MTU go-live preparation</a:t>
            </a:r>
            <a:endParaRPr lang="fr-FR" sz="2800" dirty="0"/>
          </a:p>
        </p:txBody>
      </p:sp>
      <p:sp>
        <p:nvSpPr>
          <p:cNvPr id="5" name="Slide Number Placeholder 4">
            <a:extLst>
              <a:ext uri="{FF2B5EF4-FFF2-40B4-BE49-F238E27FC236}">
                <a16:creationId xmlns:a16="http://schemas.microsoft.com/office/drawing/2014/main" id="{1E02C3CB-311C-C2AB-391D-F93EA1E75B1C}"/>
              </a:ext>
            </a:extLst>
          </p:cNvPr>
          <p:cNvSpPr>
            <a:spLocks noGrp="1"/>
          </p:cNvSpPr>
          <p:nvPr>
            <p:ph type="sldNum" sz="quarter" idx="12"/>
          </p:nvPr>
        </p:nvSpPr>
        <p:spPr>
          <a:xfrm>
            <a:off x="9222117" y="631031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4B46A78-6AF9-412C-AE9C-E98B1C607C25}" type="slidenum">
              <a:rPr kumimoji="0" lang="es-ES" sz="1200" b="0" i="0" u="none" strike="noStrike" kern="1200" cap="none" spc="0" normalizeH="0" baseline="0" noProof="0" smtClean="0">
                <a:ln>
                  <a:noFill/>
                </a:ln>
                <a:solidFill>
                  <a:srgbClr val="414042"/>
                </a:solidFill>
                <a:effectLst/>
                <a:uLnTx/>
                <a:uFillTx/>
                <a:latin typeface="Qanela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s-ES" sz="1200" b="0" i="0" u="none" strike="noStrike" kern="1200" cap="none" spc="0" normalizeH="0" baseline="0" noProof="0">
              <a:ln>
                <a:noFill/>
              </a:ln>
              <a:solidFill>
                <a:srgbClr val="414042"/>
              </a:solidFill>
              <a:effectLst/>
              <a:uLnTx/>
              <a:uFillTx/>
              <a:latin typeface="Qanelas"/>
              <a:ea typeface="+mn-ea"/>
              <a:cs typeface="+mn-cs"/>
            </a:endParaRPr>
          </a:p>
        </p:txBody>
      </p:sp>
      <p:sp>
        <p:nvSpPr>
          <p:cNvPr id="7" name="TextBox 6">
            <a:extLst>
              <a:ext uri="{FF2B5EF4-FFF2-40B4-BE49-F238E27FC236}">
                <a16:creationId xmlns:a16="http://schemas.microsoft.com/office/drawing/2014/main" id="{5AB376E8-45BA-C006-27F9-A25EC486B5AF}"/>
              </a:ext>
            </a:extLst>
          </p:cNvPr>
          <p:cNvSpPr txBox="1"/>
          <p:nvPr/>
        </p:nvSpPr>
        <p:spPr>
          <a:xfrm>
            <a:off x="816140" y="1325563"/>
            <a:ext cx="11149177" cy="5191293"/>
          </a:xfrm>
          <a:prstGeom prst="rect">
            <a:avLst/>
          </a:prstGeom>
          <a:solidFill>
            <a:schemeClr val="bg1"/>
          </a:solidFill>
        </p:spPr>
        <p:txBody>
          <a:bodyPr wrap="square" lIns="91440" tIns="45720" rIns="91440" bIns="45720" anchor="t">
            <a:spAutoFit/>
          </a:bodyPr>
          <a:lstStyle/>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1800" b="0" i="0" u="none" strike="noStrike" kern="100" cap="none" spc="0" normalizeH="0" baseline="0" noProof="0" dirty="0">
                <a:ln>
                  <a:noFill/>
                </a:ln>
                <a:solidFill>
                  <a:srgbClr val="72D54A"/>
                </a:solidFill>
                <a:effectLst/>
                <a:uLnTx/>
                <a:uFillTx/>
                <a:latin typeface="Qanelas"/>
                <a:ea typeface="+mn-ea"/>
                <a:cs typeface="Times New Roman"/>
              </a:rPr>
              <a:t>General observations</a:t>
            </a:r>
            <a:endParaRPr kumimoji="0" lang="en-US" sz="1200" b="0" i="0" u="none" strike="noStrike" kern="100" cap="none" spc="0" normalizeH="0" baseline="0" noProof="0" dirty="0">
              <a:ln>
                <a:noFill/>
              </a:ln>
              <a:solidFill>
                <a:srgbClr val="72D54A"/>
              </a:solidFill>
              <a:effectLst/>
              <a:uLnTx/>
              <a:uFillTx/>
              <a:latin typeface="Qanelas"/>
              <a:ea typeface="+mn-ea"/>
              <a:cs typeface="Times New Roman"/>
            </a:endParaRPr>
          </a:p>
          <a:p>
            <a:pPr marL="342900" marR="0" lvl="0" indent="-342900" algn="just" defTabSz="914400" rtl="0" eaLnBrk="1" fontAlgn="auto" latinLnBrk="0" hangingPunct="1">
              <a:lnSpc>
                <a:spcPct val="115000"/>
              </a:lnSpc>
              <a:spcBef>
                <a:spcPts val="0"/>
              </a:spcBef>
              <a:spcAft>
                <a:spcPts val="600"/>
              </a:spcAft>
              <a:buClrTx/>
              <a:buSzTx/>
              <a:buFont typeface="Aptos" panose="020B00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Qanelas"/>
                <a:ea typeface="+mn-ea"/>
                <a:cs typeface="+mn-cs"/>
              </a:rPr>
              <a:t>We thank the MCSC for its commitment and responsiveness in addressing our needs particularly regarding: (</a:t>
            </a:r>
            <a:r>
              <a:rPr kumimoji="0" lang="en-US" sz="1200" b="0" i="0" u="none" strike="noStrike" kern="1200" cap="none" spc="0" normalizeH="0" baseline="0" noProof="0" dirty="0" err="1">
                <a:ln>
                  <a:noFill/>
                </a:ln>
                <a:solidFill>
                  <a:prstClr val="black"/>
                </a:solidFill>
                <a:effectLst/>
                <a:uLnTx/>
                <a:uFillTx/>
                <a:latin typeface="Qanelas"/>
                <a:ea typeface="+mn-ea"/>
                <a:cs typeface="+mn-cs"/>
              </a:rPr>
              <a:t>i</a:t>
            </a:r>
            <a:r>
              <a:rPr kumimoji="0" lang="en-US" sz="1200" b="0" i="0" u="none" strike="noStrike" kern="1200" cap="none" spc="0" normalizeH="0" baseline="0" noProof="0" dirty="0">
                <a:ln>
                  <a:noFill/>
                </a:ln>
                <a:solidFill>
                  <a:prstClr val="black"/>
                </a:solidFill>
                <a:effectLst/>
                <a:uLnTx/>
                <a:uFillTx/>
                <a:latin typeface="Qanelas"/>
                <a:ea typeface="+mn-ea"/>
                <a:cs typeface="+mn-cs"/>
              </a:rPr>
              <a:t>) the content of member testing, (ii) the </a:t>
            </a:r>
            <a:r>
              <a:rPr kumimoji="0" lang="en-US" sz="1200" b="0" i="0" u="none" strike="noStrike" kern="1200" cap="none" spc="0" normalizeH="0" baseline="0" noProof="0" dirty="0" err="1">
                <a:ln>
                  <a:noFill/>
                </a:ln>
                <a:solidFill>
                  <a:prstClr val="black"/>
                </a:solidFill>
                <a:effectLst/>
                <a:uLnTx/>
                <a:uFillTx/>
                <a:latin typeface="Qanelas"/>
                <a:ea typeface="+mn-ea"/>
                <a:cs typeface="+mn-cs"/>
              </a:rPr>
              <a:t>harmonisation</a:t>
            </a:r>
            <a:r>
              <a:rPr kumimoji="0" lang="en-US" sz="1200" b="0" i="0" u="none" strike="noStrike" kern="1200" cap="none" spc="0" normalizeH="0" baseline="0" noProof="0" dirty="0">
                <a:ln>
                  <a:noFill/>
                </a:ln>
                <a:solidFill>
                  <a:prstClr val="black"/>
                </a:solidFill>
                <a:effectLst/>
                <a:uLnTx/>
                <a:uFillTx/>
                <a:latin typeface="Qanelas"/>
                <a:ea typeface="+mn-ea"/>
                <a:cs typeface="+mn-cs"/>
              </a:rPr>
              <a:t> of the 60-minute average price calculation methodology, (iii) the distinction between </a:t>
            </a:r>
            <a:r>
              <a:rPr kumimoji="0" lang="en-US" sz="1200" b="0" i="0" u="none" strike="noStrike" kern="100" cap="none" spc="0" normalizeH="0" baseline="0" noProof="0" dirty="0">
                <a:ln>
                  <a:noFill/>
                </a:ln>
                <a:solidFill>
                  <a:prstClr val="black"/>
                </a:solidFill>
                <a:effectLst/>
                <a:uLnTx/>
                <a:uFillTx/>
                <a:latin typeface="Qanelas"/>
                <a:ea typeface="+mn-ea"/>
                <a:cs typeface="Times New Roman"/>
              </a:rPr>
              <a:t>ID and DA go-lives to prevent cascading effects in case of SDAC go-live is delays</a:t>
            </a:r>
            <a:r>
              <a:rPr kumimoji="0" lang="en-US" sz="1200" b="0" i="0" u="none" strike="noStrike" kern="1200" cap="none" spc="0" normalizeH="0" baseline="0" noProof="0" dirty="0">
                <a:ln>
                  <a:noFill/>
                </a:ln>
                <a:solidFill>
                  <a:prstClr val="black"/>
                </a:solidFill>
                <a:effectLst/>
                <a:uLnTx/>
                <a:uFillTx/>
                <a:latin typeface="Qanelas"/>
                <a:ea typeface="+mn-ea"/>
                <a:cs typeface="+mn-cs"/>
              </a:rPr>
              <a:t> and the implementation planning overview. </a:t>
            </a:r>
            <a:r>
              <a:rPr kumimoji="0" lang="en-US" sz="1200" b="0" i="0" u="none" strike="noStrike" kern="1200" cap="none" spc="0" normalizeH="0" baseline="0" noProof="0" dirty="0">
                <a:ln>
                  <a:noFill/>
                </a:ln>
                <a:solidFill>
                  <a:srgbClr val="2C63FF"/>
                </a:solidFill>
                <a:effectLst/>
                <a:uLnTx/>
                <a:uFillTx/>
                <a:latin typeface="Qanelas"/>
                <a:ea typeface="+mn-ea"/>
                <a:cs typeface="+mn-cs"/>
              </a:rPr>
              <a:t>The productive dialogue through the MCCG channel has been greatly appreciated</a:t>
            </a:r>
            <a:r>
              <a:rPr kumimoji="0" lang="en-US" sz="1200" b="0" i="0" u="none" strike="noStrike" kern="1200" cap="none" spc="0" normalizeH="0" baseline="0" noProof="0" dirty="0">
                <a:ln>
                  <a:noFill/>
                </a:ln>
                <a:solidFill>
                  <a:prstClr val="black"/>
                </a:solidFill>
                <a:effectLst/>
                <a:uLnTx/>
                <a:uFillTx/>
                <a:latin typeface="Qanelas"/>
                <a:ea typeface="+mn-ea"/>
                <a:cs typeface="+mn-cs"/>
              </a:rPr>
              <a:t>.</a:t>
            </a:r>
            <a:endParaRPr kumimoji="0" lang="en-US" sz="1200" b="0" i="0" u="none" strike="noStrike" kern="100" cap="none" spc="0" normalizeH="0" baseline="0" noProof="0" dirty="0">
              <a:ln>
                <a:noFill/>
              </a:ln>
              <a:solidFill>
                <a:prstClr val="black"/>
              </a:solidFill>
              <a:effectLst/>
              <a:uLnTx/>
              <a:uFillTx/>
              <a:latin typeface="Qanelas"/>
              <a:ea typeface="Aptos" panose="020B0004020202020204" pitchFamily="34" charset="0"/>
              <a:cs typeface="Times New Roman" panose="02020603050405020304" pitchFamily="18" charset="0"/>
            </a:endParaRPr>
          </a:p>
          <a:p>
            <a:pPr marL="342900" marR="0" lvl="0" indent="-342900" algn="just" defTabSz="914400" rtl="0" eaLnBrk="1" fontAlgn="auto" latinLnBrk="0" hangingPunct="1">
              <a:lnSpc>
                <a:spcPct val="114999"/>
              </a:lnSpc>
              <a:spcBef>
                <a:spcPts val="0"/>
              </a:spcBef>
              <a:spcAft>
                <a:spcPts val="0"/>
              </a:spcAft>
              <a:buClrTx/>
              <a:buSzTx/>
              <a:buFont typeface="Aptos" panose="020B00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Qanelas"/>
                <a:ea typeface="Aptos" panose="020B0004020202020204" pitchFamily="34" charset="0"/>
                <a:cs typeface="Times New Roman"/>
              </a:rPr>
              <a:t>However, the date communicated so far seems to lack credibility in the light of the latest information shared in the last MCCG. An official communication confirming either the current go-live date or its postponement is necessary. A detailed planning of the different steps (including testing and development) is also needed and should be the subject of discussion in the very next days</a:t>
            </a:r>
          </a:p>
          <a:p>
            <a:pPr marL="800100" marR="0" lvl="1" indent="-342900" algn="just" defTabSz="914400" rtl="0" eaLnBrk="1" fontAlgn="auto" latinLnBrk="0" hangingPunct="1">
              <a:lnSpc>
                <a:spcPct val="115000"/>
              </a:lnSpc>
              <a:spcBef>
                <a:spcPts val="0"/>
              </a:spcBef>
              <a:spcAft>
                <a:spcPts val="0"/>
              </a:spcAft>
              <a:buClrTx/>
              <a:buSzTx/>
              <a:buFont typeface="Courier New" panose="020B0004020202020204" pitchFamily="34" charset="0"/>
              <a:buChar char="o"/>
              <a:tabLst/>
              <a:defRPr/>
            </a:pPr>
            <a:r>
              <a:rPr kumimoji="0" lang="en-US" sz="1200" b="0" i="0" u="none" strike="noStrike" kern="100" cap="none" spc="0" normalizeH="0" baseline="0" noProof="0" dirty="0">
                <a:ln>
                  <a:noFill/>
                </a:ln>
                <a:solidFill>
                  <a:srgbClr val="2C63FF"/>
                </a:solidFill>
                <a:effectLst/>
                <a:uLnTx/>
                <a:uFillTx/>
                <a:latin typeface="Qanelas"/>
                <a:ea typeface="Aptos" panose="020B0004020202020204" pitchFamily="34" charset="0"/>
                <a:cs typeface="Times New Roman"/>
              </a:rPr>
              <a:t>Testing readiness</a:t>
            </a:r>
            <a:r>
              <a:rPr kumimoji="0" lang="en-US" sz="1200" b="0" i="0" u="none" strike="noStrike" kern="100" cap="none" spc="0" normalizeH="0" baseline="0" noProof="0" dirty="0">
                <a:ln>
                  <a:noFill/>
                </a:ln>
                <a:solidFill>
                  <a:prstClr val="black"/>
                </a:solidFill>
                <a:effectLst/>
                <a:uLnTx/>
                <a:uFillTx/>
                <a:latin typeface="Qanelas"/>
                <a:ea typeface="Aptos" panose="020B0004020202020204" pitchFamily="34" charset="0"/>
                <a:cs typeface="Times New Roman"/>
              </a:rPr>
              <a:t>: adequate and timely testing of critical market conditions is essential. </a:t>
            </a:r>
            <a:r>
              <a:rPr kumimoji="0" lang="en-US" sz="1200" b="0" i="0" u="none" kern="100" cap="none" spc="0" normalizeH="0" noProof="0" dirty="0">
                <a:ln>
                  <a:noFill/>
                </a:ln>
                <a:solidFill>
                  <a:prstClr val="black"/>
                </a:solidFill>
                <a:effectLst/>
                <a:uLnTx/>
                <a:uFillTx/>
                <a:latin typeface="Qanelas"/>
                <a:ea typeface="Aptos" panose="020B0004020202020204" pitchFamily="34" charset="0"/>
                <a:cs typeface="Times New Roman"/>
              </a:rPr>
              <a:t>We continue to observe disparities among NEMOs in providing  the technical information necessary for testing. </a:t>
            </a:r>
            <a:endParaRPr kumimoji="0" lang="fr-FR" sz="1200" b="0" i="0" u="none" kern="100" cap="none" spc="0" normalizeH="0" noProof="0" dirty="0">
              <a:ln>
                <a:noFill/>
              </a:ln>
              <a:solidFill>
                <a:prstClr val="black"/>
              </a:solidFill>
              <a:effectLst/>
              <a:uLnTx/>
              <a:uFillTx/>
              <a:latin typeface="Qanelas"/>
              <a:ea typeface="Aptos" panose="020B0004020202020204" pitchFamily="34" charset="0"/>
              <a:cs typeface="Times New Roman"/>
            </a:endParaRPr>
          </a:p>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1800" b="0" i="0" u="none" strike="noStrike" kern="100" cap="none" spc="0" normalizeH="0" baseline="0" noProof="0" dirty="0">
                <a:ln>
                  <a:noFill/>
                </a:ln>
                <a:solidFill>
                  <a:srgbClr val="72D54A"/>
                </a:solidFill>
                <a:effectLst/>
                <a:uLnTx/>
                <a:uFillTx/>
                <a:latin typeface="Qanelas"/>
                <a:ea typeface="Aptos" panose="020B0004020202020204" pitchFamily="34" charset="0"/>
                <a:cs typeface="Times New Roman"/>
              </a:rPr>
              <a:t>Way forward</a:t>
            </a: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1200" b="0" i="0" u="none" strike="noStrike" kern="100" cap="none" spc="0" normalizeH="0" baseline="0" noProof="0" dirty="0">
                <a:ln>
                  <a:noFill/>
                </a:ln>
                <a:solidFill>
                  <a:prstClr val="black"/>
                </a:solidFill>
                <a:effectLst/>
                <a:uLnTx/>
                <a:uFillTx/>
                <a:latin typeface="Qanelas"/>
                <a:ea typeface="Aptos" panose="020B0004020202020204" pitchFamily="34" charset="0"/>
                <a:cs typeface="Times New Roman"/>
                <a:sym typeface="Wingdings" panose="05000000000000000000" pitchFamily="2" charset="2"/>
              </a:rPr>
              <a:t>1. We still consider </a:t>
            </a:r>
            <a:r>
              <a:rPr kumimoji="0" lang="en-US" sz="1200" b="0" i="0" u="none" strike="noStrike" kern="100" cap="none" spc="0" normalizeH="0" baseline="0" noProof="0" dirty="0">
                <a:ln>
                  <a:noFill/>
                </a:ln>
                <a:solidFill>
                  <a:prstClr val="black"/>
                </a:solidFill>
                <a:effectLst/>
                <a:uLnTx/>
                <a:uFillTx/>
                <a:latin typeface="Qanelas"/>
                <a:ea typeface="Aptos" panose="020B0004020202020204" pitchFamily="34" charset="0"/>
                <a:cs typeface="Times New Roman"/>
              </a:rPr>
              <a:t>a </a:t>
            </a:r>
            <a:r>
              <a:rPr kumimoji="0" lang="en-US" sz="1200" b="1" i="0" u="none" strike="noStrike" kern="100" cap="none" spc="0" normalizeH="0" baseline="0" noProof="0" dirty="0" err="1">
                <a:ln>
                  <a:noFill/>
                </a:ln>
                <a:solidFill>
                  <a:srgbClr val="2C63FF"/>
                </a:solidFill>
                <a:effectLst/>
                <a:uLnTx/>
                <a:uFillTx/>
                <a:latin typeface="Qanelas"/>
                <a:ea typeface="Aptos" panose="020B0004020202020204" pitchFamily="34" charset="0"/>
                <a:cs typeface="Times New Roman"/>
              </a:rPr>
              <a:t>standardised</a:t>
            </a:r>
            <a:r>
              <a:rPr kumimoji="0" lang="en-US" sz="1200" b="1" i="0" u="none" strike="noStrike" kern="100" cap="none" spc="0" normalizeH="0" baseline="0" noProof="0" dirty="0">
                <a:ln>
                  <a:noFill/>
                </a:ln>
                <a:solidFill>
                  <a:srgbClr val="2C63FF"/>
                </a:solidFill>
                <a:effectLst/>
                <a:uLnTx/>
                <a:uFillTx/>
                <a:latin typeface="Qanelas"/>
                <a:ea typeface="Aptos" panose="020B0004020202020204" pitchFamily="34" charset="0"/>
                <a:cs typeface="Times New Roman"/>
              </a:rPr>
              <a:t> and coordinated checklist between all NEMOs </a:t>
            </a:r>
            <a:r>
              <a:rPr kumimoji="0" lang="en-US" sz="1200" b="0" i="0" u="none" strike="noStrike" kern="100" cap="none" spc="0" normalizeH="0" baseline="0" noProof="0" dirty="0">
                <a:ln>
                  <a:noFill/>
                </a:ln>
                <a:solidFill>
                  <a:prstClr val="black"/>
                </a:solidFill>
                <a:effectLst/>
                <a:uLnTx/>
                <a:uFillTx/>
                <a:latin typeface="Qanelas"/>
                <a:ea typeface="Aptos" panose="020B0004020202020204" pitchFamily="34" charset="0"/>
                <a:cs typeface="Times New Roman"/>
              </a:rPr>
              <a:t>is necessary and needs to be communicated at the same time as the go-live date to </a:t>
            </a:r>
            <a:r>
              <a:rPr lang="en-US" sz="1200" kern="100" dirty="0">
                <a:solidFill>
                  <a:prstClr val="black"/>
                </a:solidFill>
                <a:latin typeface="Qanelas"/>
                <a:ea typeface="Aptos" panose="020B0004020202020204" pitchFamily="34" charset="0"/>
                <a:cs typeface="Times New Roman"/>
              </a:rPr>
              <a:t>ensure</a:t>
            </a:r>
            <a:r>
              <a:rPr kumimoji="0" lang="en-US" sz="1200" b="0" i="0" u="none" strike="noStrike" kern="100" cap="none" spc="0" normalizeH="0" baseline="0" noProof="0" dirty="0">
                <a:ln>
                  <a:noFill/>
                </a:ln>
                <a:solidFill>
                  <a:prstClr val="black"/>
                </a:solidFill>
                <a:effectLst/>
                <a:uLnTx/>
                <a:uFillTx/>
                <a:latin typeface="Qanelas"/>
                <a:ea typeface="Aptos" panose="020B0004020202020204" pitchFamily="34" charset="0"/>
                <a:cs typeface="Times New Roman"/>
              </a:rPr>
              <a:t> readiness. This should outline the minimum technical requirements that are needed for a go-live and keep track of its publication status among all NEMOs/TSOs. In </a:t>
            </a:r>
            <a:r>
              <a:rPr lang="en-US" sz="1200" kern="100" dirty="0">
                <a:solidFill>
                  <a:prstClr val="black"/>
                </a:solidFill>
                <a:latin typeface="Qanelas"/>
                <a:ea typeface="Aptos" panose="020B0004020202020204" pitchFamily="34" charset="0"/>
                <a:cs typeface="Times New Roman"/>
              </a:rPr>
              <a:t>particular, p</a:t>
            </a:r>
            <a:r>
              <a:rPr kumimoji="0" lang="en-US" sz="1200" b="0" i="0" u="none" strike="noStrike" kern="100" cap="none" spc="0" normalizeH="0" baseline="0" noProof="0" dirty="0" err="1">
                <a:ln>
                  <a:noFill/>
                </a:ln>
                <a:effectLst/>
                <a:uLnTx/>
                <a:uFillTx/>
                <a:latin typeface="Qanelas"/>
                <a:ea typeface="Aptos" panose="020B0004020202020204" pitchFamily="34" charset="0"/>
                <a:cs typeface="Times New Roman"/>
              </a:rPr>
              <a:t>ublication</a:t>
            </a:r>
            <a:r>
              <a:rPr kumimoji="0" lang="en-US" sz="1200" b="0" i="0" u="none" strike="noStrike" kern="100" cap="none" spc="0" normalizeH="0" baseline="0" noProof="0" dirty="0">
                <a:ln>
                  <a:noFill/>
                </a:ln>
                <a:effectLst/>
                <a:uLnTx/>
                <a:uFillTx/>
                <a:latin typeface="Qanelas"/>
                <a:ea typeface="Aptos" panose="020B0004020202020204" pitchFamily="34" charset="0"/>
                <a:cs typeface="Times New Roman"/>
              </a:rPr>
              <a:t> of indexes is essential</a:t>
            </a:r>
            <a:r>
              <a:rPr kumimoji="0" lang="en-US" sz="1200" b="0" i="0" u="none" strike="noStrike" kern="100" cap="none" spc="0" normalizeH="0" baseline="0" noProof="0" dirty="0">
                <a:ln>
                  <a:noFill/>
                </a:ln>
                <a:solidFill>
                  <a:srgbClr val="2C63FF"/>
                </a:solidFill>
                <a:effectLst/>
                <a:uLnTx/>
                <a:uFillTx/>
                <a:latin typeface="Qanelas"/>
                <a:ea typeface="Aptos" panose="020B0004020202020204" pitchFamily="34" charset="0"/>
                <a:cs typeface="Times New Roman"/>
              </a:rPr>
              <a:t>.</a:t>
            </a: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en-US" sz="1200" b="0" i="0" u="none" strike="noStrike" kern="100" cap="none" spc="0" normalizeH="0" baseline="0" noProof="0" dirty="0">
              <a:ln>
                <a:noFill/>
              </a:ln>
              <a:solidFill>
                <a:prstClr val="black"/>
              </a:solidFill>
              <a:effectLst/>
              <a:uLnTx/>
              <a:uFillTx/>
              <a:latin typeface="Qanelas" panose="00000500000000000000" pitchFamily="50" charset="0"/>
              <a:ea typeface="Aptos" panose="020B000402020202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1200" b="0" i="0" u="none" strike="noStrike" kern="100" cap="none" spc="0" normalizeH="0" baseline="0" noProof="0" dirty="0">
                <a:ln>
                  <a:noFill/>
                </a:ln>
                <a:solidFill>
                  <a:prstClr val="black"/>
                </a:solidFill>
                <a:effectLst/>
                <a:uLnTx/>
                <a:uFillTx/>
                <a:latin typeface="Qanelas" panose="00000500000000000000" pitchFamily="50" charset="0"/>
                <a:ea typeface="Aptos" panose="020B0004020202020204" pitchFamily="34" charset="0"/>
                <a:cs typeface="Times New Roman" panose="02020603050405020304" pitchFamily="18" charset="0"/>
                <a:sym typeface="Wingdings" panose="05000000000000000000" pitchFamily="2" charset="2"/>
              </a:rPr>
              <a:t>2. </a:t>
            </a:r>
            <a:r>
              <a:rPr kumimoji="0" lang="en-US" sz="1200" b="0" i="0" u="none" strike="noStrike" kern="100" cap="none" spc="0" normalizeH="0" baseline="0" noProof="0" dirty="0">
                <a:ln>
                  <a:noFill/>
                </a:ln>
                <a:solidFill>
                  <a:prstClr val="black"/>
                </a:solidFill>
                <a:effectLst/>
                <a:uLnTx/>
                <a:uFillTx/>
                <a:latin typeface="Qanelas" panose="00000500000000000000" pitchFamily="50" charset="0"/>
                <a:ea typeface="Aptos" panose="020B0004020202020204" pitchFamily="34" charset="0"/>
                <a:cs typeface="Times New Roman" panose="02020603050405020304" pitchFamily="18" charset="0"/>
              </a:rPr>
              <a:t>NEMOs and regulatory authorities must ensure that </a:t>
            </a:r>
            <a:r>
              <a:rPr kumimoji="0" lang="en-US" sz="1200" b="1" i="0" u="none" strike="noStrike" kern="100" cap="none" spc="0" normalizeH="0" baseline="0" noProof="0" dirty="0">
                <a:ln>
                  <a:noFill/>
                </a:ln>
                <a:solidFill>
                  <a:srgbClr val="2C63FF"/>
                </a:solidFill>
                <a:effectLst/>
                <a:uLnTx/>
                <a:uFillTx/>
                <a:latin typeface="Qanelas" panose="00000500000000000000" pitchFamily="50" charset="0"/>
                <a:ea typeface="Aptos" panose="020B0004020202020204" pitchFamily="34" charset="0"/>
                <a:cs typeface="Times New Roman" panose="02020603050405020304" pitchFamily="18" charset="0"/>
              </a:rPr>
              <a:t>market participants have sufficient lead time to conduct developments on their side </a:t>
            </a:r>
            <a:r>
              <a:rPr kumimoji="0" lang="en-US" sz="1200" b="0" i="0" u="none" strike="noStrike" kern="100" cap="none" spc="0" normalizeH="0" baseline="0" noProof="0" dirty="0">
                <a:ln>
                  <a:noFill/>
                </a:ln>
                <a:solidFill>
                  <a:prstClr val="black"/>
                </a:solidFill>
                <a:effectLst/>
                <a:uLnTx/>
                <a:uFillTx/>
                <a:latin typeface="Qanelas" panose="00000500000000000000" pitchFamily="50" charset="0"/>
                <a:ea typeface="Aptos" panose="020B0004020202020204" pitchFamily="34" charset="0"/>
                <a:cs typeface="Times New Roman" panose="02020603050405020304" pitchFamily="18" charset="0"/>
              </a:rPr>
              <a:t>once necessary information is made available and between testing  and go-live date.</a:t>
            </a: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en-US" sz="1200" b="0" i="0" u="none" strike="noStrike" kern="100" cap="none" spc="0" normalizeH="0" baseline="0" noProof="0" dirty="0">
              <a:ln>
                <a:noFill/>
              </a:ln>
              <a:solidFill>
                <a:prstClr val="black"/>
              </a:solidFill>
              <a:effectLst/>
              <a:uLnTx/>
              <a:uFillTx/>
              <a:latin typeface="Qanelas" panose="00000500000000000000" pitchFamily="50" charset="0"/>
              <a:ea typeface="Aptos" panose="020B000402020202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1200" b="0" i="0" u="none" strike="noStrike" kern="100" cap="none" spc="0" normalizeH="0" baseline="0" noProof="0" dirty="0">
                <a:ln>
                  <a:noFill/>
                </a:ln>
                <a:solidFill>
                  <a:prstClr val="black"/>
                </a:solidFill>
                <a:effectLst/>
                <a:uLnTx/>
                <a:uFillTx/>
                <a:latin typeface="Qanelas" panose="00000500000000000000" pitchFamily="50" charset="0"/>
                <a:ea typeface="Aptos" panose="020B0004020202020204" pitchFamily="34" charset="0"/>
                <a:cs typeface="Times New Roman" panose="02020603050405020304" pitchFamily="18" charset="0"/>
              </a:rPr>
              <a:t>3. Go-live date: clear communication is essential months in advance to ensure preparation for processes, contracts and IT adjustments. We recommend avoiding the following period:</a:t>
            </a:r>
          </a:p>
          <a:p>
            <a:pPr marL="285750" marR="0" lvl="0" indent="-285750" algn="just" defTabSz="914400" rtl="0" eaLnBrk="1" fontAlgn="auto" latinLnBrk="0" hangingPunct="1">
              <a:lnSpc>
                <a:spcPct val="115000"/>
              </a:lnSpc>
              <a:spcBef>
                <a:spcPts val="0"/>
              </a:spcBef>
              <a:spcAft>
                <a:spcPts val="0"/>
              </a:spcAft>
              <a:buClrTx/>
              <a:buSzTx/>
              <a:buFontTx/>
              <a:buChar char="-"/>
              <a:tabLst/>
              <a:defRPr/>
            </a:pPr>
            <a:r>
              <a:rPr kumimoji="0" lang="en-US" sz="1200" b="0" i="0" u="none" strike="noStrike" kern="100" cap="none" spc="0" normalizeH="0" baseline="0" noProof="0" dirty="0">
                <a:ln>
                  <a:noFill/>
                </a:ln>
                <a:solidFill>
                  <a:prstClr val="black"/>
                </a:solidFill>
                <a:effectLst/>
                <a:uLnTx/>
                <a:uFillTx/>
                <a:latin typeface="Qanelas"/>
                <a:ea typeface="Aptos" panose="020B0004020202020204" pitchFamily="34" charset="0"/>
                <a:cs typeface="Times New Roman"/>
              </a:rPr>
              <a:t>Winter months with higher system strain</a:t>
            </a:r>
          </a:p>
          <a:p>
            <a:pPr marL="285750" marR="0" lvl="0" indent="-285750" algn="just" defTabSz="914400" rtl="0" eaLnBrk="1" fontAlgn="auto" latinLnBrk="0" hangingPunct="1">
              <a:lnSpc>
                <a:spcPct val="115000"/>
              </a:lnSpc>
              <a:spcBef>
                <a:spcPts val="0"/>
              </a:spcBef>
              <a:spcAft>
                <a:spcPts val="0"/>
              </a:spcAft>
              <a:buClrTx/>
              <a:buSzTx/>
              <a:buFontTx/>
              <a:buChar char="-"/>
              <a:tabLst/>
              <a:defRPr/>
            </a:pPr>
            <a:r>
              <a:rPr kumimoji="0" lang="en-US" sz="1200" b="0" i="0" u="none" strike="noStrike" kern="100" cap="none" spc="0" normalizeH="0" baseline="0" noProof="0" dirty="0">
                <a:ln>
                  <a:noFill/>
                </a:ln>
                <a:solidFill>
                  <a:prstClr val="black"/>
                </a:solidFill>
                <a:effectLst/>
                <a:uLnTx/>
                <a:uFillTx/>
                <a:latin typeface="Qanelas"/>
                <a:ea typeface="Aptos" panose="020B0004020202020204" pitchFamily="34" charset="0"/>
                <a:cs typeface="Times New Roman"/>
              </a:rPr>
              <a:t>Bank holidays and summer recess (mid-June to mid-September) and preferably avoiding weekends</a:t>
            </a:r>
          </a:p>
          <a:p>
            <a:pPr marL="0" marR="0" lvl="0" indent="0" algn="just" defTabSz="914400" rtl="0" eaLnBrk="1" fontAlgn="auto" latinLnBrk="0" hangingPunct="1">
              <a:lnSpc>
                <a:spcPct val="115000"/>
              </a:lnSpc>
              <a:spcBef>
                <a:spcPts val="0"/>
              </a:spcBef>
              <a:spcAft>
                <a:spcPts val="0"/>
              </a:spcAft>
              <a:buClrTx/>
              <a:buSzTx/>
              <a:buFontTx/>
              <a:buNone/>
              <a:tabLst/>
              <a:defRPr/>
            </a:pPr>
            <a:r>
              <a:rPr kumimoji="0" lang="en-US" sz="1200" b="0" i="0" u="none" strike="noStrike" kern="100" cap="none" spc="0" normalizeH="0" baseline="0" noProof="0" dirty="0">
                <a:ln>
                  <a:noFill/>
                </a:ln>
                <a:solidFill>
                  <a:srgbClr val="2C63FF"/>
                </a:solidFill>
                <a:effectLst/>
                <a:uLnTx/>
                <a:uFillTx/>
                <a:latin typeface="Qanelas"/>
                <a:ea typeface="Aptos" panose="020B0004020202020204" pitchFamily="34" charset="0"/>
                <a:cs typeface="Times New Roman"/>
                <a:sym typeface="Wingdings" panose="05000000000000000000" pitchFamily="2" charset="2"/>
              </a:rPr>
              <a:t> Preferably align the go-live date with the start of a quarter or at least the beginning of a month </a:t>
            </a:r>
            <a:endParaRPr kumimoji="0" lang="en-US" sz="1200" b="0" i="0" u="none" strike="noStrike" kern="100" cap="none" spc="0" normalizeH="0" baseline="0" noProof="0" dirty="0">
              <a:ln>
                <a:noFill/>
              </a:ln>
              <a:solidFill>
                <a:srgbClr val="2C63FF"/>
              </a:solidFill>
              <a:effectLst/>
              <a:uLnTx/>
              <a:uFillTx/>
              <a:latin typeface="Qanelas"/>
              <a:ea typeface="Aptos" panose="020B0004020202020204" pitchFamily="34" charset="0"/>
              <a:cs typeface="Times New Roman"/>
            </a:endParaRPr>
          </a:p>
        </p:txBody>
      </p:sp>
    </p:spTree>
    <p:extLst>
      <p:ext uri="{BB962C8B-B14F-4D97-AF65-F5344CB8AC3E}">
        <p14:creationId xmlns:p14="http://schemas.microsoft.com/office/powerpoint/2010/main" val="2796254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63117-5B0F-8BDC-3858-1CC4E9B96054}"/>
              </a:ext>
            </a:extLst>
          </p:cNvPr>
          <p:cNvSpPr>
            <a:spLocks noGrp="1"/>
          </p:cNvSpPr>
          <p:nvPr>
            <p:ph type="title"/>
          </p:nvPr>
        </p:nvSpPr>
        <p:spPr>
          <a:xfrm>
            <a:off x="753136" y="148755"/>
            <a:ext cx="11080898" cy="1325563"/>
          </a:xfrm>
        </p:spPr>
        <p:txBody>
          <a:bodyPr>
            <a:normAutofit/>
          </a:bodyPr>
          <a:lstStyle/>
          <a:p>
            <a:r>
              <a:rPr lang="en-US" sz="2800" dirty="0">
                <a:latin typeface="Qanelas"/>
                <a:ea typeface="Calibri Light"/>
                <a:cs typeface="Calibri Light"/>
              </a:rPr>
              <a:t>Decoupling events: </a:t>
            </a:r>
            <a:r>
              <a:rPr lang="fr-BE" sz="2800" dirty="0">
                <a:latin typeface="Qanelas"/>
                <a:ea typeface="Calibri Light"/>
                <a:cs typeface="Calibri Light"/>
              </a:rPr>
              <a:t>the </a:t>
            </a:r>
            <a:r>
              <a:rPr lang="fr-BE" sz="2800" dirty="0" err="1">
                <a:latin typeface="Qanelas"/>
                <a:ea typeface="Calibri Light"/>
                <a:cs typeface="Calibri Light"/>
              </a:rPr>
              <a:t>need</a:t>
            </a:r>
            <a:r>
              <a:rPr lang="fr-BE" sz="2800" dirty="0">
                <a:latin typeface="Qanelas"/>
                <a:ea typeface="Calibri Light"/>
                <a:cs typeface="Calibri Light"/>
              </a:rPr>
              <a:t> for </a:t>
            </a:r>
            <a:r>
              <a:rPr lang="fr-BE" sz="2800" dirty="0" err="1">
                <a:latin typeface="Qanelas"/>
                <a:ea typeface="Calibri Light"/>
                <a:cs typeface="Calibri Light"/>
              </a:rPr>
              <a:t>robust</a:t>
            </a:r>
            <a:r>
              <a:rPr lang="fr-BE" sz="2800" dirty="0">
                <a:latin typeface="Qanelas"/>
                <a:ea typeface="Calibri Light"/>
                <a:cs typeface="Calibri Light"/>
              </a:rPr>
              <a:t> </a:t>
            </a:r>
            <a:r>
              <a:rPr lang="fr-BE" sz="2800" dirty="0" err="1">
                <a:latin typeface="Qanelas"/>
                <a:ea typeface="Calibri Light"/>
                <a:cs typeface="Calibri Light"/>
              </a:rPr>
              <a:t>fallback</a:t>
            </a:r>
            <a:r>
              <a:rPr lang="fr-BE" sz="2800" dirty="0">
                <a:latin typeface="Qanelas"/>
                <a:ea typeface="Calibri Light"/>
                <a:cs typeface="Calibri Light"/>
              </a:rPr>
              <a:t> </a:t>
            </a:r>
            <a:r>
              <a:rPr lang="fr-BE" sz="2800" dirty="0" err="1">
                <a:latin typeface="Qanelas"/>
                <a:ea typeface="Calibri Light"/>
                <a:cs typeface="Calibri Light"/>
              </a:rPr>
              <a:t>policy</a:t>
            </a:r>
            <a:r>
              <a:rPr lang="fr-BE" sz="2800" dirty="0">
                <a:latin typeface="Qanelas"/>
                <a:ea typeface="Calibri Light"/>
                <a:cs typeface="Calibri Light"/>
              </a:rPr>
              <a:t> provisions</a:t>
            </a:r>
            <a:endParaRPr lang="en-US" sz="2800" dirty="0">
              <a:latin typeface="Qanelas"/>
            </a:endParaRPr>
          </a:p>
        </p:txBody>
      </p:sp>
      <p:sp>
        <p:nvSpPr>
          <p:cNvPr id="3" name="Content Placeholder 2">
            <a:extLst>
              <a:ext uri="{FF2B5EF4-FFF2-40B4-BE49-F238E27FC236}">
                <a16:creationId xmlns:a16="http://schemas.microsoft.com/office/drawing/2014/main" id="{D0F84FD0-C3B2-4F64-557C-4538B978DA06}"/>
              </a:ext>
            </a:extLst>
          </p:cNvPr>
          <p:cNvSpPr>
            <a:spLocks noGrp="1"/>
          </p:cNvSpPr>
          <p:nvPr>
            <p:ph idx="1"/>
          </p:nvPr>
        </p:nvSpPr>
        <p:spPr>
          <a:xfrm>
            <a:off x="838200" y="1474318"/>
            <a:ext cx="10525760" cy="4872355"/>
          </a:xfrm>
          <a:ln>
            <a:noFill/>
          </a:ln>
        </p:spPr>
        <p:txBody>
          <a:bodyPr vert="horz" lIns="91440" tIns="45720" rIns="91440" bIns="45720" rtlCol="0" anchor="t">
            <a:noAutofit/>
          </a:bodyPr>
          <a:lstStyle/>
          <a:p>
            <a:pPr>
              <a:buFont typeface="Arial"/>
              <a:buChar char="•"/>
            </a:pPr>
            <a:r>
              <a:rPr lang="en-BE" sz="1400" dirty="0">
                <a:latin typeface="Qanelas" panose="00000500000000000000" pitchFamily="50" charset="0"/>
                <a:ea typeface="Calibri"/>
                <a:cs typeface="Calibri"/>
              </a:rPr>
              <a:t>The </a:t>
            </a:r>
            <a:r>
              <a:rPr lang="en-BE" sz="1400" dirty="0" err="1">
                <a:latin typeface="Qanelas" panose="00000500000000000000" pitchFamily="50" charset="0"/>
                <a:ea typeface="Calibri"/>
                <a:cs typeface="Calibri"/>
              </a:rPr>
              <a:t>decouplin</a:t>
            </a:r>
            <a:r>
              <a:rPr lang="fr-FR" sz="1400" dirty="0">
                <a:latin typeface="Qanelas" panose="00000500000000000000" pitchFamily="50" charset="0"/>
                <a:ea typeface="Calibri"/>
                <a:cs typeface="Calibri"/>
              </a:rPr>
              <a:t>g</a:t>
            </a:r>
            <a:r>
              <a:rPr lang="en-BE" sz="1400" dirty="0">
                <a:latin typeface="Qanelas" panose="00000500000000000000" pitchFamily="50" charset="0"/>
                <a:ea typeface="Calibri"/>
                <a:cs typeface="Calibri"/>
              </a:rPr>
              <a:t> event</a:t>
            </a:r>
            <a:r>
              <a:rPr lang="fr-FR" sz="1400" dirty="0">
                <a:latin typeface="Qanelas" panose="00000500000000000000" pitchFamily="50" charset="0"/>
                <a:ea typeface="Calibri"/>
                <a:cs typeface="Calibri"/>
              </a:rPr>
              <a:t>s</a:t>
            </a:r>
            <a:r>
              <a:rPr lang="en-BE" sz="1400" dirty="0">
                <a:latin typeface="Qanelas" panose="00000500000000000000" pitchFamily="50" charset="0"/>
                <a:ea typeface="Calibri"/>
                <a:cs typeface="Calibri"/>
              </a:rPr>
              <a:t> </a:t>
            </a:r>
            <a:r>
              <a:rPr lang="fr-FR" sz="1400" dirty="0">
                <a:latin typeface="Qanelas" panose="00000500000000000000" pitchFamily="50" charset="0"/>
                <a:ea typeface="Calibri"/>
                <a:cs typeface="Calibri"/>
              </a:rPr>
              <a:t>over the </a:t>
            </a:r>
            <a:r>
              <a:rPr lang="fr-FR" sz="1400" dirty="0" err="1">
                <a:latin typeface="Qanelas" panose="00000500000000000000" pitchFamily="50" charset="0"/>
                <a:ea typeface="Calibri"/>
                <a:cs typeface="Calibri"/>
              </a:rPr>
              <a:t>summer</a:t>
            </a:r>
            <a:r>
              <a:rPr lang="fr-FR" sz="1400" dirty="0">
                <a:latin typeface="Qanelas" panose="00000500000000000000" pitchFamily="50" charset="0"/>
                <a:ea typeface="Calibri"/>
                <a:cs typeface="Calibri"/>
              </a:rPr>
              <a:t> </a:t>
            </a:r>
            <a:r>
              <a:rPr lang="fr-FR" sz="1400" dirty="0" err="1">
                <a:latin typeface="Qanelas" panose="00000500000000000000" pitchFamily="50" charset="0"/>
                <a:ea typeface="Calibri"/>
                <a:cs typeface="Calibri"/>
              </a:rPr>
              <a:t>period</a:t>
            </a:r>
            <a:r>
              <a:rPr lang="fr-FR" sz="1400" dirty="0">
                <a:latin typeface="Qanelas" panose="00000500000000000000" pitchFamily="50" charset="0"/>
                <a:ea typeface="Calibri"/>
                <a:cs typeface="Calibri"/>
              </a:rPr>
              <a:t> have </a:t>
            </a:r>
            <a:r>
              <a:rPr lang="en-BE" sz="1400" dirty="0">
                <a:latin typeface="Qanelas" panose="00000500000000000000" pitchFamily="50" charset="0"/>
                <a:ea typeface="Calibri"/>
                <a:cs typeface="Calibri"/>
              </a:rPr>
              <a:t>initiated discussions about possible </a:t>
            </a:r>
            <a:r>
              <a:rPr lang="en-US" sz="1400" dirty="0">
                <a:latin typeface="Qanelas" panose="00000500000000000000" pitchFamily="50" charset="0"/>
                <a:ea typeface="Calibri"/>
                <a:cs typeface="Calibri"/>
              </a:rPr>
              <a:t>adjustments to SDAC operational processes </a:t>
            </a:r>
            <a:r>
              <a:rPr lang="en-BE" sz="1400" dirty="0">
                <a:latin typeface="Qanelas" panose="00000500000000000000" pitchFamily="50" charset="0"/>
                <a:ea typeface="Calibri"/>
                <a:cs typeface="Calibri"/>
              </a:rPr>
              <a:t>at exchanges and in</a:t>
            </a:r>
            <a:r>
              <a:rPr lang="en-US" sz="1400" dirty="0">
                <a:latin typeface="Qanelas" panose="00000500000000000000" pitchFamily="50" charset="0"/>
                <a:ea typeface="Calibri"/>
                <a:cs typeface="Calibri"/>
              </a:rPr>
              <a:t> CACM 2.0. </a:t>
            </a:r>
            <a:endParaRPr lang="fr-FR" sz="1400" dirty="0">
              <a:latin typeface="Qanelas" panose="00000500000000000000" pitchFamily="50" charset="0"/>
              <a:ea typeface="Calibri"/>
              <a:cs typeface="Calibri"/>
            </a:endParaRPr>
          </a:p>
          <a:p>
            <a:pPr marL="0" indent="0">
              <a:buNone/>
            </a:pPr>
            <a:r>
              <a:rPr lang="en-BE" sz="1800" kern="100" dirty="0">
                <a:solidFill>
                  <a:srgbClr val="72D54A"/>
                </a:solidFill>
                <a:latin typeface="Qanelas"/>
                <a:cs typeface="Times New Roman"/>
              </a:rPr>
              <a:t>Market participants were faced with three key issues</a:t>
            </a:r>
            <a:r>
              <a:rPr lang="fr-BE" sz="1800" kern="100" dirty="0">
                <a:solidFill>
                  <a:srgbClr val="72D54A"/>
                </a:solidFill>
                <a:latin typeface="Qanelas"/>
                <a:cs typeface="Times New Roman"/>
              </a:rPr>
              <a:t> in </a:t>
            </a:r>
            <a:r>
              <a:rPr lang="fr-BE" sz="1800" kern="100" dirty="0" err="1">
                <a:solidFill>
                  <a:srgbClr val="72D54A"/>
                </a:solidFill>
                <a:latin typeface="Qanelas"/>
                <a:cs typeface="Times New Roman"/>
              </a:rPr>
              <a:t>recent</a:t>
            </a:r>
            <a:r>
              <a:rPr lang="fr-BE" sz="1800" kern="100" dirty="0">
                <a:solidFill>
                  <a:srgbClr val="72D54A"/>
                </a:solidFill>
                <a:latin typeface="Qanelas"/>
                <a:cs typeface="Times New Roman"/>
              </a:rPr>
              <a:t> </a:t>
            </a:r>
            <a:r>
              <a:rPr lang="fr-BE" sz="1800" kern="100" dirty="0" err="1">
                <a:solidFill>
                  <a:srgbClr val="72D54A"/>
                </a:solidFill>
                <a:latin typeface="Qanelas"/>
                <a:cs typeface="Times New Roman"/>
              </a:rPr>
              <a:t>decoupling</a:t>
            </a:r>
            <a:r>
              <a:rPr lang="fr-BE" sz="1800" kern="100" dirty="0">
                <a:solidFill>
                  <a:srgbClr val="72D54A"/>
                </a:solidFill>
                <a:latin typeface="Qanelas"/>
                <a:cs typeface="Times New Roman"/>
              </a:rPr>
              <a:t> </a:t>
            </a:r>
            <a:r>
              <a:rPr lang="fr-BE" sz="1800" kern="100" dirty="0" err="1">
                <a:solidFill>
                  <a:srgbClr val="72D54A"/>
                </a:solidFill>
                <a:latin typeface="Qanelas"/>
                <a:cs typeface="Times New Roman"/>
              </a:rPr>
              <a:t>events</a:t>
            </a:r>
            <a:r>
              <a:rPr lang="en-US" sz="1800" kern="100" dirty="0">
                <a:solidFill>
                  <a:srgbClr val="72D54A"/>
                </a:solidFill>
                <a:latin typeface="Qanelas"/>
                <a:cs typeface="Times New Roman"/>
              </a:rPr>
              <a:t>:</a:t>
            </a:r>
          </a:p>
          <a:p>
            <a:pPr lvl="1">
              <a:buFont typeface="Arial"/>
              <a:buChar char="•"/>
            </a:pPr>
            <a:r>
              <a:rPr lang="en-US" sz="1400" dirty="0">
                <a:latin typeface="Qanelas" panose="00000500000000000000" pitchFamily="50" charset="0"/>
                <a:ea typeface="Calibri"/>
                <a:cs typeface="Calibri"/>
              </a:rPr>
              <a:t>Communication was lacking clarity</a:t>
            </a:r>
          </a:p>
          <a:p>
            <a:pPr lvl="1">
              <a:buFont typeface="Arial"/>
              <a:buChar char="•"/>
            </a:pPr>
            <a:r>
              <a:rPr lang="en-US" sz="1400" dirty="0">
                <a:latin typeface="Qanelas" panose="00000500000000000000" pitchFamily="50" charset="0"/>
                <a:ea typeface="Calibri"/>
                <a:cs typeface="Calibri"/>
              </a:rPr>
              <a:t>Existence of two different prices in the same BZ leading to contractual inconsistencies.</a:t>
            </a:r>
          </a:p>
          <a:p>
            <a:pPr lvl="1">
              <a:buFont typeface="Arial"/>
              <a:buChar char="•"/>
            </a:pPr>
            <a:r>
              <a:rPr lang="en-US" sz="1400" dirty="0">
                <a:solidFill>
                  <a:schemeClr val="tx1"/>
                </a:solidFill>
                <a:latin typeface="Qanelas" panose="00000500000000000000" pitchFamily="50" charset="0"/>
                <a:ea typeface="Calibri"/>
                <a:cs typeface="Calibri"/>
              </a:rPr>
              <a:t>Unrepresentative dispatch schedules from SDAC that could lead to economic inefficiencies. </a:t>
            </a:r>
          </a:p>
          <a:p>
            <a:pPr>
              <a:lnSpc>
                <a:spcPct val="70000"/>
              </a:lnSpc>
              <a:buFont typeface="Arial"/>
              <a:buChar char="•"/>
            </a:pPr>
            <a:endParaRPr lang="en-US" sz="1400" dirty="0">
              <a:latin typeface="Qanelas" panose="00000500000000000000" pitchFamily="50" charset="0"/>
              <a:ea typeface="Calibri"/>
              <a:cs typeface="Calibri"/>
            </a:endParaRPr>
          </a:p>
          <a:p>
            <a:pPr marL="0" indent="0">
              <a:lnSpc>
                <a:spcPct val="70000"/>
              </a:lnSpc>
              <a:buNone/>
            </a:pPr>
            <a:r>
              <a:rPr lang="en-US" sz="1800" kern="100" dirty="0" err="1">
                <a:solidFill>
                  <a:srgbClr val="72D54A"/>
                </a:solidFill>
                <a:latin typeface="Qanelas"/>
                <a:cs typeface="Times New Roman"/>
              </a:rPr>
              <a:t>Eurelectric</a:t>
            </a:r>
            <a:r>
              <a:rPr lang="en-US" sz="1800" kern="100" dirty="0">
                <a:solidFill>
                  <a:srgbClr val="72D54A"/>
                </a:solidFill>
                <a:latin typeface="Qanelas"/>
                <a:cs typeface="Times New Roman"/>
              </a:rPr>
              <a:t> recommends </a:t>
            </a:r>
          </a:p>
          <a:p>
            <a:pPr marL="800100" lvl="1" indent="-342900">
              <a:lnSpc>
                <a:spcPct val="70000"/>
              </a:lnSpc>
              <a:buFont typeface="+mj-lt"/>
              <a:buAutoNum type="arabicPeriod"/>
            </a:pPr>
            <a:r>
              <a:rPr lang="en-US" sz="1400" dirty="0">
                <a:latin typeface="Qanelas" panose="00000500000000000000" pitchFamily="50" charset="0"/>
                <a:ea typeface="Calibri"/>
                <a:cs typeface="Calibri"/>
              </a:rPr>
              <a:t>Assessing and reinforcing weakness areas </a:t>
            </a:r>
          </a:p>
          <a:p>
            <a:pPr marL="800100" lvl="1" indent="-342900">
              <a:lnSpc>
                <a:spcPct val="70000"/>
              </a:lnSpc>
              <a:buFont typeface="+mj-lt"/>
              <a:buAutoNum type="arabicPeriod"/>
            </a:pPr>
            <a:r>
              <a:rPr lang="en-US" sz="1400" dirty="0">
                <a:latin typeface="Qanelas" panose="00000500000000000000" pitchFamily="50" charset="0"/>
                <a:ea typeface="Calibri"/>
                <a:cs typeface="Calibri"/>
              </a:rPr>
              <a:t>Improving communication during and after a decoupling event</a:t>
            </a:r>
          </a:p>
          <a:p>
            <a:pPr marL="800100" lvl="1" indent="-342900">
              <a:lnSpc>
                <a:spcPct val="70000"/>
              </a:lnSpc>
              <a:buFont typeface="+mj-lt"/>
              <a:buAutoNum type="arabicPeriod"/>
            </a:pPr>
            <a:r>
              <a:rPr lang="en-US" sz="1400" dirty="0">
                <a:latin typeface="Qanelas" panose="00000500000000000000" pitchFamily="50" charset="0"/>
                <a:ea typeface="Calibri"/>
                <a:cs typeface="Calibri"/>
              </a:rPr>
              <a:t>Considering the extension of TSOs nomination deadlines (in decoupling situation) allowing the SDAC process to run longer by giving more time to the failed NEMO to fix the problem and ensure the coupling. </a:t>
            </a:r>
          </a:p>
          <a:p>
            <a:pPr lvl="1">
              <a:lnSpc>
                <a:spcPct val="70000"/>
              </a:lnSpc>
              <a:buFont typeface="Arial"/>
              <a:buChar char="•"/>
            </a:pPr>
            <a:endParaRPr lang="en-US" sz="1400" dirty="0">
              <a:latin typeface="Qanelas" panose="00000500000000000000" pitchFamily="50" charset="0"/>
              <a:ea typeface="Calibri"/>
              <a:cs typeface="Calibri"/>
            </a:endParaRPr>
          </a:p>
          <a:p>
            <a:pPr marL="0" indent="0" algn="just">
              <a:lnSpc>
                <a:spcPct val="115000"/>
              </a:lnSpc>
              <a:spcBef>
                <a:spcPts val="0"/>
              </a:spcBef>
              <a:buNone/>
              <a:defRPr/>
            </a:pPr>
            <a:r>
              <a:rPr lang="en-US" sz="1800" kern="100" dirty="0">
                <a:solidFill>
                  <a:srgbClr val="72D54A"/>
                </a:solidFill>
                <a:latin typeface="Qanelas"/>
                <a:cs typeface="Times New Roman"/>
              </a:rPr>
              <a:t>Additionally, we see a need to evolve processes addressing decoupling events</a:t>
            </a:r>
          </a:p>
          <a:p>
            <a:pPr marL="0" indent="0">
              <a:buNone/>
            </a:pPr>
            <a:r>
              <a:rPr lang="en-US" sz="1400" dirty="0" err="1">
                <a:latin typeface="Qanelas" panose="00000500000000000000" pitchFamily="50" charset="0"/>
                <a:ea typeface="Calibri"/>
                <a:cs typeface="Calibri"/>
              </a:rPr>
              <a:t>Eurelectric</a:t>
            </a:r>
            <a:r>
              <a:rPr lang="en-US" sz="1400" dirty="0">
                <a:latin typeface="Qanelas" panose="00000500000000000000" pitchFamily="50" charset="0"/>
                <a:ea typeface="Calibri"/>
                <a:cs typeface="Calibri"/>
              </a:rPr>
              <a:t> has identified </a:t>
            </a:r>
            <a:r>
              <a:rPr lang="en-US" sz="1400" b="1" dirty="0">
                <a:solidFill>
                  <a:schemeClr val="accent1"/>
                </a:solidFill>
                <a:latin typeface="Qanelas" panose="00000500000000000000" pitchFamily="50" charset="0"/>
                <a:ea typeface="Calibri"/>
                <a:cs typeface="Calibri"/>
              </a:rPr>
              <a:t>several possible ways forward to improve the fallback situations</a:t>
            </a:r>
            <a:r>
              <a:rPr lang="en-US" sz="1400" dirty="0">
                <a:latin typeface="Qanelas" panose="00000500000000000000" pitchFamily="50" charset="0"/>
                <a:ea typeface="Calibri"/>
                <a:cs typeface="Calibri"/>
              </a:rPr>
              <a:t>. </a:t>
            </a:r>
          </a:p>
          <a:p>
            <a:pPr lvl="1">
              <a:buFont typeface="Arial"/>
              <a:buChar char="•"/>
            </a:pPr>
            <a:r>
              <a:rPr lang="en-BE" sz="1400" dirty="0">
                <a:latin typeface="Qanelas" panose="00000500000000000000" pitchFamily="50" charset="0"/>
                <a:ea typeface="Calibri"/>
                <a:cs typeface="Calibri"/>
              </a:rPr>
              <a:t>These can include improvements to local auctions, fallback order books and/or usage of reference prices</a:t>
            </a:r>
            <a:r>
              <a:rPr lang="fr-FR" sz="1400" dirty="0">
                <a:latin typeface="Qanelas" panose="00000500000000000000" pitchFamily="50" charset="0"/>
                <a:ea typeface="Calibri"/>
                <a:cs typeface="Calibri"/>
              </a:rPr>
              <a:t>. </a:t>
            </a:r>
          </a:p>
          <a:p>
            <a:pPr lvl="1">
              <a:buFont typeface="Arial"/>
              <a:buChar char="•"/>
            </a:pPr>
            <a:r>
              <a:rPr lang="en-BE" sz="1400" dirty="0">
                <a:latin typeface="Qanelas" panose="00000500000000000000" pitchFamily="50" charset="0"/>
                <a:ea typeface="Calibri"/>
                <a:cs typeface="Calibri"/>
              </a:rPr>
              <a:t>So far, </a:t>
            </a:r>
            <a:r>
              <a:rPr lang="en-BE" sz="1400" b="1" dirty="0">
                <a:solidFill>
                  <a:schemeClr val="accent1"/>
                </a:solidFill>
                <a:latin typeface="Qanelas" panose="00000500000000000000" pitchFamily="50" charset="0"/>
                <a:ea typeface="Calibri"/>
                <a:cs typeface="Calibri"/>
              </a:rPr>
              <a:t>no 'silver bullet' has been identified </a:t>
            </a:r>
            <a:r>
              <a:rPr lang="en-BE" sz="1400" dirty="0">
                <a:latin typeface="Qanelas" panose="00000500000000000000" pitchFamily="50" charset="0"/>
                <a:ea typeface="Calibri"/>
                <a:cs typeface="Calibri"/>
              </a:rPr>
              <a:t>among the alternatives</a:t>
            </a:r>
            <a:r>
              <a:rPr lang="fr-FR" sz="1400" dirty="0">
                <a:latin typeface="Qanelas" panose="00000500000000000000" pitchFamily="50" charset="0"/>
                <a:ea typeface="Calibri"/>
                <a:cs typeface="Calibri"/>
              </a:rPr>
              <a:t>. T</a:t>
            </a:r>
            <a:r>
              <a:rPr lang="en-BE" sz="1400" dirty="0">
                <a:latin typeface="Qanelas" panose="00000500000000000000" pitchFamily="50" charset="0"/>
                <a:ea typeface="Calibri"/>
                <a:cs typeface="Calibri"/>
              </a:rPr>
              <a:t>rade-offs will be necessary</a:t>
            </a:r>
            <a:r>
              <a:rPr lang="fr-FR" sz="1400" dirty="0">
                <a:latin typeface="Qanelas" panose="00000500000000000000" pitchFamily="50" charset="0"/>
                <a:ea typeface="Calibri"/>
                <a:cs typeface="Calibri"/>
              </a:rPr>
              <a:t>. </a:t>
            </a:r>
          </a:p>
          <a:p>
            <a:pPr lvl="1">
              <a:buFont typeface="Arial"/>
              <a:buChar char="•"/>
            </a:pPr>
            <a:r>
              <a:rPr lang="fr-FR" sz="1400" dirty="0">
                <a:latin typeface="Qanelas" panose="00000500000000000000" pitchFamily="50" charset="0"/>
                <a:cs typeface="Calibri"/>
              </a:rPr>
              <a:t>In addition</a:t>
            </a:r>
            <a:r>
              <a:rPr lang="fr-FR" sz="1400" dirty="0">
                <a:solidFill>
                  <a:schemeClr val="accent1"/>
                </a:solidFill>
                <a:latin typeface="Qanelas" panose="00000500000000000000" pitchFamily="50" charset="0"/>
                <a:cs typeface="Calibri"/>
              </a:rPr>
              <a:t>, </a:t>
            </a:r>
            <a:r>
              <a:rPr lang="fr-FR" sz="1400" b="1" dirty="0">
                <a:solidFill>
                  <a:schemeClr val="accent1"/>
                </a:solidFill>
                <a:latin typeface="Qanelas" panose="00000500000000000000" pitchFamily="50" charset="0"/>
                <a:cs typeface="Calibri"/>
              </a:rPr>
              <a:t>a cascade of </a:t>
            </a:r>
            <a:r>
              <a:rPr lang="fr-FR" sz="1400" b="1" dirty="0" err="1">
                <a:solidFill>
                  <a:schemeClr val="accent1"/>
                </a:solidFill>
                <a:latin typeface="Qanelas" panose="00000500000000000000" pitchFamily="50" charset="0"/>
                <a:cs typeface="Calibri"/>
              </a:rPr>
              <a:t>fallback</a:t>
            </a:r>
            <a:r>
              <a:rPr lang="fr-FR" sz="1400" b="1" dirty="0">
                <a:solidFill>
                  <a:schemeClr val="accent1"/>
                </a:solidFill>
                <a:latin typeface="Qanelas" panose="00000500000000000000" pitchFamily="50" charset="0"/>
                <a:cs typeface="Calibri"/>
              </a:rPr>
              <a:t> solutions </a:t>
            </a:r>
            <a:r>
              <a:rPr lang="fr-FR" sz="1400" b="1" dirty="0" err="1">
                <a:solidFill>
                  <a:schemeClr val="accent1"/>
                </a:solidFill>
                <a:latin typeface="Qanelas" panose="00000500000000000000" pitchFamily="50" charset="0"/>
                <a:cs typeface="Calibri"/>
              </a:rPr>
              <a:t>will</a:t>
            </a:r>
            <a:r>
              <a:rPr lang="fr-FR" sz="1400" b="1" dirty="0">
                <a:solidFill>
                  <a:schemeClr val="accent1"/>
                </a:solidFill>
                <a:latin typeface="Qanelas" panose="00000500000000000000" pitchFamily="50" charset="0"/>
                <a:cs typeface="Calibri"/>
              </a:rPr>
              <a:t> </a:t>
            </a:r>
            <a:r>
              <a:rPr lang="fr-FR" sz="1400" b="1" dirty="0" err="1">
                <a:solidFill>
                  <a:schemeClr val="accent1"/>
                </a:solidFill>
                <a:latin typeface="Qanelas" panose="00000500000000000000" pitchFamily="50" charset="0"/>
                <a:cs typeface="Calibri"/>
              </a:rPr>
              <a:t>likely</a:t>
            </a:r>
            <a:r>
              <a:rPr lang="fr-FR" sz="1400" b="1" dirty="0">
                <a:solidFill>
                  <a:schemeClr val="accent1"/>
                </a:solidFill>
                <a:latin typeface="Qanelas" panose="00000500000000000000" pitchFamily="50" charset="0"/>
                <a:cs typeface="Calibri"/>
              </a:rPr>
              <a:t> </a:t>
            </a:r>
            <a:r>
              <a:rPr lang="fr-FR" sz="1400" b="1" dirty="0" err="1">
                <a:solidFill>
                  <a:schemeClr val="accent1"/>
                </a:solidFill>
                <a:latin typeface="Qanelas" panose="00000500000000000000" pitchFamily="50" charset="0"/>
                <a:cs typeface="Calibri"/>
              </a:rPr>
              <a:t>be</a:t>
            </a:r>
            <a:r>
              <a:rPr lang="fr-FR" sz="1400" b="1" dirty="0">
                <a:solidFill>
                  <a:schemeClr val="accent1"/>
                </a:solidFill>
                <a:latin typeface="Qanelas" panose="00000500000000000000" pitchFamily="50" charset="0"/>
                <a:cs typeface="Calibri"/>
              </a:rPr>
              <a:t> </a:t>
            </a:r>
            <a:r>
              <a:rPr lang="fr-FR" sz="1400" b="1" dirty="0" err="1">
                <a:solidFill>
                  <a:schemeClr val="accent1"/>
                </a:solidFill>
                <a:latin typeface="Qanelas" panose="00000500000000000000" pitchFamily="50" charset="0"/>
                <a:cs typeface="Calibri"/>
              </a:rPr>
              <a:t>needed</a:t>
            </a:r>
            <a:r>
              <a:rPr lang="fr-FR" sz="1400" b="1" dirty="0">
                <a:solidFill>
                  <a:schemeClr val="accent1"/>
                </a:solidFill>
                <a:latin typeface="Qanelas" panose="00000500000000000000" pitchFamily="50" charset="0"/>
                <a:cs typeface="Calibri"/>
              </a:rPr>
              <a:t> </a:t>
            </a:r>
            <a:r>
              <a:rPr lang="fr-FR" sz="1400" dirty="0">
                <a:latin typeface="Qanelas" panose="00000500000000000000" pitchFamily="50" charset="0"/>
                <a:cs typeface="Calibri"/>
              </a:rPr>
              <a:t>to </a:t>
            </a:r>
            <a:r>
              <a:rPr lang="fr-FR" sz="1400" dirty="0" err="1">
                <a:latin typeface="Qanelas" panose="00000500000000000000" pitchFamily="50" charset="0"/>
                <a:cs typeface="Calibri"/>
              </a:rPr>
              <a:t>cope</a:t>
            </a:r>
            <a:r>
              <a:rPr lang="fr-FR" sz="1400" dirty="0">
                <a:latin typeface="Qanelas" panose="00000500000000000000" pitchFamily="50" charset="0"/>
                <a:cs typeface="Calibri"/>
              </a:rPr>
              <a:t> </a:t>
            </a:r>
            <a:r>
              <a:rPr lang="fr-FR" sz="1400" dirty="0" err="1">
                <a:latin typeface="Qanelas" panose="00000500000000000000" pitchFamily="50" charset="0"/>
                <a:cs typeface="Calibri"/>
              </a:rPr>
              <a:t>with</a:t>
            </a:r>
            <a:r>
              <a:rPr lang="fr-FR" sz="1400" dirty="0">
                <a:latin typeface="Qanelas" panose="00000500000000000000" pitchFamily="50" charset="0"/>
                <a:cs typeface="Calibri"/>
              </a:rPr>
              <a:t> </a:t>
            </a:r>
            <a:r>
              <a:rPr lang="fr-FR" sz="1400" dirty="0" err="1">
                <a:latin typeface="Qanelas" panose="00000500000000000000" pitchFamily="50" charset="0"/>
                <a:cs typeface="Calibri"/>
              </a:rPr>
              <a:t>different</a:t>
            </a:r>
            <a:r>
              <a:rPr lang="fr-FR" sz="1400" dirty="0">
                <a:latin typeface="Qanelas" panose="00000500000000000000" pitchFamily="50" charset="0"/>
                <a:cs typeface="Calibri"/>
              </a:rPr>
              <a:t> </a:t>
            </a:r>
            <a:r>
              <a:rPr lang="fr-FR" sz="1400" dirty="0" err="1">
                <a:latin typeface="Qanelas" panose="00000500000000000000" pitchFamily="50" charset="0"/>
                <a:cs typeface="Calibri"/>
              </a:rPr>
              <a:t>degrees</a:t>
            </a:r>
            <a:r>
              <a:rPr lang="fr-FR" sz="1400" dirty="0">
                <a:latin typeface="Qanelas" panose="00000500000000000000" pitchFamily="50" charset="0"/>
                <a:cs typeface="Calibri"/>
              </a:rPr>
              <a:t> of </a:t>
            </a:r>
            <a:r>
              <a:rPr lang="fr-FR" sz="1400" dirty="0" err="1">
                <a:latin typeface="Qanelas" panose="00000500000000000000" pitchFamily="50" charset="0"/>
                <a:cs typeface="Calibri"/>
              </a:rPr>
              <a:t>severity</a:t>
            </a:r>
            <a:r>
              <a:rPr lang="fr-FR" sz="1400" dirty="0">
                <a:latin typeface="Qanelas" panose="00000500000000000000" pitchFamily="50" charset="0"/>
                <a:cs typeface="Calibri"/>
              </a:rPr>
              <a:t> of the issue </a:t>
            </a:r>
            <a:r>
              <a:rPr lang="fr-FR" sz="1400" dirty="0" err="1">
                <a:latin typeface="Qanelas" panose="00000500000000000000" pitchFamily="50" charset="0"/>
                <a:cs typeface="Calibri"/>
              </a:rPr>
              <a:t>being</a:t>
            </a:r>
            <a:r>
              <a:rPr lang="fr-FR" sz="1400" dirty="0">
                <a:latin typeface="Qanelas" panose="00000500000000000000" pitchFamily="50" charset="0"/>
                <a:cs typeface="Calibri"/>
              </a:rPr>
              <a:t> </a:t>
            </a:r>
            <a:r>
              <a:rPr lang="fr-FR" sz="1400" dirty="0" err="1">
                <a:latin typeface="Qanelas" panose="00000500000000000000" pitchFamily="50" charset="0"/>
                <a:cs typeface="Calibri"/>
              </a:rPr>
              <a:t>faced</a:t>
            </a:r>
            <a:r>
              <a:rPr lang="fr-FR" sz="1400" dirty="0">
                <a:latin typeface="Qanelas" panose="00000500000000000000" pitchFamily="50" charset="0"/>
                <a:cs typeface="Calibri"/>
              </a:rPr>
              <a:t>.</a:t>
            </a:r>
            <a:endParaRPr lang="en-US" sz="1400" dirty="0">
              <a:latin typeface="Qanelas" panose="00000500000000000000" pitchFamily="50" charset="0"/>
              <a:cs typeface="Calibri"/>
            </a:endParaRPr>
          </a:p>
        </p:txBody>
      </p:sp>
      <p:sp>
        <p:nvSpPr>
          <p:cNvPr id="4" name="Slide Number Placeholder 3">
            <a:extLst>
              <a:ext uri="{FF2B5EF4-FFF2-40B4-BE49-F238E27FC236}">
                <a16:creationId xmlns:a16="http://schemas.microsoft.com/office/drawing/2014/main" id="{CD15C2E0-8236-3253-631D-5807314DE6E8}"/>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4B46A78-6AF9-412C-AE9C-E98B1C607C25}" type="slidenum">
              <a:rPr kumimoji="0" lang="es-ES" sz="1800" b="0" i="0" u="none" strike="noStrike" kern="1200" cap="none" spc="0" normalizeH="0" baseline="0" noProof="0" smtClean="0">
                <a:ln>
                  <a:noFill/>
                </a:ln>
                <a:solidFill>
                  <a:srgbClr val="41404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s-ES" sz="1800" b="0" i="0" u="none" strike="noStrike" kern="1200" cap="none" spc="0" normalizeH="0" baseline="0" noProof="0">
              <a:ln>
                <a:noFill/>
              </a:ln>
              <a:solidFill>
                <a:srgbClr val="414042"/>
              </a:solidFill>
              <a:effectLst/>
              <a:uLnTx/>
              <a:uFillTx/>
              <a:latin typeface="Calibri"/>
              <a:ea typeface="+mn-ea"/>
              <a:cs typeface="+mn-cs"/>
            </a:endParaRPr>
          </a:p>
        </p:txBody>
      </p:sp>
    </p:spTree>
    <p:extLst>
      <p:ext uri="{BB962C8B-B14F-4D97-AF65-F5344CB8AC3E}">
        <p14:creationId xmlns:p14="http://schemas.microsoft.com/office/powerpoint/2010/main" val="4174936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F84FD0-C3B2-4F64-557C-4538B978DA06}"/>
              </a:ext>
            </a:extLst>
          </p:cNvPr>
          <p:cNvSpPr>
            <a:spLocks noGrp="1"/>
          </p:cNvSpPr>
          <p:nvPr>
            <p:ph idx="1"/>
          </p:nvPr>
        </p:nvSpPr>
        <p:spPr>
          <a:xfrm>
            <a:off x="838200" y="1474318"/>
            <a:ext cx="10525760" cy="4872355"/>
          </a:xfrm>
        </p:spPr>
        <p:txBody>
          <a:bodyPr vert="horz" lIns="91440" tIns="45720" rIns="91440" bIns="45720" rtlCol="0" anchor="t">
            <a:normAutofit/>
          </a:bodyPr>
          <a:lstStyle/>
          <a:p>
            <a:pPr>
              <a:buFont typeface="Wingdings" panose="05000000000000000000" pitchFamily="2" charset="2"/>
              <a:buChar char="Ø"/>
            </a:pPr>
            <a:r>
              <a:rPr kumimoji="0" lang="en-US" sz="1800" b="0" i="0" u="none" strike="noStrike" kern="100" cap="none" spc="0" normalizeH="0" baseline="0" noProof="0" dirty="0">
                <a:ln>
                  <a:noFill/>
                </a:ln>
                <a:solidFill>
                  <a:srgbClr val="72D54A"/>
                </a:solidFill>
                <a:effectLst/>
                <a:uLnTx/>
                <a:uFillTx/>
                <a:latin typeface="Qanelas"/>
                <a:ea typeface="Aptos" panose="020B0004020202020204" pitchFamily="34" charset="0"/>
                <a:cs typeface="Times New Roman"/>
              </a:rPr>
              <a:t>Way forward: </a:t>
            </a:r>
            <a:r>
              <a:rPr kumimoji="0" lang="en-US" sz="1800" b="0" i="0" u="none" strike="noStrike" kern="100" cap="none" spc="0" normalizeH="0" baseline="0" noProof="0" dirty="0" err="1">
                <a:ln>
                  <a:noFill/>
                </a:ln>
                <a:solidFill>
                  <a:srgbClr val="72D54A"/>
                </a:solidFill>
                <a:effectLst/>
                <a:uLnTx/>
                <a:uFillTx/>
                <a:latin typeface="Qanelas"/>
                <a:ea typeface="Aptos" panose="020B0004020202020204" pitchFamily="34" charset="0"/>
                <a:cs typeface="Times New Roman"/>
              </a:rPr>
              <a:t>harmonised</a:t>
            </a:r>
            <a:r>
              <a:rPr kumimoji="0" lang="en-US" sz="1800" b="0" i="0" u="none" strike="noStrike" kern="100" cap="none" spc="0" normalizeH="0" baseline="0" noProof="0" dirty="0">
                <a:ln>
                  <a:noFill/>
                </a:ln>
                <a:solidFill>
                  <a:srgbClr val="72D54A"/>
                </a:solidFill>
                <a:effectLst/>
                <a:uLnTx/>
                <a:uFillTx/>
                <a:latin typeface="Qanelas"/>
                <a:ea typeface="Aptos" panose="020B0004020202020204" pitchFamily="34" charset="0"/>
                <a:cs typeface="Times New Roman"/>
              </a:rPr>
              <a:t> fallback provisions in CACM 2.0</a:t>
            </a:r>
          </a:p>
          <a:p>
            <a:pPr marL="0" indent="0">
              <a:buNone/>
            </a:pPr>
            <a:endParaRPr kumimoji="0" lang="en-US" sz="1800" b="0" i="0" u="none" strike="noStrike" kern="100" cap="none" spc="0" normalizeH="0" baseline="0" noProof="0" dirty="0">
              <a:ln>
                <a:noFill/>
              </a:ln>
              <a:solidFill>
                <a:srgbClr val="72D54A"/>
              </a:solidFill>
              <a:effectLst/>
              <a:uLnTx/>
              <a:uFillTx/>
              <a:latin typeface="Qanelas"/>
              <a:ea typeface="Aptos" panose="020B0004020202020204" pitchFamily="34" charset="0"/>
              <a:cs typeface="Times New Roman"/>
            </a:endParaRPr>
          </a:p>
          <a:p>
            <a:pPr marL="0" indent="0">
              <a:buNone/>
            </a:pPr>
            <a:r>
              <a:rPr lang="en-US" sz="1400" dirty="0" err="1">
                <a:latin typeface="Qanelas" panose="00000500000000000000" pitchFamily="50" charset="0"/>
                <a:ea typeface="+mn-lt"/>
                <a:cs typeface="+mn-lt"/>
              </a:rPr>
              <a:t>Eurelectric</a:t>
            </a:r>
            <a:r>
              <a:rPr lang="en-US" sz="1400" dirty="0">
                <a:latin typeface="Qanelas" panose="00000500000000000000" pitchFamily="50" charset="0"/>
                <a:ea typeface="+mn-lt"/>
                <a:cs typeface="+mn-lt"/>
              </a:rPr>
              <a:t> urges the Commission and decision-makers to </a:t>
            </a:r>
            <a:r>
              <a:rPr lang="en-US" sz="1400" dirty="0">
                <a:solidFill>
                  <a:schemeClr val="accent1"/>
                </a:solidFill>
                <a:latin typeface="Qanelas" panose="00000500000000000000" pitchFamily="50" charset="0"/>
                <a:ea typeface="+mn-lt"/>
                <a:cs typeface="+mn-lt"/>
              </a:rPr>
              <a:t>include </a:t>
            </a:r>
            <a:r>
              <a:rPr lang="en-US" sz="1400" dirty="0" err="1">
                <a:solidFill>
                  <a:schemeClr val="accent1"/>
                </a:solidFill>
                <a:latin typeface="Qanelas" panose="00000500000000000000" pitchFamily="50" charset="0"/>
                <a:ea typeface="+mn-lt"/>
                <a:cs typeface="+mn-lt"/>
              </a:rPr>
              <a:t>harmonised</a:t>
            </a:r>
            <a:r>
              <a:rPr lang="en-US" sz="1400" dirty="0">
                <a:solidFill>
                  <a:schemeClr val="accent1"/>
                </a:solidFill>
                <a:latin typeface="Qanelas" panose="00000500000000000000" pitchFamily="50" charset="0"/>
                <a:ea typeface="+mn-lt"/>
                <a:cs typeface="+mn-lt"/>
              </a:rPr>
              <a:t> fallback provisions in CACM 2.0 </a:t>
            </a:r>
            <a:r>
              <a:rPr lang="en-US" sz="1400" dirty="0">
                <a:latin typeface="Qanelas" panose="00000500000000000000" pitchFamily="50" charset="0"/>
                <a:ea typeface="+mn-lt"/>
                <a:cs typeface="+mn-lt"/>
              </a:rPr>
              <a:t>and to ensure greater transparency and engagement with Market Participants throughout the process by providing regular updates on the progress of discussions and decisions related to fallback provisions. </a:t>
            </a:r>
          </a:p>
          <a:p>
            <a:pPr marL="0" indent="0">
              <a:buNone/>
            </a:pPr>
            <a:r>
              <a:rPr lang="en-US" sz="1400" dirty="0">
                <a:latin typeface="Qanelas" panose="00000500000000000000" pitchFamily="50" charset="0"/>
                <a:ea typeface="+mn-lt"/>
                <a:cs typeface="+mn-lt"/>
              </a:rPr>
              <a:t>These provisions should:</a:t>
            </a:r>
          </a:p>
          <a:p>
            <a:pPr>
              <a:buFont typeface="Arial"/>
              <a:buChar char="•"/>
            </a:pPr>
            <a:r>
              <a:rPr lang="en-US" sz="1400" dirty="0">
                <a:latin typeface="Qanelas" panose="00000500000000000000" pitchFamily="50" charset="0"/>
                <a:ea typeface="Calibri"/>
                <a:cs typeface="Calibri"/>
              </a:rPr>
              <a:t>Avoid being overly prescriptive provisions that would limit regional adaptability.</a:t>
            </a:r>
          </a:p>
          <a:p>
            <a:pPr>
              <a:buFont typeface="Arial"/>
              <a:buChar char="•"/>
            </a:pPr>
            <a:r>
              <a:rPr lang="en-US" sz="1400" dirty="0">
                <a:latin typeface="Qanelas" panose="00000500000000000000" pitchFamily="50" charset="0"/>
                <a:ea typeface="Calibri"/>
                <a:cs typeface="Calibri"/>
              </a:rPr>
              <a:t>Favor the development of </a:t>
            </a:r>
            <a:r>
              <a:rPr lang="en-US" sz="1400" dirty="0" err="1">
                <a:latin typeface="Qanelas" panose="00000500000000000000" pitchFamily="50" charset="0"/>
                <a:ea typeface="Calibri"/>
                <a:cs typeface="Calibri"/>
              </a:rPr>
              <a:t>harmonised</a:t>
            </a:r>
            <a:r>
              <a:rPr lang="en-US" sz="1400" dirty="0">
                <a:latin typeface="Qanelas" panose="00000500000000000000" pitchFamily="50" charset="0"/>
                <a:ea typeface="Calibri"/>
                <a:cs typeface="Calibri"/>
              </a:rPr>
              <a:t> fallback procedures through regional methodologies (accounting for regional differences notably in nomination deadlines). </a:t>
            </a:r>
          </a:p>
          <a:p>
            <a:pPr algn="just">
              <a:buFont typeface="Arial"/>
              <a:buChar char="•"/>
            </a:pPr>
            <a:r>
              <a:rPr lang="fr-BE" sz="1400" dirty="0" err="1">
                <a:latin typeface="Qanelas" panose="00000500000000000000" pitchFamily="50" charset="0"/>
                <a:ea typeface="Calibri"/>
                <a:cs typeface="Calibri"/>
              </a:rPr>
              <a:t>Provide</a:t>
            </a:r>
            <a:r>
              <a:rPr lang="en-BE" sz="1400" dirty="0">
                <a:latin typeface="Qanelas" panose="00000500000000000000" pitchFamily="50" charset="0"/>
                <a:ea typeface="Calibri"/>
                <a:cs typeface="Calibri"/>
              </a:rPr>
              <a:t> clear objectives on fallback procedures</a:t>
            </a:r>
            <a:r>
              <a:rPr lang="fr-FR" sz="1400" dirty="0">
                <a:latin typeface="Qanelas" panose="00000500000000000000" pitchFamily="50" charset="0"/>
                <a:ea typeface="Calibri"/>
                <a:cs typeface="Calibri"/>
              </a:rPr>
              <a:t> </a:t>
            </a:r>
            <a:r>
              <a:rPr lang="fr-FR" sz="1400" dirty="0" err="1">
                <a:latin typeface="Qanelas" panose="00000500000000000000" pitchFamily="50" charset="0"/>
                <a:ea typeface="Calibri"/>
                <a:cs typeface="Calibri"/>
              </a:rPr>
              <a:t>while</a:t>
            </a:r>
            <a:r>
              <a:rPr lang="fr-FR" sz="1400" dirty="0">
                <a:latin typeface="Qanelas" panose="00000500000000000000" pitchFamily="50" charset="0"/>
                <a:ea typeface="Calibri"/>
                <a:cs typeface="Calibri"/>
              </a:rPr>
              <a:t> </a:t>
            </a:r>
            <a:r>
              <a:rPr lang="en-US" sz="1400" dirty="0" err="1">
                <a:latin typeface="Qanelas" panose="00000500000000000000" pitchFamily="50" charset="0"/>
                <a:ea typeface="Calibri"/>
                <a:cs typeface="Calibri"/>
              </a:rPr>
              <a:t>recognising</a:t>
            </a:r>
            <a:r>
              <a:rPr lang="en-US" sz="1400" dirty="0">
                <a:latin typeface="Qanelas" panose="00000500000000000000" pitchFamily="50" charset="0"/>
                <a:ea typeface="Calibri"/>
                <a:cs typeface="Calibri"/>
              </a:rPr>
              <a:t> the need to balance priorities and the inherent challenges of achieving a solution that fully satisfies all objectives focusing on:</a:t>
            </a:r>
            <a:endParaRPr lang="fr-FR" sz="1400" dirty="0">
              <a:latin typeface="Qanelas" panose="00000500000000000000" pitchFamily="50" charset="0"/>
              <a:ea typeface="Calibri"/>
              <a:cs typeface="Calibri"/>
            </a:endParaRPr>
          </a:p>
          <a:p>
            <a:pPr lvl="1">
              <a:buFont typeface="Arial"/>
              <a:buChar char="•"/>
            </a:pPr>
            <a:r>
              <a:rPr lang="en-BE" sz="1400" dirty="0">
                <a:latin typeface="Qanelas" panose="00000500000000000000" pitchFamily="50" charset="0"/>
                <a:cs typeface="Calibri"/>
              </a:rPr>
              <a:t>Ability to preserve a unique price,</a:t>
            </a:r>
          </a:p>
          <a:p>
            <a:pPr lvl="1">
              <a:buFont typeface="Arial"/>
              <a:buChar char="•"/>
            </a:pPr>
            <a:r>
              <a:rPr lang="en-BE" sz="1400" dirty="0">
                <a:latin typeface="Qanelas" panose="00000500000000000000" pitchFamily="50" charset="0"/>
                <a:ea typeface="Calibri"/>
                <a:cs typeface="Calibri"/>
              </a:rPr>
              <a:t>Ability to obtain market feedback reflecting the state of the system for both coupled and uncoupled MPs,</a:t>
            </a:r>
          </a:p>
          <a:p>
            <a:pPr lvl="1">
              <a:buFont typeface="Arial"/>
              <a:buChar char="•"/>
            </a:pPr>
            <a:r>
              <a:rPr lang="en-BE" sz="1400" dirty="0">
                <a:latin typeface="Qanelas" panose="00000500000000000000" pitchFamily="50" charset="0"/>
                <a:ea typeface="Calibri"/>
                <a:cs typeface="Calibri"/>
              </a:rPr>
              <a:t>Efficient allocation of interconnections.</a:t>
            </a:r>
          </a:p>
          <a:p>
            <a:pPr marL="0" indent="0">
              <a:buNone/>
            </a:pPr>
            <a:endParaRPr lang="en-US" sz="1800" dirty="0">
              <a:highlight>
                <a:srgbClr val="FFFF00"/>
              </a:highlight>
              <a:ea typeface="+mn-lt"/>
              <a:cs typeface="+mn-lt"/>
            </a:endParaRPr>
          </a:p>
          <a:p>
            <a:pPr marL="0" indent="0">
              <a:buNone/>
            </a:pPr>
            <a:endParaRPr lang="en-BE" sz="1800" dirty="0">
              <a:highlight>
                <a:srgbClr val="FFFF00"/>
              </a:highlight>
              <a:latin typeface="Qanelas"/>
              <a:ea typeface="Calibri"/>
              <a:cs typeface="Calibri"/>
            </a:endParaRPr>
          </a:p>
        </p:txBody>
      </p:sp>
      <p:sp>
        <p:nvSpPr>
          <p:cNvPr id="4" name="Slide Number Placeholder 3">
            <a:extLst>
              <a:ext uri="{FF2B5EF4-FFF2-40B4-BE49-F238E27FC236}">
                <a16:creationId xmlns:a16="http://schemas.microsoft.com/office/drawing/2014/main" id="{CD15C2E0-8236-3253-631D-5807314DE6E8}"/>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4B46A78-6AF9-412C-AE9C-E98B1C607C25}" type="slidenum">
              <a:rPr kumimoji="0" lang="es-ES" sz="1800" b="0" i="0" u="none" strike="noStrike" kern="1200" cap="none" spc="0" normalizeH="0" baseline="0" noProof="0" smtClean="0">
                <a:ln>
                  <a:noFill/>
                </a:ln>
                <a:solidFill>
                  <a:srgbClr val="41404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s-ES" sz="1800" b="0" i="0" u="none" strike="noStrike" kern="1200" cap="none" spc="0" normalizeH="0" baseline="0" noProof="0">
              <a:ln>
                <a:noFill/>
              </a:ln>
              <a:solidFill>
                <a:srgbClr val="414042"/>
              </a:solidFill>
              <a:effectLst/>
              <a:uLnTx/>
              <a:uFillTx/>
              <a:latin typeface="Calibri"/>
              <a:ea typeface="+mn-ea"/>
              <a:cs typeface="+mn-cs"/>
            </a:endParaRPr>
          </a:p>
        </p:txBody>
      </p:sp>
      <p:sp>
        <p:nvSpPr>
          <p:cNvPr id="10" name="Title 1">
            <a:extLst>
              <a:ext uri="{FF2B5EF4-FFF2-40B4-BE49-F238E27FC236}">
                <a16:creationId xmlns:a16="http://schemas.microsoft.com/office/drawing/2014/main" id="{6E881736-259A-6AEF-0F1D-ACBE39B78D52}"/>
              </a:ext>
            </a:extLst>
          </p:cNvPr>
          <p:cNvSpPr>
            <a:spLocks noGrp="1"/>
          </p:cNvSpPr>
          <p:nvPr>
            <p:ph type="title"/>
          </p:nvPr>
        </p:nvSpPr>
        <p:spPr>
          <a:xfrm>
            <a:off x="753136" y="148755"/>
            <a:ext cx="11080898" cy="1325563"/>
          </a:xfrm>
        </p:spPr>
        <p:txBody>
          <a:bodyPr>
            <a:normAutofit/>
          </a:bodyPr>
          <a:lstStyle/>
          <a:p>
            <a:r>
              <a:rPr lang="en-US" sz="2800" dirty="0">
                <a:latin typeface="Qanelas"/>
                <a:ea typeface="Calibri Light"/>
                <a:cs typeface="Calibri Light"/>
              </a:rPr>
              <a:t>Decoupling events: </a:t>
            </a:r>
            <a:r>
              <a:rPr lang="fr-BE" sz="2800" dirty="0">
                <a:latin typeface="Qanelas"/>
                <a:ea typeface="Calibri Light"/>
                <a:cs typeface="Calibri Light"/>
              </a:rPr>
              <a:t>the </a:t>
            </a:r>
            <a:r>
              <a:rPr lang="fr-BE" sz="2800" dirty="0" err="1">
                <a:latin typeface="Qanelas"/>
                <a:ea typeface="Calibri Light"/>
                <a:cs typeface="Calibri Light"/>
              </a:rPr>
              <a:t>need</a:t>
            </a:r>
            <a:r>
              <a:rPr lang="fr-BE" sz="2800" dirty="0">
                <a:latin typeface="Qanelas"/>
                <a:ea typeface="Calibri Light"/>
                <a:cs typeface="Calibri Light"/>
              </a:rPr>
              <a:t> for </a:t>
            </a:r>
            <a:r>
              <a:rPr lang="fr-BE" sz="2800" dirty="0" err="1">
                <a:latin typeface="Qanelas"/>
                <a:ea typeface="Calibri Light"/>
                <a:cs typeface="Calibri Light"/>
              </a:rPr>
              <a:t>robust</a:t>
            </a:r>
            <a:r>
              <a:rPr lang="fr-BE" sz="2800" dirty="0">
                <a:latin typeface="Qanelas"/>
                <a:ea typeface="Calibri Light"/>
                <a:cs typeface="Calibri Light"/>
              </a:rPr>
              <a:t> </a:t>
            </a:r>
            <a:r>
              <a:rPr lang="fr-BE" sz="2800" dirty="0" err="1">
                <a:latin typeface="Qanelas"/>
                <a:ea typeface="Calibri Light"/>
                <a:cs typeface="Calibri Light"/>
              </a:rPr>
              <a:t>fallback</a:t>
            </a:r>
            <a:r>
              <a:rPr lang="fr-BE" sz="2800" dirty="0">
                <a:latin typeface="Qanelas"/>
                <a:ea typeface="Calibri Light"/>
                <a:cs typeface="Calibri Light"/>
              </a:rPr>
              <a:t> </a:t>
            </a:r>
            <a:r>
              <a:rPr lang="fr-BE" sz="2800" dirty="0" err="1">
                <a:latin typeface="Qanelas"/>
                <a:ea typeface="Calibri Light"/>
                <a:cs typeface="Calibri Light"/>
              </a:rPr>
              <a:t>policy</a:t>
            </a:r>
            <a:r>
              <a:rPr lang="fr-BE" sz="2800" dirty="0">
                <a:latin typeface="Qanelas"/>
                <a:ea typeface="Calibri Light"/>
                <a:cs typeface="Calibri Light"/>
              </a:rPr>
              <a:t> provisions</a:t>
            </a:r>
            <a:endParaRPr lang="en-US" sz="2800" dirty="0">
              <a:latin typeface="Qanelas"/>
            </a:endParaRPr>
          </a:p>
        </p:txBody>
      </p:sp>
    </p:spTree>
    <p:extLst>
      <p:ext uri="{BB962C8B-B14F-4D97-AF65-F5344CB8AC3E}">
        <p14:creationId xmlns:p14="http://schemas.microsoft.com/office/powerpoint/2010/main" val="2151038580"/>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Eurelectric colours">
      <a:dk1>
        <a:sysClr val="windowText" lastClr="000000"/>
      </a:dk1>
      <a:lt1>
        <a:sysClr val="window" lastClr="FFFFFF"/>
      </a:lt1>
      <a:dk2>
        <a:srgbClr val="44546A"/>
      </a:dk2>
      <a:lt2>
        <a:srgbClr val="E7E6E6"/>
      </a:lt2>
      <a:accent1>
        <a:srgbClr val="2C63FF"/>
      </a:accent1>
      <a:accent2>
        <a:srgbClr val="414042"/>
      </a:accent2>
      <a:accent3>
        <a:srgbClr val="72D54A"/>
      </a:accent3>
      <a:accent4>
        <a:srgbClr val="479DC5"/>
      </a:accent4>
      <a:accent5>
        <a:srgbClr val="67B9B2"/>
      </a:accent5>
      <a:accent6>
        <a:srgbClr val="FF0000"/>
      </a:accent6>
      <a:hlink>
        <a:srgbClr val="034A90"/>
      </a:hlink>
      <a:folHlink>
        <a:srgbClr val="41404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0D6CEEC-3205-4D86-B5B7-52B7CFF833BB}" vid="{90207B9E-1A29-42F6-A582-86FFC35664B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0a9b9e15-83d2-4075-9282-a04e05c6580a}" enabled="1" method="Standard" siteId="{24139d14-c62c-4c47-8bdd-ce71ea1d50cf}" contentBits="0" removed="0"/>
</clbl:labelList>
</file>

<file path=docProps/app.xml><?xml version="1.0" encoding="utf-8"?>
<Properties xmlns="http://schemas.openxmlformats.org/officeDocument/2006/extended-properties" xmlns:vt="http://schemas.openxmlformats.org/officeDocument/2006/docPropsVTypes">
  <TotalTime>215</TotalTime>
  <Words>831</Words>
  <Application>Microsoft Office PowerPoint</Application>
  <PresentationFormat>Widescreen</PresentationFormat>
  <Paragraphs>54</Paragraphs>
  <Slides>4</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vt:i4>
      </vt:variant>
    </vt:vector>
  </HeadingPairs>
  <TitlesOfParts>
    <vt:vector size="13" baseType="lpstr">
      <vt:lpstr>Aptos</vt:lpstr>
      <vt:lpstr>Arial</vt:lpstr>
      <vt:lpstr>Calibri</vt:lpstr>
      <vt:lpstr>Calibri Light</vt:lpstr>
      <vt:lpstr>Courier New</vt:lpstr>
      <vt:lpstr>Qanelas</vt:lpstr>
      <vt:lpstr>Wingdings</vt:lpstr>
      <vt:lpstr>3_Office Theme</vt:lpstr>
      <vt:lpstr>2_Office Theme</vt:lpstr>
      <vt:lpstr>Key considerations for SDAC 15-minute Market Time Unit go-live and following reflections on decoupling event  MESC – 3 December 2024</vt:lpstr>
      <vt:lpstr>SDAC 15-min MTU go-live preparation</vt:lpstr>
      <vt:lpstr>Decoupling events: the need for robust fallback policy provisions</vt:lpstr>
      <vt:lpstr>Decoupling events: the need for robust fallback policy provisions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considerations for SDAC 15-minute Market Time Unit go-live and following reflections on decoupling event  MESC – 3 December 2024</dc:title>
  <dc:creator>Donia PEERHOSSAINI</dc:creator>
  <cp:lastModifiedBy>Donia PEERHOSSAINI</cp:lastModifiedBy>
  <cp:revision>5</cp:revision>
  <dcterms:created xsi:type="dcterms:W3CDTF">2024-11-27T15:33:10Z</dcterms:created>
  <dcterms:modified xsi:type="dcterms:W3CDTF">2024-11-29T09:29:12Z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d26f538-337a-4593-a7e6-123667b1a538_Enabled">
    <vt:lpwstr>true</vt:lpwstr>
  </property>
  <property fmtid="{D5CDD505-2E9C-101B-9397-08002B2CF9AE}" pid="3" name="MSIP_Label_2d26f538-337a-4593-a7e6-123667b1a538_SetDate">
    <vt:lpwstr>2024-11-27T16:21:34Z</vt:lpwstr>
  </property>
  <property fmtid="{D5CDD505-2E9C-101B-9397-08002B2CF9AE}" pid="4" name="MSIP_Label_2d26f538-337a-4593-a7e6-123667b1a538_Method">
    <vt:lpwstr>Standard</vt:lpwstr>
  </property>
  <property fmtid="{D5CDD505-2E9C-101B-9397-08002B2CF9AE}" pid="5" name="MSIP_Label_2d26f538-337a-4593-a7e6-123667b1a538_Name">
    <vt:lpwstr>C1 Interne</vt:lpwstr>
  </property>
  <property fmtid="{D5CDD505-2E9C-101B-9397-08002B2CF9AE}" pid="6" name="MSIP_Label_2d26f538-337a-4593-a7e6-123667b1a538_SiteId">
    <vt:lpwstr>e242425b-70fc-44dc-9ddf-c21e304e6c80</vt:lpwstr>
  </property>
  <property fmtid="{D5CDD505-2E9C-101B-9397-08002B2CF9AE}" pid="7" name="MSIP_Label_2d26f538-337a-4593-a7e6-123667b1a538_ActionId">
    <vt:lpwstr>fc65d18d-531c-4483-a9bf-af49390a09b0</vt:lpwstr>
  </property>
  <property fmtid="{D5CDD505-2E9C-101B-9397-08002B2CF9AE}" pid="8" name="MSIP_Label_2d26f538-337a-4593-a7e6-123667b1a538_ContentBits">
    <vt:lpwstr>0</vt:lpwstr>
  </property>
</Properties>
</file>