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9"/>
  </p:notesMasterIdLst>
  <p:handoutMasterIdLst>
    <p:handoutMasterId r:id="rId10"/>
  </p:handoutMasterIdLst>
  <p:sldIdLst>
    <p:sldId id="287" r:id="rId2"/>
    <p:sldId id="466" r:id="rId3"/>
    <p:sldId id="470" r:id="rId4"/>
    <p:sldId id="465" r:id="rId5"/>
    <p:sldId id="474" r:id="rId6"/>
    <p:sldId id="475" r:id="rId7"/>
    <p:sldId id="266" r:id="rId8"/>
  </p:sldIdLst>
  <p:sldSz cx="9144000" cy="5715000" type="screen16x10"/>
  <p:notesSz cx="6669088"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62301E-FC98-43CC-9A82-49EF4E362CED}">
          <p14:sldIdLst>
            <p14:sldId id="287"/>
            <p14:sldId id="466"/>
            <p14:sldId id="470"/>
            <p14:sldId id="465"/>
            <p14:sldId id="474"/>
            <p14:sldId id="475"/>
            <p14:sldId id="266"/>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9F4AEB-0FB8-F666-ADB2-AC2C22002DAC}" name="Lisa-Marie Mohr" initials="LMM" userId="S::lmo@energycommunity.onmicrosoft.com::98413acd-3240-46c3-8f9a-396a933d0aa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83"/>
    <a:srgbClr val="FFFFFF"/>
    <a:srgbClr val="0000B7"/>
    <a:srgbClr val="202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autoAdjust="0"/>
  </p:normalViewPr>
  <p:slideViewPr>
    <p:cSldViewPr snapToGrid="0" snapToObjects="1">
      <p:cViewPr>
        <p:scale>
          <a:sx n="80" d="100"/>
          <a:sy n="80" d="100"/>
        </p:scale>
        <p:origin x="904" y="-11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16D6BE80-E66C-BB46-90D1-FE9D99B2E35A}" type="datetimeFigureOut">
              <a:rPr lang="de-DE" smtClean="0"/>
              <a:pPr/>
              <a:t>28.11.2024</a:t>
            </a:fld>
            <a:endParaRPr lang="de-DE"/>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09846E6-6333-4843-BF3D-185D67688E9E}" type="slidenum">
              <a:rPr lang="de-DE" smtClean="0"/>
              <a:pPr/>
              <a:t>‹#›</a:t>
            </a:fld>
            <a:endParaRPr lang="de-DE"/>
          </a:p>
        </p:txBody>
      </p:sp>
    </p:spTree>
    <p:extLst>
      <p:ext uri="{BB962C8B-B14F-4D97-AF65-F5344CB8AC3E}">
        <p14:creationId xmlns:p14="http://schemas.microsoft.com/office/powerpoint/2010/main" val="302366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B2BF6BD-1F1E-ED41-84F6-A5ABFF04C4A5}" type="datetimeFigureOut">
              <a:rPr lang="de-DE" smtClean="0"/>
              <a:pPr/>
              <a:t>28.11.2024</a:t>
            </a:fld>
            <a:endParaRPr lang="de-DE"/>
          </a:p>
        </p:txBody>
      </p:sp>
      <p:sp>
        <p:nvSpPr>
          <p:cNvPr id="4" name="Folienbildplatzhalter 3"/>
          <p:cNvSpPr>
            <a:spLocks noGrp="1" noRot="1" noChangeAspect="1"/>
          </p:cNvSpPr>
          <p:nvPr>
            <p:ph type="sldImg" idx="2"/>
          </p:nvPr>
        </p:nvSpPr>
        <p:spPr>
          <a:xfrm>
            <a:off x="357188" y="744538"/>
            <a:ext cx="5954712"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0A88D9FA-CB4E-7B47-90B7-3478B748FF96}" type="slidenum">
              <a:rPr lang="de-DE" smtClean="0"/>
              <a:pPr/>
              <a:t>‹#›</a:t>
            </a:fld>
            <a:endParaRPr lang="de-DE"/>
          </a:p>
        </p:txBody>
      </p:sp>
    </p:spTree>
    <p:extLst>
      <p:ext uri="{BB962C8B-B14F-4D97-AF65-F5344CB8AC3E}">
        <p14:creationId xmlns:p14="http://schemas.microsoft.com/office/powerpoint/2010/main" val="434116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0A88D9FA-CB4E-7B47-90B7-3478B748FF96}" type="slidenum">
              <a:rPr lang="de-DE" smtClean="0"/>
              <a:pPr/>
              <a:t>1</a:t>
            </a:fld>
            <a:endParaRPr lang="de-DE"/>
          </a:p>
        </p:txBody>
      </p:sp>
    </p:spTree>
    <p:extLst>
      <p:ext uri="{BB962C8B-B14F-4D97-AF65-F5344CB8AC3E}">
        <p14:creationId xmlns:p14="http://schemas.microsoft.com/office/powerpoint/2010/main" val="109593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The main precondition for market coupling is the transposition of the Electricity Integration Package. The deadline of Dec 2023 was missed by all Contracting Parties and until now further delays are expected.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Several CPs have submitted draft primary legislation for the Secretariat’s review, partly developed with the support of technical assistance conducted by </a:t>
            </a:r>
            <a:r>
              <a:rPr lang="en-GB" sz="1800" dirty="0" err="1">
                <a:effectLst/>
                <a:latin typeface="Aptos" panose="020B0004020202020204" pitchFamily="34" charset="0"/>
                <a:ea typeface="Aptos" panose="020B0004020202020204" pitchFamily="34" charset="0"/>
                <a:cs typeface="Times New Roman" panose="02020603050405020304" pitchFamily="18" charset="0"/>
              </a:rPr>
              <a:t>e.g</a:t>
            </a:r>
            <a:r>
              <a:rPr lang="en-GB" sz="1800" dirty="0">
                <a:effectLst/>
                <a:latin typeface="Aptos" panose="020B0004020202020204" pitchFamily="34" charset="0"/>
                <a:ea typeface="Aptos" panose="020B0004020202020204" pitchFamily="34" charset="0"/>
                <a:cs typeface="Times New Roman" panose="02020603050405020304" pitchFamily="18" charset="0"/>
              </a:rPr>
              <a:t> EU4E, Secretariat or other donors.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Nevertheless, the transposition is currently too slow to keep up with the required pace and after the MC urged the completion of the transposition in the first quarter of 2024, the Secretariat</a:t>
            </a:r>
            <a:r>
              <a:rPr lang="en-US" sz="1800" dirty="0">
                <a:effectLst/>
                <a:latin typeface="Aptos" panose="020B0004020202020204" pitchFamily="34" charset="0"/>
                <a:ea typeface="Aptos" panose="020B0004020202020204" pitchFamily="34" charset="0"/>
                <a:cs typeface="Times New Roman" panose="02020603050405020304" pitchFamily="18" charset="0"/>
              </a:rPr>
              <a:t> is about to launch infringement procedures against all Contracting Parties for non-transposition</a:t>
            </a:r>
            <a:r>
              <a:rPr lang="en-GB" sz="1800" dirty="0">
                <a:effectLst/>
                <a:latin typeface="Aptos" panose="020B0004020202020204" pitchFamily="34" charset="0"/>
                <a:ea typeface="Aptos" panose="020B0004020202020204" pitchFamily="34" charset="0"/>
                <a:cs typeface="Times New Roman" panose="02020603050405020304" pitchFamily="18" charset="0"/>
              </a:rPr>
              <a:t>.</a:t>
            </a:r>
            <a:endParaRPr lang="en-AT" sz="1800" dirty="0">
              <a:effectLst/>
              <a:latin typeface="Aptos" panose="020B0004020202020204" pitchFamily="34" charset="0"/>
              <a:ea typeface="Aptos" panose="020B0004020202020204" pitchFamily="34" charset="0"/>
              <a:cs typeface="Times New Roman" panose="02020603050405020304" pitchFamily="18" charset="0"/>
            </a:endParaRPr>
          </a:p>
          <a:p>
            <a:endParaRPr lang="en-AT" dirty="0"/>
          </a:p>
        </p:txBody>
      </p:sp>
      <p:sp>
        <p:nvSpPr>
          <p:cNvPr id="4" name="Slide Number Placeholder 3"/>
          <p:cNvSpPr>
            <a:spLocks noGrp="1"/>
          </p:cNvSpPr>
          <p:nvPr>
            <p:ph type="sldNum" sz="quarter" idx="5"/>
          </p:nvPr>
        </p:nvSpPr>
        <p:spPr/>
        <p:txBody>
          <a:bodyPr/>
          <a:lstStyle/>
          <a:p>
            <a:fld id="{0A88D9FA-CB4E-7B47-90B7-3478B748FF96}" type="slidenum">
              <a:rPr lang="de-DE" smtClean="0"/>
              <a:pPr/>
              <a:t>3</a:t>
            </a:fld>
            <a:endParaRPr lang="de-DE"/>
          </a:p>
        </p:txBody>
      </p:sp>
    </p:spTree>
    <p:extLst>
      <p:ext uri="{BB962C8B-B14F-4D97-AF65-F5344CB8AC3E}">
        <p14:creationId xmlns:p14="http://schemas.microsoft.com/office/powerpoint/2010/main" val="323900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0A88D9FA-CB4E-7B47-90B7-3478B748FF96}" type="slidenum">
              <a:rPr lang="de-DE" smtClean="0"/>
              <a:pPr/>
              <a:t>7</a:t>
            </a:fld>
            <a:endParaRPr lang="de-DE"/>
          </a:p>
        </p:txBody>
      </p:sp>
    </p:spTree>
    <p:extLst>
      <p:ext uri="{BB962C8B-B14F-4D97-AF65-F5344CB8AC3E}">
        <p14:creationId xmlns:p14="http://schemas.microsoft.com/office/powerpoint/2010/main" val="1542950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creen">
    <p:spTree>
      <p:nvGrpSpPr>
        <p:cNvPr id="1" name=""/>
        <p:cNvGrpSpPr/>
        <p:nvPr/>
      </p:nvGrpSpPr>
      <p:grpSpPr>
        <a:xfrm>
          <a:off x="0" y="0"/>
          <a:ext cx="0" cy="0"/>
          <a:chOff x="0" y="0"/>
          <a:chExt cx="0" cy="0"/>
        </a:xfrm>
      </p:grpSpPr>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a:t> </a:t>
            </a:r>
            <a:r>
              <a:rPr lang="de-DE" dirty="0" err="1"/>
              <a:t>insert</a:t>
            </a:r>
            <a:r>
              <a:rPr lang="de-DE" dirty="0"/>
              <a:t> </a:t>
            </a:r>
            <a:r>
              <a:rPr lang="de-DE" dirty="0" err="1"/>
              <a:t>image</a:t>
            </a:r>
            <a:r>
              <a:rPr lang="de-DE" dirty="0"/>
              <a:t> </a:t>
            </a:r>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a:t>Mastertitelformat bearbeiten</a:t>
            </a:r>
            <a:endParaRPr lang="de-DE" dirty="0"/>
          </a:p>
        </p:txBody>
      </p:sp>
      <p:sp>
        <p:nvSpPr>
          <p:cNvPr id="15" name="Titel 6"/>
          <p:cNvSpPr txBox="1">
            <a:spLocks/>
          </p:cNvSpPr>
          <p:nvPr userDrawn="1"/>
        </p:nvSpPr>
        <p:spPr>
          <a:xfrm>
            <a:off x="2794000" y="-1"/>
            <a:ext cx="6407149"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Fußzeilenplatzhalter 2"/>
          <p:cNvSpPr>
            <a:spLocks noGrp="1"/>
          </p:cNvSpPr>
          <p:nvPr>
            <p:ph type="ftr" sz="quarter" idx="14"/>
          </p:nvPr>
        </p:nvSpPr>
        <p:spPr>
          <a:xfrm>
            <a:off x="3183465" y="5360055"/>
            <a:ext cx="4749802" cy="304271"/>
          </a:xfrm>
        </p:spPr>
        <p:txBody>
          <a:bodyPr/>
          <a:lstStyle/>
          <a:p>
            <a:r>
              <a:rPr lang="en-US" dirty="0">
                <a:ea typeface="Times New Roman" panose="02020603050405020304" pitchFamily="18" charset="0"/>
                <a:cs typeface="Times New Roman" panose="02020603050405020304" pitchFamily="18" charset="0"/>
              </a:rPr>
              <a:t>‘TCM implementation – priority actions and governance’</a:t>
            </a:r>
            <a:endParaRPr lang="de-DE" dirty="0"/>
          </a:p>
        </p:txBody>
      </p:sp>
      <p:sp>
        <p:nvSpPr>
          <p:cNvPr id="17" name="Datumsplatzhalter 3"/>
          <p:cNvSpPr>
            <a:spLocks noGrp="1"/>
          </p:cNvSpPr>
          <p:nvPr>
            <p:ph type="dt" sz="half" idx="2"/>
          </p:nvPr>
        </p:nvSpPr>
        <p:spPr>
          <a:xfrm>
            <a:off x="4732162" y="4123263"/>
            <a:ext cx="4005438" cy="303212"/>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endParaRPr lang="de-DE" dirty="0"/>
          </a:p>
        </p:txBody>
      </p:sp>
      <p:pic>
        <p:nvPicPr>
          <p:cNvPr id="4" name="Slika 3">
            <a:extLst>
              <a:ext uri="{FF2B5EF4-FFF2-40B4-BE49-F238E27FC236}">
                <a16:creationId xmlns:a16="http://schemas.microsoft.com/office/drawing/2014/main" id="{8D18C003-DA76-4BA0-892E-52570A95767D}"/>
              </a:ext>
            </a:extLst>
          </p:cNvPr>
          <p:cNvPicPr>
            <a:picLocks noChangeAspect="1"/>
          </p:cNvPicPr>
          <p:nvPr userDrawn="1"/>
        </p:nvPicPr>
        <p:blipFill>
          <a:blip r:embed="rId2"/>
          <a:stretch>
            <a:fillRect/>
          </a:stretch>
        </p:blipFill>
        <p:spPr>
          <a:xfrm>
            <a:off x="84524" y="62315"/>
            <a:ext cx="8990319" cy="695827"/>
          </a:xfrm>
          <a:prstGeom prst="rect">
            <a:avLst/>
          </a:prstGeom>
        </p:spPr>
      </p:pic>
    </p:spTree>
    <p:extLst>
      <p:ext uri="{BB962C8B-B14F-4D97-AF65-F5344CB8AC3E}">
        <p14:creationId xmlns:p14="http://schemas.microsoft.com/office/powerpoint/2010/main" val="217525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screen">
    <p:spTree>
      <p:nvGrpSpPr>
        <p:cNvPr id="1" name=""/>
        <p:cNvGrpSpPr/>
        <p:nvPr/>
      </p:nvGrpSpPr>
      <p:grpSpPr>
        <a:xfrm>
          <a:off x="0" y="0"/>
          <a:ext cx="0" cy="0"/>
          <a:chOff x="0" y="0"/>
          <a:chExt cx="0" cy="0"/>
        </a:xfrm>
      </p:grpSpPr>
      <p:sp>
        <p:nvSpPr>
          <p:cNvPr id="19" name="Titel 6"/>
          <p:cNvSpPr txBox="1">
            <a:spLocks/>
          </p:cNvSpPr>
          <p:nvPr userDrawn="1"/>
        </p:nvSpPr>
        <p:spPr>
          <a:xfrm>
            <a:off x="2794000" y="-1"/>
            <a:ext cx="6407149"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7" name="Titel 6"/>
          <p:cNvSpPr txBox="1">
            <a:spLocks/>
          </p:cNvSpPr>
          <p:nvPr userDrawn="1"/>
        </p:nvSpPr>
        <p:spPr>
          <a:xfrm>
            <a:off x="5827182" y="-1"/>
            <a:ext cx="3373967"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a:t> </a:t>
            </a:r>
            <a:r>
              <a:rPr lang="de-DE" dirty="0" err="1"/>
              <a:t>insert</a:t>
            </a:r>
            <a:r>
              <a:rPr lang="de-DE" dirty="0"/>
              <a:t> </a:t>
            </a:r>
            <a:r>
              <a:rPr lang="de-DE" dirty="0" err="1"/>
              <a:t>image</a:t>
            </a:r>
            <a:endParaRPr lang="de-DE" dirty="0"/>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a:t>Mastertitelformat bearbeiten</a:t>
            </a:r>
            <a:endParaRPr lang="de-DE" dirty="0"/>
          </a:p>
        </p:txBody>
      </p:sp>
      <p:pic>
        <p:nvPicPr>
          <p:cNvPr id="12" name="Slika 11">
            <a:extLst>
              <a:ext uri="{FF2B5EF4-FFF2-40B4-BE49-F238E27FC236}">
                <a16:creationId xmlns:a16="http://schemas.microsoft.com/office/drawing/2014/main" id="{C6320F2F-D406-4D5E-9763-2DF80E83D99D}"/>
              </a:ext>
            </a:extLst>
          </p:cNvPr>
          <p:cNvPicPr>
            <a:picLocks noChangeAspect="1"/>
          </p:cNvPicPr>
          <p:nvPr userDrawn="1"/>
        </p:nvPicPr>
        <p:blipFill>
          <a:blip r:embed="rId2"/>
          <a:stretch>
            <a:fillRect/>
          </a:stretch>
        </p:blipFill>
        <p:spPr>
          <a:xfrm>
            <a:off x="84524" y="62315"/>
            <a:ext cx="8990319" cy="695827"/>
          </a:xfrm>
          <a:prstGeom prst="rect">
            <a:avLst/>
          </a:prstGeom>
        </p:spPr>
      </p:pic>
      <p:sp>
        <p:nvSpPr>
          <p:cNvPr id="3" name="Fußzeilenplatzhalter 2">
            <a:extLst>
              <a:ext uri="{FF2B5EF4-FFF2-40B4-BE49-F238E27FC236}">
                <a16:creationId xmlns:a16="http://schemas.microsoft.com/office/drawing/2014/main" id="{18C160F7-C0BB-7AE7-D8BE-BF895ECE5C92}"/>
              </a:ext>
            </a:extLst>
          </p:cNvPr>
          <p:cNvSpPr>
            <a:spLocks noGrp="1"/>
          </p:cNvSpPr>
          <p:nvPr>
            <p:ph type="ftr" sz="quarter" idx="14"/>
          </p:nvPr>
        </p:nvSpPr>
        <p:spPr>
          <a:xfrm>
            <a:off x="3183465" y="5360055"/>
            <a:ext cx="4749802" cy="304271"/>
          </a:xfrm>
        </p:spPr>
        <p:txBody>
          <a:bodyPr/>
          <a:lstStyle/>
          <a:p>
            <a:r>
              <a:rPr lang="en-US" dirty="0">
                <a:ea typeface="Times New Roman" panose="02020603050405020304" pitchFamily="18" charset="0"/>
                <a:cs typeface="Times New Roman" panose="02020603050405020304" pitchFamily="18" charset="0"/>
              </a:rPr>
              <a:t>‘TCM implementation – priority actions and governance’</a:t>
            </a:r>
            <a:endParaRPr lang="de-DE" dirty="0"/>
          </a:p>
        </p:txBody>
      </p:sp>
    </p:spTree>
    <p:extLst>
      <p:ext uri="{BB962C8B-B14F-4D97-AF65-F5344CB8AC3E}">
        <p14:creationId xmlns:p14="http://schemas.microsoft.com/office/powerpoint/2010/main" val="98694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12" name="Inhaltsplatzhalter 2"/>
          <p:cNvSpPr>
            <a:spLocks noGrp="1"/>
          </p:cNvSpPr>
          <p:nvPr>
            <p:ph idx="13"/>
          </p:nvPr>
        </p:nvSpPr>
        <p:spPr>
          <a:xfrm>
            <a:off x="457200" y="1147236"/>
            <a:ext cx="8229600" cy="4131734"/>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
        <p:nvSpPr>
          <p:cNvPr id="8" name="Titel 6"/>
          <p:cNvSpPr txBox="1">
            <a:spLocks/>
          </p:cNvSpPr>
          <p:nvPr userDrawn="1"/>
        </p:nvSpPr>
        <p:spPr>
          <a:xfrm>
            <a:off x="2933700" y="5360055"/>
            <a:ext cx="6210300" cy="418445"/>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0" name="Titel 6"/>
          <p:cNvSpPr txBox="1">
            <a:spLocks/>
          </p:cNvSpPr>
          <p:nvPr userDrawn="1"/>
        </p:nvSpPr>
        <p:spPr>
          <a:xfrm>
            <a:off x="2933700" y="0"/>
            <a:ext cx="6210300" cy="787400"/>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9" name="Titelplatzhalter 1"/>
          <p:cNvSpPr>
            <a:spLocks noGrp="1"/>
          </p:cNvSpPr>
          <p:nvPr>
            <p:ph type="title"/>
          </p:nvPr>
        </p:nvSpPr>
        <p:spPr>
          <a:xfrm>
            <a:off x="457200" y="279400"/>
            <a:ext cx="6333067" cy="508000"/>
          </a:xfrm>
          <a:prstGeom prst="rect">
            <a:avLst/>
          </a:prstGeom>
        </p:spPr>
        <p:txBody>
          <a:bodyPr vert="horz" lIns="91440" tIns="45720" rIns="91440" bIns="45720" rtlCol="0" anchor="t">
            <a:noAutofit/>
          </a:bodyPr>
          <a:lstStyle>
            <a:lvl1pPr>
              <a:defRPr sz="2200"/>
            </a:lvl1pPr>
          </a:lstStyle>
          <a:p>
            <a:r>
              <a:rPr lang="de-AT" dirty="0"/>
              <a:t>Mastertitelformat bearbeiten</a:t>
            </a:r>
            <a:endParaRPr lang="de-DE" dirty="0"/>
          </a:p>
        </p:txBody>
      </p:sp>
      <p:pic>
        <p:nvPicPr>
          <p:cNvPr id="4" name="Slika 3">
            <a:extLst>
              <a:ext uri="{FF2B5EF4-FFF2-40B4-BE49-F238E27FC236}">
                <a16:creationId xmlns:a16="http://schemas.microsoft.com/office/drawing/2014/main" id="{63FD2BC6-0681-4A49-B8A4-9F025DD31A09}"/>
              </a:ext>
            </a:extLst>
          </p:cNvPr>
          <p:cNvPicPr>
            <a:picLocks noChangeAspect="1"/>
          </p:cNvPicPr>
          <p:nvPr userDrawn="1"/>
        </p:nvPicPr>
        <p:blipFill>
          <a:blip r:embed="rId2"/>
          <a:stretch>
            <a:fillRect/>
          </a:stretch>
        </p:blipFill>
        <p:spPr>
          <a:xfrm>
            <a:off x="7038576" y="5361012"/>
            <a:ext cx="1844168" cy="355575"/>
          </a:xfrm>
          <a:prstGeom prst="rect">
            <a:avLst/>
          </a:prstGeom>
        </p:spPr>
      </p:pic>
    </p:spTree>
    <p:extLst>
      <p:ext uri="{BB962C8B-B14F-4D97-AF65-F5344CB8AC3E}">
        <p14:creationId xmlns:p14="http://schemas.microsoft.com/office/powerpoint/2010/main" val="4464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Inhalt + Picture">
    <p:spTree>
      <p:nvGrpSpPr>
        <p:cNvPr id="1" name=""/>
        <p:cNvGrpSpPr/>
        <p:nvPr/>
      </p:nvGrpSpPr>
      <p:grpSpPr>
        <a:xfrm>
          <a:off x="0" y="0"/>
          <a:ext cx="0" cy="0"/>
          <a:chOff x="0" y="0"/>
          <a:chExt cx="0" cy="0"/>
        </a:xfrm>
      </p:grpSpPr>
      <p:sp>
        <p:nvSpPr>
          <p:cNvPr id="8" name="Titel 6"/>
          <p:cNvSpPr txBox="1">
            <a:spLocks/>
          </p:cNvSpPr>
          <p:nvPr userDrawn="1"/>
        </p:nvSpPr>
        <p:spPr>
          <a:xfrm>
            <a:off x="2933700" y="0"/>
            <a:ext cx="6210300" cy="787400"/>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Inhaltsplatzhalter 2"/>
          <p:cNvSpPr>
            <a:spLocks noGrp="1"/>
          </p:cNvSpPr>
          <p:nvPr>
            <p:ph idx="1"/>
          </p:nvPr>
        </p:nvSpPr>
        <p:spPr>
          <a:xfrm>
            <a:off x="3149600" y="1033588"/>
            <a:ext cx="5537200" cy="4131079"/>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Bildplatzhalter 2"/>
          <p:cNvSpPr>
            <a:spLocks noGrp="1"/>
          </p:cNvSpPr>
          <p:nvPr>
            <p:ph type="pic" idx="13" hasCustomPrompt="1"/>
          </p:nvPr>
        </p:nvSpPr>
        <p:spPr>
          <a:xfrm>
            <a:off x="0" y="846667"/>
            <a:ext cx="2861733" cy="445875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a:t>
            </a:r>
            <a:r>
              <a:rPr lang="de-DE" dirty="0" err="1"/>
              <a:t>image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
        <p:nvSpPr>
          <p:cNvPr id="4" name="Titel 3"/>
          <p:cNvSpPr>
            <a:spLocks noGrp="1"/>
          </p:cNvSpPr>
          <p:nvPr>
            <p:ph type="title"/>
          </p:nvPr>
        </p:nvSpPr>
        <p:spPr>
          <a:xfrm>
            <a:off x="457200" y="279400"/>
            <a:ext cx="6443133" cy="499533"/>
          </a:xfrm>
        </p:spPr>
        <p:txBody>
          <a:bodyPr/>
          <a:lstStyle>
            <a:lvl1pPr marL="0" algn="l" defTabSz="457200" rtl="0" eaLnBrk="1" latinLnBrk="0" hangingPunct="1">
              <a:spcBef>
                <a:spcPct val="0"/>
              </a:spcBef>
              <a:buNone/>
              <a:defRPr lang="de-DE" sz="2200" i="1" kern="1200" dirty="0">
                <a:solidFill>
                  <a:schemeClr val="tx2"/>
                </a:solidFill>
                <a:latin typeface="+mj-lt"/>
                <a:ea typeface="+mj-ea"/>
                <a:cs typeface="+mj-cs"/>
              </a:defRPr>
            </a:lvl1pPr>
          </a:lstStyle>
          <a:p>
            <a:r>
              <a:rPr lang="de-AT" dirty="0"/>
              <a:t>Mastertitelformat bearbeiten</a:t>
            </a:r>
            <a:endParaRPr lang="de-DE" dirty="0"/>
          </a:p>
        </p:txBody>
      </p:sp>
      <p:pic>
        <p:nvPicPr>
          <p:cNvPr id="12" name="Slika 11">
            <a:extLst>
              <a:ext uri="{FF2B5EF4-FFF2-40B4-BE49-F238E27FC236}">
                <a16:creationId xmlns:a16="http://schemas.microsoft.com/office/drawing/2014/main" id="{882ABBCD-9CF8-421F-8151-594E6760C34C}"/>
              </a:ext>
            </a:extLst>
          </p:cNvPr>
          <p:cNvPicPr>
            <a:picLocks noChangeAspect="1"/>
          </p:cNvPicPr>
          <p:nvPr userDrawn="1"/>
        </p:nvPicPr>
        <p:blipFill>
          <a:blip r:embed="rId2"/>
          <a:stretch>
            <a:fillRect/>
          </a:stretch>
        </p:blipFill>
        <p:spPr>
          <a:xfrm>
            <a:off x="7038576" y="5361012"/>
            <a:ext cx="1844168" cy="355575"/>
          </a:xfrm>
          <a:prstGeom prst="rect">
            <a:avLst/>
          </a:prstGeom>
        </p:spPr>
      </p:pic>
    </p:spTree>
    <p:extLst>
      <p:ext uri="{BB962C8B-B14F-4D97-AF65-F5344CB8AC3E}">
        <p14:creationId xmlns:p14="http://schemas.microsoft.com/office/powerpoint/2010/main" val="83028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104885"/>
            <a:ext cx="7772400" cy="1135063"/>
          </a:xfrm>
        </p:spPr>
        <p:txBody>
          <a:bodyPr anchor="t"/>
          <a:lstStyle>
            <a:lvl1pPr algn="l">
              <a:defRPr sz="3200" b="0" i="1" cap="none"/>
            </a:lvl1pPr>
          </a:lstStyle>
          <a:p>
            <a:r>
              <a:rPr lang="de-AT"/>
              <a:t>Mastertitelformat bearbeiten</a:t>
            </a:r>
            <a:endParaRPr lang="de-DE" dirty="0"/>
          </a:p>
        </p:txBody>
      </p:sp>
      <p:sp>
        <p:nvSpPr>
          <p:cNvPr id="3" name="Textplatzhalter 2"/>
          <p:cNvSpPr>
            <a:spLocks noGrp="1"/>
          </p:cNvSpPr>
          <p:nvPr>
            <p:ph type="body" idx="1"/>
          </p:nvPr>
        </p:nvSpPr>
        <p:spPr>
          <a:xfrm>
            <a:off x="722313" y="1854729"/>
            <a:ext cx="7772400" cy="1250156"/>
          </a:xfrm>
        </p:spPr>
        <p:txBody>
          <a:bodyPr anchor="b"/>
          <a:lstStyle>
            <a:lvl1pPr marL="0" indent="0">
              <a:buNone/>
              <a:defRPr sz="2000" b="0" i="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6" name="Foliennummernplatzhalter 5"/>
          <p:cNvSpPr>
            <a:spLocks noGrp="1"/>
          </p:cNvSpPr>
          <p:nvPr>
            <p:ph type="sldNum" sz="quarter" idx="12"/>
          </p:nvPr>
        </p:nvSpPr>
        <p:spPr/>
        <p:txBody>
          <a:bodyPr/>
          <a:lstStyle/>
          <a:p>
            <a:fld id="{0FB56013-B943-42BA-886F-6F9D4EB85E9D}" type="slidenum">
              <a:rPr lang="en-US" smtClean="0"/>
              <a:pPr/>
              <a:t>‹#›</a:t>
            </a:fld>
            <a:endParaRPr lang="en-US"/>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29083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p">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AF93B2B6-68E5-2D46-B060-FE1D3366BF4B}" type="slidenum">
              <a:rPr lang="de-DE" smtClean="0"/>
              <a:pPr/>
              <a:t>‹#›</a:t>
            </a:fld>
            <a:endParaRPr lang="de-DE" dirty="0"/>
          </a:p>
        </p:txBody>
      </p:sp>
      <p:sp>
        <p:nvSpPr>
          <p:cNvPr id="51" name="Freeform 40"/>
          <p:cNvSpPr>
            <a:spLocks noChangeArrowheads="1"/>
          </p:cNvSpPr>
          <p:nvPr/>
        </p:nvSpPr>
        <p:spPr bwMode="auto">
          <a:xfrm>
            <a:off x="8987091" y="4202776"/>
            <a:ext cx="169610" cy="328394"/>
          </a:xfrm>
          <a:custGeom>
            <a:avLst/>
            <a:gdLst>
              <a:gd name="T0" fmla="*/ 203 w 416"/>
              <a:gd name="T1" fmla="*/ 89 h 804"/>
              <a:gd name="T2" fmla="*/ 203 w 416"/>
              <a:gd name="T3" fmla="*/ 89 h 804"/>
              <a:gd name="T4" fmla="*/ 159 w 416"/>
              <a:gd name="T5" fmla="*/ 53 h 804"/>
              <a:gd name="T6" fmla="*/ 97 w 416"/>
              <a:gd name="T7" fmla="*/ 18 h 804"/>
              <a:gd name="T8" fmla="*/ 62 w 416"/>
              <a:gd name="T9" fmla="*/ 9 h 804"/>
              <a:gd name="T10" fmla="*/ 36 w 416"/>
              <a:gd name="T11" fmla="*/ 0 h 804"/>
              <a:gd name="T12" fmla="*/ 18 w 416"/>
              <a:gd name="T13" fmla="*/ 9 h 804"/>
              <a:gd name="T14" fmla="*/ 0 w 416"/>
              <a:gd name="T15" fmla="*/ 27 h 804"/>
              <a:gd name="T16" fmla="*/ 0 w 416"/>
              <a:gd name="T17" fmla="*/ 27 h 804"/>
              <a:gd name="T18" fmla="*/ 0 w 416"/>
              <a:gd name="T19" fmla="*/ 44 h 804"/>
              <a:gd name="T20" fmla="*/ 9 w 416"/>
              <a:gd name="T21" fmla="*/ 71 h 804"/>
              <a:gd name="T22" fmla="*/ 44 w 416"/>
              <a:gd name="T23" fmla="*/ 133 h 804"/>
              <a:gd name="T24" fmla="*/ 89 w 416"/>
              <a:gd name="T25" fmla="*/ 203 h 804"/>
              <a:gd name="T26" fmla="*/ 97 w 416"/>
              <a:gd name="T27" fmla="*/ 230 h 804"/>
              <a:gd name="T28" fmla="*/ 97 w 416"/>
              <a:gd name="T29" fmla="*/ 265 h 804"/>
              <a:gd name="T30" fmla="*/ 97 w 416"/>
              <a:gd name="T31" fmla="*/ 265 h 804"/>
              <a:gd name="T32" fmla="*/ 97 w 416"/>
              <a:gd name="T33" fmla="*/ 291 h 804"/>
              <a:gd name="T34" fmla="*/ 106 w 416"/>
              <a:gd name="T35" fmla="*/ 318 h 804"/>
              <a:gd name="T36" fmla="*/ 141 w 416"/>
              <a:gd name="T37" fmla="*/ 371 h 804"/>
              <a:gd name="T38" fmla="*/ 186 w 416"/>
              <a:gd name="T39" fmla="*/ 433 h 804"/>
              <a:gd name="T40" fmla="*/ 194 w 416"/>
              <a:gd name="T41" fmla="*/ 468 h 804"/>
              <a:gd name="T42" fmla="*/ 203 w 416"/>
              <a:gd name="T43" fmla="*/ 494 h 804"/>
              <a:gd name="T44" fmla="*/ 203 w 416"/>
              <a:gd name="T45" fmla="*/ 494 h 804"/>
              <a:gd name="T46" fmla="*/ 212 w 416"/>
              <a:gd name="T47" fmla="*/ 530 h 804"/>
              <a:gd name="T48" fmla="*/ 230 w 416"/>
              <a:gd name="T49" fmla="*/ 556 h 804"/>
              <a:gd name="T50" fmla="*/ 291 w 416"/>
              <a:gd name="T51" fmla="*/ 618 h 804"/>
              <a:gd name="T52" fmla="*/ 362 w 416"/>
              <a:gd name="T53" fmla="*/ 662 h 804"/>
              <a:gd name="T54" fmla="*/ 380 w 416"/>
              <a:gd name="T55" fmla="*/ 689 h 804"/>
              <a:gd name="T56" fmla="*/ 389 w 416"/>
              <a:gd name="T57" fmla="*/ 715 h 804"/>
              <a:gd name="T58" fmla="*/ 389 w 416"/>
              <a:gd name="T59" fmla="*/ 715 h 804"/>
              <a:gd name="T60" fmla="*/ 397 w 416"/>
              <a:gd name="T61" fmla="*/ 759 h 804"/>
              <a:gd name="T62" fmla="*/ 415 w 416"/>
              <a:gd name="T63" fmla="*/ 803 h 804"/>
              <a:gd name="T64" fmla="*/ 415 w 416"/>
              <a:gd name="T65" fmla="*/ 115 h 804"/>
              <a:gd name="T66" fmla="*/ 415 w 416"/>
              <a:gd name="T67" fmla="*/ 115 h 804"/>
              <a:gd name="T68" fmla="*/ 389 w 416"/>
              <a:gd name="T69" fmla="*/ 124 h 804"/>
              <a:gd name="T70" fmla="*/ 362 w 416"/>
              <a:gd name="T71" fmla="*/ 124 h 804"/>
              <a:gd name="T72" fmla="*/ 300 w 416"/>
              <a:gd name="T73" fmla="*/ 124 h 804"/>
              <a:gd name="T74" fmla="*/ 247 w 416"/>
              <a:gd name="T75" fmla="*/ 106 h 804"/>
              <a:gd name="T76" fmla="*/ 203 w 416"/>
              <a:gd name="T77" fmla="*/ 8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804">
                <a:moveTo>
                  <a:pt x="203" y="89"/>
                </a:moveTo>
                <a:lnTo>
                  <a:pt x="203" y="89"/>
                </a:lnTo>
                <a:lnTo>
                  <a:pt x="159" y="53"/>
                </a:lnTo>
                <a:lnTo>
                  <a:pt x="97" y="18"/>
                </a:lnTo>
                <a:lnTo>
                  <a:pt x="62" y="9"/>
                </a:lnTo>
                <a:lnTo>
                  <a:pt x="36" y="0"/>
                </a:lnTo>
                <a:lnTo>
                  <a:pt x="18" y="9"/>
                </a:lnTo>
                <a:lnTo>
                  <a:pt x="0" y="27"/>
                </a:lnTo>
                <a:lnTo>
                  <a:pt x="0" y="27"/>
                </a:lnTo>
                <a:lnTo>
                  <a:pt x="0" y="44"/>
                </a:lnTo>
                <a:lnTo>
                  <a:pt x="9" y="71"/>
                </a:lnTo>
                <a:lnTo>
                  <a:pt x="44" y="133"/>
                </a:lnTo>
                <a:lnTo>
                  <a:pt x="89" y="203"/>
                </a:lnTo>
                <a:lnTo>
                  <a:pt x="97" y="230"/>
                </a:lnTo>
                <a:lnTo>
                  <a:pt x="97" y="265"/>
                </a:lnTo>
                <a:lnTo>
                  <a:pt x="97" y="265"/>
                </a:lnTo>
                <a:lnTo>
                  <a:pt x="97" y="291"/>
                </a:lnTo>
                <a:lnTo>
                  <a:pt x="106" y="318"/>
                </a:lnTo>
                <a:lnTo>
                  <a:pt x="141" y="371"/>
                </a:lnTo>
                <a:lnTo>
                  <a:pt x="186" y="433"/>
                </a:lnTo>
                <a:lnTo>
                  <a:pt x="194" y="468"/>
                </a:lnTo>
                <a:lnTo>
                  <a:pt x="203" y="494"/>
                </a:lnTo>
                <a:lnTo>
                  <a:pt x="203" y="494"/>
                </a:lnTo>
                <a:lnTo>
                  <a:pt x="212" y="530"/>
                </a:lnTo>
                <a:lnTo>
                  <a:pt x="230" y="556"/>
                </a:lnTo>
                <a:lnTo>
                  <a:pt x="291" y="618"/>
                </a:lnTo>
                <a:lnTo>
                  <a:pt x="362" y="662"/>
                </a:lnTo>
                <a:lnTo>
                  <a:pt x="380" y="689"/>
                </a:lnTo>
                <a:lnTo>
                  <a:pt x="389" y="715"/>
                </a:lnTo>
                <a:lnTo>
                  <a:pt x="389" y="715"/>
                </a:lnTo>
                <a:lnTo>
                  <a:pt x="397" y="759"/>
                </a:lnTo>
                <a:lnTo>
                  <a:pt x="415" y="803"/>
                </a:lnTo>
                <a:lnTo>
                  <a:pt x="415" y="115"/>
                </a:lnTo>
                <a:lnTo>
                  <a:pt x="415" y="115"/>
                </a:lnTo>
                <a:lnTo>
                  <a:pt x="389" y="124"/>
                </a:lnTo>
                <a:lnTo>
                  <a:pt x="362" y="124"/>
                </a:lnTo>
                <a:lnTo>
                  <a:pt x="300" y="124"/>
                </a:lnTo>
                <a:lnTo>
                  <a:pt x="247" y="106"/>
                </a:lnTo>
                <a:lnTo>
                  <a:pt x="203" y="89"/>
                </a:lnTo>
              </a:path>
            </a:pathLst>
          </a:custGeom>
          <a:solidFill>
            <a:schemeClr val="bg1">
              <a:lumMod val="85000"/>
            </a:schemeClr>
          </a:solidFill>
          <a:ln w="9525" cap="flat">
            <a:solidFill>
              <a:schemeClr val="bg1"/>
            </a:solidFill>
            <a:bevel/>
            <a:headEnd/>
            <a:tailEnd/>
          </a:ln>
          <a:effectLst/>
        </p:spPr>
        <p:txBody>
          <a:bodyPr wrap="none" anchor="ctr"/>
          <a:lstStyle/>
          <a:p>
            <a:endParaRPr lang="de-DE"/>
          </a:p>
        </p:txBody>
      </p:sp>
      <p:sp>
        <p:nvSpPr>
          <p:cNvPr id="67" name="Titel 1"/>
          <p:cNvSpPr>
            <a:spLocks noGrp="1"/>
          </p:cNvSpPr>
          <p:nvPr>
            <p:ph type="title"/>
          </p:nvPr>
        </p:nvSpPr>
        <p:spPr>
          <a:xfrm>
            <a:off x="457201" y="938748"/>
            <a:ext cx="3008313" cy="968375"/>
          </a:xfrm>
        </p:spPr>
        <p:txBody>
          <a:bodyPr anchor="b"/>
          <a:lstStyle>
            <a:lvl1pPr algn="l">
              <a:defRPr sz="2000" b="0" i="1"/>
            </a:lvl1pPr>
          </a:lstStyle>
          <a:p>
            <a:r>
              <a:rPr lang="de-AT"/>
              <a:t>Mastertitelformat bearbeiten</a:t>
            </a:r>
            <a:endParaRPr lang="de-DE" dirty="0"/>
          </a:p>
        </p:txBody>
      </p:sp>
      <p:sp>
        <p:nvSpPr>
          <p:cNvPr id="71" name="Textplatzhalter 3"/>
          <p:cNvSpPr>
            <a:spLocks noGrp="1"/>
          </p:cNvSpPr>
          <p:nvPr>
            <p:ph type="body" sz="half" idx="2"/>
          </p:nvPr>
        </p:nvSpPr>
        <p:spPr>
          <a:xfrm>
            <a:off x="457201" y="1981309"/>
            <a:ext cx="3008313" cy="2861058"/>
          </a:xfrm>
        </p:spPr>
        <p:txBody>
          <a:bodyPr/>
          <a:lstStyle>
            <a:lvl1pPr marL="0" indent="0">
              <a:buNone/>
              <a:defRPr sz="1400" b="0" i="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9"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357833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4"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384170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ck 15"/>
          <p:cNvSpPr/>
          <p:nvPr/>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7" name="Rechteck 6"/>
          <p:cNvSpPr/>
          <p:nvPr/>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12" name="Rechteck 11"/>
          <p:cNvSpPr/>
          <p:nvPr/>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57200" y="1143009"/>
            <a:ext cx="8229600" cy="660400"/>
          </a:xfrm>
          <a:prstGeom prst="rect">
            <a:avLst/>
          </a:prstGeom>
        </p:spPr>
        <p:txBody>
          <a:bodyPr vert="horz" lIns="91440" tIns="45720" rIns="91440" bIns="45720" rtlCol="0" anchor="t">
            <a:noAutofit/>
          </a:bodyPr>
          <a:lstStyle/>
          <a:p>
            <a:r>
              <a:rPr lang="de-AT" dirty="0"/>
              <a:t>Mastertitelformat bearbeiten</a:t>
            </a:r>
            <a:endParaRPr lang="de-DE" dirty="0"/>
          </a:p>
        </p:txBody>
      </p:sp>
      <p:sp>
        <p:nvSpPr>
          <p:cNvPr id="3" name="Textplatzhalter 2"/>
          <p:cNvSpPr>
            <a:spLocks noGrp="1"/>
          </p:cNvSpPr>
          <p:nvPr>
            <p:ph type="body" idx="1"/>
          </p:nvPr>
        </p:nvSpPr>
        <p:spPr>
          <a:xfrm>
            <a:off x="457200" y="1803409"/>
            <a:ext cx="8229600" cy="3471326"/>
          </a:xfrm>
          <a:prstGeom prst="rect">
            <a:avLst/>
          </a:prstGeom>
        </p:spPr>
        <p:txBody>
          <a:bodyPr vert="horz" lIns="91440" tIns="45720" rIns="91440" bIns="45720" rtlCol="0">
            <a:normAutofit/>
          </a:bodyPr>
          <a:lstStyle/>
          <a:p>
            <a:pPr lvl="0"/>
            <a:r>
              <a:rPr lang="de-AT" dirty="0"/>
              <a:t>Mastertextformat bearbeiten</a:t>
            </a:r>
          </a:p>
          <a:p>
            <a:pPr lvl="3"/>
            <a:r>
              <a:rPr lang="de-AT" dirty="0"/>
              <a:t>Zweite Ebene</a:t>
            </a:r>
          </a:p>
          <a:p>
            <a:pPr lvl="4"/>
            <a:r>
              <a:rPr lang="de-AT" dirty="0"/>
              <a:t>Dritte Ebene</a:t>
            </a:r>
          </a:p>
          <a:p>
            <a:pPr lvl="5"/>
            <a:r>
              <a:rPr lang="de-AT" dirty="0"/>
              <a:t>Vierte Ebene</a:t>
            </a:r>
          </a:p>
          <a:p>
            <a:pPr lvl="6"/>
            <a:r>
              <a:rPr lang="de-AT" dirty="0"/>
              <a:t>Fünfte Ebene</a:t>
            </a:r>
            <a:endParaRPr lang="de-DE" dirty="0"/>
          </a:p>
        </p:txBody>
      </p:sp>
      <p:sp>
        <p:nvSpPr>
          <p:cNvPr id="6" name="Foliennummernplatzhalter 5"/>
          <p:cNvSpPr>
            <a:spLocks noGrp="1"/>
          </p:cNvSpPr>
          <p:nvPr>
            <p:ph type="sldNum" sz="quarter" idx="4"/>
          </p:nvPr>
        </p:nvSpPr>
        <p:spPr>
          <a:xfrm>
            <a:off x="8341790" y="5360055"/>
            <a:ext cx="514350" cy="304271"/>
          </a:xfrm>
          <a:prstGeom prst="rect">
            <a:avLst/>
          </a:prstGeom>
        </p:spPr>
        <p:txBody>
          <a:bodyPr vert="horz" lIns="91440" tIns="45720" rIns="91440" bIns="45720" rtlCol="0" anchor="t"/>
          <a:lstStyle>
            <a:lvl1pPr algn="r">
              <a:defRPr sz="1200">
                <a:solidFill>
                  <a:schemeClr val="accent1"/>
                </a:solidFill>
              </a:defRPr>
            </a:lvl1pPr>
          </a:lstStyle>
          <a:p>
            <a:fld id="{AF93B2B6-68E5-2D46-B060-FE1D3366BF4B}" type="slidenum">
              <a:rPr lang="de-DE" smtClean="0"/>
              <a:pPr/>
              <a:t>‹#›</a:t>
            </a:fld>
            <a:endParaRPr lang="de-DE" dirty="0"/>
          </a:p>
        </p:txBody>
      </p:sp>
      <p:pic>
        <p:nvPicPr>
          <p:cNvPr id="8" name="Bild 7" descr="Energy-Community_logo_sRGB_30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8133" y="147517"/>
            <a:ext cx="1861966" cy="521351"/>
          </a:xfrm>
          <a:prstGeom prst="rect">
            <a:avLst/>
          </a:prstGeom>
        </p:spPr>
      </p:pic>
      <p:cxnSp>
        <p:nvCxnSpPr>
          <p:cNvPr id="15" name="Gerade Verbindung 14"/>
          <p:cNvCxnSpPr/>
          <p:nvPr/>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Fußzeilenplatzhalter 4"/>
          <p:cNvSpPr txBox="1">
            <a:spLocks/>
          </p:cNvSpPr>
          <p:nvPr/>
        </p:nvSpPr>
        <p:spPr>
          <a:xfrm>
            <a:off x="3285065" y="5360055"/>
            <a:ext cx="4140202" cy="304271"/>
          </a:xfrm>
          <a:prstGeom prst="rect">
            <a:avLst/>
          </a:prstGeom>
        </p:spPr>
        <p:txBody>
          <a:bodyPr vert="horz" lIns="91440" tIns="45720" rIns="91440" bIns="45720" rtlCol="0" anchor="t"/>
          <a:lstStyle>
            <a:defPPr>
              <a:defRPr lang="de-DE"/>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a:t>Energy</a:t>
            </a:r>
            <a:r>
              <a:rPr lang="de-DE" baseline="0" dirty="0"/>
              <a:t> Community </a:t>
            </a:r>
            <a:r>
              <a:rPr lang="de-DE" baseline="0" dirty="0" err="1"/>
              <a:t>Secretariat</a:t>
            </a:r>
            <a:endParaRPr lang="de-DE" dirty="0"/>
          </a:p>
        </p:txBody>
      </p:sp>
      <p:sp>
        <p:nvSpPr>
          <p:cNvPr id="17" name="Fußzeilenplatzhalter 4"/>
          <p:cNvSpPr>
            <a:spLocks noGrp="1"/>
          </p:cNvSpPr>
          <p:nvPr>
            <p:ph type="ftr" sz="quarter" idx="3"/>
          </p:nvPr>
        </p:nvSpPr>
        <p:spPr>
          <a:xfrm>
            <a:off x="262465" y="5360055"/>
            <a:ext cx="2387601" cy="304271"/>
          </a:xfrm>
          <a:prstGeom prst="rect">
            <a:avLst/>
          </a:prstGeom>
        </p:spPr>
        <p:txBody>
          <a:bodyPr/>
          <a:lstStyle>
            <a:lvl1pPr>
              <a:defRPr sz="1200">
                <a:solidFill>
                  <a:schemeClr val="tx2"/>
                </a:solidFill>
              </a:defRPr>
            </a:lvl1pPr>
          </a:lstStyle>
          <a:p>
            <a:r>
              <a:rPr lang="en-US"/>
              <a:t>Name of the Event</a:t>
            </a:r>
            <a:endParaRPr lang="de-DE" dirty="0"/>
          </a:p>
        </p:txBody>
      </p:sp>
      <p:cxnSp>
        <p:nvCxnSpPr>
          <p:cNvPr id="20" name="Gerade Verbindung 19"/>
          <p:cNvCxnSpPr/>
          <p:nvPr/>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Rechteck 21"/>
          <p:cNvSpPr/>
          <p:nvPr userDrawn="1"/>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3" name="Rechteck 22"/>
          <p:cNvSpPr/>
          <p:nvPr userDrawn="1"/>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4" name="Rechteck 23"/>
          <p:cNvSpPr/>
          <p:nvPr userDrawn="1"/>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6" name="Gerade Verbindung 25"/>
          <p:cNvCxnSpPr/>
          <p:nvPr userDrawn="1"/>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userDrawn="1"/>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5122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p:txStyles>
    <p:titleStyle>
      <a:lvl1pPr algn="l" defTabSz="457200" rtl="0" eaLnBrk="1" latinLnBrk="0" hangingPunct="1">
        <a:spcBef>
          <a:spcPct val="0"/>
        </a:spcBef>
        <a:buNone/>
        <a:defRPr sz="2800" i="1" kern="1200">
          <a:solidFill>
            <a:schemeClr val="tx2"/>
          </a:solidFill>
          <a:latin typeface="+mj-lt"/>
          <a:ea typeface="+mj-ea"/>
          <a:cs typeface="+mj-cs"/>
        </a:defRPr>
      </a:lvl1pPr>
    </p:titleStyle>
    <p:bodyStyle>
      <a:lvl1pPr marL="0" indent="0" algn="l" defTabSz="457200" rtl="0" eaLnBrk="1" latinLnBrk="0" hangingPunct="1">
        <a:lnSpc>
          <a:spcPct val="130000"/>
        </a:lnSpc>
        <a:spcBef>
          <a:spcPts val="600"/>
        </a:spcBef>
        <a:spcAft>
          <a:spcPts val="600"/>
        </a:spcAft>
        <a:buFont typeface="Arial"/>
        <a:buNone/>
        <a:defRPr sz="1700" b="1" i="1" kern="1200">
          <a:solidFill>
            <a:schemeClr val="tx2"/>
          </a:solidFill>
          <a:latin typeface="+mn-lt"/>
          <a:ea typeface="+mn-ea"/>
          <a:cs typeface="Arial"/>
        </a:defRPr>
      </a:lvl1pPr>
      <a:lvl2pPr marL="0" indent="0" algn="l" defTabSz="457200" rtl="0" eaLnBrk="1" latinLnBrk="0" hangingPunct="1">
        <a:lnSpc>
          <a:spcPct val="90000"/>
        </a:lnSpc>
        <a:spcBef>
          <a:spcPct val="20000"/>
        </a:spcBef>
        <a:spcAft>
          <a:spcPts val="0"/>
        </a:spcAft>
        <a:buFont typeface="Arial"/>
        <a:buNone/>
        <a:defRPr lang="de-AT" sz="1600" b="0" i="0" kern="1200" dirty="0" smtClean="0">
          <a:solidFill>
            <a:schemeClr val="tx1"/>
          </a:solidFill>
          <a:latin typeface="Arial"/>
          <a:ea typeface="+mn-ea"/>
          <a:cs typeface="Arial"/>
        </a:defRPr>
      </a:lvl2pPr>
      <a:lvl3pPr marL="0" marR="0" indent="0" algn="l" defTabSz="457200" rtl="0" eaLnBrk="1" fontAlgn="auto" latinLnBrk="0" hangingPunct="1">
        <a:lnSpc>
          <a:spcPct val="100000"/>
        </a:lnSpc>
        <a:spcBef>
          <a:spcPct val="20000"/>
        </a:spcBef>
        <a:spcAft>
          <a:spcPts val="600"/>
        </a:spcAft>
        <a:buClrTx/>
        <a:buSzTx/>
        <a:buFont typeface="Arial"/>
        <a:buNone/>
        <a:tabLst/>
        <a:defRPr lang="de-AT" sz="1600" b="1" i="1" kern="1200" dirty="0" smtClean="0">
          <a:solidFill>
            <a:schemeClr val="tx2"/>
          </a:solidFill>
          <a:latin typeface="Arial"/>
          <a:ea typeface="+mn-ea"/>
          <a:cs typeface="Arial"/>
        </a:defRPr>
      </a:lvl3pPr>
      <a:lvl4pPr marL="177800" indent="-177800" algn="l" defTabSz="457200" rtl="0" eaLnBrk="1" latinLnBrk="0" hangingPunct="1">
        <a:lnSpc>
          <a:spcPct val="130000"/>
        </a:lnSpc>
        <a:spcBef>
          <a:spcPts val="0"/>
        </a:spcBef>
        <a:spcAft>
          <a:spcPts val="800"/>
        </a:spcAft>
        <a:buFont typeface="Symbol" charset="2"/>
        <a:buNone/>
        <a:defRPr sz="1700" b="0" i="0" kern="1200">
          <a:solidFill>
            <a:schemeClr val="tx1">
              <a:lumMod val="75000"/>
              <a:lumOff val="25000"/>
            </a:schemeClr>
          </a:solidFill>
          <a:latin typeface="+mn-lt"/>
          <a:ea typeface="+mn-ea"/>
          <a:cs typeface="Arial"/>
        </a:defRPr>
      </a:lvl4pPr>
      <a:lvl5pPr marL="88900" indent="-88900" algn="l" defTabSz="457200" rtl="0" eaLnBrk="1" latinLnBrk="0" hangingPunct="1">
        <a:lnSpc>
          <a:spcPct val="130000"/>
        </a:lnSpc>
        <a:spcBef>
          <a:spcPts val="0"/>
        </a:spcBef>
        <a:spcAft>
          <a:spcPts val="800"/>
        </a:spcAft>
        <a:buFont typeface="Arial"/>
        <a:buChar char="•"/>
        <a:defRPr sz="1700" b="0" i="0" kern="1200">
          <a:solidFill>
            <a:schemeClr val="tx1">
              <a:lumMod val="75000"/>
              <a:lumOff val="25000"/>
            </a:schemeClr>
          </a:solidFill>
          <a:latin typeface="+mn-lt"/>
          <a:ea typeface="+mn-ea"/>
          <a:cs typeface="Arial"/>
        </a:defRPr>
      </a:lvl5pPr>
      <a:lvl6pPr marL="5397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6pPr>
      <a:lvl7pPr marL="8953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energy-community.org/implementation/package/EL.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039" y="51256"/>
            <a:ext cx="2207941" cy="69872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Bildplatzhalt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98" r="98"/>
          <a:stretch>
            <a:fillRect/>
          </a:stretch>
        </p:blipFill>
        <p:spPr/>
      </p:pic>
      <p:sp>
        <p:nvSpPr>
          <p:cNvPr id="4" name="Untertitel 3"/>
          <p:cNvSpPr>
            <a:spLocks noGrp="1"/>
          </p:cNvSpPr>
          <p:nvPr>
            <p:ph type="subTitle" idx="1"/>
          </p:nvPr>
        </p:nvSpPr>
        <p:spPr>
          <a:xfrm>
            <a:off x="4411135" y="3050883"/>
            <a:ext cx="4732161" cy="1195192"/>
          </a:xfrm>
        </p:spPr>
        <p:txBody>
          <a:bodyPr>
            <a:normAutofit/>
          </a:bodyPr>
          <a:lstStyle/>
          <a:p>
            <a:r>
              <a:rPr lang="de-DE" sz="1600" dirty="0">
                <a:solidFill>
                  <a:schemeClr val="tx2"/>
                </a:solidFill>
              </a:rPr>
              <a:t>Jasmina Trhulj, Energy Community Secretariat</a:t>
            </a:r>
          </a:p>
          <a:p>
            <a:r>
              <a:rPr lang="de-DE" sz="1600" dirty="0">
                <a:solidFill>
                  <a:schemeClr val="tx2"/>
                </a:solidFill>
              </a:rPr>
              <a:t>38th MESC, 3 December 2024</a:t>
            </a:r>
          </a:p>
        </p:txBody>
      </p:sp>
      <p:sp>
        <p:nvSpPr>
          <p:cNvPr id="5" name="Titel 4"/>
          <p:cNvSpPr>
            <a:spLocks noGrp="1"/>
          </p:cNvSpPr>
          <p:nvPr>
            <p:ph type="title"/>
          </p:nvPr>
        </p:nvSpPr>
        <p:spPr>
          <a:xfrm>
            <a:off x="4411839" y="1787236"/>
            <a:ext cx="4732161" cy="1286164"/>
          </a:xfrm>
        </p:spPr>
        <p:txBody>
          <a:bodyPr/>
          <a:lstStyle/>
          <a:p>
            <a:pPr algn="just"/>
            <a:r>
              <a:rPr lang="en-US" sz="1800" dirty="0">
                <a:latin typeface="Arial" panose="020B0604020202020204" pitchFamily="34" charset="0"/>
                <a:ea typeface="Times New Roman" panose="02020603050405020304" pitchFamily="18" charset="0"/>
                <a:cs typeface="Times New Roman" panose="02020603050405020304" pitchFamily="18" charset="0"/>
              </a:rPr>
              <a:t>The Electricity Integration Package in the Energy Community - Update</a:t>
            </a:r>
            <a:endParaRPr lang="de-DE" sz="1800" dirty="0"/>
          </a:p>
        </p:txBody>
      </p:sp>
    </p:spTree>
    <p:extLst>
      <p:ext uri="{BB962C8B-B14F-4D97-AF65-F5344CB8AC3E}">
        <p14:creationId xmlns:p14="http://schemas.microsoft.com/office/powerpoint/2010/main" val="128908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869BA3-098E-C9C9-E54F-619B0A5CC339}"/>
              </a:ext>
            </a:extLst>
          </p:cNvPr>
          <p:cNvSpPr>
            <a:spLocks noGrp="1"/>
          </p:cNvSpPr>
          <p:nvPr>
            <p:ph type="sldNum" sz="quarter" idx="12"/>
          </p:nvPr>
        </p:nvSpPr>
        <p:spPr/>
        <p:txBody>
          <a:bodyPr/>
          <a:lstStyle/>
          <a:p>
            <a:fld id="{AF93B2B6-68E5-2D46-B060-FE1D3366BF4B}" type="slidenum">
              <a:rPr lang="de-DE" smtClean="0"/>
              <a:pPr/>
              <a:t>2</a:t>
            </a:fld>
            <a:endParaRPr lang="de-DE" dirty="0"/>
          </a:p>
        </p:txBody>
      </p:sp>
      <p:sp>
        <p:nvSpPr>
          <p:cNvPr id="4" name="Titel 6">
            <a:extLst>
              <a:ext uri="{FF2B5EF4-FFF2-40B4-BE49-F238E27FC236}">
                <a16:creationId xmlns:a16="http://schemas.microsoft.com/office/drawing/2014/main" id="{584BEC73-8E5E-D0E4-37C4-9D31AAC7A05E}"/>
              </a:ext>
            </a:extLst>
          </p:cNvPr>
          <p:cNvSpPr txBox="1">
            <a:spLocks/>
          </p:cNvSpPr>
          <p:nvPr/>
        </p:nvSpPr>
        <p:spPr>
          <a:xfrm>
            <a:off x="76199" y="85528"/>
            <a:ext cx="8991601" cy="842105"/>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a:highlight>
                  <a:srgbClr val="FFFFFF"/>
                </a:highlight>
              </a:rPr>
              <a:t>The Electricity Integration Package obligations and minimum requirements for </a:t>
            </a:r>
            <a:r>
              <a:rPr lang="en-US" sz="2000" b="1" dirty="0" err="1">
                <a:highlight>
                  <a:srgbClr val="FFFFFF"/>
                </a:highlight>
              </a:rPr>
              <a:t>EnC</a:t>
            </a:r>
            <a:r>
              <a:rPr lang="en-US" sz="2000" b="1" dirty="0">
                <a:highlight>
                  <a:srgbClr val="FFFFFF"/>
                </a:highlight>
              </a:rPr>
              <a:t> CPs adherence to SDAC and SIDC </a:t>
            </a:r>
          </a:p>
        </p:txBody>
      </p:sp>
      <p:sp>
        <p:nvSpPr>
          <p:cNvPr id="5" name="TextBox 4">
            <a:extLst>
              <a:ext uri="{FF2B5EF4-FFF2-40B4-BE49-F238E27FC236}">
                <a16:creationId xmlns:a16="http://schemas.microsoft.com/office/drawing/2014/main" id="{87DD9E48-B5F5-0B2D-380D-CDE108CDDE3B}"/>
              </a:ext>
            </a:extLst>
          </p:cNvPr>
          <p:cNvSpPr txBox="1"/>
          <p:nvPr/>
        </p:nvSpPr>
        <p:spPr>
          <a:xfrm>
            <a:off x="0" y="927633"/>
            <a:ext cx="9221833" cy="3936462"/>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374650" lvl="4" indent="-285750">
              <a:lnSpc>
                <a:spcPct val="130000"/>
              </a:lnSpc>
              <a:spcAft>
                <a:spcPts val="1200"/>
              </a:spcAft>
              <a:buFont typeface="Arial" panose="020B0604020202020204" pitchFamily="34" charset="0"/>
              <a:buChar char="•"/>
            </a:pPr>
            <a:r>
              <a:rPr lang="en-US" sz="1400" b="1" dirty="0">
                <a:solidFill>
                  <a:schemeClr val="tx2"/>
                </a:solidFill>
                <a:cs typeface="Arial"/>
              </a:rPr>
              <a:t>Transposition of the Electricity Integration Package (EIP) </a:t>
            </a:r>
          </a:p>
          <a:p>
            <a:pPr marL="831850" lvl="5" indent="-285750">
              <a:lnSpc>
                <a:spcPct val="130000"/>
              </a:lnSpc>
              <a:spcAft>
                <a:spcPts val="1200"/>
              </a:spcAft>
              <a:buFont typeface="Wingdings" panose="05000000000000000000" pitchFamily="2" charset="2"/>
              <a:buChar char="Ø"/>
            </a:pPr>
            <a:r>
              <a:rPr lang="en-US" sz="1400" dirty="0">
                <a:solidFill>
                  <a:schemeClr val="tx2"/>
                </a:solidFill>
                <a:cs typeface="Arial"/>
              </a:rPr>
              <a:t>Deadline: </a:t>
            </a:r>
            <a:r>
              <a:rPr lang="en-US" sz="1400" b="1" dirty="0">
                <a:solidFill>
                  <a:schemeClr val="tx2"/>
                </a:solidFill>
                <a:cs typeface="Arial"/>
              </a:rPr>
              <a:t>31 December 2023 </a:t>
            </a:r>
          </a:p>
          <a:p>
            <a:pPr marL="374650" lvl="4" indent="-285750">
              <a:lnSpc>
                <a:spcPct val="130000"/>
              </a:lnSpc>
              <a:spcAft>
                <a:spcPts val="1200"/>
              </a:spcAft>
              <a:buFont typeface="Arial" panose="020B0604020202020204" pitchFamily="34" charset="0"/>
              <a:buChar char="•"/>
            </a:pPr>
            <a:r>
              <a:rPr lang="en-US" sz="1400" b="1" dirty="0">
                <a:solidFill>
                  <a:schemeClr val="tx2"/>
                </a:solidFill>
                <a:cs typeface="Arial"/>
              </a:rPr>
              <a:t>The MCO Integration Plan submission </a:t>
            </a:r>
          </a:p>
          <a:p>
            <a:pPr marL="831850" lvl="5" indent="-285750">
              <a:spcAft>
                <a:spcPts val="600"/>
              </a:spcAft>
              <a:buFont typeface="Wingdings" panose="05000000000000000000" pitchFamily="2" charset="2"/>
              <a:buChar char="Ø"/>
            </a:pPr>
            <a:r>
              <a:rPr lang="en-US" sz="1400" dirty="0">
                <a:solidFill>
                  <a:schemeClr val="tx2"/>
                </a:solidFill>
                <a:cs typeface="Arial"/>
              </a:rPr>
              <a:t>by all EU and </a:t>
            </a:r>
            <a:r>
              <a:rPr lang="en-US" sz="1400" dirty="0" err="1">
                <a:solidFill>
                  <a:schemeClr val="tx2"/>
                </a:solidFill>
                <a:cs typeface="Arial"/>
              </a:rPr>
              <a:t>EnC</a:t>
            </a:r>
            <a:r>
              <a:rPr lang="en-US" sz="1400" dirty="0">
                <a:solidFill>
                  <a:schemeClr val="tx2"/>
                </a:solidFill>
                <a:cs typeface="Arial"/>
              </a:rPr>
              <a:t> NEMOs to all EU and </a:t>
            </a:r>
            <a:r>
              <a:rPr lang="en-US" sz="1400" dirty="0" err="1">
                <a:solidFill>
                  <a:schemeClr val="tx2"/>
                </a:solidFill>
                <a:cs typeface="Arial"/>
              </a:rPr>
              <a:t>EnC</a:t>
            </a:r>
            <a:r>
              <a:rPr lang="en-US" sz="1400" dirty="0">
                <a:solidFill>
                  <a:schemeClr val="tx2"/>
                </a:solidFill>
                <a:cs typeface="Arial"/>
              </a:rPr>
              <a:t> NRAs, ECRB and ACER </a:t>
            </a:r>
          </a:p>
          <a:p>
            <a:pPr marL="831850" lvl="5" indent="-285750">
              <a:spcAft>
                <a:spcPts val="600"/>
              </a:spcAft>
              <a:buFont typeface="Wingdings" panose="05000000000000000000" pitchFamily="2" charset="2"/>
              <a:buChar char="Ø"/>
            </a:pPr>
            <a:r>
              <a:rPr lang="en-US" sz="1400" dirty="0">
                <a:solidFill>
                  <a:schemeClr val="tx2"/>
                </a:solidFill>
                <a:cs typeface="Arial"/>
              </a:rPr>
              <a:t>Deadline: </a:t>
            </a:r>
            <a:r>
              <a:rPr lang="en-US" sz="1400" b="1" dirty="0">
                <a:solidFill>
                  <a:schemeClr val="tx2"/>
                </a:solidFill>
                <a:cs typeface="Arial"/>
              </a:rPr>
              <a:t>15 December 2023</a:t>
            </a:r>
          </a:p>
          <a:p>
            <a:pPr marL="831850" lvl="5" indent="-285750">
              <a:spcAft>
                <a:spcPts val="600"/>
              </a:spcAft>
              <a:buFont typeface="Wingdings" panose="05000000000000000000" pitchFamily="2" charset="2"/>
              <a:buChar char="Ø"/>
            </a:pPr>
            <a:r>
              <a:rPr lang="en-US" sz="1400" dirty="0">
                <a:solidFill>
                  <a:schemeClr val="tx2"/>
                </a:solidFill>
                <a:cs typeface="Arial"/>
              </a:rPr>
              <a:t>It was timely drafted by all EU NEMOs but its official submission was postponed to 15 June, due to the delayed transposition and consequently a lack of compliantly designated NEMOs in any of the Contracting Parties (upon recommendation of EC, ECS and ACER) </a:t>
            </a:r>
          </a:p>
          <a:p>
            <a:pPr marL="374650" lvl="4" indent="-285750">
              <a:lnSpc>
                <a:spcPct val="130000"/>
              </a:lnSpc>
              <a:spcAft>
                <a:spcPts val="1200"/>
              </a:spcAft>
              <a:buFont typeface="Arial" panose="020B0604020202020204" pitchFamily="34" charset="0"/>
              <a:buChar char="•"/>
            </a:pPr>
            <a:r>
              <a:rPr lang="en-US" sz="1400" b="1" dirty="0" err="1">
                <a:solidFill>
                  <a:schemeClr val="tx2"/>
                </a:solidFill>
                <a:cs typeface="Arial"/>
              </a:rPr>
              <a:t>EnC</a:t>
            </a:r>
            <a:r>
              <a:rPr lang="en-US" sz="1400" b="1" dirty="0">
                <a:solidFill>
                  <a:schemeClr val="tx2"/>
                </a:solidFill>
                <a:cs typeface="Arial"/>
              </a:rPr>
              <a:t> CCRs </a:t>
            </a:r>
            <a:r>
              <a:rPr lang="en-US" sz="1400" b="1" dirty="0" err="1">
                <a:solidFill>
                  <a:schemeClr val="tx2"/>
                </a:solidFill>
                <a:cs typeface="Arial"/>
              </a:rPr>
              <a:t>operationalisation</a:t>
            </a:r>
            <a:r>
              <a:rPr lang="en-US" sz="1400" b="1" dirty="0">
                <a:solidFill>
                  <a:schemeClr val="tx2"/>
                </a:solidFill>
                <a:cs typeface="Arial"/>
              </a:rPr>
              <a:t> </a:t>
            </a:r>
          </a:p>
          <a:p>
            <a:pPr marL="831850" lvl="5" indent="-285750">
              <a:spcAft>
                <a:spcPts val="600"/>
              </a:spcAft>
              <a:buFont typeface="Wingdings" panose="05000000000000000000" pitchFamily="2" charset="2"/>
              <a:buChar char="Ø"/>
            </a:pPr>
            <a:r>
              <a:rPr lang="en-US" sz="1400" dirty="0">
                <a:solidFill>
                  <a:schemeClr val="tx2"/>
                </a:solidFill>
                <a:cs typeface="Arial"/>
              </a:rPr>
              <a:t>All TSOs of Shadow SEE CCR and EE CCR to sign a cooperation agreement </a:t>
            </a:r>
          </a:p>
          <a:p>
            <a:pPr marL="831850" lvl="5" indent="-285750">
              <a:spcAft>
                <a:spcPts val="600"/>
              </a:spcAft>
              <a:buFont typeface="Wingdings" panose="05000000000000000000" pitchFamily="2" charset="2"/>
              <a:buChar char="Ø"/>
            </a:pPr>
            <a:r>
              <a:rPr lang="en-US" sz="1400" dirty="0">
                <a:solidFill>
                  <a:schemeClr val="tx2"/>
                </a:solidFill>
                <a:cs typeface="Arial"/>
              </a:rPr>
              <a:t>All TSOs of </a:t>
            </a:r>
            <a:r>
              <a:rPr lang="en-US" sz="1400" dirty="0" err="1">
                <a:solidFill>
                  <a:schemeClr val="tx2"/>
                </a:solidFill>
                <a:cs typeface="Arial"/>
              </a:rPr>
              <a:t>EnC</a:t>
            </a:r>
            <a:r>
              <a:rPr lang="en-US" sz="1400" dirty="0">
                <a:solidFill>
                  <a:schemeClr val="tx2"/>
                </a:solidFill>
                <a:cs typeface="Arial"/>
              </a:rPr>
              <a:t> CCRs to submit a common coordinated capacity calculation methodology for DA and ID</a:t>
            </a:r>
          </a:p>
          <a:p>
            <a:pPr marL="831850" lvl="5" indent="-285750">
              <a:spcAft>
                <a:spcPts val="600"/>
              </a:spcAft>
              <a:buFont typeface="Wingdings" panose="05000000000000000000" pitchFamily="2" charset="2"/>
              <a:buChar char="Ø"/>
            </a:pPr>
            <a:r>
              <a:rPr lang="en-US" sz="1400" dirty="0">
                <a:solidFill>
                  <a:schemeClr val="tx2"/>
                </a:solidFill>
                <a:cs typeface="Arial"/>
              </a:rPr>
              <a:t>Deadline: </a:t>
            </a:r>
            <a:r>
              <a:rPr lang="en-US" sz="1400" b="1" dirty="0">
                <a:solidFill>
                  <a:schemeClr val="tx2"/>
                </a:solidFill>
                <a:cs typeface="Arial"/>
              </a:rPr>
              <a:t>15 June 2023</a:t>
            </a:r>
            <a:endParaRPr lang="en-US" sz="1400" b="1" dirty="0">
              <a:solidFill>
                <a:srgbClr val="FF0000"/>
              </a:solidFill>
              <a:cs typeface="Arial"/>
            </a:endParaRPr>
          </a:p>
        </p:txBody>
      </p:sp>
      <p:pic>
        <p:nvPicPr>
          <p:cNvPr id="7" name="Picture 6" descr="C:\Users\cmu\Desktop\EnCS logo.png">
            <a:extLst>
              <a:ext uri="{FF2B5EF4-FFF2-40B4-BE49-F238E27FC236}">
                <a16:creationId xmlns:a16="http://schemas.microsoft.com/office/drawing/2014/main" id="{893B673F-01E8-CE0E-8945-8E024E88A7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spTree>
    <p:extLst>
      <p:ext uri="{BB962C8B-B14F-4D97-AF65-F5344CB8AC3E}">
        <p14:creationId xmlns:p14="http://schemas.microsoft.com/office/powerpoint/2010/main" val="170910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91C3D-F939-AE4E-7E29-2063624DB9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040BF-F66C-42A6-F7EB-403F1E2BAC06}"/>
              </a:ext>
            </a:extLst>
          </p:cNvPr>
          <p:cNvSpPr>
            <a:spLocks noGrp="1"/>
          </p:cNvSpPr>
          <p:nvPr>
            <p:ph type="sldNum" sz="quarter" idx="12"/>
          </p:nvPr>
        </p:nvSpPr>
        <p:spPr/>
        <p:txBody>
          <a:bodyPr/>
          <a:lstStyle/>
          <a:p>
            <a:fld id="{AF93B2B6-68E5-2D46-B060-FE1D3366BF4B}" type="slidenum">
              <a:rPr lang="de-DE" smtClean="0"/>
              <a:pPr/>
              <a:t>3</a:t>
            </a:fld>
            <a:endParaRPr lang="de-DE" dirty="0"/>
          </a:p>
        </p:txBody>
      </p:sp>
      <p:sp>
        <p:nvSpPr>
          <p:cNvPr id="10" name="Slide Number Placeholder 1">
            <a:extLst>
              <a:ext uri="{FF2B5EF4-FFF2-40B4-BE49-F238E27FC236}">
                <a16:creationId xmlns:a16="http://schemas.microsoft.com/office/drawing/2014/main" id="{523C4562-5EF5-F906-3258-387F4FB6901E}"/>
              </a:ext>
            </a:extLst>
          </p:cNvPr>
          <p:cNvSpPr txBox="1">
            <a:spLocks/>
          </p:cNvSpPr>
          <p:nvPr/>
        </p:nvSpPr>
        <p:spPr>
          <a:xfrm>
            <a:off x="8341790" y="5360055"/>
            <a:ext cx="514350" cy="304271"/>
          </a:xfrm>
          <a:prstGeom prst="rect">
            <a:avLst/>
          </a:prstGeom>
        </p:spPr>
        <p:txBody>
          <a:bodyPr vert="horz" lIns="91440" tIns="45720" rIns="91440" bIns="45720" rtlCol="0" anchor="t"/>
          <a:lstStyle>
            <a:defPPr>
              <a:defRPr lang="de-DE"/>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B2B6-68E5-2D46-B060-FE1D3366BF4B}" type="slidenum">
              <a:rPr lang="de-DE" smtClean="0"/>
              <a:pPr/>
              <a:t>3</a:t>
            </a:fld>
            <a:endParaRPr lang="de-DE" dirty="0"/>
          </a:p>
        </p:txBody>
      </p:sp>
      <p:sp>
        <p:nvSpPr>
          <p:cNvPr id="14" name="Titel 6">
            <a:extLst>
              <a:ext uri="{FF2B5EF4-FFF2-40B4-BE49-F238E27FC236}">
                <a16:creationId xmlns:a16="http://schemas.microsoft.com/office/drawing/2014/main" id="{ADF844E0-088F-5952-694B-AFE2EB745AFD}"/>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9AA91AB7-D841-2990-1BA0-BD3F377BBE2E}"/>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a:highlight>
                  <a:srgbClr val="FFFFFF"/>
                </a:highlight>
              </a:rPr>
              <a:t>The Electricity Integration Package - Transposition Status</a:t>
            </a:r>
            <a:endParaRPr lang="de-DE" sz="2000" b="1" dirty="0">
              <a:highlight>
                <a:srgbClr val="FFFFFF"/>
              </a:highlight>
            </a:endParaRPr>
          </a:p>
        </p:txBody>
      </p:sp>
      <p:pic>
        <p:nvPicPr>
          <p:cNvPr id="13" name="Picture 12" descr="C:\Users\cmu\Desktop\EnCS logo.png">
            <a:extLst>
              <a:ext uri="{FF2B5EF4-FFF2-40B4-BE49-F238E27FC236}">
                <a16:creationId xmlns:a16="http://schemas.microsoft.com/office/drawing/2014/main" id="{9BC437C6-8CA1-EE35-FF42-96C68D7480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pic>
        <p:nvPicPr>
          <p:cNvPr id="27" name="Picture 26">
            <a:extLst>
              <a:ext uri="{FF2B5EF4-FFF2-40B4-BE49-F238E27FC236}">
                <a16:creationId xmlns:a16="http://schemas.microsoft.com/office/drawing/2014/main" id="{DE194B16-6238-D28F-4B8F-8FD1F0279031}"/>
              </a:ext>
            </a:extLst>
          </p:cNvPr>
          <p:cNvPicPr>
            <a:picLocks noChangeAspect="1"/>
          </p:cNvPicPr>
          <p:nvPr/>
        </p:nvPicPr>
        <p:blipFill rotWithShape="1">
          <a:blip r:embed="rId4"/>
          <a:srcRect l="44606" t="54551" b="8908"/>
          <a:stretch/>
        </p:blipFill>
        <p:spPr>
          <a:xfrm>
            <a:off x="2399045" y="1015195"/>
            <a:ext cx="4773385" cy="3018772"/>
          </a:xfrm>
          <a:prstGeom prst="rect">
            <a:avLst/>
          </a:prstGeom>
        </p:spPr>
      </p:pic>
      <p:sp>
        <p:nvSpPr>
          <p:cNvPr id="28" name="TextBox 27">
            <a:extLst>
              <a:ext uri="{FF2B5EF4-FFF2-40B4-BE49-F238E27FC236}">
                <a16:creationId xmlns:a16="http://schemas.microsoft.com/office/drawing/2014/main" id="{884195DA-5CAC-9131-319A-3F3DDB19D62F}"/>
              </a:ext>
            </a:extLst>
          </p:cNvPr>
          <p:cNvSpPr txBox="1"/>
          <p:nvPr/>
        </p:nvSpPr>
        <p:spPr>
          <a:xfrm>
            <a:off x="774408" y="2672363"/>
            <a:ext cx="2243987" cy="477337"/>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srgbClr val="FFFF00"/>
                </a:solidFill>
                <a:ea typeface="DejaVu Sans"/>
                <a:cs typeface="DejaVu Sans"/>
              </a:rPr>
              <a:t>Draft Law reviewed by </a:t>
            </a:r>
            <a:r>
              <a:rPr lang="en-US" sz="907" kern="0" dirty="0" err="1">
                <a:solidFill>
                  <a:srgbClr val="FFFF00"/>
                </a:solidFill>
                <a:ea typeface="DejaVu Sans"/>
                <a:cs typeface="DejaVu Sans"/>
              </a:rPr>
              <a:t>EnCS</a:t>
            </a:r>
            <a:r>
              <a:rPr lang="en-US" sz="907" kern="0" dirty="0">
                <a:solidFill>
                  <a:srgbClr val="FFFF00"/>
                </a:solidFill>
                <a:ea typeface="DejaVu Sans"/>
                <a:cs typeface="DejaVu Sans"/>
              </a:rPr>
              <a:t> in November 2024</a:t>
            </a:r>
          </a:p>
        </p:txBody>
      </p:sp>
      <p:sp>
        <p:nvSpPr>
          <p:cNvPr id="29" name="Rectangle: Rounded Corners 28">
            <a:extLst>
              <a:ext uri="{FF2B5EF4-FFF2-40B4-BE49-F238E27FC236}">
                <a16:creationId xmlns:a16="http://schemas.microsoft.com/office/drawing/2014/main" id="{10966E95-65EF-13C1-CCFA-68B4C783B3C4}"/>
              </a:ext>
            </a:extLst>
          </p:cNvPr>
          <p:cNvSpPr/>
          <p:nvPr/>
        </p:nvSpPr>
        <p:spPr>
          <a:xfrm>
            <a:off x="6455421" y="2720631"/>
            <a:ext cx="2385452" cy="500063"/>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First draft developed by </a:t>
            </a:r>
            <a:r>
              <a:rPr lang="en-US" sz="907" kern="0" dirty="0" err="1">
                <a:solidFill>
                  <a:srgbClr val="FFFF00"/>
                </a:solidFill>
                <a:latin typeface="Arial"/>
                <a:ea typeface="DejaVu Sans"/>
                <a:cs typeface="DejaVu Sans"/>
              </a:rPr>
              <a:t>EnCS</a:t>
            </a:r>
            <a:r>
              <a:rPr lang="en-US" sz="907" kern="0" dirty="0">
                <a:solidFill>
                  <a:srgbClr val="FFFF00"/>
                </a:solidFill>
                <a:latin typeface="Arial"/>
                <a:ea typeface="DejaVu Sans"/>
                <a:cs typeface="DejaVu Sans"/>
              </a:rPr>
              <a:t> with EU4Energy support and submitted to the Ministry in September 2024</a:t>
            </a:r>
          </a:p>
        </p:txBody>
      </p:sp>
      <p:sp>
        <p:nvSpPr>
          <p:cNvPr id="30" name="TextBox 29">
            <a:extLst>
              <a:ext uri="{FF2B5EF4-FFF2-40B4-BE49-F238E27FC236}">
                <a16:creationId xmlns:a16="http://schemas.microsoft.com/office/drawing/2014/main" id="{2F2864DA-6A3D-DE94-F775-9EBED27F97A7}"/>
              </a:ext>
            </a:extLst>
          </p:cNvPr>
          <p:cNvSpPr txBox="1"/>
          <p:nvPr/>
        </p:nvSpPr>
        <p:spPr>
          <a:xfrm>
            <a:off x="4442040" y="2031909"/>
            <a:ext cx="2745196" cy="52100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err="1">
                <a:solidFill>
                  <a:srgbClr val="FFFF00"/>
                </a:solidFill>
                <a:ea typeface="DejaVu Sans"/>
                <a:cs typeface="DejaVu Sans"/>
              </a:rPr>
              <a:t>EnCS</a:t>
            </a:r>
            <a:r>
              <a:rPr lang="en-US" sz="907" kern="0" dirty="0">
                <a:solidFill>
                  <a:srgbClr val="FFFF00"/>
                </a:solidFill>
                <a:ea typeface="DejaVu Sans"/>
                <a:cs typeface="DejaVu Sans"/>
              </a:rPr>
              <a:t> reviewed draft </a:t>
            </a:r>
            <a:r>
              <a:rPr lang="en-US" sz="907" kern="0" dirty="0" err="1">
                <a:solidFill>
                  <a:srgbClr val="FFFF00"/>
                </a:solidFill>
                <a:ea typeface="DejaVu Sans"/>
                <a:cs typeface="DejaVu Sans"/>
              </a:rPr>
              <a:t>Electriicty</a:t>
            </a:r>
            <a:r>
              <a:rPr lang="en-US" sz="907" kern="0" dirty="0">
                <a:solidFill>
                  <a:srgbClr val="FFFF00"/>
                </a:solidFill>
                <a:ea typeface="DejaVu Sans"/>
                <a:cs typeface="DejaVu Sans"/>
              </a:rPr>
              <a:t> Law and secondary acts transposing CACM</a:t>
            </a:r>
          </a:p>
        </p:txBody>
      </p:sp>
      <p:sp>
        <p:nvSpPr>
          <p:cNvPr id="31" name="Rectangle: Rounded Corners 30">
            <a:extLst>
              <a:ext uri="{FF2B5EF4-FFF2-40B4-BE49-F238E27FC236}">
                <a16:creationId xmlns:a16="http://schemas.microsoft.com/office/drawing/2014/main" id="{1109A4EB-60B4-7C31-A568-3999D1541B1F}"/>
              </a:ext>
            </a:extLst>
          </p:cNvPr>
          <p:cNvSpPr/>
          <p:nvPr/>
        </p:nvSpPr>
        <p:spPr>
          <a:xfrm>
            <a:off x="1396473" y="2139427"/>
            <a:ext cx="2969964" cy="473333"/>
          </a:xfrm>
          <a:prstGeom prst="roundRect">
            <a:avLst/>
          </a:prstGeom>
          <a:solidFill>
            <a:schemeClr val="accent2"/>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Amendments to the Energy Law transposing EIP adopted on 28 November 2024; </a:t>
            </a:r>
            <a:r>
              <a:rPr lang="en-US" sz="907" kern="0" dirty="0" err="1">
                <a:solidFill>
                  <a:srgbClr val="FFFF00"/>
                </a:solidFill>
                <a:latin typeface="Arial"/>
                <a:ea typeface="DejaVu Sans"/>
                <a:cs typeface="DejaVu Sans"/>
              </a:rPr>
              <a:t>EnCS</a:t>
            </a:r>
            <a:r>
              <a:rPr lang="en-US" sz="907" kern="0" dirty="0">
                <a:solidFill>
                  <a:srgbClr val="FFFF00"/>
                </a:solidFill>
                <a:latin typeface="Arial"/>
                <a:ea typeface="DejaVu Sans"/>
                <a:cs typeface="DejaVu Sans"/>
              </a:rPr>
              <a:t> to review</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CACM Decree amendments to be adopted in Dec</a:t>
            </a:r>
          </a:p>
        </p:txBody>
      </p:sp>
      <p:sp>
        <p:nvSpPr>
          <p:cNvPr id="32" name="Rectangle: Rounded Corners 31">
            <a:extLst>
              <a:ext uri="{FF2B5EF4-FFF2-40B4-BE49-F238E27FC236}">
                <a16:creationId xmlns:a16="http://schemas.microsoft.com/office/drawing/2014/main" id="{A6B9A06B-8E83-DD39-9C38-4B6C27A48C1F}"/>
              </a:ext>
            </a:extLst>
          </p:cNvPr>
          <p:cNvSpPr/>
          <p:nvPr/>
        </p:nvSpPr>
        <p:spPr>
          <a:xfrm>
            <a:off x="3742661" y="1169777"/>
            <a:ext cx="2882104" cy="67182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Two draft Laws registered by two parliamentary groups in Oct 2024</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Energy Committee is finalizing the version to be submitted to the Parliament </a:t>
            </a:r>
          </a:p>
        </p:txBody>
      </p:sp>
      <p:sp>
        <p:nvSpPr>
          <p:cNvPr id="5" name="Rectangle: Rounded Corners 4">
            <a:extLst>
              <a:ext uri="{FF2B5EF4-FFF2-40B4-BE49-F238E27FC236}">
                <a16:creationId xmlns:a16="http://schemas.microsoft.com/office/drawing/2014/main" id="{C0927AF7-F08F-38D2-579D-AADC61711DBE}"/>
              </a:ext>
            </a:extLst>
          </p:cNvPr>
          <p:cNvSpPr/>
          <p:nvPr/>
        </p:nvSpPr>
        <p:spPr>
          <a:xfrm>
            <a:off x="1507771" y="3964478"/>
            <a:ext cx="2343545" cy="36843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No draft was submitted for review</a:t>
            </a:r>
          </a:p>
        </p:txBody>
      </p:sp>
      <p:sp>
        <p:nvSpPr>
          <p:cNvPr id="34" name="Rectangle: Rounded Corners 33">
            <a:extLst>
              <a:ext uri="{FF2B5EF4-FFF2-40B4-BE49-F238E27FC236}">
                <a16:creationId xmlns:a16="http://schemas.microsoft.com/office/drawing/2014/main" id="{BE8EF732-CFA5-364F-A853-AD83CA9A2042}"/>
              </a:ext>
            </a:extLst>
          </p:cNvPr>
          <p:cNvSpPr/>
          <p:nvPr/>
        </p:nvSpPr>
        <p:spPr>
          <a:xfrm>
            <a:off x="3228797" y="3431662"/>
            <a:ext cx="2868958" cy="448660"/>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Draft Energy Law reviewed by </a:t>
            </a:r>
            <a:r>
              <a:rPr lang="en-US" sz="907" kern="0" dirty="0" err="1">
                <a:solidFill>
                  <a:srgbClr val="FFFF00"/>
                </a:solidFill>
                <a:latin typeface="Arial"/>
                <a:ea typeface="DejaVu Sans"/>
                <a:cs typeface="DejaVu Sans"/>
              </a:rPr>
              <a:t>EnCS</a:t>
            </a:r>
            <a:r>
              <a:rPr lang="en-US" sz="907" kern="0" dirty="0">
                <a:solidFill>
                  <a:srgbClr val="FFFF00"/>
                </a:solidFill>
                <a:latin typeface="Arial"/>
                <a:ea typeface="DejaVu Sans"/>
                <a:cs typeface="DejaVu Sans"/>
              </a:rPr>
              <a:t> in November 2024</a:t>
            </a:r>
          </a:p>
        </p:txBody>
      </p:sp>
      <p:sp>
        <p:nvSpPr>
          <p:cNvPr id="35" name="Rectangle: Rounded Corners 34">
            <a:extLst>
              <a:ext uri="{FF2B5EF4-FFF2-40B4-BE49-F238E27FC236}">
                <a16:creationId xmlns:a16="http://schemas.microsoft.com/office/drawing/2014/main" id="{909D7CDC-EA70-0A78-5E70-59E03B1D4310}"/>
              </a:ext>
            </a:extLst>
          </p:cNvPr>
          <p:cNvSpPr/>
          <p:nvPr/>
        </p:nvSpPr>
        <p:spPr>
          <a:xfrm>
            <a:off x="270343" y="3317226"/>
            <a:ext cx="2874403" cy="556088"/>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The Energy Law finalized, to be submitted to  governmental procedure</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The Law on XB publicly consulted in October 24</a:t>
            </a:r>
          </a:p>
        </p:txBody>
      </p:sp>
      <p:sp>
        <p:nvSpPr>
          <p:cNvPr id="36" name="Rectangle: Rounded Corners 35">
            <a:extLst>
              <a:ext uri="{FF2B5EF4-FFF2-40B4-BE49-F238E27FC236}">
                <a16:creationId xmlns:a16="http://schemas.microsoft.com/office/drawing/2014/main" id="{6F208C63-E842-AFD8-48D3-CAB2F4C14EED}"/>
              </a:ext>
            </a:extLst>
          </p:cNvPr>
          <p:cNvSpPr/>
          <p:nvPr/>
        </p:nvSpPr>
        <p:spPr>
          <a:xfrm>
            <a:off x="6411104" y="1659885"/>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Ukraine</a:t>
            </a:r>
            <a:endParaRPr lang="en-AT" sz="998" kern="0" dirty="0">
              <a:solidFill>
                <a:prstClr val="white"/>
              </a:solidFill>
              <a:latin typeface="Arial"/>
              <a:ea typeface="DejaVu Sans"/>
              <a:cs typeface="DejaVu Sans"/>
            </a:endParaRPr>
          </a:p>
        </p:txBody>
      </p:sp>
      <p:sp>
        <p:nvSpPr>
          <p:cNvPr id="37" name="Rectangle: Rounded Corners 36">
            <a:extLst>
              <a:ext uri="{FF2B5EF4-FFF2-40B4-BE49-F238E27FC236}">
                <a16:creationId xmlns:a16="http://schemas.microsoft.com/office/drawing/2014/main" id="{BE32C5B7-8D4B-597D-BDB2-C01D4EE49645}"/>
              </a:ext>
            </a:extLst>
          </p:cNvPr>
          <p:cNvSpPr/>
          <p:nvPr/>
        </p:nvSpPr>
        <p:spPr>
          <a:xfrm>
            <a:off x="8369592" y="3149700"/>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Georgia</a:t>
            </a:r>
            <a:endParaRPr lang="en-AT" sz="998" kern="0" dirty="0">
              <a:solidFill>
                <a:prstClr val="white"/>
              </a:solidFill>
              <a:latin typeface="Arial"/>
              <a:ea typeface="DejaVu Sans"/>
              <a:cs typeface="DejaVu Sans"/>
            </a:endParaRPr>
          </a:p>
        </p:txBody>
      </p:sp>
      <p:sp>
        <p:nvSpPr>
          <p:cNvPr id="38" name="Rectangle: Rounded Corners 37">
            <a:extLst>
              <a:ext uri="{FF2B5EF4-FFF2-40B4-BE49-F238E27FC236}">
                <a16:creationId xmlns:a16="http://schemas.microsoft.com/office/drawing/2014/main" id="{53C432F0-A221-30CD-7F68-6EA744AEC577}"/>
              </a:ext>
            </a:extLst>
          </p:cNvPr>
          <p:cNvSpPr/>
          <p:nvPr/>
        </p:nvSpPr>
        <p:spPr>
          <a:xfrm>
            <a:off x="7061018" y="1952521"/>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Moldova</a:t>
            </a:r>
            <a:endParaRPr lang="en-AT" sz="998" kern="0" dirty="0">
              <a:solidFill>
                <a:prstClr val="white"/>
              </a:solidFill>
              <a:latin typeface="Arial"/>
              <a:ea typeface="DejaVu Sans"/>
              <a:cs typeface="DejaVu Sans"/>
            </a:endParaRPr>
          </a:p>
        </p:txBody>
      </p:sp>
      <p:sp>
        <p:nvSpPr>
          <p:cNvPr id="39" name="Rectangle: Rounded Corners 38">
            <a:extLst>
              <a:ext uri="{FF2B5EF4-FFF2-40B4-BE49-F238E27FC236}">
                <a16:creationId xmlns:a16="http://schemas.microsoft.com/office/drawing/2014/main" id="{F25C8A86-9EC9-3DDB-5F10-5274FEAADE64}"/>
              </a:ext>
            </a:extLst>
          </p:cNvPr>
          <p:cNvSpPr/>
          <p:nvPr/>
        </p:nvSpPr>
        <p:spPr>
          <a:xfrm>
            <a:off x="951541" y="4196441"/>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Albania</a:t>
            </a:r>
            <a:endParaRPr lang="en-AT" sz="998" kern="0" dirty="0">
              <a:solidFill>
                <a:prstClr val="white"/>
              </a:solidFill>
              <a:latin typeface="Arial"/>
              <a:ea typeface="DejaVu Sans"/>
              <a:cs typeface="DejaVu Sans"/>
            </a:endParaRPr>
          </a:p>
        </p:txBody>
      </p:sp>
      <p:sp>
        <p:nvSpPr>
          <p:cNvPr id="40" name="Rectangle: Rounded Corners 39">
            <a:extLst>
              <a:ext uri="{FF2B5EF4-FFF2-40B4-BE49-F238E27FC236}">
                <a16:creationId xmlns:a16="http://schemas.microsoft.com/office/drawing/2014/main" id="{166388DE-8A55-C5F4-15E2-1088B9E61C1C}"/>
              </a:ext>
            </a:extLst>
          </p:cNvPr>
          <p:cNvSpPr/>
          <p:nvPr/>
        </p:nvSpPr>
        <p:spPr>
          <a:xfrm>
            <a:off x="5874025" y="3754901"/>
            <a:ext cx="750739" cy="368430"/>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North Macedonia</a:t>
            </a:r>
            <a:endParaRPr lang="en-AT" sz="998" kern="0" dirty="0">
              <a:solidFill>
                <a:prstClr val="white"/>
              </a:solidFill>
              <a:latin typeface="Arial"/>
              <a:ea typeface="DejaVu Sans"/>
              <a:cs typeface="DejaVu Sans"/>
            </a:endParaRPr>
          </a:p>
        </p:txBody>
      </p:sp>
      <p:sp>
        <p:nvSpPr>
          <p:cNvPr id="41" name="Rectangle: Rounded Corners 40">
            <a:extLst>
              <a:ext uri="{FF2B5EF4-FFF2-40B4-BE49-F238E27FC236}">
                <a16:creationId xmlns:a16="http://schemas.microsoft.com/office/drawing/2014/main" id="{FFB18A35-6FF9-A0B1-CBC0-FF8394273215}"/>
              </a:ext>
            </a:extLst>
          </p:cNvPr>
          <p:cNvSpPr/>
          <p:nvPr/>
        </p:nvSpPr>
        <p:spPr>
          <a:xfrm>
            <a:off x="16928" y="3854166"/>
            <a:ext cx="819558"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Montenegro</a:t>
            </a:r>
            <a:endParaRPr lang="en-AT" sz="998" kern="0" dirty="0">
              <a:solidFill>
                <a:prstClr val="white"/>
              </a:solidFill>
              <a:latin typeface="Arial"/>
              <a:ea typeface="DejaVu Sans"/>
              <a:cs typeface="DejaVu Sans"/>
            </a:endParaRPr>
          </a:p>
        </p:txBody>
      </p:sp>
      <p:sp>
        <p:nvSpPr>
          <p:cNvPr id="42" name="Rectangle: Rounded Corners 41">
            <a:extLst>
              <a:ext uri="{FF2B5EF4-FFF2-40B4-BE49-F238E27FC236}">
                <a16:creationId xmlns:a16="http://schemas.microsoft.com/office/drawing/2014/main" id="{BF0831B4-90DE-4B69-0F0D-90CB62306B29}"/>
              </a:ext>
            </a:extLst>
          </p:cNvPr>
          <p:cNvSpPr/>
          <p:nvPr/>
        </p:nvSpPr>
        <p:spPr>
          <a:xfrm>
            <a:off x="832523" y="224358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Serbia</a:t>
            </a:r>
            <a:endParaRPr lang="en-AT" sz="998" kern="0" dirty="0">
              <a:solidFill>
                <a:prstClr val="white"/>
              </a:solidFill>
              <a:latin typeface="Arial"/>
              <a:ea typeface="DejaVu Sans"/>
              <a:cs typeface="DejaVu Sans"/>
            </a:endParaRPr>
          </a:p>
        </p:txBody>
      </p:sp>
      <p:sp>
        <p:nvSpPr>
          <p:cNvPr id="43" name="Rectangle: Rounded Corners 42">
            <a:extLst>
              <a:ext uri="{FF2B5EF4-FFF2-40B4-BE49-F238E27FC236}">
                <a16:creationId xmlns:a16="http://schemas.microsoft.com/office/drawing/2014/main" id="{8F619E23-4745-3408-E664-4BE8BC4DD2F8}"/>
              </a:ext>
            </a:extLst>
          </p:cNvPr>
          <p:cNvSpPr/>
          <p:nvPr/>
        </p:nvSpPr>
        <p:spPr>
          <a:xfrm>
            <a:off x="16928" y="2745035"/>
            <a:ext cx="947010" cy="319912"/>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Bosnia and Herzegovina</a:t>
            </a:r>
            <a:endParaRPr lang="en-AT" sz="998" kern="0" dirty="0">
              <a:solidFill>
                <a:prstClr val="white"/>
              </a:solidFill>
              <a:latin typeface="Arial"/>
              <a:ea typeface="DejaVu Sans"/>
              <a:cs typeface="DejaVu Sans"/>
            </a:endParaRPr>
          </a:p>
        </p:txBody>
      </p:sp>
      <p:sp>
        <p:nvSpPr>
          <p:cNvPr id="44" name="Rectangle: Rounded Corners 43">
            <a:extLst>
              <a:ext uri="{FF2B5EF4-FFF2-40B4-BE49-F238E27FC236}">
                <a16:creationId xmlns:a16="http://schemas.microsoft.com/office/drawing/2014/main" id="{8F6EBF14-DEE5-0F4B-E7F8-5AC39CA79108}"/>
              </a:ext>
            </a:extLst>
          </p:cNvPr>
          <p:cNvSpPr/>
          <p:nvPr/>
        </p:nvSpPr>
        <p:spPr>
          <a:xfrm>
            <a:off x="3249314" y="2815410"/>
            <a:ext cx="2385452" cy="415005"/>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ECS reviewed draft Laws on Energy and Electricity in November 2024</a:t>
            </a:r>
          </a:p>
        </p:txBody>
      </p:sp>
      <p:sp>
        <p:nvSpPr>
          <p:cNvPr id="45" name="Rectangle: Rounded Corners 44">
            <a:extLst>
              <a:ext uri="{FF2B5EF4-FFF2-40B4-BE49-F238E27FC236}">
                <a16:creationId xmlns:a16="http://schemas.microsoft.com/office/drawing/2014/main" id="{0ABD8C13-57D7-A21C-8AB5-62CBB069F548}"/>
              </a:ext>
            </a:extLst>
          </p:cNvPr>
          <p:cNvSpPr/>
          <p:nvPr/>
        </p:nvSpPr>
        <p:spPr>
          <a:xfrm>
            <a:off x="5467333" y="2899590"/>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Kosovo*</a:t>
            </a:r>
            <a:endParaRPr lang="en-AT" sz="998" kern="0" dirty="0">
              <a:solidFill>
                <a:prstClr val="white"/>
              </a:solidFill>
              <a:latin typeface="Arial"/>
              <a:ea typeface="DejaVu Sans"/>
              <a:cs typeface="DejaVu Sans"/>
            </a:endParaRPr>
          </a:p>
        </p:txBody>
      </p:sp>
      <p:sp>
        <p:nvSpPr>
          <p:cNvPr id="3" name="Rectangle 2">
            <a:extLst>
              <a:ext uri="{FF2B5EF4-FFF2-40B4-BE49-F238E27FC236}">
                <a16:creationId xmlns:a16="http://schemas.microsoft.com/office/drawing/2014/main" id="{78B84956-3E62-B9BF-B04E-6F8A156DF675}"/>
              </a:ext>
            </a:extLst>
          </p:cNvPr>
          <p:cNvSpPr/>
          <p:nvPr/>
        </p:nvSpPr>
        <p:spPr>
          <a:xfrm>
            <a:off x="3144747" y="4482649"/>
            <a:ext cx="5999253" cy="1168058"/>
          </a:xfrm>
          <a:prstGeom prst="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80641" lvl="4" defTabSz="414726">
              <a:lnSpc>
                <a:spcPct val="130000"/>
              </a:lnSpc>
              <a:spcAft>
                <a:spcPts val="726"/>
              </a:spcAft>
              <a:defRPr/>
            </a:pPr>
            <a:r>
              <a:rPr lang="en-US" sz="1200" b="1" kern="0" dirty="0">
                <a:solidFill>
                  <a:srgbClr val="283583"/>
                </a:solidFill>
                <a:latin typeface="Arial"/>
                <a:ea typeface="DejaVu Sans"/>
                <a:cs typeface="Arial"/>
              </a:rPr>
              <a:t>The </a:t>
            </a:r>
            <a:r>
              <a:rPr lang="en-US" sz="1200" b="1" kern="0" dirty="0" err="1">
                <a:solidFill>
                  <a:srgbClr val="283583"/>
                </a:solidFill>
                <a:latin typeface="Arial"/>
                <a:ea typeface="DejaVu Sans"/>
                <a:cs typeface="Arial"/>
              </a:rPr>
              <a:t>EnC</a:t>
            </a:r>
            <a:r>
              <a:rPr lang="en-US" sz="1200" b="1" kern="0" dirty="0">
                <a:solidFill>
                  <a:srgbClr val="283583"/>
                </a:solidFill>
                <a:latin typeface="Arial"/>
                <a:ea typeface="DejaVu Sans"/>
                <a:cs typeface="Arial"/>
              </a:rPr>
              <a:t> Secretariat started an infringement case against all CPs for non-transposition of the Electricity Integration Package </a:t>
            </a:r>
          </a:p>
          <a:p>
            <a:pPr marL="80641" lvl="4" defTabSz="414726">
              <a:lnSpc>
                <a:spcPct val="130000"/>
              </a:lnSpc>
              <a:spcAft>
                <a:spcPts val="726"/>
              </a:spcAft>
              <a:defRPr/>
            </a:pPr>
            <a:r>
              <a:rPr lang="en-US" sz="1200" b="1" kern="0" dirty="0">
                <a:solidFill>
                  <a:srgbClr val="283583"/>
                </a:solidFill>
                <a:latin typeface="Arial"/>
                <a:ea typeface="DejaVu Sans"/>
                <a:cs typeface="Arial"/>
              </a:rPr>
              <a:t>PHLG meeting on 11 December and the Ministerial Council on 12 December </a:t>
            </a:r>
          </a:p>
        </p:txBody>
      </p:sp>
    </p:spTree>
    <p:extLst>
      <p:ext uri="{BB962C8B-B14F-4D97-AF65-F5344CB8AC3E}">
        <p14:creationId xmlns:p14="http://schemas.microsoft.com/office/powerpoint/2010/main" val="355716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C4C0-2A26-5DEE-B372-0046E5DF93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A8FDB-FA1D-755A-3CC8-DDEF1BF84175}"/>
              </a:ext>
            </a:extLst>
          </p:cNvPr>
          <p:cNvSpPr>
            <a:spLocks noGrp="1"/>
          </p:cNvSpPr>
          <p:nvPr>
            <p:ph type="sldNum" sz="quarter" idx="12"/>
          </p:nvPr>
        </p:nvSpPr>
        <p:spPr/>
        <p:txBody>
          <a:bodyPr/>
          <a:lstStyle/>
          <a:p>
            <a:fld id="{AF93B2B6-68E5-2D46-B060-FE1D3366BF4B}" type="slidenum">
              <a:rPr lang="de-DE" smtClean="0"/>
              <a:pPr/>
              <a:t>4</a:t>
            </a:fld>
            <a:endParaRPr lang="de-DE" dirty="0"/>
          </a:p>
        </p:txBody>
      </p:sp>
      <p:sp>
        <p:nvSpPr>
          <p:cNvPr id="10" name="Slide Number Placeholder 1">
            <a:extLst>
              <a:ext uri="{FF2B5EF4-FFF2-40B4-BE49-F238E27FC236}">
                <a16:creationId xmlns:a16="http://schemas.microsoft.com/office/drawing/2014/main" id="{EA690ACF-4D00-5658-A494-2861990493A3}"/>
              </a:ext>
            </a:extLst>
          </p:cNvPr>
          <p:cNvSpPr txBox="1">
            <a:spLocks/>
          </p:cNvSpPr>
          <p:nvPr/>
        </p:nvSpPr>
        <p:spPr>
          <a:xfrm>
            <a:off x="8341790" y="5360055"/>
            <a:ext cx="514350" cy="304271"/>
          </a:xfrm>
          <a:prstGeom prst="rect">
            <a:avLst/>
          </a:prstGeom>
        </p:spPr>
        <p:txBody>
          <a:bodyPr vert="horz" lIns="91440" tIns="45720" rIns="91440" bIns="45720" rtlCol="0" anchor="t"/>
          <a:lstStyle>
            <a:defPPr>
              <a:defRPr lang="de-DE"/>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B2B6-68E5-2D46-B060-FE1D3366BF4B}" type="slidenum">
              <a:rPr lang="de-DE" smtClean="0"/>
              <a:pPr/>
              <a:t>4</a:t>
            </a:fld>
            <a:endParaRPr lang="de-DE" dirty="0"/>
          </a:p>
        </p:txBody>
      </p:sp>
      <p:sp>
        <p:nvSpPr>
          <p:cNvPr id="14" name="Titel 6">
            <a:extLst>
              <a:ext uri="{FF2B5EF4-FFF2-40B4-BE49-F238E27FC236}">
                <a16:creationId xmlns:a16="http://schemas.microsoft.com/office/drawing/2014/main" id="{4D39F046-42BD-08FC-FFDC-E3107D35B647}"/>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9A18EAE9-EB35-1A5D-4FC5-CC23C9F0004B}"/>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err="1">
                <a:highlight>
                  <a:srgbClr val="FFFFFF"/>
                </a:highlight>
              </a:rPr>
              <a:t>EnC</a:t>
            </a:r>
            <a:r>
              <a:rPr lang="en-US" sz="2000" b="1" dirty="0">
                <a:highlight>
                  <a:srgbClr val="FFFFFF"/>
                </a:highlight>
              </a:rPr>
              <a:t> CPs’ NEMO status and MCO IP submission</a:t>
            </a:r>
            <a:endParaRPr lang="de-DE" sz="2000" b="1" dirty="0">
              <a:highlight>
                <a:srgbClr val="FFFFFF"/>
              </a:highlight>
            </a:endParaRPr>
          </a:p>
        </p:txBody>
      </p:sp>
      <p:pic>
        <p:nvPicPr>
          <p:cNvPr id="13" name="Picture 12" descr="C:\Users\cmu\Desktop\EnCS logo.png">
            <a:extLst>
              <a:ext uri="{FF2B5EF4-FFF2-40B4-BE49-F238E27FC236}">
                <a16:creationId xmlns:a16="http://schemas.microsoft.com/office/drawing/2014/main" id="{62330789-2594-F9E0-2420-4974AD8BDD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pic>
        <p:nvPicPr>
          <p:cNvPr id="26" name="Picture 25">
            <a:extLst>
              <a:ext uri="{FF2B5EF4-FFF2-40B4-BE49-F238E27FC236}">
                <a16:creationId xmlns:a16="http://schemas.microsoft.com/office/drawing/2014/main" id="{3C4A63B5-3EAB-12FB-0E35-DD7C2FA2303B}"/>
              </a:ext>
            </a:extLst>
          </p:cNvPr>
          <p:cNvPicPr>
            <a:picLocks noChangeAspect="1"/>
          </p:cNvPicPr>
          <p:nvPr/>
        </p:nvPicPr>
        <p:blipFill rotWithShape="1">
          <a:blip r:embed="rId3"/>
          <a:srcRect l="44606" t="54551" b="8908"/>
          <a:stretch/>
        </p:blipFill>
        <p:spPr>
          <a:xfrm>
            <a:off x="1750088" y="1036412"/>
            <a:ext cx="4773385" cy="3018772"/>
          </a:xfrm>
          <a:prstGeom prst="rect">
            <a:avLst/>
          </a:prstGeom>
        </p:spPr>
      </p:pic>
      <p:sp>
        <p:nvSpPr>
          <p:cNvPr id="46" name="TextBox 45">
            <a:extLst>
              <a:ext uri="{FF2B5EF4-FFF2-40B4-BE49-F238E27FC236}">
                <a16:creationId xmlns:a16="http://schemas.microsoft.com/office/drawing/2014/main" id="{243E43A2-795E-5C6C-F108-00A79C73851A}"/>
              </a:ext>
            </a:extLst>
          </p:cNvPr>
          <p:cNvSpPr txBox="1"/>
          <p:nvPr/>
        </p:nvSpPr>
        <p:spPr>
          <a:xfrm>
            <a:off x="830594" y="2755085"/>
            <a:ext cx="1226733" cy="308324"/>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defTabSz="414726">
              <a:buNone/>
              <a:defRPr/>
            </a:pPr>
            <a:r>
              <a:rPr lang="en-US" sz="907" kern="0" dirty="0">
                <a:solidFill>
                  <a:prstClr val="black"/>
                </a:solidFill>
                <a:latin typeface="Arial"/>
                <a:ea typeface="DejaVu Sans"/>
                <a:cs typeface="DejaVu Sans"/>
              </a:rPr>
              <a:t>No DA/ID market</a:t>
            </a:r>
            <a:endParaRPr lang="en-AT" sz="907" kern="0" dirty="0">
              <a:solidFill>
                <a:prstClr val="black"/>
              </a:solidFill>
              <a:latin typeface="Arial"/>
              <a:ea typeface="DejaVu Sans"/>
              <a:cs typeface="DejaVu Sans"/>
            </a:endParaRPr>
          </a:p>
        </p:txBody>
      </p:sp>
      <p:sp>
        <p:nvSpPr>
          <p:cNvPr id="47" name="Rectangle: Rounded Corners 46">
            <a:extLst>
              <a:ext uri="{FF2B5EF4-FFF2-40B4-BE49-F238E27FC236}">
                <a16:creationId xmlns:a16="http://schemas.microsoft.com/office/drawing/2014/main" id="{190AFF70-0CCD-437D-8459-BD0C1647C42E}"/>
              </a:ext>
            </a:extLst>
          </p:cNvPr>
          <p:cNvSpPr/>
          <p:nvPr/>
        </p:nvSpPr>
        <p:spPr>
          <a:xfrm>
            <a:off x="5942191" y="2851456"/>
            <a:ext cx="1774817" cy="485023"/>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rPr>
              <a:t>DA/ID live</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No interconnections with EU MS and </a:t>
            </a:r>
            <a:r>
              <a:rPr lang="en-US" sz="907" kern="0" dirty="0" err="1">
                <a:solidFill>
                  <a:prstClr val="black"/>
                </a:solidFill>
                <a:latin typeface="Arial"/>
                <a:ea typeface="DejaVu Sans"/>
                <a:cs typeface="DejaVu Sans"/>
              </a:rPr>
              <a:t>EnC</a:t>
            </a:r>
            <a:r>
              <a:rPr lang="en-US" sz="907" kern="0" dirty="0">
                <a:solidFill>
                  <a:prstClr val="black"/>
                </a:solidFill>
                <a:latin typeface="Arial"/>
                <a:ea typeface="DejaVu Sans"/>
                <a:cs typeface="DejaVu Sans"/>
              </a:rPr>
              <a:t> CPs </a:t>
            </a:r>
          </a:p>
        </p:txBody>
      </p:sp>
      <p:sp>
        <p:nvSpPr>
          <p:cNvPr id="48" name="TextBox 47">
            <a:extLst>
              <a:ext uri="{FF2B5EF4-FFF2-40B4-BE49-F238E27FC236}">
                <a16:creationId xmlns:a16="http://schemas.microsoft.com/office/drawing/2014/main" id="{3C8F8DCB-83FB-5C02-CA19-7A0549BD5338}"/>
              </a:ext>
            </a:extLst>
          </p:cNvPr>
          <p:cNvSpPr txBox="1"/>
          <p:nvPr/>
        </p:nvSpPr>
        <p:spPr>
          <a:xfrm>
            <a:off x="4076750" y="1969646"/>
            <a:ext cx="2446724" cy="379987"/>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prstClr val="black"/>
                </a:solidFill>
                <a:ea typeface="DejaVu Sans"/>
                <a:cs typeface="DejaVu Sans"/>
              </a:rPr>
              <a:t>Monopoly status notified</a:t>
            </a:r>
          </a:p>
          <a:p>
            <a:pPr marL="155522" indent="-155522" defTabSz="414726">
              <a:defRPr/>
            </a:pPr>
            <a:r>
              <a:rPr lang="en-US" sz="907" kern="0" dirty="0">
                <a:solidFill>
                  <a:prstClr val="black"/>
                </a:solidFill>
                <a:latin typeface="Arial"/>
                <a:ea typeface="DejaVu Sans"/>
                <a:cs typeface="DejaVu Sans"/>
              </a:rPr>
              <a:t>No DA/ID market</a:t>
            </a:r>
          </a:p>
        </p:txBody>
      </p:sp>
      <p:sp>
        <p:nvSpPr>
          <p:cNvPr id="49" name="Rectangle: Rounded Corners 48">
            <a:extLst>
              <a:ext uri="{FF2B5EF4-FFF2-40B4-BE49-F238E27FC236}">
                <a16:creationId xmlns:a16="http://schemas.microsoft.com/office/drawing/2014/main" id="{21CB8575-67FF-8270-3E64-972966B796C3}"/>
              </a:ext>
            </a:extLst>
          </p:cNvPr>
          <p:cNvSpPr/>
          <p:nvPr/>
        </p:nvSpPr>
        <p:spPr>
          <a:xfrm>
            <a:off x="1443961" y="1982607"/>
            <a:ext cx="1630436" cy="522482"/>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and ID live</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NEMO: SEEPEX </a:t>
            </a:r>
          </a:p>
        </p:txBody>
      </p:sp>
      <p:sp>
        <p:nvSpPr>
          <p:cNvPr id="50" name="Rectangle: Rounded Corners 49">
            <a:extLst>
              <a:ext uri="{FF2B5EF4-FFF2-40B4-BE49-F238E27FC236}">
                <a16:creationId xmlns:a16="http://schemas.microsoft.com/office/drawing/2014/main" id="{E655BD34-41C7-03FD-57A1-3541FF936041}"/>
              </a:ext>
            </a:extLst>
          </p:cNvPr>
          <p:cNvSpPr/>
          <p:nvPr/>
        </p:nvSpPr>
        <p:spPr>
          <a:xfrm>
            <a:off x="3793349" y="1253455"/>
            <a:ext cx="1691287" cy="498528"/>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and ID live (JSC MO)</a:t>
            </a:r>
          </a:p>
        </p:txBody>
      </p:sp>
      <p:sp>
        <p:nvSpPr>
          <p:cNvPr id="51" name="Rectangle: Rounded Corners 50">
            <a:extLst>
              <a:ext uri="{FF2B5EF4-FFF2-40B4-BE49-F238E27FC236}">
                <a16:creationId xmlns:a16="http://schemas.microsoft.com/office/drawing/2014/main" id="{BC857ED9-5B39-669B-552B-C401CF9D5776}"/>
              </a:ext>
            </a:extLst>
          </p:cNvPr>
          <p:cNvSpPr/>
          <p:nvPr/>
        </p:nvSpPr>
        <p:spPr>
          <a:xfrm>
            <a:off x="1335218" y="3772500"/>
            <a:ext cx="2549858" cy="585655"/>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rPr>
              <a:t>AL+XK*: DA live &amp; coupled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NEMO: ALPEX</a:t>
            </a:r>
            <a:endParaRPr lang="en-US" sz="907" kern="0" dirty="0">
              <a:solidFill>
                <a:prstClr val="black"/>
              </a:solidFill>
              <a:latin typeface="Arial"/>
            </a:endParaRPr>
          </a:p>
          <a:p>
            <a:pPr marL="155522" indent="-155522" defTabSz="414726">
              <a:buFont typeface="Arial" panose="020B0604020202020204" pitchFamily="34" charset="0"/>
              <a:buChar char="•"/>
              <a:defRPr/>
            </a:pPr>
            <a:r>
              <a:rPr lang="en-US" sz="907" kern="0" dirty="0">
                <a:solidFill>
                  <a:srgbClr val="FFFF00"/>
                </a:solidFill>
                <a:latin typeface="Arial"/>
              </a:rPr>
              <a:t>AL+XK*: ID live &amp;coupling go-live 11 Dec 24 (delivery date 12 Dec</a:t>
            </a:r>
          </a:p>
        </p:txBody>
      </p:sp>
      <p:sp>
        <p:nvSpPr>
          <p:cNvPr id="52" name="Rectangle: Rounded Corners 51">
            <a:extLst>
              <a:ext uri="{FF2B5EF4-FFF2-40B4-BE49-F238E27FC236}">
                <a16:creationId xmlns:a16="http://schemas.microsoft.com/office/drawing/2014/main" id="{D0F88191-6D44-306A-3494-FEE0824C1727}"/>
              </a:ext>
            </a:extLst>
          </p:cNvPr>
          <p:cNvSpPr/>
          <p:nvPr/>
        </p:nvSpPr>
        <p:spPr>
          <a:xfrm>
            <a:off x="2554906" y="3046729"/>
            <a:ext cx="1630436" cy="52200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live</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NEMO: </a:t>
            </a:r>
            <a:r>
              <a:rPr lang="en-US" sz="907" kern="0" dirty="0">
                <a:solidFill>
                  <a:prstClr val="black"/>
                </a:solidFill>
                <a:ea typeface="DejaVu Sans"/>
                <a:cs typeface="DejaVu Sans"/>
              </a:rPr>
              <a:t>MEMO</a:t>
            </a:r>
          </a:p>
        </p:txBody>
      </p:sp>
      <p:sp>
        <p:nvSpPr>
          <p:cNvPr id="53" name="Rectangle: Rounded Corners 52">
            <a:extLst>
              <a:ext uri="{FF2B5EF4-FFF2-40B4-BE49-F238E27FC236}">
                <a16:creationId xmlns:a16="http://schemas.microsoft.com/office/drawing/2014/main" id="{D216E980-D4AB-7B17-DD6C-9612552DDD16}"/>
              </a:ext>
            </a:extLst>
          </p:cNvPr>
          <p:cNvSpPr/>
          <p:nvPr/>
        </p:nvSpPr>
        <p:spPr>
          <a:xfrm>
            <a:off x="49035" y="3194397"/>
            <a:ext cx="2496338" cy="52200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ea typeface="DejaVu Sans"/>
                <a:cs typeface="DejaVu Sans"/>
              </a:rPr>
              <a:t>DA live</a:t>
            </a:r>
          </a:p>
          <a:p>
            <a:pPr marL="155522" indent="-155522" defTabSz="414726">
              <a:buFont typeface="Arial" panose="020B0604020202020204" pitchFamily="34" charset="0"/>
              <a:buChar char="•"/>
              <a:defRPr/>
            </a:pPr>
            <a:r>
              <a:rPr lang="en-US" sz="907" kern="0" dirty="0">
                <a:solidFill>
                  <a:prstClr val="black"/>
                </a:solidFill>
              </a:rPr>
              <a:t>NEMO: MEPX</a:t>
            </a:r>
          </a:p>
        </p:txBody>
      </p:sp>
      <p:sp>
        <p:nvSpPr>
          <p:cNvPr id="54" name="Rectangle: Rounded Corners 53">
            <a:extLst>
              <a:ext uri="{FF2B5EF4-FFF2-40B4-BE49-F238E27FC236}">
                <a16:creationId xmlns:a16="http://schemas.microsoft.com/office/drawing/2014/main" id="{DEE9C194-B4ED-D277-6F82-B97DEDBBE82F}"/>
              </a:ext>
            </a:extLst>
          </p:cNvPr>
          <p:cNvSpPr/>
          <p:nvPr/>
        </p:nvSpPr>
        <p:spPr>
          <a:xfrm>
            <a:off x="5342187" y="1147802"/>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Ukraine</a:t>
            </a:r>
            <a:endParaRPr lang="en-AT" sz="998" kern="0" dirty="0">
              <a:solidFill>
                <a:prstClr val="white"/>
              </a:solidFill>
              <a:latin typeface="Arial"/>
              <a:ea typeface="DejaVu Sans"/>
              <a:cs typeface="DejaVu Sans"/>
            </a:endParaRPr>
          </a:p>
        </p:txBody>
      </p:sp>
      <p:sp>
        <p:nvSpPr>
          <p:cNvPr id="55" name="Rectangle: Rounded Corners 54">
            <a:extLst>
              <a:ext uri="{FF2B5EF4-FFF2-40B4-BE49-F238E27FC236}">
                <a16:creationId xmlns:a16="http://schemas.microsoft.com/office/drawing/2014/main" id="{27D6FA1D-2F99-8A0D-C07B-5736266D8853}"/>
              </a:ext>
            </a:extLst>
          </p:cNvPr>
          <p:cNvSpPr/>
          <p:nvPr/>
        </p:nvSpPr>
        <p:spPr>
          <a:xfrm>
            <a:off x="7463327" y="2775793"/>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Georgia</a:t>
            </a:r>
            <a:endParaRPr lang="en-AT" sz="998" kern="0" dirty="0">
              <a:solidFill>
                <a:prstClr val="white"/>
              </a:solidFill>
              <a:latin typeface="Arial"/>
              <a:ea typeface="DejaVu Sans"/>
              <a:cs typeface="DejaVu Sans"/>
            </a:endParaRPr>
          </a:p>
        </p:txBody>
      </p:sp>
      <p:sp>
        <p:nvSpPr>
          <p:cNvPr id="56" name="Rectangle: Rounded Corners 55">
            <a:extLst>
              <a:ext uri="{FF2B5EF4-FFF2-40B4-BE49-F238E27FC236}">
                <a16:creationId xmlns:a16="http://schemas.microsoft.com/office/drawing/2014/main" id="{6FA56C94-3B4C-C647-9A1E-17A045280B28}"/>
              </a:ext>
            </a:extLst>
          </p:cNvPr>
          <p:cNvSpPr/>
          <p:nvPr/>
        </p:nvSpPr>
        <p:spPr>
          <a:xfrm>
            <a:off x="6123807" y="206251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Moldova</a:t>
            </a:r>
            <a:endParaRPr lang="en-AT" sz="998" kern="0" dirty="0">
              <a:solidFill>
                <a:prstClr val="white"/>
              </a:solidFill>
              <a:latin typeface="Arial"/>
              <a:ea typeface="DejaVu Sans"/>
              <a:cs typeface="DejaVu Sans"/>
            </a:endParaRPr>
          </a:p>
        </p:txBody>
      </p:sp>
      <p:sp>
        <p:nvSpPr>
          <p:cNvPr id="57" name="Rectangle: Rounded Corners 56">
            <a:extLst>
              <a:ext uri="{FF2B5EF4-FFF2-40B4-BE49-F238E27FC236}">
                <a16:creationId xmlns:a16="http://schemas.microsoft.com/office/drawing/2014/main" id="{B8795BE0-E8BA-EEEA-2B51-98F687D58EFA}"/>
              </a:ext>
            </a:extLst>
          </p:cNvPr>
          <p:cNvSpPr/>
          <p:nvPr/>
        </p:nvSpPr>
        <p:spPr>
          <a:xfrm>
            <a:off x="874978" y="423818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Albania</a:t>
            </a:r>
            <a:endParaRPr lang="en-AT" sz="998" kern="0" dirty="0">
              <a:solidFill>
                <a:prstClr val="white"/>
              </a:solidFill>
              <a:latin typeface="Arial"/>
              <a:ea typeface="DejaVu Sans"/>
              <a:cs typeface="DejaVu Sans"/>
            </a:endParaRPr>
          </a:p>
        </p:txBody>
      </p:sp>
      <p:sp>
        <p:nvSpPr>
          <p:cNvPr id="58" name="Rectangle: Rounded Corners 57">
            <a:extLst>
              <a:ext uri="{FF2B5EF4-FFF2-40B4-BE49-F238E27FC236}">
                <a16:creationId xmlns:a16="http://schemas.microsoft.com/office/drawing/2014/main" id="{76290502-25C3-6456-5B4B-9E703F6B2370}"/>
              </a:ext>
            </a:extLst>
          </p:cNvPr>
          <p:cNvSpPr/>
          <p:nvPr/>
        </p:nvSpPr>
        <p:spPr>
          <a:xfrm>
            <a:off x="3761539" y="4213207"/>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Kosovo*</a:t>
            </a:r>
            <a:endParaRPr lang="en-AT" sz="998" kern="0" dirty="0">
              <a:solidFill>
                <a:prstClr val="white"/>
              </a:solidFill>
              <a:latin typeface="Arial"/>
              <a:ea typeface="DejaVu Sans"/>
              <a:cs typeface="DejaVu Sans"/>
            </a:endParaRPr>
          </a:p>
        </p:txBody>
      </p:sp>
      <p:sp>
        <p:nvSpPr>
          <p:cNvPr id="59" name="Rectangle: Rounded Corners 58">
            <a:extLst>
              <a:ext uri="{FF2B5EF4-FFF2-40B4-BE49-F238E27FC236}">
                <a16:creationId xmlns:a16="http://schemas.microsoft.com/office/drawing/2014/main" id="{E7AE8A38-9BD6-5C3F-527D-A23A72CB6757}"/>
              </a:ext>
            </a:extLst>
          </p:cNvPr>
          <p:cNvSpPr/>
          <p:nvPr/>
        </p:nvSpPr>
        <p:spPr>
          <a:xfrm>
            <a:off x="4077289" y="3336479"/>
            <a:ext cx="750739" cy="368430"/>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North Macedonia</a:t>
            </a:r>
            <a:endParaRPr lang="en-AT" sz="998" kern="0" dirty="0">
              <a:solidFill>
                <a:prstClr val="white"/>
              </a:solidFill>
              <a:latin typeface="Arial"/>
              <a:ea typeface="DejaVu Sans"/>
              <a:cs typeface="DejaVu Sans"/>
            </a:endParaRPr>
          </a:p>
        </p:txBody>
      </p:sp>
      <p:sp>
        <p:nvSpPr>
          <p:cNvPr id="60" name="Rectangle: Rounded Corners 59">
            <a:extLst>
              <a:ext uri="{FF2B5EF4-FFF2-40B4-BE49-F238E27FC236}">
                <a16:creationId xmlns:a16="http://schemas.microsoft.com/office/drawing/2014/main" id="{18421A1E-DD48-EBFB-9A81-E12746ABCEC4}"/>
              </a:ext>
            </a:extLst>
          </p:cNvPr>
          <p:cNvSpPr/>
          <p:nvPr/>
        </p:nvSpPr>
        <p:spPr>
          <a:xfrm>
            <a:off x="225601" y="3704909"/>
            <a:ext cx="819558"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Montenegro</a:t>
            </a:r>
            <a:endParaRPr lang="en-AT" sz="998" kern="0" dirty="0">
              <a:solidFill>
                <a:prstClr val="white"/>
              </a:solidFill>
              <a:latin typeface="Arial"/>
              <a:ea typeface="DejaVu Sans"/>
              <a:cs typeface="DejaVu Sans"/>
            </a:endParaRPr>
          </a:p>
        </p:txBody>
      </p:sp>
      <p:sp>
        <p:nvSpPr>
          <p:cNvPr id="61" name="Rectangle: Rounded Corners 60">
            <a:extLst>
              <a:ext uri="{FF2B5EF4-FFF2-40B4-BE49-F238E27FC236}">
                <a16:creationId xmlns:a16="http://schemas.microsoft.com/office/drawing/2014/main" id="{8BAC9A73-20A3-D719-4DCF-92513BC6266B}"/>
              </a:ext>
            </a:extLst>
          </p:cNvPr>
          <p:cNvSpPr/>
          <p:nvPr/>
        </p:nvSpPr>
        <p:spPr>
          <a:xfrm>
            <a:off x="1045159" y="183286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Serbia</a:t>
            </a:r>
            <a:endParaRPr lang="en-AT" sz="998" kern="0" dirty="0">
              <a:solidFill>
                <a:prstClr val="white"/>
              </a:solidFill>
              <a:latin typeface="Arial"/>
              <a:ea typeface="DejaVu Sans"/>
              <a:cs typeface="DejaVu Sans"/>
            </a:endParaRPr>
          </a:p>
        </p:txBody>
      </p:sp>
      <p:sp>
        <p:nvSpPr>
          <p:cNvPr id="62" name="Rectangle: Rounded Corners 61">
            <a:extLst>
              <a:ext uri="{FF2B5EF4-FFF2-40B4-BE49-F238E27FC236}">
                <a16:creationId xmlns:a16="http://schemas.microsoft.com/office/drawing/2014/main" id="{E3628726-8D86-D810-5F4B-435B31FF04C5}"/>
              </a:ext>
            </a:extLst>
          </p:cNvPr>
          <p:cNvSpPr/>
          <p:nvPr/>
        </p:nvSpPr>
        <p:spPr>
          <a:xfrm>
            <a:off x="160392" y="2492554"/>
            <a:ext cx="947010" cy="319912"/>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Bosnia and Herzegovina</a:t>
            </a:r>
            <a:endParaRPr lang="en-AT" sz="998" kern="0" dirty="0">
              <a:solidFill>
                <a:prstClr val="white"/>
              </a:solidFill>
              <a:latin typeface="Arial"/>
              <a:ea typeface="DejaVu Sans"/>
              <a:cs typeface="DejaVu Sans"/>
            </a:endParaRPr>
          </a:p>
        </p:txBody>
      </p:sp>
      <p:sp>
        <p:nvSpPr>
          <p:cNvPr id="63" name="TextBox 62">
            <a:extLst>
              <a:ext uri="{FF2B5EF4-FFF2-40B4-BE49-F238E27FC236}">
                <a16:creationId xmlns:a16="http://schemas.microsoft.com/office/drawing/2014/main" id="{7131FD98-8615-18EC-DE53-0A61E6804CA6}"/>
              </a:ext>
            </a:extLst>
          </p:cNvPr>
          <p:cNvSpPr txBox="1"/>
          <p:nvPr/>
        </p:nvSpPr>
        <p:spPr>
          <a:xfrm>
            <a:off x="72883" y="4462028"/>
            <a:ext cx="2368003" cy="871713"/>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80641" lvl="4" defTabSz="414726">
              <a:lnSpc>
                <a:spcPct val="130000"/>
              </a:lnSpc>
              <a:spcBef>
                <a:spcPct val="0"/>
              </a:spcBef>
              <a:spcAft>
                <a:spcPts val="726"/>
              </a:spcAft>
              <a:defRPr/>
            </a:pPr>
            <a:r>
              <a:rPr lang="en-US" sz="1000" dirty="0">
                <a:solidFill>
                  <a:srgbClr val="283583"/>
                </a:solidFill>
                <a:latin typeface="Arial"/>
                <a:ea typeface="DejaVu Sans"/>
                <a:cs typeface="Arial"/>
              </a:rPr>
              <a:t>The Secretariat publishes a </a:t>
            </a:r>
            <a:r>
              <a:rPr lang="en-US" sz="1000" dirty="0">
                <a:solidFill>
                  <a:srgbClr val="283583"/>
                </a:solidFill>
                <a:latin typeface="Arial"/>
                <a:ea typeface="DejaVu Sans"/>
                <a:cs typeface="Arial"/>
                <a:hlinkClick r:id="rId4"/>
              </a:rPr>
              <a:t>list</a:t>
            </a:r>
            <a:r>
              <a:rPr lang="en-US" sz="1000" dirty="0">
                <a:solidFill>
                  <a:srgbClr val="283583"/>
                </a:solidFill>
                <a:latin typeface="Arial"/>
                <a:ea typeface="DejaVu Sans"/>
                <a:cs typeface="Arial"/>
              </a:rPr>
              <a:t> reflecting information on NEMO designation status as notified by the Contracting Parties.</a:t>
            </a:r>
          </a:p>
        </p:txBody>
      </p:sp>
      <p:sp>
        <p:nvSpPr>
          <p:cNvPr id="3" name="Footer Placeholder 2">
            <a:extLst>
              <a:ext uri="{FF2B5EF4-FFF2-40B4-BE49-F238E27FC236}">
                <a16:creationId xmlns:a16="http://schemas.microsoft.com/office/drawing/2014/main" id="{5DEC45E9-4DE6-D3DF-25E8-24185F7448DD}"/>
              </a:ext>
            </a:extLst>
          </p:cNvPr>
          <p:cNvSpPr>
            <a:spLocks noGrp="1"/>
          </p:cNvSpPr>
          <p:nvPr>
            <p:ph type="ftr" sz="quarter" idx="14"/>
          </p:nvPr>
        </p:nvSpPr>
        <p:spPr>
          <a:xfrm>
            <a:off x="3183465" y="5360055"/>
            <a:ext cx="4749802" cy="304271"/>
          </a:xfrm>
        </p:spPr>
        <p:txBody>
          <a:bodyPr/>
          <a:lstStyle/>
          <a:p>
            <a:r>
              <a:rPr lang="en-US" dirty="0"/>
              <a:t>‘Electricity Integration Package in the EnC - Update’</a:t>
            </a:r>
            <a:endParaRPr lang="de-DE" dirty="0"/>
          </a:p>
        </p:txBody>
      </p:sp>
      <p:sp>
        <p:nvSpPr>
          <p:cNvPr id="5" name="Rectangle 4">
            <a:extLst>
              <a:ext uri="{FF2B5EF4-FFF2-40B4-BE49-F238E27FC236}">
                <a16:creationId xmlns:a16="http://schemas.microsoft.com/office/drawing/2014/main" id="{D3C3F460-BE89-3C99-94BD-13CE0FF3497D}"/>
              </a:ext>
            </a:extLst>
          </p:cNvPr>
          <p:cNvSpPr/>
          <p:nvPr/>
        </p:nvSpPr>
        <p:spPr>
          <a:xfrm>
            <a:off x="3144747" y="4516178"/>
            <a:ext cx="5999253" cy="1168058"/>
          </a:xfrm>
          <a:prstGeom prst="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80641" lvl="4" defTabSz="414726">
              <a:lnSpc>
                <a:spcPct val="130000"/>
              </a:lnSpc>
              <a:spcAft>
                <a:spcPts val="726"/>
              </a:spcAft>
              <a:defRPr/>
            </a:pPr>
            <a:r>
              <a:rPr lang="en-US" sz="1200" b="1" kern="0" dirty="0" err="1">
                <a:solidFill>
                  <a:srgbClr val="283583"/>
                </a:solidFill>
                <a:latin typeface="Arial"/>
                <a:ea typeface="DejaVu Sans"/>
                <a:cs typeface="Arial"/>
              </a:rPr>
              <a:t>EnC</a:t>
            </a:r>
            <a:r>
              <a:rPr lang="en-US" sz="1200" b="1" kern="0" dirty="0">
                <a:solidFill>
                  <a:srgbClr val="283583"/>
                </a:solidFill>
                <a:latin typeface="Arial"/>
                <a:ea typeface="DejaVu Sans"/>
                <a:cs typeface="Arial"/>
              </a:rPr>
              <a:t> JET meeting as of 13 November 2024:</a:t>
            </a:r>
          </a:p>
          <a:p>
            <a:pPr marL="252091" lvl="4" indent="-171450" defTabSz="414726">
              <a:buFont typeface="Wingdings" panose="05000000000000000000" pitchFamily="2" charset="2"/>
              <a:buChar char="Ø"/>
              <a:defRPr/>
            </a:pPr>
            <a:r>
              <a:rPr lang="en-GB" sz="1200" b="1" kern="0" dirty="0">
                <a:solidFill>
                  <a:srgbClr val="283583"/>
                </a:solidFill>
                <a:latin typeface="Arial"/>
                <a:cs typeface="Arial"/>
              </a:rPr>
              <a:t>EU NEMOs anticipated that the MCO IP shall be finalised either in December or by the end of January at latest.</a:t>
            </a:r>
          </a:p>
          <a:p>
            <a:pPr marL="252091" lvl="4" indent="-171450" defTabSz="414726">
              <a:buFont typeface="Wingdings" panose="05000000000000000000" pitchFamily="2" charset="2"/>
              <a:buChar char="Ø"/>
              <a:defRPr/>
            </a:pPr>
            <a:r>
              <a:rPr lang="en-US" sz="1200" b="1" kern="0" dirty="0">
                <a:solidFill>
                  <a:srgbClr val="283583"/>
                </a:solidFill>
                <a:latin typeface="Arial"/>
                <a:cs typeface="Arial"/>
              </a:rPr>
              <a:t>EC recommended not to delay process further, but formal guidance is still pending</a:t>
            </a:r>
          </a:p>
        </p:txBody>
      </p:sp>
      <p:sp>
        <p:nvSpPr>
          <p:cNvPr id="6" name="Rectangle 5">
            <a:extLst>
              <a:ext uri="{FF2B5EF4-FFF2-40B4-BE49-F238E27FC236}">
                <a16:creationId xmlns:a16="http://schemas.microsoft.com/office/drawing/2014/main" id="{A9ECCBBD-5167-B3D0-CFFE-0030EDBC88B1}"/>
              </a:ext>
            </a:extLst>
          </p:cNvPr>
          <p:cNvSpPr/>
          <p:nvPr/>
        </p:nvSpPr>
        <p:spPr>
          <a:xfrm>
            <a:off x="6230003" y="606877"/>
            <a:ext cx="2913997" cy="1317820"/>
          </a:xfrm>
          <a:prstGeom prst="rect">
            <a:avLst/>
          </a:prstGeom>
          <a:solidFill>
            <a:schemeClr val="accent4">
              <a:lumMod val="60000"/>
              <a:lumOff val="40000"/>
            </a:schemeClr>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80641" lvl="4" defTabSz="414726">
              <a:lnSpc>
                <a:spcPct val="130000"/>
              </a:lnSpc>
              <a:spcAft>
                <a:spcPts val="726"/>
              </a:spcAft>
              <a:defRPr/>
            </a:pPr>
            <a:r>
              <a:rPr lang="en-US" sz="1200" b="1" kern="0" dirty="0">
                <a:solidFill>
                  <a:srgbClr val="283583"/>
                </a:solidFill>
                <a:latin typeface="Arial"/>
                <a:ea typeface="DejaVu Sans"/>
                <a:cs typeface="Arial"/>
              </a:rPr>
              <a:t>Currently designated NEMOs are not considered as compliantly designated NEMOs because they are designated before the Electricity Integration Package is transposed.</a:t>
            </a:r>
          </a:p>
        </p:txBody>
      </p:sp>
    </p:spTree>
    <p:extLst>
      <p:ext uri="{BB962C8B-B14F-4D97-AF65-F5344CB8AC3E}">
        <p14:creationId xmlns:p14="http://schemas.microsoft.com/office/powerpoint/2010/main" val="409543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6A5945-EFE2-BAE8-84BE-C05842BF1D1C}"/>
              </a:ext>
            </a:extLst>
          </p:cNvPr>
          <p:cNvSpPr>
            <a:spLocks noGrp="1"/>
          </p:cNvSpPr>
          <p:nvPr>
            <p:ph type="sldNum" sz="quarter" idx="12"/>
          </p:nvPr>
        </p:nvSpPr>
        <p:spPr/>
        <p:txBody>
          <a:bodyPr/>
          <a:lstStyle/>
          <a:p>
            <a:fld id="{AF93B2B6-68E5-2D46-B060-FE1D3366BF4B}" type="slidenum">
              <a:rPr lang="de-DE" smtClean="0"/>
              <a:pPr/>
              <a:t>5</a:t>
            </a:fld>
            <a:endParaRPr lang="de-DE" dirty="0"/>
          </a:p>
        </p:txBody>
      </p:sp>
      <p:sp>
        <p:nvSpPr>
          <p:cNvPr id="5" name="Titel 6">
            <a:extLst>
              <a:ext uri="{FF2B5EF4-FFF2-40B4-BE49-F238E27FC236}">
                <a16:creationId xmlns:a16="http://schemas.microsoft.com/office/drawing/2014/main" id="{B1D7BDEA-EFA2-A481-179D-721101357879}"/>
              </a:ext>
            </a:extLst>
          </p:cNvPr>
          <p:cNvSpPr txBox="1">
            <a:spLocks/>
          </p:cNvSpPr>
          <p:nvPr/>
        </p:nvSpPr>
        <p:spPr>
          <a:xfrm>
            <a:off x="152399" y="166746"/>
            <a:ext cx="8991601" cy="842105"/>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err="1">
                <a:highlight>
                  <a:srgbClr val="FFFFFF"/>
                </a:highlight>
              </a:rPr>
              <a:t>EnC</a:t>
            </a:r>
            <a:r>
              <a:rPr lang="en-US" sz="2400" b="1" dirty="0">
                <a:highlight>
                  <a:srgbClr val="FFFFFF"/>
                </a:highlight>
              </a:rPr>
              <a:t> CCRs and LIPs - update</a:t>
            </a:r>
          </a:p>
        </p:txBody>
      </p:sp>
      <p:pic>
        <p:nvPicPr>
          <p:cNvPr id="6" name="Picture 5">
            <a:extLst>
              <a:ext uri="{FF2B5EF4-FFF2-40B4-BE49-F238E27FC236}">
                <a16:creationId xmlns:a16="http://schemas.microsoft.com/office/drawing/2014/main" id="{933EED13-00EA-5616-2698-0D4B55EC5DD3}"/>
              </a:ext>
            </a:extLst>
          </p:cNvPr>
          <p:cNvPicPr>
            <a:picLocks noChangeAspect="1"/>
          </p:cNvPicPr>
          <p:nvPr/>
        </p:nvPicPr>
        <p:blipFill>
          <a:blip r:embed="rId2"/>
          <a:stretch>
            <a:fillRect/>
          </a:stretch>
        </p:blipFill>
        <p:spPr>
          <a:xfrm>
            <a:off x="7266377" y="5303090"/>
            <a:ext cx="1268078" cy="371888"/>
          </a:xfrm>
          <a:prstGeom prst="rect">
            <a:avLst/>
          </a:prstGeom>
        </p:spPr>
      </p:pic>
      <p:graphicFrame>
        <p:nvGraphicFramePr>
          <p:cNvPr id="3" name="Table 2">
            <a:extLst>
              <a:ext uri="{FF2B5EF4-FFF2-40B4-BE49-F238E27FC236}">
                <a16:creationId xmlns:a16="http://schemas.microsoft.com/office/drawing/2014/main" id="{395CEF91-1BA5-0513-16B6-A604477EA6CA}"/>
              </a:ext>
            </a:extLst>
          </p:cNvPr>
          <p:cNvGraphicFramePr>
            <a:graphicFrameLocks noGrp="1"/>
          </p:cNvGraphicFramePr>
          <p:nvPr>
            <p:extLst>
              <p:ext uri="{D42A27DB-BD31-4B8C-83A1-F6EECF244321}">
                <p14:modId xmlns:p14="http://schemas.microsoft.com/office/powerpoint/2010/main" val="3712266595"/>
              </p:ext>
            </p:extLst>
          </p:nvPr>
        </p:nvGraphicFramePr>
        <p:xfrm>
          <a:off x="602077" y="835386"/>
          <a:ext cx="7939846" cy="4480560"/>
        </p:xfrm>
        <a:graphic>
          <a:graphicData uri="http://schemas.openxmlformats.org/drawingml/2006/table">
            <a:tbl>
              <a:tblPr firstRow="1" firstCol="1" bandRow="1">
                <a:tableStyleId>{5C22544A-7EE6-4342-B048-85BDC9FD1C3A}</a:tableStyleId>
              </a:tblPr>
              <a:tblGrid>
                <a:gridCol w="902525">
                  <a:extLst>
                    <a:ext uri="{9D8B030D-6E8A-4147-A177-3AD203B41FA5}">
                      <a16:colId xmlns:a16="http://schemas.microsoft.com/office/drawing/2014/main" val="2179969963"/>
                    </a:ext>
                  </a:extLst>
                </a:gridCol>
                <a:gridCol w="3742691">
                  <a:extLst>
                    <a:ext uri="{9D8B030D-6E8A-4147-A177-3AD203B41FA5}">
                      <a16:colId xmlns:a16="http://schemas.microsoft.com/office/drawing/2014/main" val="3404428805"/>
                    </a:ext>
                  </a:extLst>
                </a:gridCol>
                <a:gridCol w="1584364">
                  <a:extLst>
                    <a:ext uri="{9D8B030D-6E8A-4147-A177-3AD203B41FA5}">
                      <a16:colId xmlns:a16="http://schemas.microsoft.com/office/drawing/2014/main" val="3828165592"/>
                    </a:ext>
                  </a:extLst>
                </a:gridCol>
                <a:gridCol w="1710266">
                  <a:extLst>
                    <a:ext uri="{9D8B030D-6E8A-4147-A177-3AD203B41FA5}">
                      <a16:colId xmlns:a16="http://schemas.microsoft.com/office/drawing/2014/main" val="4065874179"/>
                    </a:ext>
                  </a:extLst>
                </a:gridCol>
              </a:tblGrid>
              <a:tr h="489886">
                <a:tc>
                  <a:txBody>
                    <a:bodyPr/>
                    <a:lstStyle/>
                    <a:p>
                      <a:pPr algn="ctr">
                        <a:spcBef>
                          <a:spcPts val="600"/>
                        </a:spcBef>
                        <a:spcAft>
                          <a:spcPts val="600"/>
                        </a:spcAft>
                      </a:pPr>
                      <a:r>
                        <a:rPr lang="en-US" sz="1200" dirty="0" err="1">
                          <a:effectLst/>
                        </a:rPr>
                        <a:t>EnC</a:t>
                      </a:r>
                      <a:r>
                        <a:rPr lang="en-US" sz="1200" dirty="0">
                          <a:effectLst/>
                        </a:rPr>
                        <a:t> CCRs</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tc>
                  <a:txBody>
                    <a:bodyPr/>
                    <a:lstStyle/>
                    <a:p>
                      <a:pPr algn="ctr">
                        <a:spcBef>
                          <a:spcPts val="600"/>
                        </a:spcBef>
                        <a:spcAft>
                          <a:spcPts val="600"/>
                        </a:spcAft>
                      </a:pPr>
                      <a:r>
                        <a:rPr lang="en-US" sz="1200" dirty="0">
                          <a:effectLst/>
                        </a:rPr>
                        <a:t>Cooperation Agreement signed</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tc>
                  <a:txBody>
                    <a:bodyPr/>
                    <a:lstStyle/>
                    <a:p>
                      <a:pPr algn="ctr">
                        <a:spcBef>
                          <a:spcPts val="600"/>
                        </a:spcBef>
                        <a:spcAft>
                          <a:spcPts val="600"/>
                        </a:spcAft>
                      </a:pPr>
                      <a:r>
                        <a:rPr lang="en-US" sz="1200" dirty="0">
                          <a:effectLst/>
                        </a:rPr>
                        <a:t>Capacity calculation methodology adopted</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tc>
                  <a:txBody>
                    <a:bodyPr/>
                    <a:lstStyle/>
                    <a:p>
                      <a:pPr algn="ctr">
                        <a:spcBef>
                          <a:spcPts val="600"/>
                        </a:spcBef>
                        <a:spcAft>
                          <a:spcPts val="600"/>
                        </a:spcAft>
                      </a:pPr>
                      <a:r>
                        <a:rPr lang="en-US" sz="1200" dirty="0">
                          <a:effectLst/>
                        </a:rPr>
                        <a:t>LIP established</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extLst>
                  <a:ext uri="{0D108BD9-81ED-4DB2-BD59-A6C34878D82A}">
                    <a16:rowId xmlns:a16="http://schemas.microsoft.com/office/drawing/2014/main" val="3536655016"/>
                  </a:ext>
                </a:extLst>
              </a:tr>
              <a:tr h="850788">
                <a:tc>
                  <a:txBody>
                    <a:bodyPr/>
                    <a:lstStyle/>
                    <a:p>
                      <a:pPr algn="just">
                        <a:spcBef>
                          <a:spcPts val="600"/>
                        </a:spcBef>
                        <a:spcAft>
                          <a:spcPts val="600"/>
                        </a:spcAft>
                      </a:pPr>
                      <a:r>
                        <a:rPr lang="en-US" sz="1200">
                          <a:effectLst/>
                        </a:rPr>
                        <a:t>ITME CCR </a:t>
                      </a:r>
                      <a:endParaRPr lang="en-AT" sz="120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Cooperation established, no obligation for an agreement </a:t>
                      </a:r>
                      <a:endParaRPr lang="en-AT"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Drafted by TSOs and submitted to the NRAs for approval</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l">
                        <a:spcBef>
                          <a:spcPts val="600"/>
                        </a:spcBef>
                        <a:spcAft>
                          <a:spcPts val="600"/>
                        </a:spcAft>
                      </a:pPr>
                      <a:r>
                        <a:rPr lang="en-US" sz="1200" b="1" dirty="0">
                          <a:effectLst/>
                        </a:rPr>
                        <a:t>ITME</a:t>
                      </a:r>
                      <a:r>
                        <a:rPr lang="en-US" sz="1200" dirty="0">
                          <a:effectLst/>
                        </a:rPr>
                        <a:t> </a:t>
                      </a:r>
                      <a:r>
                        <a:rPr lang="en-US" sz="1200" b="1" dirty="0">
                          <a:effectLst/>
                        </a:rPr>
                        <a:t>LIP </a:t>
                      </a:r>
                      <a:r>
                        <a:rPr lang="en-US" sz="1200" dirty="0">
                          <a:effectLst/>
                        </a:rPr>
                        <a:t>applied for IBWT</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extLst>
                  <a:ext uri="{0D108BD9-81ED-4DB2-BD59-A6C34878D82A}">
                    <a16:rowId xmlns:a16="http://schemas.microsoft.com/office/drawing/2014/main" val="4232032905"/>
                  </a:ext>
                </a:extLst>
              </a:tr>
              <a:tr h="1242842">
                <a:tc>
                  <a:txBody>
                    <a:bodyPr/>
                    <a:lstStyle/>
                    <a:p>
                      <a:pPr algn="just">
                        <a:spcBef>
                          <a:spcPts val="600"/>
                        </a:spcBef>
                        <a:spcAft>
                          <a:spcPts val="600"/>
                        </a:spcAft>
                      </a:pPr>
                      <a:r>
                        <a:rPr lang="en-US" sz="1200">
                          <a:effectLst/>
                        </a:rPr>
                        <a:t>EE CCR</a:t>
                      </a:r>
                      <a:endParaRPr lang="en-AT" sz="120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Drafting and the negotiation on the cost sharing key completed on 11 September 2024, removing the remaining obstacle to its finalization. Signature procedure is ongoing and expected to be completed by end Nov 2024.</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Interim methodology drafted and agreed by TSOs, to be approved by NRAs</a:t>
                      </a:r>
                      <a:endParaRPr lang="en-AT" sz="1200" kern="1200" dirty="0">
                        <a:solidFill>
                          <a:schemeClr val="dk1"/>
                        </a:solidFill>
                        <a:effectLst/>
                        <a:latin typeface="+mn-lt"/>
                        <a:ea typeface="+mn-ea"/>
                        <a:cs typeface="+mn-cs"/>
                      </a:endParaRPr>
                    </a:p>
                  </a:txBody>
                  <a:tcPr marL="46223" marR="46223" marT="0" marB="0"/>
                </a:tc>
                <a:tc>
                  <a:txBody>
                    <a:bodyPr/>
                    <a:lstStyle/>
                    <a:p>
                      <a:pPr algn="just">
                        <a:spcBef>
                          <a:spcPts val="600"/>
                        </a:spcBef>
                        <a:spcAft>
                          <a:spcPts val="600"/>
                        </a:spcAft>
                      </a:pPr>
                      <a:r>
                        <a:rPr lang="en-US" sz="1200" b="1" dirty="0">
                          <a:effectLst/>
                        </a:rPr>
                        <a:t>EE LIP </a:t>
                      </a:r>
                    </a:p>
                    <a:p>
                      <a:pPr algn="just">
                        <a:spcBef>
                          <a:spcPts val="600"/>
                        </a:spcBef>
                        <a:spcAft>
                          <a:spcPts val="600"/>
                        </a:spcAft>
                      </a:pPr>
                      <a:r>
                        <a:rPr lang="en-US" sz="1200" dirty="0">
                          <a:effectLst/>
                        </a:rPr>
                        <a:t>MoU finalized, a signature procedure is ongoing and expected to be completed by end Nov 2024. </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extLst>
                  <a:ext uri="{0D108BD9-81ED-4DB2-BD59-A6C34878D82A}">
                    <a16:rowId xmlns:a16="http://schemas.microsoft.com/office/drawing/2014/main" val="2434381392"/>
                  </a:ext>
                </a:extLst>
              </a:tr>
              <a:tr h="1756982">
                <a:tc>
                  <a:txBody>
                    <a:bodyPr/>
                    <a:lstStyle/>
                    <a:p>
                      <a:pPr algn="just">
                        <a:spcBef>
                          <a:spcPts val="600"/>
                        </a:spcBef>
                        <a:spcAft>
                          <a:spcPts val="600"/>
                        </a:spcAft>
                      </a:pPr>
                      <a:r>
                        <a:rPr lang="en-US" sz="1200">
                          <a:effectLst/>
                        </a:rPr>
                        <a:t>Shadow SEE CCR</a:t>
                      </a:r>
                      <a:endParaRPr lang="en-AT" sz="120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The </a:t>
                      </a:r>
                      <a:r>
                        <a:rPr lang="en-US" sz="1200" dirty="0" err="1">
                          <a:effectLst/>
                        </a:rPr>
                        <a:t>operationalisation</a:t>
                      </a:r>
                      <a:r>
                        <a:rPr lang="en-US" sz="1200" dirty="0">
                          <a:effectLst/>
                        </a:rPr>
                        <a:t> has not started yet due to negotiations on possible reconfiguration facilitated by ENTSO-E. The proposal by HOPS/EMS for splitting Shadow SEE CCR and its practical implementation discussed in the high-level meeting on 2 October and 21 November, and a Joint Declaration on regional cooperation between SEE </a:t>
                      </a:r>
                      <a:r>
                        <a:rPr lang="en-US" sz="1200" dirty="0" err="1">
                          <a:effectLst/>
                        </a:rPr>
                        <a:t>EnC</a:t>
                      </a:r>
                      <a:r>
                        <a:rPr lang="en-US" sz="1200" dirty="0">
                          <a:effectLst/>
                        </a:rPr>
                        <a:t> TSOs is expected to be signed on 3 December 2024 </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l">
                        <a:spcBef>
                          <a:spcPts val="600"/>
                        </a:spcBef>
                        <a:spcAft>
                          <a:spcPts val="600"/>
                        </a:spcAft>
                      </a:pPr>
                      <a:r>
                        <a:rPr lang="en-US" sz="1200" b="1" dirty="0">
                          <a:effectLst/>
                        </a:rPr>
                        <a:t>HU-RS LIP</a:t>
                      </a:r>
                      <a:r>
                        <a:rPr lang="en-US" sz="1200" dirty="0">
                          <a:effectLst/>
                        </a:rPr>
                        <a:t>, MoU signed</a:t>
                      </a:r>
                      <a:endParaRPr lang="en-AT" sz="1200" dirty="0">
                        <a:effectLst/>
                      </a:endParaRPr>
                    </a:p>
                    <a:p>
                      <a:pPr algn="l">
                        <a:spcBef>
                          <a:spcPts val="600"/>
                        </a:spcBef>
                        <a:spcAft>
                          <a:spcPts val="600"/>
                        </a:spcAft>
                      </a:pPr>
                      <a:r>
                        <a:rPr lang="en-US" sz="1200" b="1" dirty="0">
                          <a:effectLst/>
                        </a:rPr>
                        <a:t>SEE MC LIP </a:t>
                      </a:r>
                      <a:r>
                        <a:rPr lang="en-US" sz="1200" dirty="0">
                          <a:effectLst/>
                        </a:rPr>
                        <a:t>(AL, GR, XK*, MK),     MoU signed, applied for IBWT</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extLst>
                  <a:ext uri="{0D108BD9-81ED-4DB2-BD59-A6C34878D82A}">
                    <a16:rowId xmlns:a16="http://schemas.microsoft.com/office/drawing/2014/main" val="1163539192"/>
                  </a:ext>
                </a:extLst>
              </a:tr>
            </a:tbl>
          </a:graphicData>
        </a:graphic>
      </p:graphicFrame>
    </p:spTree>
    <p:extLst>
      <p:ext uri="{BB962C8B-B14F-4D97-AF65-F5344CB8AC3E}">
        <p14:creationId xmlns:p14="http://schemas.microsoft.com/office/powerpoint/2010/main" val="242435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4403D-C7A9-7DDA-DB3C-9B43EE93A78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2C9533-150D-5D9E-F079-C511FBDABF6F}"/>
              </a:ext>
            </a:extLst>
          </p:cNvPr>
          <p:cNvSpPr>
            <a:spLocks noGrp="1"/>
          </p:cNvSpPr>
          <p:nvPr>
            <p:ph type="sldNum" sz="quarter" idx="12"/>
          </p:nvPr>
        </p:nvSpPr>
        <p:spPr/>
        <p:txBody>
          <a:bodyPr/>
          <a:lstStyle/>
          <a:p>
            <a:fld id="{AF93B2B6-68E5-2D46-B060-FE1D3366BF4B}" type="slidenum">
              <a:rPr lang="de-DE" smtClean="0"/>
              <a:pPr/>
              <a:t>6</a:t>
            </a:fld>
            <a:endParaRPr lang="de-DE" dirty="0"/>
          </a:p>
        </p:txBody>
      </p:sp>
      <p:sp>
        <p:nvSpPr>
          <p:cNvPr id="4" name="Titel 6">
            <a:extLst>
              <a:ext uri="{FF2B5EF4-FFF2-40B4-BE49-F238E27FC236}">
                <a16:creationId xmlns:a16="http://schemas.microsoft.com/office/drawing/2014/main" id="{03D560E8-85E9-B498-6418-04344862E24D}"/>
              </a:ext>
            </a:extLst>
          </p:cNvPr>
          <p:cNvSpPr txBox="1">
            <a:spLocks/>
          </p:cNvSpPr>
          <p:nvPr/>
        </p:nvSpPr>
        <p:spPr>
          <a:xfrm>
            <a:off x="76199" y="85528"/>
            <a:ext cx="8991601" cy="842105"/>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a:highlight>
                  <a:srgbClr val="FFFFFF"/>
                </a:highlight>
              </a:rPr>
              <a:t>CCR </a:t>
            </a:r>
            <a:r>
              <a:rPr lang="en-US" sz="2000" b="1" dirty="0" err="1">
                <a:highlight>
                  <a:srgbClr val="FFFFFF"/>
                </a:highlight>
              </a:rPr>
              <a:t>operationalisation</a:t>
            </a:r>
            <a:r>
              <a:rPr lang="en-US" sz="2000" b="1" dirty="0">
                <a:highlight>
                  <a:srgbClr val="FFFFFF"/>
                </a:highlight>
              </a:rPr>
              <a:t> – discussed in the last </a:t>
            </a:r>
            <a:r>
              <a:rPr lang="en-US" sz="2000" b="1" dirty="0" err="1">
                <a:highlight>
                  <a:srgbClr val="FFFFFF"/>
                </a:highlight>
              </a:rPr>
              <a:t>EnC</a:t>
            </a:r>
            <a:r>
              <a:rPr lang="en-US" sz="2000" b="1" dirty="0">
                <a:highlight>
                  <a:srgbClr val="FFFFFF"/>
                </a:highlight>
              </a:rPr>
              <a:t> JET meeting</a:t>
            </a:r>
          </a:p>
        </p:txBody>
      </p:sp>
      <p:sp>
        <p:nvSpPr>
          <p:cNvPr id="5" name="TextBox 4">
            <a:extLst>
              <a:ext uri="{FF2B5EF4-FFF2-40B4-BE49-F238E27FC236}">
                <a16:creationId xmlns:a16="http://schemas.microsoft.com/office/drawing/2014/main" id="{2029849A-832F-BDCD-CB72-3EB83247823B}"/>
              </a:ext>
            </a:extLst>
          </p:cNvPr>
          <p:cNvSpPr txBox="1"/>
          <p:nvPr/>
        </p:nvSpPr>
        <p:spPr>
          <a:xfrm>
            <a:off x="76199" y="1313544"/>
            <a:ext cx="8627165" cy="3387274"/>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374650" lvl="4" indent="-285750">
              <a:lnSpc>
                <a:spcPct val="130000"/>
              </a:lnSpc>
              <a:spcAft>
                <a:spcPts val="1200"/>
              </a:spcAft>
              <a:buFont typeface="Arial" panose="020B0604020202020204" pitchFamily="34" charset="0"/>
              <a:buChar char="•"/>
            </a:pPr>
            <a:r>
              <a:rPr lang="en-US" sz="1400" b="1" dirty="0" err="1">
                <a:solidFill>
                  <a:schemeClr val="tx2"/>
                </a:solidFill>
                <a:cs typeface="Arial"/>
              </a:rPr>
              <a:t>EnC</a:t>
            </a:r>
            <a:r>
              <a:rPr lang="en-US" sz="1400" b="1" dirty="0">
                <a:solidFill>
                  <a:schemeClr val="tx2"/>
                </a:solidFill>
                <a:cs typeface="Arial"/>
              </a:rPr>
              <a:t> CCR </a:t>
            </a:r>
            <a:r>
              <a:rPr lang="en-US" sz="1400" b="1" dirty="0" err="1">
                <a:solidFill>
                  <a:schemeClr val="tx2"/>
                </a:solidFill>
                <a:cs typeface="Arial"/>
              </a:rPr>
              <a:t>operationalisation</a:t>
            </a:r>
            <a:r>
              <a:rPr lang="en-US" sz="1400" b="1" dirty="0">
                <a:solidFill>
                  <a:schemeClr val="tx2"/>
                </a:solidFill>
                <a:cs typeface="Arial"/>
              </a:rPr>
              <a:t> </a:t>
            </a:r>
          </a:p>
          <a:p>
            <a:pPr marL="831850" lvl="5" indent="-285750">
              <a:lnSpc>
                <a:spcPct val="130000"/>
              </a:lnSpc>
              <a:spcAft>
                <a:spcPts val="1200"/>
              </a:spcAft>
              <a:buFont typeface="Wingdings" panose="05000000000000000000" pitchFamily="2" charset="2"/>
              <a:buChar char="Ø"/>
            </a:pPr>
            <a:r>
              <a:rPr lang="en-US" sz="1400" b="1" dirty="0">
                <a:solidFill>
                  <a:schemeClr val="tx2"/>
                </a:solidFill>
                <a:cs typeface="Arial"/>
              </a:rPr>
              <a:t>Cooperation agreement between CCR TSOs signed </a:t>
            </a:r>
          </a:p>
          <a:p>
            <a:pPr marL="831850" lvl="5" indent="-285750">
              <a:lnSpc>
                <a:spcPct val="130000"/>
              </a:lnSpc>
              <a:spcAft>
                <a:spcPts val="1200"/>
              </a:spcAft>
              <a:buFont typeface="Wingdings" panose="05000000000000000000" pitchFamily="2" charset="2"/>
              <a:buChar char="Ø"/>
            </a:pPr>
            <a:r>
              <a:rPr lang="en-US" sz="1400" b="1" dirty="0">
                <a:solidFill>
                  <a:schemeClr val="tx2"/>
                </a:solidFill>
                <a:cs typeface="Arial"/>
              </a:rPr>
              <a:t>Coordinated capacity calculation </a:t>
            </a:r>
          </a:p>
          <a:p>
            <a:pPr lvl="2">
              <a:lnSpc>
                <a:spcPct val="107000"/>
              </a:lnSpc>
              <a:spcBef>
                <a:spcPts val="600"/>
              </a:spcBef>
              <a:spcAft>
                <a:spcPts val="800"/>
              </a:spcAft>
              <a:buFont typeface="Wingdings" panose="05000000000000000000" pitchFamily="2" charset="2"/>
              <a:buChar char="v"/>
            </a:pPr>
            <a:r>
              <a:rPr lang="en-GB" sz="1400" dirty="0">
                <a:effectLst/>
                <a:latin typeface="Calibri" panose="020F0502020204030204" pitchFamily="34" charset="0"/>
                <a:ea typeface="Calibri" panose="020F0502020204030204" pitchFamily="34" charset="0"/>
                <a:cs typeface="Calibri" panose="020F0502020204030204" pitchFamily="34" charset="0"/>
              </a:rPr>
              <a:t> the final solution is to have a coordinated capacity calculation methodology approved in line with CACM.</a:t>
            </a:r>
            <a:endParaRPr lang="en-AT" sz="1400" dirty="0">
              <a:effectLst/>
              <a:latin typeface="Calibri" panose="020F0502020204030204" pitchFamily="34" charset="0"/>
              <a:ea typeface="Calibri" panose="020F0502020204030204" pitchFamily="34" charset="0"/>
              <a:cs typeface="Vrinda" panose="020B0502040204020203" pitchFamily="34" charset="0"/>
            </a:endParaRPr>
          </a:p>
          <a:p>
            <a:pPr lvl="3" indent="-342900">
              <a:lnSpc>
                <a:spcPct val="107000"/>
              </a:lnSpc>
              <a:spcBef>
                <a:spcPts val="600"/>
              </a:spcBef>
              <a:spcAft>
                <a:spcPts val="800"/>
              </a:spcAft>
              <a:buFont typeface="Wingdings" panose="05000000000000000000" pitchFamily="2" charset="2"/>
              <a:buChar char="v"/>
            </a:pPr>
            <a:r>
              <a:rPr lang="en-GB" sz="1400" dirty="0">
                <a:latin typeface="Calibri" panose="020F0502020204030204" pitchFamily="34" charset="0"/>
                <a:ea typeface="Calibri" panose="020F0502020204030204" pitchFamily="34" charset="0"/>
                <a:cs typeface="Calibri" panose="020F0502020204030204" pitchFamily="34" charset="0"/>
              </a:rPr>
              <a:t>Interim solution -  anything predating that coordination (bilateral or even unilateral calculation of capacities) can be used to be provided to market coupling </a:t>
            </a:r>
            <a:r>
              <a:rPr lang="en-GB" sz="1400" b="1" dirty="0">
                <a:latin typeface="Calibri" panose="020F0502020204030204" pitchFamily="34" charset="0"/>
                <a:ea typeface="Calibri" panose="020F0502020204030204" pitchFamily="34" charset="0"/>
                <a:cs typeface="Calibri" panose="020F0502020204030204" pitchFamily="34" charset="0"/>
              </a:rPr>
              <a:t>subject to an agreement at CCR-level through a cooperation agreement (not at the level of LIP)</a:t>
            </a:r>
            <a:r>
              <a:rPr lang="en-GB" sz="1400" dirty="0">
                <a:latin typeface="Calibri" panose="020F0502020204030204" pitchFamily="34" charset="0"/>
                <a:ea typeface="Calibri" panose="020F0502020204030204" pitchFamily="34" charset="0"/>
                <a:cs typeface="Calibri" panose="020F0502020204030204" pitchFamily="34" charset="0"/>
              </a:rPr>
              <a:t>. It can later be developed into a coordinated CC.</a:t>
            </a:r>
            <a:endParaRPr lang="en-AT" sz="1400" dirty="0">
              <a:latin typeface="Calibri" panose="020F0502020204030204" pitchFamily="34" charset="0"/>
              <a:ea typeface="Calibri" panose="020F0502020204030204" pitchFamily="34" charset="0"/>
              <a:cs typeface="Calibri" panose="020F0502020204030204" pitchFamily="34" charset="0"/>
            </a:endParaRPr>
          </a:p>
          <a:p>
            <a:pPr marL="374650" lvl="4" indent="-285750">
              <a:lnSpc>
                <a:spcPct val="130000"/>
              </a:lnSpc>
              <a:spcAft>
                <a:spcPts val="1200"/>
              </a:spcAft>
              <a:buFont typeface="Arial" panose="020B0604020202020204" pitchFamily="34" charset="0"/>
              <a:buChar char="•"/>
            </a:pPr>
            <a:endParaRPr lang="en-US" sz="1400" b="1" dirty="0">
              <a:solidFill>
                <a:schemeClr val="tx2"/>
              </a:solidFill>
              <a:cs typeface="Arial"/>
            </a:endParaRPr>
          </a:p>
        </p:txBody>
      </p:sp>
      <p:pic>
        <p:nvPicPr>
          <p:cNvPr id="7" name="Picture 6" descr="C:\Users\cmu\Desktop\EnCS logo.png">
            <a:extLst>
              <a:ext uri="{FF2B5EF4-FFF2-40B4-BE49-F238E27FC236}">
                <a16:creationId xmlns:a16="http://schemas.microsoft.com/office/drawing/2014/main" id="{5D84272F-3751-9F72-7B49-232FC9F043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spTree>
    <p:extLst>
      <p:ext uri="{BB962C8B-B14F-4D97-AF65-F5344CB8AC3E}">
        <p14:creationId xmlns:p14="http://schemas.microsoft.com/office/powerpoint/2010/main" val="332223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859747"/>
            <a:ext cx="9144000" cy="4437888"/>
          </a:xfrm>
        </p:spPr>
      </p:pic>
      <p:sp>
        <p:nvSpPr>
          <p:cNvPr id="3" name="Foliennummernplatzhalter 2"/>
          <p:cNvSpPr>
            <a:spLocks noGrp="1"/>
          </p:cNvSpPr>
          <p:nvPr>
            <p:ph type="sldNum" sz="quarter" idx="12"/>
          </p:nvPr>
        </p:nvSpPr>
        <p:spPr/>
        <p:txBody>
          <a:bodyPr/>
          <a:lstStyle/>
          <a:p>
            <a:fld id="{AF93B2B6-68E5-2D46-B060-FE1D3366BF4B}" type="slidenum">
              <a:rPr lang="de-DE" smtClean="0"/>
              <a:pPr/>
              <a:t>7</a:t>
            </a:fld>
            <a:endParaRPr lang="de-DE" dirty="0"/>
          </a:p>
        </p:txBody>
      </p:sp>
      <p:sp>
        <p:nvSpPr>
          <p:cNvPr id="8" name="Bildplatzhalter 6"/>
          <p:cNvSpPr txBox="1">
            <a:spLocks/>
          </p:cNvSpPr>
          <p:nvPr/>
        </p:nvSpPr>
        <p:spPr>
          <a:xfrm>
            <a:off x="152400" y="977900"/>
            <a:ext cx="9144000" cy="4476750"/>
          </a:xfrm>
          <a:prstGeom prst="rect">
            <a:avLst/>
          </a:prstGeom>
        </p:spPr>
        <p:txBody>
          <a:bodyPr/>
          <a:lstStyle/>
          <a:p>
            <a:endParaRPr lang="en-AT"/>
          </a:p>
        </p:txBody>
      </p:sp>
      <p:sp>
        <p:nvSpPr>
          <p:cNvPr id="10" name="Untertitel 3"/>
          <p:cNvSpPr txBox="1">
            <a:spLocks/>
          </p:cNvSpPr>
          <p:nvPr/>
        </p:nvSpPr>
        <p:spPr>
          <a:xfrm>
            <a:off x="4565650" y="2726266"/>
            <a:ext cx="4578350" cy="806450"/>
          </a:xfrm>
          <a:prstGeom prst="rect">
            <a:avLst/>
          </a:prstGeom>
          <a:solidFill>
            <a:schemeClr val="bg2"/>
          </a:solidFill>
        </p:spPr>
        <p:txBody>
          <a:bodyPr vert="horz" lIns="252000" tIns="45720" rIns="252000" bIns="45720" rtlCol="0">
            <a:normAutofit/>
          </a:bodyPr>
          <a:lstStyle>
            <a:lvl1pPr marL="0" indent="0" algn="l" defTabSz="457200" rtl="0" eaLnBrk="1" latinLnBrk="0" hangingPunct="1">
              <a:lnSpc>
                <a:spcPct val="130000"/>
              </a:lnSpc>
              <a:spcBef>
                <a:spcPts val="600"/>
              </a:spcBef>
              <a:spcAft>
                <a:spcPts val="600"/>
              </a:spcAft>
              <a:buFont typeface="Arial"/>
              <a:buNone/>
              <a:defRPr sz="1700" b="0" i="0" kern="1200">
                <a:solidFill>
                  <a:schemeClr val="tx1">
                    <a:lumMod val="75000"/>
                    <a:lumOff val="25000"/>
                  </a:schemeClr>
                </a:solidFill>
                <a:latin typeface="+mn-lt"/>
                <a:ea typeface="+mn-ea"/>
                <a:cs typeface="Arial"/>
              </a:defRPr>
            </a:lvl1pPr>
            <a:lvl2pPr marL="457200" indent="0" algn="ctr" defTabSz="457200" rtl="0" eaLnBrk="1" latinLnBrk="0" hangingPunct="1">
              <a:lnSpc>
                <a:spcPct val="90000"/>
              </a:lnSpc>
              <a:spcBef>
                <a:spcPct val="20000"/>
              </a:spcBef>
              <a:spcAft>
                <a:spcPts val="0"/>
              </a:spcAft>
              <a:buFont typeface="Arial"/>
              <a:buNone/>
              <a:defRPr lang="de-AT" sz="1600" b="0" i="0" kern="1200">
                <a:solidFill>
                  <a:schemeClr val="tx1">
                    <a:tint val="75000"/>
                  </a:schemeClr>
                </a:solidFill>
                <a:latin typeface="Arial"/>
                <a:ea typeface="+mn-ea"/>
                <a:cs typeface="Arial"/>
              </a:defRPr>
            </a:lvl2pPr>
            <a:lvl3pPr marL="914400" marR="0" indent="0" algn="ctr" defTabSz="457200" rtl="0" eaLnBrk="1" fontAlgn="auto" latinLnBrk="0" hangingPunct="1">
              <a:lnSpc>
                <a:spcPct val="100000"/>
              </a:lnSpc>
              <a:spcBef>
                <a:spcPct val="20000"/>
              </a:spcBef>
              <a:spcAft>
                <a:spcPts val="600"/>
              </a:spcAft>
              <a:buClrTx/>
              <a:buSzTx/>
              <a:buFont typeface="Arial"/>
              <a:buNone/>
              <a:tabLst/>
              <a:defRPr lang="de-AT" sz="1600" b="1" i="1" kern="1200">
                <a:solidFill>
                  <a:schemeClr val="tx1">
                    <a:tint val="75000"/>
                  </a:schemeClr>
                </a:solidFill>
                <a:latin typeface="Arial"/>
                <a:ea typeface="+mn-ea"/>
                <a:cs typeface="Arial"/>
              </a:defRPr>
            </a:lvl3pPr>
            <a:lvl4pPr marL="1371600" indent="0" algn="ctr" defTabSz="457200" rtl="0" eaLnBrk="1" latinLnBrk="0" hangingPunct="1">
              <a:lnSpc>
                <a:spcPct val="130000"/>
              </a:lnSpc>
              <a:spcBef>
                <a:spcPts val="0"/>
              </a:spcBef>
              <a:spcAft>
                <a:spcPts val="800"/>
              </a:spcAft>
              <a:buFont typeface="Symbol" charset="2"/>
              <a:buNone/>
              <a:defRPr sz="1700" b="0" i="0" kern="1200">
                <a:solidFill>
                  <a:schemeClr val="tx1">
                    <a:tint val="75000"/>
                  </a:schemeClr>
                </a:solidFill>
                <a:latin typeface="+mn-lt"/>
                <a:ea typeface="+mn-ea"/>
                <a:cs typeface="Arial"/>
              </a:defRPr>
            </a:lvl4pPr>
            <a:lvl5pPr marL="1828800" indent="0" algn="ctr" defTabSz="457200" rtl="0" eaLnBrk="1" latinLnBrk="0" hangingPunct="1">
              <a:lnSpc>
                <a:spcPct val="130000"/>
              </a:lnSpc>
              <a:spcBef>
                <a:spcPts val="0"/>
              </a:spcBef>
              <a:spcAft>
                <a:spcPts val="800"/>
              </a:spcAft>
              <a:buFont typeface="Arial"/>
              <a:buNone/>
              <a:defRPr sz="1700" b="0" i="0" kern="1200">
                <a:solidFill>
                  <a:schemeClr val="tx1">
                    <a:tint val="75000"/>
                  </a:schemeClr>
                </a:solidFill>
                <a:latin typeface="+mn-lt"/>
                <a:ea typeface="+mn-ea"/>
                <a:cs typeface="Arial"/>
              </a:defRPr>
            </a:lvl5pPr>
            <a:lvl6pPr marL="2286000" indent="0" algn="ctr" defTabSz="457200" rtl="0" eaLnBrk="1" latinLnBrk="0" hangingPunct="1">
              <a:lnSpc>
                <a:spcPct val="130000"/>
              </a:lnSpc>
              <a:spcBef>
                <a:spcPts val="0"/>
              </a:spcBef>
              <a:spcAft>
                <a:spcPts val="800"/>
              </a:spcAft>
              <a:buFont typeface="Symbol" charset="2"/>
              <a:buNone/>
              <a:defRPr sz="1700" kern="1200">
                <a:solidFill>
                  <a:schemeClr val="tx1">
                    <a:tint val="75000"/>
                  </a:schemeClr>
                </a:solidFill>
                <a:latin typeface="+mn-lt"/>
                <a:ea typeface="+mn-ea"/>
                <a:cs typeface="+mn-cs"/>
              </a:defRPr>
            </a:lvl6pPr>
            <a:lvl7pPr marL="2743200" indent="0" algn="ctr" defTabSz="457200" rtl="0" eaLnBrk="1" latinLnBrk="0" hangingPunct="1">
              <a:lnSpc>
                <a:spcPct val="130000"/>
              </a:lnSpc>
              <a:spcBef>
                <a:spcPts val="0"/>
              </a:spcBef>
              <a:spcAft>
                <a:spcPts val="800"/>
              </a:spcAft>
              <a:buFont typeface="Symbol" charset="2"/>
              <a:buNone/>
              <a:defRPr sz="17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a:t>jasmina.trhulj@energy-community.org</a:t>
            </a:r>
            <a:endParaRPr lang="de-DE" sz="1200" dirty="0"/>
          </a:p>
        </p:txBody>
      </p:sp>
      <p:sp>
        <p:nvSpPr>
          <p:cNvPr id="11" name="Titel 4"/>
          <p:cNvSpPr txBox="1">
            <a:spLocks/>
          </p:cNvSpPr>
          <p:nvPr/>
        </p:nvSpPr>
        <p:spPr>
          <a:xfrm>
            <a:off x="4565650" y="1697565"/>
            <a:ext cx="4578350" cy="10371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a:t>Thank you </a:t>
            </a:r>
            <a:br>
              <a:rPr lang="en-US"/>
            </a:br>
            <a:r>
              <a:rPr lang="en-US"/>
              <a:t>for your attention!</a:t>
            </a:r>
          </a:p>
        </p:txBody>
      </p:sp>
      <p:sp>
        <p:nvSpPr>
          <p:cNvPr id="2" name="Rectangle 1"/>
          <p:cNvSpPr/>
          <p:nvPr/>
        </p:nvSpPr>
        <p:spPr>
          <a:xfrm>
            <a:off x="50800" y="37974"/>
            <a:ext cx="965200" cy="7302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215111"/>
      </p:ext>
    </p:extLst>
  </p:cSld>
  <p:clrMapOvr>
    <a:masterClrMapping/>
  </p:clrMapOvr>
</p:sld>
</file>

<file path=ppt/theme/theme1.xml><?xml version="1.0" encoding="utf-8"?>
<a:theme xmlns:a="http://schemas.openxmlformats.org/drawingml/2006/main" name="Energy Community Master">
  <a:themeElements>
    <a:clrScheme name="EC Colors final">
      <a:dk1>
        <a:sysClr val="windowText" lastClr="000000"/>
      </a:dk1>
      <a:lt1>
        <a:sysClr val="window" lastClr="FFFFFF"/>
      </a:lt1>
      <a:dk2>
        <a:srgbClr val="283583"/>
      </a:dk2>
      <a:lt2>
        <a:srgbClr val="FFFFFF"/>
      </a:lt2>
      <a:accent1>
        <a:srgbClr val="283583"/>
      </a:accent1>
      <a:accent2>
        <a:srgbClr val="72BA64"/>
      </a:accent2>
      <a:accent3>
        <a:srgbClr val="FFD500"/>
      </a:accent3>
      <a:accent4>
        <a:srgbClr val="F59C00"/>
      </a:accent4>
      <a:accent5>
        <a:srgbClr val="CF0B56"/>
      </a:accent5>
      <a:accent6>
        <a:srgbClr val="009DCC"/>
      </a:accent6>
      <a:hlink>
        <a:srgbClr val="9D1680"/>
      </a:hlink>
      <a:folHlink>
        <a:srgbClr val="662382"/>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25126</TotalTime>
  <Words>986</Words>
  <Application>Microsoft Office PowerPoint</Application>
  <PresentationFormat>On-screen Show (16:10)</PresentationFormat>
  <Paragraphs>118</Paragraphs>
  <Slides>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Calibri</vt:lpstr>
      <vt:lpstr>DejaVu Sans</vt:lpstr>
      <vt:lpstr>Symbol</vt:lpstr>
      <vt:lpstr>Times New Roman</vt:lpstr>
      <vt:lpstr>Wingdings</vt:lpstr>
      <vt:lpstr>Energy Community Master</vt:lpstr>
      <vt:lpstr>The Electricity Integration Package in the Energy Community - Update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November</dc:creator>
  <cp:lastModifiedBy>Jasmina Trhulj</cp:lastModifiedBy>
  <cp:revision>683</cp:revision>
  <cp:lastPrinted>2024-06-13T07:31:50Z</cp:lastPrinted>
  <dcterms:created xsi:type="dcterms:W3CDTF">2013-07-08T10:40:08Z</dcterms:created>
  <dcterms:modified xsi:type="dcterms:W3CDTF">2024-11-28T19:42:22Z</dcterms:modified>
</cp:coreProperties>
</file>