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 id="2147483777" r:id="rId5"/>
    <p:sldMasterId id="2147483782" r:id="rId6"/>
  </p:sldMasterIdLst>
  <p:notesMasterIdLst>
    <p:notesMasterId r:id="rId9"/>
  </p:notesMasterIdLst>
  <p:handoutMasterIdLst>
    <p:handoutMasterId r:id="rId10"/>
  </p:handoutMasterIdLst>
  <p:sldIdLst>
    <p:sldId id="315" r:id="rId7"/>
    <p:sldId id="933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FFE"/>
    <a:srgbClr val="00947F"/>
    <a:srgbClr val="0F218B"/>
    <a:srgbClr val="009992"/>
    <a:srgbClr val="0D218B"/>
    <a:srgbClr val="2154A5"/>
    <a:srgbClr val="737F85"/>
    <a:srgbClr val="0FB29A"/>
    <a:srgbClr val="015092"/>
    <a:srgbClr val="707F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69" autoAdjust="0"/>
    <p:restoredTop sz="94718" autoAdjust="0"/>
  </p:normalViewPr>
  <p:slideViewPr>
    <p:cSldViewPr showGuides="1">
      <p:cViewPr varScale="1">
        <p:scale>
          <a:sx n="99" d="100"/>
          <a:sy n="99" d="100"/>
        </p:scale>
        <p:origin x="312" y="77"/>
      </p:cViewPr>
      <p:guideLst>
        <p:guide pos="3840"/>
        <p:guide orient="horz" pos="2160"/>
      </p:guideLst>
    </p:cSldViewPr>
  </p:slideViewPr>
  <p:notesTextViewPr>
    <p:cViewPr>
      <p:scale>
        <a:sx n="1" d="1"/>
        <a:sy n="1" d="1"/>
      </p:scale>
      <p:origin x="0" y="0"/>
    </p:cViewPr>
  </p:notesTextViewPr>
  <p:notesViewPr>
    <p:cSldViewPr>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AC4D7-E809-3C42-8861-7253F4E2F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05ABE4-7D4C-EB44-877F-96C2F4B465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5A7DDC-5DB1-6244-9F79-DA6A8A626651}" type="datetimeFigureOut">
              <a:rPr lang="en-GB" smtClean="0"/>
              <a:t>02/12/2024</a:t>
            </a:fld>
            <a:endParaRPr lang="en-GB"/>
          </a:p>
        </p:txBody>
      </p:sp>
      <p:sp>
        <p:nvSpPr>
          <p:cNvPr id="4" name="Footer Placeholder 3">
            <a:extLst>
              <a:ext uri="{FF2B5EF4-FFF2-40B4-BE49-F238E27FC236}">
                <a16:creationId xmlns:a16="http://schemas.microsoft.com/office/drawing/2014/main" id="{49D3555D-255B-734E-9D75-8A5DABF465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BF88CAD-A74E-4D49-B670-8C8BEAA6E9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B0514D-EA06-A748-83B4-912498E611A8}" type="slidenum">
              <a:rPr lang="en-GB" smtClean="0"/>
              <a:t>‹#›</a:t>
            </a:fld>
            <a:endParaRPr lang="en-GB"/>
          </a:p>
        </p:txBody>
      </p:sp>
    </p:spTree>
    <p:extLst>
      <p:ext uri="{BB962C8B-B14F-4D97-AF65-F5344CB8AC3E}">
        <p14:creationId xmlns:p14="http://schemas.microsoft.com/office/powerpoint/2010/main" val="402622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9A86B-9331-47F8-9CB8-30AFD1F6D4A5}" type="datetimeFigureOut">
              <a:rPr lang="de-DE" smtClean="0"/>
              <a:t>02.12.2024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DFC0B-81FF-47CA-B58A-4F5611807459}" type="slidenum">
              <a:rPr lang="de-DE" smtClean="0"/>
              <a:t>‹#›</a:t>
            </a:fld>
            <a:endParaRPr lang="de-DE"/>
          </a:p>
        </p:txBody>
      </p:sp>
    </p:spTree>
    <p:extLst>
      <p:ext uri="{BB962C8B-B14F-4D97-AF65-F5344CB8AC3E}">
        <p14:creationId xmlns:p14="http://schemas.microsoft.com/office/powerpoint/2010/main" val="27801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73346"/>
            <a:ext cx="11617788" cy="442428"/>
          </a:xfrm>
          <a:prstGeom prst="rect">
            <a:avLst/>
          </a:prstGeom>
          <a:ln>
            <a:noFill/>
          </a:ln>
        </p:spPr>
        <p:txBody>
          <a:bodyPr anchor="ctr">
            <a:normAutofit/>
          </a:bodyPr>
          <a:lstStyle>
            <a:lvl1pPr marL="0" indent="0">
              <a:lnSpc>
                <a:spcPts val="2600"/>
              </a:lnSpc>
              <a:spcBef>
                <a:spcPts val="0"/>
              </a:spcBef>
              <a:buNone/>
              <a:defRPr sz="2000" b="1">
                <a:solidFill>
                  <a:srgbClr val="00947F"/>
                </a:solidFill>
                <a:latin typeface="Calibri" panose="020F0502020204030204" pitchFamily="34" charset="0"/>
                <a:cs typeface="Calibri" panose="020F0502020204030204" pitchFamily="34" charset="0"/>
              </a:defRPr>
            </a:lvl1pPr>
          </a:lstStyle>
          <a:p>
            <a:pPr lvl="0"/>
            <a:r>
              <a:rPr lang="de-DE" dirty="0"/>
              <a:t>Click </a:t>
            </a:r>
            <a:r>
              <a:rPr lang="de-DE" dirty="0" err="1"/>
              <a:t>here</a:t>
            </a:r>
            <a:r>
              <a:rPr lang="de-DE" dirty="0"/>
              <a:t> </a:t>
            </a:r>
            <a:r>
              <a:rPr lang="de-DE" dirty="0" err="1"/>
              <a:t>to</a:t>
            </a:r>
            <a:r>
              <a:rPr lang="de-DE" dirty="0"/>
              <a:t> </a:t>
            </a:r>
            <a:r>
              <a:rPr lang="de-DE" dirty="0" err="1"/>
              <a:t>edit</a:t>
            </a:r>
            <a:r>
              <a:rPr lang="de-DE" dirty="0"/>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7128" y="1592263"/>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dirty="0"/>
              <a:t>Headline 3</a:t>
            </a:r>
          </a:p>
        </p:txBody>
      </p:sp>
    </p:spTree>
    <p:extLst>
      <p:ext uri="{BB962C8B-B14F-4D97-AF65-F5344CB8AC3E}">
        <p14:creationId xmlns:p14="http://schemas.microsoft.com/office/powerpoint/2010/main" val="32632301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dirty="0"/>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dirty="0">
                <a:solidFill>
                  <a:srgbClr val="0F218B"/>
                </a:solidFill>
                <a:latin typeface="Calibri" panose="020F0502020204030204" pitchFamily="34" charset="0"/>
                <a:cs typeface="Calibri" panose="020F0502020204030204" pitchFamily="34" charset="0"/>
              </a:rPr>
              <a:t>contact:</a:t>
            </a:r>
            <a:endParaRPr lang="en-GB" dirty="0">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Tree>
    <p:extLst>
      <p:ext uri="{BB962C8B-B14F-4D97-AF65-F5344CB8AC3E}">
        <p14:creationId xmlns:p14="http://schemas.microsoft.com/office/powerpoint/2010/main" val="376649593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9BC2-E67E-4E86-8FE6-9FAD0CB1C7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0520B0-EC23-4B65-A326-080E33817505}"/>
              </a:ext>
            </a:extLst>
          </p:cNvPr>
          <p:cNvSpPr>
            <a:spLocks noGrp="1"/>
          </p:cNvSpPr>
          <p:nvPr>
            <p:ph type="dt" sz="half" idx="10"/>
          </p:nvPr>
        </p:nvSpPr>
        <p:spPr/>
        <p:txBody>
          <a:bodyPr/>
          <a:lstStyle/>
          <a:p>
            <a:fld id="{AEFC3F3E-20A1-44BC-A4DF-6FF65E91FA9D}" type="datetimeFigureOut">
              <a:rPr lang="en-GB" smtClean="0"/>
              <a:t>02/12/2024</a:t>
            </a:fld>
            <a:endParaRPr lang="en-GB"/>
          </a:p>
        </p:txBody>
      </p:sp>
      <p:sp>
        <p:nvSpPr>
          <p:cNvPr id="4" name="Footer Placeholder 3">
            <a:extLst>
              <a:ext uri="{FF2B5EF4-FFF2-40B4-BE49-F238E27FC236}">
                <a16:creationId xmlns:a16="http://schemas.microsoft.com/office/drawing/2014/main" id="{01F913C7-0AA0-4454-A2D4-7F7072CB3D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CA4650-F69F-4ECB-9124-2DEB3977D01A}"/>
              </a:ext>
            </a:extLst>
          </p:cNvPr>
          <p:cNvSpPr>
            <a:spLocks noGrp="1"/>
          </p:cNvSpPr>
          <p:nvPr>
            <p:ph type="sldNum" sz="quarter" idx="12"/>
          </p:nvPr>
        </p:nvSpPr>
        <p:spPr/>
        <p:txBody>
          <a:bodyPr/>
          <a:lstStyle/>
          <a:p>
            <a:fld id="{BDB642D4-06F9-446B-B857-D1A40CF56FE3}" type="slidenum">
              <a:rPr lang="en-GB" smtClean="0"/>
              <a:t>‹#›</a:t>
            </a:fld>
            <a:endParaRPr lang="en-GB"/>
          </a:p>
        </p:txBody>
      </p:sp>
    </p:spTree>
    <p:extLst>
      <p:ext uri="{BB962C8B-B14F-4D97-AF65-F5344CB8AC3E}">
        <p14:creationId xmlns:p14="http://schemas.microsoft.com/office/powerpoint/2010/main" val="2025565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610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 ENTSO-E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64636B-F6EE-43D4-9658-9D7D8F589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7000"/>
            <a:ext cx="12192000" cy="4064000"/>
          </a:xfrm>
          <a:prstGeom prst="rect">
            <a:avLst/>
          </a:prstGeom>
        </p:spPr>
      </p:pic>
    </p:spTree>
    <p:extLst>
      <p:ext uri="{BB962C8B-B14F-4D97-AF65-F5344CB8AC3E}">
        <p14:creationId xmlns:p14="http://schemas.microsoft.com/office/powerpoint/2010/main" val="245461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E3217584-8D20-4380-BB01-BE1908521D8B}"/>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9" name="Textplatzhalter 7">
            <a:extLst>
              <a:ext uri="{FF2B5EF4-FFF2-40B4-BE49-F238E27FC236}">
                <a16:creationId xmlns:a16="http://schemas.microsoft.com/office/drawing/2014/main" id="{6C648BC7-A18A-4A39-805B-D1DC80B0E96D}"/>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47F"/>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10" name="Rechteck 1">
            <a:extLst>
              <a:ext uri="{FF2B5EF4-FFF2-40B4-BE49-F238E27FC236}">
                <a16:creationId xmlns:a16="http://schemas.microsoft.com/office/drawing/2014/main" id="{A331ABB7-B6F3-4D26-B61C-EFA0A39BA0A8}"/>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15285302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Chapter </a:t>
            </a:r>
            <a:r>
              <a:rPr lang="de-DE" dirty="0" err="1"/>
              <a:t>slide</a:t>
            </a:r>
            <a:endParaRPr lang="de-DE" dirty="0"/>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Tree>
    <p:extLst>
      <p:ext uri="{BB962C8B-B14F-4D97-AF65-F5344CB8AC3E}">
        <p14:creationId xmlns:p14="http://schemas.microsoft.com/office/powerpoint/2010/main" val="6561992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287866" y="1988840"/>
            <a:ext cx="11616268" cy="3815866"/>
          </a:xfrm>
          <a:prstGeom prst="rect">
            <a:avLst/>
          </a:prstGeom>
        </p:spPr>
        <p:txBody>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400">
                <a:latin typeface="Calibri" panose="020F0502020204030204" pitchFamily="34" charset="0"/>
                <a:cs typeface="Calibri" panose="020F0502020204030204" pitchFamily="34" charset="0"/>
              </a:defRPr>
            </a:lvl2pPr>
            <a:lvl3pPr>
              <a:lnSpc>
                <a:spcPct val="90000"/>
              </a:lnSpc>
              <a:defRPr sz="1400">
                <a:latin typeface="Calibri" panose="020F0502020204030204" pitchFamily="34" charset="0"/>
                <a:cs typeface="Calibri" panose="020F0502020204030204" pitchFamily="34" charset="0"/>
              </a:defRPr>
            </a:lvl3pPr>
            <a:lvl4pPr>
              <a:lnSpc>
                <a:spcPct val="90000"/>
              </a:lnSpc>
              <a:defRPr sz="1200">
                <a:latin typeface="Calibri" panose="020F0502020204030204" pitchFamily="34" charset="0"/>
                <a:cs typeface="Calibri" panose="020F0502020204030204" pitchFamily="34" charset="0"/>
              </a:defRPr>
            </a:lvl4pPr>
            <a:lvl5pPr>
              <a:lnSpc>
                <a:spcPct val="90000"/>
              </a:lnSpc>
              <a:defRPr sz="1200">
                <a:latin typeface="Calibri" panose="020F0502020204030204" pitchFamily="34" charset="0"/>
                <a:cs typeface="Calibri" panose="020F0502020204030204" pitchFamily="34" charset="0"/>
              </a:defRPr>
            </a:lvl5pPr>
          </a:lstStyle>
          <a:p>
            <a:pPr lvl="0"/>
            <a:r>
              <a:rPr lang="de-DE" dirty="0"/>
              <a:t>Edit </a:t>
            </a:r>
            <a:r>
              <a:rPr lang="de-DE" dirty="0" err="1"/>
              <a:t>the</a:t>
            </a:r>
            <a:r>
              <a:rPr lang="de-DE" dirty="0"/>
              <a:t> </a:t>
            </a:r>
            <a:r>
              <a:rPr lang="de-DE" dirty="0" err="1"/>
              <a:t>text</a:t>
            </a:r>
            <a:r>
              <a:rPr lang="de-DE" dirty="0"/>
              <a:t> </a:t>
            </a:r>
            <a:r>
              <a:rPr lang="de-DE" dirty="0" err="1"/>
              <a:t>here</a:t>
            </a:r>
            <a:r>
              <a:rPr lang="de-DE" dirty="0"/>
              <a:t>; 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Tree>
    <p:extLst>
      <p:ext uri="{BB962C8B-B14F-4D97-AF65-F5344CB8AC3E}">
        <p14:creationId xmlns:p14="http://schemas.microsoft.com/office/powerpoint/2010/main" val="46964585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286346" y="2060848"/>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dirty="0"/>
              <a:t>Bullet </a:t>
            </a:r>
            <a:r>
              <a:rPr lang="de-DE" dirty="0" err="1"/>
              <a:t>points</a:t>
            </a:r>
            <a:r>
              <a:rPr lang="de-DE" dirty="0"/>
              <a:t> </a:t>
            </a:r>
            <a:r>
              <a:rPr lang="de-DE" dirty="0" err="1"/>
              <a:t>first</a:t>
            </a:r>
            <a:r>
              <a:rPr lang="de-DE" dirty="0"/>
              <a:t> </a:t>
            </a:r>
            <a:r>
              <a:rPr lang="de-DE" dirty="0" err="1"/>
              <a:t>level</a:t>
            </a:r>
            <a:r>
              <a:rPr lang="de-DE" dirty="0"/>
              <a:t> </a:t>
            </a:r>
          </a:p>
          <a:p>
            <a:pPr lvl="1"/>
            <a:r>
              <a:rPr lang="de-DE" dirty="0"/>
              <a:t>Second </a:t>
            </a:r>
            <a:r>
              <a:rPr lang="de-DE" dirty="0" err="1"/>
              <a:t>level</a:t>
            </a:r>
            <a:r>
              <a:rPr lang="de-DE" dirty="0"/>
              <a:t> </a:t>
            </a:r>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Tree>
    <p:extLst>
      <p:ext uri="{BB962C8B-B14F-4D97-AF65-F5344CB8AC3E}">
        <p14:creationId xmlns:p14="http://schemas.microsoft.com/office/powerpoint/2010/main" val="108116637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287867" y="2492897"/>
            <a:ext cx="5664117" cy="3311810"/>
          </a:xfrm>
          <a:prstGeom prst="rect">
            <a:avLst/>
          </a:prstGeom>
        </p:spPr>
        <p:txBody>
          <a:bodyPr/>
          <a:lstStyle>
            <a:lvl1pPr algn="l">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dirty="0"/>
              <a:t>Edit </a:t>
            </a:r>
            <a:r>
              <a:rPr lang="de-DE" dirty="0" err="1"/>
              <a:t>the</a:t>
            </a:r>
            <a:r>
              <a:rPr lang="de-DE" dirty="0"/>
              <a:t> </a:t>
            </a:r>
            <a:r>
              <a:rPr lang="de-DE" dirty="0" err="1"/>
              <a:t>text</a:t>
            </a:r>
            <a:r>
              <a:rPr lang="de-DE" dirty="0"/>
              <a:t> </a:t>
            </a:r>
            <a:r>
              <a:rPr lang="de-DE" dirty="0" err="1"/>
              <a:t>here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0" name="Inhaltsplatzhalter 2"/>
          <p:cNvSpPr>
            <a:spLocks noGrp="1"/>
          </p:cNvSpPr>
          <p:nvPr>
            <p:ph idx="13" hasCustomPrompt="1"/>
          </p:nvPr>
        </p:nvSpPr>
        <p:spPr>
          <a:xfrm>
            <a:off x="6240016" y="2492897"/>
            <a:ext cx="5664117" cy="3311810"/>
          </a:xfrm>
          <a:prstGeom prst="rect">
            <a:avLst/>
          </a:prstGeom>
        </p:spPr>
        <p:txBody>
          <a:bodyPr/>
          <a:lstStyle>
            <a:lvl1pPr>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dirty="0"/>
              <a:t>Edit </a:t>
            </a:r>
            <a:r>
              <a:rPr lang="de-DE" dirty="0" err="1"/>
              <a:t>the</a:t>
            </a:r>
            <a:r>
              <a:rPr lang="de-DE" dirty="0"/>
              <a:t> </a:t>
            </a:r>
            <a:r>
              <a:rPr lang="de-DE" dirty="0" err="1"/>
              <a:t>text</a:t>
            </a:r>
            <a:r>
              <a:rPr lang="de-DE" dirty="0"/>
              <a:t> </a:t>
            </a:r>
            <a:r>
              <a:rPr lang="de-DE" dirty="0" err="1"/>
              <a:t>here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Tree>
    <p:extLst>
      <p:ext uri="{BB962C8B-B14F-4D97-AF65-F5344CB8AC3E}">
        <p14:creationId xmlns:p14="http://schemas.microsoft.com/office/powerpoint/2010/main" val="402978877"/>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dirty="0"/>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287867" y="2457451"/>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dirty="0"/>
              <a:t>Bullet </a:t>
            </a:r>
            <a:r>
              <a:rPr lang="de-DE" dirty="0" err="1"/>
              <a:t>points</a:t>
            </a:r>
            <a:r>
              <a:rPr lang="de-DE" dirty="0"/>
              <a:t> </a:t>
            </a:r>
            <a:r>
              <a:rPr lang="de-DE" dirty="0" err="1"/>
              <a:t>first</a:t>
            </a:r>
            <a:r>
              <a:rPr lang="de-DE" dirty="0"/>
              <a:t> </a:t>
            </a:r>
            <a:r>
              <a:rPr lang="de-DE" dirty="0" err="1"/>
              <a:t>level</a:t>
            </a:r>
            <a:r>
              <a:rPr lang="de-DE" dirty="0"/>
              <a:t> </a:t>
            </a:r>
          </a:p>
          <a:p>
            <a:pPr lvl="1"/>
            <a:r>
              <a:rPr lang="de-DE" dirty="0"/>
              <a:t>Second </a:t>
            </a:r>
            <a:r>
              <a:rPr lang="de-DE" dirty="0" err="1"/>
              <a:t>level</a:t>
            </a:r>
            <a:r>
              <a:rPr lang="de-DE" dirty="0"/>
              <a:t> </a:t>
            </a:r>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8256133" y="2457450"/>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dirty="0"/>
              <a:t>Bullet </a:t>
            </a:r>
            <a:r>
              <a:rPr lang="de-DE" dirty="0" err="1"/>
              <a:t>points</a:t>
            </a:r>
            <a:r>
              <a:rPr lang="de-DE" dirty="0"/>
              <a:t> </a:t>
            </a:r>
            <a:r>
              <a:rPr lang="de-DE" dirty="0" err="1"/>
              <a:t>first</a:t>
            </a:r>
            <a:r>
              <a:rPr lang="de-DE" dirty="0"/>
              <a:t> </a:t>
            </a:r>
            <a:r>
              <a:rPr lang="de-DE" dirty="0" err="1"/>
              <a:t>level</a:t>
            </a:r>
            <a:r>
              <a:rPr lang="de-DE" dirty="0"/>
              <a:t> </a:t>
            </a:r>
          </a:p>
          <a:p>
            <a:pPr lvl="1"/>
            <a:r>
              <a:rPr lang="de-DE" dirty="0"/>
              <a:t>Second </a:t>
            </a:r>
            <a:r>
              <a:rPr lang="de-DE" dirty="0" err="1"/>
              <a:t>level</a:t>
            </a:r>
            <a:r>
              <a:rPr lang="de-DE" dirty="0"/>
              <a:t> </a:t>
            </a:r>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272000" y="2457449"/>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dirty="0"/>
              <a:t>Bullet </a:t>
            </a:r>
            <a:r>
              <a:rPr lang="de-DE" dirty="0" err="1"/>
              <a:t>points</a:t>
            </a:r>
            <a:r>
              <a:rPr lang="de-DE" dirty="0"/>
              <a:t> </a:t>
            </a:r>
            <a:r>
              <a:rPr lang="de-DE" dirty="0" err="1"/>
              <a:t>first</a:t>
            </a:r>
            <a:r>
              <a:rPr lang="de-DE" dirty="0"/>
              <a:t> </a:t>
            </a:r>
            <a:r>
              <a:rPr lang="de-DE" dirty="0" err="1"/>
              <a:t>level</a:t>
            </a:r>
            <a:r>
              <a:rPr lang="de-DE" dirty="0"/>
              <a:t> </a:t>
            </a:r>
          </a:p>
          <a:p>
            <a:pPr lvl="1"/>
            <a:r>
              <a:rPr lang="de-DE" dirty="0"/>
              <a:t>Second </a:t>
            </a:r>
            <a:r>
              <a:rPr lang="de-DE" dirty="0" err="1"/>
              <a:t>level</a:t>
            </a:r>
            <a:r>
              <a:rPr lang="de-DE" dirty="0"/>
              <a:t> </a:t>
            </a:r>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1">
                <a:solidFill>
                  <a:srgbClr val="00947F"/>
                </a:solidFill>
                <a:latin typeface="Calibri" panose="020F0502020204030204" pitchFamily="34" charset="0"/>
                <a:cs typeface="Calibri" panose="020F0502020204030204" pitchFamily="34" charset="0"/>
              </a:defRPr>
            </a:lvl1pPr>
          </a:lstStyle>
          <a:p>
            <a:pPr lvl="0"/>
            <a:r>
              <a:rPr lang="de-DE" dirty="0"/>
              <a:t>Click </a:t>
            </a:r>
            <a:r>
              <a:rPr lang="de-DE" dirty="0" err="1"/>
              <a:t>here</a:t>
            </a:r>
            <a:r>
              <a:rPr lang="de-DE" dirty="0"/>
              <a:t> </a:t>
            </a:r>
            <a:r>
              <a:rPr lang="de-DE" dirty="0" err="1"/>
              <a:t>to</a:t>
            </a:r>
            <a:r>
              <a:rPr lang="de-DE" dirty="0"/>
              <a:t> </a:t>
            </a:r>
            <a:r>
              <a:rPr lang="de-DE" dirty="0" err="1"/>
              <a:t>edit</a:t>
            </a:r>
            <a:r>
              <a:rPr lang="de-DE" dirty="0"/>
              <a:t> Headline 2 </a:t>
            </a:r>
          </a:p>
        </p:txBody>
      </p:sp>
    </p:spTree>
    <p:extLst>
      <p:ext uri="{BB962C8B-B14F-4D97-AF65-F5344CB8AC3E}">
        <p14:creationId xmlns:p14="http://schemas.microsoft.com/office/powerpoint/2010/main" val="932663051"/>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err="1"/>
              <a:t>Thank</a:t>
            </a:r>
            <a:r>
              <a:rPr lang="de-DE" dirty="0"/>
              <a:t> </a:t>
            </a:r>
            <a:r>
              <a:rPr lang="de-DE" dirty="0" err="1"/>
              <a:t>you</a:t>
            </a:r>
            <a:r>
              <a:rPr lang="de-DE" dirty="0"/>
              <a:t> </a:t>
            </a:r>
            <a:r>
              <a:rPr lang="de-DE" dirty="0" err="1"/>
              <a:t>very</a:t>
            </a:r>
            <a:r>
              <a:rPr lang="de-DE" dirty="0"/>
              <a:t> </a:t>
            </a:r>
            <a:r>
              <a:rPr lang="de-DE" dirty="0" err="1"/>
              <a:t>much</a:t>
            </a:r>
            <a:r>
              <a:rPr lang="de-DE" dirty="0"/>
              <a:t> </a:t>
            </a:r>
            <a:r>
              <a:rPr lang="de-DE" dirty="0" err="1"/>
              <a:t>for</a:t>
            </a:r>
            <a:r>
              <a:rPr lang="de-DE" dirty="0"/>
              <a:t> </a:t>
            </a:r>
            <a:r>
              <a:rPr lang="de-DE" dirty="0" err="1"/>
              <a:t>your</a:t>
            </a:r>
            <a:r>
              <a:rPr lang="de-DE" dirty="0"/>
              <a:t> </a:t>
            </a:r>
            <a:r>
              <a:rPr lang="de-DE" dirty="0" err="1"/>
              <a:t>attention</a:t>
            </a:r>
            <a:r>
              <a:rPr lang="de-DE" dirty="0"/>
              <a:t> </a:t>
            </a:r>
          </a:p>
        </p:txBody>
      </p:sp>
    </p:spTree>
    <p:extLst>
      <p:ext uri="{BB962C8B-B14F-4D97-AF65-F5344CB8AC3E}">
        <p14:creationId xmlns:p14="http://schemas.microsoft.com/office/powerpoint/2010/main" val="3291577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35360" y="980728"/>
            <a:ext cx="11617788"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err="1"/>
              <a:t>Thank</a:t>
            </a:r>
            <a:r>
              <a:rPr lang="de-DE" dirty="0"/>
              <a:t> </a:t>
            </a:r>
            <a:r>
              <a:rPr lang="de-DE" dirty="0" err="1"/>
              <a:t>you</a:t>
            </a:r>
            <a:r>
              <a:rPr lang="de-DE" dirty="0"/>
              <a:t> </a:t>
            </a:r>
            <a:r>
              <a:rPr lang="de-DE" dirty="0" err="1"/>
              <a:t>very</a:t>
            </a:r>
            <a:r>
              <a:rPr lang="de-DE" dirty="0"/>
              <a:t> </a:t>
            </a:r>
            <a:r>
              <a:rPr lang="de-DE" dirty="0" err="1"/>
              <a:t>much</a:t>
            </a:r>
            <a:r>
              <a:rPr lang="de-DE" dirty="0"/>
              <a:t> </a:t>
            </a:r>
            <a:r>
              <a:rPr lang="de-DE" dirty="0" err="1"/>
              <a:t>for</a:t>
            </a:r>
            <a:r>
              <a:rPr lang="de-DE" dirty="0"/>
              <a:t> </a:t>
            </a:r>
            <a:r>
              <a:rPr lang="de-DE" dirty="0" err="1"/>
              <a:t>your</a:t>
            </a:r>
            <a:r>
              <a:rPr lang="de-DE" dirty="0"/>
              <a:t> </a:t>
            </a:r>
            <a:r>
              <a:rPr lang="de-DE" dirty="0" err="1"/>
              <a:t>attention</a:t>
            </a:r>
            <a:r>
              <a:rPr lang="de-DE" dirty="0"/>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1679758" y="1772816"/>
            <a:ext cx="8928992" cy="1478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dirty="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dirty="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dirty="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dirty="0">
                <a:solidFill>
                  <a:schemeClr val="tx1">
                    <a:lumMod val="50000"/>
                  </a:schemeClr>
                </a:solidFill>
                <a:effectLst/>
                <a:latin typeface="Calibri" panose="020F0502020204030204" pitchFamily="34" charset="0"/>
                <a:cs typeface="Calibri" panose="020F0502020204030204" pitchFamily="34" charset="0"/>
              </a:rPr>
              <a:t> </a:t>
            </a:r>
            <a:endParaRPr lang="en-IE" sz="1050" b="0" dirty="0">
              <a:solidFill>
                <a:schemeClr val="tx1">
                  <a:lumMod val="50000"/>
                </a:schemeClr>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F5061D2-8138-134C-AE6A-A95994362C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859"/>
          <a:stretch/>
        </p:blipFill>
        <p:spPr>
          <a:xfrm>
            <a:off x="2783632" y="2924944"/>
            <a:ext cx="6984776" cy="3528392"/>
          </a:xfrm>
          <a:prstGeom prst="rect">
            <a:avLst/>
          </a:prstGeom>
        </p:spPr>
      </p:pic>
    </p:spTree>
    <p:extLst>
      <p:ext uri="{BB962C8B-B14F-4D97-AF65-F5344CB8AC3E}">
        <p14:creationId xmlns:p14="http://schemas.microsoft.com/office/powerpoint/2010/main" val="80234441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Key </a:t>
            </a:r>
            <a:r>
              <a:rPr lang="de-DE" dirty="0" err="1"/>
              <a:t>take-aways</a:t>
            </a:r>
            <a:endParaRPr lang="de-DE" dirty="0"/>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dirty="0"/>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Tree>
    <p:extLst>
      <p:ext uri="{BB962C8B-B14F-4D97-AF65-F5344CB8AC3E}">
        <p14:creationId xmlns:p14="http://schemas.microsoft.com/office/powerpoint/2010/main" val="423341096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87354" y="2523218"/>
            <a:ext cx="11616780" cy="3311326"/>
          </a:xfrm>
          <a:prstGeom prst="rect">
            <a:avLst/>
          </a:prstGeom>
          <a:ln>
            <a:noFill/>
          </a:ln>
        </p:spPr>
        <p:txBody>
          <a:bodyPr vert="horz" lIns="91440" tIns="45720" rIns="91440" bIns="45720" rtlCol="0">
            <a:normAutofit/>
          </a:bodyPr>
          <a:lstStyle/>
          <a:p>
            <a:pPr lvl="0"/>
            <a:r>
              <a:rPr lang="de-DE" dirty="0"/>
              <a:t>Edit </a:t>
            </a:r>
            <a:r>
              <a:rPr lang="de-DE" dirty="0" err="1"/>
              <a:t>the</a:t>
            </a:r>
            <a:r>
              <a:rPr lang="de-DE" dirty="0"/>
              <a:t> </a:t>
            </a:r>
            <a:r>
              <a:rPr lang="de-DE" dirty="0" err="1"/>
              <a:t>text</a:t>
            </a:r>
            <a:r>
              <a:rPr lang="de-DE" dirty="0"/>
              <a:t> </a:t>
            </a:r>
            <a:r>
              <a:rPr lang="de-DE" dirty="0" err="1"/>
              <a:t>here</a:t>
            </a:r>
            <a:r>
              <a:rPr lang="de-DE" dirty="0"/>
              <a:t>; 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dirty="0">
                <a:solidFill>
                  <a:schemeClr val="accent1"/>
                </a:solidFill>
              </a:rPr>
              <a:t> </a:t>
            </a:r>
            <a:fld id="{9D8EEF28-5ABD-4429-9AD9-DE956F602A14}" type="slidenum">
              <a:rPr lang="de-DE" sz="900" smtClean="0">
                <a:solidFill>
                  <a:schemeClr val="tx1">
                    <a:lumMod val="50000"/>
                  </a:schemeClr>
                </a:solidFill>
              </a:rPr>
              <a:pPr algn="r"/>
              <a:t>‹#›</a:t>
            </a:fld>
            <a:endParaRPr lang="de-DE" sz="900" dirty="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59032727"/>
      </p:ext>
    </p:extLst>
  </p:cSld>
  <p:clrMap bg1="lt1" tx1="dk1" bg2="lt2" tx2="dk2" accent1="accent1" accent2="accent2" accent3="accent3" accent4="accent4" accent5="accent5" accent6="accent6" hlink="hlink" folHlink="folHlink"/>
  <p:sldLayoutIdLst>
    <p:sldLayoutId id="2147483730" r:id="rId1"/>
    <p:sldLayoutId id="2147483776" r:id="rId2"/>
    <p:sldLayoutId id="2147483731" r:id="rId3"/>
    <p:sldLayoutId id="2147483732" r:id="rId4"/>
    <p:sldLayoutId id="2147483733" r:id="rId5"/>
    <p:sldLayoutId id="2147483742" r:id="rId6"/>
    <p:sldLayoutId id="2147483736" r:id="rId7"/>
    <p:sldLayoutId id="2147483780" r:id="rId8"/>
    <p:sldLayoutId id="2147483771" r:id="rId9"/>
    <p:sldLayoutId id="2147483775" r:id="rId10"/>
    <p:sldLayoutId id="2147483781" r:id="rId11"/>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166082"/>
      </p:ext>
    </p:extLst>
  </p:cSld>
  <p:clrMap bg1="lt1" tx1="dk1" bg2="lt2" tx2="dk2" accent1="accent1" accent2="accent2" accent3="accent3" accent4="accent4" accent5="accent5" accent6="accent6" hlink="hlink" folHlink="folHlink"/>
  <p:sldLayoutIdLst>
    <p:sldLayoutId id="2147483778" r:id="rId1"/>
    <p:sldLayoutId id="214748377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3">
            <a:extLst>
              <a:ext uri="{28A0092B-C50C-407E-A947-70E740481C1C}">
                <a14:useLocalDpi xmlns:a14="http://schemas.microsoft.com/office/drawing/2010/main" val="0"/>
              </a:ext>
            </a:extLst>
          </a:blip>
          <a:srcRect l="742" t="35785" r="10060" b="21055"/>
          <a:stretch/>
        </p:blipFill>
        <p:spPr>
          <a:xfrm>
            <a:off x="480000" y="1944000"/>
            <a:ext cx="11712000" cy="3600000"/>
          </a:xfrm>
          <a:prstGeom prst="rect">
            <a:avLst/>
          </a:prstGeom>
        </p:spPr>
      </p:pic>
      <p:sp>
        <p:nvSpPr>
          <p:cNvPr id="4" name="Textplatzhalter 2"/>
          <p:cNvSpPr>
            <a:spLocks noGrp="1"/>
          </p:cNvSpPr>
          <p:nvPr>
            <p:ph type="body" idx="1"/>
          </p:nvPr>
        </p:nvSpPr>
        <p:spPr>
          <a:xfrm>
            <a:off x="479999" y="476672"/>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76955508"/>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2C40-56D4-B349-8F1E-02A4BB455E8C}"/>
              </a:ext>
            </a:extLst>
          </p:cNvPr>
          <p:cNvSpPr>
            <a:spLocks noGrp="1"/>
          </p:cNvSpPr>
          <p:nvPr>
            <p:ph type="title"/>
          </p:nvPr>
        </p:nvSpPr>
        <p:spPr>
          <a:xfrm>
            <a:off x="672001" y="440669"/>
            <a:ext cx="11281639" cy="612067"/>
          </a:xfrm>
        </p:spPr>
        <p:txBody>
          <a:bodyPr/>
          <a:lstStyle/>
          <a:p>
            <a:r>
              <a:rPr lang="es-ES" sz="3600" dirty="0"/>
              <a:t>B</a:t>
            </a:r>
            <a:r>
              <a:rPr lang="en-GB" sz="3600" dirty="0" err="1"/>
              <a:t>idding</a:t>
            </a:r>
            <a:r>
              <a:rPr lang="en-GB" sz="3600" dirty="0"/>
              <a:t> Zones Study</a:t>
            </a:r>
          </a:p>
        </p:txBody>
      </p:sp>
      <p:sp>
        <p:nvSpPr>
          <p:cNvPr id="3" name="TextBox 2">
            <a:extLst>
              <a:ext uri="{FF2B5EF4-FFF2-40B4-BE49-F238E27FC236}">
                <a16:creationId xmlns:a16="http://schemas.microsoft.com/office/drawing/2014/main" id="{BB8775AC-6762-41BA-9F83-AF925A5B7994}"/>
              </a:ext>
            </a:extLst>
          </p:cNvPr>
          <p:cNvSpPr txBox="1"/>
          <p:nvPr/>
        </p:nvSpPr>
        <p:spPr>
          <a:xfrm>
            <a:off x="1991544" y="1052736"/>
            <a:ext cx="6696744" cy="369332"/>
          </a:xfrm>
          <a:prstGeom prst="rect">
            <a:avLst/>
          </a:prstGeom>
          <a:noFill/>
        </p:spPr>
        <p:txBody>
          <a:bodyPr wrap="square" rtlCol="0">
            <a:spAutoFit/>
          </a:bodyPr>
          <a:lstStyle/>
          <a:p>
            <a:r>
              <a:rPr lang="es-ES" dirty="0"/>
              <a:t>MESC 3 </a:t>
            </a:r>
            <a:r>
              <a:rPr lang="es-ES" dirty="0" err="1"/>
              <a:t>December</a:t>
            </a:r>
            <a:r>
              <a:rPr lang="es-ES" dirty="0"/>
              <a:t> 2024</a:t>
            </a:r>
            <a:endParaRPr lang="en-GB" dirty="0"/>
          </a:p>
        </p:txBody>
      </p:sp>
    </p:spTree>
    <p:extLst>
      <p:ext uri="{BB962C8B-B14F-4D97-AF65-F5344CB8AC3E}">
        <p14:creationId xmlns:p14="http://schemas.microsoft.com/office/powerpoint/2010/main" val="150576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003BCC-21B5-7BA5-85E8-664545EE2E06}"/>
              </a:ext>
            </a:extLst>
          </p:cNvPr>
          <p:cNvSpPr>
            <a:spLocks noGrp="1"/>
          </p:cNvSpPr>
          <p:nvPr>
            <p:ph type="title"/>
          </p:nvPr>
        </p:nvSpPr>
        <p:spPr/>
        <p:txBody>
          <a:bodyPr/>
          <a:lstStyle/>
          <a:p>
            <a:r>
              <a:rPr lang="es-ES" dirty="0" err="1"/>
              <a:t>Communication</a:t>
            </a:r>
            <a:r>
              <a:rPr lang="es-ES" dirty="0"/>
              <a:t>: </a:t>
            </a:r>
            <a:endParaRPr lang="en-GB" dirty="0"/>
          </a:p>
        </p:txBody>
      </p:sp>
      <p:sp>
        <p:nvSpPr>
          <p:cNvPr id="4" name="Text Placeholder 3">
            <a:extLst>
              <a:ext uri="{FF2B5EF4-FFF2-40B4-BE49-F238E27FC236}">
                <a16:creationId xmlns:a16="http://schemas.microsoft.com/office/drawing/2014/main" id="{E77E524D-28FF-2FB0-D232-00AAA132232F}"/>
              </a:ext>
            </a:extLst>
          </p:cNvPr>
          <p:cNvSpPr>
            <a:spLocks noGrp="1"/>
          </p:cNvSpPr>
          <p:nvPr>
            <p:ph type="body" sz="quarter" idx="12"/>
          </p:nvPr>
        </p:nvSpPr>
        <p:spPr/>
        <p:txBody>
          <a:bodyPr>
            <a:normAutofit/>
          </a:bodyPr>
          <a:lstStyle/>
          <a:p>
            <a:pPr>
              <a:lnSpc>
                <a:spcPct val="150000"/>
              </a:lnSpc>
            </a:pPr>
            <a:r>
              <a:rPr lang="en-GB" sz="4400" dirty="0">
                <a:effectLst/>
                <a:latin typeface="Calibri" panose="020F0502020204030204" pitchFamily="34" charset="0"/>
                <a:ea typeface="Calibri" panose="020F0502020204030204" pitchFamily="34" charset="0"/>
              </a:rPr>
              <a:t>‘</a:t>
            </a:r>
            <a:r>
              <a:rPr lang="en-GB" sz="4400" i="1" dirty="0">
                <a:effectLst/>
                <a:latin typeface="Calibri" panose="020F0502020204030204" pitchFamily="34" charset="0"/>
                <a:ea typeface="Calibri" panose="020F0502020204030204" pitchFamily="34" charset="0"/>
              </a:rPr>
              <a:t>The TSOs still maintain the target to finalise the BZ Study in 2024. Submission and publication are expected in January 2025. An update on the dates will be provided on the 17 December 2024.’ </a:t>
            </a:r>
            <a:r>
              <a:rPr lang="en-GB" sz="4400" dirty="0">
                <a:effectLst/>
                <a:latin typeface="Calibri" panose="020F0502020204030204" pitchFamily="34" charset="0"/>
                <a:ea typeface="Calibri" panose="020F0502020204030204" pitchFamily="34" charset="0"/>
              </a:rPr>
              <a:t> </a:t>
            </a:r>
          </a:p>
          <a:p>
            <a:endParaRPr lang="en-GB" sz="4800" dirty="0"/>
          </a:p>
        </p:txBody>
      </p:sp>
    </p:spTree>
    <p:extLst>
      <p:ext uri="{BB962C8B-B14F-4D97-AF65-F5344CB8AC3E}">
        <p14:creationId xmlns:p14="http://schemas.microsoft.com/office/powerpoint/2010/main" val="2698186268"/>
      </p:ext>
    </p:extLst>
  </p:cSld>
  <p:clrMapOvr>
    <a:masterClrMapping/>
  </p:clrMapOvr>
</p:sld>
</file>

<file path=ppt/theme/theme1.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 new powerpoint template.potx [Read-Only]" id="{2B8CF765-5A27-4355-A585-B2D619BE3B05}" vid="{5B43BAD4-03AB-4DCB-B2C9-2C2FA02EC2DF}"/>
    </a:ext>
  </a:extLst>
</a:theme>
</file>

<file path=ppt/theme/theme2.xml><?xml version="1.0" encoding="utf-8"?>
<a:theme xmlns:a="http://schemas.openxmlformats.org/drawingml/2006/main" name="13_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 new powerpoint template.potx [Read-Only]" id="{2B8CF765-5A27-4355-A585-B2D619BE3B05}" vid="{B22A47C8-0671-4523-952A-04E8BAF8B972}"/>
    </a:ext>
  </a:extLst>
</a:theme>
</file>

<file path=ppt/theme/theme3.xml><?xml version="1.0" encoding="utf-8"?>
<a:theme xmlns:a="http://schemas.openxmlformats.org/drawingml/2006/main" name="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399146C8-DCE8-F245-A93F-AF34774DA1F6}"/>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85e4520245b48aa896a2e6f400e83f6 xmlns="468d517b-1bce-4eac-b032-1e8ed9aee539">
      <Terms xmlns="http://schemas.microsoft.com/office/infopath/2007/PartnerControls"/>
    </i85e4520245b48aa896a2e6f400e83f6>
    <a11881793d4943049370f281afa2b378 xmlns="468d517b-1bce-4eac-b032-1e8ed9aee539">
      <Terms xmlns="http://schemas.microsoft.com/office/infopath/2007/PartnerControls">
        <TermInfo xmlns="http://schemas.microsoft.com/office/infopath/2007/PartnerControls">
          <TermName xmlns="http://schemas.microsoft.com/office/infopath/2007/PartnerControls">Entso-E</TermName>
          <TermId xmlns="http://schemas.microsoft.com/office/infopath/2007/PartnerControls">8b8da1a5-4bab-488a-80fd-9db3fbf777b9</TermId>
        </TermInfo>
      </Terms>
    </a11881793d4943049370f281afa2b378>
    <Business_x0020_Record xmlns="c4694fc3-6400-40b0-882e-c49c17811b1f">6</Business_x0020_Record>
    <TaxKeywordTaxHTField xmlns="468d517b-1bce-4eac-b032-1e8ed9aee539">
      <Terms xmlns="http://schemas.microsoft.com/office/infopath/2007/PartnerControls"/>
    </TaxKeywordTaxHTField>
    <Open_x0020_to_x0020_EC xmlns="468d517b-1bce-4eac-b032-1e8ed9aee539">false</Open_x0020_to_x0020_EC>
    <o9b5552cd29f405b8612d2920cb859c4 xmlns="468d517b-1bce-4eac-b032-1e8ed9aee539">
      <Terms xmlns="http://schemas.microsoft.com/office/infopath/2007/PartnerControls">
        <TermInfo xmlns="http://schemas.microsoft.com/office/infopath/2007/PartnerControls">
          <TermName xmlns="http://schemas.microsoft.com/office/infopath/2007/PartnerControls">Open within ENTSO-E only</TermName>
          <TermId xmlns="http://schemas.microsoft.com/office/infopath/2007/PartnerControls">9abc0ec8-f4dc-4890-bc00-2ed7d301575a</TermId>
        </TermInfo>
      </Terms>
    </o9b5552cd29f405b8612d2920cb859c4>
    <Meeting xmlns="c4694fc3-6400-40b0-882e-c49c17811b1f">201207_08</Meeting>
    <Approval_x0020_Level xmlns="c4694fc3-6400-40b0-882e-c49c17811b1f" xsi:nil="true"/>
    <Work_x0020_Area xmlns="c4694fc3-6400-40b0-882e-c49c17811b1f">151</Work_x0020_Area>
    <Document_x0020_Type xmlns="c4694fc3-6400-40b0-882e-c49c17811b1f">125</Document_x0020_Type>
    <TaxCatchAll xmlns="468d517b-1bce-4eac-b032-1e8ed9aee539">
      <Value>4019</Value>
      <Value>4021</Value>
    </TaxCatchAll>
    <Open_x0020_to_x0020_ACER xmlns="468d517b-1bce-4eac-b032-1e8ed9aee539">false</Open_x0020_to_x0020_AC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ENTSO-E Meeting" ma:contentTypeID="0x010100C6222E8C7549E44ABFB53771BE29FC470100115A560A5FE42C478F821E1FD49A190F" ma:contentTypeVersion="15" ma:contentTypeDescription="" ma:contentTypeScope="" ma:versionID="48e2dae2d0b59cfada474262fac4b2f2">
  <xsd:schema xmlns:xsd="http://www.w3.org/2001/XMLSchema" xmlns:xs="http://www.w3.org/2001/XMLSchema" xmlns:p="http://schemas.microsoft.com/office/2006/metadata/properties" xmlns:ns2="468d517b-1bce-4eac-b032-1e8ed9aee539" xmlns:ns3="c4694fc3-6400-40b0-882e-c49c17811b1f" targetNamespace="http://schemas.microsoft.com/office/2006/metadata/properties" ma:root="true" ma:fieldsID="768924cf0d46d09cd0207940a6a0d1e2" ns2:_="" ns3:_="">
    <xsd:import namespace="468d517b-1bce-4eac-b032-1e8ed9aee539"/>
    <xsd:import namespace="c4694fc3-6400-40b0-882e-c49c17811b1f"/>
    <xsd:element name="properties">
      <xsd:complexType>
        <xsd:sequence>
          <xsd:element name="documentManagement">
            <xsd:complexType>
              <xsd:all>
                <xsd:element ref="ns2:Open_x0020_to_x0020_ACER" minOccurs="0"/>
                <xsd:element ref="ns2:Open_x0020_to_x0020_EC" minOccurs="0"/>
                <xsd:element ref="ns3:Document_x0020_Type" minOccurs="0"/>
                <xsd:element ref="ns3:Work_x0020_Area" minOccurs="0"/>
                <xsd:element ref="ns3:Business_x0020_Record" minOccurs="0"/>
                <xsd:element ref="ns3:Meeting" minOccurs="0"/>
                <xsd:element ref="ns3:Approval_x0020_Level" minOccurs="0"/>
                <xsd:element ref="ns2:o9b5552cd29f405b8612d2920cb859c4" minOccurs="0"/>
                <xsd:element ref="ns2:TaxKeywordTaxHTField" minOccurs="0"/>
                <xsd:element ref="ns2:TaxCatchAll" minOccurs="0"/>
                <xsd:element ref="ns2:a11881793d4943049370f281afa2b378" minOccurs="0"/>
                <xsd:element ref="ns2:i85e4520245b48aa896a2e6f400e83f6"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8d517b-1bce-4eac-b032-1e8ed9aee539" elementFormDefault="qualified">
    <xsd:import namespace="http://schemas.microsoft.com/office/2006/documentManagement/types"/>
    <xsd:import namespace="http://schemas.microsoft.com/office/infopath/2007/PartnerControls"/>
    <xsd:element name="Open_x0020_to_x0020_ACER" ma:index="5" nillable="true" ma:displayName="Open to ACER" ma:default="0" ma:description="This field should indicate if, from a business point of view, there is acceptance to share the data or document with ACER. In case the data or document is not open to ACER and there is a request from ACER, the legal basis for this request needs to be assessed by ENTSO-E Legal Section." ma:internalName="Open_x0020_to_x0020_ACER">
      <xsd:simpleType>
        <xsd:restriction base="dms:Boolean"/>
      </xsd:simpleType>
    </xsd:element>
    <xsd:element name="Open_x0020_to_x0020_EC" ma:index="6" nillable="true" ma:displayName="Open to EC" ma:default="0" ma:description="This field should indicate if, from a business point of view, there is acceptance to share the data or document with the EC. In case the data or document is not open to the EC and there is a request from the EC, the legal basis for this request needs to be assessed by ENTSO-E Legal Section." ma:internalName="Open_x0020_to_x0020_EC">
      <xsd:simpleType>
        <xsd:restriction base="dms:Boolean"/>
      </xsd:simpleType>
    </xsd:element>
    <xsd:element name="o9b5552cd29f405b8612d2920cb859c4" ma:index="13" ma:taxonomy="true" ma:internalName="o9b5552cd29f405b8612d2920cb859c4" ma:taxonomyFieldName="Data_x0020_Classification" ma:displayName="Data Classification" ma:readOnly="false" ma:default="" ma:fieldId="{89b5552c-d29f-405b-8612-d2920cb859c4}" ma:sspId="4cd3b652-8a69-4fed-aca4-c18feaf75a6a" ma:termSetId="f267277d-b1ca-40dc-b3b7-9fcb29df41c9" ma:anchorId="00000000-0000-0000-0000-000000000000" ma:open="false" ma:isKeyword="false">
      <xsd:complexType>
        <xsd:sequence>
          <xsd:element ref="pc:Terms" minOccurs="0" maxOccurs="1"/>
        </xsd:sequence>
      </xsd:complexType>
    </xsd:element>
    <xsd:element name="TaxKeywordTaxHTField" ma:index="14" nillable="true" ma:taxonomy="true" ma:internalName="TaxKeywordTaxHTField" ma:taxonomyFieldName="TaxKeyword" ma:displayName="Document Tags" ma:fieldId="{23f27201-bee3-471e-b2e7-b64fd8b7ca38}" ma:taxonomyMulti="true" ma:sspId="fcdef86c-4677-4709-934c-6d62ad25b5e0"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9048899c-89d3-4577-b41b-3e1c16bcc50d}" ma:internalName="TaxCatchAll" ma:showField="CatchAllData" ma:web="468d517b-1bce-4eac-b032-1e8ed9aee539">
      <xsd:complexType>
        <xsd:complexContent>
          <xsd:extension base="dms:MultiChoiceLookup">
            <xsd:sequence>
              <xsd:element name="Value" type="dms:Lookup" maxOccurs="unbounded" minOccurs="0" nillable="true"/>
            </xsd:sequence>
          </xsd:extension>
        </xsd:complexContent>
      </xsd:complexType>
    </xsd:element>
    <xsd:element name="a11881793d4943049370f281afa2b378" ma:index="21" ma:taxonomy="true" ma:internalName="a11881793d4943049370f281afa2b378" ma:taxonomyFieldName="Data_x0020_Origin" ma:displayName="Data Origin" ma:readOnly="false" ma:default="" ma:fieldId="{a1188179-3d49-4304-9370-f281afa2b378}" ma:sspId="4cd3b652-8a69-4fed-aca4-c18feaf75a6a" ma:termSetId="f4629155-a70f-42bb-b675-7f569b493951" ma:anchorId="00000000-0000-0000-0000-000000000000" ma:open="false" ma:isKeyword="false">
      <xsd:complexType>
        <xsd:sequence>
          <xsd:element ref="pc:Terms" minOccurs="0" maxOccurs="1"/>
        </xsd:sequence>
      </xsd:complexType>
    </xsd:element>
    <xsd:element name="i85e4520245b48aa896a2e6f400e83f6" ma:index="23" nillable="true" ma:taxonomy="true" ma:internalName="i85e4520245b48aa896a2e6f400e83f6" ma:taxonomyFieldName="Level_x0020_of_x0020_Disclosure" ma:displayName="Level of Disclosure" ma:default="" ma:fieldId="{285e4520-245b-48aa-896a-2e6f400e83f6}" ma:sspId="4cd3b652-8a69-4fed-aca4-c18feaf75a6a" ma:termSetId="5dc650b0-e16f-4420-8810-a3b73a7e4abc"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9048899c-89d3-4577-b41b-3e1c16bcc50d}" ma:internalName="TaxCatchAllLabel" ma:readOnly="true" ma:showField="CatchAllDataLabel" ma:web="468d517b-1bce-4eac-b032-1e8ed9aee53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694fc3-6400-40b0-882e-c49c17811b1f" elementFormDefault="qualified">
    <xsd:import namespace="http://schemas.microsoft.com/office/2006/documentManagement/types"/>
    <xsd:import namespace="http://schemas.microsoft.com/office/infopath/2007/PartnerControls"/>
    <xsd:element name="Document_x0020_Type" ma:index="7" nillable="true" ma:displayName="Document Type" ma:indexed="true" ma:list="{5da3ea55-dd34-4ecc-ae33-4f843abe06cd}" ma:internalName="Document_x0020_Type" ma:readOnly="false" ma:showField="Title" ma:web="468d517b-1bce-4eac-b032-1e8ed9aee539">
      <xsd:simpleType>
        <xsd:restriction base="dms:Lookup"/>
      </xsd:simpleType>
    </xsd:element>
    <xsd:element name="Work_x0020_Area" ma:index="9" nillable="true" ma:displayName="Work Area" ma:indexed="true" ma:list="{b3044a2e-1f78-4242-b383-6b52b2a6b16d}" ma:internalName="Work_x0020_Area" ma:readOnly="false" ma:showField="Title" ma:web="468d517b-1bce-4eac-b032-1e8ed9aee539">
      <xsd:simpleType>
        <xsd:restriction base="dms:Lookup"/>
      </xsd:simpleType>
    </xsd:element>
    <xsd:element name="Business_x0020_Record" ma:index="10" nillable="true" ma:displayName="Business Record" ma:indexed="true" ma:list="{1da6bc77-eb8b-4374-95da-a53ff3102d35}" ma:internalName="Business_x0020_Record" ma:readOnly="false" ma:showField="Title" ma:web="468d517b-1bce-4eac-b032-1e8ed9aee539">
      <xsd:simpleType>
        <xsd:restriction base="dms:Lookup"/>
      </xsd:simpleType>
    </xsd:element>
    <xsd:element name="Meeting" ma:index="11" nillable="true" ma:displayName="Meeting" ma:internalName="Meeting">
      <xsd:simpleType>
        <xsd:restriction base="dms:Text">
          <xsd:maxLength value="255"/>
        </xsd:restriction>
      </xsd:simpleType>
    </xsd:element>
    <xsd:element name="Approval_x0020_Level" ma:index="12" nillable="true" ma:displayName="Approval Level" ma:indexed="true" ma:list="{ff966062-7577-44b3-a4cd-adfa46957c67}" ma:internalName="Approval_x0020_Level" ma:showField="Title" ma:web="468d517b-1bce-4eac-b032-1e8ed9aee539">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27B722-3964-4E2A-ADF4-1EE46A970722}">
  <ds:schemaRefs>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 ds:uri="http://purl.org/dc/elements/1.1/"/>
    <ds:schemaRef ds:uri="468d517b-1bce-4eac-b032-1e8ed9aee539"/>
    <ds:schemaRef ds:uri="http://schemas.microsoft.com/office/2006/documentManagement/types"/>
    <ds:schemaRef ds:uri="http://schemas.microsoft.com/office/infopath/2007/PartnerControls"/>
    <ds:schemaRef ds:uri="c4694fc3-6400-40b0-882e-c49c17811b1f"/>
  </ds:schemaRefs>
</ds:datastoreItem>
</file>

<file path=customXml/itemProps2.xml><?xml version="1.0" encoding="utf-8"?>
<ds:datastoreItem xmlns:ds="http://schemas.openxmlformats.org/officeDocument/2006/customXml" ds:itemID="{1917DC5B-D6A0-41E9-AF02-1403DFF7492A}">
  <ds:schemaRefs>
    <ds:schemaRef ds:uri="http://schemas.microsoft.com/sharepoint/v3/contenttype/forms"/>
  </ds:schemaRefs>
</ds:datastoreItem>
</file>

<file path=customXml/itemProps3.xml><?xml version="1.0" encoding="utf-8"?>
<ds:datastoreItem xmlns:ds="http://schemas.openxmlformats.org/officeDocument/2006/customXml" ds:itemID="{6B1F89B7-37D6-48BE-A8EC-E9D4295FC2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8d517b-1bce-4eac-b032-1e8ed9aee539"/>
    <ds:schemaRef ds:uri="c4694fc3-6400-40b0-882e-c49c17811b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entso-e new powerpoint template</Template>
  <TotalTime>10</TotalTime>
  <Words>48</Words>
  <Application>Microsoft Office PowerPoint</Application>
  <PresentationFormat>Widescreen</PresentationFormat>
  <Paragraphs>4</Paragraphs>
  <Slides>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vt:i4>
      </vt:variant>
    </vt:vector>
  </HeadingPairs>
  <TitlesOfParts>
    <vt:vector size="8" baseType="lpstr">
      <vt:lpstr>Arial</vt:lpstr>
      <vt:lpstr>Calibri</vt:lpstr>
      <vt:lpstr>Trebuchet MS</vt:lpstr>
      <vt:lpstr>2_ENTSO-E Content</vt:lpstr>
      <vt:lpstr>13_blank slide</vt:lpstr>
      <vt:lpstr>ENTSO-E Cover</vt:lpstr>
      <vt:lpstr>Bidding Zones Study</vt:lpstr>
      <vt:lpstr>Communication: </vt:lpstr>
    </vt:vector>
  </TitlesOfParts>
  <Company/>
  <LinksUpToDate>false</LinksUpToDate>
  <SharedDoc>false</SharedDoc>
  <HyperlinkBase>https://www.evg-online.org/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78th ENTSO-E Market Committee meeting</dc:title>
  <dc:subject>PowerPoint Master</dc:subject>
  <dc:creator>Ludivine Marcenac</dc:creator>
  <cp:keywords/>
  <cp:lastModifiedBy>Marta Mendoza-Villamayor</cp:lastModifiedBy>
  <cp:revision>80</cp:revision>
  <dcterms:created xsi:type="dcterms:W3CDTF">2020-04-29T07:49:35Z</dcterms:created>
  <dcterms:modified xsi:type="dcterms:W3CDTF">2024-12-02T11:26:29Z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0x010100C6222E8C7549E44ABFB53771BE29FC470100115A560A5FE42C478F821E1FD49A190F</vt:lpwstr>
  </property>
  <property fmtid="{D5CDD505-2E9C-101B-9397-08002B2CF9AE}" pid="3" name="TaxKeyword">
    <vt:lpwstr/>
  </property>
  <property fmtid="{D5CDD505-2E9C-101B-9397-08002B2CF9AE}" pid="4" name="Level of Disclosure">
    <vt:lpwstr/>
  </property>
  <property fmtid="{D5CDD505-2E9C-101B-9397-08002B2CF9AE}" pid="5" name="Data Classification">
    <vt:lpwstr>4019;#Open within ENTSO-E only|9abc0ec8-f4dc-4890-bc00-2ed7d301575a</vt:lpwstr>
  </property>
  <property fmtid="{D5CDD505-2E9C-101B-9397-08002B2CF9AE}" pid="6" name="Data Origin">
    <vt:lpwstr>4021;#Entso-E|8b8da1a5-4bab-488a-80fd-9db3fbf777b9</vt:lpwstr>
  </property>
  <property fmtid="{D5CDD505-2E9C-101B-9397-08002B2CF9AE}" pid="7" name="MSIP_Label_6e118e09-08be-4360-a815-3fc29828016d_Enabled">
    <vt:lpwstr>true</vt:lpwstr>
  </property>
  <property fmtid="{D5CDD505-2E9C-101B-9397-08002B2CF9AE}" pid="8" name="MSIP_Label_6e118e09-08be-4360-a815-3fc29828016d_SetDate">
    <vt:lpwstr>2024-10-31T15:26:51Z</vt:lpwstr>
  </property>
  <property fmtid="{D5CDD505-2E9C-101B-9397-08002B2CF9AE}" pid="9" name="MSIP_Label_6e118e09-08be-4360-a815-3fc29828016d_Method">
    <vt:lpwstr>Standard</vt:lpwstr>
  </property>
  <property fmtid="{D5CDD505-2E9C-101B-9397-08002B2CF9AE}" pid="10" name="MSIP_Label_6e118e09-08be-4360-a815-3fc29828016d_Name">
    <vt:lpwstr>Internal</vt:lpwstr>
  </property>
  <property fmtid="{D5CDD505-2E9C-101B-9397-08002B2CF9AE}" pid="11" name="MSIP_Label_6e118e09-08be-4360-a815-3fc29828016d_SiteId">
    <vt:lpwstr>15b734ef-4a07-47e7-90f4-22cc84a7af23</vt:lpwstr>
  </property>
  <property fmtid="{D5CDD505-2E9C-101B-9397-08002B2CF9AE}" pid="12" name="MSIP_Label_6e118e09-08be-4360-a815-3fc29828016d_ActionId">
    <vt:lpwstr>fb9b52e4-5966-44d4-ba77-1bb7f2798517</vt:lpwstr>
  </property>
  <property fmtid="{D5CDD505-2E9C-101B-9397-08002B2CF9AE}" pid="13" name="MSIP_Label_6e118e09-08be-4360-a815-3fc29828016d_ContentBits">
    <vt:lpwstr>0</vt:lpwstr>
  </property>
</Properties>
</file>