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9"/>
  </p:notesMasterIdLst>
  <p:handoutMasterIdLst>
    <p:handoutMasterId r:id="rId10"/>
  </p:handoutMasterIdLst>
  <p:sldIdLst>
    <p:sldId id="287" r:id="rId2"/>
    <p:sldId id="466" r:id="rId3"/>
    <p:sldId id="473" r:id="rId4"/>
    <p:sldId id="470" r:id="rId5"/>
    <p:sldId id="465" r:id="rId6"/>
    <p:sldId id="474" r:id="rId7"/>
    <p:sldId id="266" r:id="rId8"/>
  </p:sldIdLst>
  <p:sldSz cx="9144000" cy="5715000" type="screen16x10"/>
  <p:notesSz cx="6669088"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62301E-FC98-43CC-9A82-49EF4E362CED}">
          <p14:sldIdLst>
            <p14:sldId id="287"/>
            <p14:sldId id="466"/>
            <p14:sldId id="473"/>
            <p14:sldId id="470"/>
            <p14:sldId id="465"/>
            <p14:sldId id="474"/>
            <p14:sldId id="266"/>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9F4AEB-0FB8-F666-ADB2-AC2C22002DAC}" name="Lisa-Marie Mohr" initials="LMM" userId="S::lmo@energycommunity.onmicrosoft.com::98413acd-3240-46c3-8f9a-396a933d0aa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83"/>
    <a:srgbClr val="FFFFFF"/>
    <a:srgbClr val="0000B7"/>
    <a:srgbClr val="202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autoAdjust="0"/>
  </p:normalViewPr>
  <p:slideViewPr>
    <p:cSldViewPr snapToGrid="0" snapToObjects="1">
      <p:cViewPr varScale="1">
        <p:scale>
          <a:sx n="75" d="100"/>
          <a:sy n="75" d="100"/>
        </p:scale>
        <p:origin x="1044" y="5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16D6BE80-E66C-BB46-90D1-FE9D99B2E35A}" type="datetimeFigureOut">
              <a:rPr lang="de-DE" smtClean="0"/>
              <a:pPr/>
              <a:t>01.10.2024</a:t>
            </a:fld>
            <a:endParaRPr lang="de-DE"/>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09846E6-6333-4843-BF3D-185D67688E9E}" type="slidenum">
              <a:rPr lang="de-DE" smtClean="0"/>
              <a:pPr/>
              <a:t>‹#›</a:t>
            </a:fld>
            <a:endParaRPr lang="de-DE"/>
          </a:p>
        </p:txBody>
      </p:sp>
    </p:spTree>
    <p:extLst>
      <p:ext uri="{BB962C8B-B14F-4D97-AF65-F5344CB8AC3E}">
        <p14:creationId xmlns:p14="http://schemas.microsoft.com/office/powerpoint/2010/main" val="302366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B2BF6BD-1F1E-ED41-84F6-A5ABFF04C4A5}" type="datetimeFigureOut">
              <a:rPr lang="de-DE" smtClean="0"/>
              <a:pPr/>
              <a:t>01.10.2024</a:t>
            </a:fld>
            <a:endParaRPr lang="de-DE"/>
          </a:p>
        </p:txBody>
      </p:sp>
      <p:sp>
        <p:nvSpPr>
          <p:cNvPr id="4" name="Folienbildplatzhalter 3"/>
          <p:cNvSpPr>
            <a:spLocks noGrp="1" noRot="1" noChangeAspect="1"/>
          </p:cNvSpPr>
          <p:nvPr>
            <p:ph type="sldImg" idx="2"/>
          </p:nvPr>
        </p:nvSpPr>
        <p:spPr>
          <a:xfrm>
            <a:off x="357188" y="744538"/>
            <a:ext cx="5954712"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0A88D9FA-CB4E-7B47-90B7-3478B748FF96}" type="slidenum">
              <a:rPr lang="de-DE" smtClean="0"/>
              <a:pPr/>
              <a:t>‹#›</a:t>
            </a:fld>
            <a:endParaRPr lang="de-DE"/>
          </a:p>
        </p:txBody>
      </p:sp>
    </p:spTree>
    <p:extLst>
      <p:ext uri="{BB962C8B-B14F-4D97-AF65-F5344CB8AC3E}">
        <p14:creationId xmlns:p14="http://schemas.microsoft.com/office/powerpoint/2010/main" val="434116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1</a:t>
            </a:fld>
            <a:endParaRPr lang="de-DE"/>
          </a:p>
        </p:txBody>
      </p:sp>
    </p:spTree>
    <p:extLst>
      <p:ext uri="{BB962C8B-B14F-4D97-AF65-F5344CB8AC3E}">
        <p14:creationId xmlns:p14="http://schemas.microsoft.com/office/powerpoint/2010/main" val="109593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The main precondition for market coupling is the transposition of the Electricity Integration Package. The deadline of Dec 2023 was missed by all Contracting Parties and until now further delays are expected.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Several CPs have submitted draft primary legislation for the Secretariat’s review, partly developed with the support of technical assistance conducted by </a:t>
            </a:r>
            <a:r>
              <a:rPr lang="en-GB" sz="1800" dirty="0" err="1">
                <a:effectLst/>
                <a:latin typeface="Aptos" panose="020B0004020202020204" pitchFamily="34" charset="0"/>
                <a:ea typeface="Aptos" panose="020B0004020202020204" pitchFamily="34" charset="0"/>
                <a:cs typeface="Times New Roman" panose="02020603050405020304" pitchFamily="18" charset="0"/>
              </a:rPr>
              <a:t>e.g</a:t>
            </a:r>
            <a:r>
              <a:rPr lang="en-GB" sz="1800" dirty="0">
                <a:effectLst/>
                <a:latin typeface="Aptos" panose="020B0004020202020204" pitchFamily="34" charset="0"/>
                <a:ea typeface="Aptos" panose="020B0004020202020204" pitchFamily="34" charset="0"/>
                <a:cs typeface="Times New Roman" panose="02020603050405020304" pitchFamily="18" charset="0"/>
              </a:rPr>
              <a:t> EU4E, Secretariat or other donors.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Nevertheless, the transposition is currently too slow to keep up with the required pace and after the MC urged the completion of the transposition in the first quarter of 2024, the Secretariat</a:t>
            </a:r>
            <a:r>
              <a:rPr lang="en-US" sz="1800" dirty="0">
                <a:effectLst/>
                <a:latin typeface="Aptos" panose="020B0004020202020204" pitchFamily="34" charset="0"/>
                <a:ea typeface="Aptos" panose="020B0004020202020204" pitchFamily="34" charset="0"/>
                <a:cs typeface="Times New Roman" panose="02020603050405020304" pitchFamily="18" charset="0"/>
              </a:rPr>
              <a:t> is about to launch infringement procedures against all Contracting Parties for non-transposition</a:t>
            </a:r>
            <a:r>
              <a:rPr lang="en-GB" sz="1800" dirty="0">
                <a:effectLst/>
                <a:latin typeface="Aptos" panose="020B0004020202020204" pitchFamily="34" charset="0"/>
                <a:ea typeface="Aptos" panose="020B0004020202020204" pitchFamily="34" charset="0"/>
                <a:cs typeface="Times New Roman" panose="02020603050405020304" pitchFamily="18" charset="0"/>
              </a:rPr>
              <a:t>.</a:t>
            </a:r>
            <a:endParaRPr lang="en-AT" sz="1800" dirty="0">
              <a:effectLst/>
              <a:latin typeface="Aptos" panose="020B0004020202020204" pitchFamily="34" charset="0"/>
              <a:ea typeface="Aptos" panose="020B0004020202020204" pitchFamily="34" charset="0"/>
              <a:cs typeface="Times New Roman" panose="02020603050405020304" pitchFamily="18" charset="0"/>
            </a:endParaRPr>
          </a:p>
          <a:p>
            <a:endParaRPr lang="en-AT" dirty="0"/>
          </a:p>
        </p:txBody>
      </p:sp>
      <p:sp>
        <p:nvSpPr>
          <p:cNvPr id="4" name="Slide Number Placeholder 3"/>
          <p:cNvSpPr>
            <a:spLocks noGrp="1"/>
          </p:cNvSpPr>
          <p:nvPr>
            <p:ph type="sldNum" sz="quarter" idx="5"/>
          </p:nvPr>
        </p:nvSpPr>
        <p:spPr/>
        <p:txBody>
          <a:bodyPr/>
          <a:lstStyle/>
          <a:p>
            <a:fld id="{0A88D9FA-CB4E-7B47-90B7-3478B748FF96}" type="slidenum">
              <a:rPr lang="de-DE" smtClean="0"/>
              <a:pPr/>
              <a:t>4</a:t>
            </a:fld>
            <a:endParaRPr lang="de-DE"/>
          </a:p>
        </p:txBody>
      </p:sp>
    </p:spTree>
    <p:extLst>
      <p:ext uri="{BB962C8B-B14F-4D97-AF65-F5344CB8AC3E}">
        <p14:creationId xmlns:p14="http://schemas.microsoft.com/office/powerpoint/2010/main" val="323900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7</a:t>
            </a:fld>
            <a:endParaRPr lang="de-DE"/>
          </a:p>
        </p:txBody>
      </p:sp>
    </p:spTree>
    <p:extLst>
      <p:ext uri="{BB962C8B-B14F-4D97-AF65-F5344CB8AC3E}">
        <p14:creationId xmlns:p14="http://schemas.microsoft.com/office/powerpoint/2010/main" val="1542950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creen">
    <p:spTree>
      <p:nvGrpSpPr>
        <p:cNvPr id="1" name=""/>
        <p:cNvGrpSpPr/>
        <p:nvPr/>
      </p:nvGrpSpPr>
      <p:grpSpPr>
        <a:xfrm>
          <a:off x="0" y="0"/>
          <a:ext cx="0" cy="0"/>
          <a:chOff x="0" y="0"/>
          <a:chExt cx="0" cy="0"/>
        </a:xfrm>
      </p:grpSpPr>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r>
              <a:rPr lang="de-DE" dirty="0"/>
              <a:t> </a:t>
            </a:r>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sp>
        <p:nvSpPr>
          <p:cNvPr id="15"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Fußzeilenplatzhalter 2"/>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
        <p:nvSpPr>
          <p:cNvPr id="17" name="Datumsplatzhalter 3"/>
          <p:cNvSpPr>
            <a:spLocks noGrp="1"/>
          </p:cNvSpPr>
          <p:nvPr>
            <p:ph type="dt" sz="half" idx="2"/>
          </p:nvPr>
        </p:nvSpPr>
        <p:spPr>
          <a:xfrm>
            <a:off x="4732162" y="4123263"/>
            <a:ext cx="4005438" cy="303212"/>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endParaRPr lang="de-DE" dirty="0"/>
          </a:p>
        </p:txBody>
      </p:sp>
      <p:pic>
        <p:nvPicPr>
          <p:cNvPr id="4" name="Slika 3">
            <a:extLst>
              <a:ext uri="{FF2B5EF4-FFF2-40B4-BE49-F238E27FC236}">
                <a16:creationId xmlns:a16="http://schemas.microsoft.com/office/drawing/2014/main" id="{8D18C003-DA76-4BA0-892E-52570A95767D}"/>
              </a:ext>
            </a:extLst>
          </p:cNvPr>
          <p:cNvPicPr>
            <a:picLocks noChangeAspect="1"/>
          </p:cNvPicPr>
          <p:nvPr userDrawn="1"/>
        </p:nvPicPr>
        <p:blipFill>
          <a:blip r:embed="rId2"/>
          <a:stretch>
            <a:fillRect/>
          </a:stretch>
        </p:blipFill>
        <p:spPr>
          <a:xfrm>
            <a:off x="84524" y="62315"/>
            <a:ext cx="8990319" cy="695827"/>
          </a:xfrm>
          <a:prstGeom prst="rect">
            <a:avLst/>
          </a:prstGeom>
        </p:spPr>
      </p:pic>
    </p:spTree>
    <p:extLst>
      <p:ext uri="{BB962C8B-B14F-4D97-AF65-F5344CB8AC3E}">
        <p14:creationId xmlns:p14="http://schemas.microsoft.com/office/powerpoint/2010/main" val="217525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screen">
    <p:spTree>
      <p:nvGrpSpPr>
        <p:cNvPr id="1" name=""/>
        <p:cNvGrpSpPr/>
        <p:nvPr/>
      </p:nvGrpSpPr>
      <p:grpSpPr>
        <a:xfrm>
          <a:off x="0" y="0"/>
          <a:ext cx="0" cy="0"/>
          <a:chOff x="0" y="0"/>
          <a:chExt cx="0" cy="0"/>
        </a:xfrm>
      </p:grpSpPr>
      <p:sp>
        <p:nvSpPr>
          <p:cNvPr id="19"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7" name="Titel 6"/>
          <p:cNvSpPr txBox="1">
            <a:spLocks/>
          </p:cNvSpPr>
          <p:nvPr userDrawn="1"/>
        </p:nvSpPr>
        <p:spPr>
          <a:xfrm>
            <a:off x="5827182" y="-1"/>
            <a:ext cx="3373967"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endParaRPr lang="de-DE" dirty="0"/>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pic>
        <p:nvPicPr>
          <p:cNvPr id="12" name="Slika 11">
            <a:extLst>
              <a:ext uri="{FF2B5EF4-FFF2-40B4-BE49-F238E27FC236}">
                <a16:creationId xmlns:a16="http://schemas.microsoft.com/office/drawing/2014/main" id="{C6320F2F-D406-4D5E-9763-2DF80E83D99D}"/>
              </a:ext>
            </a:extLst>
          </p:cNvPr>
          <p:cNvPicPr>
            <a:picLocks noChangeAspect="1"/>
          </p:cNvPicPr>
          <p:nvPr userDrawn="1"/>
        </p:nvPicPr>
        <p:blipFill>
          <a:blip r:embed="rId2"/>
          <a:stretch>
            <a:fillRect/>
          </a:stretch>
        </p:blipFill>
        <p:spPr>
          <a:xfrm>
            <a:off x="84524" y="62315"/>
            <a:ext cx="8990319" cy="695827"/>
          </a:xfrm>
          <a:prstGeom prst="rect">
            <a:avLst/>
          </a:prstGeom>
        </p:spPr>
      </p:pic>
      <p:sp>
        <p:nvSpPr>
          <p:cNvPr id="3" name="Fußzeilenplatzhalter 2">
            <a:extLst>
              <a:ext uri="{FF2B5EF4-FFF2-40B4-BE49-F238E27FC236}">
                <a16:creationId xmlns:a16="http://schemas.microsoft.com/office/drawing/2014/main" id="{18C160F7-C0BB-7AE7-D8BE-BF895ECE5C92}"/>
              </a:ext>
            </a:extLst>
          </p:cNvPr>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Tree>
    <p:extLst>
      <p:ext uri="{BB962C8B-B14F-4D97-AF65-F5344CB8AC3E}">
        <p14:creationId xmlns:p14="http://schemas.microsoft.com/office/powerpoint/2010/main" val="98694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12" name="Inhaltsplatzhalter 2"/>
          <p:cNvSpPr>
            <a:spLocks noGrp="1"/>
          </p:cNvSpPr>
          <p:nvPr>
            <p:ph idx="13"/>
          </p:nvPr>
        </p:nvSpPr>
        <p:spPr>
          <a:xfrm>
            <a:off x="457200" y="1147236"/>
            <a:ext cx="8229600" cy="4131734"/>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8" name="Titel 6"/>
          <p:cNvSpPr txBox="1">
            <a:spLocks/>
          </p:cNvSpPr>
          <p:nvPr userDrawn="1"/>
        </p:nvSpPr>
        <p:spPr>
          <a:xfrm>
            <a:off x="2933700" y="5360055"/>
            <a:ext cx="6210300" cy="418445"/>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0"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9" name="Titelplatzhalter 1"/>
          <p:cNvSpPr>
            <a:spLocks noGrp="1"/>
          </p:cNvSpPr>
          <p:nvPr>
            <p:ph type="title"/>
          </p:nvPr>
        </p:nvSpPr>
        <p:spPr>
          <a:xfrm>
            <a:off x="457200" y="279400"/>
            <a:ext cx="6333067" cy="508000"/>
          </a:xfrm>
          <a:prstGeom prst="rect">
            <a:avLst/>
          </a:prstGeom>
        </p:spPr>
        <p:txBody>
          <a:bodyPr vert="horz" lIns="91440" tIns="45720" rIns="91440" bIns="45720" rtlCol="0" anchor="t">
            <a:noAutofit/>
          </a:bodyPr>
          <a:lstStyle>
            <a:lvl1pPr>
              <a:defRPr sz="2200"/>
            </a:lvl1pPr>
          </a:lstStyle>
          <a:p>
            <a:r>
              <a:rPr lang="de-AT" dirty="0"/>
              <a:t>Mastertitelformat bearbeiten</a:t>
            </a:r>
            <a:endParaRPr lang="de-DE" dirty="0"/>
          </a:p>
        </p:txBody>
      </p:sp>
      <p:pic>
        <p:nvPicPr>
          <p:cNvPr id="4" name="Slika 3">
            <a:extLst>
              <a:ext uri="{FF2B5EF4-FFF2-40B4-BE49-F238E27FC236}">
                <a16:creationId xmlns:a16="http://schemas.microsoft.com/office/drawing/2014/main" id="{63FD2BC6-0681-4A49-B8A4-9F025DD31A09}"/>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4464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Inhalt + Picture">
    <p:spTree>
      <p:nvGrpSpPr>
        <p:cNvPr id="1" name=""/>
        <p:cNvGrpSpPr/>
        <p:nvPr/>
      </p:nvGrpSpPr>
      <p:grpSpPr>
        <a:xfrm>
          <a:off x="0" y="0"/>
          <a:ext cx="0" cy="0"/>
          <a:chOff x="0" y="0"/>
          <a:chExt cx="0" cy="0"/>
        </a:xfrm>
      </p:grpSpPr>
      <p:sp>
        <p:nvSpPr>
          <p:cNvPr id="8"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Inhaltsplatzhalter 2"/>
          <p:cNvSpPr>
            <a:spLocks noGrp="1"/>
          </p:cNvSpPr>
          <p:nvPr>
            <p:ph idx="1"/>
          </p:nvPr>
        </p:nvSpPr>
        <p:spPr>
          <a:xfrm>
            <a:off x="3149600" y="1033588"/>
            <a:ext cx="5537200" cy="4131079"/>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Bildplatzhalter 2"/>
          <p:cNvSpPr>
            <a:spLocks noGrp="1"/>
          </p:cNvSpPr>
          <p:nvPr>
            <p:ph type="pic" idx="13" hasCustomPrompt="1"/>
          </p:nvPr>
        </p:nvSpPr>
        <p:spPr>
          <a:xfrm>
            <a:off x="0" y="846667"/>
            <a:ext cx="2861733" cy="445875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a:t>
            </a:r>
            <a:r>
              <a:rPr lang="de-DE" dirty="0" err="1"/>
              <a:t>image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4" name="Titel 3"/>
          <p:cNvSpPr>
            <a:spLocks noGrp="1"/>
          </p:cNvSpPr>
          <p:nvPr>
            <p:ph type="title"/>
          </p:nvPr>
        </p:nvSpPr>
        <p:spPr>
          <a:xfrm>
            <a:off x="457200" y="279400"/>
            <a:ext cx="6443133" cy="499533"/>
          </a:xfrm>
        </p:spPr>
        <p:txBody>
          <a:bodyPr/>
          <a:lstStyle>
            <a:lvl1pPr marL="0" algn="l" defTabSz="457200" rtl="0" eaLnBrk="1" latinLnBrk="0" hangingPunct="1">
              <a:spcBef>
                <a:spcPct val="0"/>
              </a:spcBef>
              <a:buNone/>
              <a:defRPr lang="de-DE" sz="2200" i="1" kern="1200" dirty="0">
                <a:solidFill>
                  <a:schemeClr val="tx2"/>
                </a:solidFill>
                <a:latin typeface="+mj-lt"/>
                <a:ea typeface="+mj-ea"/>
                <a:cs typeface="+mj-cs"/>
              </a:defRPr>
            </a:lvl1pPr>
          </a:lstStyle>
          <a:p>
            <a:r>
              <a:rPr lang="de-AT" dirty="0"/>
              <a:t>Mastertitelformat bearbeiten</a:t>
            </a:r>
            <a:endParaRPr lang="de-DE" dirty="0"/>
          </a:p>
        </p:txBody>
      </p:sp>
      <p:pic>
        <p:nvPicPr>
          <p:cNvPr id="12" name="Slika 11">
            <a:extLst>
              <a:ext uri="{FF2B5EF4-FFF2-40B4-BE49-F238E27FC236}">
                <a16:creationId xmlns:a16="http://schemas.microsoft.com/office/drawing/2014/main" id="{882ABBCD-9CF8-421F-8151-594E6760C34C}"/>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83028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104885"/>
            <a:ext cx="7772400" cy="1135063"/>
          </a:xfrm>
        </p:spPr>
        <p:txBody>
          <a:bodyPr anchor="t"/>
          <a:lstStyle>
            <a:lvl1pPr algn="l">
              <a:defRPr sz="3200" b="0" i="1" cap="none"/>
            </a:lvl1pPr>
          </a:lstStyle>
          <a:p>
            <a:r>
              <a:rPr lang="de-AT"/>
              <a:t>Mastertitelformat bearbeiten</a:t>
            </a:r>
            <a:endParaRPr lang="de-DE" dirty="0"/>
          </a:p>
        </p:txBody>
      </p:sp>
      <p:sp>
        <p:nvSpPr>
          <p:cNvPr id="3" name="Textplatzhalter 2"/>
          <p:cNvSpPr>
            <a:spLocks noGrp="1"/>
          </p:cNvSpPr>
          <p:nvPr>
            <p:ph type="body" idx="1"/>
          </p:nvPr>
        </p:nvSpPr>
        <p:spPr>
          <a:xfrm>
            <a:off x="722313" y="1854729"/>
            <a:ext cx="7772400" cy="1250156"/>
          </a:xfrm>
        </p:spPr>
        <p:txBody>
          <a:bodyPr anchor="b"/>
          <a:lstStyle>
            <a:lvl1pPr marL="0" indent="0">
              <a:buNone/>
              <a:defRPr sz="2000" b="0" i="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6" name="Foliennummernplatzhalter 5"/>
          <p:cNvSpPr>
            <a:spLocks noGrp="1"/>
          </p:cNvSpPr>
          <p:nvPr>
            <p:ph type="sldNum" sz="quarter" idx="12"/>
          </p:nvPr>
        </p:nvSpPr>
        <p:spPr/>
        <p:txBody>
          <a:bodyPr/>
          <a:lstStyle/>
          <a:p>
            <a:fld id="{0FB56013-B943-42BA-886F-6F9D4EB85E9D}" type="slidenum">
              <a:rPr lang="en-US" smtClean="0"/>
              <a:pPr/>
              <a:t>‹#›</a:t>
            </a:fld>
            <a:endParaRPr lang="en-US"/>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29083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p">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AF93B2B6-68E5-2D46-B060-FE1D3366BF4B}" type="slidenum">
              <a:rPr lang="de-DE" smtClean="0"/>
              <a:pPr/>
              <a:t>‹#›</a:t>
            </a:fld>
            <a:endParaRPr lang="de-DE" dirty="0"/>
          </a:p>
        </p:txBody>
      </p:sp>
      <p:sp>
        <p:nvSpPr>
          <p:cNvPr id="51" name="Freeform 40"/>
          <p:cNvSpPr>
            <a:spLocks noChangeArrowheads="1"/>
          </p:cNvSpPr>
          <p:nvPr/>
        </p:nvSpPr>
        <p:spPr bwMode="auto">
          <a:xfrm>
            <a:off x="8987091" y="4202776"/>
            <a:ext cx="169610" cy="328394"/>
          </a:xfrm>
          <a:custGeom>
            <a:avLst/>
            <a:gdLst>
              <a:gd name="T0" fmla="*/ 203 w 416"/>
              <a:gd name="T1" fmla="*/ 89 h 804"/>
              <a:gd name="T2" fmla="*/ 203 w 416"/>
              <a:gd name="T3" fmla="*/ 89 h 804"/>
              <a:gd name="T4" fmla="*/ 159 w 416"/>
              <a:gd name="T5" fmla="*/ 53 h 804"/>
              <a:gd name="T6" fmla="*/ 97 w 416"/>
              <a:gd name="T7" fmla="*/ 18 h 804"/>
              <a:gd name="T8" fmla="*/ 62 w 416"/>
              <a:gd name="T9" fmla="*/ 9 h 804"/>
              <a:gd name="T10" fmla="*/ 36 w 416"/>
              <a:gd name="T11" fmla="*/ 0 h 804"/>
              <a:gd name="T12" fmla="*/ 18 w 416"/>
              <a:gd name="T13" fmla="*/ 9 h 804"/>
              <a:gd name="T14" fmla="*/ 0 w 416"/>
              <a:gd name="T15" fmla="*/ 27 h 804"/>
              <a:gd name="T16" fmla="*/ 0 w 416"/>
              <a:gd name="T17" fmla="*/ 27 h 804"/>
              <a:gd name="T18" fmla="*/ 0 w 416"/>
              <a:gd name="T19" fmla="*/ 44 h 804"/>
              <a:gd name="T20" fmla="*/ 9 w 416"/>
              <a:gd name="T21" fmla="*/ 71 h 804"/>
              <a:gd name="T22" fmla="*/ 44 w 416"/>
              <a:gd name="T23" fmla="*/ 133 h 804"/>
              <a:gd name="T24" fmla="*/ 89 w 416"/>
              <a:gd name="T25" fmla="*/ 203 h 804"/>
              <a:gd name="T26" fmla="*/ 97 w 416"/>
              <a:gd name="T27" fmla="*/ 230 h 804"/>
              <a:gd name="T28" fmla="*/ 97 w 416"/>
              <a:gd name="T29" fmla="*/ 265 h 804"/>
              <a:gd name="T30" fmla="*/ 97 w 416"/>
              <a:gd name="T31" fmla="*/ 265 h 804"/>
              <a:gd name="T32" fmla="*/ 97 w 416"/>
              <a:gd name="T33" fmla="*/ 291 h 804"/>
              <a:gd name="T34" fmla="*/ 106 w 416"/>
              <a:gd name="T35" fmla="*/ 318 h 804"/>
              <a:gd name="T36" fmla="*/ 141 w 416"/>
              <a:gd name="T37" fmla="*/ 371 h 804"/>
              <a:gd name="T38" fmla="*/ 186 w 416"/>
              <a:gd name="T39" fmla="*/ 433 h 804"/>
              <a:gd name="T40" fmla="*/ 194 w 416"/>
              <a:gd name="T41" fmla="*/ 468 h 804"/>
              <a:gd name="T42" fmla="*/ 203 w 416"/>
              <a:gd name="T43" fmla="*/ 494 h 804"/>
              <a:gd name="T44" fmla="*/ 203 w 416"/>
              <a:gd name="T45" fmla="*/ 494 h 804"/>
              <a:gd name="T46" fmla="*/ 212 w 416"/>
              <a:gd name="T47" fmla="*/ 530 h 804"/>
              <a:gd name="T48" fmla="*/ 230 w 416"/>
              <a:gd name="T49" fmla="*/ 556 h 804"/>
              <a:gd name="T50" fmla="*/ 291 w 416"/>
              <a:gd name="T51" fmla="*/ 618 h 804"/>
              <a:gd name="T52" fmla="*/ 362 w 416"/>
              <a:gd name="T53" fmla="*/ 662 h 804"/>
              <a:gd name="T54" fmla="*/ 380 w 416"/>
              <a:gd name="T55" fmla="*/ 689 h 804"/>
              <a:gd name="T56" fmla="*/ 389 w 416"/>
              <a:gd name="T57" fmla="*/ 715 h 804"/>
              <a:gd name="T58" fmla="*/ 389 w 416"/>
              <a:gd name="T59" fmla="*/ 715 h 804"/>
              <a:gd name="T60" fmla="*/ 397 w 416"/>
              <a:gd name="T61" fmla="*/ 759 h 804"/>
              <a:gd name="T62" fmla="*/ 415 w 416"/>
              <a:gd name="T63" fmla="*/ 803 h 804"/>
              <a:gd name="T64" fmla="*/ 415 w 416"/>
              <a:gd name="T65" fmla="*/ 115 h 804"/>
              <a:gd name="T66" fmla="*/ 415 w 416"/>
              <a:gd name="T67" fmla="*/ 115 h 804"/>
              <a:gd name="T68" fmla="*/ 389 w 416"/>
              <a:gd name="T69" fmla="*/ 124 h 804"/>
              <a:gd name="T70" fmla="*/ 362 w 416"/>
              <a:gd name="T71" fmla="*/ 124 h 804"/>
              <a:gd name="T72" fmla="*/ 300 w 416"/>
              <a:gd name="T73" fmla="*/ 124 h 804"/>
              <a:gd name="T74" fmla="*/ 247 w 416"/>
              <a:gd name="T75" fmla="*/ 106 h 804"/>
              <a:gd name="T76" fmla="*/ 203 w 416"/>
              <a:gd name="T77" fmla="*/ 8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804">
                <a:moveTo>
                  <a:pt x="203" y="89"/>
                </a:moveTo>
                <a:lnTo>
                  <a:pt x="203" y="89"/>
                </a:lnTo>
                <a:lnTo>
                  <a:pt x="159" y="53"/>
                </a:lnTo>
                <a:lnTo>
                  <a:pt x="97" y="18"/>
                </a:lnTo>
                <a:lnTo>
                  <a:pt x="62" y="9"/>
                </a:lnTo>
                <a:lnTo>
                  <a:pt x="36" y="0"/>
                </a:lnTo>
                <a:lnTo>
                  <a:pt x="18" y="9"/>
                </a:lnTo>
                <a:lnTo>
                  <a:pt x="0" y="27"/>
                </a:lnTo>
                <a:lnTo>
                  <a:pt x="0" y="27"/>
                </a:lnTo>
                <a:lnTo>
                  <a:pt x="0" y="44"/>
                </a:lnTo>
                <a:lnTo>
                  <a:pt x="9" y="71"/>
                </a:lnTo>
                <a:lnTo>
                  <a:pt x="44" y="133"/>
                </a:lnTo>
                <a:lnTo>
                  <a:pt x="89" y="203"/>
                </a:lnTo>
                <a:lnTo>
                  <a:pt x="97" y="230"/>
                </a:lnTo>
                <a:lnTo>
                  <a:pt x="97" y="265"/>
                </a:lnTo>
                <a:lnTo>
                  <a:pt x="97" y="265"/>
                </a:lnTo>
                <a:lnTo>
                  <a:pt x="97" y="291"/>
                </a:lnTo>
                <a:lnTo>
                  <a:pt x="106" y="318"/>
                </a:lnTo>
                <a:lnTo>
                  <a:pt x="141" y="371"/>
                </a:lnTo>
                <a:lnTo>
                  <a:pt x="186" y="433"/>
                </a:lnTo>
                <a:lnTo>
                  <a:pt x="194" y="468"/>
                </a:lnTo>
                <a:lnTo>
                  <a:pt x="203" y="494"/>
                </a:lnTo>
                <a:lnTo>
                  <a:pt x="203" y="494"/>
                </a:lnTo>
                <a:lnTo>
                  <a:pt x="212" y="530"/>
                </a:lnTo>
                <a:lnTo>
                  <a:pt x="230" y="556"/>
                </a:lnTo>
                <a:lnTo>
                  <a:pt x="291" y="618"/>
                </a:lnTo>
                <a:lnTo>
                  <a:pt x="362" y="662"/>
                </a:lnTo>
                <a:lnTo>
                  <a:pt x="380" y="689"/>
                </a:lnTo>
                <a:lnTo>
                  <a:pt x="389" y="715"/>
                </a:lnTo>
                <a:lnTo>
                  <a:pt x="389" y="715"/>
                </a:lnTo>
                <a:lnTo>
                  <a:pt x="397" y="759"/>
                </a:lnTo>
                <a:lnTo>
                  <a:pt x="415" y="803"/>
                </a:lnTo>
                <a:lnTo>
                  <a:pt x="415" y="115"/>
                </a:lnTo>
                <a:lnTo>
                  <a:pt x="415" y="115"/>
                </a:lnTo>
                <a:lnTo>
                  <a:pt x="389" y="124"/>
                </a:lnTo>
                <a:lnTo>
                  <a:pt x="362" y="124"/>
                </a:lnTo>
                <a:lnTo>
                  <a:pt x="300" y="124"/>
                </a:lnTo>
                <a:lnTo>
                  <a:pt x="247" y="106"/>
                </a:lnTo>
                <a:lnTo>
                  <a:pt x="203" y="89"/>
                </a:lnTo>
              </a:path>
            </a:pathLst>
          </a:custGeom>
          <a:solidFill>
            <a:schemeClr val="bg1">
              <a:lumMod val="85000"/>
            </a:schemeClr>
          </a:solidFill>
          <a:ln w="9525" cap="flat">
            <a:solidFill>
              <a:schemeClr val="bg1"/>
            </a:solidFill>
            <a:bevel/>
            <a:headEnd/>
            <a:tailEnd/>
          </a:ln>
          <a:effectLst/>
        </p:spPr>
        <p:txBody>
          <a:bodyPr wrap="none" anchor="ctr"/>
          <a:lstStyle/>
          <a:p>
            <a:endParaRPr lang="de-DE"/>
          </a:p>
        </p:txBody>
      </p:sp>
      <p:sp>
        <p:nvSpPr>
          <p:cNvPr id="67" name="Titel 1"/>
          <p:cNvSpPr>
            <a:spLocks noGrp="1"/>
          </p:cNvSpPr>
          <p:nvPr>
            <p:ph type="title"/>
          </p:nvPr>
        </p:nvSpPr>
        <p:spPr>
          <a:xfrm>
            <a:off x="457201" y="938748"/>
            <a:ext cx="3008313" cy="968375"/>
          </a:xfrm>
        </p:spPr>
        <p:txBody>
          <a:bodyPr anchor="b"/>
          <a:lstStyle>
            <a:lvl1pPr algn="l">
              <a:defRPr sz="2000" b="0" i="1"/>
            </a:lvl1pPr>
          </a:lstStyle>
          <a:p>
            <a:r>
              <a:rPr lang="de-AT"/>
              <a:t>Mastertitelformat bearbeiten</a:t>
            </a:r>
            <a:endParaRPr lang="de-DE" dirty="0"/>
          </a:p>
        </p:txBody>
      </p:sp>
      <p:sp>
        <p:nvSpPr>
          <p:cNvPr id="71" name="Textplatzhalter 3"/>
          <p:cNvSpPr>
            <a:spLocks noGrp="1"/>
          </p:cNvSpPr>
          <p:nvPr>
            <p:ph type="body" sz="half" idx="2"/>
          </p:nvPr>
        </p:nvSpPr>
        <p:spPr>
          <a:xfrm>
            <a:off x="457201" y="1981309"/>
            <a:ext cx="3008313" cy="2861058"/>
          </a:xfrm>
        </p:spPr>
        <p:txBody>
          <a:bodyPr/>
          <a:lstStyle>
            <a:lvl1pPr marL="0" indent="0">
              <a:buNone/>
              <a:defRPr sz="1400" b="0" i="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9"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57833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4"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84170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ck 15"/>
          <p:cNvSpPr/>
          <p:nvPr/>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7" name="Rechteck 6"/>
          <p:cNvSpPr/>
          <p:nvPr/>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12" name="Rechteck 11"/>
          <p:cNvSpPr/>
          <p:nvPr/>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1143009"/>
            <a:ext cx="8229600" cy="660400"/>
          </a:xfrm>
          <a:prstGeom prst="rect">
            <a:avLst/>
          </a:prstGeom>
        </p:spPr>
        <p:txBody>
          <a:bodyPr vert="horz" lIns="91440" tIns="45720" rIns="91440" bIns="45720" rtlCol="0" anchor="t">
            <a:noAutofit/>
          </a:bodyPr>
          <a:lstStyle/>
          <a:p>
            <a:r>
              <a:rPr lang="de-AT" dirty="0"/>
              <a:t>Mastertitelformat bearbeiten</a:t>
            </a:r>
            <a:endParaRPr lang="de-DE" dirty="0"/>
          </a:p>
        </p:txBody>
      </p:sp>
      <p:sp>
        <p:nvSpPr>
          <p:cNvPr id="3" name="Textplatzhalter 2"/>
          <p:cNvSpPr>
            <a:spLocks noGrp="1"/>
          </p:cNvSpPr>
          <p:nvPr>
            <p:ph type="body" idx="1"/>
          </p:nvPr>
        </p:nvSpPr>
        <p:spPr>
          <a:xfrm>
            <a:off x="457200" y="1803409"/>
            <a:ext cx="8229600" cy="3471326"/>
          </a:xfrm>
          <a:prstGeom prst="rect">
            <a:avLst/>
          </a:prstGeom>
        </p:spPr>
        <p:txBody>
          <a:bodyPr vert="horz" lIns="91440" tIns="45720" rIns="91440" bIns="45720" rtlCol="0">
            <a:normAutofit/>
          </a:bodyPr>
          <a:lstStyle/>
          <a:p>
            <a:pPr lvl="0"/>
            <a:r>
              <a:rPr lang="de-AT" dirty="0"/>
              <a:t>Mastertextformat bearbeiten</a:t>
            </a:r>
          </a:p>
          <a:p>
            <a:pPr lvl="3"/>
            <a:r>
              <a:rPr lang="de-AT" dirty="0"/>
              <a:t>Zweite Ebene</a:t>
            </a:r>
          </a:p>
          <a:p>
            <a:pPr lvl="4"/>
            <a:r>
              <a:rPr lang="de-AT" dirty="0"/>
              <a:t>Dritte Ebene</a:t>
            </a:r>
          </a:p>
          <a:p>
            <a:pPr lvl="5"/>
            <a:r>
              <a:rPr lang="de-AT" dirty="0"/>
              <a:t>Vierte Ebene</a:t>
            </a:r>
          </a:p>
          <a:p>
            <a:pPr lvl="6"/>
            <a:r>
              <a:rPr lang="de-AT" dirty="0"/>
              <a:t>Fünfte Ebene</a:t>
            </a:r>
            <a:endParaRPr lang="de-DE" dirty="0"/>
          </a:p>
        </p:txBody>
      </p:sp>
      <p:sp>
        <p:nvSpPr>
          <p:cNvPr id="6" name="Foliennummernplatzhalter 5"/>
          <p:cNvSpPr>
            <a:spLocks noGrp="1"/>
          </p:cNvSpPr>
          <p:nvPr>
            <p:ph type="sldNum" sz="quarter" idx="4"/>
          </p:nvPr>
        </p:nvSpPr>
        <p:spPr>
          <a:xfrm>
            <a:off x="8341790" y="5360055"/>
            <a:ext cx="514350" cy="304271"/>
          </a:xfrm>
          <a:prstGeom prst="rect">
            <a:avLst/>
          </a:prstGeom>
        </p:spPr>
        <p:txBody>
          <a:bodyPr vert="horz" lIns="91440" tIns="45720" rIns="91440" bIns="45720" rtlCol="0" anchor="t"/>
          <a:lstStyle>
            <a:lvl1pPr algn="r">
              <a:defRPr sz="1200">
                <a:solidFill>
                  <a:schemeClr val="accent1"/>
                </a:solidFill>
              </a:defRPr>
            </a:lvl1pPr>
          </a:lstStyle>
          <a:p>
            <a:fld id="{AF93B2B6-68E5-2D46-B060-FE1D3366BF4B}" type="slidenum">
              <a:rPr lang="de-DE" smtClean="0"/>
              <a:pPr/>
              <a:t>‹#›</a:t>
            </a:fld>
            <a:endParaRPr lang="de-DE" dirty="0"/>
          </a:p>
        </p:txBody>
      </p:sp>
      <p:pic>
        <p:nvPicPr>
          <p:cNvPr id="8" name="Bild 7" descr="Energy-Community_logo_sRGB_30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8133" y="147517"/>
            <a:ext cx="1861966" cy="521351"/>
          </a:xfrm>
          <a:prstGeom prst="rect">
            <a:avLst/>
          </a:prstGeom>
        </p:spPr>
      </p:pic>
      <p:cxnSp>
        <p:nvCxnSpPr>
          <p:cNvPr id="15" name="Gerade Verbindung 14"/>
          <p:cNvCxnSpPr/>
          <p:nvPr/>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Fußzeilenplatzhalter 4"/>
          <p:cNvSpPr txBox="1">
            <a:spLocks/>
          </p:cNvSpPr>
          <p:nvPr/>
        </p:nvSpPr>
        <p:spPr>
          <a:xfrm>
            <a:off x="3285065" y="5360055"/>
            <a:ext cx="4140202" cy="304271"/>
          </a:xfrm>
          <a:prstGeom prst="rect">
            <a:avLst/>
          </a:prstGeom>
        </p:spPr>
        <p:txBody>
          <a:bodyPr vert="horz" lIns="91440" tIns="45720" rIns="91440" bIns="45720" rtlCol="0" anchor="t"/>
          <a:lstStyle>
            <a:defPPr>
              <a:defRPr lang="de-DE"/>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t>Energy</a:t>
            </a:r>
            <a:r>
              <a:rPr lang="de-DE" baseline="0" dirty="0"/>
              <a:t> Community </a:t>
            </a:r>
            <a:r>
              <a:rPr lang="de-DE" baseline="0" dirty="0" err="1"/>
              <a:t>Secretariat</a:t>
            </a:r>
            <a:endParaRPr lang="de-DE" dirty="0"/>
          </a:p>
        </p:txBody>
      </p:sp>
      <p:sp>
        <p:nvSpPr>
          <p:cNvPr id="17" name="Fußzeilenplatzhalter 4"/>
          <p:cNvSpPr>
            <a:spLocks noGrp="1"/>
          </p:cNvSpPr>
          <p:nvPr>
            <p:ph type="ftr" sz="quarter" idx="3"/>
          </p:nvPr>
        </p:nvSpPr>
        <p:spPr>
          <a:xfrm>
            <a:off x="262465" y="5360055"/>
            <a:ext cx="2387601" cy="304271"/>
          </a:xfrm>
          <a:prstGeom prst="rect">
            <a:avLst/>
          </a:prstGeom>
        </p:spPr>
        <p:txBody>
          <a:bodyPr/>
          <a:lstStyle>
            <a:lvl1pPr>
              <a:defRPr sz="1200">
                <a:solidFill>
                  <a:schemeClr val="tx2"/>
                </a:solidFill>
              </a:defRPr>
            </a:lvl1pPr>
          </a:lstStyle>
          <a:p>
            <a:r>
              <a:rPr lang="en-US"/>
              <a:t>Name of the Event</a:t>
            </a:r>
            <a:endParaRPr lang="de-DE" dirty="0"/>
          </a:p>
        </p:txBody>
      </p:sp>
      <p:cxnSp>
        <p:nvCxnSpPr>
          <p:cNvPr id="20" name="Gerade Verbindung 19"/>
          <p:cNvCxnSpPr/>
          <p:nvPr/>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Rechteck 21"/>
          <p:cNvSpPr/>
          <p:nvPr userDrawn="1"/>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3" name="Rechteck 22"/>
          <p:cNvSpPr/>
          <p:nvPr userDrawn="1"/>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4" name="Rechteck 23"/>
          <p:cNvSpPr/>
          <p:nvPr userDrawn="1"/>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6" name="Gerade Verbindung 25"/>
          <p:cNvCxnSpPr/>
          <p:nvPr userDrawn="1"/>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userDrawn="1"/>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512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p:txStyles>
    <p:titleStyle>
      <a:lvl1pPr algn="l" defTabSz="457200" rtl="0" eaLnBrk="1" latinLnBrk="0" hangingPunct="1">
        <a:spcBef>
          <a:spcPct val="0"/>
        </a:spcBef>
        <a:buNone/>
        <a:defRPr sz="2800" i="1" kern="1200">
          <a:solidFill>
            <a:schemeClr val="tx2"/>
          </a:solidFill>
          <a:latin typeface="+mj-lt"/>
          <a:ea typeface="+mj-ea"/>
          <a:cs typeface="+mj-cs"/>
        </a:defRPr>
      </a:lvl1pPr>
    </p:titleStyle>
    <p:bodyStyle>
      <a:lvl1pPr marL="0" indent="0" algn="l" defTabSz="457200" rtl="0" eaLnBrk="1" latinLnBrk="0" hangingPunct="1">
        <a:lnSpc>
          <a:spcPct val="130000"/>
        </a:lnSpc>
        <a:spcBef>
          <a:spcPts val="600"/>
        </a:spcBef>
        <a:spcAft>
          <a:spcPts val="600"/>
        </a:spcAft>
        <a:buFont typeface="Arial"/>
        <a:buNone/>
        <a:defRPr sz="1700" b="1" i="1" kern="1200">
          <a:solidFill>
            <a:schemeClr val="tx2"/>
          </a:solidFill>
          <a:latin typeface="+mn-lt"/>
          <a:ea typeface="+mn-ea"/>
          <a:cs typeface="Arial"/>
        </a:defRPr>
      </a:lvl1pPr>
      <a:lvl2pPr marL="0" indent="0" algn="l" defTabSz="457200" rtl="0" eaLnBrk="1" latinLnBrk="0" hangingPunct="1">
        <a:lnSpc>
          <a:spcPct val="90000"/>
        </a:lnSpc>
        <a:spcBef>
          <a:spcPct val="20000"/>
        </a:spcBef>
        <a:spcAft>
          <a:spcPts val="0"/>
        </a:spcAft>
        <a:buFont typeface="Arial"/>
        <a:buNone/>
        <a:defRPr lang="de-AT" sz="1600" b="0" i="0" kern="1200" dirty="0" smtClean="0">
          <a:solidFill>
            <a:schemeClr val="tx1"/>
          </a:solidFill>
          <a:latin typeface="Arial"/>
          <a:ea typeface="+mn-ea"/>
          <a:cs typeface="Arial"/>
        </a:defRPr>
      </a:lvl2pPr>
      <a:lvl3pPr marL="0" marR="0" indent="0" algn="l" defTabSz="457200" rtl="0" eaLnBrk="1" fontAlgn="auto" latinLnBrk="0" hangingPunct="1">
        <a:lnSpc>
          <a:spcPct val="100000"/>
        </a:lnSpc>
        <a:spcBef>
          <a:spcPct val="20000"/>
        </a:spcBef>
        <a:spcAft>
          <a:spcPts val="600"/>
        </a:spcAft>
        <a:buClrTx/>
        <a:buSzTx/>
        <a:buFont typeface="Arial"/>
        <a:buNone/>
        <a:tabLst/>
        <a:defRPr lang="de-AT" sz="1600" b="1" i="1" kern="1200" dirty="0" smtClean="0">
          <a:solidFill>
            <a:schemeClr val="tx2"/>
          </a:solidFill>
          <a:latin typeface="Arial"/>
          <a:ea typeface="+mn-ea"/>
          <a:cs typeface="Arial"/>
        </a:defRPr>
      </a:lvl3pPr>
      <a:lvl4pPr marL="177800" indent="-177800" algn="l" defTabSz="457200" rtl="0" eaLnBrk="1" latinLnBrk="0" hangingPunct="1">
        <a:lnSpc>
          <a:spcPct val="130000"/>
        </a:lnSpc>
        <a:spcBef>
          <a:spcPts val="0"/>
        </a:spcBef>
        <a:spcAft>
          <a:spcPts val="800"/>
        </a:spcAft>
        <a:buFont typeface="Symbol" charset="2"/>
        <a:buNone/>
        <a:defRPr sz="1700" b="0" i="0" kern="1200">
          <a:solidFill>
            <a:schemeClr val="tx1">
              <a:lumMod val="75000"/>
              <a:lumOff val="25000"/>
            </a:schemeClr>
          </a:solidFill>
          <a:latin typeface="+mn-lt"/>
          <a:ea typeface="+mn-ea"/>
          <a:cs typeface="Arial"/>
        </a:defRPr>
      </a:lvl4pPr>
      <a:lvl5pPr marL="88900" indent="-88900" algn="l" defTabSz="457200" rtl="0" eaLnBrk="1" latinLnBrk="0" hangingPunct="1">
        <a:lnSpc>
          <a:spcPct val="130000"/>
        </a:lnSpc>
        <a:spcBef>
          <a:spcPts val="0"/>
        </a:spcBef>
        <a:spcAft>
          <a:spcPts val="800"/>
        </a:spcAft>
        <a:buFont typeface="Arial"/>
        <a:buChar char="•"/>
        <a:defRPr sz="1700" b="0" i="0" kern="1200">
          <a:solidFill>
            <a:schemeClr val="tx1">
              <a:lumMod val="75000"/>
              <a:lumOff val="25000"/>
            </a:schemeClr>
          </a:solidFill>
          <a:latin typeface="+mn-lt"/>
          <a:ea typeface="+mn-ea"/>
          <a:cs typeface="Arial"/>
        </a:defRPr>
      </a:lvl5pPr>
      <a:lvl6pPr marL="5397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6pPr>
      <a:lvl7pPr marL="8953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energy-community.org/implementation/package/EL.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039" y="51256"/>
            <a:ext cx="2207941" cy="69872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Bildplatzhalt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98" r="98"/>
          <a:stretch>
            <a:fillRect/>
          </a:stretch>
        </p:blipFill>
        <p:spPr/>
      </p:pic>
      <p:sp>
        <p:nvSpPr>
          <p:cNvPr id="4" name="Untertitel 3"/>
          <p:cNvSpPr>
            <a:spLocks noGrp="1"/>
          </p:cNvSpPr>
          <p:nvPr>
            <p:ph type="subTitle" idx="1"/>
          </p:nvPr>
        </p:nvSpPr>
        <p:spPr>
          <a:xfrm>
            <a:off x="4411135" y="3050883"/>
            <a:ext cx="4732161" cy="1195192"/>
          </a:xfrm>
        </p:spPr>
        <p:txBody>
          <a:bodyPr>
            <a:normAutofit/>
          </a:bodyPr>
          <a:lstStyle/>
          <a:p>
            <a:r>
              <a:rPr lang="de-DE" sz="1600" dirty="0">
                <a:solidFill>
                  <a:schemeClr val="tx2"/>
                </a:solidFill>
              </a:rPr>
              <a:t>Jasmina Trhulj, Energy Community Secretariat</a:t>
            </a:r>
          </a:p>
          <a:p>
            <a:r>
              <a:rPr lang="de-DE" sz="1600" dirty="0">
                <a:solidFill>
                  <a:schemeClr val="tx2"/>
                </a:solidFill>
              </a:rPr>
              <a:t>37th MESC, 8 October 2024</a:t>
            </a:r>
          </a:p>
        </p:txBody>
      </p:sp>
      <p:sp>
        <p:nvSpPr>
          <p:cNvPr id="5" name="Titel 4"/>
          <p:cNvSpPr>
            <a:spLocks noGrp="1"/>
          </p:cNvSpPr>
          <p:nvPr>
            <p:ph type="title"/>
          </p:nvPr>
        </p:nvSpPr>
        <p:spPr>
          <a:xfrm>
            <a:off x="4411839" y="1787236"/>
            <a:ext cx="4732161" cy="1286164"/>
          </a:xfrm>
        </p:spPr>
        <p:txBody>
          <a:bodyPr/>
          <a:lstStyle/>
          <a:p>
            <a:pPr algn="just"/>
            <a:r>
              <a:rPr lang="en-US" sz="1800" dirty="0">
                <a:latin typeface="Arial" panose="020B0604020202020204" pitchFamily="34" charset="0"/>
                <a:ea typeface="Times New Roman" panose="02020603050405020304" pitchFamily="18" charset="0"/>
                <a:cs typeface="Times New Roman" panose="02020603050405020304" pitchFamily="18" charset="0"/>
              </a:rPr>
              <a:t>The Electricity Integration Package in the Energy Community - Update</a:t>
            </a:r>
            <a:endParaRPr lang="de-DE" sz="1800" dirty="0"/>
          </a:p>
        </p:txBody>
      </p:sp>
    </p:spTree>
    <p:extLst>
      <p:ext uri="{BB962C8B-B14F-4D97-AF65-F5344CB8AC3E}">
        <p14:creationId xmlns:p14="http://schemas.microsoft.com/office/powerpoint/2010/main" val="128908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69BA3-098E-C9C9-E54F-619B0A5CC339}"/>
              </a:ext>
            </a:extLst>
          </p:cNvPr>
          <p:cNvSpPr>
            <a:spLocks noGrp="1"/>
          </p:cNvSpPr>
          <p:nvPr>
            <p:ph type="sldNum" sz="quarter" idx="12"/>
          </p:nvPr>
        </p:nvSpPr>
        <p:spPr/>
        <p:txBody>
          <a:bodyPr/>
          <a:lstStyle/>
          <a:p>
            <a:fld id="{AF93B2B6-68E5-2D46-B060-FE1D3366BF4B}" type="slidenum">
              <a:rPr lang="de-DE" smtClean="0"/>
              <a:pPr/>
              <a:t>2</a:t>
            </a:fld>
            <a:endParaRPr lang="de-DE" dirty="0"/>
          </a:p>
        </p:txBody>
      </p:sp>
      <p:sp>
        <p:nvSpPr>
          <p:cNvPr id="4" name="Titel 6">
            <a:extLst>
              <a:ext uri="{FF2B5EF4-FFF2-40B4-BE49-F238E27FC236}">
                <a16:creationId xmlns:a16="http://schemas.microsoft.com/office/drawing/2014/main" id="{584BEC73-8E5E-D0E4-37C4-9D31AAC7A05E}"/>
              </a:ext>
            </a:extLst>
          </p:cNvPr>
          <p:cNvSpPr txBox="1">
            <a:spLocks/>
          </p:cNvSpPr>
          <p:nvPr/>
        </p:nvSpPr>
        <p:spPr>
          <a:xfrm>
            <a:off x="76199" y="85528"/>
            <a:ext cx="8991601" cy="84210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a:highlight>
                  <a:srgbClr val="FFFFFF"/>
                </a:highlight>
              </a:rPr>
              <a:t>The Electricity Integration Package obligations and minimum requirements for </a:t>
            </a:r>
            <a:r>
              <a:rPr lang="en-US" sz="2000" b="1" dirty="0" err="1">
                <a:highlight>
                  <a:srgbClr val="FFFFFF"/>
                </a:highlight>
              </a:rPr>
              <a:t>EnC</a:t>
            </a:r>
            <a:r>
              <a:rPr lang="en-US" sz="2000" b="1" dirty="0">
                <a:highlight>
                  <a:srgbClr val="FFFFFF"/>
                </a:highlight>
              </a:rPr>
              <a:t> CPs adherence to SDAC and SIDC </a:t>
            </a:r>
          </a:p>
        </p:txBody>
      </p:sp>
      <p:sp>
        <p:nvSpPr>
          <p:cNvPr id="5" name="TextBox 4">
            <a:extLst>
              <a:ext uri="{FF2B5EF4-FFF2-40B4-BE49-F238E27FC236}">
                <a16:creationId xmlns:a16="http://schemas.microsoft.com/office/drawing/2014/main" id="{87DD9E48-B5F5-0B2D-380D-CDE108CDDE3B}"/>
              </a:ext>
            </a:extLst>
          </p:cNvPr>
          <p:cNvSpPr txBox="1"/>
          <p:nvPr/>
        </p:nvSpPr>
        <p:spPr>
          <a:xfrm>
            <a:off x="0" y="927633"/>
            <a:ext cx="9221833" cy="3936462"/>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374650" lvl="4" indent="-285750">
              <a:lnSpc>
                <a:spcPct val="130000"/>
              </a:lnSpc>
              <a:spcAft>
                <a:spcPts val="1200"/>
              </a:spcAft>
              <a:buFont typeface="Arial" panose="020B0604020202020204" pitchFamily="34" charset="0"/>
              <a:buChar char="•"/>
            </a:pPr>
            <a:r>
              <a:rPr lang="en-US" sz="1400" b="1" dirty="0">
                <a:solidFill>
                  <a:schemeClr val="tx2"/>
                </a:solidFill>
                <a:cs typeface="Arial"/>
              </a:rPr>
              <a:t>Transposition of the Electricity Integration Package (EIP) </a:t>
            </a:r>
          </a:p>
          <a:p>
            <a:pPr marL="831850" lvl="5" indent="-285750">
              <a:lnSpc>
                <a:spcPct val="130000"/>
              </a:lnSpc>
              <a:spcAft>
                <a:spcPts val="1200"/>
              </a:spcAft>
              <a:buFont typeface="Wingdings" panose="05000000000000000000" pitchFamily="2" charset="2"/>
              <a:buChar char="Ø"/>
            </a:pPr>
            <a:r>
              <a:rPr lang="en-US" sz="1400" dirty="0">
                <a:solidFill>
                  <a:schemeClr val="tx2"/>
                </a:solidFill>
                <a:cs typeface="Arial"/>
              </a:rPr>
              <a:t>Deadline: </a:t>
            </a:r>
            <a:r>
              <a:rPr lang="en-US" sz="1400" b="1" dirty="0">
                <a:solidFill>
                  <a:schemeClr val="tx2"/>
                </a:solidFill>
                <a:cs typeface="Arial"/>
              </a:rPr>
              <a:t>31 December 2023 </a:t>
            </a:r>
          </a:p>
          <a:p>
            <a:pPr marL="374650" lvl="4" indent="-285750">
              <a:lnSpc>
                <a:spcPct val="130000"/>
              </a:lnSpc>
              <a:spcAft>
                <a:spcPts val="1200"/>
              </a:spcAft>
              <a:buFont typeface="Arial" panose="020B0604020202020204" pitchFamily="34" charset="0"/>
              <a:buChar char="•"/>
            </a:pPr>
            <a:r>
              <a:rPr lang="en-US" sz="1400" b="1" dirty="0">
                <a:solidFill>
                  <a:schemeClr val="tx2"/>
                </a:solidFill>
                <a:cs typeface="Arial"/>
              </a:rPr>
              <a:t>The MCO Integration Plan submission </a:t>
            </a:r>
          </a:p>
          <a:p>
            <a:pPr marL="831850" lvl="5" indent="-285750">
              <a:spcAft>
                <a:spcPts val="600"/>
              </a:spcAft>
              <a:buFont typeface="Wingdings" panose="05000000000000000000" pitchFamily="2" charset="2"/>
              <a:buChar char="Ø"/>
            </a:pPr>
            <a:r>
              <a:rPr lang="en-US" sz="1400" dirty="0">
                <a:solidFill>
                  <a:schemeClr val="tx2"/>
                </a:solidFill>
                <a:cs typeface="Arial"/>
              </a:rPr>
              <a:t>by all EU and </a:t>
            </a:r>
            <a:r>
              <a:rPr lang="en-US" sz="1400" dirty="0" err="1">
                <a:solidFill>
                  <a:schemeClr val="tx2"/>
                </a:solidFill>
                <a:cs typeface="Arial"/>
              </a:rPr>
              <a:t>EnC</a:t>
            </a:r>
            <a:r>
              <a:rPr lang="en-US" sz="1400" dirty="0">
                <a:solidFill>
                  <a:schemeClr val="tx2"/>
                </a:solidFill>
                <a:cs typeface="Arial"/>
              </a:rPr>
              <a:t> NEMOs to all EU and </a:t>
            </a:r>
            <a:r>
              <a:rPr lang="en-US" sz="1400" dirty="0" err="1">
                <a:solidFill>
                  <a:schemeClr val="tx2"/>
                </a:solidFill>
                <a:cs typeface="Arial"/>
              </a:rPr>
              <a:t>EnC</a:t>
            </a:r>
            <a:r>
              <a:rPr lang="en-US" sz="1400" dirty="0">
                <a:solidFill>
                  <a:schemeClr val="tx2"/>
                </a:solidFill>
                <a:cs typeface="Arial"/>
              </a:rPr>
              <a:t> NRAs, ECRB and ACER </a:t>
            </a:r>
          </a:p>
          <a:p>
            <a:pPr marL="831850" lvl="5" indent="-285750">
              <a:spcAft>
                <a:spcPts val="600"/>
              </a:spcAft>
              <a:buFont typeface="Wingdings" panose="05000000000000000000" pitchFamily="2" charset="2"/>
              <a:buChar char="Ø"/>
            </a:pPr>
            <a:r>
              <a:rPr lang="en-US" sz="1400" dirty="0">
                <a:solidFill>
                  <a:schemeClr val="tx2"/>
                </a:solidFill>
                <a:cs typeface="Arial"/>
              </a:rPr>
              <a:t>Deadline: </a:t>
            </a:r>
            <a:r>
              <a:rPr lang="en-US" sz="1400" b="1" dirty="0">
                <a:solidFill>
                  <a:schemeClr val="tx2"/>
                </a:solidFill>
                <a:cs typeface="Arial"/>
              </a:rPr>
              <a:t>15 December 2023</a:t>
            </a:r>
          </a:p>
          <a:p>
            <a:pPr marL="831850" lvl="5" indent="-285750">
              <a:spcAft>
                <a:spcPts val="600"/>
              </a:spcAft>
              <a:buFont typeface="Wingdings" panose="05000000000000000000" pitchFamily="2" charset="2"/>
              <a:buChar char="Ø"/>
            </a:pPr>
            <a:r>
              <a:rPr lang="en-US" sz="1400" dirty="0">
                <a:solidFill>
                  <a:schemeClr val="tx2"/>
                </a:solidFill>
                <a:cs typeface="Arial"/>
              </a:rPr>
              <a:t>It was timely drafted by all EU NEMOs but its official submission was postponed to 15 June, due to the delayed transposition and consequently a lack of compliantly designated NEMOs in any of the Contracting Parties (upon recommendation of EC, ECS and ACER) </a:t>
            </a:r>
          </a:p>
          <a:p>
            <a:pPr marL="374650" lvl="4" indent="-285750">
              <a:lnSpc>
                <a:spcPct val="130000"/>
              </a:lnSpc>
              <a:spcAft>
                <a:spcPts val="1200"/>
              </a:spcAft>
              <a:buFont typeface="Arial" panose="020B0604020202020204" pitchFamily="34" charset="0"/>
              <a:buChar char="•"/>
            </a:pPr>
            <a:r>
              <a:rPr lang="en-US" sz="1400" b="1" dirty="0" err="1">
                <a:solidFill>
                  <a:schemeClr val="tx2"/>
                </a:solidFill>
                <a:cs typeface="Arial"/>
              </a:rPr>
              <a:t>EnC</a:t>
            </a:r>
            <a:r>
              <a:rPr lang="en-US" sz="1400" b="1" dirty="0">
                <a:solidFill>
                  <a:schemeClr val="tx2"/>
                </a:solidFill>
                <a:cs typeface="Arial"/>
              </a:rPr>
              <a:t> CCRs </a:t>
            </a:r>
            <a:r>
              <a:rPr lang="en-US" sz="1400" b="1" dirty="0" err="1">
                <a:solidFill>
                  <a:schemeClr val="tx2"/>
                </a:solidFill>
                <a:cs typeface="Arial"/>
              </a:rPr>
              <a:t>operationalisation</a:t>
            </a:r>
            <a:r>
              <a:rPr lang="en-US" sz="1400" b="1" dirty="0">
                <a:solidFill>
                  <a:schemeClr val="tx2"/>
                </a:solidFill>
                <a:cs typeface="Arial"/>
              </a:rPr>
              <a:t> </a:t>
            </a:r>
          </a:p>
          <a:p>
            <a:pPr marL="831850" lvl="5" indent="-285750">
              <a:spcAft>
                <a:spcPts val="600"/>
              </a:spcAft>
              <a:buFont typeface="Wingdings" panose="05000000000000000000" pitchFamily="2" charset="2"/>
              <a:buChar char="Ø"/>
            </a:pPr>
            <a:r>
              <a:rPr lang="en-US" sz="1400" dirty="0">
                <a:solidFill>
                  <a:schemeClr val="tx2"/>
                </a:solidFill>
                <a:cs typeface="Arial"/>
              </a:rPr>
              <a:t>All TSOs of Shadow SEE CCR and EE CCR to sign a cooperation agreement </a:t>
            </a:r>
          </a:p>
          <a:p>
            <a:pPr marL="831850" lvl="5" indent="-285750">
              <a:spcAft>
                <a:spcPts val="600"/>
              </a:spcAft>
              <a:buFont typeface="Wingdings" panose="05000000000000000000" pitchFamily="2" charset="2"/>
              <a:buChar char="Ø"/>
            </a:pPr>
            <a:r>
              <a:rPr lang="en-US" sz="1400" dirty="0">
                <a:solidFill>
                  <a:schemeClr val="tx2"/>
                </a:solidFill>
                <a:cs typeface="Arial"/>
              </a:rPr>
              <a:t>All TSOs of </a:t>
            </a:r>
            <a:r>
              <a:rPr lang="en-US" sz="1400" dirty="0" err="1">
                <a:solidFill>
                  <a:schemeClr val="tx2"/>
                </a:solidFill>
                <a:cs typeface="Arial"/>
              </a:rPr>
              <a:t>EnC</a:t>
            </a:r>
            <a:r>
              <a:rPr lang="en-US" sz="1400" dirty="0">
                <a:solidFill>
                  <a:schemeClr val="tx2"/>
                </a:solidFill>
                <a:cs typeface="Arial"/>
              </a:rPr>
              <a:t> CCRs to submit a common coordinated capacity calculation methodology for DA and ID</a:t>
            </a:r>
          </a:p>
          <a:p>
            <a:pPr marL="831850" lvl="5" indent="-285750">
              <a:spcAft>
                <a:spcPts val="600"/>
              </a:spcAft>
              <a:buFont typeface="Wingdings" panose="05000000000000000000" pitchFamily="2" charset="2"/>
              <a:buChar char="Ø"/>
            </a:pPr>
            <a:r>
              <a:rPr lang="en-US" sz="1400" dirty="0">
                <a:solidFill>
                  <a:schemeClr val="tx2"/>
                </a:solidFill>
                <a:cs typeface="Arial"/>
              </a:rPr>
              <a:t>Deadline: </a:t>
            </a:r>
            <a:r>
              <a:rPr lang="en-US" sz="1400" b="1" dirty="0">
                <a:solidFill>
                  <a:schemeClr val="tx2"/>
                </a:solidFill>
                <a:cs typeface="Arial"/>
              </a:rPr>
              <a:t>15 June 2023</a:t>
            </a:r>
            <a:endParaRPr lang="en-US" sz="1400" b="1" dirty="0">
              <a:solidFill>
                <a:srgbClr val="FF0000"/>
              </a:solidFill>
              <a:cs typeface="Arial"/>
            </a:endParaRPr>
          </a:p>
        </p:txBody>
      </p:sp>
      <p:pic>
        <p:nvPicPr>
          <p:cNvPr id="7" name="Picture 6" descr="C:\Users\cmu\Desktop\EnCS logo.png">
            <a:extLst>
              <a:ext uri="{FF2B5EF4-FFF2-40B4-BE49-F238E27FC236}">
                <a16:creationId xmlns:a16="http://schemas.microsoft.com/office/drawing/2014/main" id="{893B673F-01E8-CE0E-8945-8E024E88A7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spTree>
    <p:extLst>
      <p:ext uri="{BB962C8B-B14F-4D97-AF65-F5344CB8AC3E}">
        <p14:creationId xmlns:p14="http://schemas.microsoft.com/office/powerpoint/2010/main" val="170910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69BA3-098E-C9C9-E54F-619B0A5CC339}"/>
              </a:ext>
            </a:extLst>
          </p:cNvPr>
          <p:cNvSpPr>
            <a:spLocks noGrp="1"/>
          </p:cNvSpPr>
          <p:nvPr>
            <p:ph type="sldNum" sz="quarter" idx="12"/>
          </p:nvPr>
        </p:nvSpPr>
        <p:spPr/>
        <p:txBody>
          <a:bodyPr/>
          <a:lstStyle/>
          <a:p>
            <a:fld id="{AF93B2B6-68E5-2D46-B060-FE1D3366BF4B}" type="slidenum">
              <a:rPr lang="de-DE" smtClean="0"/>
              <a:pPr/>
              <a:t>3</a:t>
            </a:fld>
            <a:endParaRPr lang="de-DE" dirty="0"/>
          </a:p>
        </p:txBody>
      </p:sp>
      <p:sp>
        <p:nvSpPr>
          <p:cNvPr id="4" name="Titel 6">
            <a:extLst>
              <a:ext uri="{FF2B5EF4-FFF2-40B4-BE49-F238E27FC236}">
                <a16:creationId xmlns:a16="http://schemas.microsoft.com/office/drawing/2014/main" id="{584BEC73-8E5E-D0E4-37C4-9D31AAC7A05E}"/>
              </a:ext>
            </a:extLst>
          </p:cNvPr>
          <p:cNvSpPr txBox="1">
            <a:spLocks/>
          </p:cNvSpPr>
          <p:nvPr/>
        </p:nvSpPr>
        <p:spPr>
          <a:xfrm>
            <a:off x="76199" y="22421"/>
            <a:ext cx="8991601" cy="84210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a:highlight>
                  <a:srgbClr val="FFFFFF"/>
                </a:highlight>
              </a:rPr>
              <a:t>EC and </a:t>
            </a:r>
            <a:r>
              <a:rPr lang="en-US" sz="2000" b="1" dirty="0" err="1">
                <a:highlight>
                  <a:srgbClr val="FFFFFF"/>
                </a:highlight>
              </a:rPr>
              <a:t>EnCS</a:t>
            </a:r>
            <a:r>
              <a:rPr lang="en-US" sz="2000" b="1" dirty="0">
                <a:highlight>
                  <a:srgbClr val="FFFFFF"/>
                </a:highlight>
              </a:rPr>
              <a:t> letter as of 13 June 2024 </a:t>
            </a:r>
          </a:p>
          <a:p>
            <a:r>
              <a:rPr lang="en-US" sz="2000" b="1" dirty="0">
                <a:highlight>
                  <a:srgbClr val="FFFFFF"/>
                </a:highlight>
              </a:rPr>
              <a:t>Imminent steps by no later than 15 October 2024</a:t>
            </a:r>
          </a:p>
        </p:txBody>
      </p:sp>
      <p:sp>
        <p:nvSpPr>
          <p:cNvPr id="5" name="TextBox 4">
            <a:extLst>
              <a:ext uri="{FF2B5EF4-FFF2-40B4-BE49-F238E27FC236}">
                <a16:creationId xmlns:a16="http://schemas.microsoft.com/office/drawing/2014/main" id="{87DD9E48-B5F5-0B2D-380D-CDE108CDDE3B}"/>
              </a:ext>
            </a:extLst>
          </p:cNvPr>
          <p:cNvSpPr txBox="1"/>
          <p:nvPr/>
        </p:nvSpPr>
        <p:spPr>
          <a:xfrm>
            <a:off x="76199" y="848679"/>
            <a:ext cx="9093586" cy="4812151"/>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88900" lvl="4">
              <a:lnSpc>
                <a:spcPct val="130000"/>
              </a:lnSpc>
              <a:spcAft>
                <a:spcPts val="1200"/>
              </a:spcAft>
            </a:pPr>
            <a:r>
              <a:rPr lang="en-US" sz="1400" dirty="0">
                <a:solidFill>
                  <a:schemeClr val="tx2"/>
                </a:solidFill>
                <a:cs typeface="Arial"/>
              </a:rPr>
              <a:t>As no progress has been made, on 13 June 2024 </a:t>
            </a:r>
            <a:r>
              <a:rPr lang="en-US" sz="1400" b="1" dirty="0">
                <a:solidFill>
                  <a:schemeClr val="tx2"/>
                </a:solidFill>
                <a:cs typeface="Arial"/>
              </a:rPr>
              <a:t>the European Commission and the Energy Community Secretariat sent a letter to the Contracting Parties’ ministers </a:t>
            </a:r>
            <a:r>
              <a:rPr lang="en-US" sz="1400" dirty="0">
                <a:solidFill>
                  <a:schemeClr val="tx2"/>
                </a:solidFill>
                <a:cs typeface="Arial"/>
              </a:rPr>
              <a:t>urging: </a:t>
            </a:r>
          </a:p>
          <a:p>
            <a:pPr marL="374650" lvl="4" indent="-285750">
              <a:spcAft>
                <a:spcPts val="600"/>
              </a:spcAft>
              <a:buFont typeface="Wingdings" panose="05000000000000000000" pitchFamily="2" charset="2"/>
              <a:buChar char="Ø"/>
            </a:pPr>
            <a:r>
              <a:rPr lang="en-US" sz="1400" dirty="0">
                <a:solidFill>
                  <a:schemeClr val="tx2"/>
                </a:solidFill>
                <a:cs typeface="Arial"/>
              </a:rPr>
              <a:t>CPs </a:t>
            </a:r>
            <a:r>
              <a:rPr lang="en-US" sz="1400" b="1" dirty="0">
                <a:solidFill>
                  <a:schemeClr val="tx2"/>
                </a:solidFill>
                <a:cs typeface="Arial"/>
              </a:rPr>
              <a:t>to complete the transposition</a:t>
            </a:r>
            <a:r>
              <a:rPr lang="en-US" sz="1400" dirty="0">
                <a:solidFill>
                  <a:schemeClr val="tx2"/>
                </a:solidFill>
                <a:cs typeface="Arial"/>
              </a:rPr>
              <a:t> of the EIP and </a:t>
            </a:r>
            <a:r>
              <a:rPr lang="en-US" sz="1400" b="1" dirty="0">
                <a:solidFill>
                  <a:schemeClr val="tx2"/>
                </a:solidFill>
                <a:cs typeface="Arial"/>
              </a:rPr>
              <a:t>valid designation </a:t>
            </a:r>
            <a:r>
              <a:rPr lang="en-US" sz="1400" dirty="0">
                <a:solidFill>
                  <a:schemeClr val="tx2"/>
                </a:solidFill>
                <a:cs typeface="Arial"/>
              </a:rPr>
              <a:t>of at least one NEMO</a:t>
            </a:r>
          </a:p>
          <a:p>
            <a:pPr marL="374650" lvl="4" indent="-285750">
              <a:spcAft>
                <a:spcPts val="600"/>
              </a:spcAft>
              <a:buFont typeface="Wingdings" panose="05000000000000000000" pitchFamily="2" charset="2"/>
              <a:buChar char="Ø"/>
            </a:pPr>
            <a:r>
              <a:rPr lang="en-US" sz="1400" dirty="0">
                <a:solidFill>
                  <a:schemeClr val="tx2"/>
                </a:solidFill>
                <a:cs typeface="Arial"/>
              </a:rPr>
              <a:t>NEMOs </a:t>
            </a:r>
            <a:r>
              <a:rPr lang="en-US" sz="1400" b="1" dirty="0">
                <a:solidFill>
                  <a:schemeClr val="tx2"/>
                </a:solidFill>
                <a:cs typeface="Arial"/>
              </a:rPr>
              <a:t>to submit the MCO Integration Plan </a:t>
            </a:r>
            <a:r>
              <a:rPr lang="en-US" sz="1400" dirty="0">
                <a:solidFill>
                  <a:schemeClr val="tx2"/>
                </a:solidFill>
                <a:cs typeface="Arial"/>
              </a:rPr>
              <a:t>by 15 October 2024 </a:t>
            </a:r>
          </a:p>
          <a:p>
            <a:pPr marL="374650" lvl="4" indent="-285750">
              <a:spcAft>
                <a:spcPts val="600"/>
              </a:spcAft>
              <a:buFont typeface="Wingdings" panose="05000000000000000000" pitchFamily="2" charset="2"/>
              <a:buChar char="Ø"/>
            </a:pPr>
            <a:r>
              <a:rPr lang="en-US" sz="1400" dirty="0">
                <a:solidFill>
                  <a:schemeClr val="tx2"/>
                </a:solidFill>
                <a:cs typeface="Arial"/>
              </a:rPr>
              <a:t>TSOs </a:t>
            </a:r>
            <a:r>
              <a:rPr lang="en-US" sz="1400" b="1" dirty="0">
                <a:solidFill>
                  <a:schemeClr val="tx2"/>
                </a:solidFill>
                <a:cs typeface="Arial"/>
              </a:rPr>
              <a:t>to operationalize </a:t>
            </a:r>
            <a:r>
              <a:rPr lang="en-US" sz="1400" b="1" dirty="0" err="1">
                <a:solidFill>
                  <a:schemeClr val="tx2"/>
                </a:solidFill>
                <a:cs typeface="Arial"/>
              </a:rPr>
              <a:t>EnC</a:t>
            </a:r>
            <a:r>
              <a:rPr lang="en-US" sz="1400" b="1" dirty="0">
                <a:solidFill>
                  <a:schemeClr val="tx2"/>
                </a:solidFill>
                <a:cs typeface="Arial"/>
              </a:rPr>
              <a:t> CCRs</a:t>
            </a:r>
          </a:p>
          <a:p>
            <a:pPr marL="889000" lvl="5" indent="-342900">
              <a:lnSpc>
                <a:spcPct val="130000"/>
              </a:lnSpc>
              <a:spcAft>
                <a:spcPts val="1200"/>
              </a:spcAft>
              <a:buFont typeface="+mj-lt"/>
              <a:buAutoNum type="alphaLcParenR"/>
            </a:pPr>
            <a:r>
              <a:rPr lang="en-US" sz="1400" dirty="0">
                <a:solidFill>
                  <a:schemeClr val="tx2"/>
                </a:solidFill>
                <a:cs typeface="Arial"/>
              </a:rPr>
              <a:t>All EU TSOs, in consultation with Energy Community TSOs, should submit an amendment to the pan-EU CCR determination pursuant to Article 15 of Regulation (EU) 2015/1222 to ACER that will </a:t>
            </a:r>
            <a:r>
              <a:rPr lang="en-US" sz="1400" b="1" dirty="0">
                <a:solidFill>
                  <a:schemeClr val="tx2"/>
                </a:solidFill>
                <a:cs typeface="Arial"/>
              </a:rPr>
              <a:t>include all bidding zone borders of the three </a:t>
            </a:r>
            <a:r>
              <a:rPr lang="en-US" sz="1400" b="1" dirty="0" err="1">
                <a:solidFill>
                  <a:schemeClr val="tx2"/>
                </a:solidFill>
                <a:cs typeface="Arial"/>
              </a:rPr>
              <a:t>EnC</a:t>
            </a:r>
            <a:r>
              <a:rPr lang="en-US" sz="1400" b="1" dirty="0">
                <a:solidFill>
                  <a:schemeClr val="tx2"/>
                </a:solidFill>
                <a:cs typeface="Arial"/>
              </a:rPr>
              <a:t> CCRs</a:t>
            </a:r>
            <a:r>
              <a:rPr lang="en-US" sz="1400" dirty="0">
                <a:solidFill>
                  <a:schemeClr val="tx2"/>
                </a:solidFill>
                <a:cs typeface="Arial"/>
              </a:rPr>
              <a:t>. </a:t>
            </a:r>
          </a:p>
          <a:p>
            <a:pPr marL="889000" lvl="5" indent="-342900">
              <a:lnSpc>
                <a:spcPct val="130000"/>
              </a:lnSpc>
              <a:spcAft>
                <a:spcPts val="1200"/>
              </a:spcAft>
              <a:buFont typeface="+mj-lt"/>
              <a:buAutoNum type="alphaLcParenR"/>
            </a:pPr>
            <a:r>
              <a:rPr lang="en-US" sz="1400" dirty="0">
                <a:solidFill>
                  <a:schemeClr val="tx2"/>
                </a:solidFill>
                <a:cs typeface="Arial"/>
              </a:rPr>
              <a:t>For each </a:t>
            </a:r>
            <a:r>
              <a:rPr lang="en-US" sz="1400" dirty="0" err="1">
                <a:solidFill>
                  <a:schemeClr val="tx2"/>
                </a:solidFill>
                <a:cs typeface="Arial"/>
              </a:rPr>
              <a:t>EnC</a:t>
            </a:r>
            <a:r>
              <a:rPr lang="en-US" sz="1400" dirty="0">
                <a:solidFill>
                  <a:schemeClr val="tx2"/>
                </a:solidFill>
                <a:cs typeface="Arial"/>
              </a:rPr>
              <a:t> CCR, the following implementation steps are to be taken: </a:t>
            </a:r>
          </a:p>
          <a:p>
            <a:pPr marL="1289050" lvl="6" indent="-285750">
              <a:spcAft>
                <a:spcPts val="600"/>
              </a:spcAft>
              <a:buFont typeface="Wingdings" panose="05000000000000000000" pitchFamily="2" charset="2"/>
              <a:buChar char="Ø"/>
            </a:pPr>
            <a:r>
              <a:rPr lang="en-US" sz="1400" dirty="0">
                <a:solidFill>
                  <a:schemeClr val="tx2"/>
                </a:solidFill>
                <a:cs typeface="Arial"/>
              </a:rPr>
              <a:t>cooperation agreements are signed among all involved TSOs of Contracting Parties and Member States;</a:t>
            </a:r>
          </a:p>
          <a:p>
            <a:pPr marL="1289050" lvl="6" indent="-285750">
              <a:spcAft>
                <a:spcPts val="600"/>
              </a:spcAft>
              <a:buFont typeface="Wingdings" panose="05000000000000000000" pitchFamily="2" charset="2"/>
              <a:buChar char="Ø"/>
            </a:pPr>
            <a:r>
              <a:rPr lang="en-US" sz="1400" dirty="0">
                <a:solidFill>
                  <a:schemeClr val="tx2"/>
                </a:solidFill>
                <a:cs typeface="Arial"/>
              </a:rPr>
              <a:t>regional TCMs submitted to the respective NRAs for approval</a:t>
            </a:r>
          </a:p>
          <a:p>
            <a:pPr marL="1289050" lvl="6" indent="-285750">
              <a:spcAft>
                <a:spcPts val="600"/>
              </a:spcAft>
              <a:buFont typeface="Wingdings" panose="05000000000000000000" pitchFamily="2" charset="2"/>
              <a:buChar char="Ø"/>
            </a:pPr>
            <a:r>
              <a:rPr lang="en-US" sz="1400" dirty="0">
                <a:solidFill>
                  <a:schemeClr val="tx2"/>
                </a:solidFill>
                <a:cs typeface="Arial"/>
              </a:rPr>
              <a:t>governance structures for the required processes on NRA level are established. </a:t>
            </a:r>
          </a:p>
          <a:p>
            <a:pPr marL="374650" lvl="4" indent="-285750">
              <a:lnSpc>
                <a:spcPct val="130000"/>
              </a:lnSpc>
              <a:spcAft>
                <a:spcPts val="600"/>
              </a:spcAft>
              <a:buFont typeface="Wingdings" panose="05000000000000000000" pitchFamily="2" charset="2"/>
              <a:buChar char="Ø"/>
            </a:pPr>
            <a:r>
              <a:rPr lang="en-US" sz="1400" dirty="0">
                <a:solidFill>
                  <a:schemeClr val="tx2"/>
                </a:solidFill>
                <a:cs typeface="Arial"/>
              </a:rPr>
              <a:t>TSOs and NEMOs of each LIP to define a roadmap</a:t>
            </a:r>
          </a:p>
          <a:p>
            <a:pPr marL="88900" lvl="4">
              <a:lnSpc>
                <a:spcPct val="130000"/>
              </a:lnSpc>
              <a:spcAft>
                <a:spcPts val="1200"/>
              </a:spcAft>
            </a:pPr>
            <a:endParaRPr lang="en-US" sz="1400" b="1" dirty="0">
              <a:solidFill>
                <a:srgbClr val="FF0000"/>
              </a:solidFill>
              <a:cs typeface="Arial"/>
            </a:endParaRPr>
          </a:p>
        </p:txBody>
      </p:sp>
      <p:pic>
        <p:nvPicPr>
          <p:cNvPr id="7" name="Picture 6" descr="C:\Users\cmu\Desktop\EnCS logo.png">
            <a:extLst>
              <a:ext uri="{FF2B5EF4-FFF2-40B4-BE49-F238E27FC236}">
                <a16:creationId xmlns:a16="http://schemas.microsoft.com/office/drawing/2014/main" id="{893B673F-01E8-CE0E-8945-8E024E88A7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spTree>
    <p:extLst>
      <p:ext uri="{BB962C8B-B14F-4D97-AF65-F5344CB8AC3E}">
        <p14:creationId xmlns:p14="http://schemas.microsoft.com/office/powerpoint/2010/main" val="277729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91C3D-F939-AE4E-7E29-2063624DB9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040BF-F66C-42A6-F7EB-403F1E2BAC06}"/>
              </a:ext>
            </a:extLst>
          </p:cNvPr>
          <p:cNvSpPr>
            <a:spLocks noGrp="1"/>
          </p:cNvSpPr>
          <p:nvPr>
            <p:ph type="sldNum" sz="quarter" idx="12"/>
          </p:nvPr>
        </p:nvSpPr>
        <p:spPr/>
        <p:txBody>
          <a:bodyPr/>
          <a:lstStyle/>
          <a:p>
            <a:fld id="{AF93B2B6-68E5-2D46-B060-FE1D3366BF4B}" type="slidenum">
              <a:rPr lang="de-DE" smtClean="0"/>
              <a:pPr/>
              <a:t>4</a:t>
            </a:fld>
            <a:endParaRPr lang="de-DE" dirty="0"/>
          </a:p>
        </p:txBody>
      </p:sp>
      <p:sp>
        <p:nvSpPr>
          <p:cNvPr id="10" name="Slide Number Placeholder 1">
            <a:extLst>
              <a:ext uri="{FF2B5EF4-FFF2-40B4-BE49-F238E27FC236}">
                <a16:creationId xmlns:a16="http://schemas.microsoft.com/office/drawing/2014/main" id="{523C4562-5EF5-F906-3258-387F4FB6901E}"/>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4</a:t>
            </a:fld>
            <a:endParaRPr lang="de-DE" dirty="0"/>
          </a:p>
        </p:txBody>
      </p:sp>
      <p:sp>
        <p:nvSpPr>
          <p:cNvPr id="14" name="Titel 6">
            <a:extLst>
              <a:ext uri="{FF2B5EF4-FFF2-40B4-BE49-F238E27FC236}">
                <a16:creationId xmlns:a16="http://schemas.microsoft.com/office/drawing/2014/main" id="{ADF844E0-088F-5952-694B-AFE2EB745AFD}"/>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A91AB7-D841-2990-1BA0-BD3F377BBE2E}"/>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a:highlight>
                  <a:srgbClr val="FFFFFF"/>
                </a:highlight>
              </a:rPr>
              <a:t>The Electricity Integration Package - Transposition Status</a:t>
            </a:r>
            <a:endParaRPr lang="de-DE" sz="2000" b="1" dirty="0">
              <a:highlight>
                <a:srgbClr val="FFFFFF"/>
              </a:highlight>
            </a:endParaRPr>
          </a:p>
        </p:txBody>
      </p:sp>
      <p:pic>
        <p:nvPicPr>
          <p:cNvPr id="13" name="Picture 12" descr="C:\Users\cmu\Desktop\EnCS logo.png">
            <a:extLst>
              <a:ext uri="{FF2B5EF4-FFF2-40B4-BE49-F238E27FC236}">
                <a16:creationId xmlns:a16="http://schemas.microsoft.com/office/drawing/2014/main" id="{9BC437C6-8CA1-EE35-FF42-96C68D7480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pic>
        <p:nvPicPr>
          <p:cNvPr id="27" name="Picture 26">
            <a:extLst>
              <a:ext uri="{FF2B5EF4-FFF2-40B4-BE49-F238E27FC236}">
                <a16:creationId xmlns:a16="http://schemas.microsoft.com/office/drawing/2014/main" id="{DE194B16-6238-D28F-4B8F-8FD1F0279031}"/>
              </a:ext>
            </a:extLst>
          </p:cNvPr>
          <p:cNvPicPr>
            <a:picLocks noChangeAspect="1"/>
          </p:cNvPicPr>
          <p:nvPr/>
        </p:nvPicPr>
        <p:blipFill rotWithShape="1">
          <a:blip r:embed="rId4"/>
          <a:srcRect l="44606" t="54551" b="8908"/>
          <a:stretch/>
        </p:blipFill>
        <p:spPr>
          <a:xfrm>
            <a:off x="2399045" y="1015195"/>
            <a:ext cx="4773385" cy="3018772"/>
          </a:xfrm>
          <a:prstGeom prst="rect">
            <a:avLst/>
          </a:prstGeom>
        </p:spPr>
      </p:pic>
      <p:sp>
        <p:nvSpPr>
          <p:cNvPr id="28" name="TextBox 27">
            <a:extLst>
              <a:ext uri="{FF2B5EF4-FFF2-40B4-BE49-F238E27FC236}">
                <a16:creationId xmlns:a16="http://schemas.microsoft.com/office/drawing/2014/main" id="{884195DA-5CAC-9131-319A-3F3DDB19D62F}"/>
              </a:ext>
            </a:extLst>
          </p:cNvPr>
          <p:cNvSpPr txBox="1"/>
          <p:nvPr/>
        </p:nvSpPr>
        <p:spPr>
          <a:xfrm>
            <a:off x="774408" y="2672363"/>
            <a:ext cx="2243987" cy="477337"/>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srgbClr val="FFFF00"/>
                </a:solidFill>
                <a:ea typeface="DejaVu Sans"/>
                <a:cs typeface="DejaVu Sans"/>
              </a:rPr>
              <a:t>Drafts currently aligned with the entities’ ministries</a:t>
            </a:r>
          </a:p>
          <a:p>
            <a:pPr marL="155522" indent="-155522" defTabSz="414726">
              <a:defRPr/>
            </a:pPr>
            <a:r>
              <a:rPr lang="en-US" sz="907" kern="0" dirty="0">
                <a:solidFill>
                  <a:srgbClr val="FFFF00"/>
                </a:solidFill>
                <a:latin typeface="Arial"/>
                <a:ea typeface="DejaVu Sans"/>
                <a:cs typeface="DejaVu Sans"/>
              </a:rPr>
              <a:t>Not yet submitted to ECS for review</a:t>
            </a:r>
          </a:p>
        </p:txBody>
      </p:sp>
      <p:sp>
        <p:nvSpPr>
          <p:cNvPr id="29" name="Rectangle: Rounded Corners 28">
            <a:extLst>
              <a:ext uri="{FF2B5EF4-FFF2-40B4-BE49-F238E27FC236}">
                <a16:creationId xmlns:a16="http://schemas.microsoft.com/office/drawing/2014/main" id="{10966E95-65EF-13C1-CCFA-68B4C783B3C4}"/>
              </a:ext>
            </a:extLst>
          </p:cNvPr>
          <p:cNvSpPr/>
          <p:nvPr/>
        </p:nvSpPr>
        <p:spPr>
          <a:xfrm>
            <a:off x="6455421" y="2720631"/>
            <a:ext cx="2385452" cy="500063"/>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First draft developed by </a:t>
            </a:r>
            <a:r>
              <a:rPr lang="en-US" sz="907" kern="0" dirty="0" err="1">
                <a:solidFill>
                  <a:srgbClr val="FFFF00"/>
                </a:solidFill>
                <a:latin typeface="Arial"/>
                <a:ea typeface="DejaVu Sans"/>
                <a:cs typeface="DejaVu Sans"/>
              </a:rPr>
              <a:t>EnCS</a:t>
            </a:r>
            <a:r>
              <a:rPr lang="en-US" sz="907" kern="0" dirty="0">
                <a:solidFill>
                  <a:srgbClr val="FFFF00"/>
                </a:solidFill>
                <a:latin typeface="Arial"/>
                <a:ea typeface="DejaVu Sans"/>
                <a:cs typeface="DejaVu Sans"/>
              </a:rPr>
              <a:t> with EU4Energy support and submitted to the Ministry in September 2024</a:t>
            </a:r>
          </a:p>
        </p:txBody>
      </p:sp>
      <p:sp>
        <p:nvSpPr>
          <p:cNvPr id="30" name="TextBox 29">
            <a:extLst>
              <a:ext uri="{FF2B5EF4-FFF2-40B4-BE49-F238E27FC236}">
                <a16:creationId xmlns:a16="http://schemas.microsoft.com/office/drawing/2014/main" id="{2F2864DA-6A3D-DE94-F775-9EBED27F97A7}"/>
              </a:ext>
            </a:extLst>
          </p:cNvPr>
          <p:cNvSpPr txBox="1"/>
          <p:nvPr/>
        </p:nvSpPr>
        <p:spPr>
          <a:xfrm>
            <a:off x="4442040" y="2031909"/>
            <a:ext cx="2745196" cy="52100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srgbClr val="FFFF00"/>
                </a:solidFill>
                <a:latin typeface="Arial"/>
                <a:ea typeface="DejaVu Sans"/>
                <a:cs typeface="DejaVu Sans"/>
              </a:rPr>
              <a:t>Public consultation concluded on 23 Sep</a:t>
            </a:r>
            <a:endParaRPr lang="en-US" sz="907" kern="0" dirty="0">
              <a:solidFill>
                <a:srgbClr val="FFFF00"/>
              </a:solidFill>
              <a:ea typeface="DejaVu Sans"/>
              <a:cs typeface="DejaVu Sans"/>
            </a:endParaRPr>
          </a:p>
          <a:p>
            <a:pPr marL="155522" indent="-155522" defTabSz="414726">
              <a:defRPr/>
            </a:pPr>
            <a:r>
              <a:rPr lang="en-US" sz="907" kern="0" dirty="0" err="1">
                <a:solidFill>
                  <a:srgbClr val="FFFF00"/>
                </a:solidFill>
                <a:ea typeface="DejaVu Sans"/>
                <a:cs typeface="DejaVu Sans"/>
              </a:rPr>
              <a:t>EnCS</a:t>
            </a:r>
            <a:r>
              <a:rPr lang="en-US" sz="907" kern="0" dirty="0">
                <a:solidFill>
                  <a:srgbClr val="FFFF00"/>
                </a:solidFill>
                <a:ea typeface="DejaVu Sans"/>
                <a:cs typeface="DejaVu Sans"/>
              </a:rPr>
              <a:t> reviewed draft </a:t>
            </a:r>
            <a:r>
              <a:rPr lang="en-US" sz="907" kern="0" dirty="0" err="1">
                <a:solidFill>
                  <a:srgbClr val="FFFF00"/>
                </a:solidFill>
                <a:ea typeface="DejaVu Sans"/>
                <a:cs typeface="DejaVu Sans"/>
              </a:rPr>
              <a:t>Electriicty</a:t>
            </a:r>
            <a:r>
              <a:rPr lang="en-US" sz="907" kern="0" dirty="0">
                <a:solidFill>
                  <a:srgbClr val="FFFF00"/>
                </a:solidFill>
                <a:ea typeface="DejaVu Sans"/>
                <a:cs typeface="DejaVu Sans"/>
              </a:rPr>
              <a:t> Law and secondary acts transposing NC&amp;GL</a:t>
            </a:r>
          </a:p>
        </p:txBody>
      </p:sp>
      <p:sp>
        <p:nvSpPr>
          <p:cNvPr id="31" name="Rectangle: Rounded Corners 30">
            <a:extLst>
              <a:ext uri="{FF2B5EF4-FFF2-40B4-BE49-F238E27FC236}">
                <a16:creationId xmlns:a16="http://schemas.microsoft.com/office/drawing/2014/main" id="{1109A4EB-60B4-7C31-A568-3999D1541B1F}"/>
              </a:ext>
            </a:extLst>
          </p:cNvPr>
          <p:cNvSpPr/>
          <p:nvPr/>
        </p:nvSpPr>
        <p:spPr>
          <a:xfrm>
            <a:off x="1396473" y="2139427"/>
            <a:ext cx="2541015" cy="473333"/>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Public consultation concluded on 11 Sep</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the draft Energy Law</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NEMO-related articles still in drafting</a:t>
            </a:r>
          </a:p>
        </p:txBody>
      </p:sp>
      <p:sp>
        <p:nvSpPr>
          <p:cNvPr id="32" name="Rectangle: Rounded Corners 31">
            <a:extLst>
              <a:ext uri="{FF2B5EF4-FFF2-40B4-BE49-F238E27FC236}">
                <a16:creationId xmlns:a16="http://schemas.microsoft.com/office/drawing/2014/main" id="{A6B9A06B-8E83-DD39-9C38-4B6C27A48C1F}"/>
              </a:ext>
            </a:extLst>
          </p:cNvPr>
          <p:cNvSpPr/>
          <p:nvPr/>
        </p:nvSpPr>
        <p:spPr>
          <a:xfrm>
            <a:off x="4004887" y="1169777"/>
            <a:ext cx="2619877" cy="67182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draft version delivered to the Ministry on 23 July by ESP, supported by </a:t>
            </a:r>
            <a:r>
              <a:rPr lang="en-US" sz="907" kern="0" dirty="0" err="1">
                <a:solidFill>
                  <a:srgbClr val="FFFF00"/>
                </a:solidFill>
                <a:latin typeface="Arial"/>
                <a:ea typeface="DejaVu Sans"/>
                <a:cs typeface="DejaVu Sans"/>
              </a:rPr>
              <a:t>EnCS</a:t>
            </a:r>
            <a:endParaRPr lang="en-US" sz="907" kern="0" dirty="0">
              <a:solidFill>
                <a:srgbClr val="FFFF00"/>
              </a:solidFill>
              <a:latin typeface="Arial"/>
              <a:ea typeface="DejaVu Sans"/>
              <a:cs typeface="DejaVu Sans"/>
            </a:endParaRP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Ministry is currently finalizing the draft with UA stakeholders</a:t>
            </a:r>
          </a:p>
        </p:txBody>
      </p:sp>
      <p:sp>
        <p:nvSpPr>
          <p:cNvPr id="5" name="Rectangle: Rounded Corners 4">
            <a:extLst>
              <a:ext uri="{FF2B5EF4-FFF2-40B4-BE49-F238E27FC236}">
                <a16:creationId xmlns:a16="http://schemas.microsoft.com/office/drawing/2014/main" id="{C0927AF7-F08F-38D2-579D-AADC61711DBE}"/>
              </a:ext>
            </a:extLst>
          </p:cNvPr>
          <p:cNvSpPr/>
          <p:nvPr/>
        </p:nvSpPr>
        <p:spPr>
          <a:xfrm>
            <a:off x="1507771" y="3964478"/>
            <a:ext cx="2343545" cy="36843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First draft expected to be submitted to </a:t>
            </a:r>
            <a:r>
              <a:rPr lang="en-US" sz="907" kern="0" dirty="0" err="1">
                <a:solidFill>
                  <a:srgbClr val="FFFF00"/>
                </a:solidFill>
                <a:latin typeface="Arial"/>
                <a:ea typeface="DejaVu Sans"/>
                <a:cs typeface="DejaVu Sans"/>
              </a:rPr>
              <a:t>EnCS</a:t>
            </a:r>
            <a:r>
              <a:rPr lang="en-US" sz="907" kern="0" dirty="0">
                <a:solidFill>
                  <a:srgbClr val="FFFF00"/>
                </a:solidFill>
                <a:latin typeface="Arial"/>
                <a:ea typeface="DejaVu Sans"/>
                <a:cs typeface="DejaVu Sans"/>
              </a:rPr>
              <a:t> in October 2024</a:t>
            </a:r>
          </a:p>
        </p:txBody>
      </p:sp>
      <p:sp>
        <p:nvSpPr>
          <p:cNvPr id="34" name="Rectangle: Rounded Corners 33">
            <a:extLst>
              <a:ext uri="{FF2B5EF4-FFF2-40B4-BE49-F238E27FC236}">
                <a16:creationId xmlns:a16="http://schemas.microsoft.com/office/drawing/2014/main" id="{BE8EF732-CFA5-364F-A853-AD83CA9A2042}"/>
              </a:ext>
            </a:extLst>
          </p:cNvPr>
          <p:cNvSpPr/>
          <p:nvPr/>
        </p:nvSpPr>
        <p:spPr>
          <a:xfrm>
            <a:off x="3228797" y="3431662"/>
            <a:ext cx="2868958" cy="448660"/>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Government resumed the drafting</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draft to be submitted to ECS soon</a:t>
            </a:r>
          </a:p>
        </p:txBody>
      </p:sp>
      <p:sp>
        <p:nvSpPr>
          <p:cNvPr id="35" name="Rectangle: Rounded Corners 34">
            <a:extLst>
              <a:ext uri="{FF2B5EF4-FFF2-40B4-BE49-F238E27FC236}">
                <a16:creationId xmlns:a16="http://schemas.microsoft.com/office/drawing/2014/main" id="{909D7CDC-EA70-0A78-5E70-59E03B1D4310}"/>
              </a:ext>
            </a:extLst>
          </p:cNvPr>
          <p:cNvSpPr/>
          <p:nvPr/>
        </p:nvSpPr>
        <p:spPr>
          <a:xfrm>
            <a:off x="270344" y="3252052"/>
            <a:ext cx="2755068" cy="621262"/>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Public consultation of the Energy Law concluded in September 24, reviewed by ECS</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The Law on XB to be publicly consulted in October 24</a:t>
            </a:r>
          </a:p>
        </p:txBody>
      </p:sp>
      <p:sp>
        <p:nvSpPr>
          <p:cNvPr id="36" name="Rectangle: Rounded Corners 35">
            <a:extLst>
              <a:ext uri="{FF2B5EF4-FFF2-40B4-BE49-F238E27FC236}">
                <a16:creationId xmlns:a16="http://schemas.microsoft.com/office/drawing/2014/main" id="{6F208C63-E842-AFD8-48D3-CAB2F4C14EED}"/>
              </a:ext>
            </a:extLst>
          </p:cNvPr>
          <p:cNvSpPr/>
          <p:nvPr/>
        </p:nvSpPr>
        <p:spPr>
          <a:xfrm>
            <a:off x="6411104" y="1659885"/>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37" name="Rectangle: Rounded Corners 36">
            <a:extLst>
              <a:ext uri="{FF2B5EF4-FFF2-40B4-BE49-F238E27FC236}">
                <a16:creationId xmlns:a16="http://schemas.microsoft.com/office/drawing/2014/main" id="{BE32C5B7-8D4B-597D-BDB2-C01D4EE49645}"/>
              </a:ext>
            </a:extLst>
          </p:cNvPr>
          <p:cNvSpPr/>
          <p:nvPr/>
        </p:nvSpPr>
        <p:spPr>
          <a:xfrm>
            <a:off x="8369592" y="3149700"/>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38" name="Rectangle: Rounded Corners 37">
            <a:extLst>
              <a:ext uri="{FF2B5EF4-FFF2-40B4-BE49-F238E27FC236}">
                <a16:creationId xmlns:a16="http://schemas.microsoft.com/office/drawing/2014/main" id="{53C432F0-A221-30CD-7F68-6EA744AEC577}"/>
              </a:ext>
            </a:extLst>
          </p:cNvPr>
          <p:cNvSpPr/>
          <p:nvPr/>
        </p:nvSpPr>
        <p:spPr>
          <a:xfrm>
            <a:off x="7061018" y="1952521"/>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39" name="Rectangle: Rounded Corners 38">
            <a:extLst>
              <a:ext uri="{FF2B5EF4-FFF2-40B4-BE49-F238E27FC236}">
                <a16:creationId xmlns:a16="http://schemas.microsoft.com/office/drawing/2014/main" id="{F25C8A86-9EC9-3DDB-5F10-5274FEAADE64}"/>
              </a:ext>
            </a:extLst>
          </p:cNvPr>
          <p:cNvSpPr/>
          <p:nvPr/>
        </p:nvSpPr>
        <p:spPr>
          <a:xfrm>
            <a:off x="951541" y="4196441"/>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40" name="Rectangle: Rounded Corners 39">
            <a:extLst>
              <a:ext uri="{FF2B5EF4-FFF2-40B4-BE49-F238E27FC236}">
                <a16:creationId xmlns:a16="http://schemas.microsoft.com/office/drawing/2014/main" id="{166388DE-8A55-C5F4-15E2-1088B9E61C1C}"/>
              </a:ext>
            </a:extLst>
          </p:cNvPr>
          <p:cNvSpPr/>
          <p:nvPr/>
        </p:nvSpPr>
        <p:spPr>
          <a:xfrm>
            <a:off x="5874025" y="3754901"/>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41" name="Rectangle: Rounded Corners 40">
            <a:extLst>
              <a:ext uri="{FF2B5EF4-FFF2-40B4-BE49-F238E27FC236}">
                <a16:creationId xmlns:a16="http://schemas.microsoft.com/office/drawing/2014/main" id="{FFB18A35-6FF9-A0B1-CBC0-FF8394273215}"/>
              </a:ext>
            </a:extLst>
          </p:cNvPr>
          <p:cNvSpPr/>
          <p:nvPr/>
        </p:nvSpPr>
        <p:spPr>
          <a:xfrm>
            <a:off x="16928" y="3854166"/>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42" name="Rectangle: Rounded Corners 41">
            <a:extLst>
              <a:ext uri="{FF2B5EF4-FFF2-40B4-BE49-F238E27FC236}">
                <a16:creationId xmlns:a16="http://schemas.microsoft.com/office/drawing/2014/main" id="{BF0831B4-90DE-4B69-0F0D-90CB62306B29}"/>
              </a:ext>
            </a:extLst>
          </p:cNvPr>
          <p:cNvSpPr/>
          <p:nvPr/>
        </p:nvSpPr>
        <p:spPr>
          <a:xfrm>
            <a:off x="832523" y="224358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43" name="Rectangle: Rounded Corners 42">
            <a:extLst>
              <a:ext uri="{FF2B5EF4-FFF2-40B4-BE49-F238E27FC236}">
                <a16:creationId xmlns:a16="http://schemas.microsoft.com/office/drawing/2014/main" id="{8F619E23-4745-3408-E664-4BE8BC4DD2F8}"/>
              </a:ext>
            </a:extLst>
          </p:cNvPr>
          <p:cNvSpPr/>
          <p:nvPr/>
        </p:nvSpPr>
        <p:spPr>
          <a:xfrm>
            <a:off x="16928" y="2745035"/>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44" name="Rectangle: Rounded Corners 43">
            <a:extLst>
              <a:ext uri="{FF2B5EF4-FFF2-40B4-BE49-F238E27FC236}">
                <a16:creationId xmlns:a16="http://schemas.microsoft.com/office/drawing/2014/main" id="{8F6EBF14-DEE5-0F4B-E7F8-5AC39CA79108}"/>
              </a:ext>
            </a:extLst>
          </p:cNvPr>
          <p:cNvSpPr/>
          <p:nvPr/>
        </p:nvSpPr>
        <p:spPr>
          <a:xfrm>
            <a:off x="3249314" y="2709414"/>
            <a:ext cx="2385452" cy="621262"/>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draft Laws on Energy and Electricity in March 2024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New draft versions expected in October 2024</a:t>
            </a:r>
          </a:p>
        </p:txBody>
      </p:sp>
      <p:sp>
        <p:nvSpPr>
          <p:cNvPr id="45" name="Rectangle: Rounded Corners 44">
            <a:extLst>
              <a:ext uri="{FF2B5EF4-FFF2-40B4-BE49-F238E27FC236}">
                <a16:creationId xmlns:a16="http://schemas.microsoft.com/office/drawing/2014/main" id="{0ABD8C13-57D7-A21C-8AB5-62CBB069F548}"/>
              </a:ext>
            </a:extLst>
          </p:cNvPr>
          <p:cNvSpPr/>
          <p:nvPr/>
        </p:nvSpPr>
        <p:spPr>
          <a:xfrm>
            <a:off x="5467333" y="2899590"/>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
        <p:nvSpPr>
          <p:cNvPr id="3" name="Rectangle 2">
            <a:extLst>
              <a:ext uri="{FF2B5EF4-FFF2-40B4-BE49-F238E27FC236}">
                <a16:creationId xmlns:a16="http://schemas.microsoft.com/office/drawing/2014/main" id="{78B84956-3E62-B9BF-B04E-6F8A156DF675}"/>
              </a:ext>
            </a:extLst>
          </p:cNvPr>
          <p:cNvSpPr/>
          <p:nvPr/>
        </p:nvSpPr>
        <p:spPr>
          <a:xfrm>
            <a:off x="3144747" y="4482649"/>
            <a:ext cx="5999253" cy="1168058"/>
          </a:xfrm>
          <a:prstGeom prst="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200" b="1" kern="0" dirty="0">
                <a:solidFill>
                  <a:srgbClr val="283583"/>
                </a:solidFill>
                <a:latin typeface="Arial"/>
                <a:ea typeface="DejaVu Sans"/>
                <a:cs typeface="Arial"/>
              </a:rPr>
              <a:t>The </a:t>
            </a:r>
            <a:r>
              <a:rPr lang="en-US" sz="1200" b="1" kern="0" dirty="0" err="1">
                <a:solidFill>
                  <a:srgbClr val="283583"/>
                </a:solidFill>
                <a:latin typeface="Arial"/>
                <a:ea typeface="DejaVu Sans"/>
                <a:cs typeface="Arial"/>
              </a:rPr>
              <a:t>EnC</a:t>
            </a:r>
            <a:r>
              <a:rPr lang="en-US" sz="1200" b="1" kern="0" dirty="0">
                <a:solidFill>
                  <a:srgbClr val="283583"/>
                </a:solidFill>
                <a:latin typeface="Arial"/>
                <a:ea typeface="DejaVu Sans"/>
                <a:cs typeface="Arial"/>
              </a:rPr>
              <a:t> Secretariat started an infringement case against all CPs for non-transposition of the Electricity Integration Package </a:t>
            </a:r>
          </a:p>
          <a:p>
            <a:pPr marL="80641" lvl="4" defTabSz="414726">
              <a:lnSpc>
                <a:spcPct val="130000"/>
              </a:lnSpc>
              <a:spcAft>
                <a:spcPts val="726"/>
              </a:spcAft>
              <a:defRPr/>
            </a:pPr>
            <a:r>
              <a:rPr lang="en-US" sz="1200" b="1" kern="0" dirty="0">
                <a:solidFill>
                  <a:srgbClr val="283583"/>
                </a:solidFill>
                <a:latin typeface="Arial"/>
                <a:ea typeface="DejaVu Sans"/>
                <a:cs typeface="Arial"/>
              </a:rPr>
              <a:t>PHLG meeting on 11 December and the Ministerial Council on 12 December </a:t>
            </a:r>
          </a:p>
        </p:txBody>
      </p:sp>
    </p:spTree>
    <p:extLst>
      <p:ext uri="{BB962C8B-B14F-4D97-AF65-F5344CB8AC3E}">
        <p14:creationId xmlns:p14="http://schemas.microsoft.com/office/powerpoint/2010/main" val="355716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C4C0-2A26-5DEE-B372-0046E5DF93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A8FDB-FA1D-755A-3CC8-DDEF1BF84175}"/>
              </a:ext>
            </a:extLst>
          </p:cNvPr>
          <p:cNvSpPr>
            <a:spLocks noGrp="1"/>
          </p:cNvSpPr>
          <p:nvPr>
            <p:ph type="sldNum" sz="quarter" idx="12"/>
          </p:nvPr>
        </p:nvSpPr>
        <p:spPr/>
        <p:txBody>
          <a:bodyPr/>
          <a:lstStyle/>
          <a:p>
            <a:fld id="{AF93B2B6-68E5-2D46-B060-FE1D3366BF4B}" type="slidenum">
              <a:rPr lang="de-DE" smtClean="0"/>
              <a:pPr/>
              <a:t>5</a:t>
            </a:fld>
            <a:endParaRPr lang="de-DE" dirty="0"/>
          </a:p>
        </p:txBody>
      </p:sp>
      <p:sp>
        <p:nvSpPr>
          <p:cNvPr id="10" name="Slide Number Placeholder 1">
            <a:extLst>
              <a:ext uri="{FF2B5EF4-FFF2-40B4-BE49-F238E27FC236}">
                <a16:creationId xmlns:a16="http://schemas.microsoft.com/office/drawing/2014/main" id="{EA690ACF-4D00-5658-A494-2861990493A3}"/>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5</a:t>
            </a:fld>
            <a:endParaRPr lang="de-DE" dirty="0"/>
          </a:p>
        </p:txBody>
      </p:sp>
      <p:sp>
        <p:nvSpPr>
          <p:cNvPr id="14" name="Titel 6">
            <a:extLst>
              <a:ext uri="{FF2B5EF4-FFF2-40B4-BE49-F238E27FC236}">
                <a16:creationId xmlns:a16="http://schemas.microsoft.com/office/drawing/2014/main" id="{4D39F046-42BD-08FC-FFDC-E3107D35B647}"/>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18EAE9-EB35-1A5D-4FC5-CC23C9F0004B}"/>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err="1">
                <a:highlight>
                  <a:srgbClr val="FFFFFF"/>
                </a:highlight>
              </a:rPr>
              <a:t>EnC</a:t>
            </a:r>
            <a:r>
              <a:rPr lang="en-US" sz="2000" b="1" dirty="0">
                <a:highlight>
                  <a:srgbClr val="FFFFFF"/>
                </a:highlight>
              </a:rPr>
              <a:t> CPs’ NEMO status and MCO IP submission</a:t>
            </a:r>
            <a:endParaRPr lang="de-DE" sz="2000" b="1" dirty="0">
              <a:highlight>
                <a:srgbClr val="FFFFFF"/>
              </a:highlight>
            </a:endParaRPr>
          </a:p>
        </p:txBody>
      </p:sp>
      <p:pic>
        <p:nvPicPr>
          <p:cNvPr id="13" name="Picture 12" descr="C:\Users\cmu\Desktop\EnCS logo.png">
            <a:extLst>
              <a:ext uri="{FF2B5EF4-FFF2-40B4-BE49-F238E27FC236}">
                <a16:creationId xmlns:a16="http://schemas.microsoft.com/office/drawing/2014/main" id="{62330789-2594-F9E0-2420-4974AD8BDD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12877" y="5316788"/>
            <a:ext cx="1266825" cy="368250"/>
          </a:xfrm>
          <a:prstGeom prst="rect">
            <a:avLst/>
          </a:prstGeom>
          <a:noFill/>
          <a:ln>
            <a:noFill/>
          </a:ln>
        </p:spPr>
      </p:pic>
      <p:pic>
        <p:nvPicPr>
          <p:cNvPr id="26" name="Picture 25">
            <a:extLst>
              <a:ext uri="{FF2B5EF4-FFF2-40B4-BE49-F238E27FC236}">
                <a16:creationId xmlns:a16="http://schemas.microsoft.com/office/drawing/2014/main" id="{3C4A63B5-3EAB-12FB-0E35-DD7C2FA2303B}"/>
              </a:ext>
            </a:extLst>
          </p:cNvPr>
          <p:cNvPicPr>
            <a:picLocks noChangeAspect="1"/>
          </p:cNvPicPr>
          <p:nvPr/>
        </p:nvPicPr>
        <p:blipFill rotWithShape="1">
          <a:blip r:embed="rId3"/>
          <a:srcRect l="44606" t="54551" b="8908"/>
          <a:stretch/>
        </p:blipFill>
        <p:spPr>
          <a:xfrm>
            <a:off x="1750088" y="1036412"/>
            <a:ext cx="4773385" cy="3018772"/>
          </a:xfrm>
          <a:prstGeom prst="rect">
            <a:avLst/>
          </a:prstGeom>
        </p:spPr>
      </p:pic>
      <p:sp>
        <p:nvSpPr>
          <p:cNvPr id="46" name="TextBox 45">
            <a:extLst>
              <a:ext uri="{FF2B5EF4-FFF2-40B4-BE49-F238E27FC236}">
                <a16:creationId xmlns:a16="http://schemas.microsoft.com/office/drawing/2014/main" id="{243E43A2-795E-5C6C-F108-00A79C73851A}"/>
              </a:ext>
            </a:extLst>
          </p:cNvPr>
          <p:cNvSpPr txBox="1"/>
          <p:nvPr/>
        </p:nvSpPr>
        <p:spPr>
          <a:xfrm>
            <a:off x="830594" y="2755085"/>
            <a:ext cx="1226733" cy="308324"/>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defTabSz="414726">
              <a:buNone/>
              <a:defRPr/>
            </a:pPr>
            <a:r>
              <a:rPr lang="en-US" sz="907" kern="0" dirty="0">
                <a:solidFill>
                  <a:prstClr val="black"/>
                </a:solidFill>
                <a:latin typeface="Arial"/>
                <a:ea typeface="DejaVu Sans"/>
                <a:cs typeface="DejaVu Sans"/>
              </a:rPr>
              <a:t>No DA/ID market</a:t>
            </a:r>
            <a:endParaRPr lang="en-AT" sz="907" kern="0" dirty="0">
              <a:solidFill>
                <a:prstClr val="black"/>
              </a:solidFill>
              <a:latin typeface="Arial"/>
              <a:ea typeface="DejaVu Sans"/>
              <a:cs typeface="DejaVu Sans"/>
            </a:endParaRPr>
          </a:p>
        </p:txBody>
      </p:sp>
      <p:sp>
        <p:nvSpPr>
          <p:cNvPr id="47" name="Rectangle: Rounded Corners 46">
            <a:extLst>
              <a:ext uri="{FF2B5EF4-FFF2-40B4-BE49-F238E27FC236}">
                <a16:creationId xmlns:a16="http://schemas.microsoft.com/office/drawing/2014/main" id="{190AFF70-0CCD-437D-8459-BD0C1647C42E}"/>
              </a:ext>
            </a:extLst>
          </p:cNvPr>
          <p:cNvSpPr/>
          <p:nvPr/>
        </p:nvSpPr>
        <p:spPr>
          <a:xfrm>
            <a:off x="5942191" y="2851456"/>
            <a:ext cx="1774817" cy="485023"/>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rPr>
              <a:t>DA/ID live</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No interconnections with EU MS and </a:t>
            </a:r>
            <a:r>
              <a:rPr lang="en-US" sz="907" kern="0" dirty="0" err="1">
                <a:solidFill>
                  <a:prstClr val="black"/>
                </a:solidFill>
                <a:latin typeface="Arial"/>
                <a:ea typeface="DejaVu Sans"/>
                <a:cs typeface="DejaVu Sans"/>
              </a:rPr>
              <a:t>EnC</a:t>
            </a:r>
            <a:r>
              <a:rPr lang="en-US" sz="907" kern="0" dirty="0">
                <a:solidFill>
                  <a:prstClr val="black"/>
                </a:solidFill>
                <a:latin typeface="Arial"/>
                <a:ea typeface="DejaVu Sans"/>
                <a:cs typeface="DejaVu Sans"/>
              </a:rPr>
              <a:t> CPs </a:t>
            </a:r>
          </a:p>
        </p:txBody>
      </p:sp>
      <p:sp>
        <p:nvSpPr>
          <p:cNvPr id="48" name="TextBox 47">
            <a:extLst>
              <a:ext uri="{FF2B5EF4-FFF2-40B4-BE49-F238E27FC236}">
                <a16:creationId xmlns:a16="http://schemas.microsoft.com/office/drawing/2014/main" id="{3C8F8DCB-83FB-5C02-CA19-7A0549BD5338}"/>
              </a:ext>
            </a:extLst>
          </p:cNvPr>
          <p:cNvSpPr txBox="1"/>
          <p:nvPr/>
        </p:nvSpPr>
        <p:spPr>
          <a:xfrm>
            <a:off x="4076750" y="1969646"/>
            <a:ext cx="2446724" cy="379987"/>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prstClr val="black"/>
                </a:solidFill>
                <a:ea typeface="DejaVu Sans"/>
                <a:cs typeface="DejaVu Sans"/>
              </a:rPr>
              <a:t>Monopoly status notified</a:t>
            </a:r>
          </a:p>
          <a:p>
            <a:pPr marL="155522" indent="-155522" defTabSz="414726">
              <a:defRPr/>
            </a:pPr>
            <a:r>
              <a:rPr lang="en-US" sz="907" kern="0" dirty="0">
                <a:solidFill>
                  <a:prstClr val="black"/>
                </a:solidFill>
                <a:latin typeface="Arial"/>
                <a:ea typeface="DejaVu Sans"/>
                <a:cs typeface="DejaVu Sans"/>
              </a:rPr>
              <a:t>No DA/ID market</a:t>
            </a:r>
          </a:p>
        </p:txBody>
      </p:sp>
      <p:sp>
        <p:nvSpPr>
          <p:cNvPr id="49" name="Rectangle: Rounded Corners 48">
            <a:extLst>
              <a:ext uri="{FF2B5EF4-FFF2-40B4-BE49-F238E27FC236}">
                <a16:creationId xmlns:a16="http://schemas.microsoft.com/office/drawing/2014/main" id="{21CB8575-67FF-8270-3E64-972966B796C3}"/>
              </a:ext>
            </a:extLst>
          </p:cNvPr>
          <p:cNvSpPr/>
          <p:nvPr/>
        </p:nvSpPr>
        <p:spPr>
          <a:xfrm>
            <a:off x="1443961" y="1982607"/>
            <a:ext cx="1630436" cy="522482"/>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NEMO: SEEPEX </a:t>
            </a:r>
          </a:p>
        </p:txBody>
      </p:sp>
      <p:sp>
        <p:nvSpPr>
          <p:cNvPr id="50" name="Rectangle: Rounded Corners 49">
            <a:extLst>
              <a:ext uri="{FF2B5EF4-FFF2-40B4-BE49-F238E27FC236}">
                <a16:creationId xmlns:a16="http://schemas.microsoft.com/office/drawing/2014/main" id="{E655BD34-41C7-03FD-57A1-3541FF936041}"/>
              </a:ext>
            </a:extLst>
          </p:cNvPr>
          <p:cNvSpPr/>
          <p:nvPr/>
        </p:nvSpPr>
        <p:spPr>
          <a:xfrm>
            <a:off x="3793349" y="1253455"/>
            <a:ext cx="1691287" cy="498528"/>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 (JSC MO)</a:t>
            </a:r>
          </a:p>
        </p:txBody>
      </p:sp>
      <p:sp>
        <p:nvSpPr>
          <p:cNvPr id="51" name="Rectangle: Rounded Corners 50">
            <a:extLst>
              <a:ext uri="{FF2B5EF4-FFF2-40B4-BE49-F238E27FC236}">
                <a16:creationId xmlns:a16="http://schemas.microsoft.com/office/drawing/2014/main" id="{BC857ED9-5B39-669B-552B-C401CF9D5776}"/>
              </a:ext>
            </a:extLst>
          </p:cNvPr>
          <p:cNvSpPr/>
          <p:nvPr/>
        </p:nvSpPr>
        <p:spPr>
          <a:xfrm>
            <a:off x="1335218" y="3772500"/>
            <a:ext cx="2549858" cy="499727"/>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rPr>
              <a:t>AL+XK*: DA live &amp; coupled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NEMO: ALPEX</a:t>
            </a:r>
            <a:endParaRPr lang="en-US" sz="907" kern="0" dirty="0">
              <a:solidFill>
                <a:prstClr val="black"/>
              </a:solidFill>
              <a:latin typeface="Arial"/>
            </a:endParaRPr>
          </a:p>
          <a:p>
            <a:pPr marL="155522" indent="-155522" defTabSz="414726">
              <a:buFont typeface="Arial" panose="020B0604020202020204" pitchFamily="34" charset="0"/>
              <a:buChar char="•"/>
              <a:defRPr/>
            </a:pPr>
            <a:r>
              <a:rPr lang="en-US" sz="907" kern="0" dirty="0">
                <a:solidFill>
                  <a:srgbClr val="FFFF00"/>
                </a:solidFill>
                <a:latin typeface="Arial"/>
              </a:rPr>
              <a:t>AL+XK*: ID live &amp;coupling in November 24</a:t>
            </a:r>
          </a:p>
        </p:txBody>
      </p:sp>
      <p:sp>
        <p:nvSpPr>
          <p:cNvPr id="52" name="Rectangle: Rounded Corners 51">
            <a:extLst>
              <a:ext uri="{FF2B5EF4-FFF2-40B4-BE49-F238E27FC236}">
                <a16:creationId xmlns:a16="http://schemas.microsoft.com/office/drawing/2014/main" id="{D0F88191-6D44-306A-3494-FEE0824C1727}"/>
              </a:ext>
            </a:extLst>
          </p:cNvPr>
          <p:cNvSpPr/>
          <p:nvPr/>
        </p:nvSpPr>
        <p:spPr>
          <a:xfrm>
            <a:off x="2554906" y="3046729"/>
            <a:ext cx="1630436"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live</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NEMO: </a:t>
            </a:r>
            <a:r>
              <a:rPr lang="en-US" sz="907" kern="0" dirty="0">
                <a:solidFill>
                  <a:prstClr val="black"/>
                </a:solidFill>
                <a:ea typeface="DejaVu Sans"/>
                <a:cs typeface="DejaVu Sans"/>
              </a:rPr>
              <a:t>MEMO</a:t>
            </a:r>
          </a:p>
        </p:txBody>
      </p:sp>
      <p:sp>
        <p:nvSpPr>
          <p:cNvPr id="53" name="Rectangle: Rounded Corners 52">
            <a:extLst>
              <a:ext uri="{FF2B5EF4-FFF2-40B4-BE49-F238E27FC236}">
                <a16:creationId xmlns:a16="http://schemas.microsoft.com/office/drawing/2014/main" id="{D216E980-D4AB-7B17-DD6C-9612552DDD16}"/>
              </a:ext>
            </a:extLst>
          </p:cNvPr>
          <p:cNvSpPr/>
          <p:nvPr/>
        </p:nvSpPr>
        <p:spPr>
          <a:xfrm>
            <a:off x="49035" y="3194397"/>
            <a:ext cx="2496338"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ea typeface="DejaVu Sans"/>
                <a:cs typeface="DejaVu Sans"/>
              </a:rPr>
              <a:t>DA live</a:t>
            </a:r>
          </a:p>
          <a:p>
            <a:pPr marL="155522" indent="-155522" defTabSz="414726">
              <a:buFont typeface="Arial" panose="020B0604020202020204" pitchFamily="34" charset="0"/>
              <a:buChar char="•"/>
              <a:defRPr/>
            </a:pPr>
            <a:r>
              <a:rPr lang="en-US" sz="907" kern="0" dirty="0">
                <a:solidFill>
                  <a:prstClr val="black"/>
                </a:solidFill>
              </a:rPr>
              <a:t>NEMO: MEPX</a:t>
            </a:r>
          </a:p>
        </p:txBody>
      </p:sp>
      <p:sp>
        <p:nvSpPr>
          <p:cNvPr id="54" name="Rectangle: Rounded Corners 53">
            <a:extLst>
              <a:ext uri="{FF2B5EF4-FFF2-40B4-BE49-F238E27FC236}">
                <a16:creationId xmlns:a16="http://schemas.microsoft.com/office/drawing/2014/main" id="{DEE9C194-B4ED-D277-6F82-B97DEDBBE82F}"/>
              </a:ext>
            </a:extLst>
          </p:cNvPr>
          <p:cNvSpPr/>
          <p:nvPr/>
        </p:nvSpPr>
        <p:spPr>
          <a:xfrm>
            <a:off x="5342187" y="1147802"/>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55" name="Rectangle: Rounded Corners 54">
            <a:extLst>
              <a:ext uri="{FF2B5EF4-FFF2-40B4-BE49-F238E27FC236}">
                <a16:creationId xmlns:a16="http://schemas.microsoft.com/office/drawing/2014/main" id="{27D6FA1D-2F99-8A0D-C07B-5736266D8853}"/>
              </a:ext>
            </a:extLst>
          </p:cNvPr>
          <p:cNvSpPr/>
          <p:nvPr/>
        </p:nvSpPr>
        <p:spPr>
          <a:xfrm>
            <a:off x="7463327" y="2775793"/>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56" name="Rectangle: Rounded Corners 55">
            <a:extLst>
              <a:ext uri="{FF2B5EF4-FFF2-40B4-BE49-F238E27FC236}">
                <a16:creationId xmlns:a16="http://schemas.microsoft.com/office/drawing/2014/main" id="{6FA56C94-3B4C-C647-9A1E-17A045280B28}"/>
              </a:ext>
            </a:extLst>
          </p:cNvPr>
          <p:cNvSpPr/>
          <p:nvPr/>
        </p:nvSpPr>
        <p:spPr>
          <a:xfrm>
            <a:off x="6123807" y="206251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57" name="Rectangle: Rounded Corners 56">
            <a:extLst>
              <a:ext uri="{FF2B5EF4-FFF2-40B4-BE49-F238E27FC236}">
                <a16:creationId xmlns:a16="http://schemas.microsoft.com/office/drawing/2014/main" id="{B8795BE0-E8BA-EEEA-2B51-98F687D58EFA}"/>
              </a:ext>
            </a:extLst>
          </p:cNvPr>
          <p:cNvSpPr/>
          <p:nvPr/>
        </p:nvSpPr>
        <p:spPr>
          <a:xfrm>
            <a:off x="1360371" y="423818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58" name="Rectangle: Rounded Corners 57">
            <a:extLst>
              <a:ext uri="{FF2B5EF4-FFF2-40B4-BE49-F238E27FC236}">
                <a16:creationId xmlns:a16="http://schemas.microsoft.com/office/drawing/2014/main" id="{76290502-25C3-6456-5B4B-9E703F6B2370}"/>
              </a:ext>
            </a:extLst>
          </p:cNvPr>
          <p:cNvSpPr/>
          <p:nvPr/>
        </p:nvSpPr>
        <p:spPr>
          <a:xfrm>
            <a:off x="3229329" y="4234863"/>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
        <p:nvSpPr>
          <p:cNvPr id="59" name="Rectangle: Rounded Corners 58">
            <a:extLst>
              <a:ext uri="{FF2B5EF4-FFF2-40B4-BE49-F238E27FC236}">
                <a16:creationId xmlns:a16="http://schemas.microsoft.com/office/drawing/2014/main" id="{E7AE8A38-9BD6-5C3F-527D-A23A72CB6757}"/>
              </a:ext>
            </a:extLst>
          </p:cNvPr>
          <p:cNvSpPr/>
          <p:nvPr/>
        </p:nvSpPr>
        <p:spPr>
          <a:xfrm>
            <a:off x="4077289" y="3336479"/>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60" name="Rectangle: Rounded Corners 59">
            <a:extLst>
              <a:ext uri="{FF2B5EF4-FFF2-40B4-BE49-F238E27FC236}">
                <a16:creationId xmlns:a16="http://schemas.microsoft.com/office/drawing/2014/main" id="{18421A1E-DD48-EBFB-9A81-E12746ABCEC4}"/>
              </a:ext>
            </a:extLst>
          </p:cNvPr>
          <p:cNvSpPr/>
          <p:nvPr/>
        </p:nvSpPr>
        <p:spPr>
          <a:xfrm>
            <a:off x="225601" y="3704909"/>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61" name="Rectangle: Rounded Corners 60">
            <a:extLst>
              <a:ext uri="{FF2B5EF4-FFF2-40B4-BE49-F238E27FC236}">
                <a16:creationId xmlns:a16="http://schemas.microsoft.com/office/drawing/2014/main" id="{8BAC9A73-20A3-D719-4DCF-92513BC6266B}"/>
              </a:ext>
            </a:extLst>
          </p:cNvPr>
          <p:cNvSpPr/>
          <p:nvPr/>
        </p:nvSpPr>
        <p:spPr>
          <a:xfrm>
            <a:off x="1045159" y="183286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62" name="Rectangle: Rounded Corners 61">
            <a:extLst>
              <a:ext uri="{FF2B5EF4-FFF2-40B4-BE49-F238E27FC236}">
                <a16:creationId xmlns:a16="http://schemas.microsoft.com/office/drawing/2014/main" id="{E3628726-8D86-D810-5F4B-435B31FF04C5}"/>
              </a:ext>
            </a:extLst>
          </p:cNvPr>
          <p:cNvSpPr/>
          <p:nvPr/>
        </p:nvSpPr>
        <p:spPr>
          <a:xfrm>
            <a:off x="160392" y="2492554"/>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63" name="TextBox 62">
            <a:extLst>
              <a:ext uri="{FF2B5EF4-FFF2-40B4-BE49-F238E27FC236}">
                <a16:creationId xmlns:a16="http://schemas.microsoft.com/office/drawing/2014/main" id="{7131FD98-8615-18EC-DE53-0A61E6804CA6}"/>
              </a:ext>
            </a:extLst>
          </p:cNvPr>
          <p:cNvSpPr txBox="1"/>
          <p:nvPr/>
        </p:nvSpPr>
        <p:spPr>
          <a:xfrm>
            <a:off x="72883" y="4462028"/>
            <a:ext cx="2368003" cy="871713"/>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80641" lvl="4" defTabSz="414726">
              <a:lnSpc>
                <a:spcPct val="130000"/>
              </a:lnSpc>
              <a:spcBef>
                <a:spcPct val="0"/>
              </a:spcBef>
              <a:spcAft>
                <a:spcPts val="726"/>
              </a:spcAft>
              <a:defRPr/>
            </a:pPr>
            <a:r>
              <a:rPr lang="en-US" sz="1000" dirty="0">
                <a:solidFill>
                  <a:srgbClr val="283583"/>
                </a:solidFill>
                <a:latin typeface="Arial"/>
                <a:ea typeface="DejaVu Sans"/>
                <a:cs typeface="Arial"/>
              </a:rPr>
              <a:t>The Secretariat publishes a </a:t>
            </a:r>
            <a:r>
              <a:rPr lang="en-US" sz="1000" dirty="0">
                <a:solidFill>
                  <a:srgbClr val="283583"/>
                </a:solidFill>
                <a:latin typeface="Arial"/>
                <a:ea typeface="DejaVu Sans"/>
                <a:cs typeface="Arial"/>
                <a:hlinkClick r:id="rId4"/>
              </a:rPr>
              <a:t>list</a:t>
            </a:r>
            <a:r>
              <a:rPr lang="en-US" sz="1000" dirty="0">
                <a:solidFill>
                  <a:srgbClr val="283583"/>
                </a:solidFill>
                <a:latin typeface="Arial"/>
                <a:ea typeface="DejaVu Sans"/>
                <a:cs typeface="Arial"/>
              </a:rPr>
              <a:t> reflecting information on NEMO designation status as notified by the Contracting Parties.</a:t>
            </a:r>
          </a:p>
        </p:txBody>
      </p:sp>
      <p:sp>
        <p:nvSpPr>
          <p:cNvPr id="3" name="Footer Placeholder 2">
            <a:extLst>
              <a:ext uri="{FF2B5EF4-FFF2-40B4-BE49-F238E27FC236}">
                <a16:creationId xmlns:a16="http://schemas.microsoft.com/office/drawing/2014/main" id="{5DEC45E9-4DE6-D3DF-25E8-24185F7448DD}"/>
              </a:ext>
            </a:extLst>
          </p:cNvPr>
          <p:cNvSpPr>
            <a:spLocks noGrp="1"/>
          </p:cNvSpPr>
          <p:nvPr>
            <p:ph type="ftr" sz="quarter" idx="14"/>
          </p:nvPr>
        </p:nvSpPr>
        <p:spPr>
          <a:xfrm>
            <a:off x="3183465" y="5360055"/>
            <a:ext cx="4749802" cy="304271"/>
          </a:xfrm>
        </p:spPr>
        <p:txBody>
          <a:bodyPr/>
          <a:lstStyle/>
          <a:p>
            <a:r>
              <a:rPr lang="en-US" dirty="0"/>
              <a:t>‘Electricity Integration Package in the EnC - Update’</a:t>
            </a:r>
            <a:endParaRPr lang="de-DE" dirty="0"/>
          </a:p>
        </p:txBody>
      </p:sp>
      <p:sp>
        <p:nvSpPr>
          <p:cNvPr id="5" name="Rectangle 4">
            <a:extLst>
              <a:ext uri="{FF2B5EF4-FFF2-40B4-BE49-F238E27FC236}">
                <a16:creationId xmlns:a16="http://schemas.microsoft.com/office/drawing/2014/main" id="{D3C3F460-BE89-3C99-94BD-13CE0FF3497D}"/>
              </a:ext>
            </a:extLst>
          </p:cNvPr>
          <p:cNvSpPr/>
          <p:nvPr/>
        </p:nvSpPr>
        <p:spPr>
          <a:xfrm>
            <a:off x="3144747" y="4516178"/>
            <a:ext cx="5999253" cy="1168058"/>
          </a:xfrm>
          <a:prstGeom prst="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200" b="1" kern="0" dirty="0" err="1">
                <a:solidFill>
                  <a:srgbClr val="283583"/>
                </a:solidFill>
                <a:latin typeface="Arial"/>
                <a:ea typeface="DejaVu Sans"/>
                <a:cs typeface="Arial"/>
              </a:rPr>
              <a:t>EnC</a:t>
            </a:r>
            <a:r>
              <a:rPr lang="en-US" sz="1200" b="1" kern="0" dirty="0">
                <a:solidFill>
                  <a:srgbClr val="283583"/>
                </a:solidFill>
                <a:latin typeface="Arial"/>
                <a:ea typeface="DejaVu Sans"/>
                <a:cs typeface="Arial"/>
              </a:rPr>
              <a:t> JET meeting as of 11 September 2023: </a:t>
            </a:r>
            <a:r>
              <a:rPr lang="en-US" sz="1200" b="1" kern="0" dirty="0">
                <a:solidFill>
                  <a:srgbClr val="FF0000"/>
                </a:solidFill>
                <a:latin typeface="Arial"/>
                <a:ea typeface="DejaVu Sans"/>
                <a:cs typeface="Arial"/>
              </a:rPr>
              <a:t>EC recommends not to delay further the MCO IP submission</a:t>
            </a:r>
            <a:r>
              <a:rPr lang="en-US" sz="1200" b="1" kern="0" dirty="0">
                <a:solidFill>
                  <a:srgbClr val="283583"/>
                </a:solidFill>
                <a:latin typeface="Arial"/>
                <a:ea typeface="DejaVu Sans"/>
                <a:cs typeface="Arial"/>
              </a:rPr>
              <a:t>, </a:t>
            </a:r>
            <a:r>
              <a:rPr lang="en-US" sz="1200" b="1" kern="0" dirty="0" err="1">
                <a:solidFill>
                  <a:srgbClr val="283583"/>
                </a:solidFill>
                <a:latin typeface="Arial"/>
                <a:ea typeface="DejaVu Sans"/>
                <a:cs typeface="Arial"/>
              </a:rPr>
              <a:t>EnC</a:t>
            </a:r>
            <a:r>
              <a:rPr lang="en-US" sz="1200" b="1" kern="0" dirty="0">
                <a:solidFill>
                  <a:srgbClr val="283583"/>
                </a:solidFill>
                <a:latin typeface="Arial"/>
                <a:ea typeface="DejaVu Sans"/>
                <a:cs typeface="Arial"/>
              </a:rPr>
              <a:t> NEMOs to be included in the </a:t>
            </a:r>
            <a:r>
              <a:rPr lang="en-US" sz="1200" b="1" kern="0" dirty="0" err="1">
                <a:solidFill>
                  <a:srgbClr val="283583"/>
                </a:solidFill>
                <a:latin typeface="Arial"/>
                <a:ea typeface="DejaVu Sans"/>
                <a:cs typeface="Arial"/>
              </a:rPr>
              <a:t>finalisation</a:t>
            </a:r>
            <a:r>
              <a:rPr lang="en-US" sz="1200" b="1" kern="0" dirty="0">
                <a:solidFill>
                  <a:srgbClr val="283583"/>
                </a:solidFill>
                <a:latin typeface="Arial"/>
                <a:ea typeface="DejaVu Sans"/>
                <a:cs typeface="Arial"/>
              </a:rPr>
              <a:t> process on informal basis. EU NEMOs have asked EC to provide the statement also in written. The written statement shall include exact deadline when the MCO IP shall be submitted.</a:t>
            </a:r>
          </a:p>
        </p:txBody>
      </p:sp>
      <p:sp>
        <p:nvSpPr>
          <p:cNvPr id="6" name="Rectangle 5">
            <a:extLst>
              <a:ext uri="{FF2B5EF4-FFF2-40B4-BE49-F238E27FC236}">
                <a16:creationId xmlns:a16="http://schemas.microsoft.com/office/drawing/2014/main" id="{A9ECCBBD-5167-B3D0-CFFE-0030EDBC88B1}"/>
              </a:ext>
            </a:extLst>
          </p:cNvPr>
          <p:cNvSpPr/>
          <p:nvPr/>
        </p:nvSpPr>
        <p:spPr>
          <a:xfrm>
            <a:off x="6230003" y="606877"/>
            <a:ext cx="2913997" cy="1317820"/>
          </a:xfrm>
          <a:prstGeom prst="rect">
            <a:avLst/>
          </a:prstGeom>
          <a:solidFill>
            <a:schemeClr val="accent4">
              <a:lumMod val="60000"/>
              <a:lumOff val="40000"/>
            </a:schemeClr>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200" b="1" kern="0" dirty="0">
                <a:solidFill>
                  <a:srgbClr val="283583"/>
                </a:solidFill>
                <a:latin typeface="Arial"/>
                <a:ea typeface="DejaVu Sans"/>
                <a:cs typeface="Arial"/>
              </a:rPr>
              <a:t>Currently designated NEMOs are not considered as compliantly designated NEMOs because they are designated before the Electricity Integration Package is transposed.</a:t>
            </a:r>
          </a:p>
        </p:txBody>
      </p:sp>
    </p:spTree>
    <p:extLst>
      <p:ext uri="{BB962C8B-B14F-4D97-AF65-F5344CB8AC3E}">
        <p14:creationId xmlns:p14="http://schemas.microsoft.com/office/powerpoint/2010/main" val="409543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6A5945-EFE2-BAE8-84BE-C05842BF1D1C}"/>
              </a:ext>
            </a:extLst>
          </p:cNvPr>
          <p:cNvSpPr>
            <a:spLocks noGrp="1"/>
          </p:cNvSpPr>
          <p:nvPr>
            <p:ph type="sldNum" sz="quarter" idx="12"/>
          </p:nvPr>
        </p:nvSpPr>
        <p:spPr/>
        <p:txBody>
          <a:bodyPr/>
          <a:lstStyle/>
          <a:p>
            <a:fld id="{AF93B2B6-68E5-2D46-B060-FE1D3366BF4B}" type="slidenum">
              <a:rPr lang="de-DE" smtClean="0"/>
              <a:pPr/>
              <a:t>6</a:t>
            </a:fld>
            <a:endParaRPr lang="de-DE" dirty="0"/>
          </a:p>
        </p:txBody>
      </p:sp>
      <p:graphicFrame>
        <p:nvGraphicFramePr>
          <p:cNvPr id="4" name="Table 3">
            <a:extLst>
              <a:ext uri="{FF2B5EF4-FFF2-40B4-BE49-F238E27FC236}">
                <a16:creationId xmlns:a16="http://schemas.microsoft.com/office/drawing/2014/main" id="{5DAF9DCE-BBDA-2539-C806-3A2CDC890651}"/>
              </a:ext>
            </a:extLst>
          </p:cNvPr>
          <p:cNvGraphicFramePr>
            <a:graphicFrameLocks noGrp="1"/>
          </p:cNvGraphicFramePr>
          <p:nvPr>
            <p:extLst>
              <p:ext uri="{D42A27DB-BD31-4B8C-83A1-F6EECF244321}">
                <p14:modId xmlns:p14="http://schemas.microsoft.com/office/powerpoint/2010/main" val="4046321503"/>
              </p:ext>
            </p:extLst>
          </p:nvPr>
        </p:nvGraphicFramePr>
        <p:xfrm>
          <a:off x="1278236" y="905485"/>
          <a:ext cx="7152530" cy="4382494"/>
        </p:xfrm>
        <a:graphic>
          <a:graphicData uri="http://schemas.openxmlformats.org/drawingml/2006/table">
            <a:tbl>
              <a:tblPr firstRow="1" firstCol="1" bandRow="1">
                <a:tableStyleId>{5C22544A-7EE6-4342-B048-85BDC9FD1C3A}</a:tableStyleId>
              </a:tblPr>
              <a:tblGrid>
                <a:gridCol w="1049882">
                  <a:extLst>
                    <a:ext uri="{9D8B030D-6E8A-4147-A177-3AD203B41FA5}">
                      <a16:colId xmlns:a16="http://schemas.microsoft.com/office/drawing/2014/main" val="2179969963"/>
                    </a:ext>
                  </a:extLst>
                </a:gridCol>
                <a:gridCol w="3134714">
                  <a:extLst>
                    <a:ext uri="{9D8B030D-6E8A-4147-A177-3AD203B41FA5}">
                      <a16:colId xmlns:a16="http://schemas.microsoft.com/office/drawing/2014/main" val="3404428805"/>
                    </a:ext>
                  </a:extLst>
                </a:gridCol>
                <a:gridCol w="1802423">
                  <a:extLst>
                    <a:ext uri="{9D8B030D-6E8A-4147-A177-3AD203B41FA5}">
                      <a16:colId xmlns:a16="http://schemas.microsoft.com/office/drawing/2014/main" val="3828165592"/>
                    </a:ext>
                  </a:extLst>
                </a:gridCol>
                <a:gridCol w="1165511">
                  <a:extLst>
                    <a:ext uri="{9D8B030D-6E8A-4147-A177-3AD203B41FA5}">
                      <a16:colId xmlns:a16="http://schemas.microsoft.com/office/drawing/2014/main" val="4065874179"/>
                    </a:ext>
                  </a:extLst>
                </a:gridCol>
              </a:tblGrid>
              <a:tr h="489886">
                <a:tc>
                  <a:txBody>
                    <a:bodyPr/>
                    <a:lstStyle/>
                    <a:p>
                      <a:pPr algn="ctr">
                        <a:spcBef>
                          <a:spcPts val="600"/>
                        </a:spcBef>
                        <a:spcAft>
                          <a:spcPts val="600"/>
                        </a:spcAft>
                      </a:pPr>
                      <a:r>
                        <a:rPr lang="en-US" sz="1200" dirty="0" err="1">
                          <a:effectLst/>
                        </a:rPr>
                        <a:t>EnC</a:t>
                      </a:r>
                      <a:r>
                        <a:rPr lang="en-US" sz="1200" dirty="0">
                          <a:effectLst/>
                        </a:rPr>
                        <a:t> CCRs</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tc>
                  <a:txBody>
                    <a:bodyPr/>
                    <a:lstStyle/>
                    <a:p>
                      <a:pPr algn="ctr">
                        <a:spcBef>
                          <a:spcPts val="600"/>
                        </a:spcBef>
                        <a:spcAft>
                          <a:spcPts val="600"/>
                        </a:spcAft>
                      </a:pPr>
                      <a:r>
                        <a:rPr lang="en-US" sz="1200" dirty="0">
                          <a:effectLst/>
                        </a:rPr>
                        <a:t>Cooperation Agreement signed</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tc>
                  <a:txBody>
                    <a:bodyPr/>
                    <a:lstStyle/>
                    <a:p>
                      <a:pPr algn="ctr">
                        <a:spcBef>
                          <a:spcPts val="600"/>
                        </a:spcBef>
                        <a:spcAft>
                          <a:spcPts val="600"/>
                        </a:spcAft>
                      </a:pPr>
                      <a:r>
                        <a:rPr lang="en-US" sz="1200" dirty="0">
                          <a:effectLst/>
                        </a:rPr>
                        <a:t>Capacity calculation methodology adopted</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tc>
                  <a:txBody>
                    <a:bodyPr/>
                    <a:lstStyle/>
                    <a:p>
                      <a:pPr algn="ctr">
                        <a:spcBef>
                          <a:spcPts val="600"/>
                        </a:spcBef>
                        <a:spcAft>
                          <a:spcPts val="600"/>
                        </a:spcAft>
                      </a:pPr>
                      <a:r>
                        <a:rPr lang="en-US" sz="1200" dirty="0">
                          <a:effectLst/>
                        </a:rPr>
                        <a:t>LIP established</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extLst>
                  <a:ext uri="{0D108BD9-81ED-4DB2-BD59-A6C34878D82A}">
                    <a16:rowId xmlns:a16="http://schemas.microsoft.com/office/drawing/2014/main" val="3536655016"/>
                  </a:ext>
                </a:extLst>
              </a:tr>
              <a:tr h="850788">
                <a:tc>
                  <a:txBody>
                    <a:bodyPr/>
                    <a:lstStyle/>
                    <a:p>
                      <a:pPr algn="just">
                        <a:spcBef>
                          <a:spcPts val="600"/>
                        </a:spcBef>
                        <a:spcAft>
                          <a:spcPts val="600"/>
                        </a:spcAft>
                      </a:pPr>
                      <a:r>
                        <a:rPr lang="en-US" sz="1200">
                          <a:effectLst/>
                        </a:rPr>
                        <a:t>ITME CCR </a:t>
                      </a:r>
                      <a:endParaRPr lang="en-AT" sz="120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Cooperation established, no obligation for an agreement </a:t>
                      </a:r>
                      <a:endParaRPr lang="en-AT"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Drafted by TSOs and submitted to the NRAs for approval</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l">
                        <a:spcBef>
                          <a:spcPts val="600"/>
                        </a:spcBef>
                        <a:spcAft>
                          <a:spcPts val="600"/>
                        </a:spcAft>
                      </a:pPr>
                      <a:r>
                        <a:rPr lang="en-US" sz="1200" b="1" dirty="0">
                          <a:effectLst/>
                        </a:rPr>
                        <a:t>ITME</a:t>
                      </a:r>
                      <a:r>
                        <a:rPr lang="en-US" sz="1200" dirty="0">
                          <a:effectLst/>
                        </a:rPr>
                        <a:t> </a:t>
                      </a:r>
                      <a:r>
                        <a:rPr lang="en-US" sz="1200" b="1" dirty="0">
                          <a:effectLst/>
                        </a:rPr>
                        <a:t>LIP </a:t>
                      </a:r>
                      <a:r>
                        <a:rPr lang="en-US" sz="1200" dirty="0">
                          <a:effectLst/>
                        </a:rPr>
                        <a:t>applied for IBWT</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extLst>
                  <a:ext uri="{0D108BD9-81ED-4DB2-BD59-A6C34878D82A}">
                    <a16:rowId xmlns:a16="http://schemas.microsoft.com/office/drawing/2014/main" val="4232032905"/>
                  </a:ext>
                </a:extLst>
              </a:tr>
              <a:tr h="1251706">
                <a:tc>
                  <a:txBody>
                    <a:bodyPr/>
                    <a:lstStyle/>
                    <a:p>
                      <a:pPr algn="just">
                        <a:spcBef>
                          <a:spcPts val="600"/>
                        </a:spcBef>
                        <a:spcAft>
                          <a:spcPts val="600"/>
                        </a:spcAft>
                      </a:pPr>
                      <a:r>
                        <a:rPr lang="en-US" sz="1200">
                          <a:effectLst/>
                        </a:rPr>
                        <a:t>EE CCR</a:t>
                      </a:r>
                      <a:endParaRPr lang="en-AT" sz="120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Drafting and the negotiation on the cost sharing key completed on 11 September 2024, removing the remaining obstacle to its finalization and signature.</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Interim methodology drafted and agreed by TSOs, to be approved by NRAs</a:t>
                      </a:r>
                      <a:endParaRPr lang="en-AT" sz="1200" kern="1200" dirty="0">
                        <a:solidFill>
                          <a:schemeClr val="dk1"/>
                        </a:solidFill>
                        <a:effectLst/>
                        <a:latin typeface="+mn-lt"/>
                        <a:ea typeface="+mn-ea"/>
                        <a:cs typeface="+mn-cs"/>
                      </a:endParaRPr>
                    </a:p>
                  </a:txBody>
                  <a:tcPr marL="46223" marR="46223" marT="0" marB="0"/>
                </a:tc>
                <a:tc>
                  <a:txBody>
                    <a:bodyPr/>
                    <a:lstStyle/>
                    <a:p>
                      <a:pPr algn="just">
                        <a:spcBef>
                          <a:spcPts val="600"/>
                        </a:spcBef>
                        <a:spcAft>
                          <a:spcPts val="600"/>
                        </a:spcAft>
                      </a:pPr>
                      <a:r>
                        <a:rPr lang="en-US" sz="1200" b="1" dirty="0">
                          <a:effectLst/>
                        </a:rPr>
                        <a:t>EE LIP </a:t>
                      </a:r>
                    </a:p>
                    <a:p>
                      <a:pPr algn="just">
                        <a:spcBef>
                          <a:spcPts val="600"/>
                        </a:spcBef>
                        <a:spcAft>
                          <a:spcPts val="600"/>
                        </a:spcAft>
                      </a:pPr>
                      <a:r>
                        <a:rPr lang="en-US" sz="1200" dirty="0">
                          <a:effectLst/>
                        </a:rPr>
                        <a:t>MoU finalized, scheduled to be signed in the first week of October 2024</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extLst>
                  <a:ext uri="{0D108BD9-81ED-4DB2-BD59-A6C34878D82A}">
                    <a16:rowId xmlns:a16="http://schemas.microsoft.com/office/drawing/2014/main" val="2434381392"/>
                  </a:ext>
                </a:extLst>
              </a:tr>
              <a:tr h="1756982">
                <a:tc>
                  <a:txBody>
                    <a:bodyPr/>
                    <a:lstStyle/>
                    <a:p>
                      <a:pPr algn="just">
                        <a:spcBef>
                          <a:spcPts val="600"/>
                        </a:spcBef>
                        <a:spcAft>
                          <a:spcPts val="600"/>
                        </a:spcAft>
                      </a:pPr>
                      <a:r>
                        <a:rPr lang="en-US" sz="1200">
                          <a:effectLst/>
                        </a:rPr>
                        <a:t>Shadow SEE CCR</a:t>
                      </a:r>
                      <a:endParaRPr lang="en-AT" sz="120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The </a:t>
                      </a:r>
                      <a:r>
                        <a:rPr lang="en-US" sz="1200" dirty="0" err="1">
                          <a:effectLst/>
                        </a:rPr>
                        <a:t>operationalisation</a:t>
                      </a:r>
                      <a:r>
                        <a:rPr lang="en-US" sz="1200" dirty="0">
                          <a:effectLst/>
                        </a:rPr>
                        <a:t> has not started yet due to negotiations on possible reconfiguration facilitated by ENTSO-E. The discussion on the proposal and its practical implementation is to be continued in the high-level meeting on 2 October 2024.</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l">
                        <a:spcBef>
                          <a:spcPts val="600"/>
                        </a:spcBef>
                        <a:spcAft>
                          <a:spcPts val="600"/>
                        </a:spcAft>
                      </a:pPr>
                      <a:r>
                        <a:rPr lang="en-US" sz="1200" b="1" dirty="0">
                          <a:effectLst/>
                        </a:rPr>
                        <a:t>HU-RS LIP</a:t>
                      </a:r>
                      <a:r>
                        <a:rPr lang="en-US" sz="1200" dirty="0">
                          <a:effectLst/>
                        </a:rPr>
                        <a:t>, MoU signed</a:t>
                      </a:r>
                      <a:endParaRPr lang="en-AT" sz="1200" dirty="0">
                        <a:effectLst/>
                      </a:endParaRPr>
                    </a:p>
                    <a:p>
                      <a:pPr algn="l">
                        <a:spcBef>
                          <a:spcPts val="600"/>
                        </a:spcBef>
                        <a:spcAft>
                          <a:spcPts val="600"/>
                        </a:spcAft>
                      </a:pPr>
                      <a:r>
                        <a:rPr lang="en-US" sz="1200" b="1" dirty="0">
                          <a:effectLst/>
                        </a:rPr>
                        <a:t>SEE MC LIP </a:t>
                      </a:r>
                      <a:r>
                        <a:rPr lang="en-US" sz="1200" dirty="0">
                          <a:effectLst/>
                        </a:rPr>
                        <a:t>(AL, GR, XK*, MK),     MoU signed, applied for IBWT</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extLst>
                  <a:ext uri="{0D108BD9-81ED-4DB2-BD59-A6C34878D82A}">
                    <a16:rowId xmlns:a16="http://schemas.microsoft.com/office/drawing/2014/main" val="1163539192"/>
                  </a:ext>
                </a:extLst>
              </a:tr>
            </a:tbl>
          </a:graphicData>
        </a:graphic>
      </p:graphicFrame>
      <p:sp>
        <p:nvSpPr>
          <p:cNvPr id="5" name="Titel 6">
            <a:extLst>
              <a:ext uri="{FF2B5EF4-FFF2-40B4-BE49-F238E27FC236}">
                <a16:creationId xmlns:a16="http://schemas.microsoft.com/office/drawing/2014/main" id="{B1D7BDEA-EFA2-A481-179D-721101357879}"/>
              </a:ext>
            </a:extLst>
          </p:cNvPr>
          <p:cNvSpPr txBox="1">
            <a:spLocks/>
          </p:cNvSpPr>
          <p:nvPr/>
        </p:nvSpPr>
        <p:spPr>
          <a:xfrm>
            <a:off x="152399" y="166746"/>
            <a:ext cx="8991601" cy="84210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err="1">
                <a:highlight>
                  <a:srgbClr val="FFFFFF"/>
                </a:highlight>
              </a:rPr>
              <a:t>EnC</a:t>
            </a:r>
            <a:r>
              <a:rPr lang="en-US" sz="2400" b="1" dirty="0">
                <a:highlight>
                  <a:srgbClr val="FFFFFF"/>
                </a:highlight>
              </a:rPr>
              <a:t> CCRs and LIPs - update</a:t>
            </a:r>
          </a:p>
        </p:txBody>
      </p:sp>
      <p:pic>
        <p:nvPicPr>
          <p:cNvPr id="6" name="Picture 5">
            <a:extLst>
              <a:ext uri="{FF2B5EF4-FFF2-40B4-BE49-F238E27FC236}">
                <a16:creationId xmlns:a16="http://schemas.microsoft.com/office/drawing/2014/main" id="{933EED13-00EA-5616-2698-0D4B55EC5DD3}"/>
              </a:ext>
            </a:extLst>
          </p:cNvPr>
          <p:cNvPicPr>
            <a:picLocks noChangeAspect="1"/>
          </p:cNvPicPr>
          <p:nvPr/>
        </p:nvPicPr>
        <p:blipFill>
          <a:blip r:embed="rId2"/>
          <a:stretch>
            <a:fillRect/>
          </a:stretch>
        </p:blipFill>
        <p:spPr>
          <a:xfrm>
            <a:off x="7266377" y="5303090"/>
            <a:ext cx="1268078" cy="371888"/>
          </a:xfrm>
          <a:prstGeom prst="rect">
            <a:avLst/>
          </a:prstGeom>
        </p:spPr>
      </p:pic>
    </p:spTree>
    <p:extLst>
      <p:ext uri="{BB962C8B-B14F-4D97-AF65-F5344CB8AC3E}">
        <p14:creationId xmlns:p14="http://schemas.microsoft.com/office/powerpoint/2010/main" val="242435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859747"/>
            <a:ext cx="9144000" cy="4437888"/>
          </a:xfrm>
        </p:spPr>
      </p:pic>
      <p:sp>
        <p:nvSpPr>
          <p:cNvPr id="3" name="Foliennummernplatzhalter 2"/>
          <p:cNvSpPr>
            <a:spLocks noGrp="1"/>
          </p:cNvSpPr>
          <p:nvPr>
            <p:ph type="sldNum" sz="quarter" idx="12"/>
          </p:nvPr>
        </p:nvSpPr>
        <p:spPr/>
        <p:txBody>
          <a:bodyPr/>
          <a:lstStyle/>
          <a:p>
            <a:fld id="{AF93B2B6-68E5-2D46-B060-FE1D3366BF4B}" type="slidenum">
              <a:rPr lang="de-DE" smtClean="0"/>
              <a:pPr/>
              <a:t>7</a:t>
            </a:fld>
            <a:endParaRPr lang="de-DE" dirty="0"/>
          </a:p>
        </p:txBody>
      </p:sp>
      <p:sp>
        <p:nvSpPr>
          <p:cNvPr id="8" name="Bildplatzhalter 6"/>
          <p:cNvSpPr txBox="1">
            <a:spLocks/>
          </p:cNvSpPr>
          <p:nvPr/>
        </p:nvSpPr>
        <p:spPr>
          <a:xfrm>
            <a:off x="152400" y="977900"/>
            <a:ext cx="9144000" cy="4476750"/>
          </a:xfrm>
          <a:prstGeom prst="rect">
            <a:avLst/>
          </a:prstGeom>
        </p:spPr>
        <p:txBody>
          <a:bodyPr/>
          <a:lstStyle/>
          <a:p>
            <a:endParaRPr lang="en-AT"/>
          </a:p>
        </p:txBody>
      </p:sp>
      <p:sp>
        <p:nvSpPr>
          <p:cNvPr id="10" name="Untertitel 3"/>
          <p:cNvSpPr txBox="1">
            <a:spLocks/>
          </p:cNvSpPr>
          <p:nvPr/>
        </p:nvSpPr>
        <p:spPr>
          <a:xfrm>
            <a:off x="4565650" y="2726266"/>
            <a:ext cx="4578350" cy="806450"/>
          </a:xfrm>
          <a:prstGeom prst="rect">
            <a:avLst/>
          </a:prstGeom>
          <a:solidFill>
            <a:schemeClr val="bg2"/>
          </a:solidFill>
        </p:spPr>
        <p:txBody>
          <a:bodyPr vert="horz" lIns="252000" tIns="45720" rIns="252000" bIns="45720" rtlCol="0">
            <a:normAutofit/>
          </a:bodyPr>
          <a:lstStyle>
            <a:lvl1pPr marL="0" indent="0" algn="l" defTabSz="457200" rtl="0" eaLnBrk="1" latinLnBrk="0" hangingPunct="1">
              <a:lnSpc>
                <a:spcPct val="130000"/>
              </a:lnSpc>
              <a:spcBef>
                <a:spcPts val="600"/>
              </a:spcBef>
              <a:spcAft>
                <a:spcPts val="600"/>
              </a:spcAft>
              <a:buFont typeface="Arial"/>
              <a:buNone/>
              <a:defRPr sz="1700" b="0" i="0" kern="1200">
                <a:solidFill>
                  <a:schemeClr val="tx1">
                    <a:lumMod val="75000"/>
                    <a:lumOff val="25000"/>
                  </a:schemeClr>
                </a:solidFill>
                <a:latin typeface="+mn-lt"/>
                <a:ea typeface="+mn-ea"/>
                <a:cs typeface="Arial"/>
              </a:defRPr>
            </a:lvl1pPr>
            <a:lvl2pPr marL="457200" indent="0" algn="ctr" defTabSz="457200" rtl="0" eaLnBrk="1" latinLnBrk="0" hangingPunct="1">
              <a:lnSpc>
                <a:spcPct val="90000"/>
              </a:lnSpc>
              <a:spcBef>
                <a:spcPct val="20000"/>
              </a:spcBef>
              <a:spcAft>
                <a:spcPts val="0"/>
              </a:spcAft>
              <a:buFont typeface="Arial"/>
              <a:buNone/>
              <a:defRPr lang="de-AT" sz="1600" b="0" i="0" kern="1200">
                <a:solidFill>
                  <a:schemeClr val="tx1">
                    <a:tint val="75000"/>
                  </a:schemeClr>
                </a:solidFill>
                <a:latin typeface="Arial"/>
                <a:ea typeface="+mn-ea"/>
                <a:cs typeface="Arial"/>
              </a:defRPr>
            </a:lvl2pPr>
            <a:lvl3pPr marL="914400" marR="0" indent="0" algn="ctr" defTabSz="457200" rtl="0" eaLnBrk="1" fontAlgn="auto" latinLnBrk="0" hangingPunct="1">
              <a:lnSpc>
                <a:spcPct val="100000"/>
              </a:lnSpc>
              <a:spcBef>
                <a:spcPct val="20000"/>
              </a:spcBef>
              <a:spcAft>
                <a:spcPts val="600"/>
              </a:spcAft>
              <a:buClrTx/>
              <a:buSzTx/>
              <a:buFont typeface="Arial"/>
              <a:buNone/>
              <a:tabLst/>
              <a:defRPr lang="de-AT" sz="1600" b="1" i="1" kern="1200">
                <a:solidFill>
                  <a:schemeClr val="tx1">
                    <a:tint val="75000"/>
                  </a:schemeClr>
                </a:solidFill>
                <a:latin typeface="Arial"/>
                <a:ea typeface="+mn-ea"/>
                <a:cs typeface="Arial"/>
              </a:defRPr>
            </a:lvl3pPr>
            <a:lvl4pPr marL="1371600" indent="0" algn="ctr" defTabSz="457200" rtl="0" eaLnBrk="1" latinLnBrk="0" hangingPunct="1">
              <a:lnSpc>
                <a:spcPct val="130000"/>
              </a:lnSpc>
              <a:spcBef>
                <a:spcPts val="0"/>
              </a:spcBef>
              <a:spcAft>
                <a:spcPts val="800"/>
              </a:spcAft>
              <a:buFont typeface="Symbol" charset="2"/>
              <a:buNone/>
              <a:defRPr sz="1700" b="0" i="0" kern="1200">
                <a:solidFill>
                  <a:schemeClr val="tx1">
                    <a:tint val="75000"/>
                  </a:schemeClr>
                </a:solidFill>
                <a:latin typeface="+mn-lt"/>
                <a:ea typeface="+mn-ea"/>
                <a:cs typeface="Arial"/>
              </a:defRPr>
            </a:lvl4pPr>
            <a:lvl5pPr marL="1828800" indent="0" algn="ctr" defTabSz="457200" rtl="0" eaLnBrk="1" latinLnBrk="0" hangingPunct="1">
              <a:lnSpc>
                <a:spcPct val="130000"/>
              </a:lnSpc>
              <a:spcBef>
                <a:spcPts val="0"/>
              </a:spcBef>
              <a:spcAft>
                <a:spcPts val="800"/>
              </a:spcAft>
              <a:buFont typeface="Arial"/>
              <a:buNone/>
              <a:defRPr sz="1700" b="0" i="0" kern="1200">
                <a:solidFill>
                  <a:schemeClr val="tx1">
                    <a:tint val="75000"/>
                  </a:schemeClr>
                </a:solidFill>
                <a:latin typeface="+mn-lt"/>
                <a:ea typeface="+mn-ea"/>
                <a:cs typeface="Arial"/>
              </a:defRPr>
            </a:lvl5pPr>
            <a:lvl6pPr marL="22860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6pPr>
            <a:lvl7pPr marL="27432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a:t>jasmina.trhulj@energy-community.org</a:t>
            </a:r>
            <a:endParaRPr lang="de-DE" sz="1200" dirty="0"/>
          </a:p>
        </p:txBody>
      </p:sp>
      <p:sp>
        <p:nvSpPr>
          <p:cNvPr id="11" name="Titel 4"/>
          <p:cNvSpPr txBox="1">
            <a:spLocks/>
          </p:cNvSpPr>
          <p:nvPr/>
        </p:nvSpPr>
        <p:spPr>
          <a:xfrm>
            <a:off x="4565650" y="1697565"/>
            <a:ext cx="4578350" cy="10371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a:t>Thank you </a:t>
            </a:r>
            <a:br>
              <a:rPr lang="en-US"/>
            </a:br>
            <a:r>
              <a:rPr lang="en-US"/>
              <a:t>for your attention!</a:t>
            </a:r>
          </a:p>
        </p:txBody>
      </p:sp>
      <p:sp>
        <p:nvSpPr>
          <p:cNvPr id="2" name="Rectangle 1"/>
          <p:cNvSpPr/>
          <p:nvPr/>
        </p:nvSpPr>
        <p:spPr>
          <a:xfrm>
            <a:off x="50800" y="37974"/>
            <a:ext cx="965200" cy="7302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215111"/>
      </p:ext>
    </p:extLst>
  </p:cSld>
  <p:clrMapOvr>
    <a:masterClrMapping/>
  </p:clrMapOvr>
</p:sld>
</file>

<file path=ppt/theme/theme1.xml><?xml version="1.0" encoding="utf-8"?>
<a:theme xmlns:a="http://schemas.openxmlformats.org/drawingml/2006/main" name="Energy Community Master">
  <a:themeElements>
    <a:clrScheme name="EC Colors final">
      <a:dk1>
        <a:sysClr val="windowText" lastClr="000000"/>
      </a:dk1>
      <a:lt1>
        <a:sysClr val="window" lastClr="FFFFFF"/>
      </a:lt1>
      <a:dk2>
        <a:srgbClr val="283583"/>
      </a:dk2>
      <a:lt2>
        <a:srgbClr val="FFFFFF"/>
      </a:lt2>
      <a:accent1>
        <a:srgbClr val="283583"/>
      </a:accent1>
      <a:accent2>
        <a:srgbClr val="72BA64"/>
      </a:accent2>
      <a:accent3>
        <a:srgbClr val="FFD500"/>
      </a:accent3>
      <a:accent4>
        <a:srgbClr val="F59C00"/>
      </a:accent4>
      <a:accent5>
        <a:srgbClr val="CF0B56"/>
      </a:accent5>
      <a:accent6>
        <a:srgbClr val="009DCC"/>
      </a:accent6>
      <a:hlink>
        <a:srgbClr val="9D1680"/>
      </a:hlink>
      <a:folHlink>
        <a:srgbClr val="662382"/>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25043</TotalTime>
  <Words>1078</Words>
  <Application>Microsoft Office PowerPoint</Application>
  <PresentationFormat>On-screen Show (16:10)</PresentationFormat>
  <Paragraphs>127</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DejaVu Sans</vt:lpstr>
      <vt:lpstr>Symbol</vt:lpstr>
      <vt:lpstr>Times New Roman</vt:lpstr>
      <vt:lpstr>Wingdings</vt:lpstr>
      <vt:lpstr>Energy Community Master</vt:lpstr>
      <vt:lpstr>The Electricity Integration Package in the Energy Community - Update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November</dc:creator>
  <cp:lastModifiedBy>Jasmina Trhulj</cp:lastModifiedBy>
  <cp:revision>682</cp:revision>
  <cp:lastPrinted>2024-06-13T07:31:50Z</cp:lastPrinted>
  <dcterms:created xsi:type="dcterms:W3CDTF">2013-07-08T10:40:08Z</dcterms:created>
  <dcterms:modified xsi:type="dcterms:W3CDTF">2024-10-01T10:09:35Z</dcterms:modified>
</cp:coreProperties>
</file>