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44.xml" ContentType="application/vnd.openxmlformats-officedocument.presentationml.slideLayout+xml"/>
  <Override PartName="/ppt/theme/theme1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788" r:id="rId5"/>
    <p:sldMasterId id="2147483790" r:id="rId6"/>
    <p:sldMasterId id="2147483792" r:id="rId7"/>
    <p:sldMasterId id="2147483794" r:id="rId8"/>
    <p:sldMasterId id="2147483812" r:id="rId9"/>
    <p:sldMasterId id="2147483814" r:id="rId10"/>
    <p:sldMasterId id="2147483816" r:id="rId11"/>
    <p:sldMasterId id="2147483818" r:id="rId12"/>
    <p:sldMasterId id="2147483820" r:id="rId13"/>
    <p:sldMasterId id="2147483822" r:id="rId14"/>
    <p:sldMasterId id="2147483729" r:id="rId15"/>
    <p:sldMasterId id="2147483777" r:id="rId16"/>
    <p:sldMasterId id="2147483809" r:id="rId17"/>
  </p:sldMasterIdLst>
  <p:notesMasterIdLst>
    <p:notesMasterId r:id="rId26"/>
  </p:notesMasterIdLst>
  <p:handoutMasterIdLst>
    <p:handoutMasterId r:id="rId27"/>
  </p:handoutMasterIdLst>
  <p:sldIdLst>
    <p:sldId id="320" r:id="rId18"/>
    <p:sldId id="2145706993" r:id="rId19"/>
    <p:sldId id="2145706958" r:id="rId20"/>
    <p:sldId id="2145706992" r:id="rId21"/>
    <p:sldId id="2145706998" r:id="rId22"/>
    <p:sldId id="2145707001" r:id="rId23"/>
    <p:sldId id="2145706999" r:id="rId24"/>
    <p:sldId id="214570700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3C80D-130C-0D77-0B47-5A508B12D808}" name="Kristine Marcina" initials="KM" userId="S::kmarcina1@entsoe.eu::97f3e643-6597-4f1a-906a-572968d88077" providerId="AD"/>
  <p188:author id="{03B81A2E-B970-44D8-3806-83105C2286A5}" name="Daniel Costa" initials="DC" userId="S::dcosta@entsoe.eu::b24804b5-5a9b-4afb-830d-c36d4684db0a" providerId="AD"/>
  <p188:author id="{3D5CDE30-4218-5D91-B4C5-01F3CB29955B}" name="Steber, Dr. David" initials="SDD" userId="Steber, Dr. David" providerId="None"/>
  <p188:author id="{6B97913E-ADD4-6C27-1935-B0701BAA70AD}" name="Vrolijk, Ruud" initials="VR" userId="S::ruud.vrolijk_tennet.eu#ext#@entsoe00.onmicrosoft.com::f03cc84f-d122-45d3-98ec-90fd01cb9715" providerId="AD"/>
  <p188:author id="{57E8DD8F-4129-1FB0-6FE6-F28F61181D69}" name="Steber, Dr. David" initials="SD" userId="S::david.steber_amprion.net#ext#@entsoe00.onmicrosoft.com::9b8bbd50-c731-4352-a2b4-0b9d659e7e2a" providerId="AD"/>
  <p188:author id="{81E5F6BF-A3BB-CACE-C91B-367847A89C10}" name="Mareike Willems" initials="MW" userId="S::mwillems@entsoe.eu::5835b487-711d-4602-9a6b-de5cd3b67461" providerId="AD"/>
  <p188:author id="{D4BE5AC4-7DEE-A12F-9F8E-6776FB355129}" name="Daniel Costa" initials="DC" userId="S::DCosta@entsoe.eu::b24804b5-5a9b-4afb-830d-c36d4684db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D5"/>
    <a:srgbClr val="0D218B"/>
    <a:srgbClr val="EEF3FC"/>
    <a:srgbClr val="00947F"/>
    <a:srgbClr val="009992"/>
    <a:srgbClr val="0F218B"/>
    <a:srgbClr val="2154A5"/>
    <a:srgbClr val="737F85"/>
    <a:srgbClr val="0FB29A"/>
    <a:srgbClr val="015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7743F-F3D8-D859-62A1-7F87BC0124BF}" v="24" dt="2024-09-25T13:08:55.915"/>
    <p1510:client id="{ED6B9188-BD17-5C14-44CC-8554530750F1}" v="6" dt="2024-09-26T09:46:21.673"/>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Marcina" userId="S::kmarcina1@entsoe.eu::97f3e643-6597-4f1a-906a-572968d88077" providerId="AD" clId="Web-{ED6B9188-BD17-5C14-44CC-8554530750F1}"/>
    <pc:docChg chg="addSld modSld">
      <pc:chgData name="Kristine Marcina" userId="S::kmarcina1@entsoe.eu::97f3e643-6597-4f1a-906a-572968d88077" providerId="AD" clId="Web-{ED6B9188-BD17-5C14-44CC-8554530750F1}" dt="2024-09-26T09:46:21.673" v="5" actId="20577"/>
      <pc:docMkLst>
        <pc:docMk/>
      </pc:docMkLst>
      <pc:sldChg chg="modSp new">
        <pc:chgData name="Kristine Marcina" userId="S::kmarcina1@entsoe.eu::97f3e643-6597-4f1a-906a-572968d88077" providerId="AD" clId="Web-{ED6B9188-BD17-5C14-44CC-8554530750F1}" dt="2024-09-26T09:46:21.673" v="5" actId="20577"/>
        <pc:sldMkLst>
          <pc:docMk/>
          <pc:sldMk cId="762049237" sldId="2145707001"/>
        </pc:sldMkLst>
        <pc:spChg chg="mod">
          <ac:chgData name="Kristine Marcina" userId="S::kmarcina1@entsoe.eu::97f3e643-6597-4f1a-906a-572968d88077" providerId="AD" clId="Web-{ED6B9188-BD17-5C14-44CC-8554530750F1}" dt="2024-09-26T09:46:21.673" v="5" actId="20577"/>
          <ac:spMkLst>
            <pc:docMk/>
            <pc:sldMk cId="762049237" sldId="2145707001"/>
            <ac:spMk id="2" creationId="{EDA9CA63-1399-AB47-CF48-453AF5D4C5F3}"/>
          </ac:spMkLst>
        </pc:spChg>
      </pc:sldChg>
    </pc:docChg>
  </pc:docChgLst>
  <pc:docChgLst>
    <pc:chgData name="Kristine Marcina" userId="S::kmarcina1@entsoe.eu::97f3e643-6597-4f1a-906a-572968d88077" providerId="AD" clId="Web-{A407743F-F3D8-D859-62A1-7F87BC0124BF}"/>
    <pc:docChg chg="delSld modSld">
      <pc:chgData name="Kristine Marcina" userId="S::kmarcina1@entsoe.eu::97f3e643-6597-4f1a-906a-572968d88077" providerId="AD" clId="Web-{A407743F-F3D8-D859-62A1-7F87BC0124BF}" dt="2024-09-25T13:08:55.915" v="21"/>
      <pc:docMkLst>
        <pc:docMk/>
      </pc:docMkLst>
      <pc:sldChg chg="del">
        <pc:chgData name="Kristine Marcina" userId="S::kmarcina1@entsoe.eu::97f3e643-6597-4f1a-906a-572968d88077" providerId="AD" clId="Web-{A407743F-F3D8-D859-62A1-7F87BC0124BF}" dt="2024-09-25T13:08:52.571" v="14"/>
        <pc:sldMkLst>
          <pc:docMk/>
          <pc:sldMk cId="4032915033" sldId="313"/>
        </pc:sldMkLst>
      </pc:sldChg>
      <pc:sldChg chg="modSp">
        <pc:chgData name="Kristine Marcina" userId="S::kmarcina1@entsoe.eu::97f3e643-6597-4f1a-906a-572968d88077" providerId="AD" clId="Web-{A407743F-F3D8-D859-62A1-7F87BC0124BF}" dt="2024-09-25T13:07:10.114" v="11" actId="20577"/>
        <pc:sldMkLst>
          <pc:docMk/>
          <pc:sldMk cId="4009241137" sldId="320"/>
        </pc:sldMkLst>
        <pc:spChg chg="mod">
          <ac:chgData name="Kristine Marcina" userId="S::kmarcina1@entsoe.eu::97f3e643-6597-4f1a-906a-572968d88077" providerId="AD" clId="Web-{A407743F-F3D8-D859-62A1-7F87BC0124BF}" dt="2024-09-25T13:07:10.114" v="11" actId="20577"/>
          <ac:spMkLst>
            <pc:docMk/>
            <pc:sldMk cId="4009241137" sldId="320"/>
            <ac:spMk id="3" creationId="{20C2BB16-A0F5-AAAF-669A-FDEF77B9FC84}"/>
          </ac:spMkLst>
        </pc:spChg>
        <pc:spChg chg="mod">
          <ac:chgData name="Kristine Marcina" userId="S::kmarcina1@entsoe.eu::97f3e643-6597-4f1a-906a-572968d88077" providerId="AD" clId="Web-{A407743F-F3D8-D859-62A1-7F87BC0124BF}" dt="2024-09-25T13:07:03.739" v="5" actId="20577"/>
          <ac:spMkLst>
            <pc:docMk/>
            <pc:sldMk cId="4009241137" sldId="320"/>
            <ac:spMk id="4" creationId="{2B8C9FD6-409E-46C9-BD98-A2D2FDC15A6F}"/>
          </ac:spMkLst>
        </pc:spChg>
      </pc:sldChg>
      <pc:sldChg chg="del">
        <pc:chgData name="Kristine Marcina" userId="S::kmarcina1@entsoe.eu::97f3e643-6597-4f1a-906a-572968d88077" providerId="AD" clId="Web-{A407743F-F3D8-D859-62A1-7F87BC0124BF}" dt="2024-09-25T13:08:52.056" v="13"/>
        <pc:sldMkLst>
          <pc:docMk/>
          <pc:sldMk cId="1739819328" sldId="2145706960"/>
        </pc:sldMkLst>
      </pc:sldChg>
      <pc:sldChg chg="del">
        <pc:chgData name="Kristine Marcina" userId="S::kmarcina1@entsoe.eu::97f3e643-6597-4f1a-906a-572968d88077" providerId="AD" clId="Web-{A407743F-F3D8-D859-62A1-7F87BC0124BF}" dt="2024-09-25T13:08:53.118" v="15"/>
        <pc:sldMkLst>
          <pc:docMk/>
          <pc:sldMk cId="1272327249" sldId="2145706962"/>
        </pc:sldMkLst>
      </pc:sldChg>
      <pc:sldChg chg="del">
        <pc:chgData name="Kristine Marcina" userId="S::kmarcina1@entsoe.eu::97f3e643-6597-4f1a-906a-572968d88077" providerId="AD" clId="Web-{A407743F-F3D8-D859-62A1-7F87BC0124BF}" dt="2024-09-25T13:08:53.431" v="16"/>
        <pc:sldMkLst>
          <pc:docMk/>
          <pc:sldMk cId="3152881240" sldId="2145706966"/>
        </pc:sldMkLst>
      </pc:sldChg>
      <pc:sldChg chg="del">
        <pc:chgData name="Kristine Marcina" userId="S::kmarcina1@entsoe.eu::97f3e643-6597-4f1a-906a-572968d88077" providerId="AD" clId="Web-{A407743F-F3D8-D859-62A1-7F87BC0124BF}" dt="2024-09-25T13:08:53.837" v="17"/>
        <pc:sldMkLst>
          <pc:docMk/>
          <pc:sldMk cId="2382549121" sldId="2145706980"/>
        </pc:sldMkLst>
      </pc:sldChg>
      <pc:sldChg chg="del">
        <pc:chgData name="Kristine Marcina" userId="S::kmarcina1@entsoe.eu::97f3e643-6597-4f1a-906a-572968d88077" providerId="AD" clId="Web-{A407743F-F3D8-D859-62A1-7F87BC0124BF}" dt="2024-09-25T13:08:54.603" v="18"/>
        <pc:sldMkLst>
          <pc:docMk/>
          <pc:sldMk cId="655547504" sldId="2145706981"/>
        </pc:sldMkLst>
      </pc:sldChg>
      <pc:sldChg chg="del">
        <pc:chgData name="Kristine Marcina" userId="S::kmarcina1@entsoe.eu::97f3e643-6597-4f1a-906a-572968d88077" providerId="AD" clId="Web-{A407743F-F3D8-D859-62A1-7F87BC0124BF}" dt="2024-09-25T13:08:55.071" v="19"/>
        <pc:sldMkLst>
          <pc:docMk/>
          <pc:sldMk cId="1959083764" sldId="2145706982"/>
        </pc:sldMkLst>
      </pc:sldChg>
      <pc:sldChg chg="del">
        <pc:chgData name="Kristine Marcina" userId="S::kmarcina1@entsoe.eu::97f3e643-6597-4f1a-906a-572968d88077" providerId="AD" clId="Web-{A407743F-F3D8-D859-62A1-7F87BC0124BF}" dt="2024-09-25T13:08:55.462" v="20"/>
        <pc:sldMkLst>
          <pc:docMk/>
          <pc:sldMk cId="2938334614" sldId="2145706983"/>
        </pc:sldMkLst>
      </pc:sldChg>
      <pc:sldChg chg="del">
        <pc:chgData name="Kristine Marcina" userId="S::kmarcina1@entsoe.eu::97f3e643-6597-4f1a-906a-572968d88077" providerId="AD" clId="Web-{A407743F-F3D8-D859-62A1-7F87BC0124BF}" dt="2024-09-25T13:08:55.915" v="21"/>
        <pc:sldMkLst>
          <pc:docMk/>
          <pc:sldMk cId="1902897195" sldId="2145706986"/>
        </pc:sldMkLst>
      </pc:sldChg>
      <pc:sldChg chg="del">
        <pc:chgData name="Kristine Marcina" userId="S::kmarcina1@entsoe.eu::97f3e643-6597-4f1a-906a-572968d88077" providerId="AD" clId="Web-{A407743F-F3D8-D859-62A1-7F87BC0124BF}" dt="2024-09-25T13:08:47.024" v="12"/>
        <pc:sldMkLst>
          <pc:docMk/>
          <pc:sldMk cId="2174848879" sldId="21457069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B2_62C3F94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B3_5547107C.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B4_6EE82A6E.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80000099_62C3F948.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8000009A_5547107C.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8000009B_6EE82A6E.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entsoe.sharepoint.com/sites/ext-MC-AS/ASAdvocacy/IF%20survey/2024%20Survey/IF%20Survey%20responses%20-%20Dowload%20of%20Answ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Map!$A$2:$A$36</cx:f>
        <cx:nf>Map!$A$1</cx:nf>
        <cx:lvl ptCount="35" name="Countries">
          <cx:pt idx="0">Austria</cx:pt>
          <cx:pt idx="1">Albania</cx:pt>
          <cx:pt idx="2">Belgium</cx:pt>
          <cx:pt idx="3">Bosnia and Herzegovina</cx:pt>
          <cx:pt idx="4">Bulgaria</cx:pt>
          <cx:pt idx="5">Croatia</cx:pt>
          <cx:pt idx="6">Cyprus</cx:pt>
          <cx:pt idx="7">Czechia</cx:pt>
          <cx:pt idx="8">Denmark</cx:pt>
          <cx:pt idx="9">Estonia</cx:pt>
          <cx:pt idx="10">Finland</cx:pt>
          <cx:pt idx="11">France</cx:pt>
          <cx:pt idx="12">Germany</cx:pt>
          <cx:pt idx="13">Greece</cx:pt>
          <cx:pt idx="14">Hungary</cx:pt>
          <cx:pt idx="15">Ireland</cx:pt>
          <cx:pt idx="16">Italy</cx:pt>
          <cx:pt idx="17">Latvia</cx:pt>
          <cx:pt idx="18">Lithuania</cx:pt>
          <cx:pt idx="19">Luxembourg</cx:pt>
          <cx:pt idx="20">Montenegro</cx:pt>
          <cx:pt idx="21">Netherlands</cx:pt>
          <cx:pt idx="22">North Macedonia</cx:pt>
          <cx:pt idx="23">Norway</cx:pt>
          <cx:pt idx="24">Poland</cx:pt>
          <cx:pt idx="25">Portugal</cx:pt>
          <cx:pt idx="26">Romania</cx:pt>
          <cx:pt idx="27">Serbia</cx:pt>
          <cx:pt idx="28">Slovakia</cx:pt>
          <cx:pt idx="29">Slovenia</cx:pt>
          <cx:pt idx="30">Spain</cx:pt>
          <cx:pt idx="31">Sweden</cx:pt>
          <cx:pt idx="32">United Kingdom</cx:pt>
          <cx:pt idx="33">Switzerland</cx:pt>
          <cx:pt idx="34">Ukraine</cx:pt>
        </cx:lvl>
      </cx:strDim>
      <cx:numDim type="colorVal">
        <cx:f>Map!$B$2:$B$36</cx:f>
        <cx:nf>Map!$B$1</cx:nf>
        <cx:lvl ptCount="35" formatCode="General" name="Participants active">
          <cx:pt idx="0">5</cx:pt>
          <cx:pt idx="1">3</cx:pt>
          <cx:pt idx="2">3</cx:pt>
          <cx:pt idx="3">2</cx:pt>
          <cx:pt idx="4">4</cx:pt>
          <cx:pt idx="5">3</cx:pt>
          <cx:pt idx="6">2</cx:pt>
          <cx:pt idx="7">3</cx:pt>
          <cx:pt idx="8">3</cx:pt>
          <cx:pt idx="9">3</cx:pt>
          <cx:pt idx="10">3</cx:pt>
          <cx:pt idx="11">4</cx:pt>
          <cx:pt idx="12">7</cx:pt>
          <cx:pt idx="13">2</cx:pt>
          <cx:pt idx="14">2</cx:pt>
          <cx:pt idx="15">2</cx:pt>
          <cx:pt idx="16">2</cx:pt>
          <cx:pt idx="17">2</cx:pt>
          <cx:pt idx="18">2</cx:pt>
          <cx:pt idx="19">2</cx:pt>
          <cx:pt idx="20">2</cx:pt>
          <cx:pt idx="21">2</cx:pt>
          <cx:pt idx="22">3</cx:pt>
          <cx:pt idx="23">3</cx:pt>
          <cx:pt idx="24">3</cx:pt>
          <cx:pt idx="25">2</cx:pt>
          <cx:pt idx="26">2</cx:pt>
          <cx:pt idx="27">2</cx:pt>
          <cx:pt idx="28">2</cx:pt>
          <cx:pt idx="29">3</cx:pt>
          <cx:pt idx="30">4</cx:pt>
          <cx:pt idx="31">4</cx:pt>
          <cx:pt idx="32">2</cx:pt>
          <cx:pt idx="33">2</cx:pt>
          <cx:pt idx="34">2</cx:pt>
        </cx:lvl>
      </cx:numDim>
    </cx:data>
  </cx:chartData>
  <cx:chart>
    <cx:plotArea>
      <cx:plotAreaRegion>
        <cx:series layoutId="regionMap" uniqueId="{A86DC192-2839-40C2-B364-48180BB4F509}" formatIdx="0">
          <cx:tx>
            <cx:txData>
              <cx:f>Map!$B$1</cx:f>
              <cx:v>Participants active</cx:v>
            </cx:txData>
          </cx:tx>
          <cx:spPr>
            <a:ln>
              <a:solidFill>
                <a:schemeClr val="accent1">
                  <a:alpha val="95000"/>
                </a:schemeClr>
              </a:solidFill>
            </a:ln>
          </cx:spPr>
          <cx:dataId val="0"/>
          <cx:layoutPr>
            <cx:regionLabelLayout val="none"/>
            <cx:geography projectionType="mercator" viewedRegionType="dataOnly" cultureLanguage="en-US" cultureRegion="GB" attribution="Powered by Bing">
              <cx:geoCache provider="{E9337A44-BEBE-4D9F-B70C-5C5E7DAFC167}">
                <cx:binary>BMFRCoAgDADQq4gHcBV9SXUXWTMFdeEG7fi9d6BFbJSms96GRLTTF9U3AggW6klCrzhZOGtA7sA5
VyS4Z/rqeGBb1h2wpKlk3sH1AwAA//8=</cx:binary>
              </cx:geoCache>
            </cx:geography>
          </cx:layoutPr>
        </cx:series>
      </cx:plotAreaRegion>
    </cx:plotArea>
    <cx:legend pos="r" align="ctr" overlay="0">
      <cx:txPr>
        <a:bodyPr spcFirstLastPara="1" vertOverflow="ellipsis" horzOverflow="overflow" wrap="square" lIns="0" tIns="0" rIns="0" bIns="0" anchor="ctr" anchorCtr="1"/>
        <a:lstStyle/>
        <a:p>
          <a:pPr algn="ctr" rtl="0">
            <a:defRPr/>
          </a:pPr>
          <a:endParaRPr lang="en-US" sz="900" b="0" i="0" u="none" strike="noStrike" baseline="0">
            <a:solidFill>
              <a:sysClr val="windowText" lastClr="000000">
                <a:lumMod val="65000"/>
                <a:lumOff val="35000"/>
              </a:sys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EEB65-99E4-4863-9AE5-3941B2BABF0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nl-NL"/>
        </a:p>
      </dgm:t>
    </dgm:pt>
    <dgm:pt modelId="{83D6CD91-687E-4C07-BBE2-23EDE1370B60}">
      <dgm:prSet phldrT="[Text]" custT="1"/>
      <dgm:spPr/>
      <dgm:t>
        <a:bodyPr/>
        <a:lstStyle/>
        <a:p>
          <a:r>
            <a:rPr lang="en-US" sz="1000"/>
            <a:t>Q4 2022</a:t>
          </a:r>
        </a:p>
        <a:p>
          <a:r>
            <a:rPr lang="en-US" sz="1000"/>
            <a:t>Scoping the work</a:t>
          </a:r>
          <a:endParaRPr lang="en-GB" sz="1000"/>
        </a:p>
      </dgm:t>
    </dgm:pt>
    <dgm:pt modelId="{AF8E5D06-5C71-4BD8-BCA8-ECD6B95EBF90}" type="parTrans" cxnId="{0368C23D-CB15-4406-BC06-80437D2895F5}">
      <dgm:prSet/>
      <dgm:spPr/>
      <dgm:t>
        <a:bodyPr/>
        <a:lstStyle/>
        <a:p>
          <a:endParaRPr lang="en-GB"/>
        </a:p>
      </dgm:t>
    </dgm:pt>
    <dgm:pt modelId="{26C4C1E3-2456-4365-B746-E6F3F51D9795}" type="sibTrans" cxnId="{0368C23D-CB15-4406-BC06-80437D2895F5}">
      <dgm:prSet/>
      <dgm:spPr/>
      <dgm:t>
        <a:bodyPr/>
        <a:lstStyle/>
        <a:p>
          <a:endParaRPr lang="en-GB"/>
        </a:p>
      </dgm:t>
    </dgm:pt>
    <dgm:pt modelId="{C9F826D1-3356-45BC-A286-1A7EAC744268}">
      <dgm:prSet phldrT="[Text]" custT="1"/>
      <dgm:spPr/>
      <dgm:t>
        <a:bodyPr/>
        <a:lstStyle/>
        <a:p>
          <a:r>
            <a:rPr lang="en-US" sz="1000">
              <a:solidFill>
                <a:srgbClr val="3A3A3F"/>
              </a:solidFill>
            </a:rPr>
            <a:t>Q1 2023 </a:t>
          </a:r>
        </a:p>
        <a:p>
          <a:r>
            <a:rPr lang="en-US" sz="1000">
              <a:solidFill>
                <a:srgbClr val="3A3A3F"/>
              </a:solidFill>
            </a:rPr>
            <a:t>Preparing the survey</a:t>
          </a:r>
          <a:endParaRPr lang="en-GB" sz="1000">
            <a:solidFill>
              <a:srgbClr val="3A3A3F"/>
            </a:solidFill>
          </a:endParaRPr>
        </a:p>
      </dgm:t>
    </dgm:pt>
    <dgm:pt modelId="{6AF6F395-EC1B-45FC-9DEE-E0ADF273BFE7}" type="parTrans" cxnId="{530DB9D7-4D33-44D3-8BB1-9D6A2A7A7E02}">
      <dgm:prSet/>
      <dgm:spPr/>
      <dgm:t>
        <a:bodyPr/>
        <a:lstStyle/>
        <a:p>
          <a:endParaRPr lang="en-GB"/>
        </a:p>
      </dgm:t>
    </dgm:pt>
    <dgm:pt modelId="{8B0E4D0D-EA04-44D9-AC30-2866F05EC982}" type="sibTrans" cxnId="{530DB9D7-4D33-44D3-8BB1-9D6A2A7A7E02}">
      <dgm:prSet/>
      <dgm:spPr/>
      <dgm:t>
        <a:bodyPr/>
        <a:lstStyle/>
        <a:p>
          <a:endParaRPr lang="en-GB"/>
        </a:p>
      </dgm:t>
    </dgm:pt>
    <dgm:pt modelId="{22E5F656-1E2F-4481-9CF1-F5B2F9C186A9}">
      <dgm:prSet phldrT="[Text]" custT="1"/>
      <dgm:spPr/>
      <dgm:t>
        <a:bodyPr/>
        <a:lstStyle/>
        <a:p>
          <a:r>
            <a:rPr lang="en-US" sz="1000" b="0">
              <a:solidFill>
                <a:srgbClr val="3A3A3F"/>
              </a:solidFill>
              <a:latin typeface="Arial" panose="020B0604020202020204" pitchFamily="34" charset="0"/>
              <a:cs typeface="Arial" panose="020B0604020202020204" pitchFamily="34" charset="0"/>
            </a:rPr>
            <a:t>Q3 2023</a:t>
          </a:r>
          <a:br>
            <a:rPr lang="en-US" sz="1000" b="0">
              <a:solidFill>
                <a:srgbClr val="010000"/>
              </a:solidFill>
              <a:latin typeface="Arial" panose="020B0604020202020204" pitchFamily="34" charset="0"/>
              <a:cs typeface="Arial" panose="020B0604020202020204" pitchFamily="34" charset="0"/>
            </a:rPr>
          </a:br>
          <a:r>
            <a:rPr lang="en-US" sz="1000" b="0">
              <a:solidFill>
                <a:srgbClr val="010000"/>
              </a:solidFill>
              <a:latin typeface="Arial" panose="020B0604020202020204" pitchFamily="34" charset="0"/>
              <a:cs typeface="Arial" panose="020B0604020202020204" pitchFamily="34" charset="0"/>
            </a:rPr>
            <a:t>Short </a:t>
          </a:r>
          <a:r>
            <a:rPr lang="en-US" sz="1000" b="0">
              <a:solidFill>
                <a:srgbClr val="3A3A3F"/>
              </a:solidFill>
              <a:latin typeface="Arial" panose="020B0604020202020204" pitchFamily="34" charset="0"/>
              <a:cs typeface="Arial" panose="020B0604020202020204" pitchFamily="34" charset="0"/>
            </a:rPr>
            <a:t>list of prioritized harmonization needs</a:t>
          </a:r>
          <a:endParaRPr lang="en-GB" sz="1000" b="0">
            <a:solidFill>
              <a:srgbClr val="3A3A3F"/>
            </a:solidFill>
          </a:endParaRPr>
        </a:p>
      </dgm:t>
    </dgm:pt>
    <dgm:pt modelId="{65B9234E-B97F-4CA3-A80D-058A896ACA99}" type="parTrans" cxnId="{DC94FE0F-33F8-4072-A611-4418F39A8627}">
      <dgm:prSet/>
      <dgm:spPr/>
      <dgm:t>
        <a:bodyPr/>
        <a:lstStyle/>
        <a:p>
          <a:endParaRPr lang="en-GB"/>
        </a:p>
      </dgm:t>
    </dgm:pt>
    <dgm:pt modelId="{87E6683A-78EC-40BA-B5C1-0B40EC0681BE}" type="sibTrans" cxnId="{DC94FE0F-33F8-4072-A611-4418F39A8627}">
      <dgm:prSet/>
      <dgm:spPr/>
      <dgm:t>
        <a:bodyPr/>
        <a:lstStyle/>
        <a:p>
          <a:endParaRPr lang="en-GB"/>
        </a:p>
      </dgm:t>
    </dgm:pt>
    <dgm:pt modelId="{E6E53857-2D37-465D-BC9A-E3BA261DB2FA}">
      <dgm:prSet phldrT="[Text]" custT="1"/>
      <dgm:spPr/>
      <dgm:t>
        <a:bodyPr/>
        <a:lstStyle/>
        <a:p>
          <a:r>
            <a:rPr lang="en-US" sz="1000">
              <a:solidFill>
                <a:srgbClr val="3A3A3F"/>
              </a:solidFill>
            </a:rPr>
            <a:t>Q2 2023 </a:t>
          </a:r>
        </a:p>
        <a:p>
          <a:r>
            <a:rPr lang="en-US" sz="1000">
              <a:solidFill>
                <a:srgbClr val="3A3A3F"/>
              </a:solidFill>
            </a:rPr>
            <a:t>First stakeholder survey</a:t>
          </a:r>
          <a:endParaRPr lang="en-GB" sz="1000">
            <a:solidFill>
              <a:srgbClr val="3A3A3F"/>
            </a:solidFill>
          </a:endParaRPr>
        </a:p>
      </dgm:t>
    </dgm:pt>
    <dgm:pt modelId="{F3517A73-218B-4813-A83B-B256519F3607}" type="parTrans" cxnId="{30FB2A6D-DF2D-49B9-B2F8-0B9797CD7CE5}">
      <dgm:prSet/>
      <dgm:spPr/>
      <dgm:t>
        <a:bodyPr/>
        <a:lstStyle/>
        <a:p>
          <a:endParaRPr lang="en-GB"/>
        </a:p>
      </dgm:t>
    </dgm:pt>
    <dgm:pt modelId="{07BA52A6-D5D5-4D2C-AC00-713EE7413487}" type="sibTrans" cxnId="{30FB2A6D-DF2D-49B9-B2F8-0B9797CD7CE5}">
      <dgm:prSet/>
      <dgm:spPr/>
      <dgm:t>
        <a:bodyPr/>
        <a:lstStyle/>
        <a:p>
          <a:endParaRPr lang="en-GB"/>
        </a:p>
      </dgm:t>
    </dgm:pt>
    <dgm:pt modelId="{D353D4DC-E492-4A8F-982E-5FF1E956B51B}">
      <dgm:prSet phldrT="[Text]" custT="1"/>
      <dgm:spPr/>
      <dgm:t>
        <a:bodyPr/>
        <a:lstStyle/>
        <a:p>
          <a:r>
            <a:rPr lang="en-US" sz="1000">
              <a:solidFill>
                <a:srgbClr val="0070C0"/>
              </a:solidFill>
            </a:rPr>
            <a:t>Q4 2023 – Q2 2024:</a:t>
          </a:r>
          <a:br>
            <a:rPr lang="en-US" sz="1000">
              <a:solidFill>
                <a:srgbClr val="010000"/>
              </a:solidFill>
            </a:rPr>
          </a:br>
          <a:r>
            <a:rPr lang="en-US" sz="1000">
              <a:solidFill>
                <a:srgbClr val="0070C0"/>
              </a:solidFill>
            </a:rPr>
            <a:t>Identification of possible  harmonization options</a:t>
          </a:r>
          <a:endParaRPr lang="en-GB" sz="1000" b="0"/>
        </a:p>
      </dgm:t>
    </dgm:pt>
    <dgm:pt modelId="{E5F703EB-D351-4F29-AE80-7B662D2C6130}" type="sibTrans" cxnId="{8F711CE4-0C5C-41FA-9E7F-72F5D9AADCCC}">
      <dgm:prSet/>
      <dgm:spPr/>
      <dgm:t>
        <a:bodyPr/>
        <a:lstStyle/>
        <a:p>
          <a:endParaRPr lang="en-GB"/>
        </a:p>
      </dgm:t>
    </dgm:pt>
    <dgm:pt modelId="{4DE94153-656E-42AE-BE3B-DE7FA68EB11A}" type="parTrans" cxnId="{8F711CE4-0C5C-41FA-9E7F-72F5D9AADCCC}">
      <dgm:prSet/>
      <dgm:spPr/>
      <dgm:t>
        <a:bodyPr/>
        <a:lstStyle/>
        <a:p>
          <a:endParaRPr lang="en-GB"/>
        </a:p>
      </dgm:t>
    </dgm:pt>
    <dgm:pt modelId="{622BFEA7-EC02-4DD7-BF1E-C6B5113C318D}" type="pres">
      <dgm:prSet presAssocID="{A9AEEB65-99E4-4863-9AE5-3941B2BABF0A}" presName="Name0" presStyleCnt="0">
        <dgm:presLayoutVars>
          <dgm:dir/>
          <dgm:resizeHandles val="exact"/>
        </dgm:presLayoutVars>
      </dgm:prSet>
      <dgm:spPr/>
    </dgm:pt>
    <dgm:pt modelId="{958B1553-8CD3-49FC-8CC6-7C0F6BC371B4}" type="pres">
      <dgm:prSet presAssocID="{A9AEEB65-99E4-4863-9AE5-3941B2BABF0A}" presName="arrow" presStyleLbl="bgShp" presStyleIdx="0" presStyleCnt="1" custLinFactNeighborY="-275"/>
      <dgm:spPr/>
    </dgm:pt>
    <dgm:pt modelId="{06DFEA8D-74CA-4886-BEA7-E26771135ABB}" type="pres">
      <dgm:prSet presAssocID="{A9AEEB65-99E4-4863-9AE5-3941B2BABF0A}" presName="points" presStyleCnt="0"/>
      <dgm:spPr/>
    </dgm:pt>
    <dgm:pt modelId="{F73D022E-27AF-488B-97DC-D8374D701ED8}" type="pres">
      <dgm:prSet presAssocID="{83D6CD91-687E-4C07-BBE2-23EDE1370B60}" presName="compositeA" presStyleCnt="0"/>
      <dgm:spPr/>
    </dgm:pt>
    <dgm:pt modelId="{C85E1283-39E9-492E-8AD8-BA2C732034D8}" type="pres">
      <dgm:prSet presAssocID="{83D6CD91-687E-4C07-BBE2-23EDE1370B60}" presName="textA" presStyleLbl="revTx" presStyleIdx="0" presStyleCnt="5" custScaleX="297580">
        <dgm:presLayoutVars>
          <dgm:bulletEnabled val="1"/>
        </dgm:presLayoutVars>
      </dgm:prSet>
      <dgm:spPr/>
    </dgm:pt>
    <dgm:pt modelId="{A7EF231C-D917-4E25-A396-64826244E53C}" type="pres">
      <dgm:prSet presAssocID="{83D6CD91-687E-4C07-BBE2-23EDE1370B60}" presName="circleA" presStyleLbl="node1" presStyleIdx="0" presStyleCnt="5"/>
      <dgm:spPr/>
    </dgm:pt>
    <dgm:pt modelId="{945C7B40-3AA5-4673-8861-C0A6C66364F4}" type="pres">
      <dgm:prSet presAssocID="{83D6CD91-687E-4C07-BBE2-23EDE1370B60}" presName="spaceA" presStyleCnt="0"/>
      <dgm:spPr/>
    </dgm:pt>
    <dgm:pt modelId="{679864DC-A891-41CD-8F13-63978E3826A6}" type="pres">
      <dgm:prSet presAssocID="{26C4C1E3-2456-4365-B746-E6F3F51D9795}" presName="space" presStyleCnt="0"/>
      <dgm:spPr/>
    </dgm:pt>
    <dgm:pt modelId="{558EDFC1-4FEA-4D15-BA46-942EC769AAC5}" type="pres">
      <dgm:prSet presAssocID="{C9F826D1-3356-45BC-A286-1A7EAC744268}" presName="compositeB" presStyleCnt="0"/>
      <dgm:spPr/>
    </dgm:pt>
    <dgm:pt modelId="{67BEAA99-221B-4541-90DE-B63180277E2B}" type="pres">
      <dgm:prSet presAssocID="{C9F826D1-3356-45BC-A286-1A7EAC744268}" presName="textB" presStyleLbl="revTx" presStyleIdx="1" presStyleCnt="5" custScaleX="334814">
        <dgm:presLayoutVars>
          <dgm:bulletEnabled val="1"/>
        </dgm:presLayoutVars>
      </dgm:prSet>
      <dgm:spPr/>
    </dgm:pt>
    <dgm:pt modelId="{D2578817-FDDA-49A3-9103-6C2211D8514C}" type="pres">
      <dgm:prSet presAssocID="{C9F826D1-3356-45BC-A286-1A7EAC744268}" presName="circleB" presStyleLbl="node1" presStyleIdx="1" presStyleCnt="5"/>
      <dgm:spPr/>
    </dgm:pt>
    <dgm:pt modelId="{FF421EC5-C8C6-4611-AD76-A4BE654077E3}" type="pres">
      <dgm:prSet presAssocID="{C9F826D1-3356-45BC-A286-1A7EAC744268}" presName="spaceB" presStyleCnt="0"/>
      <dgm:spPr/>
    </dgm:pt>
    <dgm:pt modelId="{CCDE7291-219F-4063-B1FC-CDE82A3F1354}" type="pres">
      <dgm:prSet presAssocID="{8B0E4D0D-EA04-44D9-AC30-2866F05EC982}" presName="space" presStyleCnt="0"/>
      <dgm:spPr/>
    </dgm:pt>
    <dgm:pt modelId="{7FEC319D-69CF-4349-89DD-7331743D9C2B}" type="pres">
      <dgm:prSet presAssocID="{E6E53857-2D37-465D-BC9A-E3BA261DB2FA}" presName="compositeA" presStyleCnt="0"/>
      <dgm:spPr/>
    </dgm:pt>
    <dgm:pt modelId="{6F1FCDED-7B02-4AE0-AB21-19829D9C05C1}" type="pres">
      <dgm:prSet presAssocID="{E6E53857-2D37-465D-BC9A-E3BA261DB2FA}" presName="textA" presStyleLbl="revTx" presStyleIdx="2" presStyleCnt="5" custScaleX="484742" custScaleY="96903">
        <dgm:presLayoutVars>
          <dgm:bulletEnabled val="1"/>
        </dgm:presLayoutVars>
      </dgm:prSet>
      <dgm:spPr/>
    </dgm:pt>
    <dgm:pt modelId="{BDCD0F93-5363-4660-A65B-D14CD42F7685}" type="pres">
      <dgm:prSet presAssocID="{E6E53857-2D37-465D-BC9A-E3BA261DB2FA}" presName="circleA" presStyleLbl="node1" presStyleIdx="2" presStyleCnt="5"/>
      <dgm:spPr/>
    </dgm:pt>
    <dgm:pt modelId="{2D99E846-1B6F-4961-A9CE-F1F5E0969D4B}" type="pres">
      <dgm:prSet presAssocID="{E6E53857-2D37-465D-BC9A-E3BA261DB2FA}" presName="spaceA" presStyleCnt="0"/>
      <dgm:spPr/>
    </dgm:pt>
    <dgm:pt modelId="{F2A120EC-E729-46E8-BE06-536DF4FFD4CE}" type="pres">
      <dgm:prSet presAssocID="{07BA52A6-D5D5-4D2C-AC00-713EE7413487}" presName="space" presStyleCnt="0"/>
      <dgm:spPr/>
    </dgm:pt>
    <dgm:pt modelId="{9AB96B25-AA65-48BA-8B21-07690D30F412}" type="pres">
      <dgm:prSet presAssocID="{22E5F656-1E2F-4481-9CF1-F5B2F9C186A9}" presName="compositeB" presStyleCnt="0"/>
      <dgm:spPr/>
    </dgm:pt>
    <dgm:pt modelId="{015674C3-DB61-4598-8553-16DF4E262DE6}" type="pres">
      <dgm:prSet presAssocID="{22E5F656-1E2F-4481-9CF1-F5B2F9C186A9}" presName="textB" presStyleLbl="revTx" presStyleIdx="3" presStyleCnt="5" custScaleX="463415" custScaleY="86808" custLinFactNeighborX="1564" custLinFactNeighborY="-16087">
        <dgm:presLayoutVars>
          <dgm:bulletEnabled val="1"/>
        </dgm:presLayoutVars>
      </dgm:prSet>
      <dgm:spPr/>
    </dgm:pt>
    <dgm:pt modelId="{AE8EA1F1-4F28-4287-BA7B-A73F4E5C6F7C}" type="pres">
      <dgm:prSet presAssocID="{22E5F656-1E2F-4481-9CF1-F5B2F9C186A9}" presName="circleB" presStyleLbl="node1" presStyleIdx="3" presStyleCnt="5" custLinFactNeighborX="-20444" custLinFactNeighborY="-54894"/>
      <dgm:spPr/>
    </dgm:pt>
    <dgm:pt modelId="{FF73DFCA-3C05-4C8E-968A-293AB8237620}" type="pres">
      <dgm:prSet presAssocID="{22E5F656-1E2F-4481-9CF1-F5B2F9C186A9}" presName="spaceB" presStyleCnt="0"/>
      <dgm:spPr/>
    </dgm:pt>
    <dgm:pt modelId="{8F9865FF-40E2-4187-A385-DBF7050610DB}" type="pres">
      <dgm:prSet presAssocID="{87E6683A-78EC-40BA-B5C1-0B40EC0681BE}" presName="space" presStyleCnt="0"/>
      <dgm:spPr/>
    </dgm:pt>
    <dgm:pt modelId="{B20150B2-89F2-494D-8AE7-F4EFB62DA875}" type="pres">
      <dgm:prSet presAssocID="{D353D4DC-E492-4A8F-982E-5FF1E956B51B}" presName="compositeA" presStyleCnt="0"/>
      <dgm:spPr/>
    </dgm:pt>
    <dgm:pt modelId="{8987FAB5-DA59-4C93-A8E6-C783129DC759}" type="pres">
      <dgm:prSet presAssocID="{D353D4DC-E492-4A8F-982E-5FF1E956B51B}" presName="textA" presStyleLbl="revTx" presStyleIdx="4" presStyleCnt="5" custScaleX="543510">
        <dgm:presLayoutVars>
          <dgm:bulletEnabled val="1"/>
        </dgm:presLayoutVars>
      </dgm:prSet>
      <dgm:spPr/>
    </dgm:pt>
    <dgm:pt modelId="{B1B6277C-1C54-41B6-9A52-BF975AB285A8}" type="pres">
      <dgm:prSet presAssocID="{D353D4DC-E492-4A8F-982E-5FF1E956B51B}" presName="circleA" presStyleLbl="node1" presStyleIdx="4" presStyleCnt="5" custLinFactNeighborX="-9699" custLinFactNeighborY="7998"/>
      <dgm:spPr/>
    </dgm:pt>
    <dgm:pt modelId="{C2C211F2-6538-4739-8B07-73500EFE9E2E}" type="pres">
      <dgm:prSet presAssocID="{D353D4DC-E492-4A8F-982E-5FF1E956B51B}" presName="spaceA" presStyleCnt="0"/>
      <dgm:spPr/>
    </dgm:pt>
  </dgm:ptLst>
  <dgm:cxnLst>
    <dgm:cxn modelId="{DC94FE0F-33F8-4072-A611-4418F39A8627}" srcId="{A9AEEB65-99E4-4863-9AE5-3941B2BABF0A}" destId="{22E5F656-1E2F-4481-9CF1-F5B2F9C186A9}" srcOrd="3" destOrd="0" parTransId="{65B9234E-B97F-4CA3-A80D-058A896ACA99}" sibTransId="{87E6683A-78EC-40BA-B5C1-0B40EC0681BE}"/>
    <dgm:cxn modelId="{0368C23D-CB15-4406-BC06-80437D2895F5}" srcId="{A9AEEB65-99E4-4863-9AE5-3941B2BABF0A}" destId="{83D6CD91-687E-4C07-BBE2-23EDE1370B60}" srcOrd="0" destOrd="0" parTransId="{AF8E5D06-5C71-4BD8-BCA8-ECD6B95EBF90}" sibTransId="{26C4C1E3-2456-4365-B746-E6F3F51D9795}"/>
    <dgm:cxn modelId="{32CFC442-4F44-4FAC-88F6-454ABA6B3280}" type="presOf" srcId="{C9F826D1-3356-45BC-A286-1A7EAC744268}" destId="{67BEAA99-221B-4541-90DE-B63180277E2B}" srcOrd="0" destOrd="0" presId="urn:microsoft.com/office/officeart/2005/8/layout/hProcess11"/>
    <dgm:cxn modelId="{30FB2A6D-DF2D-49B9-B2F8-0B9797CD7CE5}" srcId="{A9AEEB65-99E4-4863-9AE5-3941B2BABF0A}" destId="{E6E53857-2D37-465D-BC9A-E3BA261DB2FA}" srcOrd="2" destOrd="0" parTransId="{F3517A73-218B-4813-A83B-B256519F3607}" sibTransId="{07BA52A6-D5D5-4D2C-AC00-713EE7413487}"/>
    <dgm:cxn modelId="{D9B1AD96-2D54-44D2-A76C-85D3C94199E5}" type="presOf" srcId="{E6E53857-2D37-465D-BC9A-E3BA261DB2FA}" destId="{6F1FCDED-7B02-4AE0-AB21-19829D9C05C1}" srcOrd="0" destOrd="0" presId="urn:microsoft.com/office/officeart/2005/8/layout/hProcess11"/>
    <dgm:cxn modelId="{D28228C1-E4C8-4894-B426-97694B0D9B17}" type="presOf" srcId="{A9AEEB65-99E4-4863-9AE5-3941B2BABF0A}" destId="{622BFEA7-EC02-4DD7-BF1E-C6B5113C318D}" srcOrd="0" destOrd="0" presId="urn:microsoft.com/office/officeart/2005/8/layout/hProcess11"/>
    <dgm:cxn modelId="{530DB9D7-4D33-44D3-8BB1-9D6A2A7A7E02}" srcId="{A9AEEB65-99E4-4863-9AE5-3941B2BABF0A}" destId="{C9F826D1-3356-45BC-A286-1A7EAC744268}" srcOrd="1" destOrd="0" parTransId="{6AF6F395-EC1B-45FC-9DEE-E0ADF273BFE7}" sibTransId="{8B0E4D0D-EA04-44D9-AC30-2866F05EC982}"/>
    <dgm:cxn modelId="{21A823D8-8C33-4481-9161-CD9743C97408}" type="presOf" srcId="{D353D4DC-E492-4A8F-982E-5FF1E956B51B}" destId="{8987FAB5-DA59-4C93-A8E6-C783129DC759}" srcOrd="0" destOrd="0" presId="urn:microsoft.com/office/officeart/2005/8/layout/hProcess11"/>
    <dgm:cxn modelId="{117DE8D8-E06D-4433-BC24-48695CEF86DA}" type="presOf" srcId="{22E5F656-1E2F-4481-9CF1-F5B2F9C186A9}" destId="{015674C3-DB61-4598-8553-16DF4E262DE6}" srcOrd="0" destOrd="0" presId="urn:microsoft.com/office/officeart/2005/8/layout/hProcess11"/>
    <dgm:cxn modelId="{8F711CE4-0C5C-41FA-9E7F-72F5D9AADCCC}" srcId="{A9AEEB65-99E4-4863-9AE5-3941B2BABF0A}" destId="{D353D4DC-E492-4A8F-982E-5FF1E956B51B}" srcOrd="4" destOrd="0" parTransId="{4DE94153-656E-42AE-BE3B-DE7FA68EB11A}" sibTransId="{E5F703EB-D351-4F29-AE80-7B662D2C6130}"/>
    <dgm:cxn modelId="{0C29A0F1-0AEB-4503-BA35-0B4412C2ED06}" type="presOf" srcId="{83D6CD91-687E-4C07-BBE2-23EDE1370B60}" destId="{C85E1283-39E9-492E-8AD8-BA2C732034D8}" srcOrd="0" destOrd="0" presId="urn:microsoft.com/office/officeart/2005/8/layout/hProcess11"/>
    <dgm:cxn modelId="{0168FB29-FFFD-45B4-8187-B47779E9D4BF}" type="presParOf" srcId="{622BFEA7-EC02-4DD7-BF1E-C6B5113C318D}" destId="{958B1553-8CD3-49FC-8CC6-7C0F6BC371B4}" srcOrd="0" destOrd="0" presId="urn:microsoft.com/office/officeart/2005/8/layout/hProcess11"/>
    <dgm:cxn modelId="{A9E5E54D-10E7-4FE5-B9C2-049FE295B577}" type="presParOf" srcId="{622BFEA7-EC02-4DD7-BF1E-C6B5113C318D}" destId="{06DFEA8D-74CA-4886-BEA7-E26771135ABB}" srcOrd="1" destOrd="0" presId="urn:microsoft.com/office/officeart/2005/8/layout/hProcess11"/>
    <dgm:cxn modelId="{3CD4BC24-533A-4826-949D-D7189F895988}" type="presParOf" srcId="{06DFEA8D-74CA-4886-BEA7-E26771135ABB}" destId="{F73D022E-27AF-488B-97DC-D8374D701ED8}" srcOrd="0" destOrd="0" presId="urn:microsoft.com/office/officeart/2005/8/layout/hProcess11"/>
    <dgm:cxn modelId="{5012E675-7C63-4862-9697-CEDF13F7135F}" type="presParOf" srcId="{F73D022E-27AF-488B-97DC-D8374D701ED8}" destId="{C85E1283-39E9-492E-8AD8-BA2C732034D8}" srcOrd="0" destOrd="0" presId="urn:microsoft.com/office/officeart/2005/8/layout/hProcess11"/>
    <dgm:cxn modelId="{7941B4B8-0D40-4207-BCEB-90D32FA1E280}" type="presParOf" srcId="{F73D022E-27AF-488B-97DC-D8374D701ED8}" destId="{A7EF231C-D917-4E25-A396-64826244E53C}" srcOrd="1" destOrd="0" presId="urn:microsoft.com/office/officeart/2005/8/layout/hProcess11"/>
    <dgm:cxn modelId="{D6D025DE-B758-4E99-AD6F-99E990BF258E}" type="presParOf" srcId="{F73D022E-27AF-488B-97DC-D8374D701ED8}" destId="{945C7B40-3AA5-4673-8861-C0A6C66364F4}" srcOrd="2" destOrd="0" presId="urn:microsoft.com/office/officeart/2005/8/layout/hProcess11"/>
    <dgm:cxn modelId="{B8C1A6C0-D121-4A98-AF78-F49CE7FF8EAB}" type="presParOf" srcId="{06DFEA8D-74CA-4886-BEA7-E26771135ABB}" destId="{679864DC-A891-41CD-8F13-63978E3826A6}" srcOrd="1" destOrd="0" presId="urn:microsoft.com/office/officeart/2005/8/layout/hProcess11"/>
    <dgm:cxn modelId="{6B46BDD7-3054-4FA7-AD67-83BCD9C4C269}" type="presParOf" srcId="{06DFEA8D-74CA-4886-BEA7-E26771135ABB}" destId="{558EDFC1-4FEA-4D15-BA46-942EC769AAC5}" srcOrd="2" destOrd="0" presId="urn:microsoft.com/office/officeart/2005/8/layout/hProcess11"/>
    <dgm:cxn modelId="{08F8E18A-8D03-46A5-AEDD-19B89D7B33DA}" type="presParOf" srcId="{558EDFC1-4FEA-4D15-BA46-942EC769AAC5}" destId="{67BEAA99-221B-4541-90DE-B63180277E2B}" srcOrd="0" destOrd="0" presId="urn:microsoft.com/office/officeart/2005/8/layout/hProcess11"/>
    <dgm:cxn modelId="{95B2DDF2-498C-474E-8524-236E83BDFF9C}" type="presParOf" srcId="{558EDFC1-4FEA-4D15-BA46-942EC769AAC5}" destId="{D2578817-FDDA-49A3-9103-6C2211D8514C}" srcOrd="1" destOrd="0" presId="urn:microsoft.com/office/officeart/2005/8/layout/hProcess11"/>
    <dgm:cxn modelId="{63AEE7D8-E997-41E5-AF8F-E24B2E295FE7}" type="presParOf" srcId="{558EDFC1-4FEA-4D15-BA46-942EC769AAC5}" destId="{FF421EC5-C8C6-4611-AD76-A4BE654077E3}" srcOrd="2" destOrd="0" presId="urn:microsoft.com/office/officeart/2005/8/layout/hProcess11"/>
    <dgm:cxn modelId="{D2E0690A-107C-4307-BA6C-B6C699D089A8}" type="presParOf" srcId="{06DFEA8D-74CA-4886-BEA7-E26771135ABB}" destId="{CCDE7291-219F-4063-B1FC-CDE82A3F1354}" srcOrd="3" destOrd="0" presId="urn:microsoft.com/office/officeart/2005/8/layout/hProcess11"/>
    <dgm:cxn modelId="{095D43A9-C59D-473B-A7B9-A94ABE35383E}" type="presParOf" srcId="{06DFEA8D-74CA-4886-BEA7-E26771135ABB}" destId="{7FEC319D-69CF-4349-89DD-7331743D9C2B}" srcOrd="4" destOrd="0" presId="urn:microsoft.com/office/officeart/2005/8/layout/hProcess11"/>
    <dgm:cxn modelId="{8A4B9759-B4C4-46CA-899B-E025ED4E4E5E}" type="presParOf" srcId="{7FEC319D-69CF-4349-89DD-7331743D9C2B}" destId="{6F1FCDED-7B02-4AE0-AB21-19829D9C05C1}" srcOrd="0" destOrd="0" presId="urn:microsoft.com/office/officeart/2005/8/layout/hProcess11"/>
    <dgm:cxn modelId="{D8840DA9-8C0A-4129-943A-BDE8C831F4B3}" type="presParOf" srcId="{7FEC319D-69CF-4349-89DD-7331743D9C2B}" destId="{BDCD0F93-5363-4660-A65B-D14CD42F7685}" srcOrd="1" destOrd="0" presId="urn:microsoft.com/office/officeart/2005/8/layout/hProcess11"/>
    <dgm:cxn modelId="{3D71590E-E91D-4886-865C-D645CB92A17D}" type="presParOf" srcId="{7FEC319D-69CF-4349-89DD-7331743D9C2B}" destId="{2D99E846-1B6F-4961-A9CE-F1F5E0969D4B}" srcOrd="2" destOrd="0" presId="urn:microsoft.com/office/officeart/2005/8/layout/hProcess11"/>
    <dgm:cxn modelId="{341444BC-2D84-4B8F-8378-1572A4CB2921}" type="presParOf" srcId="{06DFEA8D-74CA-4886-BEA7-E26771135ABB}" destId="{F2A120EC-E729-46E8-BE06-536DF4FFD4CE}" srcOrd="5" destOrd="0" presId="urn:microsoft.com/office/officeart/2005/8/layout/hProcess11"/>
    <dgm:cxn modelId="{1AE0415B-E59B-4985-9C70-B638929D037D}" type="presParOf" srcId="{06DFEA8D-74CA-4886-BEA7-E26771135ABB}" destId="{9AB96B25-AA65-48BA-8B21-07690D30F412}" srcOrd="6" destOrd="0" presId="urn:microsoft.com/office/officeart/2005/8/layout/hProcess11"/>
    <dgm:cxn modelId="{8D52CCB7-666D-4828-A072-67A39BF659D1}" type="presParOf" srcId="{9AB96B25-AA65-48BA-8B21-07690D30F412}" destId="{015674C3-DB61-4598-8553-16DF4E262DE6}" srcOrd="0" destOrd="0" presId="urn:microsoft.com/office/officeart/2005/8/layout/hProcess11"/>
    <dgm:cxn modelId="{332F2389-6499-4B2F-8E7D-941DFC174853}" type="presParOf" srcId="{9AB96B25-AA65-48BA-8B21-07690D30F412}" destId="{AE8EA1F1-4F28-4287-BA7B-A73F4E5C6F7C}" srcOrd="1" destOrd="0" presId="urn:microsoft.com/office/officeart/2005/8/layout/hProcess11"/>
    <dgm:cxn modelId="{0D3A195A-5A28-4B60-B5EA-5A8F55E148B7}" type="presParOf" srcId="{9AB96B25-AA65-48BA-8B21-07690D30F412}" destId="{FF73DFCA-3C05-4C8E-968A-293AB8237620}" srcOrd="2" destOrd="0" presId="urn:microsoft.com/office/officeart/2005/8/layout/hProcess11"/>
    <dgm:cxn modelId="{87F216AF-411F-4813-8A1B-586E1CF826F4}" type="presParOf" srcId="{06DFEA8D-74CA-4886-BEA7-E26771135ABB}" destId="{8F9865FF-40E2-4187-A385-DBF7050610DB}" srcOrd="7" destOrd="0" presId="urn:microsoft.com/office/officeart/2005/8/layout/hProcess11"/>
    <dgm:cxn modelId="{E3552610-A7A2-4CB3-9869-9ECF003BDC92}" type="presParOf" srcId="{06DFEA8D-74CA-4886-BEA7-E26771135ABB}" destId="{B20150B2-89F2-494D-8AE7-F4EFB62DA875}" srcOrd="8" destOrd="0" presId="urn:microsoft.com/office/officeart/2005/8/layout/hProcess11"/>
    <dgm:cxn modelId="{C5507364-EB95-47DB-8045-596FED126A75}" type="presParOf" srcId="{B20150B2-89F2-494D-8AE7-F4EFB62DA875}" destId="{8987FAB5-DA59-4C93-A8E6-C783129DC759}" srcOrd="0" destOrd="0" presId="urn:microsoft.com/office/officeart/2005/8/layout/hProcess11"/>
    <dgm:cxn modelId="{4943D9B1-B4A5-4BF3-ACF6-EB19CEDB4A5D}" type="presParOf" srcId="{B20150B2-89F2-494D-8AE7-F4EFB62DA875}" destId="{B1B6277C-1C54-41B6-9A52-BF975AB285A8}" srcOrd="1" destOrd="0" presId="urn:microsoft.com/office/officeart/2005/8/layout/hProcess11"/>
    <dgm:cxn modelId="{0BF3E5EB-3DF6-4C48-9FC3-906AB100759A}" type="presParOf" srcId="{B20150B2-89F2-494D-8AE7-F4EFB62DA875}" destId="{C2C211F2-6538-4739-8B07-73500EFE9E2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AEEB65-99E4-4863-9AE5-3941B2BABF0A}" type="doc">
      <dgm:prSet loTypeId="urn:microsoft.com/office/officeart/2005/8/layout/hProcess11" loCatId="process" qsTypeId="urn:microsoft.com/office/officeart/2005/8/quickstyle/simple1" qsCatId="simple" csTypeId="urn:microsoft.com/office/officeart/2005/8/colors/accent1_2" csCatId="accent1" phldr="1"/>
      <dgm:spPr/>
    </dgm:pt>
    <dgm:pt modelId="{E6E53857-2D37-465D-BC9A-E3BA261DB2FA}">
      <dgm:prSet phldrT="[Text]"/>
      <dgm:spPr/>
      <dgm:t>
        <a:bodyPr/>
        <a:lstStyle/>
        <a:p>
          <a:r>
            <a:rPr lang="en-US">
              <a:solidFill>
                <a:srgbClr val="00B050"/>
              </a:solidFill>
            </a:rPr>
            <a:t>Q2 2025 </a:t>
          </a:r>
        </a:p>
        <a:p>
          <a:r>
            <a:rPr lang="en-US">
              <a:solidFill>
                <a:srgbClr val="00B050"/>
              </a:solidFill>
            </a:rPr>
            <a:t>3rd stakeholder survey</a:t>
          </a:r>
          <a:endParaRPr lang="en-GB">
            <a:solidFill>
              <a:srgbClr val="00B050"/>
            </a:solidFill>
          </a:endParaRPr>
        </a:p>
      </dgm:t>
    </dgm:pt>
    <dgm:pt modelId="{F3517A73-218B-4813-A83B-B256519F3607}" type="parTrans" cxnId="{30FB2A6D-DF2D-49B9-B2F8-0B9797CD7CE5}">
      <dgm:prSet/>
      <dgm:spPr/>
      <dgm:t>
        <a:bodyPr/>
        <a:lstStyle/>
        <a:p>
          <a:endParaRPr lang="en-GB"/>
        </a:p>
      </dgm:t>
    </dgm:pt>
    <dgm:pt modelId="{07BA52A6-D5D5-4D2C-AC00-713EE7413487}" type="sibTrans" cxnId="{30FB2A6D-DF2D-49B9-B2F8-0B9797CD7CE5}">
      <dgm:prSet/>
      <dgm:spPr/>
      <dgm:t>
        <a:bodyPr/>
        <a:lstStyle/>
        <a:p>
          <a:endParaRPr lang="en-GB"/>
        </a:p>
      </dgm:t>
    </dgm:pt>
    <dgm:pt modelId="{2D1E220D-AAC3-48AC-9521-B24D21B740C2}">
      <dgm:prSet phldrT="[Text]"/>
      <dgm:spPr/>
      <dgm:t>
        <a:bodyPr/>
        <a:lstStyle/>
        <a:p>
          <a:r>
            <a:rPr lang="en-GB" b="0">
              <a:solidFill>
                <a:srgbClr val="0070C0"/>
              </a:solidFill>
            </a:rPr>
            <a:t>…</a:t>
          </a:r>
        </a:p>
      </dgm:t>
    </dgm:pt>
    <dgm:pt modelId="{26484175-B615-4206-8DEF-E16CFB23E135}" type="parTrans" cxnId="{CE4500CD-690D-4CD4-A3CE-90A75A21C1B8}">
      <dgm:prSet/>
      <dgm:spPr/>
      <dgm:t>
        <a:bodyPr/>
        <a:lstStyle/>
        <a:p>
          <a:endParaRPr lang="en-GB"/>
        </a:p>
      </dgm:t>
    </dgm:pt>
    <dgm:pt modelId="{4ED6CE96-336F-448F-A6C1-B51A1CE917B5}" type="sibTrans" cxnId="{CE4500CD-690D-4CD4-A3CE-90A75A21C1B8}">
      <dgm:prSet/>
      <dgm:spPr/>
      <dgm:t>
        <a:bodyPr/>
        <a:lstStyle/>
        <a:p>
          <a:endParaRPr lang="en-GB"/>
        </a:p>
      </dgm:t>
    </dgm:pt>
    <dgm:pt modelId="{622BFEA7-EC02-4DD7-BF1E-C6B5113C318D}" type="pres">
      <dgm:prSet presAssocID="{A9AEEB65-99E4-4863-9AE5-3941B2BABF0A}" presName="Name0" presStyleCnt="0">
        <dgm:presLayoutVars>
          <dgm:dir/>
          <dgm:resizeHandles val="exact"/>
        </dgm:presLayoutVars>
      </dgm:prSet>
      <dgm:spPr/>
    </dgm:pt>
    <dgm:pt modelId="{958B1553-8CD3-49FC-8CC6-7C0F6BC371B4}" type="pres">
      <dgm:prSet presAssocID="{A9AEEB65-99E4-4863-9AE5-3941B2BABF0A}" presName="arrow" presStyleLbl="bgShp" presStyleIdx="0" presStyleCnt="1"/>
      <dgm:spPr/>
    </dgm:pt>
    <dgm:pt modelId="{06DFEA8D-74CA-4886-BEA7-E26771135ABB}" type="pres">
      <dgm:prSet presAssocID="{A9AEEB65-99E4-4863-9AE5-3941B2BABF0A}" presName="points" presStyleCnt="0"/>
      <dgm:spPr/>
    </dgm:pt>
    <dgm:pt modelId="{76C9EA4C-3B48-495C-8935-567A6463154C}" type="pres">
      <dgm:prSet presAssocID="{E6E53857-2D37-465D-BC9A-E3BA261DB2FA}" presName="compositeA" presStyleCnt="0"/>
      <dgm:spPr/>
    </dgm:pt>
    <dgm:pt modelId="{96F13360-F0C3-408C-A3B8-B9DF35D8B7D9}" type="pres">
      <dgm:prSet presAssocID="{E6E53857-2D37-465D-BC9A-E3BA261DB2FA}" presName="textA" presStyleLbl="revTx" presStyleIdx="0" presStyleCnt="2" custScaleX="199612">
        <dgm:presLayoutVars>
          <dgm:bulletEnabled val="1"/>
        </dgm:presLayoutVars>
      </dgm:prSet>
      <dgm:spPr/>
    </dgm:pt>
    <dgm:pt modelId="{2BF59F4D-A1A4-4A98-BF3F-577D63E4B9AA}" type="pres">
      <dgm:prSet presAssocID="{E6E53857-2D37-465D-BC9A-E3BA261DB2FA}" presName="circleA" presStyleLbl="node1" presStyleIdx="0" presStyleCnt="2" custLinFactNeighborX="-89500" custLinFactNeighborY="-5498"/>
      <dgm:spPr/>
    </dgm:pt>
    <dgm:pt modelId="{1F5A152B-14D4-43A3-BAA4-99764D06BB18}" type="pres">
      <dgm:prSet presAssocID="{E6E53857-2D37-465D-BC9A-E3BA261DB2FA}" presName="spaceA" presStyleCnt="0"/>
      <dgm:spPr/>
    </dgm:pt>
    <dgm:pt modelId="{F2A120EC-E729-46E8-BE06-536DF4FFD4CE}" type="pres">
      <dgm:prSet presAssocID="{07BA52A6-D5D5-4D2C-AC00-713EE7413487}" presName="space" presStyleCnt="0"/>
      <dgm:spPr/>
    </dgm:pt>
    <dgm:pt modelId="{92A343E8-912E-468B-875A-CA026C042C4D}" type="pres">
      <dgm:prSet presAssocID="{2D1E220D-AAC3-48AC-9521-B24D21B740C2}" presName="compositeB" presStyleCnt="0"/>
      <dgm:spPr/>
    </dgm:pt>
    <dgm:pt modelId="{EC1A32EB-ED4F-4E39-940D-282CEA488560}" type="pres">
      <dgm:prSet presAssocID="{2D1E220D-AAC3-48AC-9521-B24D21B740C2}" presName="textB" presStyleLbl="revTx" presStyleIdx="1" presStyleCnt="2" custLinFactNeighborX="-20872" custLinFactNeighborY="-4718">
        <dgm:presLayoutVars>
          <dgm:bulletEnabled val="1"/>
        </dgm:presLayoutVars>
      </dgm:prSet>
      <dgm:spPr/>
    </dgm:pt>
    <dgm:pt modelId="{2F44F3D2-FF90-430D-B780-F5F5F12A8893}" type="pres">
      <dgm:prSet presAssocID="{2D1E220D-AAC3-48AC-9521-B24D21B740C2}" presName="circleB" presStyleLbl="node1" presStyleIdx="1" presStyleCnt="2" custLinFactNeighborX="-94598" custLinFactNeighborY="-5498"/>
      <dgm:spPr>
        <a:solidFill>
          <a:schemeClr val="bg1">
            <a:lumMod val="75000"/>
          </a:schemeClr>
        </a:solidFill>
      </dgm:spPr>
    </dgm:pt>
    <dgm:pt modelId="{2974A468-7C9F-46A1-B638-B841684B8054}" type="pres">
      <dgm:prSet presAssocID="{2D1E220D-AAC3-48AC-9521-B24D21B740C2}" presName="spaceB" presStyleCnt="0"/>
      <dgm:spPr/>
    </dgm:pt>
  </dgm:ptLst>
  <dgm:cxnLst>
    <dgm:cxn modelId="{30FB2A6D-DF2D-49B9-B2F8-0B9797CD7CE5}" srcId="{A9AEEB65-99E4-4863-9AE5-3941B2BABF0A}" destId="{E6E53857-2D37-465D-BC9A-E3BA261DB2FA}" srcOrd="0" destOrd="0" parTransId="{F3517A73-218B-4813-A83B-B256519F3607}" sibTransId="{07BA52A6-D5D5-4D2C-AC00-713EE7413487}"/>
    <dgm:cxn modelId="{008FDF99-9098-48BB-9139-FB817AB03A20}" type="presOf" srcId="{2D1E220D-AAC3-48AC-9521-B24D21B740C2}" destId="{EC1A32EB-ED4F-4E39-940D-282CEA488560}" srcOrd="0" destOrd="0" presId="urn:microsoft.com/office/officeart/2005/8/layout/hProcess11"/>
    <dgm:cxn modelId="{D2FDBF9B-6011-498D-B3B5-673FA6A69F15}" type="presOf" srcId="{E6E53857-2D37-465D-BC9A-E3BA261DB2FA}" destId="{96F13360-F0C3-408C-A3B8-B9DF35D8B7D9}" srcOrd="0" destOrd="0" presId="urn:microsoft.com/office/officeart/2005/8/layout/hProcess11"/>
    <dgm:cxn modelId="{D28228C1-E4C8-4894-B426-97694B0D9B17}" type="presOf" srcId="{A9AEEB65-99E4-4863-9AE5-3941B2BABF0A}" destId="{622BFEA7-EC02-4DD7-BF1E-C6B5113C318D}" srcOrd="0" destOrd="0" presId="urn:microsoft.com/office/officeart/2005/8/layout/hProcess11"/>
    <dgm:cxn modelId="{CE4500CD-690D-4CD4-A3CE-90A75A21C1B8}" srcId="{A9AEEB65-99E4-4863-9AE5-3941B2BABF0A}" destId="{2D1E220D-AAC3-48AC-9521-B24D21B740C2}" srcOrd="1" destOrd="0" parTransId="{26484175-B615-4206-8DEF-E16CFB23E135}" sibTransId="{4ED6CE96-336F-448F-A6C1-B51A1CE917B5}"/>
    <dgm:cxn modelId="{0168FB29-FFFD-45B4-8187-B47779E9D4BF}" type="presParOf" srcId="{622BFEA7-EC02-4DD7-BF1E-C6B5113C318D}" destId="{958B1553-8CD3-49FC-8CC6-7C0F6BC371B4}" srcOrd="0" destOrd="0" presId="urn:microsoft.com/office/officeart/2005/8/layout/hProcess11"/>
    <dgm:cxn modelId="{A9E5E54D-10E7-4FE5-B9C2-049FE295B577}" type="presParOf" srcId="{622BFEA7-EC02-4DD7-BF1E-C6B5113C318D}" destId="{06DFEA8D-74CA-4886-BEA7-E26771135ABB}" srcOrd="1" destOrd="0" presId="urn:microsoft.com/office/officeart/2005/8/layout/hProcess11"/>
    <dgm:cxn modelId="{DD42CDFA-B827-40C3-BD8B-65CF34BCB390}" type="presParOf" srcId="{06DFEA8D-74CA-4886-BEA7-E26771135ABB}" destId="{76C9EA4C-3B48-495C-8935-567A6463154C}" srcOrd="0" destOrd="0" presId="urn:microsoft.com/office/officeart/2005/8/layout/hProcess11"/>
    <dgm:cxn modelId="{CC01C64B-7492-4FBA-9D93-137AF18D4095}" type="presParOf" srcId="{76C9EA4C-3B48-495C-8935-567A6463154C}" destId="{96F13360-F0C3-408C-A3B8-B9DF35D8B7D9}" srcOrd="0" destOrd="0" presId="urn:microsoft.com/office/officeart/2005/8/layout/hProcess11"/>
    <dgm:cxn modelId="{5EA4984B-8E8A-4D2F-BC93-D2BE6B28886D}" type="presParOf" srcId="{76C9EA4C-3B48-495C-8935-567A6463154C}" destId="{2BF59F4D-A1A4-4A98-BF3F-577D63E4B9AA}" srcOrd="1" destOrd="0" presId="urn:microsoft.com/office/officeart/2005/8/layout/hProcess11"/>
    <dgm:cxn modelId="{2D3E16CA-12B6-4952-9444-0B7F36FF8062}" type="presParOf" srcId="{76C9EA4C-3B48-495C-8935-567A6463154C}" destId="{1F5A152B-14D4-43A3-BAA4-99764D06BB18}" srcOrd="2" destOrd="0" presId="urn:microsoft.com/office/officeart/2005/8/layout/hProcess11"/>
    <dgm:cxn modelId="{341444BC-2D84-4B8F-8378-1572A4CB2921}" type="presParOf" srcId="{06DFEA8D-74CA-4886-BEA7-E26771135ABB}" destId="{F2A120EC-E729-46E8-BE06-536DF4FFD4CE}" srcOrd="1" destOrd="0" presId="urn:microsoft.com/office/officeart/2005/8/layout/hProcess11"/>
    <dgm:cxn modelId="{4B88CD20-BBCF-4087-BD1E-BCFE75D04D9E}" type="presParOf" srcId="{06DFEA8D-74CA-4886-BEA7-E26771135ABB}" destId="{92A343E8-912E-468B-875A-CA026C042C4D}" srcOrd="2" destOrd="0" presId="urn:microsoft.com/office/officeart/2005/8/layout/hProcess11"/>
    <dgm:cxn modelId="{3E125C4D-48AF-456E-8CE1-71E463CE8D9D}" type="presParOf" srcId="{92A343E8-912E-468B-875A-CA026C042C4D}" destId="{EC1A32EB-ED4F-4E39-940D-282CEA488560}" srcOrd="0" destOrd="0" presId="urn:microsoft.com/office/officeart/2005/8/layout/hProcess11"/>
    <dgm:cxn modelId="{14D34DE8-E6B6-4787-B85F-A519E8B3E438}" type="presParOf" srcId="{92A343E8-912E-468B-875A-CA026C042C4D}" destId="{2F44F3D2-FF90-430D-B780-F5F5F12A8893}" srcOrd="1" destOrd="0" presId="urn:microsoft.com/office/officeart/2005/8/layout/hProcess11"/>
    <dgm:cxn modelId="{3D364A87-BBCD-4672-BCE4-DCBFFCC489AE}" type="presParOf" srcId="{92A343E8-912E-468B-875A-CA026C042C4D}" destId="{2974A468-7C9F-46A1-B638-B841684B8054}"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AEEB65-99E4-4863-9AE5-3941B2BABF0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nl-NL"/>
        </a:p>
      </dgm:t>
    </dgm:pt>
    <dgm:pt modelId="{83D6CD91-687E-4C07-BBE2-23EDE1370B60}">
      <dgm:prSet phldrT="[Text]" custT="1"/>
      <dgm:spPr/>
      <dgm:t>
        <a:bodyPr/>
        <a:lstStyle/>
        <a:p>
          <a:r>
            <a:rPr lang="en-US" sz="1000" b="1">
              <a:solidFill>
                <a:srgbClr val="00B050"/>
              </a:solidFill>
            </a:rPr>
            <a:t>25 March- 28 June 2024: </a:t>
          </a:r>
          <a:endParaRPr lang="en-US" sz="3000" b="1">
            <a:solidFill>
              <a:srgbClr val="010000"/>
            </a:solidFill>
            <a:latin typeface="Trebuchet MS"/>
          </a:endParaRPr>
        </a:p>
        <a:p>
          <a:r>
            <a:rPr lang="en-US" sz="1000" b="1">
              <a:solidFill>
                <a:srgbClr val="00B050"/>
              </a:solidFill>
            </a:rPr>
            <a:t>2</a:t>
          </a:r>
          <a:r>
            <a:rPr lang="en-US" sz="1000" b="1" baseline="30000">
              <a:solidFill>
                <a:srgbClr val="00B050"/>
              </a:solidFill>
            </a:rPr>
            <a:t>nd</a:t>
          </a:r>
          <a:r>
            <a:rPr lang="en-US" sz="1000" b="1">
              <a:solidFill>
                <a:srgbClr val="00B050"/>
              </a:solidFill>
            </a:rPr>
            <a:t> stakeholder survey</a:t>
          </a:r>
          <a:endParaRPr lang="en-GB" sz="1000" b="1">
            <a:solidFill>
              <a:srgbClr val="00B050"/>
            </a:solidFill>
          </a:endParaRPr>
        </a:p>
      </dgm:t>
    </dgm:pt>
    <dgm:pt modelId="{AF8E5D06-5C71-4BD8-BCA8-ECD6B95EBF90}" type="parTrans" cxnId="{0368C23D-CB15-4406-BC06-80437D2895F5}">
      <dgm:prSet/>
      <dgm:spPr/>
      <dgm:t>
        <a:bodyPr/>
        <a:lstStyle/>
        <a:p>
          <a:endParaRPr lang="en-GB"/>
        </a:p>
      </dgm:t>
    </dgm:pt>
    <dgm:pt modelId="{26C4C1E3-2456-4365-B746-E6F3F51D9795}" type="sibTrans" cxnId="{0368C23D-CB15-4406-BC06-80437D2895F5}">
      <dgm:prSet/>
      <dgm:spPr/>
      <dgm:t>
        <a:bodyPr/>
        <a:lstStyle/>
        <a:p>
          <a:endParaRPr lang="en-GB"/>
        </a:p>
      </dgm:t>
    </dgm:pt>
    <dgm:pt modelId="{45BB65B5-CD7B-401A-A206-A01A0E9870A5}">
      <dgm:prSet phldrT="[Text]" custT="1"/>
      <dgm:spPr/>
      <dgm:t>
        <a:bodyPr/>
        <a:lstStyle/>
        <a:p>
          <a:r>
            <a:rPr lang="en-GB" sz="1000" b="0">
              <a:solidFill>
                <a:srgbClr val="0073C8"/>
              </a:solidFill>
            </a:rPr>
            <a:t>Q1-Q2</a:t>
          </a:r>
          <a:r>
            <a:rPr lang="en-US" sz="1000" b="0">
              <a:solidFill>
                <a:srgbClr val="0073C8"/>
              </a:solidFill>
            </a:rPr>
            <a:t> 2025</a:t>
          </a:r>
          <a:r>
            <a:rPr lang="en-GB" sz="1000" b="0">
              <a:solidFill>
                <a:srgbClr val="0073C8"/>
              </a:solidFill>
            </a:rPr>
            <a:t>: Drafting IF Amendment</a:t>
          </a:r>
        </a:p>
      </dgm:t>
    </dgm:pt>
    <dgm:pt modelId="{17592492-DC83-4D21-936F-A670C116CF74}" type="parTrans" cxnId="{62618D43-47CF-4EC2-9D71-73625004B8AB}">
      <dgm:prSet/>
      <dgm:spPr/>
      <dgm:t>
        <a:bodyPr/>
        <a:lstStyle/>
        <a:p>
          <a:endParaRPr lang="nl-NL"/>
        </a:p>
      </dgm:t>
    </dgm:pt>
    <dgm:pt modelId="{4DB95BB6-FB49-4929-B154-21D4E953BA1B}" type="sibTrans" cxnId="{62618D43-47CF-4EC2-9D71-73625004B8AB}">
      <dgm:prSet/>
      <dgm:spPr/>
      <dgm:t>
        <a:bodyPr/>
        <a:lstStyle/>
        <a:p>
          <a:endParaRPr lang="nl-NL"/>
        </a:p>
      </dgm:t>
    </dgm:pt>
    <dgm:pt modelId="{D9A5DD0D-244C-46D6-9240-450CE37DC772}">
      <dgm:prSet phldrT="[Text]" custT="1"/>
      <dgm:spPr/>
      <dgm:t>
        <a:bodyPr/>
        <a:lstStyle/>
        <a:p>
          <a:r>
            <a:rPr lang="en-GB" sz="1000">
              <a:solidFill>
                <a:srgbClr val="0070C0"/>
              </a:solidFill>
            </a:rPr>
            <a:t>July 2025 Submitting IF amendmen</a:t>
          </a:r>
          <a:r>
            <a:rPr lang="en-GB" sz="1000" b="1">
              <a:solidFill>
                <a:srgbClr val="0070C0"/>
              </a:solidFill>
            </a:rPr>
            <a:t>t</a:t>
          </a:r>
        </a:p>
      </dgm:t>
    </dgm:pt>
    <dgm:pt modelId="{0FF9571E-11F1-4414-9002-8F163861534C}" type="parTrans" cxnId="{F18D219C-C6B7-4D8B-8720-81ACEFBA6AB0}">
      <dgm:prSet/>
      <dgm:spPr/>
      <dgm:t>
        <a:bodyPr/>
        <a:lstStyle/>
        <a:p>
          <a:endParaRPr lang="nl-NL"/>
        </a:p>
      </dgm:t>
    </dgm:pt>
    <dgm:pt modelId="{5FA33EDC-64DE-4046-A257-E8991601150A}" type="sibTrans" cxnId="{F18D219C-C6B7-4D8B-8720-81ACEFBA6AB0}">
      <dgm:prSet/>
      <dgm:spPr/>
      <dgm:t>
        <a:bodyPr/>
        <a:lstStyle/>
        <a:p>
          <a:endParaRPr lang="nl-NL"/>
        </a:p>
      </dgm:t>
    </dgm:pt>
    <dgm:pt modelId="{D353D4DC-E492-4A8F-982E-5FF1E956B51B}">
      <dgm:prSet phldrT="[Text]"/>
      <dgm:spPr/>
      <dgm:t>
        <a:bodyPr/>
        <a:lstStyle/>
        <a:p>
          <a:r>
            <a:rPr lang="en-GB" b="1">
              <a:solidFill>
                <a:srgbClr val="00B050"/>
              </a:solidFill>
            </a:rPr>
            <a:t>Q4 2024:</a:t>
          </a:r>
          <a:br>
            <a:rPr lang="en-GB" b="1">
              <a:solidFill>
                <a:srgbClr val="010000"/>
              </a:solidFill>
            </a:rPr>
          </a:br>
          <a:r>
            <a:rPr lang="en-GB" b="1">
              <a:solidFill>
                <a:srgbClr val="00B050"/>
              </a:solidFill>
            </a:rPr>
            <a:t>Publicly </a:t>
          </a:r>
          <a:r>
            <a:rPr lang="en-US" b="1">
              <a:solidFill>
                <a:srgbClr val="00B050"/>
              </a:solidFill>
            </a:rPr>
            <a:t>consultation of </a:t>
          </a:r>
          <a:r>
            <a:rPr lang="en-GB" b="1">
              <a:solidFill>
                <a:srgbClr val="00B050"/>
              </a:solidFill>
            </a:rPr>
            <a:t>harmonisation options</a:t>
          </a:r>
          <a:r>
            <a:rPr lang="en-US" b="1">
              <a:solidFill>
                <a:srgbClr val="00B050"/>
              </a:solidFill>
            </a:rPr>
            <a:t> </a:t>
          </a:r>
        </a:p>
      </dgm:t>
    </dgm:pt>
    <dgm:pt modelId="{E5F703EB-D351-4F29-AE80-7B662D2C6130}" type="sibTrans" cxnId="{8F711CE4-0C5C-41FA-9E7F-72F5D9AADCCC}">
      <dgm:prSet/>
      <dgm:spPr/>
      <dgm:t>
        <a:bodyPr/>
        <a:lstStyle/>
        <a:p>
          <a:endParaRPr lang="en-GB"/>
        </a:p>
      </dgm:t>
    </dgm:pt>
    <dgm:pt modelId="{4DE94153-656E-42AE-BE3B-DE7FA68EB11A}" type="parTrans" cxnId="{8F711CE4-0C5C-41FA-9E7F-72F5D9AADCCC}">
      <dgm:prSet/>
      <dgm:spPr/>
      <dgm:t>
        <a:bodyPr/>
        <a:lstStyle/>
        <a:p>
          <a:endParaRPr lang="en-GB"/>
        </a:p>
      </dgm:t>
    </dgm:pt>
    <dgm:pt modelId="{22E5F656-1E2F-4481-9CF1-F5B2F9C186A9}">
      <dgm:prSet phldrT="[Text]" custT="1"/>
      <dgm:spPr/>
      <dgm:t>
        <a:bodyPr/>
        <a:lstStyle/>
        <a:p>
          <a:r>
            <a:rPr lang="en-US" sz="1000" b="0">
              <a:solidFill>
                <a:srgbClr val="0073C8"/>
              </a:solidFill>
              <a:latin typeface="Arial" panose="020B0604020202020204" pitchFamily="34" charset="0"/>
              <a:cs typeface="Arial" panose="020B0604020202020204" pitchFamily="34" charset="0"/>
            </a:rPr>
            <a:t>Q3 2024: merger of list of prioritized harmonization needs / identify options</a:t>
          </a:r>
          <a:endParaRPr lang="en-GB" sz="1000" b="0">
            <a:solidFill>
              <a:srgbClr val="0073C8"/>
            </a:solidFill>
          </a:endParaRPr>
        </a:p>
      </dgm:t>
    </dgm:pt>
    <dgm:pt modelId="{87E6683A-78EC-40BA-B5C1-0B40EC0681BE}" type="sibTrans" cxnId="{DC94FE0F-33F8-4072-A611-4418F39A8627}">
      <dgm:prSet/>
      <dgm:spPr/>
      <dgm:t>
        <a:bodyPr/>
        <a:lstStyle/>
        <a:p>
          <a:endParaRPr lang="en-GB"/>
        </a:p>
      </dgm:t>
    </dgm:pt>
    <dgm:pt modelId="{65B9234E-B97F-4CA3-A80D-058A896ACA99}" type="parTrans" cxnId="{DC94FE0F-33F8-4072-A611-4418F39A8627}">
      <dgm:prSet/>
      <dgm:spPr/>
      <dgm:t>
        <a:bodyPr/>
        <a:lstStyle/>
        <a:p>
          <a:endParaRPr lang="en-GB"/>
        </a:p>
      </dgm:t>
    </dgm:pt>
    <dgm:pt modelId="{622BFEA7-EC02-4DD7-BF1E-C6B5113C318D}" type="pres">
      <dgm:prSet presAssocID="{A9AEEB65-99E4-4863-9AE5-3941B2BABF0A}" presName="Name0" presStyleCnt="0">
        <dgm:presLayoutVars>
          <dgm:dir/>
          <dgm:resizeHandles val="exact"/>
        </dgm:presLayoutVars>
      </dgm:prSet>
      <dgm:spPr/>
    </dgm:pt>
    <dgm:pt modelId="{958B1553-8CD3-49FC-8CC6-7C0F6BC371B4}" type="pres">
      <dgm:prSet presAssocID="{A9AEEB65-99E4-4863-9AE5-3941B2BABF0A}" presName="arrow" presStyleLbl="bgShp" presStyleIdx="0" presStyleCnt="1" custLinFactNeighborY="-275"/>
      <dgm:spPr/>
    </dgm:pt>
    <dgm:pt modelId="{06DFEA8D-74CA-4886-BEA7-E26771135ABB}" type="pres">
      <dgm:prSet presAssocID="{A9AEEB65-99E4-4863-9AE5-3941B2BABF0A}" presName="points" presStyleCnt="0"/>
      <dgm:spPr/>
    </dgm:pt>
    <dgm:pt modelId="{F73D022E-27AF-488B-97DC-D8374D701ED8}" type="pres">
      <dgm:prSet presAssocID="{83D6CD91-687E-4C07-BBE2-23EDE1370B60}" presName="compositeA" presStyleCnt="0"/>
      <dgm:spPr/>
    </dgm:pt>
    <dgm:pt modelId="{C85E1283-39E9-492E-8AD8-BA2C732034D8}" type="pres">
      <dgm:prSet presAssocID="{83D6CD91-687E-4C07-BBE2-23EDE1370B60}" presName="textA" presStyleLbl="revTx" presStyleIdx="0" presStyleCnt="5" custScaleX="188180" custLinFactY="50098" custLinFactNeighborX="-2181" custLinFactNeighborY="100000">
        <dgm:presLayoutVars>
          <dgm:bulletEnabled val="1"/>
        </dgm:presLayoutVars>
      </dgm:prSet>
      <dgm:spPr/>
    </dgm:pt>
    <dgm:pt modelId="{A7EF231C-D917-4E25-A396-64826244E53C}" type="pres">
      <dgm:prSet presAssocID="{83D6CD91-687E-4C07-BBE2-23EDE1370B60}" presName="circleA" presStyleLbl="node1" presStyleIdx="0" presStyleCnt="5"/>
      <dgm:spPr/>
    </dgm:pt>
    <dgm:pt modelId="{945C7B40-3AA5-4673-8861-C0A6C66364F4}" type="pres">
      <dgm:prSet presAssocID="{83D6CD91-687E-4C07-BBE2-23EDE1370B60}" presName="spaceA" presStyleCnt="0"/>
      <dgm:spPr/>
    </dgm:pt>
    <dgm:pt modelId="{679864DC-A891-41CD-8F13-63978E3826A6}" type="pres">
      <dgm:prSet presAssocID="{26C4C1E3-2456-4365-B746-E6F3F51D9795}" presName="space" presStyleCnt="0"/>
      <dgm:spPr/>
    </dgm:pt>
    <dgm:pt modelId="{3A2EECF1-8077-4381-9D3D-2075EE0BE9F0}" type="pres">
      <dgm:prSet presAssocID="{22E5F656-1E2F-4481-9CF1-F5B2F9C186A9}" presName="compositeB" presStyleCnt="0"/>
      <dgm:spPr/>
    </dgm:pt>
    <dgm:pt modelId="{A7ACE37D-5F52-42C0-8324-A1DAE7EFDC1A}" type="pres">
      <dgm:prSet presAssocID="{22E5F656-1E2F-4481-9CF1-F5B2F9C186A9}" presName="textB" presStyleLbl="revTx" presStyleIdx="1" presStyleCnt="5" custScaleX="252698" custScaleY="79999" custLinFactY="-47803" custLinFactNeighborX="402" custLinFactNeighborY="-100000">
        <dgm:presLayoutVars>
          <dgm:bulletEnabled val="1"/>
        </dgm:presLayoutVars>
      </dgm:prSet>
      <dgm:spPr/>
    </dgm:pt>
    <dgm:pt modelId="{C553D525-7B29-4FAA-8575-37FF405078BC}" type="pres">
      <dgm:prSet presAssocID="{22E5F656-1E2F-4481-9CF1-F5B2F9C186A9}" presName="circleB" presStyleLbl="node1" presStyleIdx="1" presStyleCnt="5"/>
      <dgm:spPr/>
    </dgm:pt>
    <dgm:pt modelId="{C0856CC6-9A35-4426-BDA7-FEBDD65CD79B}" type="pres">
      <dgm:prSet presAssocID="{22E5F656-1E2F-4481-9CF1-F5B2F9C186A9}" presName="spaceB" presStyleCnt="0"/>
      <dgm:spPr/>
    </dgm:pt>
    <dgm:pt modelId="{8F9865FF-40E2-4187-A385-DBF7050610DB}" type="pres">
      <dgm:prSet presAssocID="{87E6683A-78EC-40BA-B5C1-0B40EC0681BE}" presName="space" presStyleCnt="0"/>
      <dgm:spPr/>
    </dgm:pt>
    <dgm:pt modelId="{6BD26E59-A5A3-4E47-8B49-76BEE31B5EB9}" type="pres">
      <dgm:prSet presAssocID="{D353D4DC-E492-4A8F-982E-5FF1E956B51B}" presName="compositeA" presStyleCnt="0"/>
      <dgm:spPr/>
    </dgm:pt>
    <dgm:pt modelId="{BF38BC79-1F1D-4A89-B99B-452E0F40138E}" type="pres">
      <dgm:prSet presAssocID="{D353D4DC-E492-4A8F-982E-5FF1E956B51B}" presName="textA" presStyleLbl="revTx" presStyleIdx="2" presStyleCnt="5" custScaleX="194070" custScaleY="95843" custLinFactY="43961" custLinFactNeighborX="-19020" custLinFactNeighborY="100000">
        <dgm:presLayoutVars>
          <dgm:bulletEnabled val="1"/>
        </dgm:presLayoutVars>
      </dgm:prSet>
      <dgm:spPr/>
    </dgm:pt>
    <dgm:pt modelId="{47D2757D-0DF2-4988-8806-5DF94F71D200}" type="pres">
      <dgm:prSet presAssocID="{D353D4DC-E492-4A8F-982E-5FF1E956B51B}" presName="circleA" presStyleLbl="node1" presStyleIdx="2" presStyleCnt="5" custLinFactNeighborX="-87371" custLinFactNeighborY="10527"/>
      <dgm:spPr/>
    </dgm:pt>
    <dgm:pt modelId="{F17E4721-56F4-4033-B0F7-A6EEBD039954}" type="pres">
      <dgm:prSet presAssocID="{D353D4DC-E492-4A8F-982E-5FF1E956B51B}" presName="spaceA" presStyleCnt="0"/>
      <dgm:spPr/>
    </dgm:pt>
    <dgm:pt modelId="{91355837-E46D-42A1-82E6-1695F2E68307}" type="pres">
      <dgm:prSet presAssocID="{E5F703EB-D351-4F29-AE80-7B662D2C6130}" presName="space" presStyleCnt="0"/>
      <dgm:spPr/>
    </dgm:pt>
    <dgm:pt modelId="{75AF5A2A-CCA9-4691-894C-171A49E04462}" type="pres">
      <dgm:prSet presAssocID="{45BB65B5-CD7B-401A-A206-A01A0E9870A5}" presName="compositeB" presStyleCnt="0"/>
      <dgm:spPr/>
    </dgm:pt>
    <dgm:pt modelId="{F6A41E7A-9639-40AE-801B-1A99A6F4A526}" type="pres">
      <dgm:prSet presAssocID="{45BB65B5-CD7B-401A-A206-A01A0E9870A5}" presName="textB" presStyleLbl="revTx" presStyleIdx="3" presStyleCnt="5" custScaleX="156517" custScaleY="47210" custLinFactY="-48808" custLinFactNeighborX="-5697" custLinFactNeighborY="-100000">
        <dgm:presLayoutVars>
          <dgm:bulletEnabled val="1"/>
        </dgm:presLayoutVars>
      </dgm:prSet>
      <dgm:spPr/>
    </dgm:pt>
    <dgm:pt modelId="{F9DBC95C-0632-4EFE-B1BE-06B2911EEF13}" type="pres">
      <dgm:prSet presAssocID="{45BB65B5-CD7B-401A-A206-A01A0E9870A5}" presName="circleB" presStyleLbl="node1" presStyleIdx="3" presStyleCnt="5" custLinFactNeighborX="10123" custLinFactNeighborY="-42464"/>
      <dgm:spPr/>
    </dgm:pt>
    <dgm:pt modelId="{06A577B1-6768-417F-BA31-D60C2086B121}" type="pres">
      <dgm:prSet presAssocID="{45BB65B5-CD7B-401A-A206-A01A0E9870A5}" presName="spaceB" presStyleCnt="0"/>
      <dgm:spPr/>
    </dgm:pt>
    <dgm:pt modelId="{D70C3684-C4A5-42E0-9865-CE3728F8FAB5}" type="pres">
      <dgm:prSet presAssocID="{4DB95BB6-FB49-4929-B154-21D4E953BA1B}" presName="space" presStyleCnt="0"/>
      <dgm:spPr/>
    </dgm:pt>
    <dgm:pt modelId="{D9656FDE-C3AF-45B7-A8F4-884163CF3810}" type="pres">
      <dgm:prSet presAssocID="{D9A5DD0D-244C-46D6-9240-450CE37DC772}" presName="compositeA" presStyleCnt="0"/>
      <dgm:spPr/>
    </dgm:pt>
    <dgm:pt modelId="{0E0E45AE-B020-4514-AC29-E82DAEC21BEE}" type="pres">
      <dgm:prSet presAssocID="{D9A5DD0D-244C-46D6-9240-450CE37DC772}" presName="textA" presStyleLbl="revTx" presStyleIdx="4" presStyleCnt="5" custScaleX="140518" custScaleY="83551" custLinFactY="45228" custLinFactNeighborX="33275" custLinFactNeighborY="100000">
        <dgm:presLayoutVars>
          <dgm:bulletEnabled val="1"/>
        </dgm:presLayoutVars>
      </dgm:prSet>
      <dgm:spPr/>
    </dgm:pt>
    <dgm:pt modelId="{E8F398E7-52F9-4786-BF1B-84E66AB87048}" type="pres">
      <dgm:prSet presAssocID="{D9A5DD0D-244C-46D6-9240-450CE37DC772}" presName="circleA" presStyleLbl="node1" presStyleIdx="4" presStyleCnt="5" custLinFactX="24030" custLinFactNeighborX="100000" custLinFactNeighborY="26774"/>
      <dgm:spPr/>
    </dgm:pt>
    <dgm:pt modelId="{FE523F04-7C5C-4F25-B9B7-D11CFDBA9B41}" type="pres">
      <dgm:prSet presAssocID="{D9A5DD0D-244C-46D6-9240-450CE37DC772}" presName="spaceA" presStyleCnt="0"/>
      <dgm:spPr/>
    </dgm:pt>
  </dgm:ptLst>
  <dgm:cxnLst>
    <dgm:cxn modelId="{B1EC0808-FB5F-4095-9C66-14EB88D1DC2B}" type="presOf" srcId="{45BB65B5-CD7B-401A-A206-A01A0E9870A5}" destId="{F6A41E7A-9639-40AE-801B-1A99A6F4A526}" srcOrd="0" destOrd="0" presId="urn:microsoft.com/office/officeart/2005/8/layout/hProcess11"/>
    <dgm:cxn modelId="{DC94FE0F-33F8-4072-A611-4418F39A8627}" srcId="{A9AEEB65-99E4-4863-9AE5-3941B2BABF0A}" destId="{22E5F656-1E2F-4481-9CF1-F5B2F9C186A9}" srcOrd="1" destOrd="0" parTransId="{65B9234E-B97F-4CA3-A80D-058A896ACA99}" sibTransId="{87E6683A-78EC-40BA-B5C1-0B40EC0681BE}"/>
    <dgm:cxn modelId="{A3B7E12B-74C7-4491-9D07-054A8A3E8263}" type="presOf" srcId="{D9A5DD0D-244C-46D6-9240-450CE37DC772}" destId="{0E0E45AE-B020-4514-AC29-E82DAEC21BEE}" srcOrd="0" destOrd="0" presId="urn:microsoft.com/office/officeart/2005/8/layout/hProcess11"/>
    <dgm:cxn modelId="{0368C23D-CB15-4406-BC06-80437D2895F5}" srcId="{A9AEEB65-99E4-4863-9AE5-3941B2BABF0A}" destId="{83D6CD91-687E-4C07-BBE2-23EDE1370B60}" srcOrd="0" destOrd="0" parTransId="{AF8E5D06-5C71-4BD8-BCA8-ECD6B95EBF90}" sibTransId="{26C4C1E3-2456-4365-B746-E6F3F51D9795}"/>
    <dgm:cxn modelId="{62618D43-47CF-4EC2-9D71-73625004B8AB}" srcId="{A9AEEB65-99E4-4863-9AE5-3941B2BABF0A}" destId="{45BB65B5-CD7B-401A-A206-A01A0E9870A5}" srcOrd="3" destOrd="0" parTransId="{17592492-DC83-4D21-936F-A670C116CF74}" sibTransId="{4DB95BB6-FB49-4929-B154-21D4E953BA1B}"/>
    <dgm:cxn modelId="{071BE884-AC7E-4FC1-8989-814089B681F5}" type="presOf" srcId="{D353D4DC-E492-4A8F-982E-5FF1E956B51B}" destId="{BF38BC79-1F1D-4A89-B99B-452E0F40138E}" srcOrd="0" destOrd="0" presId="urn:microsoft.com/office/officeart/2005/8/layout/hProcess11"/>
    <dgm:cxn modelId="{F18D219C-C6B7-4D8B-8720-81ACEFBA6AB0}" srcId="{A9AEEB65-99E4-4863-9AE5-3941B2BABF0A}" destId="{D9A5DD0D-244C-46D6-9240-450CE37DC772}" srcOrd="4" destOrd="0" parTransId="{0FF9571E-11F1-4414-9002-8F163861534C}" sibTransId="{5FA33EDC-64DE-4046-A257-E8991601150A}"/>
    <dgm:cxn modelId="{D28228C1-E4C8-4894-B426-97694B0D9B17}" type="presOf" srcId="{A9AEEB65-99E4-4863-9AE5-3941B2BABF0A}" destId="{622BFEA7-EC02-4DD7-BF1E-C6B5113C318D}" srcOrd="0" destOrd="0" presId="urn:microsoft.com/office/officeart/2005/8/layout/hProcess11"/>
    <dgm:cxn modelId="{A4DDD7E2-F178-4132-B6F6-55AA9BAB682E}" type="presOf" srcId="{22E5F656-1E2F-4481-9CF1-F5B2F9C186A9}" destId="{A7ACE37D-5F52-42C0-8324-A1DAE7EFDC1A}" srcOrd="0" destOrd="0" presId="urn:microsoft.com/office/officeart/2005/8/layout/hProcess11"/>
    <dgm:cxn modelId="{8F711CE4-0C5C-41FA-9E7F-72F5D9AADCCC}" srcId="{A9AEEB65-99E4-4863-9AE5-3941B2BABF0A}" destId="{D353D4DC-E492-4A8F-982E-5FF1E956B51B}" srcOrd="2" destOrd="0" parTransId="{4DE94153-656E-42AE-BE3B-DE7FA68EB11A}" sibTransId="{E5F703EB-D351-4F29-AE80-7B662D2C6130}"/>
    <dgm:cxn modelId="{0C29A0F1-0AEB-4503-BA35-0B4412C2ED06}" type="presOf" srcId="{83D6CD91-687E-4C07-BBE2-23EDE1370B60}" destId="{C85E1283-39E9-492E-8AD8-BA2C732034D8}" srcOrd="0" destOrd="0" presId="urn:microsoft.com/office/officeart/2005/8/layout/hProcess11"/>
    <dgm:cxn modelId="{0168FB29-FFFD-45B4-8187-B47779E9D4BF}" type="presParOf" srcId="{622BFEA7-EC02-4DD7-BF1E-C6B5113C318D}" destId="{958B1553-8CD3-49FC-8CC6-7C0F6BC371B4}" srcOrd="0" destOrd="0" presId="urn:microsoft.com/office/officeart/2005/8/layout/hProcess11"/>
    <dgm:cxn modelId="{A9E5E54D-10E7-4FE5-B9C2-049FE295B577}" type="presParOf" srcId="{622BFEA7-EC02-4DD7-BF1E-C6B5113C318D}" destId="{06DFEA8D-74CA-4886-BEA7-E26771135ABB}" srcOrd="1" destOrd="0" presId="urn:microsoft.com/office/officeart/2005/8/layout/hProcess11"/>
    <dgm:cxn modelId="{3CD4BC24-533A-4826-949D-D7189F895988}" type="presParOf" srcId="{06DFEA8D-74CA-4886-BEA7-E26771135ABB}" destId="{F73D022E-27AF-488B-97DC-D8374D701ED8}" srcOrd="0" destOrd="0" presId="urn:microsoft.com/office/officeart/2005/8/layout/hProcess11"/>
    <dgm:cxn modelId="{5012E675-7C63-4862-9697-CEDF13F7135F}" type="presParOf" srcId="{F73D022E-27AF-488B-97DC-D8374D701ED8}" destId="{C85E1283-39E9-492E-8AD8-BA2C732034D8}" srcOrd="0" destOrd="0" presId="urn:microsoft.com/office/officeart/2005/8/layout/hProcess11"/>
    <dgm:cxn modelId="{7941B4B8-0D40-4207-BCEB-90D32FA1E280}" type="presParOf" srcId="{F73D022E-27AF-488B-97DC-D8374D701ED8}" destId="{A7EF231C-D917-4E25-A396-64826244E53C}" srcOrd="1" destOrd="0" presId="urn:microsoft.com/office/officeart/2005/8/layout/hProcess11"/>
    <dgm:cxn modelId="{D6D025DE-B758-4E99-AD6F-99E990BF258E}" type="presParOf" srcId="{F73D022E-27AF-488B-97DC-D8374D701ED8}" destId="{945C7B40-3AA5-4673-8861-C0A6C66364F4}" srcOrd="2" destOrd="0" presId="urn:microsoft.com/office/officeart/2005/8/layout/hProcess11"/>
    <dgm:cxn modelId="{B8C1A6C0-D121-4A98-AF78-F49CE7FF8EAB}" type="presParOf" srcId="{06DFEA8D-74CA-4886-BEA7-E26771135ABB}" destId="{679864DC-A891-41CD-8F13-63978E3826A6}" srcOrd="1" destOrd="0" presId="urn:microsoft.com/office/officeart/2005/8/layout/hProcess11"/>
    <dgm:cxn modelId="{7254E850-F37F-4088-8FE0-4A1F42AAB6D9}" type="presParOf" srcId="{06DFEA8D-74CA-4886-BEA7-E26771135ABB}" destId="{3A2EECF1-8077-4381-9D3D-2075EE0BE9F0}" srcOrd="2" destOrd="0" presId="urn:microsoft.com/office/officeart/2005/8/layout/hProcess11"/>
    <dgm:cxn modelId="{94087730-3791-4BBA-AC87-4D74399803BD}" type="presParOf" srcId="{3A2EECF1-8077-4381-9D3D-2075EE0BE9F0}" destId="{A7ACE37D-5F52-42C0-8324-A1DAE7EFDC1A}" srcOrd="0" destOrd="0" presId="urn:microsoft.com/office/officeart/2005/8/layout/hProcess11"/>
    <dgm:cxn modelId="{CE6C40E0-BC44-4699-A786-F6830711C41E}" type="presParOf" srcId="{3A2EECF1-8077-4381-9D3D-2075EE0BE9F0}" destId="{C553D525-7B29-4FAA-8575-37FF405078BC}" srcOrd="1" destOrd="0" presId="urn:microsoft.com/office/officeart/2005/8/layout/hProcess11"/>
    <dgm:cxn modelId="{41CAF247-B820-46A4-99F3-585C64EE5FAB}" type="presParOf" srcId="{3A2EECF1-8077-4381-9D3D-2075EE0BE9F0}" destId="{C0856CC6-9A35-4426-BDA7-FEBDD65CD79B}" srcOrd="2" destOrd="0" presId="urn:microsoft.com/office/officeart/2005/8/layout/hProcess11"/>
    <dgm:cxn modelId="{87F216AF-411F-4813-8A1B-586E1CF826F4}" type="presParOf" srcId="{06DFEA8D-74CA-4886-BEA7-E26771135ABB}" destId="{8F9865FF-40E2-4187-A385-DBF7050610DB}" srcOrd="3" destOrd="0" presId="urn:microsoft.com/office/officeart/2005/8/layout/hProcess11"/>
    <dgm:cxn modelId="{F619CD83-BF23-4BA7-B916-7EA515E34D03}" type="presParOf" srcId="{06DFEA8D-74CA-4886-BEA7-E26771135ABB}" destId="{6BD26E59-A5A3-4E47-8B49-76BEE31B5EB9}" srcOrd="4" destOrd="0" presId="urn:microsoft.com/office/officeart/2005/8/layout/hProcess11"/>
    <dgm:cxn modelId="{EA4C7188-AC72-4457-809D-121747A00297}" type="presParOf" srcId="{6BD26E59-A5A3-4E47-8B49-76BEE31B5EB9}" destId="{BF38BC79-1F1D-4A89-B99B-452E0F40138E}" srcOrd="0" destOrd="0" presId="urn:microsoft.com/office/officeart/2005/8/layout/hProcess11"/>
    <dgm:cxn modelId="{C49664C1-0D4A-4D64-A5C3-2FEFBE21B1D5}" type="presParOf" srcId="{6BD26E59-A5A3-4E47-8B49-76BEE31B5EB9}" destId="{47D2757D-0DF2-4988-8806-5DF94F71D200}" srcOrd="1" destOrd="0" presId="urn:microsoft.com/office/officeart/2005/8/layout/hProcess11"/>
    <dgm:cxn modelId="{01408889-CF75-4823-B0CB-59C6BC596544}" type="presParOf" srcId="{6BD26E59-A5A3-4E47-8B49-76BEE31B5EB9}" destId="{F17E4721-56F4-4033-B0F7-A6EEBD039954}" srcOrd="2" destOrd="0" presId="urn:microsoft.com/office/officeart/2005/8/layout/hProcess11"/>
    <dgm:cxn modelId="{E35C1B7F-B636-4093-9A55-AAB0BEBDEF26}" type="presParOf" srcId="{06DFEA8D-74CA-4886-BEA7-E26771135ABB}" destId="{91355837-E46D-42A1-82E6-1695F2E68307}" srcOrd="5" destOrd="0" presId="urn:microsoft.com/office/officeart/2005/8/layout/hProcess11"/>
    <dgm:cxn modelId="{FE765046-F589-4A8A-8D7B-C6AEBD87601E}" type="presParOf" srcId="{06DFEA8D-74CA-4886-BEA7-E26771135ABB}" destId="{75AF5A2A-CCA9-4691-894C-171A49E04462}" srcOrd="6" destOrd="0" presId="urn:microsoft.com/office/officeart/2005/8/layout/hProcess11"/>
    <dgm:cxn modelId="{82CD8451-5E66-4664-BD26-94085084FD1E}" type="presParOf" srcId="{75AF5A2A-CCA9-4691-894C-171A49E04462}" destId="{F6A41E7A-9639-40AE-801B-1A99A6F4A526}" srcOrd="0" destOrd="0" presId="urn:microsoft.com/office/officeart/2005/8/layout/hProcess11"/>
    <dgm:cxn modelId="{A4D5063A-5FD7-4C47-886E-332C3098EECB}" type="presParOf" srcId="{75AF5A2A-CCA9-4691-894C-171A49E04462}" destId="{F9DBC95C-0632-4EFE-B1BE-06B2911EEF13}" srcOrd="1" destOrd="0" presId="urn:microsoft.com/office/officeart/2005/8/layout/hProcess11"/>
    <dgm:cxn modelId="{768D9443-3B86-4963-B45A-167DAA86DD1E}" type="presParOf" srcId="{75AF5A2A-CCA9-4691-894C-171A49E04462}" destId="{06A577B1-6768-417F-BA31-D60C2086B121}" srcOrd="2" destOrd="0" presId="urn:microsoft.com/office/officeart/2005/8/layout/hProcess11"/>
    <dgm:cxn modelId="{9539C288-F6AE-4655-8AFD-E9713D51F265}" type="presParOf" srcId="{06DFEA8D-74CA-4886-BEA7-E26771135ABB}" destId="{D70C3684-C4A5-42E0-9865-CE3728F8FAB5}" srcOrd="7" destOrd="0" presId="urn:microsoft.com/office/officeart/2005/8/layout/hProcess11"/>
    <dgm:cxn modelId="{30203622-84E5-4AEB-8610-892DA691EE9F}" type="presParOf" srcId="{06DFEA8D-74CA-4886-BEA7-E26771135ABB}" destId="{D9656FDE-C3AF-45B7-A8F4-884163CF3810}" srcOrd="8" destOrd="0" presId="urn:microsoft.com/office/officeart/2005/8/layout/hProcess11"/>
    <dgm:cxn modelId="{20EAE33B-3635-43DD-BE82-546050A33B09}" type="presParOf" srcId="{D9656FDE-C3AF-45B7-A8F4-884163CF3810}" destId="{0E0E45AE-B020-4514-AC29-E82DAEC21BEE}" srcOrd="0" destOrd="0" presId="urn:microsoft.com/office/officeart/2005/8/layout/hProcess11"/>
    <dgm:cxn modelId="{214F2BB2-9456-417A-90BE-185AEE228BBD}" type="presParOf" srcId="{D9656FDE-C3AF-45B7-A8F4-884163CF3810}" destId="{E8F398E7-52F9-4786-BF1B-84E66AB87048}" srcOrd="1" destOrd="0" presId="urn:microsoft.com/office/officeart/2005/8/layout/hProcess11"/>
    <dgm:cxn modelId="{B4C73935-B2C3-4949-8AE0-A1507297F2E9}" type="presParOf" srcId="{D9656FDE-C3AF-45B7-A8F4-884163CF3810}" destId="{FE523F04-7C5C-4F25-B9B7-D11CFDBA9B41}"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B1553-8CD3-49FC-8CC6-7C0F6BC371B4}">
      <dsp:nvSpPr>
        <dsp:cNvPr id="0" name=""/>
        <dsp:cNvSpPr/>
      </dsp:nvSpPr>
      <dsp:spPr>
        <a:xfrm>
          <a:off x="0" y="563928"/>
          <a:ext cx="6976408" cy="75467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E1283-39E9-492E-8AD8-BA2C732034D8}">
      <dsp:nvSpPr>
        <dsp:cNvPr id="0" name=""/>
        <dsp:cNvSpPr/>
      </dsp:nvSpPr>
      <dsp:spPr>
        <a:xfrm>
          <a:off x="646" y="0"/>
          <a:ext cx="871267" cy="75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a:t>Q4 2022</a:t>
          </a:r>
        </a:p>
        <a:p>
          <a:pPr marL="0" lvl="0" indent="0" algn="ctr" defTabSz="444500">
            <a:lnSpc>
              <a:spcPct val="90000"/>
            </a:lnSpc>
            <a:spcBef>
              <a:spcPct val="0"/>
            </a:spcBef>
            <a:spcAft>
              <a:spcPct val="35000"/>
            </a:spcAft>
            <a:buNone/>
          </a:pPr>
          <a:r>
            <a:rPr lang="en-US" sz="1000" kern="1200"/>
            <a:t>Scoping the work</a:t>
          </a:r>
          <a:endParaRPr lang="en-GB" sz="1000" kern="1200"/>
        </a:p>
      </dsp:txBody>
      <dsp:txXfrm>
        <a:off x="646" y="0"/>
        <a:ext cx="871267" cy="754672"/>
      </dsp:txXfrm>
    </dsp:sp>
    <dsp:sp modelId="{A7EF231C-D917-4E25-A396-64826244E53C}">
      <dsp:nvSpPr>
        <dsp:cNvPr id="0" name=""/>
        <dsp:cNvSpPr/>
      </dsp:nvSpPr>
      <dsp:spPr>
        <a:xfrm>
          <a:off x="341946" y="849006"/>
          <a:ext cx="188668" cy="188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EAA99-221B-4541-90DE-B63180277E2B}">
      <dsp:nvSpPr>
        <dsp:cNvPr id="0" name=""/>
        <dsp:cNvSpPr/>
      </dsp:nvSpPr>
      <dsp:spPr>
        <a:xfrm>
          <a:off x="886553" y="1132008"/>
          <a:ext cx="980282" cy="75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kern="1200">
              <a:solidFill>
                <a:srgbClr val="3A3A3F"/>
              </a:solidFill>
            </a:rPr>
            <a:t>Q1 2023 </a:t>
          </a:r>
        </a:p>
        <a:p>
          <a:pPr marL="0" lvl="0" indent="0" algn="ctr" defTabSz="444500">
            <a:lnSpc>
              <a:spcPct val="90000"/>
            </a:lnSpc>
            <a:spcBef>
              <a:spcPct val="0"/>
            </a:spcBef>
            <a:spcAft>
              <a:spcPct val="35000"/>
            </a:spcAft>
            <a:buNone/>
          </a:pPr>
          <a:r>
            <a:rPr lang="en-US" sz="1000" kern="1200">
              <a:solidFill>
                <a:srgbClr val="3A3A3F"/>
              </a:solidFill>
            </a:rPr>
            <a:t>Preparing the survey</a:t>
          </a:r>
          <a:endParaRPr lang="en-GB" sz="1000" kern="1200">
            <a:solidFill>
              <a:srgbClr val="3A3A3F"/>
            </a:solidFill>
          </a:endParaRPr>
        </a:p>
      </dsp:txBody>
      <dsp:txXfrm>
        <a:off x="886553" y="1132008"/>
        <a:ext cx="980282" cy="754672"/>
      </dsp:txXfrm>
    </dsp:sp>
    <dsp:sp modelId="{D2578817-FDDA-49A3-9103-6C2211D8514C}">
      <dsp:nvSpPr>
        <dsp:cNvPr id="0" name=""/>
        <dsp:cNvSpPr/>
      </dsp:nvSpPr>
      <dsp:spPr>
        <a:xfrm>
          <a:off x="1282360" y="849006"/>
          <a:ext cx="188668" cy="188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FCDED-7B02-4AE0-AB21-19829D9C05C1}">
      <dsp:nvSpPr>
        <dsp:cNvPr id="0" name=""/>
        <dsp:cNvSpPr/>
      </dsp:nvSpPr>
      <dsp:spPr>
        <a:xfrm>
          <a:off x="1881475" y="5843"/>
          <a:ext cx="1419248" cy="731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a:solidFill>
                <a:srgbClr val="3A3A3F"/>
              </a:solidFill>
            </a:rPr>
            <a:t>Q2 2023 </a:t>
          </a:r>
        </a:p>
        <a:p>
          <a:pPr marL="0" lvl="0" indent="0" algn="ctr" defTabSz="444500">
            <a:lnSpc>
              <a:spcPct val="90000"/>
            </a:lnSpc>
            <a:spcBef>
              <a:spcPct val="0"/>
            </a:spcBef>
            <a:spcAft>
              <a:spcPct val="35000"/>
            </a:spcAft>
            <a:buNone/>
          </a:pPr>
          <a:r>
            <a:rPr lang="en-US" sz="1000" kern="1200">
              <a:solidFill>
                <a:srgbClr val="3A3A3F"/>
              </a:solidFill>
            </a:rPr>
            <a:t>First stakeholder survey</a:t>
          </a:r>
          <a:endParaRPr lang="en-GB" sz="1000" kern="1200">
            <a:solidFill>
              <a:srgbClr val="3A3A3F"/>
            </a:solidFill>
          </a:endParaRPr>
        </a:p>
      </dsp:txBody>
      <dsp:txXfrm>
        <a:off x="1881475" y="5843"/>
        <a:ext cx="1419248" cy="731299"/>
      </dsp:txXfrm>
    </dsp:sp>
    <dsp:sp modelId="{BDCD0F93-5363-4660-A65B-D14CD42F7685}">
      <dsp:nvSpPr>
        <dsp:cNvPr id="0" name=""/>
        <dsp:cNvSpPr/>
      </dsp:nvSpPr>
      <dsp:spPr>
        <a:xfrm>
          <a:off x="2496765" y="843162"/>
          <a:ext cx="188668" cy="188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674C3-DB61-4598-8553-16DF4E262DE6}">
      <dsp:nvSpPr>
        <dsp:cNvPr id="0" name=""/>
        <dsp:cNvSpPr/>
      </dsp:nvSpPr>
      <dsp:spPr>
        <a:xfrm>
          <a:off x="3319942" y="1085271"/>
          <a:ext cx="1356806" cy="65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0" kern="1200">
              <a:solidFill>
                <a:srgbClr val="3A3A3F"/>
              </a:solidFill>
              <a:latin typeface="Arial" panose="020B0604020202020204" pitchFamily="34" charset="0"/>
              <a:cs typeface="Arial" panose="020B0604020202020204" pitchFamily="34" charset="0"/>
            </a:rPr>
            <a:t>Q3 2023</a:t>
          </a:r>
          <a:br>
            <a:rPr lang="en-US" sz="1000" b="0" kern="1200">
              <a:solidFill>
                <a:srgbClr val="010000"/>
              </a:solidFill>
              <a:latin typeface="Arial" panose="020B0604020202020204" pitchFamily="34" charset="0"/>
              <a:cs typeface="Arial" panose="020B0604020202020204" pitchFamily="34" charset="0"/>
            </a:rPr>
          </a:br>
          <a:r>
            <a:rPr lang="en-US" sz="1000" b="0" kern="1200">
              <a:solidFill>
                <a:srgbClr val="010000"/>
              </a:solidFill>
              <a:latin typeface="Arial" panose="020B0604020202020204" pitchFamily="34" charset="0"/>
              <a:cs typeface="Arial" panose="020B0604020202020204" pitchFamily="34" charset="0"/>
            </a:rPr>
            <a:t>Short </a:t>
          </a:r>
          <a:r>
            <a:rPr lang="en-US" sz="1000" b="0" kern="1200">
              <a:solidFill>
                <a:srgbClr val="3A3A3F"/>
              </a:solidFill>
              <a:latin typeface="Arial" panose="020B0604020202020204" pitchFamily="34" charset="0"/>
              <a:cs typeface="Arial" panose="020B0604020202020204" pitchFamily="34" charset="0"/>
            </a:rPr>
            <a:t>list of prioritized harmonization needs</a:t>
          </a:r>
          <a:endParaRPr lang="en-GB" sz="1000" b="0" kern="1200">
            <a:solidFill>
              <a:srgbClr val="3A3A3F"/>
            </a:solidFill>
          </a:endParaRPr>
        </a:p>
      </dsp:txBody>
      <dsp:txXfrm>
        <a:off x="3319942" y="1085271"/>
        <a:ext cx="1356806" cy="655115"/>
      </dsp:txXfrm>
    </dsp:sp>
    <dsp:sp modelId="{AE8EA1F1-4F28-4287-BA7B-A73F4E5C6F7C}">
      <dsp:nvSpPr>
        <dsp:cNvPr id="0" name=""/>
        <dsp:cNvSpPr/>
      </dsp:nvSpPr>
      <dsp:spPr>
        <a:xfrm>
          <a:off x="3860860" y="770327"/>
          <a:ext cx="188668" cy="188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7FAB5-DA59-4C93-A8E6-C783129DC759}">
      <dsp:nvSpPr>
        <dsp:cNvPr id="0" name=""/>
        <dsp:cNvSpPr/>
      </dsp:nvSpPr>
      <dsp:spPr>
        <a:xfrm>
          <a:off x="4686808" y="0"/>
          <a:ext cx="1591312" cy="754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kern="1200">
              <a:solidFill>
                <a:srgbClr val="0070C0"/>
              </a:solidFill>
            </a:rPr>
            <a:t>Q4 2023 – Q2 2024:</a:t>
          </a:r>
          <a:br>
            <a:rPr lang="en-US" sz="1000" kern="1200">
              <a:solidFill>
                <a:srgbClr val="010000"/>
              </a:solidFill>
            </a:rPr>
          </a:br>
          <a:r>
            <a:rPr lang="en-US" sz="1000" kern="1200">
              <a:solidFill>
                <a:srgbClr val="0070C0"/>
              </a:solidFill>
            </a:rPr>
            <a:t>Identification of possible  harmonization options</a:t>
          </a:r>
          <a:endParaRPr lang="en-GB" sz="1000" b="0" kern="1200"/>
        </a:p>
      </dsp:txBody>
      <dsp:txXfrm>
        <a:off x="4686808" y="0"/>
        <a:ext cx="1591312" cy="754672"/>
      </dsp:txXfrm>
    </dsp:sp>
    <dsp:sp modelId="{B1B6277C-1C54-41B6-9A52-BF975AB285A8}">
      <dsp:nvSpPr>
        <dsp:cNvPr id="0" name=""/>
        <dsp:cNvSpPr/>
      </dsp:nvSpPr>
      <dsp:spPr>
        <a:xfrm>
          <a:off x="5369831" y="864095"/>
          <a:ext cx="188668" cy="1886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B1553-8CD3-49FC-8CC6-7C0F6BC371B4}">
      <dsp:nvSpPr>
        <dsp:cNvPr id="0" name=""/>
        <dsp:cNvSpPr/>
      </dsp:nvSpPr>
      <dsp:spPr>
        <a:xfrm>
          <a:off x="0" y="496855"/>
          <a:ext cx="2736304" cy="66247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F13360-F0C3-408C-A3B8-B9DF35D8B7D9}">
      <dsp:nvSpPr>
        <dsp:cNvPr id="0" name=""/>
        <dsp:cNvSpPr/>
      </dsp:nvSpPr>
      <dsp:spPr>
        <a:xfrm>
          <a:off x="605" y="0"/>
          <a:ext cx="1612994"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a:solidFill>
                <a:srgbClr val="00B050"/>
              </a:solidFill>
            </a:rPr>
            <a:t>Q2 2025 </a:t>
          </a:r>
        </a:p>
        <a:p>
          <a:pPr marL="0" lvl="0" indent="0" algn="ctr" defTabSz="488950">
            <a:lnSpc>
              <a:spcPct val="90000"/>
            </a:lnSpc>
            <a:spcBef>
              <a:spcPct val="0"/>
            </a:spcBef>
            <a:spcAft>
              <a:spcPct val="35000"/>
            </a:spcAft>
            <a:buNone/>
          </a:pPr>
          <a:r>
            <a:rPr lang="en-US" sz="1100" kern="1200">
              <a:solidFill>
                <a:srgbClr val="00B050"/>
              </a:solidFill>
            </a:rPr>
            <a:t>3rd stakeholder survey</a:t>
          </a:r>
          <a:endParaRPr lang="en-GB" sz="1100" kern="1200">
            <a:solidFill>
              <a:srgbClr val="00B050"/>
            </a:solidFill>
          </a:endParaRPr>
        </a:p>
      </dsp:txBody>
      <dsp:txXfrm>
        <a:off x="605" y="0"/>
        <a:ext cx="1612994" cy="662473"/>
      </dsp:txXfrm>
    </dsp:sp>
    <dsp:sp modelId="{2BF59F4D-A1A4-4A98-BF3F-577D63E4B9AA}">
      <dsp:nvSpPr>
        <dsp:cNvPr id="0" name=""/>
        <dsp:cNvSpPr/>
      </dsp:nvSpPr>
      <dsp:spPr>
        <a:xfrm>
          <a:off x="576065" y="736177"/>
          <a:ext cx="165618" cy="1656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A32EB-ED4F-4E39-940D-282CEA488560}">
      <dsp:nvSpPr>
        <dsp:cNvPr id="0" name=""/>
        <dsp:cNvSpPr/>
      </dsp:nvSpPr>
      <dsp:spPr>
        <a:xfrm>
          <a:off x="1485343" y="962454"/>
          <a:ext cx="808064" cy="662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GB" sz="1100" b="0" kern="1200">
              <a:solidFill>
                <a:srgbClr val="0070C0"/>
              </a:solidFill>
            </a:rPr>
            <a:t>…</a:t>
          </a:r>
        </a:p>
      </dsp:txBody>
      <dsp:txXfrm>
        <a:off x="1485343" y="962454"/>
        <a:ext cx="808064" cy="662473"/>
      </dsp:txXfrm>
    </dsp:sp>
    <dsp:sp modelId="{2F44F3D2-FF90-430D-B780-F5F5F12A8893}">
      <dsp:nvSpPr>
        <dsp:cNvPr id="0" name=""/>
        <dsp:cNvSpPr/>
      </dsp:nvSpPr>
      <dsp:spPr>
        <a:xfrm>
          <a:off x="1818554" y="736177"/>
          <a:ext cx="165618" cy="165618"/>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B1553-8CD3-49FC-8CC6-7C0F6BC371B4}">
      <dsp:nvSpPr>
        <dsp:cNvPr id="0" name=""/>
        <dsp:cNvSpPr/>
      </dsp:nvSpPr>
      <dsp:spPr>
        <a:xfrm>
          <a:off x="0" y="581126"/>
          <a:ext cx="6912768" cy="77768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E1283-39E9-492E-8AD8-BA2C732034D8}">
      <dsp:nvSpPr>
        <dsp:cNvPr id="0" name=""/>
        <dsp:cNvSpPr/>
      </dsp:nvSpPr>
      <dsp:spPr>
        <a:xfrm>
          <a:off x="0" y="1166529"/>
          <a:ext cx="1229069"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US" sz="1000" b="1" kern="1200">
              <a:solidFill>
                <a:srgbClr val="00B050"/>
              </a:solidFill>
            </a:rPr>
            <a:t>25 March- 28 June 2024: </a:t>
          </a:r>
          <a:endParaRPr lang="en-US" sz="3000" b="1" kern="1200">
            <a:solidFill>
              <a:srgbClr val="010000"/>
            </a:solidFill>
            <a:latin typeface="Trebuchet MS"/>
          </a:endParaRPr>
        </a:p>
        <a:p>
          <a:pPr marL="0" lvl="0" indent="0" algn="ctr" defTabSz="444500">
            <a:lnSpc>
              <a:spcPct val="90000"/>
            </a:lnSpc>
            <a:spcBef>
              <a:spcPct val="0"/>
            </a:spcBef>
            <a:spcAft>
              <a:spcPct val="35000"/>
            </a:spcAft>
            <a:buNone/>
          </a:pPr>
          <a:r>
            <a:rPr lang="en-US" sz="1000" b="1" kern="1200">
              <a:solidFill>
                <a:srgbClr val="00B050"/>
              </a:solidFill>
            </a:rPr>
            <a:t>2</a:t>
          </a:r>
          <a:r>
            <a:rPr lang="en-US" sz="1000" b="1" kern="1200" baseline="30000">
              <a:solidFill>
                <a:srgbClr val="00B050"/>
              </a:solidFill>
            </a:rPr>
            <a:t>nd</a:t>
          </a:r>
          <a:r>
            <a:rPr lang="en-US" sz="1000" b="1" kern="1200">
              <a:solidFill>
                <a:srgbClr val="00B050"/>
              </a:solidFill>
            </a:rPr>
            <a:t> stakeholder survey</a:t>
          </a:r>
          <a:endParaRPr lang="en-GB" sz="1000" b="1" kern="1200">
            <a:solidFill>
              <a:srgbClr val="00B050"/>
            </a:solidFill>
          </a:endParaRPr>
        </a:p>
      </dsp:txBody>
      <dsp:txXfrm>
        <a:off x="0" y="1166529"/>
        <a:ext cx="1229069" cy="777686"/>
      </dsp:txXfrm>
    </dsp:sp>
    <dsp:sp modelId="{A7EF231C-D917-4E25-A396-64826244E53C}">
      <dsp:nvSpPr>
        <dsp:cNvPr id="0" name=""/>
        <dsp:cNvSpPr/>
      </dsp:nvSpPr>
      <dsp:spPr>
        <a:xfrm>
          <a:off x="519202" y="874897"/>
          <a:ext cx="194421" cy="194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CE37D-5F52-42C0-8324-A1DAE7EFDC1A}">
      <dsp:nvSpPr>
        <dsp:cNvPr id="0" name=""/>
        <dsp:cNvSpPr/>
      </dsp:nvSpPr>
      <dsp:spPr>
        <a:xfrm>
          <a:off x="1266230" y="133744"/>
          <a:ext cx="1650459" cy="62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0" kern="1200">
              <a:solidFill>
                <a:srgbClr val="0073C8"/>
              </a:solidFill>
              <a:latin typeface="Arial" panose="020B0604020202020204" pitchFamily="34" charset="0"/>
              <a:cs typeface="Arial" panose="020B0604020202020204" pitchFamily="34" charset="0"/>
            </a:rPr>
            <a:t>Q3 2024: merger of list of prioritized harmonization needs / identify options</a:t>
          </a:r>
          <a:endParaRPr lang="en-GB" sz="1000" b="0" kern="1200">
            <a:solidFill>
              <a:srgbClr val="0073C8"/>
            </a:solidFill>
          </a:endParaRPr>
        </a:p>
      </dsp:txBody>
      <dsp:txXfrm>
        <a:off x="1266230" y="133744"/>
        <a:ext cx="1650459" cy="622141"/>
      </dsp:txXfrm>
    </dsp:sp>
    <dsp:sp modelId="{C553D525-7B29-4FAA-8575-37FF405078BC}">
      <dsp:nvSpPr>
        <dsp:cNvPr id="0" name=""/>
        <dsp:cNvSpPr/>
      </dsp:nvSpPr>
      <dsp:spPr>
        <a:xfrm>
          <a:off x="1991623" y="913783"/>
          <a:ext cx="194421" cy="194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8BC79-1F1D-4A89-B99B-452E0F40138E}">
      <dsp:nvSpPr>
        <dsp:cNvPr id="0" name=""/>
        <dsp:cNvSpPr/>
      </dsp:nvSpPr>
      <dsp:spPr>
        <a:xfrm>
          <a:off x="2822494" y="1127647"/>
          <a:ext cx="1267539" cy="745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n-GB" sz="900" b="1" kern="1200">
              <a:solidFill>
                <a:srgbClr val="00B050"/>
              </a:solidFill>
            </a:rPr>
            <a:t>Q4 2024:</a:t>
          </a:r>
          <a:br>
            <a:rPr lang="en-GB" sz="900" b="1" kern="1200">
              <a:solidFill>
                <a:srgbClr val="010000"/>
              </a:solidFill>
            </a:rPr>
          </a:br>
          <a:r>
            <a:rPr lang="en-GB" sz="900" b="1" kern="1200">
              <a:solidFill>
                <a:srgbClr val="00B050"/>
              </a:solidFill>
            </a:rPr>
            <a:t>Publicly </a:t>
          </a:r>
          <a:r>
            <a:rPr lang="en-US" sz="900" b="1" kern="1200">
              <a:solidFill>
                <a:srgbClr val="00B050"/>
              </a:solidFill>
            </a:rPr>
            <a:t>consultation of </a:t>
          </a:r>
          <a:r>
            <a:rPr lang="en-GB" sz="900" b="1" kern="1200">
              <a:solidFill>
                <a:srgbClr val="00B050"/>
              </a:solidFill>
            </a:rPr>
            <a:t>harmonisation options</a:t>
          </a:r>
          <a:r>
            <a:rPr lang="en-US" sz="900" b="1" kern="1200">
              <a:solidFill>
                <a:srgbClr val="00B050"/>
              </a:solidFill>
            </a:rPr>
            <a:t> </a:t>
          </a:r>
        </a:p>
      </dsp:txBody>
      <dsp:txXfrm>
        <a:off x="2822494" y="1127647"/>
        <a:ext cx="1267539" cy="745357"/>
      </dsp:txXfrm>
    </dsp:sp>
    <dsp:sp modelId="{47D2757D-0DF2-4988-8806-5DF94F71D200}">
      <dsp:nvSpPr>
        <dsp:cNvPr id="0" name=""/>
        <dsp:cNvSpPr/>
      </dsp:nvSpPr>
      <dsp:spPr>
        <a:xfrm>
          <a:off x="3313411" y="887281"/>
          <a:ext cx="194421" cy="194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41E7A-9639-40AE-801B-1A99A6F4A526}">
      <dsp:nvSpPr>
        <dsp:cNvPr id="0" name=""/>
        <dsp:cNvSpPr/>
      </dsp:nvSpPr>
      <dsp:spPr>
        <a:xfrm>
          <a:off x="4209707" y="317175"/>
          <a:ext cx="1022267" cy="36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GB" sz="1000" b="0" kern="1200">
              <a:solidFill>
                <a:srgbClr val="0073C8"/>
              </a:solidFill>
            </a:rPr>
            <a:t>Q1-Q2</a:t>
          </a:r>
          <a:r>
            <a:rPr lang="en-US" sz="1000" b="0" kern="1200">
              <a:solidFill>
                <a:srgbClr val="0073C8"/>
              </a:solidFill>
            </a:rPr>
            <a:t> 2025</a:t>
          </a:r>
          <a:r>
            <a:rPr lang="en-GB" sz="1000" b="0" kern="1200">
              <a:solidFill>
                <a:srgbClr val="0073C8"/>
              </a:solidFill>
            </a:rPr>
            <a:t>: Drafting IF Amendment</a:t>
          </a:r>
        </a:p>
      </dsp:txBody>
      <dsp:txXfrm>
        <a:off x="4209707" y="317175"/>
        <a:ext cx="1022267" cy="367145"/>
      </dsp:txXfrm>
    </dsp:sp>
    <dsp:sp modelId="{F9DBC95C-0632-4EFE-B1BE-06B2911EEF13}">
      <dsp:nvSpPr>
        <dsp:cNvPr id="0" name=""/>
        <dsp:cNvSpPr/>
      </dsp:nvSpPr>
      <dsp:spPr>
        <a:xfrm>
          <a:off x="4680520" y="894973"/>
          <a:ext cx="194421" cy="194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E45AE-B020-4514-AC29-E82DAEC21BEE}">
      <dsp:nvSpPr>
        <dsp:cNvPr id="0" name=""/>
        <dsp:cNvSpPr/>
      </dsp:nvSpPr>
      <dsp:spPr>
        <a:xfrm>
          <a:off x="5519171" y="1161398"/>
          <a:ext cx="917772" cy="64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n-GB" sz="1000" kern="1200">
              <a:solidFill>
                <a:srgbClr val="0070C0"/>
              </a:solidFill>
            </a:rPr>
            <a:t>July 2025 Submitting IF amendmen</a:t>
          </a:r>
          <a:r>
            <a:rPr lang="en-GB" sz="1000" b="1" kern="1200">
              <a:solidFill>
                <a:srgbClr val="0070C0"/>
              </a:solidFill>
            </a:rPr>
            <a:t>t</a:t>
          </a:r>
        </a:p>
      </dsp:txBody>
      <dsp:txXfrm>
        <a:off x="5519171" y="1161398"/>
        <a:ext cx="917772" cy="649764"/>
      </dsp:txXfrm>
    </dsp:sp>
    <dsp:sp modelId="{E8F398E7-52F9-4786-BF1B-84E66AB87048}">
      <dsp:nvSpPr>
        <dsp:cNvPr id="0" name=""/>
        <dsp:cNvSpPr/>
      </dsp:nvSpPr>
      <dsp:spPr>
        <a:xfrm>
          <a:off x="5904657" y="894971"/>
          <a:ext cx="194421" cy="1944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26/09/2024</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A86B-9331-47F8-9CB8-30AFD1F6D4A5}" type="datetimeFigureOut">
              <a:rPr lang="de-DE" smtClean="0"/>
              <a:t>26.09.2024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FC0B-81FF-47CA-B58A-4F5611807459}" type="slidenum">
              <a:rPr lang="de-DE" smtClean="0"/>
              <a:t>‹#›</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9ED27-CD2D-7ACF-EB83-1756C8488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032F60-1885-9780-3A92-433A649BF6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716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5438363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2743228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7255732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44790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999623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314572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7645491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56766699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71353189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05211006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6448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8" name="Textplatzhalter 7"/>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2" name="Rechteck 1">
            <a:extLst>
              <a:ext uri="{FF2B5EF4-FFF2-40B4-BE49-F238E27FC236}">
                <a16:creationId xmlns:a16="http://schemas.microsoft.com/office/drawing/2014/main" id="{FA36491E-481C-4B37-9424-A3EE97BBCAF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4936160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951243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3042957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Mission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4994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805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 ENTSO-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4636B-F6EE-43D4-9658-9D7D8F589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9656" y="2348880"/>
            <a:ext cx="6312024" cy="2104008"/>
          </a:xfrm>
          <a:prstGeom prst="rect">
            <a:avLst/>
          </a:prstGeom>
        </p:spPr>
      </p:pic>
    </p:spTree>
    <p:extLst>
      <p:ext uri="{BB962C8B-B14F-4D97-AF65-F5344CB8AC3E}">
        <p14:creationId xmlns:p14="http://schemas.microsoft.com/office/powerpoint/2010/main" val="322849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2853684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3702539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583367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9681133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6504627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11.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1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1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3.xml"/><Relationship Id="rId1" Type="http://schemas.openxmlformats.org/officeDocument/2006/relationships/slideLayout" Target="../slideLayouts/slideLayout4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97512" y="5733256"/>
            <a:ext cx="2027401" cy="766079"/>
          </a:xfrm>
          <a:prstGeom prst="rect">
            <a:avLst/>
          </a:prstGeom>
        </p:spPr>
      </p:pic>
      <p:sp>
        <p:nvSpPr>
          <p:cNvPr id="6" name="Rechteck 1">
            <a:extLst>
              <a:ext uri="{FF2B5EF4-FFF2-40B4-BE49-F238E27FC236}">
                <a16:creationId xmlns:a16="http://schemas.microsoft.com/office/drawing/2014/main" id="{B1DC2692-8335-D24A-B809-8AFF2AA6C00A}"/>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8" name="Titel 5">
            <a:extLst>
              <a:ext uri="{FF2B5EF4-FFF2-40B4-BE49-F238E27FC236}">
                <a16:creationId xmlns:a16="http://schemas.microsoft.com/office/drawing/2014/main" id="{9837CEFA-6A29-8644-BF25-17F468FC7D89}"/>
              </a:ext>
            </a:extLst>
          </p:cNvPr>
          <p:cNvSpPr txBox="1">
            <a:spLocks/>
          </p:cNvSpPr>
          <p:nvPr userDrawn="1"/>
        </p:nvSpPr>
        <p:spPr>
          <a:xfrm>
            <a:off x="382588" y="55225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t>Headline 1</a:t>
            </a:r>
          </a:p>
        </p:txBody>
      </p:sp>
      <p:sp>
        <p:nvSpPr>
          <p:cNvPr id="10" name="Textplatzhalter 11">
            <a:extLst>
              <a:ext uri="{FF2B5EF4-FFF2-40B4-BE49-F238E27FC236}">
                <a16:creationId xmlns:a16="http://schemas.microsoft.com/office/drawing/2014/main" id="{B6DE3D23-75DD-B34A-BC23-521881FEF795}"/>
              </a:ext>
            </a:extLst>
          </p:cNvPr>
          <p:cNvSpPr txBox="1">
            <a:spLocks/>
          </p:cNvSpPr>
          <p:nvPr userDrawn="1"/>
        </p:nvSpPr>
        <p:spPr>
          <a:xfrm>
            <a:off x="382588" y="1029277"/>
            <a:ext cx="11617788" cy="442428"/>
          </a:xfrm>
          <a:prstGeom prst="rect">
            <a:avLst/>
          </a:prstGeom>
          <a:ln>
            <a:noFill/>
          </a:ln>
        </p:spPr>
        <p:txBody>
          <a:bodyPr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1" kern="1200">
                <a:solidFill>
                  <a:srgbClr val="00947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a:t>Click </a:t>
            </a:r>
            <a:r>
              <a:rPr lang="de-DE" b="0" err="1"/>
              <a:t>here</a:t>
            </a:r>
            <a:r>
              <a:rPr lang="de-DE" b="0"/>
              <a:t> </a:t>
            </a:r>
            <a:r>
              <a:rPr lang="de-DE" b="0" err="1"/>
              <a:t>to</a:t>
            </a:r>
            <a:r>
              <a:rPr lang="de-DE" b="0"/>
              <a:t> </a:t>
            </a:r>
            <a:r>
              <a:rPr lang="de-DE" b="0" err="1"/>
              <a:t>edit</a:t>
            </a:r>
            <a:r>
              <a:rPr lang="de-DE" b="0"/>
              <a:t> Headline 2 </a:t>
            </a:r>
          </a:p>
        </p:txBody>
      </p:sp>
      <p:sp>
        <p:nvSpPr>
          <p:cNvPr id="14" name="Textplatzhalter 3">
            <a:extLst>
              <a:ext uri="{FF2B5EF4-FFF2-40B4-BE49-F238E27FC236}">
                <a16:creationId xmlns:a16="http://schemas.microsoft.com/office/drawing/2014/main" id="{C93A88BC-3900-8843-AEB8-1FDE22C70AB4}"/>
              </a:ext>
            </a:extLst>
          </p:cNvPr>
          <p:cNvSpPr txBox="1">
            <a:spLocks/>
          </p:cNvSpPr>
          <p:nvPr userDrawn="1"/>
        </p:nvSpPr>
        <p:spPr>
          <a:xfrm>
            <a:off x="384111" y="1471705"/>
            <a:ext cx="11616265" cy="367709"/>
          </a:xfrm>
          <a:prstGeom prst="rect">
            <a:avLst/>
          </a:prstGeom>
        </p:spPr>
        <p:txBody>
          <a:bodyPr>
            <a:noAutofit/>
          </a:bodyPr>
          <a:lstStyle>
            <a:lvl1pPr marL="0" indent="0" algn="l" defTabSz="914400" rtl="0" eaLnBrk="1" latinLnBrk="0" hangingPunct="1">
              <a:lnSpc>
                <a:spcPts val="26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a:t>Headline 3</a:t>
            </a:r>
          </a:p>
        </p:txBody>
      </p:sp>
    </p:spTree>
    <p:extLst>
      <p:ext uri="{BB962C8B-B14F-4D97-AF65-F5344CB8AC3E}">
        <p14:creationId xmlns:p14="http://schemas.microsoft.com/office/powerpoint/2010/main" val="1649993724"/>
      </p:ext>
    </p:extLst>
  </p:cSld>
  <p:clrMap bg1="lt1" tx1="dk1" bg2="lt2" tx2="dk2" accent1="accent1" accent2="accent2" accent3="accent3" accent4="accent4" accent5="accent5" accent6="accent6" hlink="hlink" folHlink="folHlink"/>
  <p:sldLayoutIdLst>
    <p:sldLayoutId id="21474838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3000" b="1" kern="1200">
          <a:solidFill>
            <a:srgbClr val="0D218B"/>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1798043921"/>
      </p:ext>
    </p:extLst>
  </p:cSld>
  <p:clrMap bg1="lt1" tx1="dk1" bg2="lt2" tx2="dk2" accent1="accent1" accent2="accent2" accent3="accent3" accent4="accent4" accent5="accent5" accent6="accent6" hlink="hlink" folHlink="folHlink"/>
  <p:sldLayoutIdLst>
    <p:sldLayoutId id="21474838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a:blip r:embed="rId4">
            <a:extLst>
              <a:ext uri="{28A0092B-C50C-407E-A947-70E740481C1C}">
                <a14:useLocalDpi xmlns:a14="http://schemas.microsoft.com/office/drawing/2010/main" val="0"/>
              </a:ext>
            </a:extLst>
          </a:blip>
          <a:srcRect t="22678" b="22678"/>
          <a:stretch/>
        </p:blipFill>
        <p:spPr>
          <a:xfrm>
            <a:off x="479998" y="1944000"/>
            <a:ext cx="11712001" cy="3600000"/>
          </a:xfrm>
          <a:prstGeom prst="rect">
            <a:avLst/>
          </a:prstGeom>
        </p:spPr>
      </p:pic>
    </p:spTree>
    <p:extLst>
      <p:ext uri="{BB962C8B-B14F-4D97-AF65-F5344CB8AC3E}">
        <p14:creationId xmlns:p14="http://schemas.microsoft.com/office/powerpoint/2010/main" val="326127573"/>
      </p:ext>
    </p:extLst>
  </p:cSld>
  <p:clrMap bg1="lt1" tx1="dk1" bg2="lt2" tx2="dk2" accent1="accent1" accent2="accent2" accent3="accent3" accent4="accent4" accent5="accent5" accent6="accent6" hlink="hlink" folHlink="folHlink"/>
  <p:sldLayoutIdLst>
    <p:sldLayoutId id="21474838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826" r:id="rId7"/>
    <p:sldLayoutId id="2147483827" r:id="rId8"/>
    <p:sldLayoutId id="2147483828" r:id="rId9"/>
    <p:sldLayoutId id="2147483829"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01" r:id="rId20"/>
    <p:sldLayoutId id="2147483802" r:id="rId21"/>
    <p:sldLayoutId id="2147483803" r:id="rId22"/>
    <p:sldLayoutId id="2147483804" r:id="rId23"/>
    <p:sldLayoutId id="2147483805" r:id="rId24"/>
    <p:sldLayoutId id="2147483806" r:id="rId25"/>
    <p:sldLayoutId id="2147483807" r:id="rId26"/>
    <p:sldLayoutId id="2147483830" r:id="rId27"/>
    <p:sldLayoutId id="2147483808" r:id="rId28"/>
    <p:sldLayoutId id="2147483736" r:id="rId29"/>
    <p:sldLayoutId id="2147483780" r:id="rId30"/>
    <p:sldLayoutId id="2147483771" r:id="rId31"/>
    <p:sldLayoutId id="2147483775" r:id="rId32"/>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6E3ACE-C7F4-440A-A14E-919D653CEF41}"/>
              </a:ext>
            </a:extLst>
          </p:cNvPr>
          <p:cNvPicPr>
            <a:picLocks noChangeAspect="1"/>
          </p:cNvPicPr>
          <p:nvPr userDrawn="1"/>
        </p:nvPicPr>
        <p:blipFill>
          <a:blip r:embed="rId3"/>
          <a:stretch>
            <a:fillRect/>
          </a:stretch>
        </p:blipFill>
        <p:spPr>
          <a:xfrm>
            <a:off x="11107648" y="6504944"/>
            <a:ext cx="780356" cy="207282"/>
          </a:xfrm>
          <a:prstGeom prst="rect">
            <a:avLst/>
          </a:prstGeom>
        </p:spPr>
      </p:pic>
      <p:sp>
        <p:nvSpPr>
          <p:cNvPr id="5" name="Titel 5">
            <a:extLst>
              <a:ext uri="{FF2B5EF4-FFF2-40B4-BE49-F238E27FC236}">
                <a16:creationId xmlns:a16="http://schemas.microsoft.com/office/drawing/2014/main" id="{238BD34C-4A6E-4BD9-9901-A54798E10C53}"/>
              </a:ext>
            </a:extLst>
          </p:cNvPr>
          <p:cNvSpPr txBox="1">
            <a:spLocks/>
          </p:cNvSpPr>
          <p:nvPr userDrawn="1"/>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ENTSO-E Mission Statement</a:t>
            </a:r>
          </a:p>
        </p:txBody>
      </p:sp>
      <p:sp>
        <p:nvSpPr>
          <p:cNvPr id="6" name="Rechteck 1">
            <a:extLst>
              <a:ext uri="{FF2B5EF4-FFF2-40B4-BE49-F238E27FC236}">
                <a16:creationId xmlns:a16="http://schemas.microsoft.com/office/drawing/2014/main" id="{7E01F648-EFC5-4F89-930B-24E6669FA694}"/>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54916608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587392"/>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311757390"/>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64465"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6AB18625-EA33-4AEC-B4D7-7D98AB5978E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09" t="27257" r="295" b="18261"/>
          <a:stretch/>
        </p:blipFill>
        <p:spPr>
          <a:xfrm>
            <a:off x="479998" y="1944000"/>
            <a:ext cx="11712001" cy="3600000"/>
          </a:xfrm>
          <a:prstGeom prst="rect">
            <a:avLst/>
          </a:prstGeom>
        </p:spPr>
      </p:pic>
    </p:spTree>
    <p:extLst>
      <p:ext uri="{BB962C8B-B14F-4D97-AF65-F5344CB8AC3E}">
        <p14:creationId xmlns:p14="http://schemas.microsoft.com/office/powerpoint/2010/main" val="759888759"/>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FEAC8229-7F65-4232-9949-13B76E4D0D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179" b="24177"/>
          <a:stretch/>
        </p:blipFill>
        <p:spPr>
          <a:xfrm>
            <a:off x="479998" y="1944000"/>
            <a:ext cx="11712001" cy="3600000"/>
          </a:xfrm>
          <a:prstGeom prst="rect">
            <a:avLst/>
          </a:prstGeom>
        </p:spPr>
      </p:pic>
    </p:spTree>
    <p:extLst>
      <p:ext uri="{BB962C8B-B14F-4D97-AF65-F5344CB8AC3E}">
        <p14:creationId xmlns:p14="http://schemas.microsoft.com/office/powerpoint/2010/main" val="2113274230"/>
      </p:ext>
    </p:extLst>
  </p:cSld>
  <p:clrMap bg1="lt1" tx1="dk1" bg2="lt2" tx2="dk2" accent1="accent1" accent2="accent2" accent3="accent3" accent4="accent4" accent5="accent5" accent6="accent6" hlink="hlink" folHlink="folHlink"/>
  <p:sldLayoutIdLst>
    <p:sldLayoutId id="21474837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242" b="38114"/>
          <a:stretch/>
        </p:blipFill>
        <p:spPr>
          <a:xfrm>
            <a:off x="479998" y="1944000"/>
            <a:ext cx="11712001" cy="3600000"/>
          </a:xfrm>
          <a:prstGeom prst="rect">
            <a:avLst/>
          </a:prstGeom>
        </p:spPr>
      </p:pic>
    </p:spTree>
    <p:extLst>
      <p:ext uri="{BB962C8B-B14F-4D97-AF65-F5344CB8AC3E}">
        <p14:creationId xmlns:p14="http://schemas.microsoft.com/office/powerpoint/2010/main" val="3726631814"/>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1594486581"/>
      </p:ext>
    </p:ext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576" b="17780"/>
          <a:stretch/>
        </p:blipFill>
        <p:spPr>
          <a:xfrm>
            <a:off x="479998" y="1944000"/>
            <a:ext cx="11712001" cy="3600000"/>
          </a:xfrm>
          <a:prstGeom prst="rect">
            <a:avLst/>
          </a:prstGeom>
        </p:spPr>
      </p:pic>
    </p:spTree>
    <p:extLst>
      <p:ext uri="{BB962C8B-B14F-4D97-AF65-F5344CB8AC3E}">
        <p14:creationId xmlns:p14="http://schemas.microsoft.com/office/powerpoint/2010/main" val="3039305029"/>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5273" b="30083"/>
          <a:stretch/>
        </p:blipFill>
        <p:spPr>
          <a:xfrm>
            <a:off x="479998" y="1944000"/>
            <a:ext cx="11712001" cy="3600000"/>
          </a:xfrm>
          <a:prstGeom prst="rect">
            <a:avLst/>
          </a:prstGeom>
        </p:spPr>
      </p:pic>
    </p:spTree>
    <p:extLst>
      <p:ext uri="{BB962C8B-B14F-4D97-AF65-F5344CB8AC3E}">
        <p14:creationId xmlns:p14="http://schemas.microsoft.com/office/powerpoint/2010/main" val="1828334593"/>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8" name="Grafik 2">
            <a:extLst>
              <a:ext uri="{FF2B5EF4-FFF2-40B4-BE49-F238E27FC236}">
                <a16:creationId xmlns:a16="http://schemas.microsoft.com/office/drawing/2014/main" id="{2B3803D2-BD86-4ABB-8BDF-1BC5164EA2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6807" b="28549"/>
          <a:stretch/>
        </p:blipFill>
        <p:spPr>
          <a:xfrm>
            <a:off x="479998" y="1944000"/>
            <a:ext cx="11712001" cy="3600000"/>
          </a:xfrm>
          <a:prstGeom prst="rect">
            <a:avLst/>
          </a:prstGeom>
        </p:spPr>
      </p:pic>
    </p:spTree>
    <p:extLst>
      <p:ext uri="{BB962C8B-B14F-4D97-AF65-F5344CB8AC3E}">
        <p14:creationId xmlns:p14="http://schemas.microsoft.com/office/powerpoint/2010/main" val="4201331013"/>
      </p:ext>
    </p:extLst>
  </p:cSld>
  <p:clrMap bg1="lt1" tx1="dk1" bg2="lt2" tx2="dk2" accent1="accent1" accent2="accent2" accent3="accent3" accent4="accent4" accent5="accent5" accent6="accent6" hlink="hlink" folHlink="folHlink"/>
  <p:sldLayoutIdLst>
    <p:sldLayoutId id="21474838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21.png"/><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8C9FD6-409E-46C9-BD98-A2D2FDC15A6F}"/>
              </a:ext>
            </a:extLst>
          </p:cNvPr>
          <p:cNvSpPr>
            <a:spLocks noGrp="1"/>
          </p:cNvSpPr>
          <p:nvPr>
            <p:ph type="title"/>
          </p:nvPr>
        </p:nvSpPr>
        <p:spPr>
          <a:xfrm>
            <a:off x="672001" y="692696"/>
            <a:ext cx="11281639" cy="612067"/>
          </a:xfrm>
        </p:spPr>
        <p:txBody>
          <a:bodyPr lIns="91440" tIns="45720" rIns="91440" bIns="45720" anchor="b"/>
          <a:lstStyle/>
          <a:p>
            <a:r>
              <a:rPr lang="lv-LV" dirty="0">
                <a:latin typeface="Calibri"/>
                <a:ea typeface="Calibri"/>
                <a:cs typeface="Calibri"/>
              </a:rPr>
              <a:t>MESC| </a:t>
            </a:r>
            <a:r>
              <a:rPr lang="en-US" dirty="0">
                <a:latin typeface="Calibri"/>
                <a:ea typeface="Calibri"/>
                <a:cs typeface="Calibri"/>
              </a:rPr>
              <a:t>2024 I</a:t>
            </a:r>
            <a:r>
              <a:rPr lang="nl-NL" dirty="0">
                <a:latin typeface="Calibri"/>
                <a:ea typeface="Calibri"/>
                <a:cs typeface="Calibri"/>
              </a:rPr>
              <a:t>F survey on </a:t>
            </a:r>
            <a:r>
              <a:rPr lang="nl-NL" dirty="0" err="1">
                <a:latin typeface="Calibri"/>
                <a:ea typeface="Calibri"/>
                <a:cs typeface="Calibri"/>
              </a:rPr>
              <a:t>harmonisation</a:t>
            </a:r>
            <a:r>
              <a:rPr lang="nl-NL" dirty="0">
                <a:latin typeface="Calibri"/>
                <a:ea typeface="Calibri"/>
                <a:cs typeface="Calibri"/>
              </a:rPr>
              <a:t> of </a:t>
            </a:r>
            <a:r>
              <a:rPr lang="nl-NL" dirty="0" err="1">
                <a:latin typeface="Calibri"/>
                <a:ea typeface="Calibri"/>
                <a:cs typeface="Calibri"/>
              </a:rPr>
              <a:t>T&amp;C’s</a:t>
            </a:r>
            <a:r>
              <a:rPr lang="lv-LV" dirty="0">
                <a:latin typeface="Calibri"/>
                <a:ea typeface="Calibri"/>
                <a:cs typeface="Calibri"/>
              </a:rPr>
              <a:t> – </a:t>
            </a:r>
            <a:r>
              <a:rPr lang="en-US" dirty="0">
                <a:latin typeface="Calibri"/>
                <a:ea typeface="Calibri"/>
                <a:cs typeface="Calibri"/>
              </a:rPr>
              <a:t>stakeholder feedback</a:t>
            </a:r>
            <a:endParaRPr lang="de-DE" dirty="0">
              <a:latin typeface="Calibri"/>
              <a:ea typeface="Calibri"/>
              <a:cs typeface="Calibri"/>
            </a:endParaRPr>
          </a:p>
        </p:txBody>
      </p:sp>
      <p:sp>
        <p:nvSpPr>
          <p:cNvPr id="3" name="Text Placeholder 2">
            <a:extLst>
              <a:ext uri="{FF2B5EF4-FFF2-40B4-BE49-F238E27FC236}">
                <a16:creationId xmlns:a16="http://schemas.microsoft.com/office/drawing/2014/main" id="{20C2BB16-A0F5-AAAF-669A-FDEF77B9FC84}"/>
              </a:ext>
            </a:extLst>
          </p:cNvPr>
          <p:cNvSpPr>
            <a:spLocks noGrp="1"/>
          </p:cNvSpPr>
          <p:nvPr>
            <p:ph type="body" sz="quarter" idx="12"/>
          </p:nvPr>
        </p:nvSpPr>
        <p:spPr/>
        <p:txBody>
          <a:bodyPr vert="horz" lIns="91440" tIns="45720" rIns="91440" bIns="45720" rtlCol="0" anchor="t">
            <a:normAutofit/>
          </a:bodyPr>
          <a:lstStyle/>
          <a:p>
            <a:r>
              <a:rPr lang="en-US" dirty="0">
                <a:latin typeface="Calibri"/>
                <a:cs typeface="Calibri"/>
              </a:rPr>
              <a:t>8 October 2024</a:t>
            </a:r>
            <a:endParaRPr lang="en-GB" dirty="0">
              <a:latin typeface="Calibri"/>
              <a:cs typeface="Calibri"/>
            </a:endParaRPr>
          </a:p>
        </p:txBody>
      </p:sp>
    </p:spTree>
    <p:extLst>
      <p:ext uri="{BB962C8B-B14F-4D97-AF65-F5344CB8AC3E}">
        <p14:creationId xmlns:p14="http://schemas.microsoft.com/office/powerpoint/2010/main" val="400924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A568B5-0739-F08E-1C49-DA86981B5440}"/>
              </a:ext>
            </a:extLst>
          </p:cNvPr>
          <p:cNvSpPr>
            <a:spLocks noGrp="1"/>
          </p:cNvSpPr>
          <p:nvPr>
            <p:ph type="title"/>
          </p:nvPr>
        </p:nvSpPr>
        <p:spPr/>
        <p:txBody>
          <a:bodyPr/>
          <a:lstStyle/>
          <a:p>
            <a:r>
              <a:rPr lang="lv-LV"/>
              <a:t>IF </a:t>
            </a:r>
            <a:r>
              <a:rPr lang="en-US"/>
              <a:t>S</a:t>
            </a:r>
            <a:r>
              <a:rPr lang="lv-LV"/>
              <a:t>urvey</a:t>
            </a:r>
            <a:r>
              <a:rPr lang="en-US"/>
              <a:t> - Background</a:t>
            </a:r>
            <a:endParaRPr lang="en-GB"/>
          </a:p>
        </p:txBody>
      </p:sp>
      <p:sp>
        <p:nvSpPr>
          <p:cNvPr id="4" name="Text Placeholder 3">
            <a:extLst>
              <a:ext uri="{FF2B5EF4-FFF2-40B4-BE49-F238E27FC236}">
                <a16:creationId xmlns:a16="http://schemas.microsoft.com/office/drawing/2014/main" id="{AA0F9F53-ABC2-06E1-ED7C-EC4321C6B051}"/>
              </a:ext>
            </a:extLst>
          </p:cNvPr>
          <p:cNvSpPr>
            <a:spLocks noGrp="1"/>
          </p:cNvSpPr>
          <p:nvPr>
            <p:ph type="body" sz="quarter" idx="12"/>
          </p:nvPr>
        </p:nvSpPr>
        <p:spPr>
          <a:xfrm>
            <a:off x="382588" y="787716"/>
            <a:ext cx="11617788" cy="442428"/>
          </a:xfrm>
        </p:spPr>
        <p:txBody>
          <a:bodyPr/>
          <a:lstStyle/>
          <a:p>
            <a:r>
              <a:rPr lang="lv-LV"/>
              <a:t>High level summary</a:t>
            </a:r>
            <a:endParaRPr lang="en-GB"/>
          </a:p>
        </p:txBody>
      </p:sp>
      <p:sp>
        <p:nvSpPr>
          <p:cNvPr id="6" name="TextBox 5">
            <a:extLst>
              <a:ext uri="{FF2B5EF4-FFF2-40B4-BE49-F238E27FC236}">
                <a16:creationId xmlns:a16="http://schemas.microsoft.com/office/drawing/2014/main" id="{D15AA399-4AA4-D9CE-35DC-A5262BB77EA9}"/>
              </a:ext>
            </a:extLst>
          </p:cNvPr>
          <p:cNvSpPr txBox="1"/>
          <p:nvPr/>
        </p:nvSpPr>
        <p:spPr>
          <a:xfrm>
            <a:off x="303388" y="1340768"/>
            <a:ext cx="11585223" cy="4247317"/>
          </a:xfrm>
          <a:prstGeom prst="rect">
            <a:avLst/>
          </a:prstGeom>
          <a:noFill/>
        </p:spPr>
        <p:txBody>
          <a:bodyPr wrap="square" lIns="91440" tIns="45720" rIns="91440" bIns="45720" anchor="t">
            <a:spAutoFit/>
          </a:bodyPr>
          <a:lstStyle/>
          <a:p>
            <a:pPr algn="just"/>
            <a:endParaRPr lang="lv-LV">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a:latin typeface="Calibri"/>
                <a:ea typeface="Calibri"/>
                <a:cs typeface="Calibri"/>
              </a:rPr>
              <a:t>In 2023, All TSOs organised the survey and presented the outcomes in the EBCG and EBSG meetings, including a draft short list of prioritized harmonisation needs.</a:t>
            </a:r>
          </a:p>
          <a:p>
            <a:pPr marL="285750" indent="-285750" algn="just">
              <a:buFont typeface="Arial" panose="020B0604020202020204" pitchFamily="34" charset="0"/>
              <a:buChar char="•"/>
            </a:pPr>
            <a:r>
              <a:rPr lang="en-US">
                <a:latin typeface="Calibri"/>
                <a:ea typeface="Calibri"/>
                <a:cs typeface="Calibri"/>
              </a:rPr>
              <a:t>In the 17 April 2024 Electricity Balancing Stakeholder Group (EBSG) meeting, ENTSO-E presented the proposed 2024 IF Survey questions to ACER,  NRAs and stakeholders, and asked stakeholders to reply to the Survey.</a:t>
            </a:r>
          </a:p>
          <a:p>
            <a:pPr marL="285750" indent="-285750" algn="just">
              <a:buFont typeface="Arial" panose="020B0604020202020204" pitchFamily="34" charset="0"/>
              <a:buChar char="•"/>
            </a:pPr>
            <a:r>
              <a:rPr lang="en-US" sz="1800" b="0" i="0" u="none" strike="noStrike">
                <a:solidFill>
                  <a:srgbClr val="3A3A3F"/>
                </a:solidFill>
                <a:effectLst/>
                <a:latin typeface="Calibri"/>
                <a:ea typeface="Calibri"/>
                <a:cs typeface="Calibri"/>
              </a:rPr>
              <a:t>Following All TSOs approval in the </a:t>
            </a:r>
            <a:r>
              <a:rPr lang="en-US">
                <a:solidFill>
                  <a:srgbClr val="3A3A3F"/>
                </a:solidFill>
                <a:latin typeface="Calibri"/>
                <a:ea typeface="Calibri"/>
                <a:cs typeface="Calibri"/>
              </a:rPr>
              <a:t>21 March All </a:t>
            </a:r>
            <a:r>
              <a:rPr lang="en-US" sz="1800" b="0" i="0" u="none" strike="noStrike">
                <a:solidFill>
                  <a:srgbClr val="3A3A3F"/>
                </a:solidFill>
                <a:effectLst/>
                <a:latin typeface="Calibri"/>
                <a:ea typeface="Calibri"/>
                <a:cs typeface="Calibri"/>
              </a:rPr>
              <a:t>TSOs meeting, All TSOs launched the Implementation Frameworks (IF) Survey 2024 on 25 March until 28 June 2024. </a:t>
            </a:r>
            <a:endParaRPr lang="en-GB">
              <a:latin typeface="Calibri"/>
              <a:ea typeface="Calibri"/>
              <a:cs typeface="Calibri"/>
            </a:endParaRPr>
          </a:p>
          <a:p>
            <a:pPr marL="285750" indent="-285750" algn="just">
              <a:buFont typeface="Arial" panose="020B0604020202020204" pitchFamily="34" charset="0"/>
              <a:buChar char="•"/>
            </a:pPr>
            <a:r>
              <a:rPr lang="en-GB" b="1">
                <a:latin typeface="Calibri"/>
                <a:ea typeface="Calibri"/>
                <a:cs typeface="Calibri"/>
              </a:rPr>
              <a:t>The procedure as of 2024: </a:t>
            </a:r>
            <a:r>
              <a:rPr lang="en-GB">
                <a:latin typeface="Calibri"/>
                <a:ea typeface="Calibri"/>
                <a:cs typeface="Calibri"/>
              </a:rPr>
              <a:t>All TSOs to organise the annual survey and use the responses from 2023 and 2024 to draw up a final short list of prioritized harmonization needs. Following the provisions of Art. 16 of the Implementation Frameworks (</a:t>
            </a:r>
            <a:r>
              <a:rPr lang="en-GB" err="1">
                <a:latin typeface="Calibri"/>
                <a:ea typeface="Calibri"/>
                <a:cs typeface="Calibri"/>
              </a:rPr>
              <a:t>aFRR</a:t>
            </a:r>
            <a:r>
              <a:rPr lang="en-GB">
                <a:latin typeface="Calibri"/>
                <a:ea typeface="Calibri"/>
                <a:cs typeface="Calibri"/>
              </a:rPr>
              <a:t>, </a:t>
            </a:r>
            <a:r>
              <a:rPr lang="en-GB" err="1">
                <a:latin typeface="Calibri"/>
                <a:ea typeface="Calibri"/>
                <a:cs typeface="Calibri"/>
              </a:rPr>
              <a:t>mFRR</a:t>
            </a:r>
            <a:r>
              <a:rPr lang="en-GB">
                <a:latin typeface="Calibri"/>
                <a:ea typeface="Calibri"/>
                <a:cs typeface="Calibri"/>
              </a:rPr>
              <a:t>) All TSOs then will identify possible harmonisation options for each prioritized need on the short list. The next step is to consult the identified harmonization options (if any) with stakeholders for a period of two months. </a:t>
            </a:r>
          </a:p>
          <a:p>
            <a:pPr marL="742950" lvl="1" indent="-285750" algn="just">
              <a:buFont typeface="Arial" panose="020B0604020202020204" pitchFamily="34" charset="0"/>
              <a:buChar char="•"/>
            </a:pPr>
            <a:r>
              <a:rPr lang="en-GB">
                <a:latin typeface="Calibri"/>
                <a:ea typeface="Calibri"/>
                <a:cs typeface="Calibri"/>
              </a:rPr>
              <a:t>The short list of possible harmonisation needs from the 2023 survey will be used in this year’s procedure.</a:t>
            </a:r>
          </a:p>
          <a:p>
            <a:pPr marL="742950" lvl="1" indent="-285750" algn="just">
              <a:buFont typeface="Arial" panose="020B0604020202020204" pitchFamily="34" charset="0"/>
              <a:buChar char="•"/>
            </a:pPr>
            <a:r>
              <a:rPr lang="en-GB">
                <a:latin typeface="Calibri"/>
                <a:ea typeface="Calibri"/>
                <a:cs typeface="Calibri"/>
              </a:rPr>
              <a:t>Due to the drafting of the NC DR, </a:t>
            </a:r>
            <a:r>
              <a:rPr lang="en-US">
                <a:effectLst/>
                <a:latin typeface="Calibri"/>
                <a:ea typeface="Calibri"/>
                <a:cs typeface="Times New Roman"/>
              </a:rPr>
              <a:t>TSOs kindly </a:t>
            </a:r>
            <a:r>
              <a:rPr lang="en-US">
                <a:latin typeface="Calibri"/>
                <a:ea typeface="Calibri"/>
                <a:cs typeface="Times New Roman"/>
              </a:rPr>
              <a:t>requested </a:t>
            </a:r>
            <a:r>
              <a:rPr lang="en-US">
                <a:effectLst/>
                <a:latin typeface="Calibri"/>
                <a:ea typeface="Calibri"/>
                <a:cs typeface="Times New Roman"/>
              </a:rPr>
              <a:t>respondents to exclude</a:t>
            </a:r>
            <a:r>
              <a:rPr lang="en-US">
                <a:latin typeface="Calibri"/>
                <a:ea typeface="Calibri"/>
                <a:cs typeface="Times New Roman"/>
              </a:rPr>
              <a:t> </a:t>
            </a:r>
            <a:r>
              <a:rPr lang="en-US">
                <a:effectLst/>
                <a:latin typeface="Calibri"/>
                <a:ea typeface="Calibri"/>
                <a:cs typeface="Times New Roman"/>
              </a:rPr>
              <a:t>subjects related to the NC DR from their answers on the current survey and instead focus on possible other </a:t>
            </a:r>
            <a:r>
              <a:rPr lang="en-US" err="1">
                <a:effectLst/>
                <a:latin typeface="Calibri"/>
                <a:ea typeface="Calibri"/>
                <a:cs typeface="Times New Roman"/>
              </a:rPr>
              <a:t>harmonisation</a:t>
            </a:r>
            <a:r>
              <a:rPr lang="en-US">
                <a:effectLst/>
                <a:latin typeface="Calibri"/>
                <a:ea typeface="Calibri"/>
                <a:cs typeface="Times New Roman"/>
              </a:rPr>
              <a:t> needs.</a:t>
            </a:r>
            <a:r>
              <a:rPr lang="en-US">
                <a:latin typeface="Calibri"/>
                <a:ea typeface="Calibri"/>
                <a:cs typeface="Times New Roman"/>
              </a:rPr>
              <a:t>  </a:t>
            </a:r>
          </a:p>
        </p:txBody>
      </p:sp>
    </p:spTree>
    <p:extLst>
      <p:ext uri="{BB962C8B-B14F-4D97-AF65-F5344CB8AC3E}">
        <p14:creationId xmlns:p14="http://schemas.microsoft.com/office/powerpoint/2010/main" val="82652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8659B-5627-7176-C685-964B1016F8B7}"/>
              </a:ext>
            </a:extLst>
          </p:cNvPr>
          <p:cNvSpPr>
            <a:spLocks noGrp="1"/>
          </p:cNvSpPr>
          <p:nvPr>
            <p:ph type="title"/>
          </p:nvPr>
        </p:nvSpPr>
        <p:spPr/>
        <p:txBody>
          <a:bodyPr/>
          <a:lstStyle/>
          <a:p>
            <a:r>
              <a:rPr lang="en-US"/>
              <a:t>Timeline</a:t>
            </a:r>
            <a:endParaRPr lang="en-GB"/>
          </a:p>
        </p:txBody>
      </p:sp>
      <p:graphicFrame>
        <p:nvGraphicFramePr>
          <p:cNvPr id="8" name="Diagram 7">
            <a:extLst>
              <a:ext uri="{FF2B5EF4-FFF2-40B4-BE49-F238E27FC236}">
                <a16:creationId xmlns:a16="http://schemas.microsoft.com/office/drawing/2014/main" id="{57BC8CA5-D2CE-27F1-3784-303B34656E4E}"/>
              </a:ext>
            </a:extLst>
          </p:cNvPr>
          <p:cNvGraphicFramePr/>
          <p:nvPr>
            <p:extLst>
              <p:ext uri="{D42A27DB-BD31-4B8C-83A1-F6EECF244321}">
                <p14:modId xmlns:p14="http://schemas.microsoft.com/office/powerpoint/2010/main" val="4268869765"/>
              </p:ext>
            </p:extLst>
          </p:nvPr>
        </p:nvGraphicFramePr>
        <p:xfrm>
          <a:off x="119336" y="1052736"/>
          <a:ext cx="6976408" cy="188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D539240B-C9E3-46B0-B881-5149FEC19837}"/>
              </a:ext>
            </a:extLst>
          </p:cNvPr>
          <p:cNvGraphicFramePr/>
          <p:nvPr>
            <p:extLst>
              <p:ext uri="{D42A27DB-BD31-4B8C-83A1-F6EECF244321}">
                <p14:modId xmlns:p14="http://schemas.microsoft.com/office/powerpoint/2010/main" val="2807530348"/>
              </p:ext>
            </p:extLst>
          </p:nvPr>
        </p:nvGraphicFramePr>
        <p:xfrm>
          <a:off x="9192344" y="4277000"/>
          <a:ext cx="2736304" cy="1656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5FDDBD0B-9280-4EA7-9DED-8EBB504326DF}"/>
              </a:ext>
            </a:extLst>
          </p:cNvPr>
          <p:cNvGraphicFramePr/>
          <p:nvPr>
            <p:extLst>
              <p:ext uri="{D42A27DB-BD31-4B8C-83A1-F6EECF244321}">
                <p14:modId xmlns:p14="http://schemas.microsoft.com/office/powerpoint/2010/main" val="2752934054"/>
              </p:ext>
            </p:extLst>
          </p:nvPr>
        </p:nvGraphicFramePr>
        <p:xfrm>
          <a:off x="5015880" y="2339607"/>
          <a:ext cx="6912768" cy="1944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66" name="Gerade Verbindung mit Pfeil 65">
            <a:extLst>
              <a:ext uri="{FF2B5EF4-FFF2-40B4-BE49-F238E27FC236}">
                <a16:creationId xmlns:a16="http://schemas.microsoft.com/office/drawing/2014/main" id="{D102D9D1-3E80-3171-7110-9AE7B52E1C79}"/>
              </a:ext>
            </a:extLst>
          </p:cNvPr>
          <p:cNvCxnSpPr/>
          <p:nvPr/>
        </p:nvCxnSpPr>
        <p:spPr>
          <a:xfrm>
            <a:off x="7845188" y="2471382"/>
            <a:ext cx="15923" cy="1915235"/>
          </a:xfrm>
          <a:prstGeom prst="straightConnector1">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22BC7F60-13E4-29F6-6D13-47D8BD753F89}"/>
              </a:ext>
            </a:extLst>
          </p:cNvPr>
          <p:cNvCxnSpPr/>
          <p:nvPr/>
        </p:nvCxnSpPr>
        <p:spPr>
          <a:xfrm flipV="1">
            <a:off x="7840213" y="2482328"/>
            <a:ext cx="379863" cy="68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11763543-97AF-152E-010D-08C6971B016F}"/>
              </a:ext>
            </a:extLst>
          </p:cNvPr>
          <p:cNvCxnSpPr>
            <a:cxnSpLocks/>
          </p:cNvCxnSpPr>
          <p:nvPr/>
        </p:nvCxnSpPr>
        <p:spPr>
          <a:xfrm flipV="1">
            <a:off x="7851585" y="4370268"/>
            <a:ext cx="379863" cy="68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3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1ACC836-A366-9A61-C2FD-402E3A75428C}"/>
              </a:ext>
            </a:extLst>
          </p:cNvPr>
          <p:cNvSpPr/>
          <p:nvPr/>
        </p:nvSpPr>
        <p:spPr>
          <a:xfrm>
            <a:off x="335361" y="1600787"/>
            <a:ext cx="4824536" cy="3944809"/>
          </a:xfrm>
          <a:prstGeom prst="rect">
            <a:avLst/>
          </a:prstGeom>
          <a:solidFill>
            <a:srgbClr val="EEF3FC"/>
          </a:solid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2" name="Title 1">
            <a:extLst>
              <a:ext uri="{FF2B5EF4-FFF2-40B4-BE49-F238E27FC236}">
                <a16:creationId xmlns:a16="http://schemas.microsoft.com/office/drawing/2014/main" id="{4FEC4280-A5F5-6848-4C5B-4B52234EEFAA}"/>
              </a:ext>
            </a:extLst>
          </p:cNvPr>
          <p:cNvSpPr>
            <a:spLocks noGrp="1"/>
          </p:cNvSpPr>
          <p:nvPr>
            <p:ph type="title"/>
          </p:nvPr>
        </p:nvSpPr>
        <p:spPr>
          <a:xfrm>
            <a:off x="317100" y="490813"/>
            <a:ext cx="11617788" cy="936104"/>
          </a:xfrm>
        </p:spPr>
        <p:txBody>
          <a:bodyPr/>
          <a:lstStyle/>
          <a:p>
            <a:r>
              <a:rPr lang="en-US"/>
              <a:t>IF Survey 2024: Stakeholder feedback </a:t>
            </a:r>
            <a:endParaRPr lang="en-GB"/>
          </a:p>
        </p:txBody>
      </p:sp>
      <p:sp>
        <p:nvSpPr>
          <p:cNvPr id="3" name="Text Placeholder 2">
            <a:extLst>
              <a:ext uri="{FF2B5EF4-FFF2-40B4-BE49-F238E27FC236}">
                <a16:creationId xmlns:a16="http://schemas.microsoft.com/office/drawing/2014/main" id="{452D8820-72DD-411E-01EA-9CB496B8EEC7}"/>
              </a:ext>
            </a:extLst>
          </p:cNvPr>
          <p:cNvSpPr>
            <a:spLocks noGrp="1"/>
          </p:cNvSpPr>
          <p:nvPr>
            <p:ph type="body" sz="quarter" idx="12"/>
          </p:nvPr>
        </p:nvSpPr>
        <p:spPr>
          <a:xfrm>
            <a:off x="5375920" y="1627063"/>
            <a:ext cx="6117791" cy="3912840"/>
          </a:xfrm>
          <a:ln>
            <a:solidFill>
              <a:schemeClr val="accent1"/>
            </a:solidFill>
          </a:ln>
        </p:spPr>
        <p:txBody>
          <a:bodyPr>
            <a:normAutofit/>
          </a:bodyPr>
          <a:lstStyle/>
          <a:p>
            <a:pPr algn="just"/>
            <a:r>
              <a:rPr lang="en-US" sz="1800" b="1">
                <a:solidFill>
                  <a:srgbClr val="0F218B"/>
                </a:solidFill>
                <a:latin typeface="Calibri"/>
                <a:ea typeface="+mj-ea"/>
                <a:cs typeface="Calibri"/>
              </a:rPr>
              <a:t>Key Messages</a:t>
            </a:r>
          </a:p>
          <a:p>
            <a:pPr marL="342900" indent="-342900" algn="just">
              <a:buFont typeface="Wingdings" panose="05000000000000000000" pitchFamily="2" charset="2"/>
              <a:buChar char="Ø"/>
            </a:pPr>
            <a:r>
              <a:rPr lang="en-GB" sz="1600" b="1">
                <a:solidFill>
                  <a:schemeClr val="tx2"/>
                </a:solidFill>
                <a:latin typeface="Calibri"/>
                <a:cs typeface="Calibri"/>
              </a:rPr>
              <a:t>Streamlined Communication: </a:t>
            </a:r>
            <a:r>
              <a:rPr lang="en-GB" sz="1600">
                <a:solidFill>
                  <a:schemeClr val="tx2"/>
                </a:solidFill>
                <a:latin typeface="Calibri"/>
                <a:cs typeface="Calibri"/>
              </a:rPr>
              <a:t>Strong call for common and standardised communication language and interfaces (e.g., API for bidding) and a centralised source of transparent information and documentation. </a:t>
            </a:r>
            <a:r>
              <a:rPr lang="en-GB" sz="1500">
                <a:solidFill>
                  <a:schemeClr val="tx2"/>
                </a:solidFill>
                <a:latin typeface="Calibri"/>
                <a:cs typeface="Calibri"/>
              </a:rPr>
              <a:t>Request for single point of contact with regard to balancing energy markets for BSPs.</a:t>
            </a:r>
            <a:r>
              <a:rPr lang="en-GB" sz="1500" b="1">
                <a:solidFill>
                  <a:schemeClr val="accent2"/>
                </a:solidFill>
                <a:latin typeface="Calibri"/>
                <a:cs typeface="Calibri"/>
              </a:rPr>
              <a:t> </a:t>
            </a:r>
          </a:p>
          <a:p>
            <a:pPr marL="342900" indent="-342900" algn="just">
              <a:buFont typeface="Wingdings" panose="05000000000000000000" pitchFamily="2" charset="2"/>
              <a:buChar char="Ø"/>
            </a:pPr>
            <a:r>
              <a:rPr lang="en-GB" sz="1600" b="1">
                <a:solidFill>
                  <a:schemeClr val="tx2"/>
                </a:solidFill>
                <a:latin typeface="Calibri"/>
                <a:cs typeface="Calibri"/>
              </a:rPr>
              <a:t>Clear Guidelines: </a:t>
            </a:r>
            <a:r>
              <a:rPr lang="en-GB" sz="1600">
                <a:solidFill>
                  <a:schemeClr val="tx2"/>
                </a:solidFill>
                <a:latin typeface="Calibri"/>
                <a:cs typeface="Calibri"/>
              </a:rPr>
              <a:t>Harmonisation and clarification of national terms and conditions setting consistent minimum requirements, prequalification requirements, including clear rules and penalties for non-compliance, prevent discrimination for BSPs active in different countries.</a:t>
            </a:r>
            <a:endParaRPr lang="en-GB" sz="1600" b="1">
              <a:solidFill>
                <a:schemeClr val="tx2"/>
              </a:solidFill>
              <a:latin typeface="Calibri"/>
              <a:cs typeface="Calibri"/>
            </a:endParaRPr>
          </a:p>
        </p:txBody>
      </p:sp>
      <p:sp>
        <p:nvSpPr>
          <p:cNvPr id="21" name="TextBox 20">
            <a:extLst>
              <a:ext uri="{FF2B5EF4-FFF2-40B4-BE49-F238E27FC236}">
                <a16:creationId xmlns:a16="http://schemas.microsoft.com/office/drawing/2014/main" id="{95C29FB9-0AC4-CF3C-BD31-AF065D66267A}"/>
              </a:ext>
            </a:extLst>
          </p:cNvPr>
          <p:cNvSpPr txBox="1"/>
          <p:nvPr/>
        </p:nvSpPr>
        <p:spPr>
          <a:xfrm>
            <a:off x="378040" y="1673810"/>
            <a:ext cx="4542563" cy="338554"/>
          </a:xfrm>
          <a:prstGeom prst="rect">
            <a:avLst/>
          </a:prstGeom>
          <a:noFill/>
        </p:spPr>
        <p:txBody>
          <a:bodyPr wrap="square" rtlCol="0">
            <a:spAutoFit/>
          </a:bodyPr>
          <a:lstStyle/>
          <a:p>
            <a:r>
              <a:rPr lang="en-GB" sz="1600" b="1">
                <a:solidFill>
                  <a:srgbClr val="0F218B"/>
                </a:solidFill>
                <a:latin typeface="Calibri" panose="020F0502020204030204" pitchFamily="34" charset="0"/>
                <a:ea typeface="+mj-ea"/>
                <a:cs typeface="Calibri" panose="020F0502020204030204" pitchFamily="34" charset="0"/>
              </a:rPr>
              <a:t>Countries in which participants are operating</a:t>
            </a:r>
            <a:endParaRPr lang="en-GB" sz="3200" b="1">
              <a:solidFill>
                <a:srgbClr val="0F218B"/>
              </a:solidFill>
              <a:latin typeface="Calibri" panose="020F0502020204030204" pitchFamily="34" charset="0"/>
              <a:ea typeface="+mj-ea"/>
              <a:cs typeface="Calibri" panose="020F0502020204030204" pitchFamily="34" charset="0"/>
            </a:endParaRPr>
          </a:p>
        </p:txBody>
      </p:sp>
      <p:sp>
        <p:nvSpPr>
          <p:cNvPr id="8" name="TextBox 7">
            <a:extLst>
              <a:ext uri="{FF2B5EF4-FFF2-40B4-BE49-F238E27FC236}">
                <a16:creationId xmlns:a16="http://schemas.microsoft.com/office/drawing/2014/main" id="{B6E0C3CB-723A-4030-14F6-F1140A8AE819}"/>
              </a:ext>
            </a:extLst>
          </p:cNvPr>
          <p:cNvSpPr txBox="1"/>
          <p:nvPr/>
        </p:nvSpPr>
        <p:spPr>
          <a:xfrm>
            <a:off x="335361" y="5262904"/>
            <a:ext cx="4153195" cy="276999"/>
          </a:xfrm>
          <a:prstGeom prst="rect">
            <a:avLst/>
          </a:prstGeom>
          <a:noFill/>
        </p:spPr>
        <p:txBody>
          <a:bodyPr wrap="square" rtlCol="0">
            <a:spAutoFit/>
          </a:bodyPr>
          <a:lstStyle/>
          <a:p>
            <a:r>
              <a:rPr lang="en-GB" sz="1200">
                <a:latin typeface="Calibri" panose="020F0502020204030204" pitchFamily="34" charset="0"/>
                <a:cs typeface="Calibri" panose="020F0502020204030204" pitchFamily="34" charset="0"/>
              </a:rPr>
              <a:t>Total number of participants: 13</a:t>
            </a:r>
          </a:p>
        </p:txBody>
      </p:sp>
      <p:pic>
        <p:nvPicPr>
          <p:cNvPr id="5" name="Picture 4" descr="A white surface with blue and green colors&#10;&#10;Description automatically generated with medium confidence">
            <a:extLst>
              <a:ext uri="{FF2B5EF4-FFF2-40B4-BE49-F238E27FC236}">
                <a16:creationId xmlns:a16="http://schemas.microsoft.com/office/drawing/2014/main" id="{43F15AB6-8556-E976-E0BC-1CF26AE9C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06" y="4832737"/>
            <a:ext cx="2528847" cy="406421"/>
          </a:xfrm>
          <a:prstGeom prst="rect">
            <a:avLst/>
          </a:prstGeom>
        </p:spPr>
      </p:pic>
      <mc:AlternateContent xmlns:mc="http://schemas.openxmlformats.org/markup-compatibility/2006" xmlns:cx4="http://schemas.microsoft.com/office/drawing/2016/5/10/chartex">
        <mc:Choice Requires="cx4">
          <p:graphicFrame>
            <p:nvGraphicFramePr>
              <p:cNvPr id="6" name="Chart 5">
                <a:extLst>
                  <a:ext uri="{FF2B5EF4-FFF2-40B4-BE49-F238E27FC236}">
                    <a16:creationId xmlns:a16="http://schemas.microsoft.com/office/drawing/2014/main" id="{2707609F-045C-6A3B-8E0A-1F68710B25C8}"/>
                  </a:ext>
                </a:extLst>
              </p:cNvPr>
              <p:cNvGraphicFramePr/>
              <p:nvPr/>
            </p:nvGraphicFramePr>
            <p:xfrm>
              <a:off x="443208" y="2059111"/>
              <a:ext cx="4477395" cy="317182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2707609F-045C-6A3B-8E0A-1F68710B25C8}"/>
                  </a:ext>
                </a:extLst>
              </p:cNvPr>
              <p:cNvPicPr>
                <a:picLocks noGrp="1" noRot="1" noChangeAspect="1" noMove="1" noResize="1" noEditPoints="1" noAdjustHandles="1" noChangeArrowheads="1" noChangeShapeType="1"/>
              </p:cNvPicPr>
              <p:nvPr/>
            </p:nvPicPr>
            <p:blipFill>
              <a:blip r:embed="rId4"/>
              <a:stretch>
                <a:fillRect/>
              </a:stretch>
            </p:blipFill>
            <p:spPr>
              <a:xfrm>
                <a:off x="443208" y="2059111"/>
                <a:ext cx="4477395" cy="3171825"/>
              </a:xfrm>
              <a:prstGeom prst="rect">
                <a:avLst/>
              </a:prstGeom>
            </p:spPr>
          </p:pic>
        </mc:Fallback>
      </mc:AlternateContent>
      <p:pic>
        <p:nvPicPr>
          <p:cNvPr id="4" name="Picture 3" descr="A map of europe with blue squares&#10;&#10;Description automatically generated">
            <a:extLst>
              <a:ext uri="{FF2B5EF4-FFF2-40B4-BE49-F238E27FC236}">
                <a16:creationId xmlns:a16="http://schemas.microsoft.com/office/drawing/2014/main" id="{6B3C4A7C-5F67-2D3A-BD62-50B528CA9538}"/>
              </a:ext>
            </a:extLst>
          </p:cNvPr>
          <p:cNvPicPr>
            <a:picLocks noChangeAspect="1"/>
          </p:cNvPicPr>
          <p:nvPr/>
        </p:nvPicPr>
        <p:blipFill>
          <a:blip r:embed="rId5"/>
          <a:stretch>
            <a:fillRect/>
          </a:stretch>
        </p:blipFill>
        <p:spPr>
          <a:xfrm>
            <a:off x="407441" y="2009118"/>
            <a:ext cx="4676775" cy="3181350"/>
          </a:xfrm>
          <a:prstGeom prst="rect">
            <a:avLst/>
          </a:prstGeom>
        </p:spPr>
      </p:pic>
    </p:spTree>
    <p:extLst>
      <p:ext uri="{BB962C8B-B14F-4D97-AF65-F5344CB8AC3E}">
        <p14:creationId xmlns:p14="http://schemas.microsoft.com/office/powerpoint/2010/main" val="65498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4736A-DE47-5177-D3F0-EEC575EE3F6F}"/>
              </a:ext>
            </a:extLst>
          </p:cNvPr>
          <p:cNvSpPr>
            <a:spLocks noGrp="1"/>
          </p:cNvSpPr>
          <p:nvPr>
            <p:ph type="title"/>
          </p:nvPr>
        </p:nvSpPr>
        <p:spPr/>
        <p:txBody>
          <a:bodyPr lIns="91440" tIns="45720" rIns="91440" bIns="45720" anchor="t"/>
          <a:lstStyle/>
          <a:p>
            <a:r>
              <a:rPr lang="de-DE">
                <a:solidFill>
                  <a:schemeClr val="accent2"/>
                </a:solidFill>
                <a:latin typeface="Calibri"/>
                <a:ea typeface="Calibri"/>
                <a:cs typeface="Calibri"/>
              </a:rPr>
              <a:t>Short list of prioritised harmonisation needs</a:t>
            </a:r>
            <a:endParaRPr lang="de-DE">
              <a:solidFill>
                <a:schemeClr val="accent2"/>
              </a:solidFill>
              <a:ea typeface="Calibri"/>
            </a:endParaRPr>
          </a:p>
        </p:txBody>
      </p:sp>
      <p:graphicFrame>
        <p:nvGraphicFramePr>
          <p:cNvPr id="4" name="Tabelle 3">
            <a:extLst>
              <a:ext uri="{FF2B5EF4-FFF2-40B4-BE49-F238E27FC236}">
                <a16:creationId xmlns:a16="http://schemas.microsoft.com/office/drawing/2014/main" id="{CB1CDB22-0EDD-0ED4-1E74-112C96D9295B}"/>
              </a:ext>
            </a:extLst>
          </p:cNvPr>
          <p:cNvGraphicFramePr>
            <a:graphicFrameLocks noGrp="1"/>
          </p:cNvGraphicFramePr>
          <p:nvPr>
            <p:extLst>
              <p:ext uri="{D42A27DB-BD31-4B8C-83A1-F6EECF244321}">
                <p14:modId xmlns:p14="http://schemas.microsoft.com/office/powerpoint/2010/main" val="2087925920"/>
              </p:ext>
            </p:extLst>
          </p:nvPr>
        </p:nvGraphicFramePr>
        <p:xfrm>
          <a:off x="507999" y="1258454"/>
          <a:ext cx="11184269" cy="5400040"/>
        </p:xfrm>
        <a:graphic>
          <a:graphicData uri="http://schemas.openxmlformats.org/drawingml/2006/table">
            <a:tbl>
              <a:tblPr firstRow="1" bandRow="1">
                <a:tableStyleId>{3B4B98B0-60AC-42C2-AFA5-B58CD77FA1E5}</a:tableStyleId>
              </a:tblPr>
              <a:tblGrid>
                <a:gridCol w="3304886">
                  <a:extLst>
                    <a:ext uri="{9D8B030D-6E8A-4147-A177-3AD203B41FA5}">
                      <a16:colId xmlns:a16="http://schemas.microsoft.com/office/drawing/2014/main" val="2098783630"/>
                    </a:ext>
                  </a:extLst>
                </a:gridCol>
                <a:gridCol w="4151293">
                  <a:extLst>
                    <a:ext uri="{9D8B030D-6E8A-4147-A177-3AD203B41FA5}">
                      <a16:colId xmlns:a16="http://schemas.microsoft.com/office/drawing/2014/main" val="3492856105"/>
                    </a:ext>
                  </a:extLst>
                </a:gridCol>
                <a:gridCol w="3728090">
                  <a:extLst>
                    <a:ext uri="{9D8B030D-6E8A-4147-A177-3AD203B41FA5}">
                      <a16:colId xmlns:a16="http://schemas.microsoft.com/office/drawing/2014/main" val="3794328349"/>
                    </a:ext>
                  </a:extLst>
                </a:gridCol>
              </a:tblGrid>
              <a:tr h="370840">
                <a:tc>
                  <a:txBody>
                    <a:bodyPr/>
                    <a:lstStyle/>
                    <a:p>
                      <a:pPr algn="just"/>
                      <a:r>
                        <a:rPr lang="en-GB" sz="1400" noProof="0" dirty="0"/>
                        <a:t>Harmonisation Need</a:t>
                      </a:r>
                    </a:p>
                  </a:txBody>
                  <a:tcPr/>
                </a:tc>
                <a:tc>
                  <a:txBody>
                    <a:bodyPr/>
                    <a:lstStyle/>
                    <a:p>
                      <a:pPr algn="just"/>
                      <a:r>
                        <a:rPr lang="en-GB" sz="1400" noProof="0" dirty="0"/>
                        <a:t>Description</a:t>
                      </a:r>
                    </a:p>
                  </a:txBody>
                  <a:tcPr/>
                </a:tc>
                <a:tc>
                  <a:txBody>
                    <a:bodyPr/>
                    <a:lstStyle/>
                    <a:p>
                      <a:pPr algn="just"/>
                      <a:r>
                        <a:rPr lang="en-GB" sz="1400" noProof="0" dirty="0"/>
                        <a:t>Comment</a:t>
                      </a:r>
                    </a:p>
                  </a:txBody>
                  <a:tcPr/>
                </a:tc>
                <a:extLst>
                  <a:ext uri="{0D108BD9-81ED-4DB2-BD59-A6C34878D82A}">
                    <a16:rowId xmlns:a16="http://schemas.microsoft.com/office/drawing/2014/main" val="1829884328"/>
                  </a:ext>
                </a:extLst>
              </a:tr>
              <a:tr h="370840">
                <a:tc>
                  <a:txBody>
                    <a:bodyPr/>
                    <a:lstStyle/>
                    <a:p>
                      <a:pPr lvl="0" algn="just">
                        <a:buNone/>
                      </a:pPr>
                      <a:r>
                        <a:rPr lang="en-GB" sz="1400" b="1" noProof="0" dirty="0"/>
                        <a:t>English Publication of T&amp;Cs</a:t>
                      </a:r>
                    </a:p>
                  </a:txBody>
                  <a:tcPr/>
                </a:tc>
                <a:tc>
                  <a:txBody>
                    <a:bodyPr/>
                    <a:lstStyle/>
                    <a:p>
                      <a:pPr algn="just"/>
                      <a:r>
                        <a:rPr lang="en-GB" sz="1400" noProof="0" dirty="0"/>
                        <a:t>Publication of a non-legally binding English version of T&amp;Cs (summarised or full version) following EB GL to enable overview of market conditions for foreign BSPs. National language remains legally binding. </a:t>
                      </a:r>
                    </a:p>
                  </a:txBody>
                  <a:tcPr/>
                </a:tc>
                <a:tc>
                  <a:txBody>
                    <a:bodyPr/>
                    <a:lstStyle/>
                    <a:p>
                      <a:pPr algn="just"/>
                      <a:r>
                        <a:rPr lang="en-GB" sz="1400" noProof="0" dirty="0"/>
                        <a:t>Scope: easier market access</a:t>
                      </a:r>
                    </a:p>
                    <a:p>
                      <a:pPr lvl="0" algn="just">
                        <a:buNone/>
                      </a:pPr>
                      <a:r>
                        <a:rPr lang="en-GB" sz="1400" noProof="0" dirty="0"/>
                        <a:t>Reduced version may be applied in case national T&amp;C are very extensive</a:t>
                      </a:r>
                    </a:p>
                  </a:txBody>
                  <a:tcPr/>
                </a:tc>
                <a:extLst>
                  <a:ext uri="{0D108BD9-81ED-4DB2-BD59-A6C34878D82A}">
                    <a16:rowId xmlns:a16="http://schemas.microsoft.com/office/drawing/2014/main" val="1980057183"/>
                  </a:ext>
                </a:extLst>
              </a:tr>
              <a:tr h="370840">
                <a:tc>
                  <a:txBody>
                    <a:bodyPr/>
                    <a:lstStyle/>
                    <a:p>
                      <a:pPr algn="just"/>
                      <a:r>
                        <a:rPr lang="en-GB" sz="1400" b="1" noProof="0" dirty="0"/>
                        <a:t>Allowing English for TSO BSP communication</a:t>
                      </a:r>
                    </a:p>
                  </a:txBody>
                  <a:tcPr/>
                </a:tc>
                <a:tc>
                  <a:txBody>
                    <a:bodyPr/>
                    <a:lstStyle/>
                    <a:p>
                      <a:pPr algn="just"/>
                      <a:r>
                        <a:rPr lang="en-GB" sz="1400" noProof="0" dirty="0"/>
                        <a:t>Allowing EU BSPs to be active in other EU countries e.g. by enabling communication in English language. Enables also central communication of BSP from one location for different countries. </a:t>
                      </a:r>
                    </a:p>
                  </a:txBody>
                  <a:tcPr/>
                </a:tc>
                <a:tc>
                  <a:txBody>
                    <a:bodyPr/>
                    <a:lstStyle/>
                    <a:p>
                      <a:pPr lvl="0" algn="just">
                        <a:buNone/>
                      </a:pPr>
                      <a:r>
                        <a:rPr lang="en-GB" sz="1400" b="0" i="0" u="none" strike="noStrike" noProof="0" dirty="0">
                          <a:solidFill>
                            <a:srgbClr val="3A3A3F"/>
                          </a:solidFill>
                          <a:latin typeface="Trebuchet MS"/>
                        </a:rPr>
                        <a:t>Focusing on easier role out of business model applied in one member state</a:t>
                      </a:r>
                    </a:p>
                    <a:p>
                      <a:pPr lvl="0" algn="just">
                        <a:buNone/>
                      </a:pPr>
                      <a:r>
                        <a:rPr lang="en-GB" sz="1400" b="0" i="0" u="none" strike="noStrike" noProof="0" dirty="0">
                          <a:solidFill>
                            <a:srgbClr val="3A3A3F"/>
                          </a:solidFill>
                          <a:latin typeface="Trebuchet MS"/>
                        </a:rPr>
                        <a:t>The TSOs control rooms shall be excluded</a:t>
                      </a:r>
                    </a:p>
                    <a:p>
                      <a:pPr lvl="0" algn="just">
                        <a:buNone/>
                      </a:pPr>
                      <a:r>
                        <a:rPr lang="en-GB" sz="1400" b="0" i="0" u="none" strike="noStrike" noProof="0" dirty="0">
                          <a:solidFill>
                            <a:srgbClr val="3A3A3F"/>
                          </a:solidFill>
                          <a:latin typeface="Trebuchet MS"/>
                        </a:rPr>
                        <a:t>Only national language remains legally binding</a:t>
                      </a:r>
                    </a:p>
                  </a:txBody>
                  <a:tcPr/>
                </a:tc>
                <a:extLst>
                  <a:ext uri="{0D108BD9-81ED-4DB2-BD59-A6C34878D82A}">
                    <a16:rowId xmlns:a16="http://schemas.microsoft.com/office/drawing/2014/main" val="498716779"/>
                  </a:ext>
                </a:extLst>
              </a:tr>
              <a:tr h="370840">
                <a:tc>
                  <a:txBody>
                    <a:bodyPr/>
                    <a:lstStyle/>
                    <a:p>
                      <a:pPr marL="0" lvl="0" indent="0" algn="just">
                        <a:lnSpc>
                          <a:spcPct val="100000"/>
                        </a:lnSpc>
                        <a:buNone/>
                      </a:pPr>
                      <a:r>
                        <a:rPr lang="en-GB" sz="1400" b="1" i="0" u="none" strike="noStrike" baseline="0" noProof="0" dirty="0">
                          <a:solidFill>
                            <a:srgbClr val="3A3A3F"/>
                          </a:solidFill>
                          <a:latin typeface="Trebuchet MS"/>
                        </a:rPr>
                        <a:t>Harmonisation of PQ process</a:t>
                      </a:r>
                      <a:endParaRPr lang="en-GB" sz="1400" b="1" noProof="0" dirty="0"/>
                    </a:p>
                  </a:txBody>
                  <a:tcPr/>
                </a:tc>
                <a:tc>
                  <a:txBody>
                    <a:bodyPr/>
                    <a:lstStyle/>
                    <a:p>
                      <a:pPr marL="0" lvl="0" indent="0" algn="just">
                        <a:lnSpc>
                          <a:spcPct val="100000"/>
                        </a:lnSpc>
                        <a:buNone/>
                      </a:pPr>
                      <a:r>
                        <a:rPr lang="en-GB" sz="1400" b="0" i="0" u="none" strike="noStrike" noProof="0" dirty="0">
                          <a:solidFill>
                            <a:srgbClr val="3A3A3F"/>
                          </a:solidFill>
                          <a:latin typeface="Trebuchet MS"/>
                        </a:rPr>
                        <a:t>Define process steps and timings</a:t>
                      </a:r>
                    </a:p>
                    <a:p>
                      <a:pPr marL="0" lvl="0" indent="0" algn="just">
                        <a:lnSpc>
                          <a:spcPct val="100000"/>
                        </a:lnSpc>
                        <a:buNone/>
                      </a:pPr>
                      <a:r>
                        <a:rPr lang="en-GB" sz="1400" b="0" i="0" u="none" strike="noStrike" noProof="0" dirty="0">
                          <a:solidFill>
                            <a:srgbClr val="3A3A3F"/>
                          </a:solidFill>
                          <a:latin typeface="Trebuchet MS"/>
                        </a:rPr>
                        <a:t>define harmonised requirements</a:t>
                      </a:r>
                    </a:p>
                    <a:p>
                      <a:pPr marL="0" lvl="0" indent="0" algn="just">
                        <a:lnSpc>
                          <a:spcPct val="100000"/>
                        </a:lnSpc>
                        <a:buNone/>
                      </a:pPr>
                      <a:r>
                        <a:rPr lang="en-GB" sz="1400" b="0" i="0" u="none" strike="noStrike" noProof="0" dirty="0">
                          <a:solidFill>
                            <a:srgbClr val="3A3A3F"/>
                          </a:solidFill>
                          <a:latin typeface="Trebuchet MS"/>
                        </a:rPr>
                        <a:t>(product and technology wise)</a:t>
                      </a:r>
                      <a:endParaRPr lang="en-GB" sz="1400" noProof="0" dirty="0"/>
                    </a:p>
                  </a:txBody>
                  <a:tcPr/>
                </a:tc>
                <a:tc rowSpan="4">
                  <a:txBody>
                    <a:bodyPr/>
                    <a:lstStyle/>
                    <a:p>
                      <a:pPr algn="just"/>
                      <a:r>
                        <a:rPr lang="en-GB" sz="1400" noProof="0" dirty="0"/>
                        <a:t>To be started after NC DR Release focusing on easier role out of business model applied in one member state to another EU state</a:t>
                      </a:r>
                    </a:p>
                    <a:p>
                      <a:pPr lvl="0" algn="just">
                        <a:buNone/>
                      </a:pPr>
                      <a:endParaRPr lang="en-GB" sz="1400" noProof="0" dirty="0"/>
                    </a:p>
                    <a:p>
                      <a:pPr lvl="0" algn="just">
                        <a:buNone/>
                      </a:pPr>
                      <a:r>
                        <a:rPr lang="en-GB" sz="1400" noProof="0" dirty="0"/>
                        <a:t>Preparatory work on expected NC DR deliverables may be launched</a:t>
                      </a:r>
                    </a:p>
                  </a:txBody>
                  <a:tcPr anchor="ctr"/>
                </a:tc>
                <a:extLst>
                  <a:ext uri="{0D108BD9-81ED-4DB2-BD59-A6C34878D82A}">
                    <a16:rowId xmlns:a16="http://schemas.microsoft.com/office/drawing/2014/main" val="1002141792"/>
                  </a:ext>
                </a:extLst>
              </a:tr>
              <a:tr h="370839">
                <a:tc>
                  <a:txBody>
                    <a:bodyPr/>
                    <a:lstStyle/>
                    <a:p>
                      <a:pPr lvl="0" algn="just">
                        <a:buNone/>
                      </a:pPr>
                      <a:r>
                        <a:rPr lang="en-GB" sz="1400" b="1" i="0" u="none" strike="noStrike" baseline="0" noProof="0" dirty="0">
                          <a:solidFill>
                            <a:srgbClr val="3A3A3F"/>
                          </a:solidFill>
                          <a:latin typeface="Trebuchet MS"/>
                        </a:rPr>
                        <a:t>IT Harmonisation</a:t>
                      </a:r>
                      <a:endParaRPr lang="en-GB" sz="1400" b="1" noProof="0" dirty="0"/>
                    </a:p>
                  </a:txBody>
                  <a:tcPr/>
                </a:tc>
                <a:tc>
                  <a:txBody>
                    <a:bodyPr/>
                    <a:lstStyle/>
                    <a:p>
                      <a:pPr lvl="0" algn="just">
                        <a:buNone/>
                      </a:pPr>
                      <a:r>
                        <a:rPr lang="en-GB" sz="1400" b="0" i="0" u="none" strike="noStrike" noProof="0" dirty="0">
                          <a:latin typeface="Trebuchet MS"/>
                        </a:rPr>
                        <a:t>make application of standard protocols </a:t>
                      </a:r>
                      <a:r>
                        <a:rPr lang="en-GB" sz="1400" b="0" i="0" u="none" strike="noStrike" noProof="0" dirty="0">
                          <a:solidFill>
                            <a:srgbClr val="3A3A3F"/>
                          </a:solidFill>
                          <a:latin typeface="Trebuchet MS"/>
                        </a:rPr>
                        <a:t>mandatory (partly already there on ENTSO-E EDI library)</a:t>
                      </a:r>
                      <a:endParaRPr lang="en-GB" sz="1400" noProof="0" dirty="0"/>
                    </a:p>
                  </a:txBody>
                  <a:tcPr/>
                </a:tc>
                <a:tc vMerge="1">
                  <a:txBody>
                    <a:bodyPr/>
                    <a:lstStyle/>
                    <a:p>
                      <a:endParaRPr lang="de-DE"/>
                    </a:p>
                  </a:txBody>
                  <a:tcPr/>
                </a:tc>
                <a:extLst>
                  <a:ext uri="{0D108BD9-81ED-4DB2-BD59-A6C34878D82A}">
                    <a16:rowId xmlns:a16="http://schemas.microsoft.com/office/drawing/2014/main" val="51495583"/>
                  </a:ext>
                </a:extLst>
              </a:tr>
              <a:tr h="370839">
                <a:tc>
                  <a:txBody>
                    <a:bodyPr/>
                    <a:lstStyle/>
                    <a:p>
                      <a:pPr marL="0" lvl="0" indent="0" algn="just">
                        <a:lnSpc>
                          <a:spcPct val="100000"/>
                        </a:lnSpc>
                        <a:buNone/>
                      </a:pPr>
                      <a:r>
                        <a:rPr lang="en-GB" sz="1400" b="1" i="0" u="none" strike="noStrike" baseline="0" noProof="0" dirty="0">
                          <a:solidFill>
                            <a:srgbClr val="3A3A3F"/>
                          </a:solidFill>
                          <a:latin typeface="Trebuchet MS"/>
                        </a:rPr>
                        <a:t>Transferability of PQ</a:t>
                      </a:r>
                      <a:endParaRPr lang="en-GB" sz="1400" b="1" noProof="0" dirty="0"/>
                    </a:p>
                    <a:p>
                      <a:pPr lvl="0" algn="just">
                        <a:buNone/>
                      </a:pPr>
                      <a:endParaRPr lang="en-GB" sz="1400" b="1" noProof="0" dirty="0"/>
                    </a:p>
                  </a:txBody>
                  <a:tcPr/>
                </a:tc>
                <a:tc>
                  <a:txBody>
                    <a:bodyPr/>
                    <a:lstStyle/>
                    <a:p>
                      <a:pPr marL="285750" lvl="0" indent="-285750" algn="just">
                        <a:buFont typeface="Calibri"/>
                        <a:buChar char="-"/>
                      </a:pPr>
                      <a:r>
                        <a:rPr lang="en-GB" sz="1400" noProof="0" dirty="0"/>
                        <a:t>Of PQ for similar assets</a:t>
                      </a:r>
                    </a:p>
                    <a:p>
                      <a:pPr marL="285750" lvl="0" indent="-285750" algn="just">
                        <a:buFont typeface="Calibri"/>
                        <a:buChar char="-"/>
                      </a:pPr>
                      <a:r>
                        <a:rPr lang="en-GB" sz="1400" noProof="0" dirty="0"/>
                        <a:t>Where applicable, of BSP qualification</a:t>
                      </a:r>
                    </a:p>
                  </a:txBody>
                  <a:tcPr/>
                </a:tc>
                <a:tc vMerge="1">
                  <a:txBody>
                    <a:bodyPr/>
                    <a:lstStyle/>
                    <a:p>
                      <a:endParaRPr lang="de-DE"/>
                    </a:p>
                  </a:txBody>
                  <a:tcPr/>
                </a:tc>
                <a:extLst>
                  <a:ext uri="{0D108BD9-81ED-4DB2-BD59-A6C34878D82A}">
                    <a16:rowId xmlns:a16="http://schemas.microsoft.com/office/drawing/2014/main" val="590387040"/>
                  </a:ext>
                </a:extLst>
              </a:tr>
              <a:tr h="370839">
                <a:tc>
                  <a:txBody>
                    <a:bodyPr/>
                    <a:lstStyle/>
                    <a:p>
                      <a:pPr marL="0" lvl="0" indent="0" algn="just">
                        <a:lnSpc>
                          <a:spcPct val="100000"/>
                        </a:lnSpc>
                        <a:buNone/>
                      </a:pPr>
                      <a:r>
                        <a:rPr lang="en-GB" sz="1400" b="1" i="0" u="none" strike="noStrike" baseline="0" noProof="0" dirty="0">
                          <a:solidFill>
                            <a:srgbClr val="3A3A3F"/>
                          </a:solidFill>
                          <a:latin typeface="Trebuchet MS"/>
                        </a:rPr>
                        <a:t>Re-Prequalification</a:t>
                      </a:r>
                      <a:endParaRPr lang="en-GB" sz="1400" b="1" noProof="0" dirty="0"/>
                    </a:p>
                    <a:p>
                      <a:pPr lvl="0" algn="just">
                        <a:buNone/>
                      </a:pPr>
                      <a:endParaRPr lang="en-GB" sz="1400" b="1" noProof="0" dirty="0"/>
                    </a:p>
                  </a:txBody>
                  <a:tcPr/>
                </a:tc>
                <a:tc>
                  <a:txBody>
                    <a:bodyPr/>
                    <a:lstStyle/>
                    <a:p>
                      <a:pPr marL="0" lvl="0" indent="0" algn="just">
                        <a:lnSpc>
                          <a:spcPct val="100000"/>
                        </a:lnSpc>
                        <a:buNone/>
                      </a:pPr>
                      <a:r>
                        <a:rPr lang="en-GB" sz="1400" b="0" i="0" u="none" strike="noStrike" noProof="0" dirty="0">
                          <a:solidFill>
                            <a:srgbClr val="3A3A3F"/>
                          </a:solidFill>
                          <a:latin typeface="Trebuchet MS"/>
                        </a:rPr>
                        <a:t>Simplify the recertification criteria in case of no substantial modification but ensure visibility of decommissioning.</a:t>
                      </a:r>
                      <a:endParaRPr lang="en-GB" sz="1400" noProof="0" dirty="0"/>
                    </a:p>
                  </a:txBody>
                  <a:tcPr/>
                </a:tc>
                <a:tc vMerge="1">
                  <a:txBody>
                    <a:bodyPr/>
                    <a:lstStyle/>
                    <a:p>
                      <a:endParaRPr lang="de-DE"/>
                    </a:p>
                  </a:txBody>
                  <a:tcPr/>
                </a:tc>
                <a:extLst>
                  <a:ext uri="{0D108BD9-81ED-4DB2-BD59-A6C34878D82A}">
                    <a16:rowId xmlns:a16="http://schemas.microsoft.com/office/drawing/2014/main" val="3757921553"/>
                  </a:ext>
                </a:extLst>
              </a:tr>
            </a:tbl>
          </a:graphicData>
        </a:graphic>
      </p:graphicFrame>
    </p:spTree>
    <p:extLst>
      <p:ext uri="{BB962C8B-B14F-4D97-AF65-F5344CB8AC3E}">
        <p14:creationId xmlns:p14="http://schemas.microsoft.com/office/powerpoint/2010/main" val="123876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CA63-1399-AB47-CF48-453AF5D4C5F3}"/>
              </a:ext>
            </a:extLst>
          </p:cNvPr>
          <p:cNvSpPr>
            <a:spLocks noGrp="1"/>
          </p:cNvSpPr>
          <p:nvPr>
            <p:ph type="title"/>
          </p:nvPr>
        </p:nvSpPr>
        <p:spPr/>
        <p:txBody>
          <a:bodyPr lIns="91440" tIns="45720" rIns="91440" bIns="45720" anchor="ctr"/>
          <a:lstStyle/>
          <a:p>
            <a:r>
              <a:rPr lang="en-US">
                <a:latin typeface="Calibri"/>
                <a:ea typeface="Calibri"/>
                <a:cs typeface="Calibri"/>
              </a:rPr>
              <a:t>Back-up</a:t>
            </a:r>
            <a:endParaRPr lang="en-US">
              <a:latin typeface="Calibri"/>
              <a:cs typeface="Calibri"/>
            </a:endParaRPr>
          </a:p>
        </p:txBody>
      </p:sp>
    </p:spTree>
    <p:extLst>
      <p:ext uri="{BB962C8B-B14F-4D97-AF65-F5344CB8AC3E}">
        <p14:creationId xmlns:p14="http://schemas.microsoft.com/office/powerpoint/2010/main" val="76204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4736A-DE47-5177-D3F0-EEC575EE3F6F}"/>
              </a:ext>
            </a:extLst>
          </p:cNvPr>
          <p:cNvSpPr>
            <a:spLocks noGrp="1"/>
          </p:cNvSpPr>
          <p:nvPr>
            <p:ph type="title"/>
          </p:nvPr>
        </p:nvSpPr>
        <p:spPr/>
        <p:txBody>
          <a:bodyPr lIns="91440" tIns="45720" rIns="91440" bIns="45720" anchor="t"/>
          <a:lstStyle/>
          <a:p>
            <a:r>
              <a:rPr lang="de-DE" err="1">
                <a:solidFill>
                  <a:schemeClr val="accent3"/>
                </a:solidFill>
                <a:latin typeface="Calibri"/>
                <a:ea typeface="Calibri"/>
                <a:cs typeface="Calibri"/>
              </a:rPr>
              <a:t>Harmonisation</a:t>
            </a:r>
            <a:r>
              <a:rPr lang="de-DE">
                <a:solidFill>
                  <a:schemeClr val="accent3"/>
                </a:solidFill>
                <a:latin typeface="Calibri"/>
                <a:ea typeface="Calibri"/>
                <a:cs typeface="Calibri"/>
              </a:rPr>
              <a:t> </a:t>
            </a:r>
            <a:r>
              <a:rPr lang="de-DE" err="1">
                <a:solidFill>
                  <a:schemeClr val="accent3"/>
                </a:solidFill>
                <a:latin typeface="Calibri"/>
                <a:ea typeface="Calibri"/>
                <a:cs typeface="Calibri"/>
              </a:rPr>
              <a:t>needs</a:t>
            </a:r>
            <a:r>
              <a:rPr lang="de-DE">
                <a:solidFill>
                  <a:schemeClr val="accent3"/>
                </a:solidFill>
                <a:latin typeface="Calibri"/>
                <a:ea typeface="Calibri"/>
                <a:cs typeface="Calibri"/>
              </a:rPr>
              <a:t> </a:t>
            </a:r>
            <a:r>
              <a:rPr lang="de-DE" err="1">
                <a:solidFill>
                  <a:schemeClr val="accent3"/>
                </a:solidFill>
                <a:latin typeface="Calibri"/>
                <a:ea typeface="Calibri"/>
                <a:cs typeface="Calibri"/>
              </a:rPr>
              <a:t>to</a:t>
            </a:r>
            <a:r>
              <a:rPr lang="de-DE">
                <a:solidFill>
                  <a:schemeClr val="accent3"/>
                </a:solidFill>
                <a:latin typeface="Calibri"/>
                <a:ea typeface="Calibri"/>
                <a:cs typeface="Calibri"/>
              </a:rPr>
              <a:t> </a:t>
            </a:r>
            <a:r>
              <a:rPr lang="de-DE" err="1">
                <a:solidFill>
                  <a:schemeClr val="accent3"/>
                </a:solidFill>
                <a:latin typeface="Calibri"/>
                <a:ea typeface="Calibri"/>
                <a:cs typeface="Calibri"/>
              </a:rPr>
              <a:t>be</a:t>
            </a:r>
            <a:r>
              <a:rPr lang="de-DE">
                <a:solidFill>
                  <a:schemeClr val="accent3"/>
                </a:solidFill>
                <a:latin typeface="Calibri"/>
                <a:ea typeface="Calibri"/>
                <a:cs typeface="Calibri"/>
              </a:rPr>
              <a:t> </a:t>
            </a:r>
            <a:r>
              <a:rPr lang="de-DE" err="1">
                <a:solidFill>
                  <a:schemeClr val="accent3"/>
                </a:solidFill>
                <a:latin typeface="Calibri"/>
                <a:ea typeface="Calibri"/>
                <a:cs typeface="Calibri"/>
              </a:rPr>
              <a:t>further</a:t>
            </a:r>
            <a:r>
              <a:rPr lang="de-DE">
                <a:solidFill>
                  <a:schemeClr val="accent3"/>
                </a:solidFill>
                <a:latin typeface="Calibri"/>
                <a:ea typeface="Calibri"/>
                <a:cs typeface="Calibri"/>
              </a:rPr>
              <a:t> </a:t>
            </a:r>
            <a:r>
              <a:rPr lang="de-DE" err="1">
                <a:solidFill>
                  <a:schemeClr val="accent3"/>
                </a:solidFill>
                <a:latin typeface="Calibri"/>
                <a:ea typeface="Calibri"/>
                <a:cs typeface="Calibri"/>
              </a:rPr>
              <a:t>assessed</a:t>
            </a:r>
            <a:r>
              <a:rPr lang="de-DE">
                <a:solidFill>
                  <a:schemeClr val="accent3"/>
                </a:solidFill>
                <a:latin typeface="Calibri"/>
                <a:ea typeface="Calibri"/>
                <a:cs typeface="Calibri"/>
              </a:rPr>
              <a:t> </a:t>
            </a:r>
            <a:r>
              <a:rPr lang="de-DE" err="1">
                <a:solidFill>
                  <a:schemeClr val="accent3"/>
                </a:solidFill>
                <a:latin typeface="Calibri"/>
                <a:ea typeface="Calibri"/>
                <a:cs typeface="Calibri"/>
              </a:rPr>
              <a:t>until</a:t>
            </a:r>
            <a:r>
              <a:rPr lang="de-DE">
                <a:solidFill>
                  <a:schemeClr val="accent3"/>
                </a:solidFill>
                <a:latin typeface="Calibri"/>
                <a:ea typeface="Calibri"/>
                <a:cs typeface="Calibri"/>
              </a:rPr>
              <a:t> 2028</a:t>
            </a:r>
            <a:endParaRPr lang="de-DE">
              <a:solidFill>
                <a:schemeClr val="accent3"/>
              </a:solidFill>
            </a:endParaRPr>
          </a:p>
        </p:txBody>
      </p:sp>
      <p:graphicFrame>
        <p:nvGraphicFramePr>
          <p:cNvPr id="4" name="Tabelle 3">
            <a:extLst>
              <a:ext uri="{FF2B5EF4-FFF2-40B4-BE49-F238E27FC236}">
                <a16:creationId xmlns:a16="http://schemas.microsoft.com/office/drawing/2014/main" id="{CB1CDB22-0EDD-0ED4-1E74-112C96D9295B}"/>
              </a:ext>
            </a:extLst>
          </p:cNvPr>
          <p:cNvGraphicFramePr>
            <a:graphicFrameLocks noGrp="1"/>
          </p:cNvGraphicFramePr>
          <p:nvPr>
            <p:extLst>
              <p:ext uri="{D42A27DB-BD31-4B8C-83A1-F6EECF244321}">
                <p14:modId xmlns:p14="http://schemas.microsoft.com/office/powerpoint/2010/main" val="3502531468"/>
              </p:ext>
            </p:extLst>
          </p:nvPr>
        </p:nvGraphicFramePr>
        <p:xfrm>
          <a:off x="507999" y="1258454"/>
          <a:ext cx="11184269" cy="4973320"/>
        </p:xfrm>
        <a:graphic>
          <a:graphicData uri="http://schemas.openxmlformats.org/drawingml/2006/table">
            <a:tbl>
              <a:tblPr firstRow="1" bandRow="1">
                <a:tableStyleId>{3B4B98B0-60AC-42C2-AFA5-B58CD77FA1E5}</a:tableStyleId>
              </a:tblPr>
              <a:tblGrid>
                <a:gridCol w="3304886">
                  <a:extLst>
                    <a:ext uri="{9D8B030D-6E8A-4147-A177-3AD203B41FA5}">
                      <a16:colId xmlns:a16="http://schemas.microsoft.com/office/drawing/2014/main" val="2098783630"/>
                    </a:ext>
                  </a:extLst>
                </a:gridCol>
                <a:gridCol w="4151293">
                  <a:extLst>
                    <a:ext uri="{9D8B030D-6E8A-4147-A177-3AD203B41FA5}">
                      <a16:colId xmlns:a16="http://schemas.microsoft.com/office/drawing/2014/main" val="3492856105"/>
                    </a:ext>
                  </a:extLst>
                </a:gridCol>
                <a:gridCol w="3728090">
                  <a:extLst>
                    <a:ext uri="{9D8B030D-6E8A-4147-A177-3AD203B41FA5}">
                      <a16:colId xmlns:a16="http://schemas.microsoft.com/office/drawing/2014/main" val="3794328349"/>
                    </a:ext>
                  </a:extLst>
                </a:gridCol>
              </a:tblGrid>
              <a:tr h="370840">
                <a:tc>
                  <a:txBody>
                    <a:bodyPr/>
                    <a:lstStyle/>
                    <a:p>
                      <a:pPr algn="just"/>
                      <a:r>
                        <a:rPr lang="en-GB" sz="1400" noProof="0" dirty="0"/>
                        <a:t>Harmonisation Need</a:t>
                      </a:r>
                    </a:p>
                  </a:txBody>
                  <a:tcPr/>
                </a:tc>
                <a:tc>
                  <a:txBody>
                    <a:bodyPr/>
                    <a:lstStyle/>
                    <a:p>
                      <a:pPr algn="just"/>
                      <a:r>
                        <a:rPr lang="en-GB" sz="1400" noProof="0" dirty="0"/>
                        <a:t>Description</a:t>
                      </a:r>
                    </a:p>
                  </a:txBody>
                  <a:tcPr/>
                </a:tc>
                <a:tc>
                  <a:txBody>
                    <a:bodyPr/>
                    <a:lstStyle/>
                    <a:p>
                      <a:pPr algn="just"/>
                      <a:r>
                        <a:rPr lang="en-GB" sz="1400" noProof="0" dirty="0"/>
                        <a:t>Comment</a:t>
                      </a:r>
                    </a:p>
                  </a:txBody>
                  <a:tcPr/>
                </a:tc>
                <a:extLst>
                  <a:ext uri="{0D108BD9-81ED-4DB2-BD59-A6C34878D82A}">
                    <a16:rowId xmlns:a16="http://schemas.microsoft.com/office/drawing/2014/main" val="1829884328"/>
                  </a:ext>
                </a:extLst>
              </a:tr>
              <a:tr h="370839">
                <a:tc>
                  <a:txBody>
                    <a:bodyPr/>
                    <a:lstStyle/>
                    <a:p>
                      <a:pPr marL="0" lvl="0" indent="0" algn="just">
                        <a:lnSpc>
                          <a:spcPct val="100000"/>
                        </a:lnSpc>
                        <a:buNone/>
                      </a:pPr>
                      <a:r>
                        <a:rPr lang="en-GB" sz="1400" b="1" i="0" u="none" strike="noStrike" baseline="0" noProof="0" dirty="0">
                          <a:solidFill>
                            <a:srgbClr val="3A3A3F"/>
                          </a:solidFill>
                          <a:latin typeface="Trebuchet MS"/>
                        </a:rPr>
                        <a:t>API Harmonisation</a:t>
                      </a:r>
                      <a:endParaRPr lang="en-GB" b="1" noProof="0" dirty="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lvl="0" algn="just">
                        <a:buNone/>
                      </a:pPr>
                      <a:r>
                        <a:rPr lang="en-GB" sz="1400" b="0" i="0" u="none" strike="noStrike" noProof="0" dirty="0">
                          <a:solidFill>
                            <a:srgbClr val="3A3A3F"/>
                          </a:solidFill>
                          <a:latin typeface="Trebuchet MS"/>
                        </a:rPr>
                        <a:t>define basic principles for API (NRT bid submission + procurement) structure + harmonise interfaces</a:t>
                      </a:r>
                      <a:endParaRPr lang="en-GB" noProof="0" dirty="0"/>
                    </a:p>
                  </a:txBody>
                  <a:tcPr/>
                </a:tc>
                <a:tc>
                  <a:txBody>
                    <a:bodyPr/>
                    <a:lstStyle/>
                    <a:p>
                      <a:pPr lvl="0" algn="just">
                        <a:buNone/>
                      </a:pPr>
                      <a:r>
                        <a:rPr lang="en-GB" sz="1400" b="0" i="0" u="none" strike="noStrike" noProof="0" dirty="0">
                          <a:solidFill>
                            <a:srgbClr val="3A3A3F"/>
                          </a:solidFill>
                          <a:latin typeface="Trebuchet MS"/>
                        </a:rPr>
                        <a:t>to be further assessed after connection of majority of TSOs to platforms as it may interfere with current implementation</a:t>
                      </a:r>
                      <a:endParaRPr lang="en-GB" noProof="0" dirty="0"/>
                    </a:p>
                  </a:txBody>
                  <a:tcPr/>
                </a:tc>
                <a:extLst>
                  <a:ext uri="{0D108BD9-81ED-4DB2-BD59-A6C34878D82A}">
                    <a16:rowId xmlns:a16="http://schemas.microsoft.com/office/drawing/2014/main" val="1980057183"/>
                  </a:ext>
                </a:extLst>
              </a:tr>
              <a:tr h="370839">
                <a:tc>
                  <a:txBody>
                    <a:bodyPr/>
                    <a:lstStyle/>
                    <a:p>
                      <a:pPr marL="0" lvl="0" indent="0" algn="just">
                        <a:lnSpc>
                          <a:spcPct val="100000"/>
                        </a:lnSpc>
                        <a:buNone/>
                      </a:pPr>
                      <a:r>
                        <a:rPr lang="en-GB" sz="1400" b="1" i="0" u="none" strike="noStrike" baseline="0" noProof="0" dirty="0">
                          <a:solidFill>
                            <a:srgbClr val="3A3A3F"/>
                          </a:solidFill>
                          <a:latin typeface="Trebuchet MS"/>
                        </a:rPr>
                        <a:t>Activation Methods</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lvl="0" algn="just">
                        <a:buNone/>
                      </a:pPr>
                      <a:r>
                        <a:rPr lang="en-GB" sz="1400" b="0" i="0" u="none" strike="noStrike" noProof="0" dirty="0">
                          <a:solidFill>
                            <a:srgbClr val="3A3A3F"/>
                          </a:solidFill>
                          <a:latin typeface="Trebuchet MS"/>
                        </a:rPr>
                        <a:t>e.g. </a:t>
                      </a:r>
                      <a:r>
                        <a:rPr lang="en-GB" sz="1400" b="0" i="0" u="none" strike="noStrike" noProof="0" dirty="0" err="1">
                          <a:solidFill>
                            <a:srgbClr val="3A3A3F"/>
                          </a:solidFill>
                          <a:latin typeface="Trebuchet MS"/>
                        </a:rPr>
                        <a:t>aFRR</a:t>
                      </a:r>
                      <a:r>
                        <a:rPr lang="en-GB" sz="1400" b="0" i="0" u="none" strike="noStrike" noProof="0" dirty="0">
                          <a:solidFill>
                            <a:srgbClr val="3A3A3F"/>
                          </a:solidFill>
                          <a:latin typeface="Trebuchet MS"/>
                        </a:rPr>
                        <a:t> setpoints per bid/portfolio, </a:t>
                      </a:r>
                      <a:r>
                        <a:rPr lang="en-GB" sz="1400" b="0" i="0" u="none" strike="noStrike" noProof="0" dirty="0" err="1">
                          <a:solidFill>
                            <a:srgbClr val="3A3A3F"/>
                          </a:solidFill>
                          <a:latin typeface="Trebuchet MS"/>
                        </a:rPr>
                        <a:t>mFRR</a:t>
                      </a:r>
                      <a:r>
                        <a:rPr lang="en-GB" sz="1400" b="0" i="0" u="none" strike="noStrike" noProof="0" dirty="0">
                          <a:solidFill>
                            <a:srgbClr val="3A3A3F"/>
                          </a:solidFill>
                          <a:latin typeface="Trebuchet MS"/>
                        </a:rPr>
                        <a:t> activation interface</a:t>
                      </a:r>
                      <a:endParaRPr lang="en-GB" noProof="0" dirty="0"/>
                    </a:p>
                  </a:txBody>
                  <a:tcPr/>
                </a:tc>
                <a:tc>
                  <a:txBody>
                    <a:bodyPr/>
                    <a:lstStyle/>
                    <a:p>
                      <a:pPr lvl="0" algn="just">
                        <a:buNone/>
                      </a:pPr>
                      <a:r>
                        <a:rPr lang="en-GB" sz="1400" b="0" i="0" u="none" strike="noStrike" noProof="0" dirty="0">
                          <a:solidFill>
                            <a:srgbClr val="3A3A3F"/>
                          </a:solidFill>
                          <a:latin typeface="Trebuchet MS"/>
                        </a:rPr>
                        <a:t>to be further assessed after connection of majority of TSOs to platforms as it may interfere with current implementation</a:t>
                      </a:r>
                      <a:endParaRPr lang="en-GB" noProof="0" dirty="0"/>
                    </a:p>
                  </a:txBody>
                  <a:tcPr/>
                </a:tc>
                <a:extLst>
                  <a:ext uri="{0D108BD9-81ED-4DB2-BD59-A6C34878D82A}">
                    <a16:rowId xmlns:a16="http://schemas.microsoft.com/office/drawing/2014/main" val="498716779"/>
                  </a:ext>
                </a:extLst>
              </a:tr>
              <a:tr h="370839">
                <a:tc>
                  <a:txBody>
                    <a:bodyPr/>
                    <a:lstStyle/>
                    <a:p>
                      <a:pPr marL="0" lvl="0" indent="0" algn="just">
                        <a:lnSpc>
                          <a:spcPct val="100000"/>
                        </a:lnSpc>
                        <a:buNone/>
                      </a:pPr>
                      <a:r>
                        <a:rPr lang="en-GB" sz="1400" b="1" i="0" u="none" strike="noStrike" baseline="0" noProof="0" dirty="0">
                          <a:solidFill>
                            <a:srgbClr val="3A3A3F"/>
                          </a:solidFill>
                          <a:latin typeface="Trebuchet MS"/>
                        </a:rPr>
                        <a:t>Publication Harmonisation</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marL="0" lvl="0" indent="0" algn="just">
                        <a:lnSpc>
                          <a:spcPct val="100000"/>
                        </a:lnSpc>
                        <a:buNone/>
                      </a:pPr>
                      <a:r>
                        <a:rPr lang="en-GB" sz="1400" b="0" i="0" u="none" strike="noStrike" noProof="0" dirty="0">
                          <a:solidFill>
                            <a:srgbClr val="3A3A3F"/>
                          </a:solidFill>
                          <a:latin typeface="Trebuchet MS"/>
                        </a:rPr>
                        <a:t>balancing platform related publications are harmonised</a:t>
                      </a:r>
                      <a:endParaRPr lang="en-GB" noProof="0" dirty="0"/>
                    </a:p>
                  </a:txBody>
                  <a:tcPr/>
                </a:tc>
                <a:tc>
                  <a:txBody>
                    <a:bodyPr/>
                    <a:lstStyle/>
                    <a:p>
                      <a:pPr lvl="0" algn="just">
                        <a:buNone/>
                      </a:pPr>
                      <a:r>
                        <a:rPr lang="en-GB" sz="1400" b="0" i="0" u="none" strike="noStrike" noProof="0" dirty="0">
                          <a:solidFill>
                            <a:srgbClr val="3A3A3F"/>
                          </a:solidFill>
                          <a:latin typeface="Trebuchet MS"/>
                        </a:rPr>
                        <a:t>to be further assessed after connection of majority of TSOs to identify differences in publications separate from platform related publications</a:t>
                      </a:r>
                    </a:p>
                  </a:txBody>
                  <a:tcPr/>
                </a:tc>
                <a:extLst>
                  <a:ext uri="{0D108BD9-81ED-4DB2-BD59-A6C34878D82A}">
                    <a16:rowId xmlns:a16="http://schemas.microsoft.com/office/drawing/2014/main" val="1002141792"/>
                  </a:ext>
                </a:extLst>
              </a:tr>
              <a:tr h="370838">
                <a:tc>
                  <a:txBody>
                    <a:bodyPr/>
                    <a:lstStyle/>
                    <a:p>
                      <a:pPr marL="0" lvl="0" indent="0" algn="just">
                        <a:lnSpc>
                          <a:spcPct val="100000"/>
                        </a:lnSpc>
                        <a:buNone/>
                      </a:pPr>
                      <a:r>
                        <a:rPr lang="en-GB" sz="1400" b="1" i="0" u="none" strike="noStrike" baseline="0" noProof="0" dirty="0">
                          <a:solidFill>
                            <a:srgbClr val="3A3A3F"/>
                          </a:solidFill>
                          <a:latin typeface="Trebuchet MS"/>
                        </a:rPr>
                        <a:t>Incentive Harmonisation</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lvl="0" algn="just">
                        <a:buNone/>
                      </a:pPr>
                      <a:r>
                        <a:rPr lang="en-GB" sz="1400" b="0" i="0" u="none" strike="noStrike" noProof="0" dirty="0">
                          <a:solidFill>
                            <a:srgbClr val="3A3A3F"/>
                          </a:solidFill>
                          <a:latin typeface="Trebuchet MS"/>
                        </a:rPr>
                        <a:t>define common rules for penalties for non-availability or non-delivery (incl. and tolerance bands).</a:t>
                      </a:r>
                      <a:endParaRPr lang="en-GB" noProof="0" dirty="0"/>
                    </a:p>
                  </a:txBody>
                  <a:tcPr/>
                </a:tc>
                <a:tc>
                  <a:txBody>
                    <a:bodyPr/>
                    <a:lstStyle/>
                    <a:p>
                      <a:pPr lvl="0" algn="just">
                        <a:buNone/>
                      </a:pPr>
                      <a:r>
                        <a:rPr lang="en-GB" sz="1400" b="0" i="0" u="none" strike="noStrike" noProof="0" dirty="0">
                          <a:solidFill>
                            <a:srgbClr val="3A3A3F"/>
                          </a:solidFill>
                          <a:latin typeface="Trebuchet MS"/>
                        </a:rPr>
                        <a:t>to be further assessed after connection of majority of TSOs to platforms as it may interfere with current implementation</a:t>
                      </a:r>
                      <a:endParaRPr lang="en-GB" noProof="0" dirty="0"/>
                    </a:p>
                  </a:txBody>
                  <a:tcPr/>
                </a:tc>
                <a:extLst>
                  <a:ext uri="{0D108BD9-81ED-4DB2-BD59-A6C34878D82A}">
                    <a16:rowId xmlns:a16="http://schemas.microsoft.com/office/drawing/2014/main" val="51495583"/>
                  </a:ext>
                </a:extLst>
              </a:tr>
              <a:tr h="370838">
                <a:tc>
                  <a:txBody>
                    <a:bodyPr/>
                    <a:lstStyle/>
                    <a:p>
                      <a:pPr marL="0" lvl="0" indent="0" algn="just">
                        <a:lnSpc>
                          <a:spcPct val="100000"/>
                        </a:lnSpc>
                        <a:buNone/>
                      </a:pPr>
                      <a:r>
                        <a:rPr lang="en-GB" sz="1400" b="1" i="0" u="none" strike="noStrike" baseline="0" noProof="0" dirty="0">
                          <a:solidFill>
                            <a:srgbClr val="3A3A3F"/>
                          </a:solidFill>
                          <a:latin typeface="Trebuchet MS"/>
                        </a:rPr>
                        <a:t>Bid Harmonisation</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marL="0" lvl="0" indent="0" algn="just">
                        <a:buNone/>
                      </a:pPr>
                      <a:r>
                        <a:rPr lang="en-GB" sz="1400" b="0" i="0" u="none" strike="noStrike" noProof="0" dirty="0">
                          <a:solidFill>
                            <a:srgbClr val="3A3A3F"/>
                          </a:solidFill>
                          <a:latin typeface="Trebuchet MS"/>
                        </a:rPr>
                        <a:t>Harmonisation on Provisions of Indivisible Bids (cap, on volume and amount of indivisible bids)</a:t>
                      </a:r>
                      <a:endParaRPr lang="en-GB" sz="1400" noProof="0" dirty="0"/>
                    </a:p>
                  </a:txBody>
                  <a:tcPr/>
                </a:tc>
                <a:tc>
                  <a:txBody>
                    <a:bodyPr/>
                    <a:lstStyle/>
                    <a:p>
                      <a:pPr lvl="0" algn="just">
                        <a:buNone/>
                      </a:pPr>
                      <a:r>
                        <a:rPr lang="en-GB" sz="1400" noProof="0" dirty="0"/>
                        <a:t>to be further assessed with operational experience of mature European balancing platforms</a:t>
                      </a:r>
                    </a:p>
                  </a:txBody>
                  <a:tcPr/>
                </a:tc>
                <a:extLst>
                  <a:ext uri="{0D108BD9-81ED-4DB2-BD59-A6C34878D82A}">
                    <a16:rowId xmlns:a16="http://schemas.microsoft.com/office/drawing/2014/main" val="590387040"/>
                  </a:ext>
                </a:extLst>
              </a:tr>
              <a:tr h="370838">
                <a:tc>
                  <a:txBody>
                    <a:bodyPr/>
                    <a:lstStyle/>
                    <a:p>
                      <a:pPr marL="0" lvl="0" indent="0" algn="just">
                        <a:lnSpc>
                          <a:spcPct val="100000"/>
                        </a:lnSpc>
                        <a:buNone/>
                      </a:pPr>
                      <a:r>
                        <a:rPr lang="en-GB" sz="1400" b="1" i="0" u="none" strike="noStrike" baseline="0" noProof="0" dirty="0">
                          <a:solidFill>
                            <a:srgbClr val="3A3A3F"/>
                          </a:solidFill>
                          <a:latin typeface="Trebuchet MS"/>
                        </a:rPr>
                        <a:t>Settlement Harmonisation</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marL="0" lvl="0" indent="0" algn="just">
                        <a:lnSpc>
                          <a:spcPct val="100000"/>
                        </a:lnSpc>
                        <a:buNone/>
                      </a:pPr>
                      <a:r>
                        <a:rPr lang="en-GB" sz="1400" b="0" i="0" u="none" strike="noStrike" noProof="0" dirty="0">
                          <a:solidFill>
                            <a:srgbClr val="3A3A3F"/>
                          </a:solidFill>
                          <a:latin typeface="Trebuchet MS"/>
                        </a:rPr>
                        <a:t>define timings of TSO-BSP settlement process and metering accuracy</a:t>
                      </a:r>
                      <a:endParaRPr lang="en-GB" noProof="0" dirty="0"/>
                    </a:p>
                  </a:txBody>
                  <a:tcPr/>
                </a:tc>
                <a:tc>
                  <a:txBody>
                    <a:bodyPr/>
                    <a:lstStyle/>
                    <a:p>
                      <a:pPr lvl="0" algn="just">
                        <a:buNone/>
                      </a:pPr>
                      <a:r>
                        <a:rPr lang="en-GB" sz="1400" noProof="0" dirty="0"/>
                        <a:t>to be further assessed after connection of majority of TSOs to platforms as it may interfere with current implementation</a:t>
                      </a:r>
                    </a:p>
                  </a:txBody>
                  <a:tcPr/>
                </a:tc>
                <a:extLst>
                  <a:ext uri="{0D108BD9-81ED-4DB2-BD59-A6C34878D82A}">
                    <a16:rowId xmlns:a16="http://schemas.microsoft.com/office/drawing/2014/main" val="3757921553"/>
                  </a:ext>
                </a:extLst>
              </a:tr>
            </a:tbl>
          </a:graphicData>
        </a:graphic>
      </p:graphicFrame>
    </p:spTree>
    <p:extLst>
      <p:ext uri="{BB962C8B-B14F-4D97-AF65-F5344CB8AC3E}">
        <p14:creationId xmlns:p14="http://schemas.microsoft.com/office/powerpoint/2010/main" val="133925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4736A-DE47-5177-D3F0-EEC575EE3F6F}"/>
              </a:ext>
            </a:extLst>
          </p:cNvPr>
          <p:cNvSpPr>
            <a:spLocks noGrp="1"/>
          </p:cNvSpPr>
          <p:nvPr>
            <p:ph type="title"/>
          </p:nvPr>
        </p:nvSpPr>
        <p:spPr/>
        <p:txBody>
          <a:bodyPr lIns="91440" tIns="45720" rIns="91440" bIns="45720" anchor="t"/>
          <a:lstStyle/>
          <a:p>
            <a:r>
              <a:rPr lang="de-DE" err="1">
                <a:solidFill>
                  <a:srgbClr val="C00000"/>
                </a:solidFill>
                <a:latin typeface="Calibri"/>
                <a:ea typeface="Calibri"/>
                <a:cs typeface="Calibri"/>
              </a:rPr>
              <a:t>Harmonisation</a:t>
            </a:r>
            <a:r>
              <a:rPr lang="de-DE">
                <a:solidFill>
                  <a:srgbClr val="C00000"/>
                </a:solidFill>
                <a:latin typeface="Calibri"/>
                <a:ea typeface="Calibri"/>
                <a:cs typeface="Calibri"/>
              </a:rPr>
              <a:t> </a:t>
            </a:r>
            <a:r>
              <a:rPr lang="de-DE" err="1">
                <a:solidFill>
                  <a:srgbClr val="C00000"/>
                </a:solidFill>
                <a:latin typeface="Calibri"/>
                <a:ea typeface="Calibri"/>
                <a:cs typeface="Calibri"/>
              </a:rPr>
              <a:t>needs</a:t>
            </a:r>
            <a:r>
              <a:rPr lang="de-DE">
                <a:solidFill>
                  <a:srgbClr val="C00000"/>
                </a:solidFill>
                <a:latin typeface="Calibri"/>
                <a:ea typeface="Calibri"/>
                <a:cs typeface="Calibri"/>
              </a:rPr>
              <a:t> out </a:t>
            </a:r>
            <a:r>
              <a:rPr lang="de-DE" err="1">
                <a:solidFill>
                  <a:srgbClr val="C00000"/>
                </a:solidFill>
                <a:latin typeface="Calibri"/>
                <a:ea typeface="Calibri"/>
                <a:cs typeface="Calibri"/>
              </a:rPr>
              <a:t>of</a:t>
            </a:r>
            <a:r>
              <a:rPr lang="de-DE">
                <a:solidFill>
                  <a:srgbClr val="C00000"/>
                </a:solidFill>
                <a:latin typeface="Calibri"/>
                <a:ea typeface="Calibri"/>
                <a:cs typeface="Calibri"/>
              </a:rPr>
              <a:t> </a:t>
            </a:r>
            <a:r>
              <a:rPr lang="de-DE" err="1">
                <a:solidFill>
                  <a:srgbClr val="C00000"/>
                </a:solidFill>
                <a:latin typeface="Calibri"/>
                <a:ea typeface="Calibri"/>
                <a:cs typeface="Calibri"/>
              </a:rPr>
              <a:t>scope</a:t>
            </a:r>
            <a:endParaRPr lang="de-DE" err="1">
              <a:solidFill>
                <a:srgbClr val="C00000"/>
              </a:solidFill>
            </a:endParaRPr>
          </a:p>
        </p:txBody>
      </p:sp>
      <p:graphicFrame>
        <p:nvGraphicFramePr>
          <p:cNvPr id="4" name="Tabelle 3">
            <a:extLst>
              <a:ext uri="{FF2B5EF4-FFF2-40B4-BE49-F238E27FC236}">
                <a16:creationId xmlns:a16="http://schemas.microsoft.com/office/drawing/2014/main" id="{CB1CDB22-0EDD-0ED4-1E74-112C96D9295B}"/>
              </a:ext>
            </a:extLst>
          </p:cNvPr>
          <p:cNvGraphicFramePr>
            <a:graphicFrameLocks noGrp="1"/>
          </p:cNvGraphicFramePr>
          <p:nvPr>
            <p:extLst>
              <p:ext uri="{D42A27DB-BD31-4B8C-83A1-F6EECF244321}">
                <p14:modId xmlns:p14="http://schemas.microsoft.com/office/powerpoint/2010/main" val="752251627"/>
              </p:ext>
            </p:extLst>
          </p:nvPr>
        </p:nvGraphicFramePr>
        <p:xfrm>
          <a:off x="507999" y="1258454"/>
          <a:ext cx="11184269" cy="3972559"/>
        </p:xfrm>
        <a:graphic>
          <a:graphicData uri="http://schemas.openxmlformats.org/drawingml/2006/table">
            <a:tbl>
              <a:tblPr firstRow="1" bandRow="1">
                <a:tableStyleId>{3B4B98B0-60AC-42C2-AFA5-B58CD77FA1E5}</a:tableStyleId>
              </a:tblPr>
              <a:tblGrid>
                <a:gridCol w="3304886">
                  <a:extLst>
                    <a:ext uri="{9D8B030D-6E8A-4147-A177-3AD203B41FA5}">
                      <a16:colId xmlns:a16="http://schemas.microsoft.com/office/drawing/2014/main" val="2098783630"/>
                    </a:ext>
                  </a:extLst>
                </a:gridCol>
                <a:gridCol w="4151293">
                  <a:extLst>
                    <a:ext uri="{9D8B030D-6E8A-4147-A177-3AD203B41FA5}">
                      <a16:colId xmlns:a16="http://schemas.microsoft.com/office/drawing/2014/main" val="3492856105"/>
                    </a:ext>
                  </a:extLst>
                </a:gridCol>
                <a:gridCol w="3728090">
                  <a:extLst>
                    <a:ext uri="{9D8B030D-6E8A-4147-A177-3AD203B41FA5}">
                      <a16:colId xmlns:a16="http://schemas.microsoft.com/office/drawing/2014/main" val="3794328349"/>
                    </a:ext>
                  </a:extLst>
                </a:gridCol>
              </a:tblGrid>
              <a:tr h="370840">
                <a:tc>
                  <a:txBody>
                    <a:bodyPr/>
                    <a:lstStyle/>
                    <a:p>
                      <a:pPr algn="just"/>
                      <a:r>
                        <a:rPr lang="en-GB" sz="1400" noProof="0" dirty="0"/>
                        <a:t>Harmonisation Need</a:t>
                      </a:r>
                    </a:p>
                  </a:txBody>
                  <a:tcPr/>
                </a:tc>
                <a:tc>
                  <a:txBody>
                    <a:bodyPr/>
                    <a:lstStyle/>
                    <a:p>
                      <a:pPr algn="just"/>
                      <a:r>
                        <a:rPr lang="en-GB" sz="1400" noProof="0" dirty="0"/>
                        <a:t>Description</a:t>
                      </a:r>
                    </a:p>
                  </a:txBody>
                  <a:tcPr/>
                </a:tc>
                <a:tc>
                  <a:txBody>
                    <a:bodyPr/>
                    <a:lstStyle/>
                    <a:p>
                      <a:pPr algn="just"/>
                      <a:r>
                        <a:rPr lang="en-GB" sz="1400" noProof="0" dirty="0"/>
                        <a:t>Comment</a:t>
                      </a:r>
                    </a:p>
                  </a:txBody>
                  <a:tcPr/>
                </a:tc>
                <a:extLst>
                  <a:ext uri="{0D108BD9-81ED-4DB2-BD59-A6C34878D82A}">
                    <a16:rowId xmlns:a16="http://schemas.microsoft.com/office/drawing/2014/main" val="1829884328"/>
                  </a:ext>
                </a:extLst>
              </a:tr>
              <a:tr h="370839">
                <a:tc>
                  <a:txBody>
                    <a:bodyPr/>
                    <a:lstStyle/>
                    <a:p>
                      <a:pPr marL="0" lvl="0" indent="0" algn="just">
                        <a:lnSpc>
                          <a:spcPct val="100000"/>
                        </a:lnSpc>
                        <a:buNone/>
                      </a:pPr>
                      <a:r>
                        <a:rPr lang="en-GB" sz="1400" b="1" i="0" u="none" strike="noStrike" baseline="0" noProof="0" dirty="0">
                          <a:solidFill>
                            <a:srgbClr val="3A3A3F"/>
                          </a:solidFill>
                          <a:latin typeface="Trebuchet MS"/>
                        </a:rPr>
                        <a:t>Activation Strategy</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a:txBody>
                    <a:bodyPr/>
                    <a:lstStyle/>
                    <a:p>
                      <a:pPr lvl="0" algn="just">
                        <a:buNone/>
                      </a:pPr>
                      <a:r>
                        <a:rPr lang="en-GB" sz="1400" b="0" i="0" u="none" strike="noStrike" noProof="0" dirty="0">
                          <a:solidFill>
                            <a:srgbClr val="3A3A3F"/>
                          </a:solidFill>
                          <a:latin typeface="Trebuchet MS"/>
                        </a:rPr>
                        <a:t>proactive vs reactive balancing, split of </a:t>
                      </a:r>
                      <a:r>
                        <a:rPr lang="en-GB" sz="1400" b="0" i="0" u="none" strike="noStrike" noProof="0" dirty="0" err="1">
                          <a:solidFill>
                            <a:srgbClr val="3A3A3F"/>
                          </a:solidFill>
                          <a:latin typeface="Trebuchet MS"/>
                        </a:rPr>
                        <a:t>aFRR</a:t>
                      </a:r>
                      <a:r>
                        <a:rPr lang="en-GB" sz="1400" b="0" i="0" u="none" strike="noStrike" noProof="0" dirty="0">
                          <a:solidFill>
                            <a:srgbClr val="3A3A3F"/>
                          </a:solidFill>
                          <a:latin typeface="Trebuchet MS"/>
                        </a:rPr>
                        <a:t> and </a:t>
                      </a:r>
                      <a:r>
                        <a:rPr lang="en-GB" sz="1400" b="0" i="0" u="none" strike="noStrike" noProof="0" dirty="0" err="1">
                          <a:solidFill>
                            <a:srgbClr val="3A3A3F"/>
                          </a:solidFill>
                          <a:latin typeface="Trebuchet MS"/>
                        </a:rPr>
                        <a:t>mFRR</a:t>
                      </a:r>
                      <a:endParaRPr lang="en-GB" noProof="0" dirty="0" err="1"/>
                    </a:p>
                  </a:txBody>
                  <a:tcPr/>
                </a:tc>
                <a:tc>
                  <a:txBody>
                    <a:bodyPr/>
                    <a:lstStyle/>
                    <a:p>
                      <a:pPr lvl="0" algn="just">
                        <a:buNone/>
                      </a:pPr>
                      <a:r>
                        <a:rPr lang="en-GB" sz="1400" b="0" i="0" u="none" strike="noStrike" noProof="0" dirty="0">
                          <a:solidFill>
                            <a:srgbClr val="3A3A3F"/>
                          </a:solidFill>
                          <a:latin typeface="Trebuchet MS"/>
                        </a:rPr>
                        <a:t>To be clarified in higher level regulation.</a:t>
                      </a:r>
                      <a:endParaRPr lang="en-GB" noProof="0" dirty="0"/>
                    </a:p>
                  </a:txBody>
                  <a:tcPr/>
                </a:tc>
                <a:extLst>
                  <a:ext uri="{0D108BD9-81ED-4DB2-BD59-A6C34878D82A}">
                    <a16:rowId xmlns:a16="http://schemas.microsoft.com/office/drawing/2014/main" val="1980057183"/>
                  </a:ext>
                </a:extLst>
              </a:tr>
              <a:tr h="370839">
                <a:tc gridSpan="2">
                  <a:txBody>
                    <a:bodyPr/>
                    <a:lstStyle/>
                    <a:p>
                      <a:pPr marL="0" lvl="0" indent="0" algn="just">
                        <a:lnSpc>
                          <a:spcPct val="100000"/>
                        </a:lnSpc>
                        <a:buNone/>
                      </a:pPr>
                      <a:r>
                        <a:rPr lang="en-GB" sz="1400" b="1" i="0" u="none" strike="noStrike" baseline="0" noProof="0" dirty="0">
                          <a:solidFill>
                            <a:srgbClr val="3A3A3F"/>
                          </a:solidFill>
                          <a:latin typeface="Trebuchet MS"/>
                        </a:rPr>
                        <a:t>Standardise whether bids are portfolio-based or asset-based</a:t>
                      </a:r>
                      <a:endParaRPr lang="en-GB" b="1" noProof="0"/>
                    </a:p>
                  </a:txBody>
                  <a:tcPr/>
                </a:tc>
                <a:tc hMerge="1">
                  <a:txBody>
                    <a:bodyPr/>
                    <a:lstStyle/>
                    <a:p>
                      <a:endParaRPr lang="de-DE"/>
                    </a:p>
                  </a:txBody>
                  <a:tcPr/>
                </a:tc>
                <a:tc>
                  <a:txBody>
                    <a:bodyPr/>
                    <a:lstStyle/>
                    <a:p>
                      <a:pPr lvl="0" algn="just">
                        <a:buNone/>
                      </a:pPr>
                      <a:r>
                        <a:rPr lang="en-GB" sz="1400" b="0" i="0" u="none" strike="noStrike" noProof="0" dirty="0">
                          <a:solidFill>
                            <a:srgbClr val="3A3A3F"/>
                          </a:solidFill>
                          <a:latin typeface="Trebuchet MS"/>
                        </a:rPr>
                        <a:t>To be clarified in higher level regulation.</a:t>
                      </a:r>
                    </a:p>
                  </a:txBody>
                  <a:tcPr/>
                </a:tc>
                <a:extLst>
                  <a:ext uri="{0D108BD9-81ED-4DB2-BD59-A6C34878D82A}">
                    <a16:rowId xmlns:a16="http://schemas.microsoft.com/office/drawing/2014/main" val="498716779"/>
                  </a:ext>
                </a:extLst>
              </a:tr>
              <a:tr h="370839">
                <a:tc gridSpan="2">
                  <a:txBody>
                    <a:bodyPr/>
                    <a:lstStyle/>
                    <a:p>
                      <a:pPr marL="0" lvl="0" indent="0" algn="just">
                        <a:lnSpc>
                          <a:spcPct val="100000"/>
                        </a:lnSpc>
                        <a:buNone/>
                      </a:pPr>
                      <a:r>
                        <a:rPr lang="en-GB" sz="1400" b="1" i="0" u="none" strike="noStrike" baseline="0" noProof="0" dirty="0">
                          <a:solidFill>
                            <a:srgbClr val="3A3A3F"/>
                          </a:solidFill>
                          <a:latin typeface="Trebuchet MS"/>
                        </a:rPr>
                        <a:t>Extend balancing platform technical architecture to allow BSPs to connect to a single interface or API. </a:t>
                      </a:r>
                      <a:endParaRPr lang="en-GB" b="1" noProof="0"/>
                    </a:p>
                  </a:txBody>
                  <a:tcPr/>
                </a:tc>
                <a:tc hMerge="1">
                  <a:txBody>
                    <a:bodyPr/>
                    <a:lstStyle/>
                    <a:p>
                      <a:endParaRPr lang="de-DE"/>
                    </a:p>
                  </a:txBody>
                  <a:tcPr/>
                </a:tc>
                <a:tc>
                  <a:txBody>
                    <a:bodyPr/>
                    <a:lstStyle/>
                    <a:p>
                      <a:pPr lvl="0" algn="just">
                        <a:buNone/>
                      </a:pPr>
                      <a:r>
                        <a:rPr lang="en-GB" sz="1400" b="0" i="0" u="none" strike="noStrike" noProof="0" dirty="0">
                          <a:solidFill>
                            <a:srgbClr val="3A3A3F"/>
                          </a:solidFill>
                          <a:latin typeface="Trebuchet MS"/>
                        </a:rPr>
                        <a:t>Connecting TSO principle. Balancing platforms on TSO-TSO model. Meaningful to ensure secure system operation. </a:t>
                      </a:r>
                      <a:endParaRPr lang="en-GB" noProof="0" dirty="0"/>
                    </a:p>
                  </a:txBody>
                  <a:tcPr/>
                </a:tc>
                <a:extLst>
                  <a:ext uri="{0D108BD9-81ED-4DB2-BD59-A6C34878D82A}">
                    <a16:rowId xmlns:a16="http://schemas.microsoft.com/office/drawing/2014/main" val="1002141792"/>
                  </a:ext>
                </a:extLst>
              </a:tr>
              <a:tr h="370838">
                <a:tc>
                  <a:txBody>
                    <a:bodyPr/>
                    <a:lstStyle/>
                    <a:p>
                      <a:pPr marL="0" lvl="0" indent="0" algn="just">
                        <a:lnSpc>
                          <a:spcPct val="100000"/>
                        </a:lnSpc>
                        <a:buNone/>
                      </a:pPr>
                      <a:r>
                        <a:rPr lang="en-GB" sz="1400" b="1" i="0" u="none" strike="noStrike" baseline="0" noProof="0" dirty="0">
                          <a:solidFill>
                            <a:srgbClr val="3A3A3F"/>
                          </a:solidFill>
                          <a:latin typeface="Trebuchet MS"/>
                        </a:rPr>
                        <a:t>Single information source and single point of contact valid for all member states </a:t>
                      </a:r>
                    </a:p>
                  </a:txBody>
                  <a:tcPr/>
                </a:tc>
                <a:tc>
                  <a:txBody>
                    <a:bodyPr/>
                    <a:lstStyle/>
                    <a:p>
                      <a:pPr lvl="0" algn="just">
                        <a:buNone/>
                      </a:pPr>
                      <a:r>
                        <a:rPr lang="en-GB" sz="1400" b="0" i="0" u="none" strike="noStrike" noProof="0" dirty="0">
                          <a:solidFill>
                            <a:srgbClr val="3A3A3F"/>
                          </a:solidFill>
                          <a:latin typeface="Trebuchet MS"/>
                        </a:rPr>
                        <a:t>for submitting the applications, granting a BSP license valid for the whole of ENTSO-E territory.</a:t>
                      </a:r>
                      <a:endParaRPr lang="en-GB" noProof="0" dirty="0"/>
                    </a:p>
                  </a:txBody>
                  <a:tcPr/>
                </a:tc>
                <a:tc>
                  <a:txBody>
                    <a:bodyPr/>
                    <a:lstStyle/>
                    <a:p>
                      <a:pPr lvl="0" algn="just">
                        <a:buNone/>
                      </a:pPr>
                      <a:r>
                        <a:rPr lang="en-GB" sz="1400" b="0" i="0" u="none" strike="noStrike" noProof="0" dirty="0">
                          <a:solidFill>
                            <a:srgbClr val="3A3A3F"/>
                          </a:solidFill>
                          <a:latin typeface="Trebuchet MS"/>
                        </a:rPr>
                        <a:t>Connecting TSO principle in regulation</a:t>
                      </a:r>
                      <a:endParaRPr lang="en-GB" noProof="0" dirty="0"/>
                    </a:p>
                  </a:txBody>
                  <a:tcPr/>
                </a:tc>
                <a:extLst>
                  <a:ext uri="{0D108BD9-81ED-4DB2-BD59-A6C34878D82A}">
                    <a16:rowId xmlns:a16="http://schemas.microsoft.com/office/drawing/2014/main" val="51495583"/>
                  </a:ext>
                </a:extLst>
              </a:tr>
              <a:tr h="370838">
                <a:tc gridSpan="2">
                  <a:txBody>
                    <a:bodyPr/>
                    <a:lstStyle/>
                    <a:p>
                      <a:pPr marL="0" lvl="0" indent="0" algn="just">
                        <a:lnSpc>
                          <a:spcPct val="100000"/>
                        </a:lnSpc>
                        <a:buNone/>
                      </a:pPr>
                      <a:r>
                        <a:rPr lang="en-GB" sz="1400" b="1" i="0" u="none" strike="noStrike" baseline="0" noProof="0" dirty="0">
                          <a:solidFill>
                            <a:srgbClr val="3A3A3F"/>
                          </a:solidFill>
                          <a:latin typeface="Trebuchet MS"/>
                        </a:rPr>
                        <a:t>Imbalance Settlement Harmonisation</a:t>
                      </a:r>
                      <a:endParaRPr lang="en-GB" b="1" noProof="0"/>
                    </a:p>
                    <a:p>
                      <a:pPr marL="0" lvl="0" indent="0" algn="just">
                        <a:lnSpc>
                          <a:spcPct val="100000"/>
                        </a:lnSpc>
                        <a:buNone/>
                      </a:pPr>
                      <a:endParaRPr lang="en-GB" sz="1400" b="1" i="0" u="none" strike="noStrike" baseline="0" noProof="0" dirty="0">
                        <a:solidFill>
                          <a:srgbClr val="3A3A3F"/>
                        </a:solidFill>
                        <a:latin typeface="Trebuchet MS"/>
                      </a:endParaRPr>
                    </a:p>
                  </a:txBody>
                  <a:tcPr/>
                </a:tc>
                <a:tc hMerge="1">
                  <a:txBody>
                    <a:bodyPr/>
                    <a:lstStyle/>
                    <a:p>
                      <a:endParaRPr lang="de-DE"/>
                    </a:p>
                  </a:txBody>
                  <a:tcPr/>
                </a:tc>
                <a:tc>
                  <a:txBody>
                    <a:bodyPr/>
                    <a:lstStyle/>
                    <a:p>
                      <a:pPr marL="0" lvl="0" indent="0" algn="just">
                        <a:lnSpc>
                          <a:spcPct val="100000"/>
                        </a:lnSpc>
                        <a:buNone/>
                      </a:pPr>
                      <a:r>
                        <a:rPr lang="en-GB" sz="1400" b="0" i="0" u="none" strike="noStrike" noProof="0" dirty="0">
                          <a:solidFill>
                            <a:srgbClr val="3A3A3F"/>
                          </a:solidFill>
                          <a:latin typeface="Trebuchet MS"/>
                        </a:rPr>
                        <a:t>ISHM implemented</a:t>
                      </a:r>
                    </a:p>
                    <a:p>
                      <a:pPr marL="0" lvl="0" indent="0" algn="just">
                        <a:lnSpc>
                          <a:spcPct val="100000"/>
                        </a:lnSpc>
                        <a:buNone/>
                      </a:pPr>
                      <a:r>
                        <a:rPr lang="en-GB" sz="1400" b="0" i="0" u="none" strike="noStrike" noProof="0" dirty="0">
                          <a:solidFill>
                            <a:srgbClr val="3A3A3F"/>
                          </a:solidFill>
                          <a:latin typeface="Trebuchet MS"/>
                        </a:rPr>
                        <a:t>national differences are there</a:t>
                      </a:r>
                    </a:p>
                    <a:p>
                      <a:pPr marL="0" lvl="0" indent="0" algn="just">
                        <a:lnSpc>
                          <a:spcPct val="100000"/>
                        </a:lnSpc>
                        <a:buNone/>
                      </a:pPr>
                      <a:r>
                        <a:rPr lang="en-GB" sz="1400" b="0" i="0" u="none" strike="noStrike" noProof="0" dirty="0">
                          <a:solidFill>
                            <a:srgbClr val="3A3A3F"/>
                          </a:solidFill>
                          <a:latin typeface="Trebuchet MS"/>
                        </a:rPr>
                        <a:t>see ACER ISHM monitoring</a:t>
                      </a:r>
                      <a:endParaRPr lang="en-GB" noProof="0" dirty="0"/>
                    </a:p>
                  </a:txBody>
                  <a:tcPr/>
                </a:tc>
                <a:extLst>
                  <a:ext uri="{0D108BD9-81ED-4DB2-BD59-A6C34878D82A}">
                    <a16:rowId xmlns:a16="http://schemas.microsoft.com/office/drawing/2014/main" val="590387040"/>
                  </a:ext>
                </a:extLst>
              </a:tr>
              <a:tr h="370838">
                <a:tc>
                  <a:txBody>
                    <a:bodyPr/>
                    <a:lstStyle/>
                    <a:p>
                      <a:pPr marL="0" lvl="0" indent="0" algn="just">
                        <a:lnSpc>
                          <a:spcPct val="100000"/>
                        </a:lnSpc>
                        <a:buNone/>
                      </a:pPr>
                      <a:r>
                        <a:rPr lang="en-GB" sz="1400" b="1" i="0" u="none" strike="noStrike" baseline="0" noProof="0" dirty="0">
                          <a:solidFill>
                            <a:srgbClr val="3A3A3F"/>
                          </a:solidFill>
                          <a:latin typeface="Trebuchet MS"/>
                        </a:rPr>
                        <a:t>Settlement Harmonisation</a:t>
                      </a:r>
                      <a:endParaRPr lang="en-GB" b="1" noProof="0"/>
                    </a:p>
                  </a:txBody>
                  <a:tcPr/>
                </a:tc>
                <a:tc>
                  <a:txBody>
                    <a:bodyPr/>
                    <a:lstStyle/>
                    <a:p>
                      <a:pPr marL="0" lvl="0" indent="0" algn="just">
                        <a:lnSpc>
                          <a:spcPct val="100000"/>
                        </a:lnSpc>
                        <a:buNone/>
                      </a:pPr>
                      <a:r>
                        <a:rPr lang="en-GB" sz="1400" b="0" i="0" u="none" strike="noStrike" noProof="0" dirty="0">
                          <a:solidFill>
                            <a:srgbClr val="3A3A3F"/>
                          </a:solidFill>
                          <a:latin typeface="Trebuchet MS"/>
                        </a:rPr>
                        <a:t>centralised settlement process with a central authority and a single point of contact. </a:t>
                      </a:r>
                      <a:endParaRPr lang="en-GB" noProof="0" dirty="0"/>
                    </a:p>
                  </a:txBody>
                  <a:tcPr/>
                </a:tc>
                <a:tc>
                  <a:txBody>
                    <a:bodyPr/>
                    <a:lstStyle/>
                    <a:p>
                      <a:pPr lvl="0" algn="just">
                        <a:buNone/>
                      </a:pPr>
                      <a:r>
                        <a:rPr lang="en-GB" sz="1400" noProof="0" dirty="0"/>
                        <a:t>Connecting TSO principle also applied for BSP settlement. </a:t>
                      </a:r>
                    </a:p>
                  </a:txBody>
                  <a:tcPr/>
                </a:tc>
                <a:extLst>
                  <a:ext uri="{0D108BD9-81ED-4DB2-BD59-A6C34878D82A}">
                    <a16:rowId xmlns:a16="http://schemas.microsoft.com/office/drawing/2014/main" val="3757921553"/>
                  </a:ext>
                </a:extLst>
              </a:tr>
            </a:tbl>
          </a:graphicData>
        </a:graphic>
      </p:graphicFrame>
    </p:spTree>
    <p:extLst>
      <p:ext uri="{BB962C8B-B14F-4D97-AF65-F5344CB8AC3E}">
        <p14:creationId xmlns:p14="http://schemas.microsoft.com/office/powerpoint/2010/main" val="2102194592"/>
      </p:ext>
    </p:extLst>
  </p:cSld>
  <p:clrMapOvr>
    <a:masterClrMapping/>
  </p:clrMapOvr>
</p:sld>
</file>

<file path=ppt/theme/theme1.xml><?xml version="1.0" encoding="utf-8"?>
<a:theme xmlns:a="http://schemas.openxmlformats.org/drawingml/2006/main" name="5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3968B32-9FA6-4A9E-99A5-25AD93683663}"/>
    </a:ext>
  </a:extLst>
</a:theme>
</file>

<file path=ppt/theme/theme10.xml><?xml version="1.0" encoding="utf-8"?>
<a:theme xmlns:a="http://schemas.openxmlformats.org/drawingml/2006/main" name="10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0B3519C3-9386-459C-AB16-67C6F9D91AB8}"/>
    </a:ext>
  </a:extLst>
</a:theme>
</file>

<file path=ppt/theme/theme11.xml><?xml version="1.0" encoding="utf-8"?>
<a:theme xmlns:a="http://schemas.openxmlformats.org/drawingml/2006/main" name="11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DFD2AE42-F80A-4BB4-80E3-E221A84D131F}"/>
    </a:ext>
  </a:extLst>
</a:theme>
</file>

<file path=ppt/theme/theme1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13.xml><?xml version="1.0" encoding="utf-8"?>
<a:theme xmlns:a="http://schemas.openxmlformats.org/drawingml/2006/main" name="13_Mission 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F68818D7-2B95-46CE-A09B-777A4ABC17E8}"/>
    </a:ext>
  </a:extLst>
</a:theme>
</file>

<file path=ppt/theme/theme14.xml><?xml version="1.0" encoding="utf-8"?>
<a:theme xmlns:a="http://schemas.openxmlformats.org/drawingml/2006/main" name="14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92DC8C89-1235-4274-B1AF-1BD1BEADF0AF}"/>
    </a:ext>
  </a:extLst>
</a:theme>
</file>

<file path=ppt/theme/theme1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538A4D3F-3809-4705-A5A3-81DBE435459D}"/>
    </a:ext>
  </a:extLst>
</a:theme>
</file>

<file path=ppt/theme/theme3.xml><?xml version="1.0" encoding="utf-8"?>
<a:theme xmlns:a="http://schemas.openxmlformats.org/drawingml/2006/main" name="3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F323D74-B7C7-4C52-AAE1-9E80D31E11B8}"/>
    </a:ext>
  </a:extLst>
</a:theme>
</file>

<file path=ppt/theme/theme4.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8AEEC80E-6180-4D29-BE0C-A3ED15CDE07C}"/>
    </a:ext>
  </a:extLst>
</a:theme>
</file>

<file path=ppt/theme/theme5.xml><?xml version="1.0" encoding="utf-8"?>
<a:theme xmlns:a="http://schemas.openxmlformats.org/drawingml/2006/main" name="4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706F33EF-9CAD-43E5-B557-C00CB4CA4066}"/>
    </a:ext>
  </a:extLst>
</a:theme>
</file>

<file path=ppt/theme/theme6.xml><?xml version="1.0" encoding="utf-8"?>
<a:theme xmlns:a="http://schemas.openxmlformats.org/drawingml/2006/main" name="6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E1186576-1636-4625-82E7-0F4A9758616F}"/>
    </a:ext>
  </a:extLst>
</a:theme>
</file>

<file path=ppt/theme/theme7.xml><?xml version="1.0" encoding="utf-8"?>
<a:theme xmlns:a="http://schemas.openxmlformats.org/drawingml/2006/main" name="7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39F5768D-9D2B-4701-A2E1-104A4AC2C4CB}"/>
    </a:ext>
  </a:extLst>
</a:theme>
</file>

<file path=ppt/theme/theme8.xml><?xml version="1.0" encoding="utf-8"?>
<a:theme xmlns:a="http://schemas.openxmlformats.org/drawingml/2006/main" name="8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D43E569B-508C-4715-930A-44440F95E3AC}"/>
    </a:ext>
  </a:extLst>
</a:theme>
</file>

<file path=ppt/theme/theme9.xml><?xml version="1.0" encoding="utf-8"?>
<a:theme xmlns:a="http://schemas.openxmlformats.org/drawingml/2006/main" name="9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4640D5DF-2DB4-4B1F-9631-D0D7F3A106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n20c43376ba644239f9f79cd8f137512 xmlns="96d18d4f-8943-4be0-ae63-716d580eaa2c">
      <Terms xmlns="http://schemas.microsoft.com/office/infopath/2007/PartnerControls"/>
    </n20c43376ba644239f9f79cd8f137512>
    <oc1ee03b8b8d4059adc8df8943ac4ea5 xmlns="96d18d4f-8943-4be0-ae63-716d580eaa2c">
      <Terms xmlns="http://schemas.microsoft.com/office/infopath/2007/PartnerControls">
        <TermInfo xmlns="http://schemas.microsoft.com/office/infopath/2007/PartnerControls">
          <TermName xmlns="http://schemas.microsoft.com/office/infopath/2007/PartnerControls">Private</TermName>
          <TermId xmlns="http://schemas.microsoft.com/office/infopath/2007/PartnerControls">dfe2726a-d7c6-4ddf-bdde-4ca133caf27d</TermId>
        </TermInfo>
      </Terms>
    </oc1ee03b8b8d4059adc8df8943ac4ea5>
    <j2903483daa4494d832643002824d544 xmlns="96d18d4f-8943-4be0-ae63-716d580eaa2c">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j2903483daa4494d832643002824d544>
    <hee874f9877d43209f687f08ba8c1c13 xmlns="96d18d4f-8943-4be0-ae63-716d580eaa2c">
      <Terms xmlns="http://schemas.microsoft.com/office/infopath/2007/PartnerControls"/>
    </hee874f9877d43209f687f08ba8c1c13>
    <MYENTSOE_SiteType xmlns="96d18d4f-8943-4be0-ae63-716d580eaa2c">MYENTSOE</MYENTSOE_SiteType>
    <f627a6874bda4098970702f27e38ecca xmlns="96d18d4f-8943-4be0-ae63-716d580eaa2c">
      <Terms xmlns="http://schemas.microsoft.com/office/infopath/2007/PartnerControls"/>
    </f627a6874bda4098970702f27e38ecca>
    <cc503b29d20a4b8caf1c0078c6c71f02 xmlns="96d18d4f-8943-4be0-ae63-716d580eaa2c">
      <Terms xmlns="http://schemas.microsoft.com/office/infopath/2007/PartnerControls"/>
    </cc503b29d20a4b8caf1c0078c6c71f02>
    <p2d311f46cb84c09aaa676cb5a2ab8dc xmlns="96d18d4f-8943-4be0-ae63-716d580eaa2c">
      <Terms xmlns="http://schemas.microsoft.com/office/infopath/2007/PartnerControls"/>
    </p2d311f46cb84c09aaa676cb5a2ab8dc>
    <TaxCatchAll xmlns="e3fb2008-9808-4f29-aa32-2f66631018ed">
      <Value>118</Value>
      <Value>120</Value>
      <Value>119</Value>
    </TaxCatchAll>
    <fff1f3c470ce42c483c79b3b17467d02 xmlns="96d18d4f-8943-4be0-ae63-716d580eaa2c">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fff1f3c470ce42c483c79b3b17467d02>
    <pd955bdd7d764225abed26360a412580 xmlns="96d18d4f-8943-4be0-ae63-716d580eaa2c">
      <Terms xmlns="http://schemas.microsoft.com/office/infopath/2007/PartnerControls"/>
    </pd955bdd7d764225abed26360a412580>
    <kaa7b28a601a46d6861af6eaaaf2ec5c xmlns="96d18d4f-8943-4be0-ae63-716d580eaa2c">
      <Terms xmlns="http://schemas.microsoft.com/office/infopath/2007/PartnerControls"/>
    </kaa7b28a601a46d6861af6eaaaf2ec5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B07654950DC4CB4F1D1C3A3B108C4" ma:contentTypeVersion="35" ma:contentTypeDescription="Create a new document." ma:contentTypeScope="" ma:versionID="fa99d4c1ff6b1645e1257f819de147e1">
  <xsd:schema xmlns:xsd="http://www.w3.org/2001/XMLSchema" xmlns:xs="http://www.w3.org/2001/XMLSchema" xmlns:p="http://schemas.microsoft.com/office/2006/metadata/properties" xmlns:ns2="96d18d4f-8943-4be0-ae63-716d580eaa2c" xmlns:ns3="e3fb2008-9808-4f29-aa32-2f66631018ed" targetNamespace="http://schemas.microsoft.com/office/2006/metadata/properties" ma:root="true" ma:fieldsID="486adc5da0fb21bceabdd22a2cecf59d" ns2:_="" ns3:_="">
    <xsd:import namespace="96d18d4f-8943-4be0-ae63-716d580eaa2c"/>
    <xsd:import namespace="e3fb2008-9808-4f29-aa32-2f66631018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YENTSOE_SiteType" minOccurs="0"/>
                <xsd:element ref="ns2:fff1f3c470ce42c483c79b3b17467d02" minOccurs="0"/>
                <xsd:element ref="ns3:TaxCatchAll" minOccurs="0"/>
                <xsd:element ref="ns2:j2903483daa4494d832643002824d544" minOccurs="0"/>
                <xsd:element ref="ns2:hee874f9877d43209f687f08ba8c1c13" minOccurs="0"/>
                <xsd:element ref="ns2:f627a6874bda4098970702f27e38ecca" minOccurs="0"/>
                <xsd:element ref="ns2:n20c43376ba644239f9f79cd8f137512" minOccurs="0"/>
                <xsd:element ref="ns2:kaa7b28a601a46d6861af6eaaaf2ec5c" minOccurs="0"/>
                <xsd:element ref="ns2:oc1ee03b8b8d4059adc8df8943ac4ea5" minOccurs="0"/>
                <xsd:element ref="ns2:p2d311f46cb84c09aaa676cb5a2ab8dc" minOccurs="0"/>
                <xsd:element ref="ns2:cc503b29d20a4b8caf1c0078c6c71f02" minOccurs="0"/>
                <xsd:element ref="ns2:pd955bdd7d764225abed26360a41258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18d4f-8943-4be0-ae63-716d580eaa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YENTSOE_SiteType" ma:index="16" nillable="true" ma:displayName="Site Type" ma:default="MYENTSOE" ma:internalName="MYENTSOE_SiteType">
      <xsd:simpleType>
        <xsd:restriction base="dms:Text"/>
      </xsd:simpleType>
    </xsd:element>
    <xsd:element name="fff1f3c470ce42c483c79b3b17467d02" ma:index="18" nillable="true" ma:taxonomy="true" ma:internalName="fff1f3c470ce42c483c79b3b17467d02" ma:taxonomyFieldName="MYENTSOE_PublicType" ma:displayName="Public Type" ma:default="-1;#Extranet|922fc1ba-0c8d-4fbf-b30d-83722d0f30f2" ma:fieldId="{fff1f3c4-70ce-42c4-83c7-9b3b17467d02}"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j2903483daa4494d832643002824d544" ma:index="21" nillable="true" ma:taxonomy="true" ma:internalName="j2903483daa4494d832643002824d544" ma:taxonomyFieldName="MYENTSOE_Section" ma:displayName="Section" ma:default="-1;#MC|7366e961-a820-475f-a3d2-d45454cbc454" ma:fieldId="{32903483-daa4-494d-8326-43002824d544}"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hee874f9877d43209f687f08ba8c1c13" ma:index="23" nillable="true" ma:taxonomy="true" ma:internalName="hee874f9877d43209f687f08ba8c1c13" ma:taxonomyFieldName="MYENTSOE_Classification1" ma:displayName="Classification 1" ma:fieldId="{1ee874f9-877d-4320-9f68-7f08ba8c1c13}"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f627a6874bda4098970702f27e38ecca" ma:index="25" nillable="true" ma:taxonomy="true" ma:internalName="f627a6874bda4098970702f27e38ecca" ma:taxonomyFieldName="MYENTSOE_Classification2" ma:displayName="Classification 2" ma:fieldId="{f627a687-4bda-4098-9707-02f27e38ecc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n20c43376ba644239f9f79cd8f137512" ma:index="27" nillable="true" ma:taxonomy="true" ma:internalName="n20c43376ba644239f9f79cd8f137512" ma:taxonomyFieldName="MYENTSOE_Classification3" ma:displayName="Classification 3" ma:fieldId="{720c4337-6ba6-4423-9f9f-79cd8f137512}"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kaa7b28a601a46d6861af6eaaaf2ec5c" ma:index="29" nillable="true" ma:taxonomy="true" ma:internalName="kaa7b28a601a46d6861af6eaaaf2ec5c" ma:taxonomyFieldName="MYENTSOE_Classification4" ma:displayName="Classification 4" ma:fieldId="{4aa7b28a-601a-46d6-861a-f6eaaaf2ec5c}"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oc1ee03b8b8d4059adc8df8943ac4ea5" ma:index="31" nillable="true" ma:taxonomy="true" ma:internalName="oc1ee03b8b8d4059adc8df8943ac4ea5" ma:taxonomyFieldName="MYENTSOE_SharingType" ma:displayName="Sharing Type" ma:default="-1;#Private|dfe2726a-d7c6-4ddf-bdde-4ca133caf27d" ma:fieldId="{8c1ee03b-8b8d-4059-adc8-df8943ac4ea5}"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p2d311f46cb84c09aaa676cb5a2ab8dc" ma:index="33" nillable="true" ma:taxonomy="true" ma:internalName="p2d311f46cb84c09aaa676cb5a2ab8dc" ma:taxonomyFieldName="Confidentiality" ma:displayName="Confidentiality" ma:fieldId="{92d311f4-6cb8-4c09-aaa6-76cb5a2ab8dc}" ma:sspId="0cf2b176-d4dc-4d18-8c95-51f9f2dafcd3" ma:termSetId="1aeb3a4d-5a56-4fc5-b0c8-230b3cd7bda4" ma:anchorId="00000000-0000-0000-0000-000000000000" ma:open="false" ma:isKeyword="false">
      <xsd:complexType>
        <xsd:sequence>
          <xsd:element ref="pc:Terms" minOccurs="0" maxOccurs="1"/>
        </xsd:sequence>
      </xsd:complexType>
    </xsd:element>
    <xsd:element name="cc503b29d20a4b8caf1c0078c6c71f02" ma:index="35" nillable="true" ma:taxonomy="true" ma:internalName="cc503b29d20a4b8caf1c0078c6c71f02" ma:taxonomyFieldName="MYENTSOE_DataClassification" ma:displayName="Data Classification" ma:fieldId="{cc503b29-d20a-4b8c-af1c-0078c6c71f02}"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pd955bdd7d764225abed26360a412580" ma:index="37" nillable="true" ma:taxonomy="true" ma:internalName="pd955bdd7d764225abed26360a412580" ma:taxonomyFieldName="MYENTSOE_DocumentClassification" ma:displayName="Document Classification" ma:fieldId="{9d955bdd-7d76-4225-abed-26360a412580}" ma:sspId="0cf2b176-d4dc-4d18-8c95-51f9f2dafcd3" ma:termSetId="8b91b5eb-b01b-44d4-a921-6f52ae5aec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07cbf0f-cc50-405e-a2aa-e55bac415d66}" ma:internalName="TaxCatchAll"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D8156A-767B-488A-B26D-BDD795B97D78}">
  <ds:schemaRefs>
    <ds:schemaRef ds:uri="http://schemas.microsoft.com/sharepoint/v3/contenttype/forms"/>
  </ds:schemaRefs>
</ds:datastoreItem>
</file>

<file path=customXml/itemProps2.xml><?xml version="1.0" encoding="utf-8"?>
<ds:datastoreItem xmlns:ds="http://schemas.openxmlformats.org/officeDocument/2006/customXml" ds:itemID="{AA6A3DC6-D96E-4665-B894-4DDCCA045DA7}">
  <ds:schemaRefs>
    <ds:schemaRef ds:uri="96d18d4f-8943-4be0-ae63-716d580eaa2c"/>
    <ds:schemaRef ds:uri="e3fb2008-9808-4f29-aa32-2f6663101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E443A0-57E4-4D83-8481-55D7C2903F21}">
  <ds:schemaRefs>
    <ds:schemaRef ds:uri="96d18d4f-8943-4be0-ae63-716d580eaa2c"/>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entso-e_ppt_template_with_new title_slides_210709</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14</vt:i4>
      </vt:variant>
      <vt:variant>
        <vt:lpstr>Slide Titles</vt:lpstr>
      </vt:variant>
      <vt:variant>
        <vt:i4>8</vt:i4>
      </vt:variant>
    </vt:vector>
  </HeadingPairs>
  <TitlesOfParts>
    <vt:vector size="22" baseType="lpstr">
      <vt:lpstr>5_ENTSO-E Cover</vt:lpstr>
      <vt:lpstr>ENTSO-E Cover</vt:lpstr>
      <vt:lpstr>3_ENTSO-E Cover</vt:lpstr>
      <vt:lpstr>2_ENTSO-E Cover</vt:lpstr>
      <vt:lpstr>4_ENTSO-E Cover</vt:lpstr>
      <vt:lpstr>6_ENTSO-E Cover</vt:lpstr>
      <vt:lpstr>7_ENTSO-E Cover</vt:lpstr>
      <vt:lpstr>8_ENTSO-E Cover</vt:lpstr>
      <vt:lpstr>9_ENTSO-E Cover</vt:lpstr>
      <vt:lpstr>10_ENTSO-E Cover</vt:lpstr>
      <vt:lpstr>11_ENTSO-E Cover</vt:lpstr>
      <vt:lpstr>2_ENTSO-E Content</vt:lpstr>
      <vt:lpstr>13_Mission Statement</vt:lpstr>
      <vt:lpstr>14_blank slide</vt:lpstr>
      <vt:lpstr>MESC| 2024 IF survey on harmonisation of T&amp;C’s – stakeholder feedback</vt:lpstr>
      <vt:lpstr>IF Survey - Background</vt:lpstr>
      <vt:lpstr>Timeline</vt:lpstr>
      <vt:lpstr>IF Survey 2024: Stakeholder feedback </vt:lpstr>
      <vt:lpstr>Short list of prioritised harmonisation needs</vt:lpstr>
      <vt:lpstr>Back-up</vt:lpstr>
      <vt:lpstr>Harmonisation needs to be further assessed until 2028</vt:lpstr>
      <vt:lpstr>Harmonisation needs out of scope</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Master</dc:subject>
  <dc:creator>Kristine Marcina</dc:creator>
  <cp:keywords>ENTSO-E PowerPoint</cp:keywords>
  <cp:revision>59</cp:revision>
  <dcterms:created xsi:type="dcterms:W3CDTF">2022-09-07T09:16:02Z</dcterms:created>
  <dcterms:modified xsi:type="dcterms:W3CDTF">2024-09-26T09:46:47Z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0x010100630B07654950DC4CB4F1D1C3A3B108C4</vt:lpwstr>
  </property>
  <property fmtid="{D5CDD505-2E9C-101B-9397-08002B2CF9AE}" pid="3" name="TaxKeyword">
    <vt:lpwstr>4078;#ENTSO-E PowerPoint|6e3f1693-d05d-43c6-ad09-86e7e46fc6db</vt:lpwstr>
  </property>
  <property fmtid="{D5CDD505-2E9C-101B-9397-08002B2CF9AE}" pid="4" name="Level of Disclosure">
    <vt:lpwstr/>
  </property>
  <property fmtid="{D5CDD505-2E9C-101B-9397-08002B2CF9AE}" pid="5" name="Data Classification">
    <vt:lpwstr>4019;#Open within ENTSO-E only|9abc0ec8-f4dc-4890-bc00-2ed7d301575a</vt:lpwstr>
  </property>
  <property fmtid="{D5CDD505-2E9C-101B-9397-08002B2CF9AE}" pid="6" name="Data Origin">
    <vt:lpwstr>4021;#Entso-E|8b8da1a5-4bab-488a-80fd-9db3fbf777b9</vt:lpwstr>
  </property>
  <property fmtid="{D5CDD505-2E9C-101B-9397-08002B2CF9AE}" pid="7" name="MYENTSOE_Classification2">
    <vt:lpwstr/>
  </property>
  <property fmtid="{D5CDD505-2E9C-101B-9397-08002B2CF9AE}" pid="8" name="Confidentiality">
    <vt:lpwstr/>
  </property>
  <property fmtid="{D5CDD505-2E9C-101B-9397-08002B2CF9AE}" pid="9" name="MYENTSOE_Classification3">
    <vt:lpwstr/>
  </property>
  <property fmtid="{D5CDD505-2E9C-101B-9397-08002B2CF9AE}" pid="10" name="MYENTSOE_PublicType">
    <vt:lpwstr>118;#Extranet|922fc1ba-0c8d-4fbf-b30d-83722d0f30f2</vt:lpwstr>
  </property>
  <property fmtid="{D5CDD505-2E9C-101B-9397-08002B2CF9AE}" pid="11" name="MYENTSOE_SharingType">
    <vt:lpwstr>120;#Private|dfe2726a-d7c6-4ddf-bdde-4ca133caf27d</vt:lpwstr>
  </property>
  <property fmtid="{D5CDD505-2E9C-101B-9397-08002B2CF9AE}" pid="12" name="MYENTSOE_DocumentClassification">
    <vt:lpwstr/>
  </property>
  <property fmtid="{D5CDD505-2E9C-101B-9397-08002B2CF9AE}" pid="13" name="MYENTSOE_Classification1">
    <vt:lpwstr/>
  </property>
  <property fmtid="{D5CDD505-2E9C-101B-9397-08002B2CF9AE}" pid="14" name="MYENTSOE_Section">
    <vt:lpwstr>119;#MC|7366e961-a820-475f-a3d2-d45454cbc454</vt:lpwstr>
  </property>
  <property fmtid="{D5CDD505-2E9C-101B-9397-08002B2CF9AE}" pid="15" name="MYENTSOE_Classification4">
    <vt:lpwstr/>
  </property>
  <property fmtid="{D5CDD505-2E9C-101B-9397-08002B2CF9AE}" pid="16" name="MYENTSOE_DataClassification">
    <vt:lpwstr/>
  </property>
</Properties>
</file>