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147479239" r:id="rId5"/>
    <p:sldId id="214747924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47300-361B-BC9E-7192-9BAE504094CA}" name="Martin POVH (ACER)" initials="MP" userId="S::Martin.POVH@acer.europa.eu::b625b410-6343-4e0c-ae2b-c023ec4b259b" providerId="AD"/>
  <p188:author id="{BFC0B8BC-3138-C6BD-AB17-47BD4081D14F}" name="Mathieu FRANSEN (ACER)" initials="MF" userId="S::Mathieu.FRANSEN@acer.europa.eu::f7fb3780-5afe-4de0-99ac-d1f55bcc08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hieu FRANSEN (ACER)" initials="MF" lastIdx="11" clrIdx="0">
    <p:extLst>
      <p:ext uri="{19B8F6BF-5375-455C-9EA6-DF929625EA0E}">
        <p15:presenceInfo xmlns:p15="http://schemas.microsoft.com/office/powerpoint/2012/main" userId="8f2ab1b9d60c3b55" providerId="Windows Live"/>
      </p:ext>
    </p:extLst>
  </p:cmAuthor>
  <p:cmAuthor id="2" name="Thomas KAWAM (ACER)" initials="TK(" lastIdx="5" clrIdx="1">
    <p:extLst>
      <p:ext uri="{19B8F6BF-5375-455C-9EA6-DF929625EA0E}">
        <p15:presenceInfo xmlns:p15="http://schemas.microsoft.com/office/powerpoint/2012/main" userId="S-1-5-21-2095169090-3124838536-772759387-9403" providerId="AD"/>
      </p:ext>
    </p:extLst>
  </p:cmAuthor>
  <p:cmAuthor id="3" name="Martin POVH (ACER)" initials="MP" lastIdx="5" clrIdx="2">
    <p:extLst>
      <p:ext uri="{19B8F6BF-5375-455C-9EA6-DF929625EA0E}">
        <p15:presenceInfo xmlns:p15="http://schemas.microsoft.com/office/powerpoint/2012/main" userId="Martin POVH (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1" d="100"/>
          <a:sy n="61" d="100"/>
        </p:scale>
        <p:origin x="81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4FB42-6E77-4F8D-91CB-A1BDE5F5D1A5}"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8A017-98ED-4496-9F0F-D1744BD92C62}" type="slidenum">
              <a:rPr lang="en-GB" smtClean="0"/>
              <a:t>‹#›</a:t>
            </a:fld>
            <a:endParaRPr lang="en-GB"/>
          </a:p>
        </p:txBody>
      </p:sp>
    </p:spTree>
    <p:extLst>
      <p:ext uri="{BB962C8B-B14F-4D97-AF65-F5344CB8AC3E}">
        <p14:creationId xmlns:p14="http://schemas.microsoft.com/office/powerpoint/2010/main" val="327196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20490D-1782-EA44-A3A5-3F8539CC8581}" type="slidenum">
              <a:rPr kumimoji="0" lang="en-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96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20490D-1782-EA44-A3A5-3F8539CC8581}" type="slidenum">
              <a:rPr kumimoji="0" lang="en-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6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114065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249A5EE3-6309-4967-923D-E4F9709AC674}" type="slidenum">
              <a:rPr lang="en-GB" smtClean="0"/>
              <a:t>‹#›</a:t>
            </a:fld>
            <a:endParaRPr lang="en-GB"/>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43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idx="1"/>
          </p:nvPr>
        </p:nvSpPr>
        <p:spPr/>
        <p:txBody>
          <a:bodyPr>
            <a:normAutofit/>
          </a:bodyPr>
          <a:lstStyle>
            <a:lvl1pPr marL="285750" indent="-285750">
              <a:lnSpc>
                <a:spcPct val="120000"/>
              </a:lnSpc>
              <a:buClr>
                <a:srgbClr val="3678BD"/>
              </a:buClr>
              <a:buFont typeface="Arial" panose="020B0604020202020204" pitchFamily="34" charset="0"/>
              <a:buChar char="•"/>
              <a:defRPr sz="1800"/>
            </a:lvl1pPr>
            <a:lvl2pPr marL="742950" indent="-285750">
              <a:buFont typeface="Arial" panose="020B0604020202020204" pitchFamily="34" charset="0"/>
              <a:buChar char="•"/>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Slide Number Placeholder 5"/>
          <p:cNvSpPr>
            <a:spLocks noGrp="1"/>
          </p:cNvSpPr>
          <p:nvPr>
            <p:ph type="sldNum" sz="quarter" idx="12"/>
          </p:nvPr>
        </p:nvSpPr>
        <p:spPr/>
        <p:txBody>
          <a:bodyPr/>
          <a:lstStyle/>
          <a:p>
            <a:fld id="{249A5EE3-6309-4967-923D-E4F9709AC674}" type="slidenum">
              <a:rPr lang="en-GB" smtClean="0"/>
              <a:t>‹#›</a:t>
            </a:fld>
            <a:endParaRPr lang="en-GB"/>
          </a:p>
        </p:txBody>
      </p:sp>
    </p:spTree>
    <p:extLst>
      <p:ext uri="{BB962C8B-B14F-4D97-AF65-F5344CB8AC3E}">
        <p14:creationId xmlns:p14="http://schemas.microsoft.com/office/powerpoint/2010/main" val="54287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4" name="Content Placeholder 3"/>
          <p:cNvSpPr>
            <a:spLocks noGrp="1"/>
          </p:cNvSpPr>
          <p:nvPr>
            <p:ph sz="half" idx="2"/>
          </p:nvPr>
        </p:nvSpPr>
        <p:spPr>
          <a:xfrm>
            <a:off x="6238875" y="1377950"/>
            <a:ext cx="5181600" cy="4508500"/>
          </a:xfrm>
        </p:spPr>
        <p:txBody>
          <a:bodyPr>
            <a:normAutofit/>
          </a:bodyPr>
          <a:lstStyle>
            <a:lvl1pPr marL="0" indent="0">
              <a:lnSpc>
                <a:spcPct val="120000"/>
              </a:lnSpc>
              <a:buFont typeface="Arial" panose="020B0604020202020204" pitchFamily="34" charset="0"/>
              <a:buNone/>
              <a:defRPr sz="1800"/>
            </a:lvl1pPr>
            <a:lvl2pPr marL="457200" indent="0">
              <a:buFont typeface="Arial" panose="020B0604020202020204" pitchFamily="34" charset="0"/>
              <a:buNone/>
              <a:defRPr sz="2000"/>
            </a:lvl2pPr>
            <a:lvl3pPr marL="914400" indent="0">
              <a:buFont typeface="Arial" panose="020B0604020202020204" pitchFamily="34" charset="0"/>
              <a:buNone/>
              <a:defRPr sz="2000"/>
            </a:lvl3pPr>
            <a:lvl4pPr marL="1371600" indent="0">
              <a:buFont typeface="Arial" panose="020B0604020202020204" pitchFamily="34" charset="0"/>
              <a:buNone/>
              <a:defRPr sz="2000"/>
            </a:lvl4pPr>
            <a:lvl5pPr marL="1828800" indent="0">
              <a:buFont typeface="Arial" panose="020B0604020202020204" pitchFamily="34" charset="0"/>
              <a:buNone/>
              <a:defRPr sz="2000"/>
            </a:lvl5pPr>
          </a:lstStyle>
          <a:p>
            <a:pPr lvl="0"/>
            <a:r>
              <a:rPr lang="en-US"/>
              <a:t>Edit Master text styles</a:t>
            </a:r>
          </a:p>
        </p:txBody>
      </p:sp>
      <p:sp>
        <p:nvSpPr>
          <p:cNvPr id="7" name="Slide Number Placeholder 6"/>
          <p:cNvSpPr>
            <a:spLocks noGrp="1"/>
          </p:cNvSpPr>
          <p:nvPr>
            <p:ph type="sldNum" sz="quarter" idx="12"/>
          </p:nvPr>
        </p:nvSpPr>
        <p:spPr/>
        <p:txBody>
          <a:bodyPr/>
          <a:lstStyle/>
          <a:p>
            <a:fld id="{249A5EE3-6309-4967-923D-E4F9709AC674}" type="slidenum">
              <a:rPr lang="en-GB" smtClean="0"/>
              <a:t>‹#›</a:t>
            </a:fld>
            <a:endParaRPr lang="en-GB"/>
          </a:p>
        </p:txBody>
      </p:sp>
    </p:spTree>
    <p:extLst>
      <p:ext uri="{BB962C8B-B14F-4D97-AF65-F5344CB8AC3E}">
        <p14:creationId xmlns:p14="http://schemas.microsoft.com/office/powerpoint/2010/main" val="118616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249A5EE3-6309-4967-923D-E4F9709AC674}" type="slidenum">
              <a:rPr lang="en-GB" smtClean="0"/>
              <a:t>‹#›</a:t>
            </a:fld>
            <a:endParaRPr lang="en-GB"/>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864436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249A5EE3-6309-4967-923D-E4F9709AC674}" type="slidenum">
              <a:rPr lang="en-GB" smtClean="0"/>
              <a:t>‹#›</a:t>
            </a:fld>
            <a:endParaRPr lang="en-GB"/>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17597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p:nvSpPr>
        <p:spPr>
          <a:xfrm>
            <a:off x="9443720"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linkedin.com/company/EU-ACER/</a:t>
            </a:r>
          </a:p>
        </p:txBody>
      </p:sp>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p:nvGrpSpPr>
        <p:grpSpPr>
          <a:xfrm>
            <a:off x="6795009" y="5800726"/>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p:nvPicPr>
        <p:blipFill>
          <a:blip r:embed="rId6"/>
          <a:stretch>
            <a:fillRect/>
          </a:stretch>
        </p:blipFill>
        <p:spPr>
          <a:xfrm>
            <a:off x="9193267" y="6137846"/>
            <a:ext cx="208072" cy="175836"/>
          </a:xfrm>
          <a:prstGeom prst="rect">
            <a:avLst/>
          </a:prstGeom>
        </p:spPr>
      </p:pic>
    </p:spTree>
    <p:extLst>
      <p:ext uri="{BB962C8B-B14F-4D97-AF65-F5344CB8AC3E}">
        <p14:creationId xmlns:p14="http://schemas.microsoft.com/office/powerpoint/2010/main" val="125177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16945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137487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152375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9710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426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01623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40594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9A5EE3-6309-4967-923D-E4F9709AC674}" type="slidenum">
              <a:rPr lang="en-GB" smtClean="0"/>
              <a:t>‹#›</a:t>
            </a:fld>
            <a:endParaRPr lang="en-GB"/>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51137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3462809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249A5EE3-6309-4967-923D-E4F9709AC674}" type="slidenum">
              <a:rPr lang="en-GB" smtClean="0"/>
              <a:t>‹#›</a:t>
            </a:fld>
            <a:endParaRPr lang="en-GB"/>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43156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249A5EE3-6309-4967-923D-E4F9709AC674}" type="slidenum">
              <a:rPr lang="en-GB" smtClean="0"/>
              <a:t>‹#›</a:t>
            </a:fld>
            <a:endParaRPr lang="en-GB"/>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31931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72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1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7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72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p:nvSpPr>
        <p:spPr>
          <a:xfrm>
            <a:off x="0" y="6281998"/>
            <a:ext cx="12192000" cy="576002"/>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9A5EE3-6309-4967-923D-E4F9709AC674}" type="slidenum">
              <a:rPr lang="en-GB" smtClean="0"/>
              <a:t>‹#›</a:t>
            </a:fld>
            <a:endParaRPr lang="en-GB"/>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
        <p:nvSpPr>
          <p:cNvPr id="7" name="Rectangle 6">
            <a:extLst>
              <a:ext uri="{FF2B5EF4-FFF2-40B4-BE49-F238E27FC236}">
                <a16:creationId xmlns:a16="http://schemas.microsoft.com/office/drawing/2014/main" id="{92099C54-E6D9-104F-897A-7F57E35A63C7}"/>
              </a:ext>
            </a:extLst>
          </p:cNvPr>
          <p:cNvSpPr/>
          <p:nvPr/>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422659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249A5EE3-6309-4967-923D-E4F9709AC674}" type="slidenum">
              <a:rPr lang="en-GB" smtClean="0"/>
              <a:t>‹#›</a:t>
            </a:fld>
            <a:endParaRPr lang="en-GB"/>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86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249A5EE3-6309-4967-923D-E4F9709AC674}" type="slidenum">
              <a:rPr lang="en-GB" smtClean="0"/>
              <a:t>‹#›</a:t>
            </a:fld>
            <a:endParaRPr lang="en-GB"/>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99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p:nvSpPr>
        <p:spPr>
          <a:xfrm>
            <a:off x="0" y="6282000"/>
            <a:ext cx="12192000" cy="576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rmAutofit/>
          </a:bodyPr>
          <a:lstStyle/>
          <a:p>
            <a:r>
              <a:rPr lang="en-GB" dirty="0"/>
              <a:t>Slide title</a:t>
            </a:r>
            <a:endParaRPr lang="en-US" dirty="0"/>
          </a:p>
        </p:txBody>
      </p:sp>
      <p:sp>
        <p:nvSpPr>
          <p:cNvPr id="3" name="Text Placeholder 2"/>
          <p:cNvSpPr>
            <a:spLocks noGrp="1"/>
          </p:cNvSpPr>
          <p:nvPr>
            <p:ph type="body" idx="1"/>
          </p:nvPr>
        </p:nvSpPr>
        <p:spPr>
          <a:xfrm>
            <a:off x="714632" y="1430209"/>
            <a:ext cx="1080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249A5EE3-6309-4967-923D-E4F9709AC674}" type="slidenum">
              <a:rPr lang="en-GB" smtClean="0"/>
              <a:t>‹#›</a:t>
            </a:fld>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6"/>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591B5B6-D938-0F47-BF55-D21DE155CC0B}"/>
              </a:ext>
            </a:extLst>
          </p:cNvPr>
          <p:cNvSpPr/>
          <p:nvPr/>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p:nvPicPr>
        <p:blipFill>
          <a:blip r:embed="rId26"/>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22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678BD"/>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678BD"/>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678B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678BD"/>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678BD"/>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F21DCB-E284-A140-8103-86F48AF2264A}"/>
              </a:ext>
            </a:extLst>
          </p:cNvPr>
          <p:cNvSpPr>
            <a:spLocks noGrp="1"/>
          </p:cNvSpPr>
          <p:nvPr>
            <p:ph type="title"/>
          </p:nvPr>
        </p:nvSpPr>
        <p:spPr>
          <a:xfrm>
            <a:off x="2756270" y="402832"/>
            <a:ext cx="8715730" cy="615120"/>
          </a:xfrm>
        </p:spPr>
        <p:txBody>
          <a:bodyPr>
            <a:normAutofit fontScale="90000"/>
          </a:bodyPr>
          <a:lstStyle/>
          <a:p>
            <a:pPr algn="r"/>
            <a:r>
              <a:rPr lang="en-GB" sz="3600" dirty="0">
                <a:solidFill>
                  <a:schemeClr val="tx1"/>
                </a:solidFill>
              </a:rPr>
              <a:t>Preliminary view on VTH study</a:t>
            </a:r>
            <a:endParaRPr lang="en-SI" sz="2800" b="0" dirty="0">
              <a:solidFill>
                <a:schemeClr val="tx1"/>
              </a:solidFill>
            </a:endParaRPr>
          </a:p>
        </p:txBody>
      </p:sp>
      <p:sp>
        <p:nvSpPr>
          <p:cNvPr id="10" name="Slide Number Placeholder 3">
            <a:extLst>
              <a:ext uri="{FF2B5EF4-FFF2-40B4-BE49-F238E27FC236}">
                <a16:creationId xmlns:a16="http://schemas.microsoft.com/office/drawing/2014/main" id="{428B1F5D-873F-6745-894D-73A791B129DB}"/>
              </a:ext>
            </a:extLst>
          </p:cNvPr>
          <p:cNvSpPr>
            <a:spLocks noGrp="1"/>
          </p:cNvSpPr>
          <p:nvPr>
            <p:ph type="sldNum" sz="quarter" idx="12"/>
          </p:nvPr>
        </p:nvSpPr>
        <p:spPr>
          <a:xfrm>
            <a:off x="11472000" y="6281998"/>
            <a:ext cx="720000" cy="57600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2">
            <a:extLst>
              <a:ext uri="{FF2B5EF4-FFF2-40B4-BE49-F238E27FC236}">
                <a16:creationId xmlns:a16="http://schemas.microsoft.com/office/drawing/2014/main" id="{B8C3236A-F1F7-EA46-9B6A-B24D835F1C8D}"/>
              </a:ext>
            </a:extLst>
          </p:cNvPr>
          <p:cNvSpPr txBox="1">
            <a:spLocks/>
          </p:cNvSpPr>
          <p:nvPr/>
        </p:nvSpPr>
        <p:spPr>
          <a:xfrm>
            <a:off x="329183" y="1130354"/>
            <a:ext cx="11768223" cy="514317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tx2"/>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1"/>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
                <a:srgbClr val="004FEE"/>
              </a:buClr>
              <a:buSzTx/>
              <a:tabLst/>
              <a:defRPr/>
            </a:pPr>
            <a:r>
              <a:rPr kumimoji="0" lang="en-GB"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 the study</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Virtual hub can only be constructed from DA prices – reference prices are needed for each MTU</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Constructing virtual hub with forward prices makes no sense, especially since most of the forward prices have little or no liquidity behind (many prices determined administratively)</a:t>
            </a:r>
            <a:endParaRPr kumimoji="0" lang="en-GB"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VTH should be constructed from DA prices, its success can be additionally checked </a:t>
            </a:r>
            <a:r>
              <a:rPr lang="en-GB" b="1" u="sng" dirty="0"/>
              <a:t>ex-post </a:t>
            </a:r>
            <a:r>
              <a:rPr lang="en-GB" dirty="0"/>
              <a:t>with correlation of forward prices (if underlying prices are liquid)</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Including </a:t>
            </a:r>
            <a:r>
              <a:rPr lang="en-GB" dirty="0"/>
              <a:t>S</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pain and the whole Italy into VTH would not be a good idea – it would significantly worsen the VTH quality – VTH must include only generally well correlated BZs (good network connections).</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It is </a:t>
            </a:r>
            <a:r>
              <a:rPr lang="en-GB" b="1" u="sng" dirty="0"/>
              <a:t>mathematically impossible </a:t>
            </a:r>
            <a:r>
              <a:rPr lang="en-GB" dirty="0"/>
              <a:t>that weighted average price has </a:t>
            </a:r>
            <a:r>
              <a:rPr lang="en-GB" b="1" u="sng" dirty="0"/>
              <a:t>lower correlation to all underlying prices </a:t>
            </a:r>
            <a:r>
              <a:rPr lang="en-GB" dirty="0"/>
              <a:t>compared to than one of the constituent BZ price</a:t>
            </a:r>
            <a:endParaRPr kumimoji="0" lang="en-GB"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Why working with log-differences? Is it because of non-stationarity? Unit root test? Cointegration test?</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Is it possible to get all the underlying data to verify the results (FWD prices and weights)?</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endParaRPr kumimoji="0" lang="en-GB" i="1"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640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F21DCB-E284-A140-8103-86F48AF2264A}"/>
              </a:ext>
            </a:extLst>
          </p:cNvPr>
          <p:cNvSpPr>
            <a:spLocks noGrp="1"/>
          </p:cNvSpPr>
          <p:nvPr>
            <p:ph type="title"/>
          </p:nvPr>
        </p:nvSpPr>
        <p:spPr>
          <a:xfrm>
            <a:off x="2756270" y="402832"/>
            <a:ext cx="8715730" cy="615120"/>
          </a:xfrm>
        </p:spPr>
        <p:txBody>
          <a:bodyPr>
            <a:normAutofit fontScale="90000"/>
          </a:bodyPr>
          <a:lstStyle/>
          <a:p>
            <a:pPr algn="r"/>
            <a:r>
              <a:rPr lang="en-GB" sz="3600" dirty="0">
                <a:solidFill>
                  <a:schemeClr val="tx1"/>
                </a:solidFill>
              </a:rPr>
              <a:t>Preliminary view on VTH study</a:t>
            </a:r>
            <a:endParaRPr lang="en-SI" sz="2800" b="0" dirty="0">
              <a:solidFill>
                <a:schemeClr val="tx1"/>
              </a:solidFill>
            </a:endParaRPr>
          </a:p>
        </p:txBody>
      </p:sp>
      <p:sp>
        <p:nvSpPr>
          <p:cNvPr id="10" name="Slide Number Placeholder 3">
            <a:extLst>
              <a:ext uri="{FF2B5EF4-FFF2-40B4-BE49-F238E27FC236}">
                <a16:creationId xmlns:a16="http://schemas.microsoft.com/office/drawing/2014/main" id="{428B1F5D-873F-6745-894D-73A791B129DB}"/>
              </a:ext>
            </a:extLst>
          </p:cNvPr>
          <p:cNvSpPr>
            <a:spLocks noGrp="1"/>
          </p:cNvSpPr>
          <p:nvPr>
            <p:ph type="sldNum" sz="quarter" idx="12"/>
          </p:nvPr>
        </p:nvSpPr>
        <p:spPr>
          <a:xfrm>
            <a:off x="11472000" y="6281998"/>
            <a:ext cx="720000" cy="57600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2">
            <a:extLst>
              <a:ext uri="{FF2B5EF4-FFF2-40B4-BE49-F238E27FC236}">
                <a16:creationId xmlns:a16="http://schemas.microsoft.com/office/drawing/2014/main" id="{B8C3236A-F1F7-EA46-9B6A-B24D835F1C8D}"/>
              </a:ext>
            </a:extLst>
          </p:cNvPr>
          <p:cNvSpPr txBox="1">
            <a:spLocks/>
          </p:cNvSpPr>
          <p:nvPr/>
        </p:nvSpPr>
        <p:spPr>
          <a:xfrm>
            <a:off x="329184" y="1130354"/>
            <a:ext cx="11862816" cy="514317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tx2"/>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1"/>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
                <a:srgbClr val="004FEE"/>
              </a:buClr>
              <a:buSzTx/>
              <a:tabLst/>
              <a:defRPr/>
            </a:pPr>
            <a:r>
              <a:rPr kumimoji="0" lang="en-GB"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 the conclusions</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If PXs are concerned about liquidity split, why do they offer trading with futures in every zone (e.g. Croatia and Slovenia)? Shouldn’t the options for the market be maximised and let the market decide where they prefer to trade?</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lang="en-GB" dirty="0"/>
              <a:t>If VTH correlations would indeed be worse for all zones, there should be no fear of liquidity split</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Conclusions on Z2H FTRs are unfounded. Z2H FTRs </a:t>
            </a:r>
            <a:r>
              <a:rPr kumimoji="0" lang="en-GB"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can equally </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a:t>
            </a:r>
            <a:r>
              <a:rPr lang="en-GB" dirty="0"/>
              <a:t>Z2Z hedging </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(with combos) or Z2H hedging (with singles), whereas Z2Z FTRs </a:t>
            </a:r>
            <a:r>
              <a:rPr kumimoji="0" lang="en-GB"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cannot</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support Z2H hedging</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Proposed Z2H FTR design is far more than just TSOs allocating capacity as today</a:t>
            </a:r>
          </a:p>
          <a:p>
            <a:pPr marL="271463" marR="0" lvl="0" indent="-271463" algn="l" defTabSz="914400" rtl="0" eaLnBrk="1" fontAlgn="auto" latinLnBrk="0" hangingPunct="1">
              <a:lnSpc>
                <a:spcPct val="120000"/>
              </a:lnSpc>
              <a:spcBef>
                <a:spcPts val="1000"/>
              </a:spcBef>
              <a:spcAft>
                <a:spcPts val="0"/>
              </a:spcAft>
              <a:buClr>
                <a:srgbClr val="004FEE"/>
              </a:buClr>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Hungary cannot be considered a liquid hub and good proxy – it is used as the only available option for some, but far from a satisfactory one</a:t>
            </a:r>
          </a:p>
          <a:p>
            <a:pPr marL="271463" indent="-271463">
              <a:buClr>
                <a:srgbClr val="004FEE"/>
              </a:buClr>
              <a:buFont typeface="Arial" panose="020B0604020202020204" pitchFamily="34" charset="0"/>
              <a:buChar char="•"/>
              <a:defRPr/>
            </a:pPr>
            <a:r>
              <a:rPr lang="en-GB" dirty="0"/>
              <a:t>ACER VTH analysis based on DA prices shows exactly the opposite (better correlations for most zones)</a:t>
            </a:r>
            <a:endPar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2604946"/>
      </p:ext>
    </p:extLst>
  </p:cSld>
  <p:clrMapOvr>
    <a:masterClrMapping/>
  </p:clrMapOvr>
</p:sld>
</file>

<file path=ppt/theme/theme1.xml><?xml version="1.0" encoding="utf-8"?>
<a:theme xmlns:a="http://schemas.openxmlformats.org/drawingml/2006/main" name="ACERTemplat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b="1" dirty="0" smtClean="0">
            <a:solidFill>
              <a:schemeClr val="accent1"/>
            </a:solidFill>
          </a:defRPr>
        </a:defPPr>
      </a:lstStyle>
    </a:txDef>
  </a:objectDefaults>
  <a:extraClrSchemeLst/>
  <a:extLst>
    <a:ext uri="{05A4C25C-085E-4340-85A3-A5531E510DB2}">
      <thm15:themeFamily xmlns:thm15="http://schemas.microsoft.com/office/thememl/2012/main" name="ACERTemplate" id="{DCD87B8F-BC53-42C8-A55F-9468B437E137}" vid="{3B369F6B-5F10-4B53-BAB1-A3D774168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1DEA3B2713A5434EB36B24E8F785C624005A9336FC893F234D96BD046DA968EF48" ma:contentTypeVersion="6" ma:contentTypeDescription="Blank PowerPoint" ma:contentTypeScope="" ma:versionID="14a46d8a43ec5e2d6ab7c46de522d651">
  <xsd:schema xmlns:xsd="http://www.w3.org/2001/XMLSchema" xmlns:xs="http://www.w3.org/2001/XMLSchema" xmlns:p="http://schemas.microsoft.com/office/2006/metadata/properties" xmlns:ns2="a5ff7179-4526-4e31-84f3-1e5086ece008" targetNamespace="http://schemas.microsoft.com/office/2006/metadata/properties" ma:root="true" ma:fieldsID="a38fb715ff0e5bf2ebddedd436d2bb2f"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05765-C5F2-4A13-91B9-4FC2C5351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ABF927-10E5-4F4F-A149-8F02A228BAFA}">
  <ds:schemaRefs>
    <ds:schemaRef ds:uri="http://purl.org/dc/elements/1.1/"/>
    <ds:schemaRef ds:uri="a5ff7179-4526-4e31-84f3-1e5086ece008"/>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63BA61E-EF04-46AD-B814-BDA65022E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ACERTemplate</Template>
  <TotalTime>23630</TotalTime>
  <Words>347</Words>
  <Application>Microsoft Office PowerPoint</Application>
  <PresentationFormat>Widescreen</PresentationFormat>
  <Paragraphs>21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System Font Regular</vt:lpstr>
      <vt:lpstr>Wingdings</vt:lpstr>
      <vt:lpstr>ACERTemplate</vt:lpstr>
      <vt:lpstr>Preliminary view on VTH study</vt:lpstr>
      <vt:lpstr>Preliminary view on VTH study</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KAWAM (ACER)</dc:creator>
  <cp:lastModifiedBy>Martin POVH (ACER)</cp:lastModifiedBy>
  <cp:revision>128</cp:revision>
  <dcterms:created xsi:type="dcterms:W3CDTF">2022-10-03T14:47:16Z</dcterms:created>
  <dcterms:modified xsi:type="dcterms:W3CDTF">2024-10-07T10:51:17Z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0x0101001DEA3B2713A5434EB36B24E8F785C624005A9336FC893F234D96BD046DA968EF48</vt:lpwstr>
  </property>
</Properties>
</file>