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147479206" r:id="rId5"/>
    <p:sldId id="2147479211" r:id="rId6"/>
    <p:sldId id="2147376582" r:id="rId7"/>
    <p:sldId id="2147376583" r:id="rId8"/>
    <p:sldId id="2147376585" r:id="rId9"/>
    <p:sldId id="2147376597" r:id="rId10"/>
    <p:sldId id="2147479212" r:id="rId11"/>
    <p:sldId id="2147376584" r:id="rId12"/>
    <p:sldId id="21473765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FRANSEN (ACER)" initials="MF" lastIdx="11" clrIdx="0">
    <p:extLst>
      <p:ext uri="{19B8F6BF-5375-455C-9EA6-DF929625EA0E}">
        <p15:presenceInfo xmlns:p15="http://schemas.microsoft.com/office/powerpoint/2012/main" userId="8f2ab1b9d60c3b55" providerId="Windows Live"/>
      </p:ext>
    </p:extLst>
  </p:cmAuthor>
  <p:cmAuthor id="2" name="Thomas KAWAM (ACER)" initials="TK(" lastIdx="5" clrIdx="1">
    <p:extLst>
      <p:ext uri="{19B8F6BF-5375-455C-9EA6-DF929625EA0E}">
        <p15:presenceInfo xmlns:p15="http://schemas.microsoft.com/office/powerpoint/2012/main" userId="S-1-5-21-2095169090-3124838536-772759387-9403" providerId="AD"/>
      </p:ext>
    </p:extLst>
  </p:cmAuthor>
  <p:cmAuthor id="3" name="Martin POVH (ACER)" initials="MP" lastIdx="5" clrIdx="2">
    <p:extLst>
      <p:ext uri="{19B8F6BF-5375-455C-9EA6-DF929625EA0E}">
        <p15:presenceInfo xmlns:p15="http://schemas.microsoft.com/office/powerpoint/2012/main" userId="Martin POVH (ACE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FB42-6E77-4F8D-91CB-A1BDE5F5D1A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8A017-98ED-4496-9F0F-D1744BD92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6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95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86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98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28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89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3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1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10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5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7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3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97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7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5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5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0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26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3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3462809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6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31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2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1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7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2659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8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9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2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EB2E-E844-09AA-9A47-49AE6244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Long-term flow-based allocation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C1266-42E7-4403-44BF-93831B8AE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71275" y="6281738"/>
            <a:ext cx="720725" cy="5762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D6BFB81-ACB6-4B47-B782-A9BD0F7DA54F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C367E-4D8F-6788-12FC-4BC7C839C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MESC, 8 October 2024</a:t>
            </a:r>
          </a:p>
        </p:txBody>
      </p:sp>
    </p:spTree>
    <p:extLst>
      <p:ext uri="{BB962C8B-B14F-4D97-AF65-F5344CB8AC3E}">
        <p14:creationId xmlns:p14="http://schemas.microsoft.com/office/powerpoint/2010/main" val="272197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F21DCB-E284-A140-8103-86F48AF2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0" y="200335"/>
            <a:ext cx="8715730" cy="61512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>
                <a:solidFill>
                  <a:schemeClr val="tx1"/>
                </a:solidFill>
              </a:rPr>
              <a:t>LTFB: compliance assessment</a:t>
            </a:r>
            <a:endParaRPr lang="en-SI" sz="2800" b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FD248EBA-0888-2480-EECE-43F6D6FBCCBE}"/>
              </a:ext>
            </a:extLst>
          </p:cNvPr>
          <p:cNvSpPr txBox="1"/>
          <p:nvPr/>
        </p:nvSpPr>
        <p:spPr>
          <a:xfrm>
            <a:off x="519193" y="1207596"/>
            <a:ext cx="11190207" cy="45482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060" marR="683895" indent="-340360">
              <a:spcBef>
                <a:spcPts val="95"/>
              </a:spcBef>
              <a:buClr>
                <a:srgbClr val="004FED"/>
              </a:buClr>
              <a:buChar char="•"/>
              <a:tabLst>
                <a:tab pos="355600" algn="l"/>
              </a:tabLst>
            </a:pPr>
            <a:r>
              <a:rPr sz="1600" dirty="0">
                <a:latin typeface="Arial MT"/>
                <a:cs typeface="Arial MT"/>
              </a:rPr>
              <a:t>In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February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2024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TSOs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concluded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that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40" dirty="0">
                <a:latin typeface="Arial MT"/>
                <a:cs typeface="Arial MT"/>
              </a:rPr>
              <a:t>LTFBA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implementation </a:t>
            </a:r>
            <a:r>
              <a:rPr sz="1600" dirty="0">
                <a:latin typeface="Arial MT"/>
                <a:cs typeface="Arial MT"/>
              </a:rPr>
              <a:t>deadline</a:t>
            </a:r>
            <a:r>
              <a:rPr lang="en-GB"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Nov</a:t>
            </a:r>
            <a:r>
              <a:rPr lang="en-GB" sz="1600" dirty="0">
                <a:latin typeface="Arial MT"/>
                <a:cs typeface="Arial MT"/>
              </a:rPr>
              <a:t>'</a:t>
            </a:r>
            <a:r>
              <a:rPr sz="1600" dirty="0">
                <a:latin typeface="Arial MT"/>
                <a:cs typeface="Arial MT"/>
              </a:rPr>
              <a:t>24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feasible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decided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put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the</a:t>
            </a:r>
            <a:r>
              <a:rPr lang="en-GB"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project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hold</a:t>
            </a:r>
            <a:endParaRPr sz="1600" dirty="0">
              <a:latin typeface="Arial MT"/>
              <a:cs typeface="Arial MT"/>
            </a:endParaRPr>
          </a:p>
          <a:p>
            <a:pPr marL="355600" marR="235585" indent="-342900">
              <a:spcBef>
                <a:spcPts val="1000"/>
              </a:spcBef>
              <a:buClr>
                <a:srgbClr val="004FED"/>
              </a:buClr>
              <a:buChar char="•"/>
              <a:tabLst>
                <a:tab pos="355600" algn="l"/>
              </a:tabLst>
            </a:pPr>
            <a:r>
              <a:rPr sz="1600" dirty="0">
                <a:latin typeface="Arial MT"/>
                <a:cs typeface="Arial MT"/>
              </a:rPr>
              <a:t>Also,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despite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legal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obligation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from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6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methodologies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messages </a:t>
            </a:r>
            <a:r>
              <a:rPr sz="1600" dirty="0">
                <a:latin typeface="Arial MT"/>
                <a:cs typeface="Arial MT"/>
              </a:rPr>
              <a:t>by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lang="en-GB" sz="1600" spc="-60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Core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NRAs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CACM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TF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insisting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continuation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of </a:t>
            </a:r>
            <a:r>
              <a:rPr sz="1600" spc="-10" dirty="0">
                <a:latin typeface="Arial MT"/>
                <a:cs typeface="Arial MT"/>
              </a:rPr>
              <a:t>implementation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efforts,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TSOs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voted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against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continuation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of </a:t>
            </a:r>
            <a:r>
              <a:rPr sz="1600" dirty="0">
                <a:latin typeface="Arial MT"/>
                <a:cs typeface="Arial MT"/>
              </a:rPr>
              <a:t>implementation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project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July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2024</a:t>
            </a:r>
            <a:endParaRPr lang="en-GB" sz="1600" spc="-10" dirty="0">
              <a:latin typeface="Arial MT"/>
              <a:cs typeface="Arial MT"/>
            </a:endParaRPr>
          </a:p>
          <a:p>
            <a:pPr marL="355600" marR="189865" indent="-342900">
              <a:spcBef>
                <a:spcPts val="1010"/>
              </a:spcBef>
              <a:buClr>
                <a:srgbClr val="004FED"/>
              </a:buClr>
              <a:buChar char="•"/>
              <a:tabLst>
                <a:tab pos="355600" algn="l"/>
              </a:tabLst>
            </a:pPr>
            <a:r>
              <a:rPr lang="en-GB" sz="1600" dirty="0">
                <a:latin typeface="Arial MT"/>
                <a:cs typeface="Arial MT"/>
              </a:rPr>
              <a:t>With</a:t>
            </a:r>
            <a:r>
              <a:rPr lang="en-GB" sz="1600" spc="-4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</a:t>
            </a:r>
            <a:r>
              <a:rPr lang="en-GB" sz="1600" spc="-2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letter</a:t>
            </a:r>
            <a:r>
              <a:rPr lang="en-GB" sz="1600" spc="-1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of</a:t>
            </a:r>
            <a:r>
              <a:rPr lang="en-GB" sz="1600" spc="-3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17/09/2024 </a:t>
            </a:r>
            <a:r>
              <a:rPr lang="en-GB" sz="1600" spc="-20" dirty="0">
                <a:latin typeface="Arial MT"/>
                <a:cs typeface="Arial MT"/>
              </a:rPr>
              <a:t>ENTSO-</a:t>
            </a:r>
            <a:r>
              <a:rPr lang="en-GB" sz="1600" dirty="0">
                <a:latin typeface="Arial MT"/>
                <a:cs typeface="Arial MT"/>
              </a:rPr>
              <a:t>E</a:t>
            </a:r>
            <a:r>
              <a:rPr lang="en-GB" sz="1600" spc="-30" dirty="0">
                <a:latin typeface="Arial MT"/>
                <a:cs typeface="Arial MT"/>
              </a:rPr>
              <a:t> </a:t>
            </a:r>
            <a:r>
              <a:rPr lang="en-GB" sz="1600" spc="-10" dirty="0">
                <a:latin typeface="Arial MT"/>
                <a:cs typeface="Arial MT"/>
              </a:rPr>
              <a:t>informed</a:t>
            </a:r>
            <a:r>
              <a:rPr lang="en-GB" sz="1600" spc="-10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ACER</a:t>
            </a:r>
            <a:r>
              <a:rPr lang="en-GB" sz="1600" spc="-2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and</a:t>
            </a:r>
            <a:r>
              <a:rPr lang="en-GB" sz="1600" spc="-1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NRAs</a:t>
            </a:r>
            <a:r>
              <a:rPr lang="en-GB" sz="1600" spc="-20" dirty="0">
                <a:latin typeface="Arial MT"/>
                <a:cs typeface="Arial MT"/>
              </a:rPr>
              <a:t> </a:t>
            </a:r>
            <a:r>
              <a:rPr lang="en-GB" sz="1600" spc="-10" dirty="0">
                <a:latin typeface="Arial MT"/>
                <a:cs typeface="Arial MT"/>
              </a:rPr>
              <a:t>about TSOs’</a:t>
            </a:r>
            <a:r>
              <a:rPr lang="en-GB" sz="1600" spc="-12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intentions</a:t>
            </a:r>
            <a:r>
              <a:rPr lang="en-GB" sz="1600" spc="-6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regarding</a:t>
            </a:r>
            <a:r>
              <a:rPr lang="en-GB" sz="1600" spc="-3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the implementation</a:t>
            </a:r>
            <a:r>
              <a:rPr lang="en-GB" sz="1600" spc="-2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of</a:t>
            </a:r>
            <a:r>
              <a:rPr lang="en-GB" sz="1600" spc="-80" dirty="0">
                <a:latin typeface="Arial MT"/>
                <a:cs typeface="Arial MT"/>
              </a:rPr>
              <a:t> </a:t>
            </a:r>
            <a:r>
              <a:rPr lang="en-GB" sz="1600" spc="-10" dirty="0">
                <a:latin typeface="Arial MT"/>
                <a:cs typeface="Arial MT"/>
              </a:rPr>
              <a:t>LTFBA:</a:t>
            </a:r>
            <a:endParaRPr lang="en-GB" sz="1600" dirty="0">
              <a:latin typeface="Arial MT"/>
              <a:cs typeface="Arial MT"/>
            </a:endParaRPr>
          </a:p>
          <a:p>
            <a:pPr marL="812165" lvl="1" indent="-342900">
              <a:spcBef>
                <a:spcPts val="994"/>
              </a:spcBef>
              <a:buClr>
                <a:srgbClr val="004FED"/>
              </a:buClr>
              <a:buChar char="•"/>
              <a:tabLst>
                <a:tab pos="812165" algn="l"/>
              </a:tabLst>
            </a:pPr>
            <a:r>
              <a:rPr lang="en-GB" sz="1600" dirty="0">
                <a:latin typeface="Arial MT"/>
                <a:cs typeface="Arial MT"/>
              </a:rPr>
              <a:t>No</a:t>
            </a:r>
            <a:r>
              <a:rPr lang="en-GB" sz="1600" spc="-4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intention</a:t>
            </a:r>
            <a:r>
              <a:rPr lang="en-GB" sz="1600" spc="-1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to</a:t>
            </a:r>
            <a:r>
              <a:rPr lang="en-GB" sz="1600" spc="-5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implement</a:t>
            </a:r>
            <a:r>
              <a:rPr lang="en-GB" sz="1600" spc="-2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the</a:t>
            </a:r>
            <a:r>
              <a:rPr lang="en-GB" sz="1600" spc="-5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approved</a:t>
            </a:r>
            <a:r>
              <a:rPr lang="en-GB" sz="1600" spc="-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all</a:t>
            </a:r>
            <a:r>
              <a:rPr lang="en-GB" sz="1600" spc="-7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TSOs</a:t>
            </a:r>
            <a:r>
              <a:rPr lang="en-GB" sz="1600" spc="-55" dirty="0">
                <a:latin typeface="Arial MT"/>
                <a:cs typeface="Arial MT"/>
              </a:rPr>
              <a:t> </a:t>
            </a:r>
            <a:r>
              <a:rPr lang="en-GB" sz="1600" spc="-10" dirty="0">
                <a:latin typeface="Arial MT"/>
                <a:cs typeface="Arial MT"/>
              </a:rPr>
              <a:t>LTFBA methodologies</a:t>
            </a:r>
            <a:endParaRPr lang="en-GB" sz="1600" dirty="0">
              <a:latin typeface="Arial MT"/>
              <a:cs typeface="Arial MT"/>
            </a:endParaRPr>
          </a:p>
          <a:p>
            <a:pPr marL="812165" marR="5080" lvl="1" indent="-342900">
              <a:spcBef>
                <a:spcPts val="1000"/>
              </a:spcBef>
              <a:buClr>
                <a:srgbClr val="004FED"/>
              </a:buClr>
              <a:buChar char="•"/>
              <a:tabLst>
                <a:tab pos="812165" algn="l"/>
              </a:tabLst>
            </a:pPr>
            <a:r>
              <a:rPr lang="en-GB" sz="1600" dirty="0">
                <a:latin typeface="Arial MT"/>
                <a:cs typeface="Arial MT"/>
              </a:rPr>
              <a:t>No</a:t>
            </a:r>
            <a:r>
              <a:rPr lang="en-GB" sz="1600" spc="-4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intention</a:t>
            </a:r>
            <a:r>
              <a:rPr lang="en-GB" sz="1600" spc="-1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to</a:t>
            </a:r>
            <a:r>
              <a:rPr lang="en-GB" sz="1600" spc="-5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implement</a:t>
            </a:r>
            <a:r>
              <a:rPr lang="en-GB" sz="1600" spc="-2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the</a:t>
            </a:r>
            <a:r>
              <a:rPr lang="en-GB" sz="1600" spc="-5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approved</a:t>
            </a:r>
            <a:r>
              <a:rPr lang="en-GB" sz="1600" spc="-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Core</a:t>
            </a:r>
            <a:r>
              <a:rPr lang="en-GB" sz="1600" spc="-35" dirty="0">
                <a:latin typeface="Arial MT"/>
                <a:cs typeface="Arial MT"/>
              </a:rPr>
              <a:t> </a:t>
            </a:r>
            <a:r>
              <a:rPr lang="en-GB" sz="1600" spc="-60" dirty="0">
                <a:latin typeface="Arial MT"/>
                <a:cs typeface="Arial MT"/>
              </a:rPr>
              <a:t>LT</a:t>
            </a:r>
            <a:r>
              <a:rPr lang="en-GB" sz="1600" spc="-6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CCM,</a:t>
            </a:r>
            <a:r>
              <a:rPr lang="en-GB" sz="1600" spc="-4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but</a:t>
            </a:r>
            <a:r>
              <a:rPr lang="en-GB" sz="1600" spc="-55" dirty="0">
                <a:latin typeface="Arial MT"/>
                <a:cs typeface="Arial MT"/>
              </a:rPr>
              <a:t> </a:t>
            </a:r>
            <a:r>
              <a:rPr lang="en-GB" sz="1600" spc="-10" dirty="0">
                <a:latin typeface="Arial MT"/>
                <a:cs typeface="Arial MT"/>
              </a:rPr>
              <a:t>intending </a:t>
            </a:r>
            <a:r>
              <a:rPr lang="en-GB" sz="1600" dirty="0">
                <a:latin typeface="Arial MT"/>
                <a:cs typeface="Arial MT"/>
              </a:rPr>
              <a:t>to</a:t>
            </a:r>
            <a:r>
              <a:rPr lang="en-GB" sz="1600" spc="-6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propose</a:t>
            </a:r>
            <a:r>
              <a:rPr lang="en-GB" sz="1600" spc="-2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an</a:t>
            </a:r>
            <a:r>
              <a:rPr lang="en-GB" sz="1600" spc="-4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amendment</a:t>
            </a:r>
            <a:r>
              <a:rPr lang="en-GB" sz="1600" spc="-2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towards</a:t>
            </a:r>
            <a:r>
              <a:rPr lang="en-GB" sz="1600" spc="-3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using</a:t>
            </a:r>
            <a:r>
              <a:rPr lang="en-GB" sz="1600" spc="-10" dirty="0">
                <a:latin typeface="Arial MT"/>
                <a:cs typeface="Arial MT"/>
              </a:rPr>
              <a:t> </a:t>
            </a:r>
            <a:r>
              <a:rPr lang="en-GB" sz="1600" dirty="0" err="1">
                <a:latin typeface="Arial MT"/>
                <a:cs typeface="Arial MT"/>
              </a:rPr>
              <a:t>cNTC</a:t>
            </a:r>
            <a:r>
              <a:rPr lang="en-GB" sz="1600" spc="-4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(based</a:t>
            </a:r>
            <a:r>
              <a:rPr lang="en-GB" sz="1600" spc="-3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on</a:t>
            </a:r>
            <a:r>
              <a:rPr lang="en-GB" sz="1600" spc="-50" dirty="0">
                <a:latin typeface="Arial MT"/>
                <a:cs typeface="Arial MT"/>
              </a:rPr>
              <a:t> </a:t>
            </a:r>
            <a:r>
              <a:rPr lang="en-GB" sz="1600" spc="-25" dirty="0">
                <a:latin typeface="Arial MT"/>
                <a:cs typeface="Arial MT"/>
              </a:rPr>
              <a:t>FB </a:t>
            </a:r>
            <a:r>
              <a:rPr lang="en-GB" sz="1600" spc="-10" dirty="0">
                <a:latin typeface="Arial MT"/>
                <a:cs typeface="Arial MT"/>
              </a:rPr>
              <a:t>extraction)</a:t>
            </a:r>
          </a:p>
          <a:p>
            <a:pPr marL="355600" marR="235585" indent="-342900">
              <a:spcBef>
                <a:spcPts val="1000"/>
              </a:spcBef>
              <a:buClr>
                <a:srgbClr val="004FED"/>
              </a:buClr>
              <a:buChar char="•"/>
              <a:tabLst>
                <a:tab pos="355600" algn="l"/>
              </a:tabLst>
            </a:pPr>
            <a:r>
              <a:rPr lang="en-GB" sz="1600" spc="-10" dirty="0">
                <a:latin typeface="Arial MT"/>
                <a:cs typeface="Arial MT"/>
              </a:rPr>
              <a:t>TSOs deciding on the non-fulfilment of legal obligations may provide a dangerous precedence which scrutinises the role of:</a:t>
            </a:r>
          </a:p>
          <a:p>
            <a:pPr marL="812165" marR="428625" lvl="1" indent="-342900">
              <a:lnSpc>
                <a:spcPct val="110000"/>
              </a:lnSpc>
              <a:spcBef>
                <a:spcPts val="994"/>
              </a:spcBef>
              <a:buClr>
                <a:srgbClr val="004FED"/>
              </a:buClr>
              <a:buChar char="•"/>
              <a:tabLst>
                <a:tab pos="812165" algn="l"/>
              </a:tabLst>
            </a:pPr>
            <a:r>
              <a:rPr lang="en-GB" sz="1600" dirty="0">
                <a:latin typeface="Arial MT"/>
                <a:cs typeface="Arial MT"/>
              </a:rPr>
              <a:t>Regulators</a:t>
            </a:r>
            <a:r>
              <a:rPr lang="en-GB" sz="1600" spc="-4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being</a:t>
            </a:r>
            <a:r>
              <a:rPr lang="en-GB" sz="1600" spc="-2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the</a:t>
            </a:r>
            <a:r>
              <a:rPr lang="en-GB" sz="1600" spc="-3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ones</a:t>
            </a:r>
            <a:r>
              <a:rPr lang="en-GB" sz="1600" spc="-2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to</a:t>
            </a:r>
            <a:r>
              <a:rPr lang="en-GB" sz="1600" spc="-3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consider/weight</a:t>
            </a:r>
            <a:r>
              <a:rPr lang="en-GB" sz="1600" spc="-65" dirty="0">
                <a:latin typeface="Arial MT"/>
                <a:cs typeface="Arial MT"/>
              </a:rPr>
              <a:t> </a:t>
            </a:r>
            <a:r>
              <a:rPr lang="en-GB" sz="1600" spc="-10" dirty="0">
                <a:latin typeface="Arial MT"/>
                <a:cs typeface="Arial MT"/>
              </a:rPr>
              <a:t>stakeholders’ </a:t>
            </a:r>
            <a:r>
              <a:rPr lang="en-GB" sz="1600" dirty="0">
                <a:latin typeface="Arial MT"/>
                <a:cs typeface="Arial MT"/>
              </a:rPr>
              <a:t>interests</a:t>
            </a:r>
            <a:r>
              <a:rPr lang="en-GB" sz="1600" spc="-5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and</a:t>
            </a:r>
            <a:r>
              <a:rPr lang="en-GB" sz="1600" spc="-1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approve</a:t>
            </a:r>
            <a:r>
              <a:rPr lang="en-GB" sz="1600" spc="-4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methodologies</a:t>
            </a:r>
            <a:r>
              <a:rPr lang="en-GB" sz="1600" spc="-35" dirty="0">
                <a:latin typeface="Arial MT"/>
                <a:cs typeface="Arial MT"/>
              </a:rPr>
              <a:t> </a:t>
            </a:r>
            <a:r>
              <a:rPr lang="en-GB" sz="1600" spc="-10" dirty="0">
                <a:latin typeface="Arial MT"/>
                <a:cs typeface="Arial MT"/>
              </a:rPr>
              <a:t>accordingly</a:t>
            </a:r>
            <a:endParaRPr lang="en-GB" sz="1600" dirty="0">
              <a:latin typeface="Arial MT"/>
              <a:cs typeface="Arial MT"/>
            </a:endParaRPr>
          </a:p>
          <a:p>
            <a:pPr marL="812165" lvl="1" indent="-342900">
              <a:spcBef>
                <a:spcPts val="1250"/>
              </a:spcBef>
              <a:buClr>
                <a:srgbClr val="004FED"/>
              </a:buClr>
              <a:buChar char="•"/>
              <a:tabLst>
                <a:tab pos="812165" algn="l"/>
              </a:tabLst>
            </a:pPr>
            <a:r>
              <a:rPr lang="en-GB" sz="1600" dirty="0">
                <a:latin typeface="Arial MT"/>
                <a:cs typeface="Arial MT"/>
              </a:rPr>
              <a:t>TSOs</a:t>
            </a:r>
            <a:r>
              <a:rPr lang="en-GB" sz="1600" spc="-3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providing</a:t>
            </a:r>
            <a:r>
              <a:rPr lang="en-GB" sz="1600" spc="-4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a</a:t>
            </a:r>
            <a:r>
              <a:rPr lang="en-GB" sz="1600" spc="-3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public</a:t>
            </a:r>
            <a:r>
              <a:rPr lang="en-GB" sz="1600" spc="-2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service</a:t>
            </a:r>
            <a:r>
              <a:rPr lang="en-GB" sz="1600" spc="-3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obligation</a:t>
            </a:r>
            <a:r>
              <a:rPr lang="en-GB" sz="1600" spc="-3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which</a:t>
            </a:r>
            <a:r>
              <a:rPr lang="en-GB" sz="1600" spc="-35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is</a:t>
            </a:r>
            <a:r>
              <a:rPr lang="en-GB" sz="1600" spc="-2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executed</a:t>
            </a:r>
            <a:r>
              <a:rPr lang="en-GB" sz="1600" spc="-50" dirty="0">
                <a:latin typeface="Arial MT"/>
                <a:cs typeface="Arial MT"/>
              </a:rPr>
              <a:t> </a:t>
            </a:r>
            <a:r>
              <a:rPr lang="en-GB" sz="1600" spc="-25" dirty="0">
                <a:latin typeface="Arial MT"/>
                <a:cs typeface="Arial MT"/>
              </a:rPr>
              <a:t>in </a:t>
            </a:r>
            <a:r>
              <a:rPr lang="en-GB" sz="1600" dirty="0">
                <a:latin typeface="Arial MT"/>
                <a:cs typeface="Arial MT"/>
              </a:rPr>
              <a:t>accordance</a:t>
            </a:r>
            <a:r>
              <a:rPr lang="en-GB" sz="1600" spc="-8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with</a:t>
            </a:r>
            <a:r>
              <a:rPr lang="en-GB" sz="1600" spc="-30" dirty="0">
                <a:latin typeface="Arial MT"/>
                <a:cs typeface="Arial MT"/>
              </a:rPr>
              <a:t> </a:t>
            </a:r>
            <a:r>
              <a:rPr lang="en-GB" sz="1600" dirty="0">
                <a:latin typeface="Arial MT"/>
                <a:cs typeface="Arial MT"/>
              </a:rPr>
              <a:t>legal</a:t>
            </a:r>
            <a:r>
              <a:rPr lang="en-GB" sz="1600" spc="-35" dirty="0">
                <a:latin typeface="Arial MT"/>
                <a:cs typeface="Arial MT"/>
              </a:rPr>
              <a:t> </a:t>
            </a:r>
            <a:r>
              <a:rPr lang="en-GB" sz="1600" spc="-10" dirty="0">
                <a:latin typeface="Arial MT"/>
                <a:cs typeface="Arial MT"/>
              </a:rPr>
              <a:t>requirements</a:t>
            </a:r>
            <a:endParaRPr lang="en-GB" sz="1600" dirty="0">
              <a:latin typeface="Arial MT"/>
              <a:cs typeface="Arial MT"/>
            </a:endParaRPr>
          </a:p>
          <a:p>
            <a:pPr marL="354965" marR="5080" indent="-342900">
              <a:spcBef>
                <a:spcPts val="1000"/>
              </a:spcBef>
              <a:buClr>
                <a:srgbClr val="004FED"/>
              </a:buClr>
              <a:buChar char="•"/>
              <a:tabLst>
                <a:tab pos="812165" algn="l"/>
              </a:tabLst>
            </a:pPr>
            <a:endParaRPr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03952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F21DCB-E284-A140-8103-86F48AF2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0" y="200335"/>
            <a:ext cx="8715730" cy="61512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>
                <a:solidFill>
                  <a:schemeClr val="tx1"/>
                </a:solidFill>
              </a:rPr>
              <a:t>LTFB: ACER’s simulations</a:t>
            </a:r>
            <a:endParaRPr lang="en-SI" sz="2800" b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C3236A-F1F7-EA46-9B6A-B24D835F1C8D}"/>
              </a:ext>
            </a:extLst>
          </p:cNvPr>
          <p:cNvSpPr txBox="1">
            <a:spLocks/>
          </p:cNvSpPr>
          <p:nvPr/>
        </p:nvSpPr>
        <p:spPr>
          <a:xfrm>
            <a:off x="693682" y="1138822"/>
            <a:ext cx="10558087" cy="172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ACER performed extended simulations of Core LT flow-based Y auctions in 2023 and 2024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</a:rPr>
              <a:t>      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inputs:</a:t>
            </a:r>
          </a:p>
          <a:p>
            <a:pPr marL="714375" marR="0" lvl="0" indent="-357188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Actual NTC auction results from yearly 2023 and 2024 auctions (JAO)</a:t>
            </a:r>
          </a:p>
          <a:p>
            <a:pPr marL="714375" marR="0" lvl="0" indent="-357188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Presolved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 and 2024 FB domains provided by the Core TSOs</a:t>
            </a:r>
          </a:p>
          <a:p>
            <a:pPr marL="714375" marR="0" lvl="0" indent="-357188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Actual bids from yearly 2023 and 2024 auctions (JAO)</a:t>
            </a:r>
            <a:endParaRPr lang="en-GB" sz="1400" noProof="0" dirty="0">
              <a:solidFill>
                <a:srgbClr val="00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74E8DA3-E0C7-804F-05BB-9CD22375F5E2}"/>
              </a:ext>
            </a:extLst>
          </p:cNvPr>
          <p:cNvSpPr txBox="1">
            <a:spLocks/>
          </p:cNvSpPr>
          <p:nvPr/>
        </p:nvSpPr>
        <p:spPr>
          <a:xfrm>
            <a:off x="1414676" y="2926276"/>
            <a:ext cx="9455125" cy="339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Scenarios: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lang="en-GB" sz="1100" dirty="0">
                <a:solidFill>
                  <a:srgbClr val="000000"/>
                </a:solidFill>
              </a:rPr>
              <a:t>.      NTC: 	    		NTC-based yearly auctions, as performed by JAO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FB_mR20: 		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20% Fmax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 mR30: 		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30% Fmax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 mR40: 		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40% Fmax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 mR20+NTCi	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20% Fmax + Historical NTC inclusion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 mR30+NTCi: 	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30% Fmax + Historical NTC inclusion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 mR40+NTCi: 	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40% Fmax + Historical NTC inclusion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 mR20+NTCi-0.5DEAT: 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20% Fmax + Historical NTC inclusion, with 50% DE-AT NTC inclusion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 mR30+NTCi-0.5DEAT: 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30% Fmax + Historical NTC inclusion, with 50% DE-AT NTC inclusion</a:t>
            </a:r>
          </a:p>
          <a:p>
            <a:pPr marL="342900" marR="0" lvl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FB_ mR40+NTCi-0.5DEAT: 	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minRAM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40% Fmax + Historical NTC inclusion, with 50% DE-AT NTC inclusion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78C0E-404F-C584-531D-386EC67C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51" t="87241" r="16903" b="7610"/>
          <a:stretch/>
        </p:blipFill>
        <p:spPr>
          <a:xfrm rot="5400000">
            <a:off x="-211903" y="4598269"/>
            <a:ext cx="2943192" cy="309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27E62-5A06-2CAB-2D3D-C2181DA0650E}"/>
              </a:ext>
            </a:extLst>
          </p:cNvPr>
          <p:cNvSpPr txBox="1"/>
          <p:nvPr/>
        </p:nvSpPr>
        <p:spPr>
          <a:xfrm>
            <a:off x="7760469" y="4565418"/>
            <a:ext cx="2872598" cy="736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78B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Historical NTC inclusion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means that FB domain is expanded to contain NTC domain actually offered in a given year</a:t>
            </a:r>
          </a:p>
        </p:txBody>
      </p:sp>
    </p:spTree>
    <p:extLst>
      <p:ext uri="{BB962C8B-B14F-4D97-AF65-F5344CB8AC3E}">
        <p14:creationId xmlns:p14="http://schemas.microsoft.com/office/powerpoint/2010/main" val="335118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F21DCB-E284-A140-8103-86F48AF2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0" y="200335"/>
            <a:ext cx="8715730" cy="61512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>
                <a:solidFill>
                  <a:schemeClr val="tx1"/>
                </a:solidFill>
              </a:rPr>
              <a:t>Summary</a:t>
            </a:r>
            <a:endParaRPr lang="en-SI" sz="2800" b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1110E-B4FB-6026-A355-7339C236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159" t="5797" r="33975" b="53511"/>
          <a:stretch/>
        </p:blipFill>
        <p:spPr>
          <a:xfrm>
            <a:off x="36576" y="1261872"/>
            <a:ext cx="2642616" cy="2075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49AFAE-5A29-CE4E-C4F6-3317027B89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668" r="15757"/>
          <a:stretch/>
        </p:blipFill>
        <p:spPr>
          <a:xfrm>
            <a:off x="2787558" y="4595167"/>
            <a:ext cx="7927431" cy="1604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517BA3-C564-ECC8-6ACC-282EF48A6E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622" r="15757"/>
          <a:stretch/>
        </p:blipFill>
        <p:spPr>
          <a:xfrm>
            <a:off x="2787558" y="1728216"/>
            <a:ext cx="7927430" cy="160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2A209-DD46-8C99-21F9-FDFF131F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851" t="5686" r="34675" b="54119"/>
          <a:stretch/>
        </p:blipFill>
        <p:spPr>
          <a:xfrm>
            <a:off x="36576" y="4379977"/>
            <a:ext cx="2578608" cy="18013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52E007-D3E7-B5B7-2924-0C35306F85B4}"/>
              </a:ext>
            </a:extLst>
          </p:cNvPr>
          <p:cNvSpPr txBox="1">
            <a:spLocks/>
          </p:cNvSpPr>
          <p:nvPr/>
        </p:nvSpPr>
        <p:spPr>
          <a:xfrm>
            <a:off x="2645538" y="1287155"/>
            <a:ext cx="813816" cy="615120"/>
          </a:xfrm>
          <a:prstGeom prst="rect">
            <a:avLst/>
          </a:prstGeom>
        </p:spPr>
        <p:txBody>
          <a:bodyPr vert="horz" lIns="0" tIns="180000" rIns="0" bIns="180000" rtlCol="0" anchor="ctr">
            <a:normAutofit fontScale="6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/>
              <a:t>2023</a:t>
            </a:r>
            <a:endParaRPr lang="en-SI" sz="28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65B52F-75B4-0412-F03D-366BF8AE3BB9}"/>
              </a:ext>
            </a:extLst>
          </p:cNvPr>
          <p:cNvSpPr txBox="1">
            <a:spLocks/>
          </p:cNvSpPr>
          <p:nvPr/>
        </p:nvSpPr>
        <p:spPr>
          <a:xfrm>
            <a:off x="2688210" y="4155323"/>
            <a:ext cx="813816" cy="615120"/>
          </a:xfrm>
          <a:prstGeom prst="rect">
            <a:avLst/>
          </a:prstGeom>
        </p:spPr>
        <p:txBody>
          <a:bodyPr vert="horz" lIns="0" tIns="180000" rIns="0" bIns="180000" rtlCol="0" anchor="ctr">
            <a:normAutofit fontScale="6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/>
              <a:t>2024</a:t>
            </a:r>
            <a:endParaRPr lang="en-SI" sz="28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2A20DD-D0E0-B3D9-1114-F534DCA60B98}"/>
              </a:ext>
            </a:extLst>
          </p:cNvPr>
          <p:cNvSpPr txBox="1">
            <a:spLocks/>
          </p:cNvSpPr>
          <p:nvPr/>
        </p:nvSpPr>
        <p:spPr>
          <a:xfrm>
            <a:off x="51816" y="3481393"/>
            <a:ext cx="2468880" cy="615120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500" b="0" dirty="0"/>
              <a:t>Economic surplus [EUR]</a:t>
            </a:r>
            <a:endParaRPr lang="en-SI" sz="15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EB768E-3319-A6CF-139C-3E97A60E260B}"/>
              </a:ext>
            </a:extLst>
          </p:cNvPr>
          <p:cNvSpPr txBox="1">
            <a:spLocks/>
          </p:cNvSpPr>
          <p:nvPr/>
        </p:nvSpPr>
        <p:spPr>
          <a:xfrm>
            <a:off x="3858768" y="3408240"/>
            <a:ext cx="3108960" cy="715703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500" b="0" dirty="0"/>
              <a:t>Total allocated quantities [MW]</a:t>
            </a:r>
            <a:endParaRPr lang="en-SI" sz="1500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95DF3-BC98-BC4F-79F5-2855CE6F4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3579" y="3063257"/>
            <a:ext cx="1250283" cy="17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F21DCB-E284-A140-8103-86F48AF2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0" y="200335"/>
            <a:ext cx="8715730" cy="61512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>
                <a:solidFill>
                  <a:schemeClr val="tx1"/>
                </a:solidFill>
              </a:rPr>
              <a:t>Accepted quantities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2200" b="0" dirty="0">
                <a:solidFill>
                  <a:schemeClr val="tx1"/>
                </a:solidFill>
              </a:rPr>
              <a:t>(summed export/import)</a:t>
            </a:r>
            <a:endParaRPr lang="en-SI" sz="2000" b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66967-6FCA-6B5F-FF77-55F592AE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496"/>
          <a:stretch/>
        </p:blipFill>
        <p:spPr>
          <a:xfrm>
            <a:off x="694944" y="1137151"/>
            <a:ext cx="10634472" cy="250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BF2E2-C5CB-5044-08D9-3747A47D78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496"/>
          <a:stretch/>
        </p:blipFill>
        <p:spPr>
          <a:xfrm>
            <a:off x="685800" y="3741543"/>
            <a:ext cx="10634472" cy="250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822B38-4D47-E61F-9F74-7B39F6DC1AE2}"/>
              </a:ext>
            </a:extLst>
          </p:cNvPr>
          <p:cNvSpPr txBox="1">
            <a:spLocks/>
          </p:cNvSpPr>
          <p:nvPr/>
        </p:nvSpPr>
        <p:spPr>
          <a:xfrm>
            <a:off x="1307592" y="1111687"/>
            <a:ext cx="813816" cy="615120"/>
          </a:xfrm>
          <a:prstGeom prst="rect">
            <a:avLst/>
          </a:prstGeom>
        </p:spPr>
        <p:txBody>
          <a:bodyPr vert="horz" lIns="0" tIns="180000" rIns="0" bIns="180000" rtlCol="0" anchor="ctr">
            <a:normAutofit fontScale="6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/>
              <a:t>2023:</a:t>
            </a:r>
            <a:endParaRPr lang="en-SI" sz="28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15D254-117E-5F0D-BD0F-CE1857975EA8}"/>
              </a:ext>
            </a:extLst>
          </p:cNvPr>
          <p:cNvSpPr txBox="1">
            <a:spLocks/>
          </p:cNvSpPr>
          <p:nvPr/>
        </p:nvSpPr>
        <p:spPr>
          <a:xfrm>
            <a:off x="1359408" y="3705535"/>
            <a:ext cx="813816" cy="615120"/>
          </a:xfrm>
          <a:prstGeom prst="rect">
            <a:avLst/>
          </a:prstGeom>
        </p:spPr>
        <p:txBody>
          <a:bodyPr vert="horz" lIns="0" tIns="180000" rIns="0" bIns="180000" rtlCol="0" anchor="ctr">
            <a:normAutofit fontScale="6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/>
              <a:t>2024:</a:t>
            </a:r>
            <a:endParaRPr lang="en-SI" sz="2800" b="0" dirty="0"/>
          </a:p>
        </p:txBody>
      </p:sp>
    </p:spTree>
    <p:extLst>
      <p:ext uri="{BB962C8B-B14F-4D97-AF65-F5344CB8AC3E}">
        <p14:creationId xmlns:p14="http://schemas.microsoft.com/office/powerpoint/2010/main" val="119707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F21DCB-E284-A140-8103-86F48AF2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270" y="402832"/>
            <a:ext cx="8715730" cy="61512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>
                <a:solidFill>
                  <a:schemeClr val="tx1"/>
                </a:solidFill>
              </a:rPr>
              <a:t>Takeaways</a:t>
            </a:r>
            <a:endParaRPr lang="en-SI" sz="2800" b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C3236A-F1F7-EA46-9B6A-B24D835F1C8D}"/>
              </a:ext>
            </a:extLst>
          </p:cNvPr>
          <p:cNvSpPr txBox="1">
            <a:spLocks/>
          </p:cNvSpPr>
          <p:nvPr/>
        </p:nvSpPr>
        <p:spPr>
          <a:xfrm>
            <a:off x="502920" y="1138821"/>
            <a:ext cx="11475720" cy="5598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-271463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TSOs flow-based simulations showed </a:t>
            </a:r>
            <a:r>
              <a:rPr lang="en-GB" sz="1700" dirty="0"/>
              <a:t>low capacities on many borders – the main reason was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</a:t>
            </a:r>
            <a:r>
              <a:rPr kumimoji="0" lang="en-GB" sz="17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offered capacity in FB was significantly lower than in current NTC</a:t>
            </a:r>
          </a:p>
          <a:p>
            <a:pPr marL="271463" marR="0" lvl="0" indent="-271463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ACER simulations ensure comparable NTC and FB domains and the FB results are much </a:t>
            </a:r>
            <a:r>
              <a:rPr lang="en-GB" sz="1700" dirty="0"/>
              <a:t>b</a:t>
            </a:r>
            <a:r>
              <a:rPr kumimoji="0" lang="en-GB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etter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GB" sz="1700" dirty="0"/>
              <a:t>much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less borders with low capacities)</a:t>
            </a:r>
          </a:p>
          <a:p>
            <a:pPr marL="271463" marR="0" lvl="0" indent="-271463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ACER invites Core TSOs to ensure the offered FB domain is of similar size to current NTC domain</a:t>
            </a:r>
          </a:p>
          <a:p>
            <a:pPr marL="271463" marR="0" lvl="0" indent="-271463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dirty="0"/>
              <a:t>However, </a:t>
            </a:r>
            <a:r>
              <a:rPr lang="en-GB" sz="1700" b="1" dirty="0"/>
              <a:t>ACER is strongly against the intentions to convert FB domain to NTCs </a:t>
            </a:r>
          </a:p>
          <a:p>
            <a:pPr marL="449263" lvl="1" indent="-177800">
              <a:lnSpc>
                <a:spcPct val="120000"/>
              </a:lnSpc>
              <a:spcBef>
                <a:spcPts val="1000"/>
              </a:spcBef>
              <a:buClr>
                <a:srgbClr val="004FEE"/>
              </a:buClr>
              <a:buFont typeface="Arial" panose="020B0604020202020204" pitchFamily="34" charset="0"/>
              <a:buChar char="•"/>
              <a:defRPr/>
            </a:pPr>
            <a:r>
              <a:rPr lang="en-GB" sz="1600" i="1" dirty="0"/>
              <a:t>Coordinated NTC will not be able to demonstrate higher economic efficiency and more total allocated capacities</a:t>
            </a:r>
          </a:p>
          <a:p>
            <a:pPr marL="449263" lvl="1" indent="-177800">
              <a:lnSpc>
                <a:spcPct val="120000"/>
              </a:lnSpc>
              <a:spcBef>
                <a:spcPts val="1000"/>
              </a:spcBef>
              <a:buClr>
                <a:srgbClr val="004FEE"/>
              </a:buClr>
              <a:buFont typeface="Arial" panose="020B0604020202020204" pitchFamily="34" charset="0"/>
              <a:buChar char="•"/>
              <a:defRPr/>
            </a:pPr>
            <a:r>
              <a:rPr lang="en-GB" sz="1600" i="1" dirty="0"/>
              <a:t>The work on Coordinated NTC will be a waste of precious resources and time (approval not guaranteed)</a:t>
            </a:r>
          </a:p>
          <a:p>
            <a:pPr marL="271463" lvl="1" indent="-271463">
              <a:lnSpc>
                <a:spcPct val="120000"/>
              </a:lnSpc>
              <a:spcBef>
                <a:spcPts val="1000"/>
              </a:spcBef>
              <a:buClr>
                <a:srgbClr val="004FEE"/>
              </a:buClr>
              <a:buFont typeface="Arial" panose="020B0604020202020204" pitchFamily="34" charset="0"/>
              <a:buChar char="•"/>
              <a:defRPr/>
            </a:pPr>
            <a:r>
              <a:rPr lang="en-GB" sz="1700" b="1" u="sng" dirty="0"/>
              <a:t>Coordinated NTC is a classic quota system </a:t>
            </a:r>
            <a:r>
              <a:rPr lang="en-GB" sz="1700" dirty="0"/>
              <a:t>with arbitrary split of common goods among MSs</a:t>
            </a:r>
          </a:p>
          <a:p>
            <a:pPr marL="271463" lvl="1" indent="-271463">
              <a:lnSpc>
                <a:spcPct val="120000"/>
              </a:lnSpc>
              <a:spcBef>
                <a:spcPts val="1000"/>
              </a:spcBef>
              <a:buClr>
                <a:srgbClr val="004FEE"/>
              </a:buClr>
              <a:buFont typeface="Arial" panose="020B0604020202020204" pitchFamily="34" charset="0"/>
              <a:buChar char="•"/>
              <a:defRPr/>
            </a:pPr>
            <a:r>
              <a:rPr lang="en-GB" sz="1700" dirty="0"/>
              <a:t>Competition between the borders is an essential feature of EU’s internal market principles – it does not guarantee minimum capacities, but ensures on average the lowest prices for consumers on the forward market</a:t>
            </a:r>
          </a:p>
          <a:p>
            <a:pPr marL="271463" lvl="1" indent="-271463">
              <a:lnSpc>
                <a:spcPct val="120000"/>
              </a:lnSpc>
              <a:spcBef>
                <a:spcPts val="1000"/>
              </a:spcBef>
              <a:buClr>
                <a:srgbClr val="004FEE"/>
              </a:buClr>
              <a:buFont typeface="Arial" panose="020B0604020202020204" pitchFamily="34" charset="0"/>
              <a:buChar char="•"/>
              <a:defRPr/>
            </a:pPr>
            <a:r>
              <a:rPr lang="en-GB" sz="1700" dirty="0"/>
              <a:t>Finally, stopping the implementation of LT FB based on the actual six decisions leads to a </a:t>
            </a:r>
            <a:r>
              <a:rPr lang="en-GB" sz="1700" b="1" u="sng" dirty="0"/>
              <a:t>dangerous legal precedent</a:t>
            </a:r>
            <a:r>
              <a:rPr lang="en-GB" sz="1700" dirty="0"/>
              <a:t> where TSOs take the role of regulators to balance stakeholders’ interests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1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C3236A-F1F7-EA46-9B6A-B24D835F1C8D}"/>
              </a:ext>
            </a:extLst>
          </p:cNvPr>
          <p:cNvSpPr txBox="1">
            <a:spLocks/>
          </p:cNvSpPr>
          <p:nvPr/>
        </p:nvSpPr>
        <p:spPr>
          <a:xfrm>
            <a:off x="693682" y="1138822"/>
            <a:ext cx="10802317" cy="46338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1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tabLst/>
              <a:defRPr/>
            </a:pPr>
            <a:endParaRPr lang="en-GB" sz="4000" b="1" dirty="0">
              <a:solidFill>
                <a:srgbClr val="000000"/>
              </a:solidFill>
            </a:endParaRPr>
          </a:p>
          <a:p>
            <a:pPr marR="0" lvl="1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4FEE"/>
              </a:buClr>
              <a:buSzTx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86593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F21DCB-E284-A140-8103-86F48AF2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0" y="200335"/>
            <a:ext cx="8715730" cy="61512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>
                <a:solidFill>
                  <a:schemeClr val="tx1"/>
                </a:solidFill>
              </a:rPr>
              <a:t>2023: Accepted quantities</a:t>
            </a:r>
            <a:endParaRPr lang="en-SI" sz="2800" b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65EAF-8532-18B4-58CD-0ED0DC44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1" y="699756"/>
            <a:ext cx="1343023" cy="280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B8167-7C3B-F079-7A90-CF4FBF54D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753" y="1079008"/>
            <a:ext cx="8924878" cy="5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3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F21DCB-E284-A140-8103-86F48AF2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0" y="200335"/>
            <a:ext cx="8715730" cy="61512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>
                <a:solidFill>
                  <a:schemeClr val="tx1"/>
                </a:solidFill>
              </a:rPr>
              <a:t>2024: Accepted quantities</a:t>
            </a:r>
            <a:endParaRPr lang="en-SI" sz="2800" b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1998"/>
            <a:ext cx="720000" cy="57600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65EAF-8532-18B4-58CD-0ED0DC44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1" y="699756"/>
            <a:ext cx="1343023" cy="280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1D313-3151-03F0-9384-A1A5B1F83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51" y="1099662"/>
            <a:ext cx="8892980" cy="57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94877"/>
      </p:ext>
    </p:extLst>
  </p:cSld>
  <p:clrMapOvr>
    <a:masterClrMapping/>
  </p:clrMapOvr>
</p:sld>
</file>

<file path=ppt/theme/theme1.xml><?xml version="1.0" encoding="utf-8"?>
<a:theme xmlns:a="http://schemas.openxmlformats.org/drawingml/2006/main" name="ACERTemplat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Template" id="{DCD87B8F-BC53-42C8-A55F-9468B437E137}" vid="{3B369F6B-5F10-4B53-BAB1-A3D774168E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MR_x0020_version xmlns="a5ff7179-4526-4e31-84f3-1e5086ece008" xsi:nil="true"/>
    <Chapter xmlns="a5ff7179-4526-4e31-84f3-1e5086ece008">Executive Summary</Chapter>
    <Abstract xmlns="a5ff7179-4526-4e31-84f3-1e5086ece008" xsi:nil="true"/>
    <Document_x0020_Type xmlns="a5ff7179-4526-4e31-84f3-1e5086ece0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1DEA3B2713A5434EB36B24E8F785C624005A9336FC893F234D96BD046DA968EF48" ma:contentTypeVersion="6" ma:contentTypeDescription="Blank PowerPoint" ma:contentTypeScope="" ma:versionID="14a46d8a43ec5e2d6ab7c46de522d651">
  <xsd:schema xmlns:xsd="http://www.w3.org/2001/XMLSchema" xmlns:xs="http://www.w3.org/2001/XMLSchema" xmlns:p="http://schemas.microsoft.com/office/2006/metadata/properties" xmlns:ns2="a5ff7179-4526-4e31-84f3-1e5086ece008" targetNamespace="http://schemas.microsoft.com/office/2006/metadata/properties" ma:root="true" ma:fieldsID="a38fb715ff0e5bf2ebddedd436d2bb2f" ns2:_="">
    <xsd:import namespace="a5ff7179-4526-4e31-84f3-1e5086ece008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Chapter" minOccurs="0"/>
                <xsd:element ref="ns2:Document_x0020_Type" minOccurs="0"/>
                <xsd:element ref="ns2:MMR_x0020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7179-4526-4e31-84f3-1e5086ece008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 ma:readOnly="false">
      <xsd:simpleType>
        <xsd:restriction base="dms:Note"/>
      </xsd:simpleType>
    </xsd:element>
    <xsd:element name="Chapter" ma:index="9" nillable="true" ma:displayName="Chapter" ma:default="Executive Summary" ma:format="Dropdown" ma:internalName="Chapter" ma:readOnly="false">
      <xsd:simpleType>
        <xsd:restriction base="dms:Choice">
          <xsd:enumeration value="Executive Summary"/>
          <xsd:enumeration value="Developments"/>
          <xsd:enumeration value="NTC"/>
          <xsd:enumeration value="70%"/>
          <xsd:enumeration value="Liquidity"/>
          <xsd:enumeration value="Balancing"/>
          <xsd:enumeration value="Flows"/>
        </xsd:restriction>
      </xsd:simpleType>
    </xsd:element>
    <xsd:element name="Document_x0020_Type" ma:index="10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Draft"/>
              <xsd:enumeration value="Data analysis"/>
              <xsd:enumeration value="Internal Team document"/>
            </xsd:restriction>
          </xsd:simpleType>
        </xsd:union>
      </xsd:simpleType>
    </xsd:element>
    <xsd:element name="MMR_x0020_version" ma:index="11" nillable="true" ma:displayName="MMR version" ma:internalName="MMR_x0020_vers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BA61E-EF04-46AD-B814-BDA65022E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ABF927-10E5-4F4F-A149-8F02A228BAFA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a5ff7179-4526-4e31-84f3-1e5086ece008"/>
  </ds:schemaRefs>
</ds:datastoreItem>
</file>

<file path=customXml/itemProps3.xml><?xml version="1.0" encoding="utf-8"?>
<ds:datastoreItem xmlns:ds="http://schemas.openxmlformats.org/officeDocument/2006/customXml" ds:itemID="{AAB05765-C5F2-4A13-91B9-4FC2C5351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f7179-4526-4e31-84f3-1e5086ece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ACERTemplate</Template>
  <TotalTime>21755</TotalTime>
  <Words>679</Words>
  <Application>Microsoft Office PowerPoint</Application>
  <PresentationFormat>Widescreen</PresentationFormat>
  <Paragraphs>69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MT</vt:lpstr>
      <vt:lpstr>Calibri</vt:lpstr>
      <vt:lpstr>System Font Regular</vt:lpstr>
      <vt:lpstr>Wingdings</vt:lpstr>
      <vt:lpstr>ACERTemplate</vt:lpstr>
      <vt:lpstr>Long-term flow-based allocation</vt:lpstr>
      <vt:lpstr>LTFB: compliance assessment</vt:lpstr>
      <vt:lpstr>LTFB: ACER’s simulations</vt:lpstr>
      <vt:lpstr>Summary</vt:lpstr>
      <vt:lpstr>Accepted quantities  (summed export/import)</vt:lpstr>
      <vt:lpstr>Takeaways</vt:lpstr>
      <vt:lpstr>PowerPoint Presentation</vt:lpstr>
      <vt:lpstr>2023: Accepted quantities</vt:lpstr>
      <vt:lpstr>2024: Accepted quantities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KAWAM (ACER)</dc:creator>
  <cp:lastModifiedBy>Zoran Vujasinovic (ACER)</cp:lastModifiedBy>
  <cp:revision>119</cp:revision>
  <dcterms:created xsi:type="dcterms:W3CDTF">2022-10-03T14:47:16Z</dcterms:created>
  <dcterms:modified xsi:type="dcterms:W3CDTF">2024-09-27T08:06:52Z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0x0101001DEA3B2713A5434EB36B24E8F785C624005A9336FC893F234D96BD046DA968EF48</vt:lpwstr>
  </property>
</Properties>
</file>