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7"/>
  </p:notesMasterIdLst>
  <p:sldIdLst>
    <p:sldId id="495" r:id="rId3"/>
    <p:sldId id="502" r:id="rId4"/>
    <p:sldId id="503" r:id="rId5"/>
    <p:sldId id="504" r:id="rId6"/>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98FC00-7F4B-8EFE-28D6-7BB8ED41BB89}" name="Jerome Le Page" initials="JLP" userId="a6390a2982245efc" providerId="Windows Live"/>
  <p188:author id="{5BC10A59-95C6-1B90-3DE1-3F249DE2BF5A}" name="Lorenzo Biglia" initials="LB" userId="Lorenzo Biglia" providerId="None"/>
  <p188:author id="{9C4F1366-7490-5561-0646-5D622D98A606}" name="Marie BOURROUSSE" initials="MB" userId="Marie BOURROUSSE" providerId="None"/>
  <p188:author id="{1C113B7A-74D0-15DC-CCA6-97C0B0E8DF84}" name="Lorenzo Biglia" initials="LB" userId="S::l.biglia@efet.org::aec3e29c-5e50-4f86-9744-839c0605e378" providerId="AD"/>
  <p188:author id="{E9628E9B-EAC9-BDDF-DAC3-2BA1A1D7FFC4}" name="Jerome Le Page" initials="JLP" userId="S::info@jeromelepageconsulting.onmicrosoft.com::9e9fba60-ddd6-439d-a41e-d0b76fbc28d3" providerId="AD"/>
  <p188:author id="{4D5A95CE-D47A-59A5-D1F1-8FAEC0A298F7}" name="MAES Guillaume (Electrabel)" initials="MG(" userId="S::fm5813@engie.com::bb26ecaf-7204-4d1e-8ab5-a033b670eef7" providerId="AD"/>
  <p188:author id="{B71910F5-2C13-9182-6B17-ABADA29546D4}" name="Donia PEERHOSSAINI" initials="DP" userId="S::dpeerhossaini@eurelectric.org::25a96ee5-b23b-4590-a0df-0629af8a5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417"/>
    <a:srgbClr val="FF746D"/>
    <a:srgbClr val="0000FF"/>
    <a:srgbClr val="2C63FF"/>
    <a:srgbClr val="2F55C8"/>
    <a:srgbClr val="D4D9EC"/>
    <a:srgbClr val="FFFFFF"/>
    <a:srgbClr val="D8090A"/>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0"/>
    <p:restoredTop sz="96224" autoAdjust="0"/>
  </p:normalViewPr>
  <p:slideViewPr>
    <p:cSldViewPr snapToGrid="0" snapToObjects="1">
      <p:cViewPr varScale="1">
        <p:scale>
          <a:sx n="98" d="100"/>
          <a:sy n="98" d="100"/>
        </p:scale>
        <p:origin x="72"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ia PEERHOSSAINI" userId="25a96ee5-b23b-4590-a0df-0629af8a5aa5" providerId="ADAL" clId="{A11C6DD6-9509-4593-9BE2-31516D4C1272}"/>
    <pc:docChg chg="modSld">
      <pc:chgData name="Donia PEERHOSSAINI" userId="25a96ee5-b23b-4590-a0df-0629af8a5aa5" providerId="ADAL" clId="{A11C6DD6-9509-4593-9BE2-31516D4C1272}" dt="2024-10-01T14:54:30.266" v="0" actId="1076"/>
      <pc:docMkLst>
        <pc:docMk/>
      </pc:docMkLst>
      <pc:sldChg chg="modSp mod">
        <pc:chgData name="Donia PEERHOSSAINI" userId="25a96ee5-b23b-4590-a0df-0629af8a5aa5" providerId="ADAL" clId="{A11C6DD6-9509-4593-9BE2-31516D4C1272}" dt="2024-10-01T14:54:30.266" v="0" actId="1076"/>
        <pc:sldMkLst>
          <pc:docMk/>
          <pc:sldMk cId="281519273" sldId="504"/>
        </pc:sldMkLst>
        <pc:spChg chg="mod">
          <ac:chgData name="Donia PEERHOSSAINI" userId="25a96ee5-b23b-4590-a0df-0629af8a5aa5" providerId="ADAL" clId="{A11C6DD6-9509-4593-9BE2-31516D4C1272}" dt="2024-10-01T14:54:30.266" v="0" actId="1076"/>
          <ac:spMkLst>
            <pc:docMk/>
            <pc:sldMk cId="281519273" sldId="504"/>
            <ac:spMk id="7" creationId="{CBD5FC24-FF53-8092-19F5-9740CCE09B6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ED4E2-CACA-48C0-BD2D-3512D0420617}" type="datetimeFigureOut">
              <a:rPr lang="fr-FR" smtClean="0"/>
              <a:t>01/10/2024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E6A071-107C-4C2F-9968-0AE7A174273C}" type="slidenum">
              <a:rPr lang="fr-FR" smtClean="0"/>
              <a:t>‹#›</a:t>
            </a:fld>
            <a:endParaRPr lang="fr-FR"/>
          </a:p>
        </p:txBody>
      </p:sp>
    </p:spTree>
    <p:extLst>
      <p:ext uri="{BB962C8B-B14F-4D97-AF65-F5344CB8AC3E}">
        <p14:creationId xmlns:p14="http://schemas.microsoft.com/office/powerpoint/2010/main" val="55749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6E6A071-107C-4C2F-9968-0AE7A174273C}" type="slidenum">
              <a:rPr lang="fr-FR" smtClean="0"/>
              <a:t>1</a:t>
            </a:fld>
            <a:endParaRPr lang="fr-FR"/>
          </a:p>
        </p:txBody>
      </p:sp>
    </p:spTree>
    <p:extLst>
      <p:ext uri="{BB962C8B-B14F-4D97-AF65-F5344CB8AC3E}">
        <p14:creationId xmlns:p14="http://schemas.microsoft.com/office/powerpoint/2010/main" val="259557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0515-7F96-F14E-978B-A019116201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aa-ET"/>
          </a:p>
        </p:txBody>
      </p:sp>
      <p:sp>
        <p:nvSpPr>
          <p:cNvPr id="3" name="Subtitle 2">
            <a:extLst>
              <a:ext uri="{FF2B5EF4-FFF2-40B4-BE49-F238E27FC236}">
                <a16:creationId xmlns:a16="http://schemas.microsoft.com/office/drawing/2014/main" id="{8B4EB455-1750-6C46-A5EE-02BABAAB59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aa-ET"/>
          </a:p>
        </p:txBody>
      </p:sp>
      <p:sp>
        <p:nvSpPr>
          <p:cNvPr id="4" name="Date Placeholder 3">
            <a:extLst>
              <a:ext uri="{FF2B5EF4-FFF2-40B4-BE49-F238E27FC236}">
                <a16:creationId xmlns:a16="http://schemas.microsoft.com/office/drawing/2014/main" id="{7AE93816-EA5D-F940-A42E-630F8A20A050}"/>
              </a:ext>
            </a:extLst>
          </p:cNvPr>
          <p:cNvSpPr>
            <a:spLocks noGrp="1"/>
          </p:cNvSpPr>
          <p:nvPr>
            <p:ph type="dt" sz="half" idx="10"/>
          </p:nvPr>
        </p:nvSpPr>
        <p:spPr/>
        <p:txBody>
          <a:bodyPr/>
          <a:lstStyle/>
          <a:p>
            <a:fld id="{BD82A02D-AB96-4A9D-A38B-1FD122244451}" type="datetime1">
              <a:rPr lang="aa-ET" smtClean="0"/>
              <a:t>10/01/2024</a:t>
            </a:fld>
            <a:endParaRPr lang="aa-ET"/>
          </a:p>
        </p:txBody>
      </p:sp>
      <p:sp>
        <p:nvSpPr>
          <p:cNvPr id="5" name="Footer Placeholder 4">
            <a:extLst>
              <a:ext uri="{FF2B5EF4-FFF2-40B4-BE49-F238E27FC236}">
                <a16:creationId xmlns:a16="http://schemas.microsoft.com/office/drawing/2014/main" id="{21F5FC9A-9732-AA4B-92B9-FC1C12F417F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80DF27EF-7A9E-D54C-B005-FD99D9F9F444}"/>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86934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1A4B3-90B7-EA45-9074-E1A73AE37E3A}"/>
              </a:ext>
            </a:extLst>
          </p:cNvPr>
          <p:cNvSpPr>
            <a:spLocks noGrp="1"/>
          </p:cNvSpPr>
          <p:nvPr>
            <p:ph type="title"/>
          </p:nvPr>
        </p:nvSpPr>
        <p:spPr/>
        <p:txBody>
          <a:bodyPr/>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2719D8D2-E200-4C47-B7ED-61FC446F55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D8A18961-A69E-2C49-912A-36B22B99A30D}"/>
              </a:ext>
            </a:extLst>
          </p:cNvPr>
          <p:cNvSpPr>
            <a:spLocks noGrp="1"/>
          </p:cNvSpPr>
          <p:nvPr>
            <p:ph type="dt" sz="half" idx="10"/>
          </p:nvPr>
        </p:nvSpPr>
        <p:spPr/>
        <p:txBody>
          <a:bodyPr/>
          <a:lstStyle/>
          <a:p>
            <a:fld id="{A88506AF-58F6-4974-A0CC-77615ABDB67D}" type="datetime1">
              <a:rPr lang="aa-ET" smtClean="0"/>
              <a:t>10/01/2024</a:t>
            </a:fld>
            <a:endParaRPr lang="aa-ET"/>
          </a:p>
        </p:txBody>
      </p:sp>
      <p:sp>
        <p:nvSpPr>
          <p:cNvPr id="5" name="Footer Placeholder 4">
            <a:extLst>
              <a:ext uri="{FF2B5EF4-FFF2-40B4-BE49-F238E27FC236}">
                <a16:creationId xmlns:a16="http://schemas.microsoft.com/office/drawing/2014/main" id="{2D65CC59-D6B8-E349-84B3-BE11FC5821A6}"/>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9B90144-7728-3941-9167-E3C0935EB9BF}"/>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70823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6CA5E5-A63B-BC49-B9BC-B40E2172BD1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B3557DF5-06C9-654C-AEAB-CF8E9C65BD0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9525E3DC-1329-7543-89A8-D37D721DA4A4}"/>
              </a:ext>
            </a:extLst>
          </p:cNvPr>
          <p:cNvSpPr>
            <a:spLocks noGrp="1"/>
          </p:cNvSpPr>
          <p:nvPr>
            <p:ph type="dt" sz="half" idx="10"/>
          </p:nvPr>
        </p:nvSpPr>
        <p:spPr/>
        <p:txBody>
          <a:bodyPr/>
          <a:lstStyle/>
          <a:p>
            <a:fld id="{E35CDE87-19A2-4B6B-A063-E782AA9CC927}" type="datetime1">
              <a:rPr lang="aa-ET" smtClean="0"/>
              <a:t>10/01/2024</a:t>
            </a:fld>
            <a:endParaRPr lang="aa-ET"/>
          </a:p>
        </p:txBody>
      </p:sp>
      <p:sp>
        <p:nvSpPr>
          <p:cNvPr id="5" name="Footer Placeholder 4">
            <a:extLst>
              <a:ext uri="{FF2B5EF4-FFF2-40B4-BE49-F238E27FC236}">
                <a16:creationId xmlns:a16="http://schemas.microsoft.com/office/drawing/2014/main" id="{C2F0B73B-D31B-5C4C-AA5E-614A2E31B88D}"/>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7EF29FB-7C38-9246-A964-E42D1796D79E}"/>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93392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2884488"/>
            <a:ext cx="9144000" cy="2387600"/>
          </a:xfrm>
        </p:spPr>
        <p:txBody>
          <a:bodyPr anchor="t">
            <a:normAutofit/>
          </a:bodyPr>
          <a:lstStyle>
            <a:lvl1pPr algn="l">
              <a:lnSpc>
                <a:spcPct val="100000"/>
              </a:lnSpc>
              <a:defRPr lang="de-DE" sz="4400" b="1" smtClean="0">
                <a:cs typeface="Arial" panose="020B0604020202020204" pitchFamily="34" charset="0"/>
              </a:defRPr>
            </a:lvl1pPr>
          </a:lstStyle>
          <a:p>
            <a:r>
              <a:rPr lang="de-DE" sz="4000">
                <a:latin typeface="+mn-lt"/>
                <a:cs typeface="Arial" panose="020B0604020202020204" pitchFamily="34" charset="0"/>
              </a:rPr>
              <a:t>Title of Presentation</a:t>
            </a:r>
            <a:endParaRPr lang="es-ES"/>
          </a:p>
        </p:txBody>
      </p:sp>
      <p:sp>
        <p:nvSpPr>
          <p:cNvPr id="4" name="Date Placeholder 3"/>
          <p:cNvSpPr>
            <a:spLocks noGrp="1"/>
          </p:cNvSpPr>
          <p:nvPr>
            <p:ph type="dt" sz="half" idx="10"/>
          </p:nvPr>
        </p:nvSpPr>
        <p:spPr>
          <a:xfrm>
            <a:off x="734961" y="6337811"/>
            <a:ext cx="2743200" cy="365125"/>
          </a:xfrm>
        </p:spPr>
        <p:txBody>
          <a:bodyPr/>
          <a:lstStyle>
            <a:lvl1pPr>
              <a:defRPr>
                <a:solidFill>
                  <a:schemeClr val="accent2"/>
                </a:solidFill>
              </a:defRPr>
            </a:lvl1pPr>
          </a:lstStyle>
          <a:p>
            <a:fld id="{0F56CE16-A53B-41C6-BF1F-3833562D3C99}" type="datetime1">
              <a:rPr lang="es-ES" smtClean="0"/>
              <a:t>01/10/2024</a:t>
            </a:fld>
            <a:endParaRPr lang="es-ES"/>
          </a:p>
        </p:txBody>
      </p:sp>
      <p:sp>
        <p:nvSpPr>
          <p:cNvPr id="5" name="Footer Placeholder 4"/>
          <p:cNvSpPr>
            <a:spLocks noGrp="1"/>
          </p:cNvSpPr>
          <p:nvPr>
            <p:ph type="ftr" sz="quarter" idx="11"/>
          </p:nvPr>
        </p:nvSpPr>
        <p:spPr/>
        <p:txBody>
          <a:bodyPr/>
          <a:lstStyle>
            <a:lvl1pPr>
              <a:defRPr>
                <a:solidFill>
                  <a:schemeClr val="accent2"/>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296661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60FFB86-7C27-42D2-AAAF-B87686868AAA}" type="datetime1">
              <a:rPr lang="es-ES" smtClean="0"/>
              <a:t>01/10/2024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pPr/>
              <a:t>‹#›</a:t>
            </a:fld>
            <a:endParaRPr lang="es-ES"/>
          </a:p>
        </p:txBody>
      </p:sp>
    </p:spTree>
    <p:extLst>
      <p:ext uri="{BB962C8B-B14F-4D97-AF65-F5344CB8AC3E}">
        <p14:creationId xmlns:p14="http://schemas.microsoft.com/office/powerpoint/2010/main" val="522707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amp;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Tx/>
              <a:buBlip>
                <a:blip r:embed="rId2"/>
              </a:buBlip>
              <a:defRPr>
                <a:latin typeface="Qanelas Light" panose="00000400000000000000" pitchFamily="50" charset="0"/>
              </a:defRPr>
            </a:lvl1pPr>
            <a:lvl2pPr marL="685800" indent="-228600">
              <a:buFontTx/>
              <a:buBlip>
                <a:blip r:embed="rId2"/>
              </a:buBlip>
              <a:defRPr>
                <a:latin typeface="Qanelas Light" panose="00000400000000000000" pitchFamily="50" charset="0"/>
              </a:defRPr>
            </a:lvl2pPr>
            <a:lvl3pPr marL="1143000" indent="-228600">
              <a:buFontTx/>
              <a:buBlip>
                <a:blip r:embed="rId3"/>
              </a:buBlip>
              <a:defRPr>
                <a:latin typeface="Qanelas Light" panose="00000400000000000000" pitchFamily="50" charset="0"/>
              </a:defRPr>
            </a:lvl3pPr>
            <a:lvl4pPr marL="1600200" indent="-228600">
              <a:buFontTx/>
              <a:buBlip>
                <a:blip r:embed="rId4"/>
              </a:buBlip>
              <a:defRPr>
                <a:latin typeface="Qanelas Light" panose="00000400000000000000" pitchFamily="50" charset="0"/>
              </a:defRPr>
            </a:lvl4pPr>
            <a:lvl5pPr>
              <a:defRPr>
                <a:latin typeface="Qanelas Light" panose="000004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1069C2D-57E6-4E42-B815-254F2CBE3827}" type="datetime1">
              <a:rPr lang="es-ES" smtClean="0"/>
              <a:t>01/10/2024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4B46A78-6AF9-412C-AE9C-E98B1C607C25}" type="slidenum">
              <a:rPr lang="es-ES" smtClean="0"/>
              <a:t>‹#›</a:t>
            </a:fld>
            <a:endParaRPr lang="es-ES"/>
          </a:p>
        </p:txBody>
      </p:sp>
      <p:sp>
        <p:nvSpPr>
          <p:cNvPr id="7" name="Title 1"/>
          <p:cNvSpPr>
            <a:spLocks noGrp="1"/>
          </p:cNvSpPr>
          <p:nvPr>
            <p:ph type="title"/>
          </p:nvPr>
        </p:nvSpPr>
        <p:spPr>
          <a:xfrm>
            <a:off x="838200" y="365125"/>
            <a:ext cx="10515600" cy="1325563"/>
          </a:xfrm>
        </p:spPr>
        <p:txBody>
          <a:bodyPr/>
          <a:lstStyle>
            <a:lvl1pPr>
              <a:defRPr b="1">
                <a:solidFill>
                  <a:schemeClr val="accent1"/>
                </a:solidFill>
              </a:defRPr>
            </a:lvl1pPr>
          </a:lstStyle>
          <a:p>
            <a:r>
              <a:rPr lang="en-US">
                <a:solidFill>
                  <a:srgbClr val="2C63FF"/>
                </a:solidFill>
              </a:rPr>
              <a:t>Click to edit Master title style</a:t>
            </a:r>
            <a:endParaRPr lang="en-GB"/>
          </a:p>
        </p:txBody>
      </p:sp>
    </p:spTree>
    <p:extLst>
      <p:ext uri="{BB962C8B-B14F-4D97-AF65-F5344CB8AC3E}">
        <p14:creationId xmlns:p14="http://schemas.microsoft.com/office/powerpoint/2010/main" val="1924117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Content Placeholder 2"/>
          <p:cNvSpPr>
            <a:spLocks noGrp="1"/>
          </p:cNvSpPr>
          <p:nvPr>
            <p:ph sz="half" idx="1"/>
          </p:nvPr>
        </p:nvSpPr>
        <p:spPr>
          <a:xfrm>
            <a:off x="838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6172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E756ED3E-E9FC-4672-9CE2-3FA40A560C47}" type="datetime1">
              <a:rPr lang="es-ES" smtClean="0"/>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217482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chemeClr val="accent1"/>
                </a:solidFill>
              </a:defRPr>
            </a:lvl1pPr>
          </a:lstStyle>
          <a:p>
            <a:r>
              <a:rPr lang="en-US"/>
              <a:t>Click to edit Master title style</a:t>
            </a:r>
            <a:endParaRPr lang="es-E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Tx/>
              <a:buBlip>
                <a:blip r:embed="rId2"/>
              </a:buBlip>
              <a:defRPr/>
            </a:lvl1pPr>
            <a:lvl2pPr marL="685800" indent="-228600">
              <a:buFontTx/>
              <a:buBlip>
                <a:blip r:embed="rId3"/>
              </a:buBlip>
              <a:defRPr/>
            </a:lvl2pPr>
            <a:lvl3pPr marL="1371600" indent="-4572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8DAF0489-88A6-408A-B135-E86AB5C3F484}" type="datetime1">
              <a:rPr lang="es-ES" smtClean="0"/>
              <a:t>01/10/2024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2244555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Date Placeholder 2"/>
          <p:cNvSpPr>
            <a:spLocks noGrp="1"/>
          </p:cNvSpPr>
          <p:nvPr>
            <p:ph type="dt" sz="half" idx="10"/>
          </p:nvPr>
        </p:nvSpPr>
        <p:spPr/>
        <p:txBody>
          <a:bodyPr/>
          <a:lstStyle/>
          <a:p>
            <a:fld id="{FA55E1D6-4C5D-43CE-8D5A-BEFEF0D57647}" type="datetime1">
              <a:rPr lang="es-ES" smtClean="0"/>
              <a:t>01/10/2024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9790575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E9E50-5D05-4DDA-804F-2A2159449CF2}" type="datetime1">
              <a:rPr lang="es-ES" smtClean="0"/>
              <a:t>01/10/2024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0681852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Content Placeholder 2"/>
          <p:cNvSpPr>
            <a:spLocks noGrp="1"/>
          </p:cNvSpPr>
          <p:nvPr>
            <p:ph idx="1"/>
          </p:nvPr>
        </p:nvSpPr>
        <p:spPr>
          <a:xfrm>
            <a:off x="5183188" y="987425"/>
            <a:ext cx="6172200" cy="4873625"/>
          </a:xfrm>
        </p:spPr>
        <p:txBody>
          <a:bodyPr/>
          <a:lstStyle>
            <a:lvl1pPr marL="228600" indent="-228600">
              <a:buFontTx/>
              <a:buBlip>
                <a:blip r:embed="rId2"/>
              </a:buBlip>
              <a:defRPr sz="3200"/>
            </a:lvl1pPr>
            <a:lvl2pPr marL="685800" indent="-228600">
              <a:buFontTx/>
              <a:buBlip>
                <a:blip r:embed="rId3"/>
              </a:buBlip>
              <a:defRPr sz="2800"/>
            </a:lvl2pPr>
            <a:lvl3pPr marL="1143000" indent="-228600">
              <a:buFontTx/>
              <a:buBlip>
                <a:blip r:embed="rId4"/>
              </a:buBlip>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527AFA-A566-4E47-A8E9-1CF31823F110}" type="datetime1">
              <a:rPr lang="es-ES" smtClean="0"/>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11795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933B-FB13-EE4B-B5E2-A810140D3A83}"/>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A53D9C89-55C0-5B47-927B-8AF0AB26A94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30449C23-B317-B241-9F8A-8D7DA30498CC}"/>
              </a:ext>
            </a:extLst>
          </p:cNvPr>
          <p:cNvSpPr>
            <a:spLocks noGrp="1"/>
          </p:cNvSpPr>
          <p:nvPr>
            <p:ph type="dt" sz="half" idx="10"/>
          </p:nvPr>
        </p:nvSpPr>
        <p:spPr/>
        <p:txBody>
          <a:bodyPr/>
          <a:lstStyle/>
          <a:p>
            <a:fld id="{63F9C312-D034-44F7-9554-C204DEA53D2D}" type="datetime1">
              <a:rPr lang="aa-ET" smtClean="0"/>
              <a:t>10/01/2024</a:t>
            </a:fld>
            <a:endParaRPr lang="aa-ET"/>
          </a:p>
        </p:txBody>
      </p:sp>
      <p:sp>
        <p:nvSpPr>
          <p:cNvPr id="5" name="Footer Placeholder 4">
            <a:extLst>
              <a:ext uri="{FF2B5EF4-FFF2-40B4-BE49-F238E27FC236}">
                <a16:creationId xmlns:a16="http://schemas.microsoft.com/office/drawing/2014/main" id="{F3BCAAF7-5307-9D4D-85DA-F7237A61358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5F298D0-87CD-2746-94AC-0CCF1F4874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971218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D5C8E-A5BB-47F9-9F98-DFDD1F3E92DF}" type="datetime1">
              <a:rPr lang="es-ES" smtClean="0"/>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221355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8200" y="6432098"/>
            <a:ext cx="2743200" cy="365125"/>
          </a:xfrm>
          <a:prstGeom prst="rect">
            <a:avLst/>
          </a:prstGeom>
        </p:spPr>
        <p:txBody>
          <a:bodyPr/>
          <a:lstStyle>
            <a:lvl1pPr>
              <a:defRPr sz="1200">
                <a:solidFill>
                  <a:srgbClr val="414042"/>
                </a:solidFill>
                <a:latin typeface="+mn-lt"/>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3146062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2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95427" y="286588"/>
            <a:ext cx="2496185" cy="452120"/>
          </a:xfrm>
          <a:prstGeom prst="rect">
            <a:avLst/>
          </a:prstGeom>
        </p:spPr>
        <p:txBody>
          <a:bodyPr wrap="square" lIns="0" tIns="0" rIns="0" bIns="0">
            <a:spAutoFit/>
          </a:bodyPr>
          <a:lstStyle>
            <a:lvl1pPr>
              <a:defRPr sz="2800" b="1" i="0">
                <a:solidFill>
                  <a:srgbClr val="2C62FF"/>
                </a:solidFill>
                <a:latin typeface="Calibri"/>
                <a:cs typeface="Calibr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134276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32C6-25F4-566A-56DB-7EDB1DE97D72}"/>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64B35DA8-E339-5626-67CE-EA810A02E0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1E07117A-B64C-6ECD-B9BC-67F45C128067}"/>
              </a:ext>
            </a:extLst>
          </p:cNvPr>
          <p:cNvSpPr>
            <a:spLocks noGrp="1"/>
          </p:cNvSpPr>
          <p:nvPr>
            <p:ph type="dt" sz="half" idx="10"/>
          </p:nvPr>
        </p:nvSpPr>
        <p:spPr/>
        <p:txBody>
          <a:bodyPr/>
          <a:lstStyle/>
          <a:p>
            <a:fld id="{253E2FC9-FDA3-43E3-93D5-7A021E8376D2}" type="datetimeFigureOut">
              <a:rPr lang="en-BE" smtClean="0"/>
              <a:t>01/10/2024</a:t>
            </a:fld>
            <a:endParaRPr lang="en-BE"/>
          </a:p>
        </p:txBody>
      </p:sp>
      <p:sp>
        <p:nvSpPr>
          <p:cNvPr id="5" name="Footer Placeholder 4">
            <a:extLst>
              <a:ext uri="{FF2B5EF4-FFF2-40B4-BE49-F238E27FC236}">
                <a16:creationId xmlns:a16="http://schemas.microsoft.com/office/drawing/2014/main" id="{C52BF3AD-37C7-43DD-AF6A-3B0996DCEDB7}"/>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F810D7EB-47D9-2AF4-CB5A-E573729AB020}"/>
              </a:ext>
            </a:extLst>
          </p:cNvPr>
          <p:cNvSpPr>
            <a:spLocks noGrp="1"/>
          </p:cNvSpPr>
          <p:nvPr>
            <p:ph type="sldNum" sz="quarter" idx="12"/>
          </p:nvPr>
        </p:nvSpPr>
        <p:spPr/>
        <p:txBody>
          <a:bodyPr/>
          <a:lstStyle/>
          <a:p>
            <a:fld id="{0EC8B1A1-ED28-450F-BA96-D27FB43894E5}" type="slidenum">
              <a:rPr lang="en-BE" smtClean="0"/>
              <a:t>‹#›</a:t>
            </a:fld>
            <a:endParaRPr lang="en-BE"/>
          </a:p>
        </p:txBody>
      </p:sp>
      <p:sp>
        <p:nvSpPr>
          <p:cNvPr id="7" name="Rectangle 6">
            <a:extLst>
              <a:ext uri="{FF2B5EF4-FFF2-40B4-BE49-F238E27FC236}">
                <a16:creationId xmlns:a16="http://schemas.microsoft.com/office/drawing/2014/main" id="{FD479465-154C-6EA6-AF72-0F11D577DA6D}"/>
              </a:ext>
            </a:extLst>
          </p:cNvPr>
          <p:cNvSpPr/>
          <p:nvPr userDrawn="1"/>
        </p:nvSpPr>
        <p:spPr>
          <a:xfrm>
            <a:off x="10198359" y="5868389"/>
            <a:ext cx="1698171" cy="796536"/>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1066167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65A36-B082-4E30-DFAD-7C12A5DA82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E"/>
          </a:p>
        </p:txBody>
      </p:sp>
      <p:sp>
        <p:nvSpPr>
          <p:cNvPr id="3" name="Subtitle 2">
            <a:extLst>
              <a:ext uri="{FF2B5EF4-FFF2-40B4-BE49-F238E27FC236}">
                <a16:creationId xmlns:a16="http://schemas.microsoft.com/office/drawing/2014/main" id="{1B0D8C5D-7A9A-CD85-A5B2-7B5A4CBCA2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E"/>
          </a:p>
        </p:txBody>
      </p:sp>
      <p:sp>
        <p:nvSpPr>
          <p:cNvPr id="4" name="Date Placeholder 3">
            <a:extLst>
              <a:ext uri="{FF2B5EF4-FFF2-40B4-BE49-F238E27FC236}">
                <a16:creationId xmlns:a16="http://schemas.microsoft.com/office/drawing/2014/main" id="{FE0CE16D-CDE9-7510-2A77-5AB44DED0217}"/>
              </a:ext>
            </a:extLst>
          </p:cNvPr>
          <p:cNvSpPr>
            <a:spLocks noGrp="1"/>
          </p:cNvSpPr>
          <p:nvPr>
            <p:ph type="dt" sz="half" idx="10"/>
          </p:nvPr>
        </p:nvSpPr>
        <p:spPr/>
        <p:txBody>
          <a:bodyPr/>
          <a:lstStyle/>
          <a:p>
            <a:fld id="{253E2FC9-FDA3-43E3-93D5-7A021E8376D2}" type="datetimeFigureOut">
              <a:rPr lang="en-BE" smtClean="0"/>
              <a:t>01/10/2024</a:t>
            </a:fld>
            <a:endParaRPr lang="en-BE"/>
          </a:p>
        </p:txBody>
      </p:sp>
      <p:sp>
        <p:nvSpPr>
          <p:cNvPr id="5" name="Footer Placeholder 4">
            <a:extLst>
              <a:ext uri="{FF2B5EF4-FFF2-40B4-BE49-F238E27FC236}">
                <a16:creationId xmlns:a16="http://schemas.microsoft.com/office/drawing/2014/main" id="{C7C476B1-7325-2742-0747-486994F7EF67}"/>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DF445439-6238-337D-8221-417F6755EFE3}"/>
              </a:ext>
            </a:extLst>
          </p:cNvPr>
          <p:cNvSpPr>
            <a:spLocks noGrp="1"/>
          </p:cNvSpPr>
          <p:nvPr>
            <p:ph type="sldNum" sz="quarter" idx="12"/>
          </p:nvPr>
        </p:nvSpPr>
        <p:spPr/>
        <p:txBody>
          <a:bodyPr/>
          <a:lstStyle/>
          <a:p>
            <a:fld id="{0EC8B1A1-ED28-450F-BA96-D27FB43894E5}" type="slidenum">
              <a:rPr lang="en-BE" smtClean="0"/>
              <a:t>‹#›</a:t>
            </a:fld>
            <a:endParaRPr lang="en-BE"/>
          </a:p>
        </p:txBody>
      </p:sp>
    </p:spTree>
    <p:extLst>
      <p:ext uri="{BB962C8B-B14F-4D97-AF65-F5344CB8AC3E}">
        <p14:creationId xmlns:p14="http://schemas.microsoft.com/office/powerpoint/2010/main" val="449641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Introduction &amp;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lIns="0" tIns="0" rIns="0" bIns="0">
            <a:normAutofit/>
          </a:bodyPr>
          <a:lstStyle>
            <a:lvl1pPr marL="228600" indent="-228600">
              <a:buFont typeface="Arial" panose="020B0604020202020204" pitchFamily="34" charset="0"/>
              <a:buChar char="•"/>
              <a:defRPr sz="1600"/>
            </a:lvl1pPr>
            <a:lvl2pPr marL="685800" indent="-228600">
              <a:buFont typeface="Arial" panose="020B0604020202020204" pitchFamily="34" charset="0"/>
              <a:buChar char="•"/>
              <a:defRPr sz="1600"/>
            </a:lvl2pPr>
            <a:lvl3pPr marL="1143000" indent="-228600">
              <a:buFont typeface="Arial" panose="020B0604020202020204" pitchFamily="34" charset="0"/>
              <a:buChar char="•"/>
              <a:defRPr sz="1600"/>
            </a:lvl3pPr>
            <a:lvl4pPr marL="1600200" indent="-228600">
              <a:buFont typeface="Arial" panose="020B0604020202020204" pitchFamily="34" charset="0"/>
              <a:buChar cha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2" name="Title 1">
            <a:extLst>
              <a:ext uri="{FF2B5EF4-FFF2-40B4-BE49-F238E27FC236}">
                <a16:creationId xmlns:a16="http://schemas.microsoft.com/office/drawing/2014/main" id="{8DE51A93-CF27-D222-2CC9-FA8C350042AC}"/>
              </a:ext>
            </a:extLst>
          </p:cNvPr>
          <p:cNvSpPr>
            <a:spLocks noGrp="1"/>
          </p:cNvSpPr>
          <p:nvPr>
            <p:ph type="title"/>
          </p:nvPr>
        </p:nvSpPr>
        <p:spPr>
          <a:xfrm>
            <a:off x="407988" y="368300"/>
            <a:ext cx="11376025" cy="683260"/>
          </a:xfrm>
          <a:prstGeom prst="rect">
            <a:avLst/>
          </a:prstGeom>
        </p:spPr>
        <p:txBody>
          <a:bodyPr lIns="0" tIns="0" rIns="0" bIns="0" anchor="t">
            <a:noAutofit/>
          </a:bodyPr>
          <a:lstStyle>
            <a:lvl1pPr>
              <a:lnSpc>
                <a:spcPts val="2700"/>
              </a:lnSpc>
              <a:defRPr sz="2400" b="1">
                <a:latin typeface="+mj-lt"/>
              </a:defRPr>
            </a:lvl1pPr>
          </a:lstStyle>
          <a:p>
            <a:endParaRPr lang="en-GB"/>
          </a:p>
        </p:txBody>
      </p:sp>
      <p:sp>
        <p:nvSpPr>
          <p:cNvPr id="4" name="Text Placeholder 5">
            <a:extLst>
              <a:ext uri="{FF2B5EF4-FFF2-40B4-BE49-F238E27FC236}">
                <a16:creationId xmlns:a16="http://schemas.microsoft.com/office/drawing/2014/main" id="{6C95B933-D727-F456-D736-44FFBBD5B75D}"/>
              </a:ext>
            </a:extLst>
          </p:cNvPr>
          <p:cNvSpPr>
            <a:spLocks noGrp="1"/>
          </p:cNvSpPr>
          <p:nvPr>
            <p:ph type="body" sz="quarter" idx="10"/>
          </p:nvPr>
        </p:nvSpPr>
        <p:spPr>
          <a:xfrm>
            <a:off x="407988" y="1166691"/>
            <a:ext cx="11376025" cy="440145"/>
          </a:xfrm>
        </p:spPr>
        <p:txBody>
          <a:bodyPr lIns="0" tIns="0" rIns="0" bIns="0"/>
          <a:lstStyle>
            <a:lvl1pPr marL="0" indent="0">
              <a:spcAft>
                <a:spcPts val="0"/>
              </a:spcAft>
              <a:buNone/>
              <a:defRPr sz="1600" b="0">
                <a:solidFill>
                  <a:schemeClr val="tx2"/>
                </a:solidFill>
                <a:latin typeface="+mj-lt"/>
                <a:cs typeface="Arial" panose="020B0604020202020204" pitchFamily="34" charset="0"/>
              </a:defRPr>
            </a:lvl1pPr>
            <a:lvl2pPr marL="0" indent="0">
              <a:buNone/>
              <a:defRPr/>
            </a:lvl2pPr>
          </a:lstStyle>
          <a:p>
            <a:pPr lvl="0"/>
            <a:endParaRPr lang="en-GB"/>
          </a:p>
        </p:txBody>
      </p:sp>
      <p:sp>
        <p:nvSpPr>
          <p:cNvPr id="5" name="Text Placeholder 5">
            <a:extLst>
              <a:ext uri="{FF2B5EF4-FFF2-40B4-BE49-F238E27FC236}">
                <a16:creationId xmlns:a16="http://schemas.microsoft.com/office/drawing/2014/main" id="{A9BFF464-99F9-4B55-4814-0169229F3B9A}"/>
              </a:ext>
            </a:extLst>
          </p:cNvPr>
          <p:cNvSpPr>
            <a:spLocks noGrp="1"/>
          </p:cNvSpPr>
          <p:nvPr>
            <p:ph type="body" sz="quarter" idx="11"/>
          </p:nvPr>
        </p:nvSpPr>
        <p:spPr>
          <a:xfrm>
            <a:off x="407987" y="111933"/>
            <a:ext cx="11376025" cy="193899"/>
          </a:xfrm>
        </p:spPr>
        <p:txBody>
          <a:bodyPr lIns="0" tIns="0" rIns="0" bIns="0">
            <a:spAutoFit/>
          </a:bodyPr>
          <a:lstStyle>
            <a:lvl1pPr marL="0" indent="0">
              <a:spcAft>
                <a:spcPts val="0"/>
              </a:spcAft>
              <a:buNone/>
              <a:defRPr sz="1400" b="0">
                <a:solidFill>
                  <a:schemeClr val="tx2"/>
                </a:solidFill>
                <a:latin typeface="+mj-lt"/>
                <a:cs typeface="Arial" panose="020B0604020202020204" pitchFamily="34" charset="0"/>
              </a:defRPr>
            </a:lvl1pPr>
            <a:lvl2pPr marL="0" indent="0">
              <a:buNone/>
              <a:defRPr/>
            </a:lvl2pPr>
          </a:lstStyle>
          <a:p>
            <a:pPr lvl="0"/>
            <a:endParaRPr lang="en-GB"/>
          </a:p>
        </p:txBody>
      </p:sp>
    </p:spTree>
    <p:extLst>
      <p:ext uri="{BB962C8B-B14F-4D97-AF65-F5344CB8AC3E}">
        <p14:creationId xmlns:p14="http://schemas.microsoft.com/office/powerpoint/2010/main" val="1007805573"/>
      </p:ext>
    </p:extLst>
  </p:cSld>
  <p:clrMapOvr>
    <a:masterClrMapping/>
  </p:clrMapOvr>
  <p:extLst>
    <p:ext uri="{DCECCB84-F9BA-43D5-87BE-67443E8EF086}">
      <p15:sldGuideLst xmlns:p15="http://schemas.microsoft.com/office/powerpoint/2012/main">
        <p15:guide id="1" orient="horz" pos="1139">
          <p15:clr>
            <a:srgbClr val="F26B43"/>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alutation-GTS left-image bkgnd">
    <p:bg>
      <p:bgPr>
        <a:solidFill>
          <a:schemeClr val="accent4"/>
        </a:solidFill>
        <a:effectLst/>
      </p:bgPr>
    </p:bg>
    <p:spTree>
      <p:nvGrpSpPr>
        <p:cNvPr id="1" name=""/>
        <p:cNvGrpSpPr/>
        <p:nvPr/>
      </p:nvGrpSpPr>
      <p:grpSpPr>
        <a:xfrm>
          <a:off x="0" y="0"/>
          <a:ext cx="0" cy="0"/>
          <a:chOff x="0" y="0"/>
          <a:chExt cx="0" cy="0"/>
        </a:xfrm>
      </p:grpSpPr>
      <p:sp>
        <p:nvSpPr>
          <p:cNvPr id="9" name="Picture Placeholder 8" descr="Background image placeholder">
            <a:extLst>
              <a:ext uri="{FF2B5EF4-FFF2-40B4-BE49-F238E27FC236}">
                <a16:creationId xmlns:a16="http://schemas.microsoft.com/office/drawing/2014/main" id="{43E7551B-7F86-46D2-A90B-DF5CC30BDFD8}"/>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pic>
        <p:nvPicPr>
          <p:cNvPr id="8" name="Picture 2" descr="Eurelectric Power Summit 2019 - Downloadable content">
            <a:extLst>
              <a:ext uri="{FF2B5EF4-FFF2-40B4-BE49-F238E27FC236}">
                <a16:creationId xmlns:a16="http://schemas.microsoft.com/office/drawing/2014/main" id="{416984A8-A092-45A0-B56C-D7B55CFD51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23414" y="-901700"/>
            <a:ext cx="8661400" cy="8661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380999" y="2318273"/>
            <a:ext cx="7040753" cy="2221454"/>
          </a:xfrm>
        </p:spPr>
        <p:txBody>
          <a:bodyPr anchor="ctr"/>
          <a:lstStyle>
            <a:lvl1pPr algn="l">
              <a:defRPr sz="7200">
                <a:solidFill>
                  <a:schemeClr val="tx1"/>
                </a:solidFill>
              </a:defRPr>
            </a:lvl1pPr>
          </a:lstStyle>
          <a:p>
            <a:r>
              <a:rPr lang="en-GB"/>
              <a:t>Insert Salutation 72pt</a:t>
            </a:r>
            <a:endParaRPr lang="en-US"/>
          </a:p>
        </p:txBody>
      </p:sp>
    </p:spTree>
    <p:extLst>
      <p:ext uri="{BB962C8B-B14F-4D97-AF65-F5344CB8AC3E}">
        <p14:creationId xmlns:p14="http://schemas.microsoft.com/office/powerpoint/2010/main" val="336700629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C35E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2884488"/>
            <a:ext cx="9144000" cy="2387600"/>
          </a:xfrm>
        </p:spPr>
        <p:txBody>
          <a:bodyPr anchor="t">
            <a:normAutofit/>
          </a:bodyPr>
          <a:lstStyle>
            <a:lvl1pPr algn="l">
              <a:lnSpc>
                <a:spcPct val="100000"/>
              </a:lnSpc>
              <a:defRPr lang="de-DE" sz="4400" b="1" smtClean="0">
                <a:cs typeface="Arial" panose="020B0604020202020204" pitchFamily="34" charset="0"/>
              </a:defRPr>
            </a:lvl1pPr>
          </a:lstStyle>
          <a:p>
            <a:r>
              <a:rPr lang="de-DE" sz="4000">
                <a:latin typeface="+mn-lt"/>
                <a:cs typeface="Arial" panose="020B0604020202020204" pitchFamily="34" charset="0"/>
              </a:rPr>
              <a:t>Title of Presentation</a:t>
            </a:r>
            <a:endParaRPr lang="es-ES"/>
          </a:p>
        </p:txBody>
      </p:sp>
      <p:sp>
        <p:nvSpPr>
          <p:cNvPr id="4" name="Date Placeholder 3"/>
          <p:cNvSpPr>
            <a:spLocks noGrp="1"/>
          </p:cNvSpPr>
          <p:nvPr>
            <p:ph type="dt" sz="half" idx="10"/>
          </p:nvPr>
        </p:nvSpPr>
        <p:spPr>
          <a:xfrm>
            <a:off x="734961" y="6337811"/>
            <a:ext cx="2743200" cy="365125"/>
          </a:xfrm>
        </p:spPr>
        <p:txBody>
          <a:bodyPr/>
          <a:lstStyle>
            <a:lvl1pPr>
              <a:defRPr>
                <a:solidFill>
                  <a:schemeClr val="accent2"/>
                </a:solidFill>
              </a:defRPr>
            </a:lvl1pPr>
          </a:lstStyle>
          <a:p>
            <a:fld id="{0F56CE16-A53B-41C6-BF1F-3833562D3C99}" type="datetime1">
              <a:rPr lang="es-ES" smtClean="0"/>
              <a:t>01/10/2024</a:t>
            </a:fld>
            <a:endParaRPr lang="es-ES"/>
          </a:p>
        </p:txBody>
      </p:sp>
      <p:sp>
        <p:nvSpPr>
          <p:cNvPr id="5" name="Footer Placeholder 4"/>
          <p:cNvSpPr>
            <a:spLocks noGrp="1"/>
          </p:cNvSpPr>
          <p:nvPr>
            <p:ph type="ftr" sz="quarter" idx="11"/>
          </p:nvPr>
        </p:nvSpPr>
        <p:spPr/>
        <p:txBody>
          <a:bodyPr/>
          <a:lstStyle>
            <a:lvl1pPr>
              <a:defRPr>
                <a:solidFill>
                  <a:schemeClr val="accent2"/>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374444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60FFB86-7C27-42D2-AAAF-B87686868AAA}" type="datetime1">
              <a:rPr lang="es-ES" smtClean="0"/>
              <a:t>01/10/2024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pPr/>
              <a:t>‹#›</a:t>
            </a:fld>
            <a:endParaRPr lang="es-ES"/>
          </a:p>
        </p:txBody>
      </p:sp>
    </p:spTree>
    <p:extLst>
      <p:ext uri="{BB962C8B-B14F-4D97-AF65-F5344CB8AC3E}">
        <p14:creationId xmlns:p14="http://schemas.microsoft.com/office/powerpoint/2010/main" val="2062929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Introduction &amp;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Tx/>
              <a:buBlip>
                <a:blip r:embed="rId2"/>
              </a:buBlip>
              <a:defRPr>
                <a:latin typeface="Qanelas Light" panose="00000400000000000000" pitchFamily="50" charset="0"/>
              </a:defRPr>
            </a:lvl1pPr>
            <a:lvl2pPr marL="685800" indent="-228600">
              <a:buFontTx/>
              <a:buBlip>
                <a:blip r:embed="rId2"/>
              </a:buBlip>
              <a:defRPr>
                <a:latin typeface="Qanelas Light" panose="00000400000000000000" pitchFamily="50" charset="0"/>
              </a:defRPr>
            </a:lvl2pPr>
            <a:lvl3pPr marL="1143000" indent="-228600">
              <a:buFontTx/>
              <a:buBlip>
                <a:blip r:embed="rId3"/>
              </a:buBlip>
              <a:defRPr>
                <a:latin typeface="Qanelas Light" panose="00000400000000000000" pitchFamily="50" charset="0"/>
              </a:defRPr>
            </a:lvl3pPr>
            <a:lvl4pPr marL="1600200" indent="-228600">
              <a:buFontTx/>
              <a:buBlip>
                <a:blip r:embed="rId4"/>
              </a:buBlip>
              <a:defRPr>
                <a:latin typeface="Qanelas Light" panose="00000400000000000000" pitchFamily="50" charset="0"/>
              </a:defRPr>
            </a:lvl4pPr>
            <a:lvl5pPr>
              <a:defRPr>
                <a:latin typeface="Qanelas Light" panose="000004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1069C2D-57E6-4E42-B815-254F2CBE3827}" type="datetime1">
              <a:rPr lang="es-ES" smtClean="0"/>
              <a:t>01/10/2024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4B46A78-6AF9-412C-AE9C-E98B1C607C25}" type="slidenum">
              <a:rPr lang="es-ES" smtClean="0"/>
              <a:t>‹#›</a:t>
            </a:fld>
            <a:endParaRPr lang="es-ES"/>
          </a:p>
        </p:txBody>
      </p:sp>
      <p:sp>
        <p:nvSpPr>
          <p:cNvPr id="7" name="Title 1"/>
          <p:cNvSpPr>
            <a:spLocks noGrp="1"/>
          </p:cNvSpPr>
          <p:nvPr>
            <p:ph type="title"/>
          </p:nvPr>
        </p:nvSpPr>
        <p:spPr>
          <a:xfrm>
            <a:off x="838200" y="365125"/>
            <a:ext cx="10515600" cy="1325563"/>
          </a:xfrm>
        </p:spPr>
        <p:txBody>
          <a:bodyPr/>
          <a:lstStyle>
            <a:lvl1pPr>
              <a:defRPr b="1">
                <a:solidFill>
                  <a:schemeClr val="accent1"/>
                </a:solidFill>
              </a:defRPr>
            </a:lvl1pPr>
          </a:lstStyle>
          <a:p>
            <a:r>
              <a:rPr lang="en-US">
                <a:solidFill>
                  <a:srgbClr val="2C63FF"/>
                </a:solidFill>
              </a:rPr>
              <a:t>Click to edit Master title style</a:t>
            </a:r>
            <a:endParaRPr lang="en-GB"/>
          </a:p>
        </p:txBody>
      </p:sp>
    </p:spTree>
    <p:extLst>
      <p:ext uri="{BB962C8B-B14F-4D97-AF65-F5344CB8AC3E}">
        <p14:creationId xmlns:p14="http://schemas.microsoft.com/office/powerpoint/2010/main" val="275730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47F9-B386-5B45-B698-7571AE59FF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aa-ET"/>
          </a:p>
        </p:txBody>
      </p:sp>
      <p:sp>
        <p:nvSpPr>
          <p:cNvPr id="3" name="Text Placeholder 2">
            <a:extLst>
              <a:ext uri="{FF2B5EF4-FFF2-40B4-BE49-F238E27FC236}">
                <a16:creationId xmlns:a16="http://schemas.microsoft.com/office/drawing/2014/main" id="{C788320E-6AE2-0A4D-AA2D-F44FFEDAD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16254DD-8B44-CA4E-B3BC-294404A86416}"/>
              </a:ext>
            </a:extLst>
          </p:cNvPr>
          <p:cNvSpPr>
            <a:spLocks noGrp="1"/>
          </p:cNvSpPr>
          <p:nvPr>
            <p:ph type="dt" sz="half" idx="10"/>
          </p:nvPr>
        </p:nvSpPr>
        <p:spPr/>
        <p:txBody>
          <a:bodyPr/>
          <a:lstStyle/>
          <a:p>
            <a:fld id="{964ED9D0-A638-4B32-AB8D-5F7F40369E09}" type="datetime1">
              <a:rPr lang="aa-ET" smtClean="0"/>
              <a:t>10/01/2024</a:t>
            </a:fld>
            <a:endParaRPr lang="aa-ET"/>
          </a:p>
        </p:txBody>
      </p:sp>
      <p:sp>
        <p:nvSpPr>
          <p:cNvPr id="5" name="Footer Placeholder 4">
            <a:extLst>
              <a:ext uri="{FF2B5EF4-FFF2-40B4-BE49-F238E27FC236}">
                <a16:creationId xmlns:a16="http://schemas.microsoft.com/office/drawing/2014/main" id="{68CAE8CE-B718-8842-A10E-8D6C68F34E7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2BCEF9C-F81F-F34C-85EB-5631F9F6C12B}"/>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2379333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Content Placeholder 2"/>
          <p:cNvSpPr>
            <a:spLocks noGrp="1"/>
          </p:cNvSpPr>
          <p:nvPr>
            <p:ph sz="half" idx="1"/>
          </p:nvPr>
        </p:nvSpPr>
        <p:spPr>
          <a:xfrm>
            <a:off x="838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6172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E756ED3E-E9FC-4672-9CE2-3FA40A560C47}" type="datetime1">
              <a:rPr lang="es-ES" smtClean="0"/>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0482445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chemeClr val="accent1"/>
                </a:solidFill>
              </a:defRPr>
            </a:lvl1pPr>
          </a:lstStyle>
          <a:p>
            <a:r>
              <a:rPr lang="en-US"/>
              <a:t>Click to edit Master title style</a:t>
            </a:r>
            <a:endParaRPr lang="es-E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Tx/>
              <a:buBlip>
                <a:blip r:embed="rId2"/>
              </a:buBlip>
              <a:defRPr/>
            </a:lvl1pPr>
            <a:lvl2pPr marL="685800" indent="-228600">
              <a:buFontTx/>
              <a:buBlip>
                <a:blip r:embed="rId3"/>
              </a:buBlip>
              <a:defRPr/>
            </a:lvl2pPr>
            <a:lvl3pPr marL="1371600" indent="-4572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8DAF0489-88A6-408A-B135-E86AB5C3F484}" type="datetime1">
              <a:rPr lang="es-ES" smtClean="0"/>
              <a:t>01/10/2024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3392319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Date Placeholder 2"/>
          <p:cNvSpPr>
            <a:spLocks noGrp="1"/>
          </p:cNvSpPr>
          <p:nvPr>
            <p:ph type="dt" sz="half" idx="10"/>
          </p:nvPr>
        </p:nvSpPr>
        <p:spPr/>
        <p:txBody>
          <a:bodyPr/>
          <a:lstStyle/>
          <a:p>
            <a:fld id="{FA55E1D6-4C5D-43CE-8D5A-BEFEF0D57647}" type="datetime1">
              <a:rPr lang="es-ES" smtClean="0"/>
              <a:t>01/10/2024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4280174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E9E50-5D05-4DDA-804F-2A2159449CF2}" type="datetime1">
              <a:rPr lang="es-ES" smtClean="0"/>
              <a:t>01/10/2024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8543809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Content Placeholder 2"/>
          <p:cNvSpPr>
            <a:spLocks noGrp="1"/>
          </p:cNvSpPr>
          <p:nvPr>
            <p:ph idx="1"/>
          </p:nvPr>
        </p:nvSpPr>
        <p:spPr>
          <a:xfrm>
            <a:off x="5183188" y="987425"/>
            <a:ext cx="6172200" cy="4873625"/>
          </a:xfrm>
        </p:spPr>
        <p:txBody>
          <a:bodyPr/>
          <a:lstStyle>
            <a:lvl1pPr marL="228600" indent="-228600">
              <a:buFontTx/>
              <a:buBlip>
                <a:blip r:embed="rId2"/>
              </a:buBlip>
              <a:defRPr sz="3200"/>
            </a:lvl1pPr>
            <a:lvl2pPr marL="685800" indent="-228600">
              <a:buFontTx/>
              <a:buBlip>
                <a:blip r:embed="rId3"/>
              </a:buBlip>
              <a:defRPr sz="2800"/>
            </a:lvl2pPr>
            <a:lvl3pPr marL="1143000" indent="-228600">
              <a:buFontTx/>
              <a:buBlip>
                <a:blip r:embed="rId4"/>
              </a:buBlip>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527AFA-A566-4E47-A8E9-1CF31823F110}" type="datetime1">
              <a:rPr lang="es-ES" smtClean="0"/>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9236106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D5C8E-A5BB-47F9-9F98-DFDD1F3E92DF}" type="datetime1">
              <a:rPr lang="es-ES" smtClean="0"/>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27264398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8200" y="6432098"/>
            <a:ext cx="2743200" cy="365125"/>
          </a:xfrm>
          <a:prstGeom prst="rect">
            <a:avLst/>
          </a:prstGeom>
        </p:spPr>
        <p:txBody>
          <a:bodyPr/>
          <a:lstStyle>
            <a:lvl1pPr>
              <a:defRPr sz="1200">
                <a:solidFill>
                  <a:srgbClr val="414042"/>
                </a:solidFill>
                <a:latin typeface="+mn-lt"/>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15228590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1_Salutation-GTS left-image bkgnd">
    <p:bg>
      <p:bgPr>
        <a:solidFill>
          <a:schemeClr val="accent4"/>
        </a:solidFill>
        <a:effectLst/>
      </p:bgPr>
    </p:bg>
    <p:spTree>
      <p:nvGrpSpPr>
        <p:cNvPr id="1" name=""/>
        <p:cNvGrpSpPr/>
        <p:nvPr/>
      </p:nvGrpSpPr>
      <p:grpSpPr>
        <a:xfrm>
          <a:off x="0" y="0"/>
          <a:ext cx="0" cy="0"/>
          <a:chOff x="0" y="0"/>
          <a:chExt cx="0" cy="0"/>
        </a:xfrm>
      </p:grpSpPr>
      <p:sp>
        <p:nvSpPr>
          <p:cNvPr id="9" name="Picture Placeholder 8" descr="Background image placeholder">
            <a:extLst>
              <a:ext uri="{FF2B5EF4-FFF2-40B4-BE49-F238E27FC236}">
                <a16:creationId xmlns:a16="http://schemas.microsoft.com/office/drawing/2014/main" id="{43E7551B-7F86-46D2-A90B-DF5CC30BDFD8}"/>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pic>
        <p:nvPicPr>
          <p:cNvPr id="8" name="Picture 2" descr="Eurelectric Power Summit 2019 - Downloadable content">
            <a:extLst>
              <a:ext uri="{FF2B5EF4-FFF2-40B4-BE49-F238E27FC236}">
                <a16:creationId xmlns:a16="http://schemas.microsoft.com/office/drawing/2014/main" id="{416984A8-A092-45A0-B56C-D7B55CFD51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23414" y="-901700"/>
            <a:ext cx="8661400" cy="8661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380999" y="2318273"/>
            <a:ext cx="7040753" cy="2221454"/>
          </a:xfrm>
        </p:spPr>
        <p:txBody>
          <a:bodyPr anchor="ctr"/>
          <a:lstStyle>
            <a:lvl1pPr algn="l">
              <a:defRPr sz="7200">
                <a:solidFill>
                  <a:schemeClr val="tx1"/>
                </a:solidFill>
              </a:defRPr>
            </a:lvl1pPr>
          </a:lstStyle>
          <a:p>
            <a:r>
              <a:rPr lang="en-GB"/>
              <a:t>Insert Salutation 72pt</a:t>
            </a:r>
            <a:endParaRPr lang="en-US"/>
          </a:p>
        </p:txBody>
      </p:sp>
    </p:spTree>
    <p:extLst>
      <p:ext uri="{BB962C8B-B14F-4D97-AF65-F5344CB8AC3E}">
        <p14:creationId xmlns:p14="http://schemas.microsoft.com/office/powerpoint/2010/main" val="392400218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C35E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9DE5B4E-35C5-4F81-DD21-3669C32DDAE3}"/>
              </a:ext>
            </a:extLst>
          </p:cNvPr>
          <p:cNvSpPr>
            <a:spLocks noGrp="1"/>
          </p:cNvSpPr>
          <p:nvPr>
            <p:ph type="pic" sz="quarter" idx="10"/>
          </p:nvPr>
        </p:nvSpPr>
        <p:spPr>
          <a:xfrm>
            <a:off x="0" y="1799924"/>
            <a:ext cx="12192000" cy="5058076"/>
          </a:xfrm>
          <a:custGeom>
            <a:avLst/>
            <a:gdLst>
              <a:gd name="connsiteX0" fmla="*/ 0 w 12192000"/>
              <a:gd name="connsiteY0" fmla="*/ 0 h 5058076"/>
              <a:gd name="connsiteX1" fmla="*/ 12192000 w 12192000"/>
              <a:gd name="connsiteY1" fmla="*/ 0 h 5058076"/>
              <a:gd name="connsiteX2" fmla="*/ 12192000 w 12192000"/>
              <a:gd name="connsiteY2" fmla="*/ 5058076 h 5058076"/>
              <a:gd name="connsiteX3" fmla="*/ 0 w 12192000"/>
              <a:gd name="connsiteY3" fmla="*/ 5058076 h 5058076"/>
            </a:gdLst>
            <a:ahLst/>
            <a:cxnLst>
              <a:cxn ang="0">
                <a:pos x="connsiteX0" y="connsiteY0"/>
              </a:cxn>
              <a:cxn ang="0">
                <a:pos x="connsiteX1" y="connsiteY1"/>
              </a:cxn>
              <a:cxn ang="0">
                <a:pos x="connsiteX2" y="connsiteY2"/>
              </a:cxn>
              <a:cxn ang="0">
                <a:pos x="connsiteX3" y="connsiteY3"/>
              </a:cxn>
            </a:cxnLst>
            <a:rect l="l" t="t" r="r" b="b"/>
            <a:pathLst>
              <a:path w="12192000" h="5058076">
                <a:moveTo>
                  <a:pt x="0" y="0"/>
                </a:moveTo>
                <a:lnTo>
                  <a:pt x="12192000" y="0"/>
                </a:lnTo>
                <a:lnTo>
                  <a:pt x="12192000" y="5058076"/>
                </a:lnTo>
                <a:lnTo>
                  <a:pt x="0" y="5058076"/>
                </a:lnTo>
                <a:close/>
              </a:path>
            </a:pathLst>
          </a:custGeom>
        </p:spPr>
        <p:txBody>
          <a:bodyPr wrap="square">
            <a:noAutofit/>
          </a:bodyPr>
          <a:lstStyle/>
          <a:p>
            <a:endParaRPr lang="en-ID"/>
          </a:p>
        </p:txBody>
      </p:sp>
    </p:spTree>
    <p:extLst>
      <p:ext uri="{BB962C8B-B14F-4D97-AF65-F5344CB8AC3E}">
        <p14:creationId xmlns:p14="http://schemas.microsoft.com/office/powerpoint/2010/main" val="6561043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B91620A-5B2D-C995-788C-D48A2836CFBB}"/>
              </a:ext>
            </a:extLst>
          </p:cNvPr>
          <p:cNvSpPr>
            <a:spLocks noGrp="1"/>
          </p:cNvSpPr>
          <p:nvPr>
            <p:ph type="pic" sz="quarter" idx="10"/>
          </p:nvPr>
        </p:nvSpPr>
        <p:spPr>
          <a:xfrm>
            <a:off x="0" y="0"/>
            <a:ext cx="12192000" cy="6858000"/>
          </a:xfrm>
          <a:prstGeom prst="rect">
            <a:avLst/>
          </a:prstGeom>
        </p:spPr>
        <p:txBody>
          <a:bodyPr/>
          <a:lstStyle/>
          <a:p>
            <a:endParaRPr lang="en-ID"/>
          </a:p>
        </p:txBody>
      </p:sp>
    </p:spTree>
    <p:extLst>
      <p:ext uri="{BB962C8B-B14F-4D97-AF65-F5344CB8AC3E}">
        <p14:creationId xmlns:p14="http://schemas.microsoft.com/office/powerpoint/2010/main" val="275387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BB47-85C2-794C-B6B3-0C71AB93FCE8}"/>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B762317C-25D7-824B-A96D-C8EE2E9815C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Content Placeholder 3">
            <a:extLst>
              <a:ext uri="{FF2B5EF4-FFF2-40B4-BE49-F238E27FC236}">
                <a16:creationId xmlns:a16="http://schemas.microsoft.com/office/drawing/2014/main" id="{191E1E7E-FB3A-0149-A7EF-327149C3D5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Date Placeholder 4">
            <a:extLst>
              <a:ext uri="{FF2B5EF4-FFF2-40B4-BE49-F238E27FC236}">
                <a16:creationId xmlns:a16="http://schemas.microsoft.com/office/drawing/2014/main" id="{C867E52C-B0A0-FD4F-B099-178B509CEB93}"/>
              </a:ext>
            </a:extLst>
          </p:cNvPr>
          <p:cNvSpPr>
            <a:spLocks noGrp="1"/>
          </p:cNvSpPr>
          <p:nvPr>
            <p:ph type="dt" sz="half" idx="10"/>
          </p:nvPr>
        </p:nvSpPr>
        <p:spPr/>
        <p:txBody>
          <a:bodyPr/>
          <a:lstStyle/>
          <a:p>
            <a:fld id="{59C15666-1D94-4696-8BAC-D44A82AB6D3B}" type="datetime1">
              <a:rPr lang="aa-ET" smtClean="0"/>
              <a:t>10/01/2024</a:t>
            </a:fld>
            <a:endParaRPr lang="aa-ET"/>
          </a:p>
        </p:txBody>
      </p:sp>
      <p:sp>
        <p:nvSpPr>
          <p:cNvPr id="6" name="Footer Placeholder 5">
            <a:extLst>
              <a:ext uri="{FF2B5EF4-FFF2-40B4-BE49-F238E27FC236}">
                <a16:creationId xmlns:a16="http://schemas.microsoft.com/office/drawing/2014/main" id="{5CE02467-35EC-844D-854F-CD37C529CDD5}"/>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FF5ABC17-3BA9-C74F-89E3-615A837717E5}"/>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6493791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C7CB84A-5A23-0261-BE9B-2EF3DED5F7AB}"/>
              </a:ext>
            </a:extLst>
          </p:cNvPr>
          <p:cNvSpPr>
            <a:spLocks noGrp="1"/>
          </p:cNvSpPr>
          <p:nvPr>
            <p:ph type="pic" sz="quarter" idx="10"/>
          </p:nvPr>
        </p:nvSpPr>
        <p:spPr>
          <a:xfrm>
            <a:off x="0" y="0"/>
            <a:ext cx="12192000" cy="4000500"/>
          </a:xfrm>
          <a:custGeom>
            <a:avLst/>
            <a:gdLst>
              <a:gd name="connsiteX0" fmla="*/ 0 w 12192000"/>
              <a:gd name="connsiteY0" fmla="*/ 0 h 4000500"/>
              <a:gd name="connsiteX1" fmla="*/ 12192000 w 12192000"/>
              <a:gd name="connsiteY1" fmla="*/ 0 h 4000500"/>
              <a:gd name="connsiteX2" fmla="*/ 12192000 w 12192000"/>
              <a:gd name="connsiteY2" fmla="*/ 4000500 h 4000500"/>
              <a:gd name="connsiteX3" fmla="*/ 0 w 12192000"/>
              <a:gd name="connsiteY3" fmla="*/ 4000500 h 4000500"/>
            </a:gdLst>
            <a:ahLst/>
            <a:cxnLst>
              <a:cxn ang="0">
                <a:pos x="connsiteX0" y="connsiteY0"/>
              </a:cxn>
              <a:cxn ang="0">
                <a:pos x="connsiteX1" y="connsiteY1"/>
              </a:cxn>
              <a:cxn ang="0">
                <a:pos x="connsiteX2" y="connsiteY2"/>
              </a:cxn>
              <a:cxn ang="0">
                <a:pos x="connsiteX3" y="connsiteY3"/>
              </a:cxn>
            </a:cxnLst>
            <a:rect l="l" t="t" r="r" b="b"/>
            <a:pathLst>
              <a:path w="12192000" h="4000500">
                <a:moveTo>
                  <a:pt x="0" y="0"/>
                </a:moveTo>
                <a:lnTo>
                  <a:pt x="12192000" y="0"/>
                </a:lnTo>
                <a:lnTo>
                  <a:pt x="12192000" y="4000500"/>
                </a:lnTo>
                <a:lnTo>
                  <a:pt x="0" y="4000500"/>
                </a:lnTo>
                <a:close/>
              </a:path>
            </a:pathLst>
          </a:custGeom>
        </p:spPr>
        <p:txBody>
          <a:bodyPr wrap="square">
            <a:noAutofit/>
          </a:bodyPr>
          <a:lstStyle/>
          <a:p>
            <a:endParaRPr lang="en-ID"/>
          </a:p>
        </p:txBody>
      </p:sp>
    </p:spTree>
    <p:extLst>
      <p:ext uri="{BB962C8B-B14F-4D97-AF65-F5344CB8AC3E}">
        <p14:creationId xmlns:p14="http://schemas.microsoft.com/office/powerpoint/2010/main" val="11068642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pPr/>
              <a:t>‹#›</a:t>
            </a:fld>
            <a:endParaRPr lang="es-ES"/>
          </a:p>
        </p:txBody>
      </p:sp>
      <p:sp>
        <p:nvSpPr>
          <p:cNvPr id="3" name="Text Placeholder 5">
            <a:extLst>
              <a:ext uri="{FF2B5EF4-FFF2-40B4-BE49-F238E27FC236}">
                <a16:creationId xmlns:a16="http://schemas.microsoft.com/office/drawing/2014/main" id="{25C74CF0-3BD9-B900-B44B-63B59FE6CA22}"/>
              </a:ext>
            </a:extLst>
          </p:cNvPr>
          <p:cNvSpPr>
            <a:spLocks noGrp="1"/>
          </p:cNvSpPr>
          <p:nvPr>
            <p:ph type="body" sz="quarter" idx="13"/>
          </p:nvPr>
        </p:nvSpPr>
        <p:spPr>
          <a:xfrm>
            <a:off x="838200" y="1820863"/>
            <a:ext cx="10515600" cy="3582987"/>
          </a:xfrm>
        </p:spPr>
        <p:txBody>
          <a:bodyPr>
            <a:normAutofit/>
          </a:bodyPr>
          <a:lstStyle>
            <a:lvl1pPr marL="0" indent="0">
              <a:buFont typeface="Arial" panose="020B0604020202020204" pitchFamily="34" charset="0"/>
              <a:buNone/>
              <a:defRPr sz="2400"/>
            </a:lvl1pPr>
          </a:lstStyle>
          <a:p>
            <a:pPr lvl="0"/>
            <a:r>
              <a:rPr lang="en-US"/>
              <a:t>Click to edit Master text styles</a:t>
            </a:r>
          </a:p>
        </p:txBody>
      </p:sp>
    </p:spTree>
    <p:extLst>
      <p:ext uri="{BB962C8B-B14F-4D97-AF65-F5344CB8AC3E}">
        <p14:creationId xmlns:p14="http://schemas.microsoft.com/office/powerpoint/2010/main" val="41654898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3359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E9132D6-0004-C34B-A570-7AECE0027133}"/>
              </a:ext>
            </a:extLst>
          </p:cNvPr>
          <p:cNvSpPr>
            <a:spLocks noGrp="1"/>
          </p:cNvSpPr>
          <p:nvPr>
            <p:ph type="pic" sz="quarter" idx="10"/>
          </p:nvPr>
        </p:nvSpPr>
        <p:spPr>
          <a:xfrm>
            <a:off x="0" y="0"/>
            <a:ext cx="12192000" cy="3429000"/>
          </a:xfrm>
          <a:solidFill>
            <a:schemeClr val="bg1">
              <a:lumMod val="95000"/>
            </a:schemeClr>
          </a:solidFill>
        </p:spPr>
        <p:txBody>
          <a:bodyPr/>
          <a:lstStyle/>
          <a:p>
            <a:endParaRPr lang="en-US"/>
          </a:p>
        </p:txBody>
      </p:sp>
    </p:spTree>
    <p:extLst>
      <p:ext uri="{BB962C8B-B14F-4D97-AF65-F5344CB8AC3E}">
        <p14:creationId xmlns:p14="http://schemas.microsoft.com/office/powerpoint/2010/main" val="168040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5710D-E1D5-0744-BC81-08498E0E1AF9}"/>
              </a:ext>
            </a:extLst>
          </p:cNvPr>
          <p:cNvSpPr>
            <a:spLocks noGrp="1"/>
          </p:cNvSpPr>
          <p:nvPr>
            <p:ph type="title"/>
          </p:nvPr>
        </p:nvSpPr>
        <p:spPr>
          <a:xfrm>
            <a:off x="839788" y="365125"/>
            <a:ext cx="10515600" cy="1325563"/>
          </a:xfrm>
        </p:spPr>
        <p:txBody>
          <a:bodyPr/>
          <a:lstStyle/>
          <a:p>
            <a:r>
              <a:rPr lang="en-GB"/>
              <a:t>Click to edit Master title style</a:t>
            </a:r>
            <a:endParaRPr lang="aa-ET"/>
          </a:p>
        </p:txBody>
      </p:sp>
      <p:sp>
        <p:nvSpPr>
          <p:cNvPr id="3" name="Text Placeholder 2">
            <a:extLst>
              <a:ext uri="{FF2B5EF4-FFF2-40B4-BE49-F238E27FC236}">
                <a16:creationId xmlns:a16="http://schemas.microsoft.com/office/drawing/2014/main" id="{1DC47EDB-F362-3740-A715-A42C10023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B4ED8F1-79C0-7742-A259-FD01E57F9E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Text Placeholder 4">
            <a:extLst>
              <a:ext uri="{FF2B5EF4-FFF2-40B4-BE49-F238E27FC236}">
                <a16:creationId xmlns:a16="http://schemas.microsoft.com/office/drawing/2014/main" id="{62E4EBC4-D6D5-5140-BD4B-50F82320F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205B8E7-50B3-1445-BA85-3966B0B71F8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7" name="Date Placeholder 6">
            <a:extLst>
              <a:ext uri="{FF2B5EF4-FFF2-40B4-BE49-F238E27FC236}">
                <a16:creationId xmlns:a16="http://schemas.microsoft.com/office/drawing/2014/main" id="{4235EFF2-4C95-1048-825C-70BF2563DA40}"/>
              </a:ext>
            </a:extLst>
          </p:cNvPr>
          <p:cNvSpPr>
            <a:spLocks noGrp="1"/>
          </p:cNvSpPr>
          <p:nvPr>
            <p:ph type="dt" sz="half" idx="10"/>
          </p:nvPr>
        </p:nvSpPr>
        <p:spPr/>
        <p:txBody>
          <a:bodyPr/>
          <a:lstStyle/>
          <a:p>
            <a:fld id="{6C5E34E4-F184-4628-B831-27751FA54D2B}" type="datetime1">
              <a:rPr lang="aa-ET" smtClean="0"/>
              <a:t>10/01/2024</a:t>
            </a:fld>
            <a:endParaRPr lang="aa-ET"/>
          </a:p>
        </p:txBody>
      </p:sp>
      <p:sp>
        <p:nvSpPr>
          <p:cNvPr id="8" name="Footer Placeholder 7">
            <a:extLst>
              <a:ext uri="{FF2B5EF4-FFF2-40B4-BE49-F238E27FC236}">
                <a16:creationId xmlns:a16="http://schemas.microsoft.com/office/drawing/2014/main" id="{EBA4808C-FCF5-FB4E-93E1-D1DBD0AE218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9" name="Slide Number Placeholder 8">
            <a:extLst>
              <a:ext uri="{FF2B5EF4-FFF2-40B4-BE49-F238E27FC236}">
                <a16:creationId xmlns:a16="http://schemas.microsoft.com/office/drawing/2014/main" id="{C99370EA-E268-FA43-A32C-F4B08C420B27}"/>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23241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6202-2539-654E-BA85-4E4AA0685381}"/>
              </a:ext>
            </a:extLst>
          </p:cNvPr>
          <p:cNvSpPr>
            <a:spLocks noGrp="1"/>
          </p:cNvSpPr>
          <p:nvPr>
            <p:ph type="title"/>
          </p:nvPr>
        </p:nvSpPr>
        <p:spPr/>
        <p:txBody>
          <a:bodyPr/>
          <a:lstStyle/>
          <a:p>
            <a:r>
              <a:rPr lang="en-GB"/>
              <a:t>Click to edit Master title style</a:t>
            </a:r>
            <a:endParaRPr lang="aa-ET"/>
          </a:p>
        </p:txBody>
      </p:sp>
      <p:sp>
        <p:nvSpPr>
          <p:cNvPr id="3" name="Date Placeholder 2">
            <a:extLst>
              <a:ext uri="{FF2B5EF4-FFF2-40B4-BE49-F238E27FC236}">
                <a16:creationId xmlns:a16="http://schemas.microsoft.com/office/drawing/2014/main" id="{88A5E547-487D-2A43-A3A7-2D2F9C1C9308}"/>
              </a:ext>
            </a:extLst>
          </p:cNvPr>
          <p:cNvSpPr>
            <a:spLocks noGrp="1"/>
          </p:cNvSpPr>
          <p:nvPr>
            <p:ph type="dt" sz="half" idx="10"/>
          </p:nvPr>
        </p:nvSpPr>
        <p:spPr/>
        <p:txBody>
          <a:bodyPr/>
          <a:lstStyle/>
          <a:p>
            <a:fld id="{97469ABB-50C2-4496-A43F-7B8E1CF639A8}" type="datetime1">
              <a:rPr lang="aa-ET" smtClean="0"/>
              <a:t>10/01/2024</a:t>
            </a:fld>
            <a:endParaRPr lang="aa-ET"/>
          </a:p>
        </p:txBody>
      </p:sp>
      <p:sp>
        <p:nvSpPr>
          <p:cNvPr id="4" name="Footer Placeholder 3">
            <a:extLst>
              <a:ext uri="{FF2B5EF4-FFF2-40B4-BE49-F238E27FC236}">
                <a16:creationId xmlns:a16="http://schemas.microsoft.com/office/drawing/2014/main" id="{ED6F29CA-814C-2A4C-AF1B-C82648BEDCFC}"/>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5" name="Slide Number Placeholder 4">
            <a:extLst>
              <a:ext uri="{FF2B5EF4-FFF2-40B4-BE49-F238E27FC236}">
                <a16:creationId xmlns:a16="http://schemas.microsoft.com/office/drawing/2014/main" id="{963F661B-FD9B-6747-ACCD-BB2ED3303811}"/>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39165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414175-2F61-4A49-A838-E1FC5216FCE6}"/>
              </a:ext>
            </a:extLst>
          </p:cNvPr>
          <p:cNvSpPr>
            <a:spLocks noGrp="1"/>
          </p:cNvSpPr>
          <p:nvPr>
            <p:ph type="dt" sz="half" idx="10"/>
          </p:nvPr>
        </p:nvSpPr>
        <p:spPr/>
        <p:txBody>
          <a:bodyPr/>
          <a:lstStyle/>
          <a:p>
            <a:fld id="{23D3BFC9-AB8B-4A42-B8B7-86E9A4EDB22C}" type="datetime1">
              <a:rPr lang="aa-ET" smtClean="0"/>
              <a:t>10/01/2024</a:t>
            </a:fld>
            <a:endParaRPr lang="aa-ET"/>
          </a:p>
        </p:txBody>
      </p:sp>
      <p:sp>
        <p:nvSpPr>
          <p:cNvPr id="3" name="Footer Placeholder 2">
            <a:extLst>
              <a:ext uri="{FF2B5EF4-FFF2-40B4-BE49-F238E27FC236}">
                <a16:creationId xmlns:a16="http://schemas.microsoft.com/office/drawing/2014/main" id="{7235231B-F025-6840-8CD0-7199750A0E9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4" name="Slide Number Placeholder 3">
            <a:extLst>
              <a:ext uri="{FF2B5EF4-FFF2-40B4-BE49-F238E27FC236}">
                <a16:creationId xmlns:a16="http://schemas.microsoft.com/office/drawing/2014/main" id="{F0FDD12F-3247-3E4B-857F-C0452EDD5F3A}"/>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167175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B1C1-00F9-344D-B459-E1743A8903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Content Placeholder 2">
            <a:extLst>
              <a:ext uri="{FF2B5EF4-FFF2-40B4-BE49-F238E27FC236}">
                <a16:creationId xmlns:a16="http://schemas.microsoft.com/office/drawing/2014/main" id="{18B99774-6EAC-A343-825D-8425A7BC0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Text Placeholder 3">
            <a:extLst>
              <a:ext uri="{FF2B5EF4-FFF2-40B4-BE49-F238E27FC236}">
                <a16:creationId xmlns:a16="http://schemas.microsoft.com/office/drawing/2014/main" id="{C151E8BF-A319-1148-9588-5AFA6EA4B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5DF262-1C92-414B-A086-1619A96E3C5A}"/>
              </a:ext>
            </a:extLst>
          </p:cNvPr>
          <p:cNvSpPr>
            <a:spLocks noGrp="1"/>
          </p:cNvSpPr>
          <p:nvPr>
            <p:ph type="dt" sz="half" idx="10"/>
          </p:nvPr>
        </p:nvSpPr>
        <p:spPr/>
        <p:txBody>
          <a:bodyPr/>
          <a:lstStyle/>
          <a:p>
            <a:fld id="{06BFE467-E113-4106-9595-D0841CB02DE6}" type="datetime1">
              <a:rPr lang="aa-ET" smtClean="0"/>
              <a:t>10/01/2024</a:t>
            </a:fld>
            <a:endParaRPr lang="aa-ET"/>
          </a:p>
        </p:txBody>
      </p:sp>
      <p:sp>
        <p:nvSpPr>
          <p:cNvPr id="6" name="Footer Placeholder 5">
            <a:extLst>
              <a:ext uri="{FF2B5EF4-FFF2-40B4-BE49-F238E27FC236}">
                <a16:creationId xmlns:a16="http://schemas.microsoft.com/office/drawing/2014/main" id="{7A17102D-E1AC-5143-A6C1-A6D71B0F8E2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431909B7-A893-2246-BFD2-6B9E462FE0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172504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4A66-32C9-744C-B57C-88B3E3AD48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Picture Placeholder 2">
            <a:extLst>
              <a:ext uri="{FF2B5EF4-FFF2-40B4-BE49-F238E27FC236}">
                <a16:creationId xmlns:a16="http://schemas.microsoft.com/office/drawing/2014/main" id="{DA18509B-20DF-E84D-83C9-564C543B8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Text Placeholder 3">
            <a:extLst>
              <a:ext uri="{FF2B5EF4-FFF2-40B4-BE49-F238E27FC236}">
                <a16:creationId xmlns:a16="http://schemas.microsoft.com/office/drawing/2014/main" id="{8AE3D982-5109-8B45-A2B3-369C032F1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8D4769-95DE-B947-AEB3-66EADF49DDEA}"/>
              </a:ext>
            </a:extLst>
          </p:cNvPr>
          <p:cNvSpPr>
            <a:spLocks noGrp="1"/>
          </p:cNvSpPr>
          <p:nvPr>
            <p:ph type="dt" sz="half" idx="10"/>
          </p:nvPr>
        </p:nvSpPr>
        <p:spPr/>
        <p:txBody>
          <a:bodyPr/>
          <a:lstStyle/>
          <a:p>
            <a:fld id="{CCAF7B2B-0DF5-4DA4-8CA4-BF8B568CF39C}" type="datetime1">
              <a:rPr lang="aa-ET" smtClean="0"/>
              <a:t>10/01/2024</a:t>
            </a:fld>
            <a:endParaRPr lang="aa-ET"/>
          </a:p>
        </p:txBody>
      </p:sp>
      <p:sp>
        <p:nvSpPr>
          <p:cNvPr id="6" name="Footer Placeholder 5">
            <a:extLst>
              <a:ext uri="{FF2B5EF4-FFF2-40B4-BE49-F238E27FC236}">
                <a16:creationId xmlns:a16="http://schemas.microsoft.com/office/drawing/2014/main" id="{CE9D6478-02AB-0141-B79F-F63F70EA120A}"/>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E75618C4-0BD1-AB45-AEE8-3813210A6703}"/>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20036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21" Type="http://schemas.openxmlformats.org/officeDocument/2006/relationships/slideLayout" Target="../slideLayouts/slideLayout32.xml"/><Relationship Id="rId34" Type="http://schemas.openxmlformats.org/officeDocument/2006/relationships/image" Target="../media/image1.jpe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image" Target="../media/image4.jpe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image" Target="../media/image3.jpeg"/><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image" Target="../media/image2.jpeg"/><Relationship Id="rId8" Type="http://schemas.openxmlformats.org/officeDocument/2006/relationships/slideLayout" Target="../slideLayouts/slideLayout19.xml"/><Relationship Id="rId3"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99DFD-C73B-9245-81B5-C9B9EB3F2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aa-ET"/>
          </a:p>
        </p:txBody>
      </p:sp>
      <p:sp>
        <p:nvSpPr>
          <p:cNvPr id="3" name="Text Placeholder 2">
            <a:extLst>
              <a:ext uri="{FF2B5EF4-FFF2-40B4-BE49-F238E27FC236}">
                <a16:creationId xmlns:a16="http://schemas.microsoft.com/office/drawing/2014/main" id="{51EB8DDA-2BC0-E14B-B119-B0C0CCBC8E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150B4D57-2225-DD47-9229-B5A4405C8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85B92-3AA7-40D7-9308-8C1D622922C5}" type="datetime1">
              <a:rPr lang="aa-ET" smtClean="0"/>
              <a:t>10/01/2024</a:t>
            </a:fld>
            <a:endParaRPr lang="aa-ET"/>
          </a:p>
        </p:txBody>
      </p:sp>
      <p:sp>
        <p:nvSpPr>
          <p:cNvPr id="5" name="Footer Placeholder 4">
            <a:extLst>
              <a:ext uri="{FF2B5EF4-FFF2-40B4-BE49-F238E27FC236}">
                <a16:creationId xmlns:a16="http://schemas.microsoft.com/office/drawing/2014/main" id="{CA7D498A-6D4F-B24B-A5F7-64814C74B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FEDAC0C-C87B-B34F-B0FC-68F398BF9A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5CAF1-BF11-6149-B88E-767955227975}" type="slidenum">
              <a:rPr lang="aa-ET" smtClean="0"/>
              <a:t>‹#›</a:t>
            </a:fld>
            <a:endParaRPr lang="aa-ET"/>
          </a:p>
        </p:txBody>
      </p:sp>
    </p:spTree>
    <p:extLst>
      <p:ext uri="{BB962C8B-B14F-4D97-AF65-F5344CB8AC3E}">
        <p14:creationId xmlns:p14="http://schemas.microsoft.com/office/powerpoint/2010/main" val="2181641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2"/>
                </a:solidFill>
              </a:defRPr>
            </a:lvl1pPr>
          </a:lstStyle>
          <a:p>
            <a:fld id="{C60FFB86-7C27-42D2-AAAF-B87686868AAA}" type="datetime1">
              <a:rPr lang="es-ES" smtClean="0"/>
              <a:t>01/10/2024</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2"/>
                </a:solidFill>
              </a:defRPr>
            </a:lvl1pPr>
          </a:lstStyle>
          <a:p>
            <a:endParaRPr lang="es-ES"/>
          </a:p>
        </p:txBody>
      </p:sp>
      <p:sp>
        <p:nvSpPr>
          <p:cNvPr id="6" name="Slide Number Placeholder 5"/>
          <p:cNvSpPr>
            <a:spLocks noGrp="1"/>
          </p:cNvSpPr>
          <p:nvPr>
            <p:ph type="sldNum" sz="quarter" idx="4"/>
          </p:nvPr>
        </p:nvSpPr>
        <p:spPr>
          <a:xfrm>
            <a:off x="8995160" y="6492875"/>
            <a:ext cx="2743200" cy="365125"/>
          </a:xfrm>
          <a:prstGeom prst="rect">
            <a:avLst/>
          </a:prstGeom>
        </p:spPr>
        <p:txBody>
          <a:bodyPr vert="horz" lIns="91440" tIns="45720" rIns="91440" bIns="45720" rtlCol="0" anchor="ctr"/>
          <a:lstStyle>
            <a:lvl1pPr algn="r">
              <a:defRPr sz="1200">
                <a:solidFill>
                  <a:schemeClr val="accent2"/>
                </a:solidFill>
              </a:defRPr>
            </a:lvl1pPr>
          </a:lstStyle>
          <a:p>
            <a:fld id="{B4B46A78-6AF9-412C-AE9C-E98B1C607C25}" type="slidenum">
              <a:rPr lang="es-ES" smtClean="0"/>
              <a:pPr/>
              <a:t>‹#›</a:t>
            </a:fld>
            <a:endParaRPr lang="es-ES"/>
          </a:p>
        </p:txBody>
      </p:sp>
      <p:sp>
        <p:nvSpPr>
          <p:cNvPr id="7" name="Rectangle 6"/>
          <p:cNvSpPr/>
          <p:nvPr userDrawn="1"/>
        </p:nvSpPr>
        <p:spPr>
          <a:xfrm>
            <a:off x="0" y="-1"/>
            <a:ext cx="212268" cy="6172201"/>
          </a:xfrm>
          <a:prstGeom prst="rect">
            <a:avLst/>
          </a:prstGeom>
          <a:solidFill>
            <a:srgbClr val="72D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9" name="Rectangle 8"/>
          <p:cNvSpPr/>
          <p:nvPr userDrawn="1"/>
        </p:nvSpPr>
        <p:spPr>
          <a:xfrm>
            <a:off x="0" y="5956540"/>
            <a:ext cx="212268" cy="215660"/>
          </a:xfrm>
          <a:prstGeom prst="rect">
            <a:avLst/>
          </a:prstGeom>
          <a:solidFill>
            <a:srgbClr val="2C6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2C63FF"/>
              </a:solidFill>
            </a:endParaRPr>
          </a:p>
        </p:txBody>
      </p:sp>
      <p:pic>
        <p:nvPicPr>
          <p:cNvPr id="10" name="Picture 9"/>
          <p:cNvPicPr>
            <a:picLocks noChangeAspect="1"/>
          </p:cNvPicPr>
          <p:nvPr userDrawn="1"/>
        </p:nvPicPr>
        <p:blipFill rotWithShape="1">
          <a:blip r:embed="rId34" cstate="print">
            <a:extLst>
              <a:ext uri="{28A0092B-C50C-407E-A947-70E740481C1C}">
                <a14:useLocalDpi xmlns:a14="http://schemas.microsoft.com/office/drawing/2010/main" val="0"/>
              </a:ext>
            </a:extLst>
          </a:blip>
          <a:srcRect t="5802" r="11470" b="9380"/>
          <a:stretch/>
        </p:blipFill>
        <p:spPr>
          <a:xfrm>
            <a:off x="9702947" y="5762292"/>
            <a:ext cx="2276785" cy="819816"/>
          </a:xfrm>
          <a:prstGeom prst="rect">
            <a:avLst/>
          </a:prstGeom>
        </p:spPr>
      </p:pic>
    </p:spTree>
    <p:extLst>
      <p:ext uri="{BB962C8B-B14F-4D97-AF65-F5344CB8AC3E}">
        <p14:creationId xmlns:p14="http://schemas.microsoft.com/office/powerpoint/2010/main" val="1507997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hf hdr="0"/>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35"/>
        </a:buBlip>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Tx/>
        <a:buBlip>
          <a:blip r:embed="rId36"/>
        </a:buBlip>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Tx/>
        <a:buBlip>
          <a:blip r:embed="rId37"/>
        </a:buBlip>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cid:image001.jpg@01DA4F5B.E7461900" TargetMode="Externa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cid:image001.jpg@01DA4F5B.E7461900" TargetMode="External"/><Relationship Id="rId2" Type="http://schemas.openxmlformats.org/officeDocument/2006/relationships/image" Target="../media/image9.jpeg"/><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cid:image001.jpg@01DA4F5B.E7461900" TargetMode="External"/><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cid:image001.jpg@01DA4F5B.E7461900" TargetMode="External"/><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9D36A-0C4F-5A49-BF7F-3CCA63E84884}"/>
              </a:ext>
            </a:extLst>
          </p:cNvPr>
          <p:cNvSpPr>
            <a:spLocks noGrp="1"/>
          </p:cNvSpPr>
          <p:nvPr>
            <p:ph type="ctrTitle"/>
          </p:nvPr>
        </p:nvSpPr>
        <p:spPr>
          <a:xfrm>
            <a:off x="670963" y="2396970"/>
            <a:ext cx="11054282" cy="2664221"/>
          </a:xfrm>
        </p:spPr>
        <p:txBody>
          <a:bodyPr>
            <a:normAutofit/>
          </a:bodyPr>
          <a:lstStyle/>
          <a:p>
            <a:pPr algn="l"/>
            <a:r>
              <a:rPr lang="en-GB" sz="4000" dirty="0">
                <a:solidFill>
                  <a:srgbClr val="2C63FF"/>
                </a:solidFill>
                <a:latin typeface="Qanelas" panose="00000500000000000000" pitchFamily="50" charset="0"/>
              </a:rPr>
              <a:t>Market participants reflections on decoupling events</a:t>
            </a:r>
            <a:br>
              <a:rPr lang="en-GB" sz="4000" dirty="0">
                <a:solidFill>
                  <a:srgbClr val="2C63FF"/>
                </a:solidFill>
                <a:latin typeface="Qanelas" panose="00000500000000000000" pitchFamily="50" charset="0"/>
              </a:rPr>
            </a:br>
            <a:br>
              <a:rPr lang="en-GB" sz="4000" dirty="0">
                <a:solidFill>
                  <a:srgbClr val="2C63FF"/>
                </a:solidFill>
                <a:latin typeface="Qanelas" panose="00000500000000000000" pitchFamily="50" charset="0"/>
              </a:rPr>
            </a:br>
            <a:r>
              <a:rPr lang="en-GB" sz="2800" dirty="0">
                <a:solidFill>
                  <a:srgbClr val="DE6417"/>
                </a:solidFill>
                <a:latin typeface="Qanelas" panose="00000500000000000000" pitchFamily="50" charset="0"/>
              </a:rPr>
              <a:t>MESC – 8 October 2024</a:t>
            </a:r>
            <a:endParaRPr lang="en-GB" sz="4000" b="1" dirty="0">
              <a:solidFill>
                <a:srgbClr val="DE6417"/>
              </a:solidFill>
              <a:latin typeface="Qanelas" panose="00000500000000000000" pitchFamily="50" charset="0"/>
            </a:endParaRPr>
          </a:p>
        </p:txBody>
      </p:sp>
      <p:pic>
        <p:nvPicPr>
          <p:cNvPr id="5" name="Picture 4" descr="A picture containing graphical user interface&#10;&#10;Description automatically generated">
            <a:extLst>
              <a:ext uri="{FF2B5EF4-FFF2-40B4-BE49-F238E27FC236}">
                <a16:creationId xmlns:a16="http://schemas.microsoft.com/office/drawing/2014/main" id="{9EFF2DD9-65A7-044E-8145-69C3431A3C2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4353" y="531349"/>
            <a:ext cx="3778490" cy="1209213"/>
          </a:xfrm>
          <a:prstGeom prst="rect">
            <a:avLst/>
          </a:prstGeom>
          <a:noFill/>
        </p:spPr>
      </p:pic>
      <p:sp>
        <p:nvSpPr>
          <p:cNvPr id="3" name="Espace réservé du numéro de diapositive 2"/>
          <p:cNvSpPr>
            <a:spLocks noGrp="1"/>
          </p:cNvSpPr>
          <p:nvPr>
            <p:ph type="sldNum" sz="quarter" idx="12"/>
          </p:nvPr>
        </p:nvSpPr>
        <p:spPr/>
        <p:txBody>
          <a:bodyPr/>
          <a:lstStyle/>
          <a:p>
            <a:fld id="{00A5CAF1-BF11-6149-B88E-767955227975}" type="slidenum">
              <a:rPr lang="aa-ET" smtClean="0"/>
              <a:t>1</a:t>
            </a:fld>
            <a:endParaRPr lang="aa-ET"/>
          </a:p>
        </p:txBody>
      </p:sp>
      <p:pic>
        <p:nvPicPr>
          <p:cNvPr id="4" name="Picture 3" descr="A logo with text on it&#10;&#10;Description automatically generated">
            <a:extLst>
              <a:ext uri="{FF2B5EF4-FFF2-40B4-BE49-F238E27FC236}">
                <a16:creationId xmlns:a16="http://schemas.microsoft.com/office/drawing/2014/main" id="{C83B9FCF-C27C-72BB-22FF-DD8C4474046E}"/>
              </a:ext>
            </a:extLst>
          </p:cNvPr>
          <p:cNvPicPr>
            <a:picLocks noChangeAspect="1"/>
          </p:cNvPicPr>
          <p:nvPr/>
        </p:nvPicPr>
        <p:blipFill rotWithShape="1">
          <a:blip r:embed="rId4" r:link="rId5" cstate="print">
            <a:extLst>
              <a:ext uri="{28A0092B-C50C-407E-A947-70E740481C1C}">
                <a14:useLocalDpi xmlns:a14="http://schemas.microsoft.com/office/drawing/2010/main" val="0"/>
              </a:ext>
            </a:extLst>
          </a:blip>
          <a:srcRect b="12745"/>
          <a:stretch>
            <a:fillRect/>
          </a:stretch>
        </p:blipFill>
        <p:spPr bwMode="auto">
          <a:xfrm>
            <a:off x="250445" y="230580"/>
            <a:ext cx="3778490" cy="1742462"/>
          </a:xfrm>
          <a:prstGeom prst="rect">
            <a:avLst/>
          </a:prstGeom>
          <a:noFill/>
          <a:ln>
            <a:noFill/>
          </a:ln>
        </p:spPr>
      </p:pic>
      <p:pic>
        <p:nvPicPr>
          <p:cNvPr id="6" name="Picture 5" descr="page1image49783744">
            <a:extLst>
              <a:ext uri="{FF2B5EF4-FFF2-40B4-BE49-F238E27FC236}">
                <a16:creationId xmlns:a16="http://schemas.microsoft.com/office/drawing/2014/main" id="{8843DC54-10F8-F72D-C6DE-523B5034E8D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47777" y="608468"/>
            <a:ext cx="3142592" cy="1051069"/>
          </a:xfrm>
          <a:prstGeom prst="rect">
            <a:avLst/>
          </a:prstGeom>
          <a:noFill/>
        </p:spPr>
      </p:pic>
    </p:spTree>
    <p:extLst>
      <p:ext uri="{BB962C8B-B14F-4D97-AF65-F5344CB8AC3E}">
        <p14:creationId xmlns:p14="http://schemas.microsoft.com/office/powerpoint/2010/main" val="58655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BC03-D70D-70F5-DB36-1C1A7E68276D}"/>
              </a:ext>
            </a:extLst>
          </p:cNvPr>
          <p:cNvSpPr>
            <a:spLocks noGrp="1"/>
          </p:cNvSpPr>
          <p:nvPr>
            <p:ph type="title"/>
          </p:nvPr>
        </p:nvSpPr>
        <p:spPr/>
        <p:txBody>
          <a:bodyPr>
            <a:normAutofit/>
          </a:bodyPr>
          <a:lstStyle/>
          <a:p>
            <a:r>
              <a:rPr lang="en-US" sz="3600" dirty="0">
                <a:solidFill>
                  <a:srgbClr val="0000FF"/>
                </a:solidFill>
                <a:latin typeface="Qanelas" panose="00000500000000000000" pitchFamily="50" charset="0"/>
              </a:rPr>
              <a:t>Decoupling incidents – Problem statement</a:t>
            </a:r>
            <a:endParaRPr lang="fr-FR" sz="3600" dirty="0"/>
          </a:p>
        </p:txBody>
      </p:sp>
      <p:sp>
        <p:nvSpPr>
          <p:cNvPr id="5" name="Slide Number Placeholder 4">
            <a:extLst>
              <a:ext uri="{FF2B5EF4-FFF2-40B4-BE49-F238E27FC236}">
                <a16:creationId xmlns:a16="http://schemas.microsoft.com/office/drawing/2014/main" id="{1E02C3CB-311C-C2AB-391D-F93EA1E75B1C}"/>
              </a:ext>
            </a:extLst>
          </p:cNvPr>
          <p:cNvSpPr>
            <a:spLocks noGrp="1"/>
          </p:cNvSpPr>
          <p:nvPr>
            <p:ph type="sldNum" sz="quarter" idx="12"/>
          </p:nvPr>
        </p:nvSpPr>
        <p:spPr/>
        <p:txBody>
          <a:bodyPr/>
          <a:lstStyle/>
          <a:p>
            <a:fld id="{B4B46A78-6AF9-412C-AE9C-E98B1C607C25}" type="slidenum">
              <a:rPr lang="es-ES" smtClean="0"/>
              <a:pPr/>
              <a:t>2</a:t>
            </a:fld>
            <a:endParaRPr lang="es-ES" dirty="0"/>
          </a:p>
        </p:txBody>
      </p:sp>
      <p:sp>
        <p:nvSpPr>
          <p:cNvPr id="6" name="TextBox 5">
            <a:extLst>
              <a:ext uri="{FF2B5EF4-FFF2-40B4-BE49-F238E27FC236}">
                <a16:creationId xmlns:a16="http://schemas.microsoft.com/office/drawing/2014/main" id="{0BDC76A1-C8E4-A683-F301-F2A5717DF230}"/>
              </a:ext>
            </a:extLst>
          </p:cNvPr>
          <p:cNvSpPr txBox="1"/>
          <p:nvPr/>
        </p:nvSpPr>
        <p:spPr>
          <a:xfrm>
            <a:off x="838200" y="1803271"/>
            <a:ext cx="10999432" cy="3970318"/>
          </a:xfrm>
          <a:prstGeom prst="rect">
            <a:avLst/>
          </a:prstGeom>
          <a:noFill/>
        </p:spPr>
        <p:txBody>
          <a:bodyPr wrap="square">
            <a:spAutoFit/>
          </a:bodyPr>
          <a:lstStyle/>
          <a:p>
            <a:pPr marL="285750" indent="-285750" algn="just">
              <a:buFont typeface="Arial" panose="020B0604020202020204" pitchFamily="34" charset="0"/>
              <a:buChar char="•"/>
            </a:pPr>
            <a:r>
              <a:rPr lang="en-GB" sz="1400" kern="0" dirty="0">
                <a:solidFill>
                  <a:srgbClr val="212121"/>
                </a:solidFill>
                <a:effectLst/>
                <a:latin typeface="Qanelas" panose="00000500000000000000" pitchFamily="50" charset="0"/>
                <a:ea typeface="Times New Roman" panose="02020603050405020304" pitchFamily="18" charset="0"/>
                <a:cs typeface="Calibri" panose="020F0502020204030204" pitchFamily="34" charset="0"/>
              </a:rPr>
              <a:t>Due to “a local technical issue”, one of the NEMOs (EPEX) was not able to participate in the market coupling on June 25</a:t>
            </a:r>
            <a:r>
              <a:rPr lang="en-GB" sz="1400" kern="0" baseline="30000" dirty="0">
                <a:solidFill>
                  <a:srgbClr val="212121"/>
                </a:solidFill>
                <a:effectLst/>
                <a:latin typeface="Qanelas" panose="00000500000000000000" pitchFamily="50" charset="0"/>
                <a:ea typeface="Times New Roman" panose="02020603050405020304" pitchFamily="18" charset="0"/>
                <a:cs typeface="Calibri" panose="020F0502020204030204" pitchFamily="34" charset="0"/>
              </a:rPr>
              <a:t>th</a:t>
            </a:r>
            <a:r>
              <a:rPr lang="en-GB" sz="1400" kern="0" dirty="0">
                <a:solidFill>
                  <a:srgbClr val="212121"/>
                </a:solidFill>
                <a:effectLst/>
                <a:latin typeface="Qanelas" panose="00000500000000000000" pitchFamily="50" charset="0"/>
                <a:ea typeface="Times New Roman" panose="02020603050405020304" pitchFamily="18" charset="0"/>
                <a:cs typeface="Calibri" panose="020F0502020204030204" pitchFamily="34" charset="0"/>
              </a:rPr>
              <a:t> 2024, for delivery date June 26</a:t>
            </a:r>
            <a:r>
              <a:rPr lang="en-GB" sz="1400" kern="0" baseline="30000" dirty="0">
                <a:solidFill>
                  <a:srgbClr val="212121"/>
                </a:solidFill>
                <a:effectLst/>
                <a:latin typeface="Qanelas" panose="00000500000000000000" pitchFamily="50" charset="0"/>
                <a:ea typeface="Times New Roman" panose="02020603050405020304" pitchFamily="18" charset="0"/>
                <a:cs typeface="Calibri" panose="020F0502020204030204" pitchFamily="34" charset="0"/>
              </a:rPr>
              <a:t>th</a:t>
            </a:r>
            <a:r>
              <a:rPr lang="en-GB" sz="1400" kern="0" dirty="0">
                <a:solidFill>
                  <a:srgbClr val="212121"/>
                </a:solidFill>
                <a:effectLst/>
                <a:latin typeface="Qanelas" panose="00000500000000000000" pitchFamily="50" charset="0"/>
                <a:ea typeface="Times New Roman" panose="02020603050405020304" pitchFamily="18" charset="0"/>
                <a:cs typeface="Calibri" panose="020F0502020204030204" pitchFamily="34" charset="0"/>
              </a:rPr>
              <a:t>. This led to a partial decoupling where EPEX ran local auctions with no access to XB transmission capacity, in parallel to the coupled auction comprising all other NEMOs and the XB transmission capacity. </a:t>
            </a:r>
          </a:p>
          <a:p>
            <a:pPr algn="just"/>
            <a:endParaRPr lang="en-GB" sz="1400" kern="0" dirty="0">
              <a:solidFill>
                <a:srgbClr val="212121"/>
              </a:solidFill>
              <a:effectLst/>
              <a:latin typeface="Qanelas" panose="00000500000000000000" pitchFamily="50" charset="0"/>
              <a:ea typeface="Times New Roman" panose="02020603050405020304" pitchFamily="18" charset="0"/>
              <a:cs typeface="Calibri" panose="020F0502020204030204" pitchFamily="34" charset="0"/>
            </a:endParaRPr>
          </a:p>
          <a:p>
            <a:pPr marL="285750" indent="-285750" algn="just">
              <a:buFont typeface="Arial" panose="020B0604020202020204" pitchFamily="34" charset="0"/>
              <a:buChar char="•"/>
            </a:pP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This event had several adverse consequences: </a:t>
            </a:r>
          </a:p>
          <a:p>
            <a:pPr marL="742950" lvl="1" indent="-285750" algn="just">
              <a:buFont typeface="Arial" panose="020B0604020202020204" pitchFamily="34" charset="0"/>
              <a:buChar char="•"/>
            </a:pP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The </a:t>
            </a:r>
            <a:r>
              <a:rPr lang="en-GB" sz="1400" b="1" kern="0" dirty="0">
                <a:solidFill>
                  <a:schemeClr val="accent1"/>
                </a:solidFill>
                <a:latin typeface="Qanelas" panose="00000500000000000000" pitchFamily="50" charset="0"/>
                <a:ea typeface="Times New Roman" panose="02020603050405020304" pitchFamily="18" charset="0"/>
                <a:cs typeface="Calibri" panose="020F0502020204030204" pitchFamily="34" charset="0"/>
              </a:rPr>
              <a:t>communication was confusing</a:t>
            </a: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 with very frequent (not always crystal clear) messages from the concerned NEMO in direct contradictions with messages from JAO</a:t>
            </a:r>
          </a:p>
          <a:p>
            <a:pPr marL="742950" lvl="1" indent="-285750" algn="just">
              <a:buFont typeface="Arial" panose="020B0604020202020204" pitchFamily="34" charset="0"/>
              <a:buChar char="•"/>
            </a:pP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It led to </a:t>
            </a:r>
            <a:r>
              <a:rPr lang="en-GB" sz="1400" b="1" kern="0" dirty="0">
                <a:solidFill>
                  <a:schemeClr val="accent1"/>
                </a:solidFill>
                <a:latin typeface="Qanelas" panose="00000500000000000000" pitchFamily="50" charset="0"/>
                <a:ea typeface="Times New Roman" panose="02020603050405020304" pitchFamily="18" charset="0"/>
                <a:cs typeface="Calibri" panose="020F0502020204030204" pitchFamily="34" charset="0"/>
              </a:rPr>
              <a:t>two prices in several bidding zones</a:t>
            </a: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 this can be problematic for:</a:t>
            </a:r>
          </a:p>
          <a:p>
            <a:pPr marL="1200150" lvl="2" indent="-285750" algn="just">
              <a:buFont typeface="Arial" panose="020B0604020202020204" pitchFamily="34" charset="0"/>
              <a:buChar char="•"/>
            </a:pP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the settlement of contracts indexed on one or the other prices</a:t>
            </a:r>
          </a:p>
          <a:p>
            <a:pPr marL="1200150" lvl="2" indent="-285750" algn="just">
              <a:buFont typeface="Arial" panose="020B0604020202020204" pitchFamily="34" charset="0"/>
              <a:buChar char="•"/>
            </a:pP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the settlement of LTTRs : </a:t>
            </a:r>
            <a:r>
              <a:rPr lang="en-US"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the remuneration of LTTR is based on the SDAC price but some MPs can be hedged with the NEMO that is decoupled and hence, are not capturing the SDAC price</a:t>
            </a:r>
          </a:p>
          <a:p>
            <a:pPr marL="1200150" lvl="2" indent="-285750" algn="just">
              <a:buFont typeface="Arial" panose="020B0604020202020204" pitchFamily="34" charset="0"/>
              <a:buChar char="•"/>
            </a:pPr>
            <a:r>
              <a:rPr lang="en-US"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all the other policy instruments indexed on the SDAC price (RES-E subsidies, CfDs, etc.)</a:t>
            </a:r>
            <a:endPar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endParaRPr>
          </a:p>
          <a:p>
            <a:pPr marL="742950" lvl="1" indent="-285750" algn="just">
              <a:buFont typeface="Arial" panose="020B0604020202020204" pitchFamily="34" charset="0"/>
              <a:buChar char="•"/>
            </a:pP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Market participants </a:t>
            </a:r>
            <a:r>
              <a:rPr lang="en-GB" sz="1400" b="1" kern="0" dirty="0">
                <a:solidFill>
                  <a:schemeClr val="accent1"/>
                </a:solidFill>
                <a:latin typeface="Qanelas" panose="00000500000000000000" pitchFamily="50" charset="0"/>
                <a:ea typeface="Times New Roman" panose="02020603050405020304" pitchFamily="18" charset="0"/>
                <a:cs typeface="Calibri" panose="020F0502020204030204" pitchFamily="34" charset="0"/>
              </a:rPr>
              <a:t>lacked visibility on the whole market to adjust their dispatch schedules</a:t>
            </a:r>
            <a:r>
              <a:rPr lang="en-GB" sz="1400" kern="0" dirty="0">
                <a:solidFill>
                  <a:srgbClr val="212121"/>
                </a:solidFill>
                <a:latin typeface="Qanelas" panose="00000500000000000000" pitchFamily="50" charset="0"/>
                <a:ea typeface="Times New Roman" panose="02020603050405020304" pitchFamily="18" charset="0"/>
                <a:cs typeface="Calibri" panose="020F0502020204030204" pitchFamily="34" charset="0"/>
              </a:rPr>
              <a:t>. They had to rely fully on the intraday market once the picture was clearer, which can be challenging especially for dispatch schedules of technologies with longer ramping periods. </a:t>
            </a:r>
          </a:p>
          <a:p>
            <a:pPr marL="342900" indent="-342900">
              <a:buFont typeface="Verdana" panose="020B0604030504040204" pitchFamily="34" charset="0"/>
              <a:buChar char="•"/>
            </a:pPr>
            <a:endParaRPr lang="en-GB" sz="1400" kern="0" dirty="0">
              <a:solidFill>
                <a:srgbClr val="FF746D"/>
              </a:solidFill>
              <a:latin typeface="Qanelas" panose="00000500000000000000" pitchFamily="50" charset="0"/>
              <a:ea typeface="Times New Roman" panose="02020603050405020304" pitchFamily="18" charset="0"/>
              <a:cs typeface="Calibri" panose="020F0502020204030204" pitchFamily="34" charset="0"/>
            </a:endParaRPr>
          </a:p>
          <a:p>
            <a:pPr marL="342900" indent="-342900">
              <a:buFont typeface="Verdana" panose="020B0604030504040204" pitchFamily="34" charset="0"/>
              <a:buChar char="•"/>
            </a:pPr>
            <a:r>
              <a:rPr lang="en-GB" sz="1400" kern="0" dirty="0">
                <a:latin typeface="Qanelas" panose="00000500000000000000" pitchFamily="50" charset="0"/>
                <a:ea typeface="Times New Roman" panose="02020603050405020304" pitchFamily="18" charset="0"/>
                <a:cs typeface="Calibri" panose="020F0502020204030204" pitchFamily="34" charset="0"/>
              </a:rPr>
              <a:t>Post incident, there are still missing elements in the incident reports: d</a:t>
            </a:r>
            <a:r>
              <a:rPr lang="en-GB" sz="1400" kern="0" dirty="0">
                <a:latin typeface="Qanelas" panose="00000500000000000000" pitchFamily="50" charset="0"/>
                <a:cs typeface="Calibri" panose="020F0502020204030204" pitchFamily="34" charset="0"/>
              </a:rPr>
              <a:t>etails on the technical issues; reaction and measures taken from an IT perspective; availability of back-up systems; suggestions to avoid such incidents and their consequences.</a:t>
            </a:r>
            <a:endParaRPr lang="fr-FR" sz="1400" kern="0" dirty="0">
              <a:latin typeface="Qanelas" panose="00000500000000000000" pitchFamily="50" charset="0"/>
              <a:cs typeface="Calibri" panose="020F0502020204030204" pitchFamily="34" charset="0"/>
            </a:endParaRPr>
          </a:p>
          <a:p>
            <a:pPr algn="just"/>
            <a:r>
              <a:rPr lang="en-GB" sz="1400" kern="0" dirty="0">
                <a:solidFill>
                  <a:srgbClr val="212121"/>
                </a:solidFill>
                <a:effectLst/>
                <a:latin typeface="Qanelas" panose="00000500000000000000" pitchFamily="50" charset="0"/>
                <a:ea typeface="Times New Roman" panose="02020603050405020304" pitchFamily="18" charset="0"/>
                <a:cs typeface="Calibri" panose="020F0502020204030204" pitchFamily="34" charset="0"/>
              </a:rPr>
              <a:t>	 </a:t>
            </a:r>
            <a:endParaRPr lang="fr-FR" sz="1400" kern="100" dirty="0">
              <a:effectLst/>
              <a:latin typeface="Qanelas" panose="00000500000000000000" pitchFamily="50" charset="0"/>
              <a:ea typeface="Calibri" panose="020F0502020204030204" pitchFamily="34" charset="0"/>
              <a:cs typeface="Times New Roman" panose="02020603050405020304" pitchFamily="18" charset="0"/>
            </a:endParaRPr>
          </a:p>
        </p:txBody>
      </p:sp>
      <p:pic>
        <p:nvPicPr>
          <p:cNvPr id="8" name="Picture 7" descr="A logo with text on it&#10;&#10;Description automatically generated">
            <a:extLst>
              <a:ext uri="{FF2B5EF4-FFF2-40B4-BE49-F238E27FC236}">
                <a16:creationId xmlns:a16="http://schemas.microsoft.com/office/drawing/2014/main" id="{20CD36AD-9439-B76D-E757-B6755810CE98}"/>
              </a:ext>
            </a:extLst>
          </p:cNvPr>
          <p:cNvPicPr>
            <a:picLocks noChangeAspect="1"/>
          </p:cNvPicPr>
          <p:nvPr/>
        </p:nvPicPr>
        <p:blipFill rotWithShape="1">
          <a:blip r:embed="rId2" r:link="rId3" cstate="print">
            <a:extLst>
              <a:ext uri="{28A0092B-C50C-407E-A947-70E740481C1C}">
                <a14:useLocalDpi xmlns:a14="http://schemas.microsoft.com/office/drawing/2010/main" val="0"/>
              </a:ext>
            </a:extLst>
          </a:blip>
          <a:srcRect t="12687" b="12745"/>
          <a:stretch>
            <a:fillRect/>
          </a:stretch>
        </p:blipFill>
        <p:spPr bwMode="auto">
          <a:xfrm>
            <a:off x="5130468" y="5793819"/>
            <a:ext cx="1962459" cy="773409"/>
          </a:xfrm>
          <a:prstGeom prst="rect">
            <a:avLst/>
          </a:prstGeom>
          <a:noFill/>
          <a:ln>
            <a:noFill/>
          </a:ln>
        </p:spPr>
      </p:pic>
      <p:pic>
        <p:nvPicPr>
          <p:cNvPr id="3" name="Picture 2" descr="page1image49783744">
            <a:extLst>
              <a:ext uri="{FF2B5EF4-FFF2-40B4-BE49-F238E27FC236}">
                <a16:creationId xmlns:a16="http://schemas.microsoft.com/office/drawing/2014/main" id="{04928AA7-07A7-88EC-D0B8-7581C05FD65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53153" y="5682143"/>
            <a:ext cx="2504921" cy="837794"/>
          </a:xfrm>
          <a:prstGeom prst="rect">
            <a:avLst/>
          </a:prstGeom>
          <a:noFill/>
        </p:spPr>
      </p:pic>
    </p:spTree>
    <p:extLst>
      <p:ext uri="{BB962C8B-B14F-4D97-AF65-F5344CB8AC3E}">
        <p14:creationId xmlns:p14="http://schemas.microsoft.com/office/powerpoint/2010/main" val="894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A logo with text on it&#10;&#10;Description automatically generated">
            <a:extLst>
              <a:ext uri="{FF2B5EF4-FFF2-40B4-BE49-F238E27FC236}">
                <a16:creationId xmlns:a16="http://schemas.microsoft.com/office/drawing/2014/main" id="{50E28980-8472-EF9E-0E2A-8B9420C78D24}"/>
              </a:ext>
            </a:extLst>
          </p:cNvPr>
          <p:cNvPicPr>
            <a:picLocks noChangeAspect="1"/>
          </p:cNvPicPr>
          <p:nvPr/>
        </p:nvPicPr>
        <p:blipFill rotWithShape="1">
          <a:blip r:embed="rId2" r:link="rId3" cstate="print">
            <a:extLst>
              <a:ext uri="{28A0092B-C50C-407E-A947-70E740481C1C}">
                <a14:useLocalDpi xmlns:a14="http://schemas.microsoft.com/office/drawing/2010/main" val="0"/>
              </a:ext>
            </a:extLst>
          </a:blip>
          <a:srcRect t="12687" b="12745"/>
          <a:stretch>
            <a:fillRect/>
          </a:stretch>
        </p:blipFill>
        <p:spPr bwMode="auto">
          <a:xfrm>
            <a:off x="7742582" y="5773589"/>
            <a:ext cx="1962459" cy="773409"/>
          </a:xfrm>
          <a:prstGeom prst="rect">
            <a:avLst/>
          </a:prstGeom>
          <a:noFill/>
          <a:ln>
            <a:noFill/>
          </a:ln>
        </p:spPr>
      </p:pic>
      <p:sp>
        <p:nvSpPr>
          <p:cNvPr id="2" name="Title 1">
            <a:extLst>
              <a:ext uri="{FF2B5EF4-FFF2-40B4-BE49-F238E27FC236}">
                <a16:creationId xmlns:a16="http://schemas.microsoft.com/office/drawing/2014/main" id="{5029BC03-D70D-70F5-DB36-1C1A7E68276D}"/>
              </a:ext>
            </a:extLst>
          </p:cNvPr>
          <p:cNvSpPr>
            <a:spLocks noGrp="1"/>
          </p:cNvSpPr>
          <p:nvPr>
            <p:ph type="title"/>
          </p:nvPr>
        </p:nvSpPr>
        <p:spPr/>
        <p:txBody>
          <a:bodyPr>
            <a:normAutofit/>
          </a:bodyPr>
          <a:lstStyle/>
          <a:p>
            <a:r>
              <a:rPr lang="en-US" sz="3600" dirty="0">
                <a:solidFill>
                  <a:srgbClr val="0000FF"/>
                </a:solidFill>
                <a:latin typeface="Qanelas" panose="00000500000000000000" pitchFamily="50" charset="0"/>
              </a:rPr>
              <a:t>Decoupling incidents – Way forward</a:t>
            </a:r>
            <a:endParaRPr lang="fr-FR" sz="3600" dirty="0"/>
          </a:p>
        </p:txBody>
      </p:sp>
      <p:sp>
        <p:nvSpPr>
          <p:cNvPr id="5" name="Slide Number Placeholder 4">
            <a:extLst>
              <a:ext uri="{FF2B5EF4-FFF2-40B4-BE49-F238E27FC236}">
                <a16:creationId xmlns:a16="http://schemas.microsoft.com/office/drawing/2014/main" id="{1E02C3CB-311C-C2AB-391D-F93EA1E75B1C}"/>
              </a:ext>
            </a:extLst>
          </p:cNvPr>
          <p:cNvSpPr>
            <a:spLocks noGrp="1"/>
          </p:cNvSpPr>
          <p:nvPr>
            <p:ph type="sldNum" sz="quarter" idx="12"/>
          </p:nvPr>
        </p:nvSpPr>
        <p:spPr/>
        <p:txBody>
          <a:bodyPr/>
          <a:lstStyle/>
          <a:p>
            <a:fld id="{B4B46A78-6AF9-412C-AE9C-E98B1C607C25}" type="slidenum">
              <a:rPr lang="es-ES" smtClean="0"/>
              <a:pPr/>
              <a:t>3</a:t>
            </a:fld>
            <a:endParaRPr lang="es-ES" dirty="0"/>
          </a:p>
        </p:txBody>
      </p:sp>
      <p:sp>
        <p:nvSpPr>
          <p:cNvPr id="3" name="Rectangle 2">
            <a:extLst>
              <a:ext uri="{FF2B5EF4-FFF2-40B4-BE49-F238E27FC236}">
                <a16:creationId xmlns:a16="http://schemas.microsoft.com/office/drawing/2014/main" id="{30660A4E-457E-AD49-A727-F432EC085A87}"/>
              </a:ext>
            </a:extLst>
          </p:cNvPr>
          <p:cNvSpPr/>
          <p:nvPr/>
        </p:nvSpPr>
        <p:spPr>
          <a:xfrm>
            <a:off x="7742582" y="5544273"/>
            <a:ext cx="4144618" cy="100272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extBox 6">
            <a:extLst>
              <a:ext uri="{FF2B5EF4-FFF2-40B4-BE49-F238E27FC236}">
                <a16:creationId xmlns:a16="http://schemas.microsoft.com/office/drawing/2014/main" id="{5AB376E8-45BA-C006-27F9-A25EC486B5AF}"/>
              </a:ext>
            </a:extLst>
          </p:cNvPr>
          <p:cNvSpPr txBox="1"/>
          <p:nvPr/>
        </p:nvSpPr>
        <p:spPr>
          <a:xfrm>
            <a:off x="838200" y="1524749"/>
            <a:ext cx="11075632" cy="4585871"/>
          </a:xfrm>
          <a:prstGeom prst="rect">
            <a:avLst/>
          </a:prstGeom>
          <a:solidFill>
            <a:schemeClr val="bg1"/>
          </a:solidFill>
        </p:spPr>
        <p:txBody>
          <a:bodyPr wrap="square">
            <a:spAutoFit/>
          </a:bodyPr>
          <a:lstStyle/>
          <a:p>
            <a:pPr lvl="0" algn="just"/>
            <a:r>
              <a:rPr lang="en-GB" b="1" kern="100" dirty="0">
                <a:latin typeface="Qanelas" panose="00000500000000000000" pitchFamily="50" charset="0"/>
                <a:cs typeface="Calibri" panose="020F0502020204030204" pitchFamily="34" charset="0"/>
              </a:rPr>
              <a:t>1. Giving market coupling the best chance to succeed</a:t>
            </a:r>
          </a:p>
          <a:p>
            <a:pPr lvl="0" algn="just"/>
            <a:r>
              <a:rPr lang="en-GB" sz="1400" kern="100" dirty="0">
                <a:effectLst/>
                <a:latin typeface="Qanelas" panose="00000500000000000000" pitchFamily="50" charset="0"/>
                <a:ea typeface="Calibri" panose="020F0502020204030204" pitchFamily="34" charset="0"/>
                <a:cs typeface="Calibri" panose="020F0502020204030204" pitchFamily="34" charset="0"/>
              </a:rPr>
              <a:t>Priority should be given to finding solutions/improvements to avoid that a decoupling takes place. This covers (non exhaustive list): </a:t>
            </a:r>
            <a:endParaRPr lang="en-GB" sz="1400" kern="100" dirty="0">
              <a:effectLst/>
              <a:latin typeface="Qanelas" panose="00000500000000000000" pitchFamily="50" charset="0"/>
              <a:ea typeface="Calibri" panose="020F0502020204030204" pitchFamily="34" charset="0"/>
              <a:cs typeface="Times New Roman" panose="02020603050405020304" pitchFamily="18" charset="0"/>
            </a:endParaRPr>
          </a:p>
          <a:p>
            <a:pPr marL="800100" lvl="1" indent="-342900" algn="just">
              <a:buFont typeface="Wingdings" panose="05000000000000000000" pitchFamily="2" charset="2"/>
              <a:buChar char="Ø"/>
            </a:pPr>
            <a:r>
              <a:rPr lang="en-GB" sz="1400" kern="100" dirty="0">
                <a:effectLst/>
                <a:latin typeface="Qanelas" panose="00000500000000000000" pitchFamily="50" charset="0"/>
                <a:ea typeface="Calibri" panose="020F0502020204030204" pitchFamily="34" charset="0"/>
                <a:cs typeface="Calibri" panose="020F0502020204030204" pitchFamily="34" charset="0"/>
              </a:rPr>
              <a:t>Considering </a:t>
            </a:r>
            <a:r>
              <a:rPr lang="en-GB" sz="1400" b="1" kern="100" dirty="0">
                <a:solidFill>
                  <a:schemeClr val="accent1"/>
                </a:solidFill>
                <a:effectLst/>
                <a:latin typeface="Qanelas" panose="00000500000000000000" pitchFamily="50" charset="0"/>
                <a:ea typeface="Calibri" panose="020F0502020204030204" pitchFamily="34" charset="0"/>
                <a:cs typeface="Calibri" panose="020F0502020204030204" pitchFamily="34" charset="0"/>
              </a:rPr>
              <a:t>moving the TSO nomination deadlines</a:t>
            </a:r>
            <a:r>
              <a:rPr lang="en-GB" sz="1400" kern="100" dirty="0">
                <a:effectLst/>
                <a:latin typeface="Qanelas" panose="00000500000000000000" pitchFamily="50" charset="0"/>
                <a:ea typeface="Calibri" panose="020F0502020204030204" pitchFamily="34" charset="0"/>
                <a:cs typeface="Calibri" panose="020F0502020204030204" pitchFamily="34" charset="0"/>
              </a:rPr>
              <a:t>, allowing the SDAC process to run longer (only in decoupling situations, not in “normal days”). This would allow reducing the risk of decoupling by giving more time to the NEMO in trouble to fix the problem. This is similar to the situation in Nordic region where the SDAC can be extended until 20:00, giving more time to perform a regional coupling. </a:t>
            </a:r>
          </a:p>
          <a:p>
            <a:pPr lvl="3" algn="just"/>
            <a:r>
              <a:rPr lang="en-GB" sz="1400" b="1" kern="100" dirty="0">
                <a:latin typeface="Qanelas" panose="00000500000000000000" pitchFamily="50" charset="0"/>
                <a:ea typeface="Calibri" panose="020F0502020204030204" pitchFamily="34" charset="0"/>
                <a:cs typeface="Calibri" panose="020F0502020204030204" pitchFamily="34" charset="0"/>
              </a:rPr>
              <a:t>Questions : would it have been useful on past decoupling sessions ? Is it possible to know whether (and how much) more time would allow solving the issue? What is the point for Core TSO to maintain the nomination deadlines at current timings while nominations will likely be off target?</a:t>
            </a:r>
            <a:endParaRPr lang="en-GB" sz="1400" b="1" kern="100" dirty="0">
              <a:effectLst/>
              <a:latin typeface="Qanelas" panose="00000500000000000000" pitchFamily="50" charset="0"/>
              <a:ea typeface="Calibri" panose="020F0502020204030204" pitchFamily="34" charset="0"/>
              <a:cs typeface="Times New Roman" panose="02020603050405020304" pitchFamily="18" charset="0"/>
            </a:endParaRPr>
          </a:p>
          <a:p>
            <a:pPr marL="800100" lvl="1" indent="-342900" algn="just">
              <a:buFont typeface="Wingdings" panose="05000000000000000000" pitchFamily="2" charset="2"/>
              <a:buChar char="Ø"/>
            </a:pPr>
            <a:r>
              <a:rPr lang="en-GB" sz="1400" kern="100" dirty="0">
                <a:effectLst/>
                <a:latin typeface="Qanelas" panose="00000500000000000000" pitchFamily="50" charset="0"/>
                <a:ea typeface="Calibri" panose="020F0502020204030204" pitchFamily="34" charset="0"/>
                <a:cs typeface="Calibri" panose="020F0502020204030204" pitchFamily="34" charset="0"/>
              </a:rPr>
              <a:t>Investigating </a:t>
            </a:r>
            <a:r>
              <a:rPr lang="en-GB" sz="1400" b="1" kern="100" dirty="0">
                <a:solidFill>
                  <a:schemeClr val="accent1"/>
                </a:solidFill>
                <a:effectLst/>
                <a:latin typeface="Qanelas" panose="00000500000000000000" pitchFamily="50" charset="0"/>
                <a:ea typeface="Calibri" panose="020F0502020204030204" pitchFamily="34" charset="0"/>
                <a:cs typeface="Calibri" panose="020F0502020204030204" pitchFamily="34" charset="0"/>
              </a:rPr>
              <a:t>improvements to be </a:t>
            </a:r>
            <a:r>
              <a:rPr lang="en-GB" sz="1400" b="1" kern="100" dirty="0">
                <a:solidFill>
                  <a:schemeClr val="accent1"/>
                </a:solidFill>
                <a:latin typeface="Qanelas" panose="00000500000000000000" pitchFamily="50" charset="0"/>
                <a:ea typeface="Calibri" panose="020F0502020204030204" pitchFamily="34" charset="0"/>
                <a:cs typeface="Calibri" panose="020F0502020204030204" pitchFamily="34" charset="0"/>
              </a:rPr>
              <a:t>made to NEMO </a:t>
            </a:r>
            <a:r>
              <a:rPr lang="en-GB" sz="1400" b="1" kern="100" dirty="0">
                <a:solidFill>
                  <a:schemeClr val="accent1"/>
                </a:solidFill>
                <a:effectLst/>
                <a:latin typeface="Qanelas" panose="00000500000000000000" pitchFamily="50" charset="0"/>
                <a:ea typeface="Calibri" panose="020F0502020204030204" pitchFamily="34" charset="0"/>
                <a:cs typeface="Calibri" panose="020F0502020204030204" pitchFamily="34" charset="0"/>
              </a:rPr>
              <a:t>IT processes and tools </a:t>
            </a:r>
            <a:r>
              <a:rPr lang="en-GB" sz="1400" kern="100" dirty="0">
                <a:effectLst/>
                <a:latin typeface="Qanelas" panose="00000500000000000000" pitchFamily="50" charset="0"/>
                <a:ea typeface="Calibri" panose="020F0502020204030204" pitchFamily="34" charset="0"/>
                <a:cs typeface="Calibri" panose="020F0502020204030204" pitchFamily="34" charset="0"/>
              </a:rPr>
              <a:t>that led/could lead to technical issues</a:t>
            </a:r>
          </a:p>
          <a:p>
            <a:pPr lvl="3" algn="just"/>
            <a:r>
              <a:rPr lang="en-GB" sz="1400" b="1" kern="100" dirty="0">
                <a:latin typeface="Qanelas" panose="00000500000000000000" pitchFamily="50" charset="0"/>
                <a:ea typeface="Calibri" panose="020F0502020204030204" pitchFamily="34" charset="0"/>
                <a:cs typeface="Calibri" panose="020F0502020204030204" pitchFamily="34" charset="0"/>
              </a:rPr>
              <a:t>Questions : which systems were faulty ? Can IT processes and communication channels be built differently for more robustness ? </a:t>
            </a:r>
            <a:endParaRPr lang="en-GB" sz="1400" b="1" kern="100" dirty="0">
              <a:effectLst/>
              <a:latin typeface="Qanelas" panose="00000500000000000000" pitchFamily="50" charset="0"/>
              <a:ea typeface="Calibri" panose="020F0502020204030204" pitchFamily="34" charset="0"/>
              <a:cs typeface="Times New Roman" panose="02020603050405020304" pitchFamily="18" charset="0"/>
            </a:endParaRPr>
          </a:p>
          <a:p>
            <a:pPr marL="800100" lvl="1" indent="-342900" algn="just">
              <a:buFont typeface="Wingdings" panose="05000000000000000000" pitchFamily="2" charset="2"/>
              <a:buChar char="Ø"/>
            </a:pPr>
            <a:r>
              <a:rPr lang="en-GB" sz="1400" kern="100" dirty="0">
                <a:latin typeface="Qanelas" panose="00000500000000000000" pitchFamily="50" charset="0"/>
                <a:ea typeface="Calibri" panose="020F0502020204030204" pitchFamily="34" charset="0"/>
                <a:cs typeface="Calibri" panose="020F0502020204030204" pitchFamily="34" charset="0"/>
              </a:rPr>
              <a:t>R</a:t>
            </a:r>
            <a:r>
              <a:rPr lang="en-GB" sz="1400" kern="100" dirty="0">
                <a:effectLst/>
                <a:latin typeface="Qanelas" panose="00000500000000000000" pitchFamily="50" charset="0"/>
                <a:ea typeface="Calibri" panose="020F0502020204030204" pitchFamily="34" charset="0"/>
                <a:cs typeface="Calibri" panose="020F0502020204030204" pitchFamily="34" charset="0"/>
              </a:rPr>
              <a:t>einforcing the </a:t>
            </a:r>
            <a:r>
              <a:rPr lang="en-GB" sz="1400" b="1" kern="100" dirty="0">
                <a:solidFill>
                  <a:schemeClr val="accent1"/>
                </a:solidFill>
                <a:effectLst/>
                <a:latin typeface="Qanelas" panose="00000500000000000000" pitchFamily="50" charset="0"/>
                <a:ea typeface="Calibri" panose="020F0502020204030204" pitchFamily="34" charset="0"/>
                <a:cs typeface="Calibri" panose="020F0502020204030204" pitchFamily="34" charset="0"/>
              </a:rPr>
              <a:t>detection of erroneous bids</a:t>
            </a:r>
            <a:r>
              <a:rPr lang="en-GB" sz="1400" kern="100" dirty="0">
                <a:effectLst/>
                <a:latin typeface="Qanelas" panose="00000500000000000000" pitchFamily="50" charset="0"/>
                <a:ea typeface="Calibri" panose="020F0502020204030204" pitchFamily="34" charset="0"/>
                <a:cs typeface="Calibri" panose="020F0502020204030204" pitchFamily="34" charset="0"/>
              </a:rPr>
              <a:t>, somehow related to the suppression of 2</a:t>
            </a:r>
            <a:r>
              <a:rPr lang="en-GB" sz="1400" kern="100" baseline="30000" dirty="0">
                <a:effectLst/>
                <a:latin typeface="Qanelas" panose="00000500000000000000" pitchFamily="50" charset="0"/>
                <a:ea typeface="Calibri" panose="020F0502020204030204" pitchFamily="34" charset="0"/>
                <a:cs typeface="Calibri" panose="020F0502020204030204" pitchFamily="34" charset="0"/>
              </a:rPr>
              <a:t>nd</a:t>
            </a:r>
            <a:r>
              <a:rPr lang="en-GB" sz="1400" kern="100" dirty="0">
                <a:effectLst/>
                <a:latin typeface="Qanelas" panose="00000500000000000000" pitchFamily="50" charset="0"/>
                <a:ea typeface="Calibri" panose="020F0502020204030204" pitchFamily="34" charset="0"/>
                <a:cs typeface="Calibri" panose="020F0502020204030204" pitchFamily="34" charset="0"/>
              </a:rPr>
              <a:t> auction and its replacement with a 2</a:t>
            </a:r>
            <a:r>
              <a:rPr lang="en-GB" sz="1400" kern="100" baseline="30000" dirty="0">
                <a:effectLst/>
                <a:latin typeface="Qanelas" panose="00000500000000000000" pitchFamily="50" charset="0"/>
                <a:ea typeface="Calibri" panose="020F0502020204030204" pitchFamily="34" charset="0"/>
                <a:cs typeface="Calibri" panose="020F0502020204030204" pitchFamily="34" charset="0"/>
              </a:rPr>
              <a:t>nd</a:t>
            </a:r>
            <a:r>
              <a:rPr lang="en-GB" sz="1400" kern="100" dirty="0">
                <a:effectLst/>
                <a:latin typeface="Qanelas" panose="00000500000000000000" pitchFamily="50" charset="0"/>
                <a:ea typeface="Calibri" panose="020F0502020204030204" pitchFamily="34" charset="0"/>
                <a:cs typeface="Calibri" panose="020F0502020204030204" pitchFamily="34" charset="0"/>
              </a:rPr>
              <a:t>  calculation. </a:t>
            </a:r>
            <a:endParaRPr lang="en-GB" sz="1400" kern="100" dirty="0">
              <a:effectLst/>
              <a:latin typeface="Qanelas" panose="00000500000000000000" pitchFamily="50" charset="0"/>
              <a:ea typeface="Calibri" panose="020F0502020204030204" pitchFamily="34" charset="0"/>
              <a:cs typeface="Times New Roman" panose="02020603050405020304" pitchFamily="18" charset="0"/>
            </a:endParaRPr>
          </a:p>
          <a:p>
            <a:pPr marL="342900" lvl="0" indent="-342900">
              <a:buFont typeface="+mj-lt"/>
              <a:buAutoNum type="arabicPeriod"/>
            </a:pPr>
            <a:endParaRPr lang="en-GB" sz="1400" kern="100" dirty="0">
              <a:effectLst/>
              <a:latin typeface="Qanelas" panose="00000500000000000000" pitchFamily="50" charset="0"/>
              <a:ea typeface="Calibri" panose="020F0502020204030204" pitchFamily="34" charset="0"/>
              <a:cs typeface="Calibri" panose="020F0502020204030204" pitchFamily="34" charset="0"/>
            </a:endParaRPr>
          </a:p>
          <a:p>
            <a:pPr algn="just"/>
            <a:r>
              <a:rPr lang="en-GB" b="1" kern="100" dirty="0">
                <a:latin typeface="Qanelas" panose="00000500000000000000" pitchFamily="50" charset="0"/>
                <a:cs typeface="Calibri" panose="020F0502020204030204" pitchFamily="34" charset="0"/>
              </a:rPr>
              <a:t>2. Investigating remedies to avoid two prices in case of decoupling</a:t>
            </a:r>
          </a:p>
          <a:p>
            <a:pPr lvl="0"/>
            <a:r>
              <a:rPr lang="en-GB" sz="1400" kern="100" dirty="0">
                <a:effectLst/>
                <a:latin typeface="Qanelas" panose="00000500000000000000" pitchFamily="50" charset="0"/>
                <a:ea typeface="Calibri" panose="020F0502020204030204" pitchFamily="34" charset="0"/>
                <a:cs typeface="Calibri" panose="020F0502020204030204" pitchFamily="34" charset="0"/>
              </a:rPr>
              <a:t>Regardless of efforts invested in giving the best chances for market coupling to succeed, decoupling will still happen. Discussions should take place to see what is the best way forward (see next slide) </a:t>
            </a:r>
            <a:endParaRPr lang="en-GB" sz="1400" kern="100" dirty="0">
              <a:effectLst/>
              <a:latin typeface="Qanelas" panose="00000500000000000000" pitchFamily="50" charset="0"/>
              <a:ea typeface="Calibri" panose="020F0502020204030204" pitchFamily="34" charset="0"/>
              <a:cs typeface="Times New Roman" panose="02020603050405020304" pitchFamily="18" charset="0"/>
            </a:endParaRPr>
          </a:p>
          <a:p>
            <a:pPr marL="342900" lvl="0" indent="-342900">
              <a:buFont typeface="+mj-lt"/>
              <a:buAutoNum type="arabicPeriod"/>
            </a:pPr>
            <a:endParaRPr lang="en-GB" sz="1400" kern="100" dirty="0">
              <a:effectLst/>
              <a:latin typeface="Qanelas" panose="00000500000000000000" pitchFamily="50" charset="0"/>
              <a:ea typeface="Calibri" panose="020F0502020204030204" pitchFamily="34" charset="0"/>
              <a:cs typeface="Calibri" panose="020F0502020204030204" pitchFamily="34" charset="0"/>
            </a:endParaRPr>
          </a:p>
          <a:p>
            <a:pPr lvl="0" algn="just"/>
            <a:r>
              <a:rPr lang="en-GB" b="1" kern="100" dirty="0">
                <a:latin typeface="Qanelas" panose="00000500000000000000" pitchFamily="50" charset="0"/>
                <a:cs typeface="Calibri" panose="020F0502020204030204" pitchFamily="34" charset="0"/>
              </a:rPr>
              <a:t>3. Making communication clear and harmonised in case of decoupling</a:t>
            </a:r>
          </a:p>
          <a:p>
            <a:pPr lvl="0"/>
            <a:r>
              <a:rPr lang="en-GB" sz="1400" kern="100" dirty="0">
                <a:effectLst/>
                <a:latin typeface="Qanelas" panose="00000500000000000000" pitchFamily="50" charset="0"/>
                <a:ea typeface="Calibri" panose="020F0502020204030204" pitchFamily="34" charset="0"/>
                <a:cs typeface="Calibri" panose="020F0502020204030204" pitchFamily="34" charset="0"/>
              </a:rPr>
              <a:t>Communication during the event should be improved: the messages were confusing, overwhelming in number, and sometimes in contradiction with each other. NEMOs and JAO need to coordinate on the issuance of urgent market messages, ensuring consistency and clarity.</a:t>
            </a:r>
          </a:p>
          <a:p>
            <a:pPr algn="just"/>
            <a:r>
              <a:rPr lang="en-GB" sz="14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23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7" descr="A logo with text on it&#10;&#10;Description automatically generated">
            <a:extLst>
              <a:ext uri="{FF2B5EF4-FFF2-40B4-BE49-F238E27FC236}">
                <a16:creationId xmlns:a16="http://schemas.microsoft.com/office/drawing/2014/main" id="{D7A5BA54-90DB-8BDF-2625-F18CEFC3906B}"/>
              </a:ext>
            </a:extLst>
          </p:cNvPr>
          <p:cNvPicPr>
            <a:picLocks noChangeAspect="1"/>
          </p:cNvPicPr>
          <p:nvPr/>
        </p:nvPicPr>
        <p:blipFill rotWithShape="1">
          <a:blip r:embed="rId2" r:link="rId3" cstate="print">
            <a:extLst>
              <a:ext uri="{28A0092B-C50C-407E-A947-70E740481C1C}">
                <a14:useLocalDpi xmlns:a14="http://schemas.microsoft.com/office/drawing/2010/main" val="0"/>
              </a:ext>
            </a:extLst>
          </a:blip>
          <a:srcRect t="12687" b="12745"/>
          <a:stretch>
            <a:fillRect/>
          </a:stretch>
        </p:blipFill>
        <p:spPr bwMode="auto">
          <a:xfrm>
            <a:off x="7742582" y="5773589"/>
            <a:ext cx="1962459" cy="773409"/>
          </a:xfrm>
          <a:prstGeom prst="rect">
            <a:avLst/>
          </a:prstGeom>
          <a:noFill/>
          <a:ln>
            <a:noFill/>
          </a:ln>
        </p:spPr>
      </p:pic>
      <p:sp>
        <p:nvSpPr>
          <p:cNvPr id="2" name="Title 1">
            <a:extLst>
              <a:ext uri="{FF2B5EF4-FFF2-40B4-BE49-F238E27FC236}">
                <a16:creationId xmlns:a16="http://schemas.microsoft.com/office/drawing/2014/main" id="{5029BC03-D70D-70F5-DB36-1C1A7E68276D}"/>
              </a:ext>
            </a:extLst>
          </p:cNvPr>
          <p:cNvSpPr>
            <a:spLocks noGrp="1"/>
          </p:cNvSpPr>
          <p:nvPr>
            <p:ph type="title"/>
          </p:nvPr>
        </p:nvSpPr>
        <p:spPr/>
        <p:txBody>
          <a:bodyPr>
            <a:noAutofit/>
          </a:bodyPr>
          <a:lstStyle/>
          <a:p>
            <a:r>
              <a:rPr lang="en-US" sz="3600" dirty="0">
                <a:solidFill>
                  <a:srgbClr val="0000FF"/>
                </a:solidFill>
                <a:latin typeface="Qanelas" panose="00000500000000000000" pitchFamily="50" charset="0"/>
              </a:rPr>
              <a:t>Decoupling incidents –When decoupling still takes place, what could the procedures be ? </a:t>
            </a:r>
            <a:endParaRPr lang="fr-FR" sz="3600" dirty="0"/>
          </a:p>
        </p:txBody>
      </p:sp>
      <p:sp>
        <p:nvSpPr>
          <p:cNvPr id="5" name="Slide Number Placeholder 4">
            <a:extLst>
              <a:ext uri="{FF2B5EF4-FFF2-40B4-BE49-F238E27FC236}">
                <a16:creationId xmlns:a16="http://schemas.microsoft.com/office/drawing/2014/main" id="{1E02C3CB-311C-C2AB-391D-F93EA1E75B1C}"/>
              </a:ext>
            </a:extLst>
          </p:cNvPr>
          <p:cNvSpPr>
            <a:spLocks noGrp="1"/>
          </p:cNvSpPr>
          <p:nvPr>
            <p:ph type="sldNum" sz="quarter" idx="12"/>
          </p:nvPr>
        </p:nvSpPr>
        <p:spPr/>
        <p:txBody>
          <a:bodyPr/>
          <a:lstStyle/>
          <a:p>
            <a:fld id="{B4B46A78-6AF9-412C-AE9C-E98B1C607C25}" type="slidenum">
              <a:rPr lang="es-ES" smtClean="0"/>
              <a:pPr/>
              <a:t>4</a:t>
            </a:fld>
            <a:endParaRPr lang="es-ES" dirty="0"/>
          </a:p>
        </p:txBody>
      </p:sp>
      <p:sp>
        <p:nvSpPr>
          <p:cNvPr id="6" name="TextBox 5">
            <a:extLst>
              <a:ext uri="{FF2B5EF4-FFF2-40B4-BE49-F238E27FC236}">
                <a16:creationId xmlns:a16="http://schemas.microsoft.com/office/drawing/2014/main" id="{6A68AE7B-70BC-CCA2-F738-2541E9BE9F90}"/>
              </a:ext>
            </a:extLst>
          </p:cNvPr>
          <p:cNvSpPr txBox="1"/>
          <p:nvPr/>
        </p:nvSpPr>
        <p:spPr>
          <a:xfrm>
            <a:off x="838200" y="1433728"/>
            <a:ext cx="11425561" cy="1877437"/>
          </a:xfrm>
          <a:prstGeom prst="rect">
            <a:avLst/>
          </a:prstGeom>
          <a:noFill/>
        </p:spPr>
        <p:txBody>
          <a:bodyPr wrap="square">
            <a:spAutoFit/>
          </a:bodyPr>
          <a:lstStyle/>
          <a:p>
            <a:pPr lvl="0"/>
            <a:endParaRPr lang="en-GB" kern="100"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kern="100" dirty="0">
                <a:ea typeface="Calibri" panose="020F0502020204030204" pitchFamily="34" charset="0"/>
                <a:cs typeface="Calibri" panose="020F0502020204030204" pitchFamily="34" charset="0"/>
              </a:rPr>
              <a:t>Three objectives could be pursued here : </a:t>
            </a:r>
            <a:r>
              <a:rPr lang="en-GB" sz="1400" kern="100" dirty="0">
                <a:ea typeface="Calibri" panose="020F0502020204030204" pitchFamily="34" charset="0"/>
                <a:cs typeface="Calibri" panose="020F0502020204030204" pitchFamily="34" charset="0"/>
                <a:sym typeface="Wingdings" pitchFamily="2" charset="2"/>
              </a:rPr>
              <a:t> </a:t>
            </a:r>
            <a:r>
              <a:rPr lang="en-GB" sz="1400" b="1" kern="100" dirty="0">
                <a:solidFill>
                  <a:schemeClr val="accent1"/>
                </a:solidFill>
                <a:effectLst/>
                <a:ea typeface="Calibri" panose="020F0502020204030204" pitchFamily="34" charset="0"/>
                <a:cs typeface="Calibri" panose="020F0502020204030204" pitchFamily="34" charset="0"/>
              </a:rPr>
              <a:t>Price</a:t>
            </a:r>
            <a:r>
              <a:rPr lang="en-GB" sz="1400" kern="100" dirty="0">
                <a:effectLst/>
                <a:ea typeface="Calibri" panose="020F0502020204030204" pitchFamily="34" charset="0"/>
                <a:cs typeface="Calibri" panose="020F0502020204030204" pitchFamily="34" charset="0"/>
              </a:rPr>
              <a:t>: avoid having 2 different prices in a given bidding zone (where MNAs are in place)</a:t>
            </a:r>
            <a:endParaRPr lang="en-GB" sz="1400" kern="100" dirty="0">
              <a:ea typeface="Calibri" panose="020F0502020204030204" pitchFamily="34" charset="0"/>
              <a:cs typeface="Calibri" panose="020F0502020204030204" pitchFamily="34" charset="0"/>
            </a:endParaRPr>
          </a:p>
          <a:p>
            <a:pPr lvl="0"/>
            <a:r>
              <a:rPr lang="en-GB" sz="1400" kern="100" dirty="0">
                <a:effectLst/>
                <a:ea typeface="Calibri" panose="020F0502020204030204" pitchFamily="34" charset="0"/>
                <a:cs typeface="Calibri" panose="020F0502020204030204" pitchFamily="34" charset="0"/>
              </a:rPr>
              <a:t>			             </a:t>
            </a:r>
            <a:r>
              <a:rPr lang="en-GB" sz="1400" kern="100" dirty="0">
                <a:ea typeface="Calibri" panose="020F0502020204030204" pitchFamily="34" charset="0"/>
                <a:cs typeface="Calibri" panose="020F0502020204030204" pitchFamily="34" charset="0"/>
                <a:sym typeface="Wingdings" pitchFamily="2" charset="2"/>
              </a:rPr>
              <a:t> </a:t>
            </a:r>
            <a:r>
              <a:rPr lang="en-GB" sz="1400" b="1" kern="100" dirty="0">
                <a:solidFill>
                  <a:schemeClr val="accent1"/>
                </a:solidFill>
                <a:effectLst/>
                <a:ea typeface="Calibri" panose="020F0502020204030204" pitchFamily="34" charset="0"/>
                <a:cs typeface="Calibri" panose="020F0502020204030204" pitchFamily="34" charset="0"/>
              </a:rPr>
              <a:t>Volumes</a:t>
            </a:r>
            <a:r>
              <a:rPr lang="en-GB" sz="1400" kern="100" dirty="0">
                <a:effectLst/>
                <a:ea typeface="Calibri" panose="020F0502020204030204" pitchFamily="34" charset="0"/>
                <a:cs typeface="Calibri" panose="020F0502020204030204" pitchFamily="34" charset="0"/>
              </a:rPr>
              <a:t>: seeking to allow market participants to dispatch the right schedules</a:t>
            </a:r>
          </a:p>
          <a:p>
            <a:pPr lvl="0"/>
            <a:r>
              <a:rPr lang="en-GB" sz="1400" kern="100" dirty="0">
                <a:ea typeface="Calibri" panose="020F0502020204030204" pitchFamily="34" charset="0"/>
                <a:cs typeface="Calibri" panose="020F0502020204030204" pitchFamily="34" charset="0"/>
              </a:rPr>
              <a:t>			             </a:t>
            </a:r>
            <a:r>
              <a:rPr lang="en-GB" sz="1400" kern="100" dirty="0">
                <a:ea typeface="Calibri" panose="020F0502020204030204" pitchFamily="34" charset="0"/>
                <a:cs typeface="Calibri" panose="020F0502020204030204" pitchFamily="34" charset="0"/>
                <a:sym typeface="Wingdings" pitchFamily="2" charset="2"/>
              </a:rPr>
              <a:t> </a:t>
            </a:r>
            <a:r>
              <a:rPr lang="en-GB" sz="1400" b="1" kern="100" dirty="0">
                <a:solidFill>
                  <a:schemeClr val="accent1"/>
                </a:solidFill>
                <a:ea typeface="Calibri" panose="020F0502020204030204" pitchFamily="34" charset="0"/>
                <a:cs typeface="Calibri" panose="020F0502020204030204" pitchFamily="34" charset="0"/>
                <a:sym typeface="Wingdings" pitchFamily="2" charset="2"/>
              </a:rPr>
              <a:t>Cross-border capacity</a:t>
            </a:r>
            <a:r>
              <a:rPr lang="en-GB" sz="1400" kern="100" dirty="0">
                <a:ea typeface="Calibri" panose="020F0502020204030204" pitchFamily="34" charset="0"/>
                <a:cs typeface="Calibri" panose="020F0502020204030204" pitchFamily="34" charset="0"/>
                <a:sym typeface="Wingdings" pitchFamily="2" charset="2"/>
              </a:rPr>
              <a:t>: seeking to allocate capacity in the most optimised manner</a:t>
            </a:r>
            <a:endParaRPr lang="en-GB" sz="1400" kern="100" dirty="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kern="100" dirty="0">
                <a:ea typeface="Calibri" panose="020F0502020204030204" pitchFamily="34" charset="0"/>
                <a:cs typeface="Calibri" panose="020F0502020204030204" pitchFamily="34" charset="0"/>
              </a:rPr>
              <a:t>Possible solutions : </a:t>
            </a:r>
          </a:p>
          <a:p>
            <a:pPr marL="742950" lvl="1" indent="-285750">
              <a:buFont typeface="Arial" panose="020B0604020202020204" pitchFamily="34" charset="0"/>
              <a:buChar char="•"/>
            </a:pPr>
            <a:endParaRPr lang="en-GB" sz="1400" kern="100" dirty="0">
              <a:effectLst/>
              <a:latin typeface="+mj-lt"/>
              <a:ea typeface="Calibri" panose="020F0502020204030204" pitchFamily="34" charset="0"/>
              <a:cs typeface="Times New Roman" panose="02020603050405020304" pitchFamily="18" charset="0"/>
            </a:endParaRPr>
          </a:p>
          <a:p>
            <a:pPr algn="just"/>
            <a:endParaRPr lang="en-GB" sz="1400" kern="100" dirty="0">
              <a:solidFill>
                <a:srgbClr val="212121"/>
              </a:solidFill>
              <a:latin typeface="+mj-lt"/>
              <a:ea typeface="Times New Roman" panose="02020603050405020304" pitchFamily="18" charset="0"/>
              <a:cs typeface="Times New Roman" panose="02020603050405020304" pitchFamily="18" charset="0"/>
            </a:endParaRPr>
          </a:p>
          <a:p>
            <a:pPr algn="just"/>
            <a:r>
              <a:rPr lang="en-GB" sz="1400" kern="0" dirty="0">
                <a:solidFill>
                  <a:srgbClr val="212121"/>
                </a:solidFill>
                <a:effectLst/>
                <a:latin typeface="+mj-lt"/>
                <a:ea typeface="Times New Roman" panose="02020603050405020304" pitchFamily="18" charset="0"/>
                <a:cs typeface="Calibri" panose="020F0502020204030204" pitchFamily="34" charset="0"/>
              </a:rPr>
              <a:t> </a:t>
            </a:r>
            <a:endParaRPr lang="en-GB" sz="1400" kern="100" dirty="0">
              <a:effectLst/>
              <a:latin typeface="+mj-lt"/>
              <a:ea typeface="Calibri" panose="020F0502020204030204" pitchFamily="34" charset="0"/>
              <a:cs typeface="Times New Roman" panose="02020603050405020304" pitchFamily="18" charset="0"/>
            </a:endParaRPr>
          </a:p>
        </p:txBody>
      </p:sp>
      <p:graphicFrame>
        <p:nvGraphicFramePr>
          <p:cNvPr id="9" name="Tableau 2">
            <a:extLst>
              <a:ext uri="{FF2B5EF4-FFF2-40B4-BE49-F238E27FC236}">
                <a16:creationId xmlns:a16="http://schemas.microsoft.com/office/drawing/2014/main" id="{D504CAC8-EBEF-A4F7-FB11-8785C047F5D4}"/>
              </a:ext>
            </a:extLst>
          </p:cNvPr>
          <p:cNvGraphicFramePr>
            <a:graphicFrameLocks noGrp="1"/>
          </p:cNvGraphicFramePr>
          <p:nvPr>
            <p:extLst>
              <p:ext uri="{D42A27DB-BD31-4B8C-83A1-F6EECF244321}">
                <p14:modId xmlns:p14="http://schemas.microsoft.com/office/powerpoint/2010/main" val="970949084"/>
              </p:ext>
            </p:extLst>
          </p:nvPr>
        </p:nvGraphicFramePr>
        <p:xfrm>
          <a:off x="879787" y="2716832"/>
          <a:ext cx="10432425" cy="3117180"/>
        </p:xfrm>
        <a:graphic>
          <a:graphicData uri="http://schemas.openxmlformats.org/drawingml/2006/table">
            <a:tbl>
              <a:tblPr firstRow="1" bandRow="1">
                <a:tableStyleId>{5C22544A-7EE6-4342-B048-85BDC9FD1C3A}</a:tableStyleId>
              </a:tblPr>
              <a:tblGrid>
                <a:gridCol w="2936365">
                  <a:extLst>
                    <a:ext uri="{9D8B030D-6E8A-4147-A177-3AD203B41FA5}">
                      <a16:colId xmlns:a16="http://schemas.microsoft.com/office/drawing/2014/main" val="2974336949"/>
                    </a:ext>
                  </a:extLst>
                </a:gridCol>
                <a:gridCol w="1009647">
                  <a:extLst>
                    <a:ext uri="{9D8B030D-6E8A-4147-A177-3AD203B41FA5}">
                      <a16:colId xmlns:a16="http://schemas.microsoft.com/office/drawing/2014/main" val="921730902"/>
                    </a:ext>
                  </a:extLst>
                </a:gridCol>
                <a:gridCol w="2973193">
                  <a:extLst>
                    <a:ext uri="{9D8B030D-6E8A-4147-A177-3AD203B41FA5}">
                      <a16:colId xmlns:a16="http://schemas.microsoft.com/office/drawing/2014/main" val="1889655233"/>
                    </a:ext>
                  </a:extLst>
                </a:gridCol>
                <a:gridCol w="3513220">
                  <a:extLst>
                    <a:ext uri="{9D8B030D-6E8A-4147-A177-3AD203B41FA5}">
                      <a16:colId xmlns:a16="http://schemas.microsoft.com/office/drawing/2014/main" val="1683064814"/>
                    </a:ext>
                  </a:extLst>
                </a:gridCol>
              </a:tblGrid>
              <a:tr h="254855">
                <a:tc>
                  <a:txBody>
                    <a:bodyPr/>
                    <a:lstStyle/>
                    <a:p>
                      <a:r>
                        <a:rPr lang="en-GB" sz="1200" noProof="0" dirty="0"/>
                        <a:t>Solutions</a:t>
                      </a:r>
                    </a:p>
                  </a:txBody>
                  <a:tcPr marL="121706" marR="121706"/>
                </a:tc>
                <a:tc>
                  <a:txBody>
                    <a:bodyPr/>
                    <a:lstStyle/>
                    <a:p>
                      <a:r>
                        <a:rPr lang="en-GB" sz="1200" noProof="0" dirty="0"/>
                        <a:t>Single price</a:t>
                      </a:r>
                    </a:p>
                  </a:txBody>
                  <a:tcPr marL="121706" marR="121706"/>
                </a:tc>
                <a:tc>
                  <a:txBody>
                    <a:bodyPr/>
                    <a:lstStyle/>
                    <a:p>
                      <a:r>
                        <a:rPr lang="en-GB" sz="1200" noProof="0" dirty="0"/>
                        <a:t>Schedules</a:t>
                      </a:r>
                    </a:p>
                  </a:txBody>
                  <a:tcPr marL="121706" marR="121706"/>
                </a:tc>
                <a:tc>
                  <a:txBody>
                    <a:bodyPr/>
                    <a:lstStyle/>
                    <a:p>
                      <a:r>
                        <a:rPr lang="en-GB" sz="1200" noProof="0" dirty="0"/>
                        <a:t>Cross-border capacity</a:t>
                      </a:r>
                    </a:p>
                  </a:txBody>
                  <a:tcPr marL="121706" marR="121706"/>
                </a:tc>
                <a:extLst>
                  <a:ext uri="{0D108BD9-81ED-4DB2-BD59-A6C34878D82A}">
                    <a16:rowId xmlns:a16="http://schemas.microsoft.com/office/drawing/2014/main" val="1305623130"/>
                  </a:ext>
                </a:extLst>
              </a:tr>
              <a:tr h="424758">
                <a:tc>
                  <a:txBody>
                    <a:bodyPr/>
                    <a:lstStyle/>
                    <a:p>
                      <a:r>
                        <a:rPr lang="en-GB" sz="1200" noProof="0" dirty="0"/>
                        <a:t>Current framework (local auction in parallel of coupled auction)</a:t>
                      </a:r>
                    </a:p>
                  </a:txBody>
                  <a:tcPr marL="121706" marR="121706"/>
                </a:tc>
                <a:tc>
                  <a:txBody>
                    <a:bodyPr/>
                    <a:lstStyle/>
                    <a:p>
                      <a:r>
                        <a:rPr lang="en-GB" sz="1200" noProof="0"/>
                        <a:t>No</a:t>
                      </a:r>
                    </a:p>
                  </a:txBody>
                  <a:tcPr marL="121706" marR="121706"/>
                </a:tc>
                <a:tc>
                  <a:txBody>
                    <a:bodyPr/>
                    <a:lstStyle/>
                    <a:p>
                      <a:r>
                        <a:rPr lang="en-GB" sz="1200" noProof="0" dirty="0"/>
                        <a:t>Yes, but local schedules are likely off target</a:t>
                      </a:r>
                    </a:p>
                  </a:txBody>
                  <a:tcPr marL="121706" marR="121706"/>
                </a:tc>
                <a:tc>
                  <a:txBody>
                    <a:bodyPr/>
                    <a:lstStyle/>
                    <a:p>
                      <a:r>
                        <a:rPr lang="en-GB" sz="1200" noProof="0" dirty="0"/>
                        <a:t>Market coupling, but XB capacity does not take account of transactions in the local auction</a:t>
                      </a:r>
                    </a:p>
                  </a:txBody>
                  <a:tcPr marL="121706" marR="121706"/>
                </a:tc>
                <a:extLst>
                  <a:ext uri="{0D108BD9-81ED-4DB2-BD59-A6C34878D82A}">
                    <a16:rowId xmlns:a16="http://schemas.microsoft.com/office/drawing/2014/main" val="209602320"/>
                  </a:ext>
                </a:extLst>
              </a:tr>
              <a:tr h="424758">
                <a:tc>
                  <a:txBody>
                    <a:bodyPr/>
                    <a:lstStyle/>
                    <a:p>
                      <a:r>
                        <a:rPr lang="en-GB" sz="1200" noProof="0" dirty="0"/>
                        <a:t>No local auction – Only the coupled NEMO makes the price</a:t>
                      </a:r>
                    </a:p>
                  </a:txBody>
                  <a:tcPr marL="121706" marR="121706"/>
                </a:tc>
                <a:tc>
                  <a:txBody>
                    <a:bodyPr/>
                    <a:lstStyle/>
                    <a:p>
                      <a:r>
                        <a:rPr lang="en-GB" sz="1200" noProof="0" dirty="0"/>
                        <a:t>Yes</a:t>
                      </a:r>
                    </a:p>
                  </a:txBody>
                  <a:tcPr marL="121706" marR="121706"/>
                </a:tc>
                <a:tc>
                  <a:txBody>
                    <a:bodyPr/>
                    <a:lstStyle/>
                    <a:p>
                      <a:r>
                        <a:rPr lang="en-GB" sz="1200" noProof="0" dirty="0"/>
                        <a:t>No, at least not for all market participants</a:t>
                      </a:r>
                    </a:p>
                  </a:txBody>
                  <a:tcPr marL="121706" marR="12170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Market coupling, but XB capacity does not take account of missing transaction from excluded NEMO</a:t>
                      </a:r>
                    </a:p>
                  </a:txBody>
                  <a:tcPr marL="121706" marR="121706"/>
                </a:tc>
                <a:extLst>
                  <a:ext uri="{0D108BD9-81ED-4DB2-BD59-A6C34878D82A}">
                    <a16:rowId xmlns:a16="http://schemas.microsoft.com/office/drawing/2014/main" val="1361555863"/>
                  </a:ext>
                </a:extLst>
              </a:tr>
              <a:tr h="0">
                <a:tc>
                  <a:txBody>
                    <a:bodyPr/>
                    <a:lstStyle/>
                    <a:p>
                      <a:r>
                        <a:rPr lang="en-GB" sz="1200" noProof="0" dirty="0"/>
                        <a:t>One local auctions with all local order books (including non-failing NEMOs)</a:t>
                      </a:r>
                    </a:p>
                  </a:txBody>
                  <a:tcPr marL="121706" marR="121706"/>
                </a:tc>
                <a:tc>
                  <a:txBody>
                    <a:bodyPr/>
                    <a:lstStyle/>
                    <a:p>
                      <a:r>
                        <a:rPr lang="en-GB" sz="1200" noProof="0"/>
                        <a:t>Yes</a:t>
                      </a:r>
                    </a:p>
                  </a:txBody>
                  <a:tcPr marL="121706" marR="12170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Yes, but schedules can be off target</a:t>
                      </a:r>
                    </a:p>
                  </a:txBody>
                  <a:tcPr marL="121706" marR="121706"/>
                </a:tc>
                <a:tc>
                  <a:txBody>
                    <a:bodyPr/>
                    <a:lstStyle/>
                    <a:p>
                      <a:r>
                        <a:rPr lang="en-GB" sz="1200" strike="noStrike" noProof="0" dirty="0"/>
                        <a:t>Explicit XB capacity allocation, where market participants can bid knowing all transactions (implicit allocation only in ID)</a:t>
                      </a:r>
                    </a:p>
                  </a:txBody>
                  <a:tcPr marL="121706" marR="121706"/>
                </a:tc>
                <a:extLst>
                  <a:ext uri="{0D108BD9-81ED-4DB2-BD59-A6C34878D82A}">
                    <a16:rowId xmlns:a16="http://schemas.microsoft.com/office/drawing/2014/main" val="2530098936"/>
                  </a:ext>
                </a:extLst>
              </a:tr>
              <a:tr h="424758">
                <a:tc>
                  <a:txBody>
                    <a:bodyPr/>
                    <a:lstStyle/>
                    <a:p>
                      <a:r>
                        <a:rPr lang="en-GB" sz="1200" noProof="0" dirty="0"/>
                        <a:t>No decoupling – E.g. by considering a D-2 order book or reference days order books</a:t>
                      </a:r>
                    </a:p>
                  </a:txBody>
                  <a:tcPr marL="121706" marR="121706"/>
                </a:tc>
                <a:tc>
                  <a:txBody>
                    <a:bodyPr/>
                    <a:lstStyle/>
                    <a:p>
                      <a:r>
                        <a:rPr lang="en-GB" sz="1200" noProof="0" dirty="0"/>
                        <a:t>Yes</a:t>
                      </a:r>
                    </a:p>
                  </a:txBody>
                  <a:tcPr marL="121706" marR="121706"/>
                </a:tc>
                <a:tc>
                  <a:txBody>
                    <a:bodyPr/>
                    <a:lstStyle/>
                    <a:p>
                      <a:r>
                        <a:rPr lang="en-GB" sz="1200" noProof="0" dirty="0"/>
                        <a:t>Yes, but schedules can be off target</a:t>
                      </a:r>
                    </a:p>
                  </a:txBody>
                  <a:tcPr marL="121706" marR="12170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t>Market coupling but XB capacity are allocated on possibly off-target OBs</a:t>
                      </a:r>
                      <a:endParaRPr lang="en-GB" sz="1200" noProof="0" dirty="0"/>
                    </a:p>
                  </a:txBody>
                  <a:tcPr marL="121706" marR="121706"/>
                </a:tc>
                <a:extLst>
                  <a:ext uri="{0D108BD9-81ED-4DB2-BD59-A6C34878D82A}">
                    <a16:rowId xmlns:a16="http://schemas.microsoft.com/office/drawing/2014/main" val="159234264"/>
                  </a:ext>
                </a:extLst>
              </a:tr>
              <a:tr h="282540">
                <a:tc>
                  <a:txBody>
                    <a:bodyPr/>
                    <a:lstStyle/>
                    <a:p>
                      <a:r>
                        <a:rPr lang="en-GB" sz="1200" noProof="0" dirty="0"/>
                        <a:t>… others ? </a:t>
                      </a:r>
                    </a:p>
                  </a:txBody>
                  <a:tcPr marL="121706" marR="121706"/>
                </a:tc>
                <a:tc>
                  <a:txBody>
                    <a:bodyPr/>
                    <a:lstStyle/>
                    <a:p>
                      <a:endParaRPr lang="en-GB" sz="1200" noProof="0"/>
                    </a:p>
                  </a:txBody>
                  <a:tcPr marL="121706" marR="121706"/>
                </a:tc>
                <a:tc>
                  <a:txBody>
                    <a:bodyPr/>
                    <a:lstStyle/>
                    <a:p>
                      <a:endParaRPr lang="en-GB" sz="1200" noProof="0" dirty="0"/>
                    </a:p>
                  </a:txBody>
                  <a:tcPr marL="121706" marR="121706"/>
                </a:tc>
                <a:tc>
                  <a:txBody>
                    <a:bodyPr/>
                    <a:lstStyle/>
                    <a:p>
                      <a:endParaRPr lang="en-GB" sz="1200" noProof="0" dirty="0"/>
                    </a:p>
                  </a:txBody>
                  <a:tcPr marL="121706" marR="121706"/>
                </a:tc>
                <a:extLst>
                  <a:ext uri="{0D108BD9-81ED-4DB2-BD59-A6C34878D82A}">
                    <a16:rowId xmlns:a16="http://schemas.microsoft.com/office/drawing/2014/main" val="2872410998"/>
                  </a:ext>
                </a:extLst>
              </a:tr>
            </a:tbl>
          </a:graphicData>
        </a:graphic>
      </p:graphicFrame>
      <p:sp>
        <p:nvSpPr>
          <p:cNvPr id="7" name="Title 1">
            <a:extLst>
              <a:ext uri="{FF2B5EF4-FFF2-40B4-BE49-F238E27FC236}">
                <a16:creationId xmlns:a16="http://schemas.microsoft.com/office/drawing/2014/main" id="{CBD5FC24-FF53-8092-19F5-9740CCE09B6B}"/>
              </a:ext>
            </a:extLst>
          </p:cNvPr>
          <p:cNvSpPr txBox="1">
            <a:spLocks/>
          </p:cNvSpPr>
          <p:nvPr/>
        </p:nvSpPr>
        <p:spPr>
          <a:xfrm>
            <a:off x="1085017" y="5559692"/>
            <a:ext cx="10776283" cy="1261626"/>
          </a:xfrm>
          <a:prstGeom prst="rect">
            <a:avLst/>
          </a:prstGeom>
          <a:solidFill>
            <a:schemeClr val="bg1"/>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r>
              <a:rPr lang="en-US" sz="2000" dirty="0">
                <a:solidFill>
                  <a:srgbClr val="0000FF"/>
                </a:solidFill>
                <a:latin typeface="Qanelas" panose="00000500000000000000" pitchFamily="50" charset="0"/>
              </a:rPr>
              <a:t>There is no obvious perfect solution, market participants are still discussing recommendations </a:t>
            </a:r>
            <a:br>
              <a:rPr lang="en-US" sz="2000" dirty="0">
                <a:solidFill>
                  <a:srgbClr val="0000FF"/>
                </a:solidFill>
                <a:latin typeface="Qanelas" panose="00000500000000000000" pitchFamily="50" charset="0"/>
              </a:rPr>
            </a:br>
            <a:r>
              <a:rPr lang="en-US" sz="2000" dirty="0">
                <a:solidFill>
                  <a:srgbClr val="0000FF"/>
                </a:solidFill>
                <a:latin typeface="Qanelas" panose="00000500000000000000" pitchFamily="50" charset="0"/>
              </a:rPr>
              <a:t>– and request an inclusive dialogue with the NEMOs, TSOs and NRAs</a:t>
            </a:r>
          </a:p>
        </p:txBody>
      </p:sp>
    </p:spTree>
    <p:extLst>
      <p:ext uri="{BB962C8B-B14F-4D97-AF65-F5344CB8AC3E}">
        <p14:creationId xmlns:p14="http://schemas.microsoft.com/office/powerpoint/2010/main" val="281519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urelectric colours">
      <a:dk1>
        <a:sysClr val="windowText" lastClr="000000"/>
      </a:dk1>
      <a:lt1>
        <a:sysClr val="window" lastClr="FFFFFF"/>
      </a:lt1>
      <a:dk2>
        <a:srgbClr val="44546A"/>
      </a:dk2>
      <a:lt2>
        <a:srgbClr val="E7E6E6"/>
      </a:lt2>
      <a:accent1>
        <a:srgbClr val="2C63FF"/>
      </a:accent1>
      <a:accent2>
        <a:srgbClr val="414042"/>
      </a:accent2>
      <a:accent3>
        <a:srgbClr val="72D54A"/>
      </a:accent3>
      <a:accent4>
        <a:srgbClr val="479DC5"/>
      </a:accent4>
      <a:accent5>
        <a:srgbClr val="67B9B2"/>
      </a:accent5>
      <a:accent6>
        <a:srgbClr val="FF0000"/>
      </a:accent6>
      <a:hlink>
        <a:srgbClr val="034A90"/>
      </a:hlink>
      <a:folHlink>
        <a:srgbClr val="414042"/>
      </a:folHlink>
    </a:clrScheme>
    <a:fontScheme name="Custom Quanelas Font">
      <a:majorFont>
        <a:latin typeface="Qanelas Medium"/>
        <a:ea typeface=""/>
        <a:cs typeface=""/>
      </a:majorFont>
      <a:minorFont>
        <a:latin typeface="Qane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urelectric-template-beginners-Qanelas.potx" id="{11E6E2E9-262C-4B52-90C1-E03E607B3901}" vid="{3962EFF4-72BC-4407-B7B8-4399E1BCE4CF}"/>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11111</TotalTime>
  <Words>901</Words>
  <Application>Microsoft Office PowerPoint</Application>
  <PresentationFormat>Widescreen</PresentationFormat>
  <Paragraphs>65</Paragraphs>
  <Slides>4</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Arial</vt:lpstr>
      <vt:lpstr>Calibri</vt:lpstr>
      <vt:lpstr>Calibri Light</vt:lpstr>
      <vt:lpstr>Qanelas</vt:lpstr>
      <vt:lpstr>Qanelas Light</vt:lpstr>
      <vt:lpstr>Qanelas Medium</vt:lpstr>
      <vt:lpstr>Verdana</vt:lpstr>
      <vt:lpstr>Wingdings</vt:lpstr>
      <vt:lpstr>Office Theme</vt:lpstr>
      <vt:lpstr>1_Office Theme</vt:lpstr>
      <vt:lpstr>Market participants reflections on decoupling events  MESC – 8 October 2024</vt:lpstr>
      <vt:lpstr>Decoupling incidents – Problem statement</vt:lpstr>
      <vt:lpstr>Decoupling incidents – Way forward</vt:lpstr>
      <vt:lpstr>Decoupling incidents –When decoupling still takes place, what could the procedures be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LT CCM</dc:title>
  <dc:creator>ROBAYE Helene (Electrabel)</dc:creator>
  <cp:lastModifiedBy>Donia PEERHOSSAINI</cp:lastModifiedBy>
  <cp:revision>163</cp:revision>
  <dcterms:created xsi:type="dcterms:W3CDTF">2021-11-22T16:01:55Z</dcterms:created>
  <dcterms:modified xsi:type="dcterms:W3CDTF">2024-10-01T14:54:32Z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35c4ba-2280-41f8-be7d-6f21d368baa3_Enabled">
    <vt:lpwstr>true</vt:lpwstr>
  </property>
  <property fmtid="{D5CDD505-2E9C-101B-9397-08002B2CF9AE}" pid="3" name="MSIP_Label_c135c4ba-2280-41f8-be7d-6f21d368baa3_SetDate">
    <vt:lpwstr>2021-11-22T16:01:55Z</vt:lpwstr>
  </property>
  <property fmtid="{D5CDD505-2E9C-101B-9397-08002B2CF9AE}" pid="4" name="MSIP_Label_c135c4ba-2280-41f8-be7d-6f21d368baa3_Method">
    <vt:lpwstr>Standard</vt:lpwstr>
  </property>
  <property fmtid="{D5CDD505-2E9C-101B-9397-08002B2CF9AE}" pid="5" name="MSIP_Label_c135c4ba-2280-41f8-be7d-6f21d368baa3_Name">
    <vt:lpwstr>c135c4ba-2280-41f8-be7d-6f21d368baa3</vt:lpwstr>
  </property>
  <property fmtid="{D5CDD505-2E9C-101B-9397-08002B2CF9AE}" pid="6" name="MSIP_Label_c135c4ba-2280-41f8-be7d-6f21d368baa3_SiteId">
    <vt:lpwstr>24139d14-c62c-4c47-8bdd-ce71ea1d50cf</vt:lpwstr>
  </property>
  <property fmtid="{D5CDD505-2E9C-101B-9397-08002B2CF9AE}" pid="7" name="MSIP_Label_c135c4ba-2280-41f8-be7d-6f21d368baa3_ActionId">
    <vt:lpwstr>aa2a0e0e-04f7-4154-9393-fb0980ae9f41</vt:lpwstr>
  </property>
  <property fmtid="{D5CDD505-2E9C-101B-9397-08002B2CF9AE}" pid="8" name="MSIP_Label_c135c4ba-2280-41f8-be7d-6f21d368baa3_ContentBits">
    <vt:lpwstr>0</vt:lpwstr>
  </property>
  <property fmtid="{D5CDD505-2E9C-101B-9397-08002B2CF9AE}" pid="9" name="MSIP_Label_2d26f538-337a-4593-a7e6-123667b1a538_Enabled">
    <vt:lpwstr>true</vt:lpwstr>
  </property>
  <property fmtid="{D5CDD505-2E9C-101B-9397-08002B2CF9AE}" pid="10" name="MSIP_Label_2d26f538-337a-4593-a7e6-123667b1a538_SetDate">
    <vt:lpwstr>2022-05-16T09:07:56Z</vt:lpwstr>
  </property>
  <property fmtid="{D5CDD505-2E9C-101B-9397-08002B2CF9AE}" pid="11" name="MSIP_Label_2d26f538-337a-4593-a7e6-123667b1a538_Method">
    <vt:lpwstr>Standard</vt:lpwstr>
  </property>
  <property fmtid="{D5CDD505-2E9C-101B-9397-08002B2CF9AE}" pid="12" name="MSIP_Label_2d26f538-337a-4593-a7e6-123667b1a538_Name">
    <vt:lpwstr>C1 Interne</vt:lpwstr>
  </property>
  <property fmtid="{D5CDD505-2E9C-101B-9397-08002B2CF9AE}" pid="13" name="MSIP_Label_2d26f538-337a-4593-a7e6-123667b1a538_SiteId">
    <vt:lpwstr>e242425b-70fc-44dc-9ddf-c21e304e6c80</vt:lpwstr>
  </property>
  <property fmtid="{D5CDD505-2E9C-101B-9397-08002B2CF9AE}" pid="14" name="MSIP_Label_2d26f538-337a-4593-a7e6-123667b1a538_ActionId">
    <vt:lpwstr>9d8e64b9-4bfe-497d-88dd-f45a28f3bebb</vt:lpwstr>
  </property>
  <property fmtid="{D5CDD505-2E9C-101B-9397-08002B2CF9AE}" pid="15" name="MSIP_Label_2d26f538-337a-4593-a7e6-123667b1a538_ContentBits">
    <vt:lpwstr>0</vt:lpwstr>
  </property>
</Properties>
</file>