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1" r:id="rId1"/>
  </p:sldMasterIdLst>
  <p:notesMasterIdLst>
    <p:notesMasterId r:id="rId3"/>
  </p:notesMasterIdLst>
  <p:sldIdLst>
    <p:sldId id="264" r:id="rId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78BD"/>
    <a:srgbClr val="96CD78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6327"/>
  </p:normalViewPr>
  <p:slideViewPr>
    <p:cSldViewPr snapToGrid="0" snapToObjects="1" showGuides="1">
      <p:cViewPr varScale="1">
        <p:scale>
          <a:sx n="108" d="100"/>
          <a:sy n="108" d="100"/>
        </p:scale>
        <p:origin x="630" y="102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B2B42A-F003-7844-8052-5E3E1572E6B1}" type="datetimeFigureOut">
              <a:rPr lang="en-SI" smtClean="0"/>
              <a:t>10/04/2024</a:t>
            </a:fld>
            <a:endParaRPr lang="en-S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20490D-1782-EA44-A3A5-3F8539CC8581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13691173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cer.europa.eu/" TargetMode="External"/><Relationship Id="rId13" Type="http://schemas.openxmlformats.org/officeDocument/2006/relationships/hyperlink" Target="https://www.acer.europa.eu/the-agency/careers/vacancies" TargetMode="External"/><Relationship Id="rId3" Type="http://schemas.openxmlformats.org/officeDocument/2006/relationships/image" Target="../media/image1.png"/><Relationship Id="rId7" Type="http://schemas.openxmlformats.org/officeDocument/2006/relationships/hyperlink" Target="mailto:info@acer.europa.eu" TargetMode="External"/><Relationship Id="rId12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11" Type="http://schemas.openxmlformats.org/officeDocument/2006/relationships/hyperlink" Target="https://si.linkedin.com/company/eu-acer" TargetMode="External"/><Relationship Id="rId5" Type="http://schemas.openxmlformats.org/officeDocument/2006/relationships/image" Target="../media/image10.png"/><Relationship Id="rId10" Type="http://schemas.openxmlformats.org/officeDocument/2006/relationships/hyperlink" Target="https://twitter.com/EU_ACER" TargetMode="External"/><Relationship Id="rId4" Type="http://schemas.openxmlformats.org/officeDocument/2006/relationships/image" Target="../media/image9.png"/><Relationship Id="rId9" Type="http://schemas.openxmlformats.org/officeDocument/2006/relationships/image" Target="../media/image12.pn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9.png"/><Relationship Id="rId7" Type="http://schemas.openxmlformats.org/officeDocument/2006/relationships/hyperlink" Target="https://www.acer.europa.eu/" TargetMode="Externa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hyperlink" Target="mailto:info@acer.europa.eu" TargetMode="External"/><Relationship Id="rId5" Type="http://schemas.openxmlformats.org/officeDocument/2006/relationships/image" Target="../media/image11.png"/><Relationship Id="rId10" Type="http://schemas.openxmlformats.org/officeDocument/2006/relationships/hyperlink" Target="https://si.linkedin.com/company/eu-acer" TargetMode="External"/><Relationship Id="rId4" Type="http://schemas.openxmlformats.org/officeDocument/2006/relationships/image" Target="../media/image10.png"/><Relationship Id="rId9" Type="http://schemas.openxmlformats.org/officeDocument/2006/relationships/hyperlink" Target="https://twitter.com/EU_ACER" TargetMode="Externa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7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0672E73E-3525-BB44-983C-F70D53BE1A08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A045888-6C49-FA42-9E30-31F472686958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1A3E8283-122A-EE4D-BF9E-A3113055856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673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1057274"/>
            <a:ext cx="12201524" cy="522472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2857FDB7-1C3A-C549-A253-EB50D4889C5F}"/>
              </a:ext>
            </a:extLst>
          </p:cNvPr>
          <p:cNvSpPr/>
          <p:nvPr userDrawn="1"/>
        </p:nvSpPr>
        <p:spPr>
          <a:xfrm>
            <a:off x="-9524" y="1057274"/>
            <a:ext cx="12201524" cy="5224724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D00337A-AC4A-D343-827D-292CAE51444C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41892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Gre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3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6000" y="4410075"/>
            <a:ext cx="10776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766E8835-A464-844A-9F9C-F68DF4DB45A8}"/>
              </a:ext>
            </a:extLst>
          </p:cNvPr>
          <p:cNvSpPr/>
          <p:nvPr userDrawn="1"/>
        </p:nvSpPr>
        <p:spPr>
          <a:xfrm>
            <a:off x="0" y="1057274"/>
            <a:ext cx="12192000" cy="5224724"/>
          </a:xfrm>
          <a:prstGeom prst="rect">
            <a:avLst/>
          </a:prstGeom>
          <a:solidFill>
            <a:srgbClr val="96CD7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B2149027-1E91-A641-9F78-DEE96BEF964E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530755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ontent 1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Clr>
                <a:srgbClr val="3678BD"/>
              </a:buClr>
              <a:buFont typeface="Arial" panose="020B0604020202020204" pitchFamily="34" charset="0"/>
              <a:buChar char="•"/>
              <a:defRPr sz="1800"/>
            </a:lvl1pPr>
            <a:lvl2pPr marL="742950" indent="-285750">
              <a:buFont typeface="Arial" panose="020B0604020202020204" pitchFamily="34" charset="0"/>
              <a:buChar char="•"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3607011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Content 2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5181600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38875" y="1377950"/>
            <a:ext cx="5181600" cy="4508500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800"/>
            </a:lvl1pPr>
            <a:lvl2pPr marL="457200" indent="0">
              <a:buFont typeface="Arial" panose="020B0604020202020204" pitchFamily="34" charset="0"/>
              <a:buNone/>
              <a:defRPr sz="2000"/>
            </a:lvl2pPr>
            <a:lvl3pPr marL="914400" indent="0">
              <a:buFont typeface="Arial" panose="020B0604020202020204" pitchFamily="34" charset="0"/>
              <a:buNone/>
              <a:defRPr sz="2000"/>
            </a:lvl3pPr>
            <a:lvl4pPr marL="1371600" indent="0">
              <a:buFont typeface="Arial" panose="020B0604020202020204" pitchFamily="34" charset="0"/>
              <a:buNone/>
              <a:defRPr sz="2000"/>
            </a:lvl4pPr>
            <a:lvl5pPr marL="1828800" indent="0">
              <a:buFont typeface="Arial" panose="020B0604020202020204" pitchFamily="34" charset="0"/>
              <a:buNone/>
              <a:defRPr sz="2000"/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407874014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9227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65474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End Slide ACER Vacanci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2" descr="A bright light in the dark&#10;&#10;Description automatically generated">
            <a:extLst>
              <a:ext uri="{FF2B5EF4-FFF2-40B4-BE49-F238E27FC236}">
                <a16:creationId xmlns:a16="http://schemas.microsoft.com/office/drawing/2014/main" id="{69271CE8-BA44-0305-7390-F6BFE747AE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r="34106" b="19048"/>
          <a:stretch/>
        </p:blipFill>
        <p:spPr>
          <a:xfrm>
            <a:off x="6358727" y="118270"/>
            <a:ext cx="5833270" cy="458072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7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8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10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1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F80A14BB-2679-F3DD-A36D-44B2E0CB7742}"/>
              </a:ext>
            </a:extLst>
          </p:cNvPr>
          <p:cNvGrpSpPr/>
          <p:nvPr userDrawn="1"/>
        </p:nvGrpSpPr>
        <p:grpSpPr>
          <a:xfrm>
            <a:off x="7965692" y="0"/>
            <a:ext cx="4048125" cy="4129420"/>
            <a:chOff x="7699684" y="-5809"/>
            <a:chExt cx="4048125" cy="4129420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3A281CAB-D855-05CB-DA50-AD6F60511629}"/>
                </a:ext>
              </a:extLst>
            </p:cNvPr>
            <p:cNvGrpSpPr/>
            <p:nvPr/>
          </p:nvGrpSpPr>
          <p:grpSpPr>
            <a:xfrm>
              <a:off x="8897510" y="0"/>
              <a:ext cx="1887489" cy="3652156"/>
              <a:chOff x="8897510" y="0"/>
              <a:chExt cx="1887489" cy="3652156"/>
            </a:xfrm>
          </p:grpSpPr>
          <p:cxnSp>
            <p:nvCxnSpPr>
              <p:cNvPr id="15" name="Straight Connector 14">
                <a:extLst>
                  <a:ext uri="{FF2B5EF4-FFF2-40B4-BE49-F238E27FC236}">
                    <a16:creationId xmlns:a16="http://schemas.microsoft.com/office/drawing/2014/main" id="{789FA348-F868-163C-0A2E-5EF7BB22690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828167" y="0"/>
                <a:ext cx="0" cy="2070100"/>
              </a:xfrm>
              <a:prstGeom prst="line">
                <a:avLst/>
              </a:prstGeom>
              <a:ln w="38100">
                <a:solidFill>
                  <a:srgbClr val="969998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17" name="Picture 16" descr="A light bulb with a silver cap&#10;&#10;Description automatically generated">
                <a:extLst>
                  <a:ext uri="{FF2B5EF4-FFF2-40B4-BE49-F238E27FC236}">
                    <a16:creationId xmlns:a16="http://schemas.microsoft.com/office/drawing/2014/main" id="{45CCA183-CA4B-AD2F-140F-73E03B28290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8897510" y="1017478"/>
                <a:ext cx="1887489" cy="2634678"/>
              </a:xfrm>
              <a:prstGeom prst="rect">
                <a:avLst/>
              </a:prstGeom>
            </p:spPr>
          </p:pic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C0E9D9E5-6F51-9DF3-9D04-215E3B55A4C9}"/>
                  </a:ext>
                </a:extLst>
              </p:cNvPr>
              <p:cNvSpPr/>
              <p:nvPr/>
            </p:nvSpPr>
            <p:spPr>
              <a:xfrm>
                <a:off x="9178096" y="2436336"/>
                <a:ext cx="1307265" cy="92333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sl-SI" sz="1200" b="1" dirty="0">
                    <a:solidFill>
                      <a:srgbClr val="3678BD"/>
                    </a:solidFill>
                  </a:rPr>
                  <a:t>ACER is hiring!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br>
                  <a:rPr lang="sl-SI" sz="5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Visit our</a:t>
                </a:r>
                <a:br>
                  <a:rPr lang="sl-SI" sz="1200" b="1" dirty="0">
                    <a:solidFill>
                      <a:srgbClr val="3678BD"/>
                    </a:solidFill>
                  </a:rPr>
                </a:br>
                <a:r>
                  <a:rPr lang="sl-SI" sz="1200" b="1" dirty="0">
                    <a:solidFill>
                      <a:srgbClr val="3678BD"/>
                    </a:solidFill>
                  </a:rPr>
                  <a:t>vacancies page.</a:t>
                </a:r>
                <a:endParaRPr lang="en-GB" sz="1200" b="1" dirty="0">
                  <a:solidFill>
                    <a:srgbClr val="3678BD"/>
                  </a:solidFill>
                </a:endParaRPr>
              </a:p>
            </p:txBody>
          </p:sp>
        </p:grpSp>
        <p:sp>
          <p:nvSpPr>
            <p:cNvPr id="14" name="Rectangle 13">
              <a:hlinkClick r:id="rId13"/>
              <a:extLst>
                <a:ext uri="{FF2B5EF4-FFF2-40B4-BE49-F238E27FC236}">
                  <a16:creationId xmlns:a16="http://schemas.microsoft.com/office/drawing/2014/main" id="{5A6A5C22-78B5-4619-73E4-C4E79512D34A}"/>
                </a:ext>
              </a:extLst>
            </p:cNvPr>
            <p:cNvSpPr/>
            <p:nvPr/>
          </p:nvSpPr>
          <p:spPr>
            <a:xfrm>
              <a:off x="7699684" y="-5809"/>
              <a:ext cx="4048125" cy="412942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noFill/>
              </a:endParaRPr>
            </a:p>
          </p:txBody>
        </p:sp>
      </p:grpSp>
      <p:sp>
        <p:nvSpPr>
          <p:cNvPr id="25" name="Rectangle 24">
            <a:hlinkClick r:id="rId13"/>
            <a:extLst>
              <a:ext uri="{FF2B5EF4-FFF2-40B4-BE49-F238E27FC236}">
                <a16:creationId xmlns:a16="http://schemas.microsoft.com/office/drawing/2014/main" id="{6EB01A4E-1E75-F066-F01C-3348107FABC3}"/>
              </a:ext>
            </a:extLst>
          </p:cNvPr>
          <p:cNvSpPr/>
          <p:nvPr userDrawn="1"/>
        </p:nvSpPr>
        <p:spPr>
          <a:xfrm>
            <a:off x="7985975" y="0"/>
            <a:ext cx="4216400" cy="47026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3884353039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6CEC7484-A3E3-C74A-BC15-3E18069ACD90}"/>
              </a:ext>
            </a:extLst>
          </p:cNvPr>
          <p:cNvSpPr/>
          <p:nvPr/>
        </p:nvSpPr>
        <p:spPr>
          <a:xfrm>
            <a:off x="-9524" y="0"/>
            <a:ext cx="12201524" cy="5362575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57274"/>
            <a:ext cx="10800000" cy="3094314"/>
          </a:xfrm>
        </p:spPr>
        <p:txBody>
          <a:bodyPr anchor="ctr">
            <a:normAutofit/>
          </a:bodyPr>
          <a:lstStyle>
            <a:lvl1pPr algn="l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Thank you.</a:t>
            </a:r>
            <a:br>
              <a:rPr lang="en-GB" dirty="0"/>
            </a:br>
            <a:r>
              <a:rPr lang="en-GB" dirty="0"/>
              <a:t>Any questions?</a:t>
            </a:r>
            <a:endParaRPr lang="en-US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8F1D9E9-0C93-624B-9861-30471BCD6B8F}"/>
              </a:ext>
            </a:extLst>
          </p:cNvPr>
          <p:cNvSpPr/>
          <p:nvPr userDrawn="1"/>
        </p:nvSpPr>
        <p:spPr>
          <a:xfrm>
            <a:off x="-9524" y="4698000"/>
            <a:ext cx="12200400" cy="2160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EA9C4BA8-0AF4-D648-AE98-33A2D2A473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98000"/>
            <a:ext cx="4411916" cy="2160000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B12CBEB-0DAC-8F4B-9A0A-2BFD123ED617}"/>
              </a:ext>
            </a:extLst>
          </p:cNvPr>
          <p:cNvCxnSpPr/>
          <p:nvPr/>
        </p:nvCxnSpPr>
        <p:spPr>
          <a:xfrm>
            <a:off x="4411916" y="5219700"/>
            <a:ext cx="0" cy="1103082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itle 1">
            <a:extLst>
              <a:ext uri="{FF2B5EF4-FFF2-40B4-BE49-F238E27FC236}">
                <a16:creationId xmlns:a16="http://schemas.microsoft.com/office/drawing/2014/main" id="{EC4F1F8D-6A04-F7BD-FB1E-02CD5F52A6E0}"/>
              </a:ext>
            </a:extLst>
          </p:cNvPr>
          <p:cNvSpPr txBox="1">
            <a:spLocks/>
          </p:cNvSpPr>
          <p:nvPr userDrawn="1"/>
        </p:nvSpPr>
        <p:spPr>
          <a:xfrm>
            <a:off x="9019848" y="5800726"/>
            <a:ext cx="2747156" cy="522056"/>
          </a:xfrm>
          <a:prstGeom prst="rect">
            <a:avLst/>
          </a:prstGeom>
        </p:spPr>
        <p:txBody>
          <a:bodyPr vert="horz" lIns="0" tIns="0" rIns="0" bIns="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b="0" i="0" kern="1200" spc="-150">
                <a:solidFill>
                  <a:schemeClr val="tx1"/>
                </a:solidFill>
                <a:latin typeface="Inter" panose="020B0502030000000004" pitchFamily="34" charset="0"/>
                <a:ea typeface="Inter" panose="020B0502030000000004" pitchFamily="34" charset="0"/>
                <a:cs typeface="Inter" panose="020B0502030000000004" pitchFamily="34" charset="0"/>
              </a:defRPr>
            </a:lvl1pPr>
          </a:lstStyle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@</a:t>
            </a:r>
            <a:r>
              <a:rPr lang="en-GB" sz="1300" spc="0" dirty="0" err="1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eu_acer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  <a:p>
            <a:pPr>
              <a:lnSpc>
                <a:spcPts val="1800"/>
              </a:lnSpc>
            </a:pP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linkedin.com/company/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eu</a:t>
            </a:r>
            <a:r>
              <a:rPr lang="en-GB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-</a:t>
            </a:r>
            <a:r>
              <a:rPr lang="sl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rPr>
              <a:t>acer</a:t>
            </a:r>
            <a:endParaRPr lang="en-GB" sz="1300" spc="0" dirty="0">
              <a:latin typeface="Arial" panose="020B0604020202020204" pitchFamily="34" charset="0"/>
              <a:ea typeface="Inter" panose="020B0502030000000004" pitchFamily="34" charset="0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3B1C5CD0-60DE-4903-A668-5BDD545C7A18}"/>
              </a:ext>
            </a:extLst>
          </p:cNvPr>
          <p:cNvGrpSpPr/>
          <p:nvPr userDrawn="1"/>
        </p:nvGrpSpPr>
        <p:grpSpPr>
          <a:xfrm>
            <a:off x="5993437" y="5800726"/>
            <a:ext cx="2563387" cy="529025"/>
            <a:chOff x="6806479" y="5800726"/>
            <a:chExt cx="2563387" cy="529025"/>
          </a:xfrm>
        </p:grpSpPr>
        <p:sp>
          <p:nvSpPr>
            <p:cNvPr id="11" name="Title 1">
              <a:extLst>
                <a:ext uri="{FF2B5EF4-FFF2-40B4-BE49-F238E27FC236}">
                  <a16:creationId xmlns:a16="http://schemas.microsoft.com/office/drawing/2014/main" id="{AB1F54ED-67EF-C16A-BE17-DB8FC07C4E5B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7062279" y="5800726"/>
              <a:ext cx="2307587" cy="522056"/>
            </a:xfrm>
            <a:prstGeom prst="rect">
              <a:avLst/>
            </a:prstGeom>
          </p:spPr>
          <p:txBody>
            <a:bodyPr vert="horz" lIns="0" tIns="0" rIns="0" bIns="0" rtlCol="0" anchor="b">
              <a:norm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500" b="0" i="0" kern="1200" spc="-150">
                  <a:solidFill>
                    <a:schemeClr val="tx1"/>
                  </a:solidFill>
                  <a:latin typeface="Inter" panose="020B0502030000000004" pitchFamily="34" charset="0"/>
                  <a:ea typeface="Inter" panose="020B0502030000000004" pitchFamily="34" charset="0"/>
                  <a:cs typeface="Inter" panose="020B0502030000000004" pitchFamily="34" charset="0"/>
                </a:defRPr>
              </a:lvl1pPr>
            </a:lstStyle>
            <a:p>
              <a:pPr>
                <a:lnSpc>
                  <a:spcPts val="1800"/>
                </a:lnSpc>
              </a:pPr>
              <a:r>
                <a:rPr lang="en-GB" sz="1300" u="none" spc="0" dirty="0" err="1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info@acer.europa.eu</a:t>
              </a:r>
              <a:endParaRPr lang="en-GB" sz="1300" u="none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  <a:p>
              <a:pPr>
                <a:lnSpc>
                  <a:spcPts val="1800"/>
                </a:lnSpc>
              </a:pPr>
              <a:r>
                <a:rPr lang="en-GB" sz="1300" spc="0" dirty="0">
                  <a:latin typeface="Arial" panose="020B0604020202020204" pitchFamily="34" charset="0"/>
                  <a:ea typeface="Inter" panose="020B0502030000000004" pitchFamily="34" charset="0"/>
                  <a:cs typeface="Arial" panose="020B0604020202020204" pitchFamily="34" charset="0"/>
                </a:rPr>
                <a:t>acer.europa.eu</a:t>
              </a:r>
              <a:endParaRPr lang="en-SI" sz="1300" spc="0" dirty="0">
                <a:latin typeface="Arial" panose="020B0604020202020204" pitchFamily="34" charset="0"/>
                <a:ea typeface="Inter" panose="020B05020300000000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A8816656-D67F-45E6-4ED8-BB5CA6701B3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/>
            <a:stretch>
              <a:fillRect/>
            </a:stretch>
          </p:blipFill>
          <p:spPr>
            <a:xfrm>
              <a:off x="6808398" y="5925525"/>
              <a:ext cx="180000" cy="180000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D1B88CA-E5E0-282A-8F07-9F75DEAC527D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tretch>
              <a:fillRect/>
            </a:stretch>
          </p:blipFill>
          <p:spPr>
            <a:xfrm>
              <a:off x="6806479" y="6149751"/>
              <a:ext cx="180000" cy="180000"/>
            </a:xfrm>
            <a:prstGeom prst="rect">
              <a:avLst/>
            </a:prstGeom>
          </p:spPr>
        </p:pic>
      </p:grpSp>
      <p:pic>
        <p:nvPicPr>
          <p:cNvPr id="16" name="Picture 15" descr="A blue x on a black background&#10;&#10;Description automatically generated">
            <a:extLst>
              <a:ext uri="{FF2B5EF4-FFF2-40B4-BE49-F238E27FC236}">
                <a16:creationId xmlns:a16="http://schemas.microsoft.com/office/drawing/2014/main" id="{77273225-559F-A4F8-318A-C3FC452C2928}"/>
              </a:ext>
            </a:extLst>
          </p:cNvPr>
          <p:cNvPicPr>
            <a:picLocks noChangeAspect="1"/>
          </p:cNvPicPr>
          <p:nvPr userDrawn="1"/>
        </p:nvPicPr>
        <p:blipFill>
          <a:blip r:embed="rId5"/>
          <a:stretch>
            <a:fillRect/>
          </a:stretch>
        </p:blipFill>
        <p:spPr>
          <a:xfrm>
            <a:off x="8781798" y="5932671"/>
            <a:ext cx="155038" cy="158526"/>
          </a:xfrm>
          <a:prstGeom prst="rect">
            <a:avLst/>
          </a:prstGeom>
        </p:spPr>
      </p:pic>
      <p:sp>
        <p:nvSpPr>
          <p:cNvPr id="18" name="Rectangle 17">
            <a:hlinkClick r:id="rId6"/>
            <a:extLst>
              <a:ext uri="{FF2B5EF4-FFF2-40B4-BE49-F238E27FC236}">
                <a16:creationId xmlns:a16="http://schemas.microsoft.com/office/drawing/2014/main" id="{828AE29B-B177-153A-29B9-33BF40CB0789}"/>
              </a:ext>
            </a:extLst>
          </p:cNvPr>
          <p:cNvSpPr/>
          <p:nvPr userDrawn="1"/>
        </p:nvSpPr>
        <p:spPr>
          <a:xfrm>
            <a:off x="5959475" y="5925525"/>
            <a:ext cx="1892299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9" name="Rectangle 18">
            <a:hlinkClick r:id="rId7"/>
            <a:extLst>
              <a:ext uri="{FF2B5EF4-FFF2-40B4-BE49-F238E27FC236}">
                <a16:creationId xmlns:a16="http://schemas.microsoft.com/office/drawing/2014/main" id="{19F1626E-8FCA-4B04-ABBA-5FFDEF995347}"/>
              </a:ext>
            </a:extLst>
          </p:cNvPr>
          <p:cNvSpPr/>
          <p:nvPr userDrawn="1"/>
        </p:nvSpPr>
        <p:spPr>
          <a:xfrm>
            <a:off x="5998440" y="6157110"/>
            <a:ext cx="1383436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0F80A4FF-6690-55FF-FD64-A1AA0FF817A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r="12743"/>
          <a:stretch/>
        </p:blipFill>
        <p:spPr>
          <a:xfrm>
            <a:off x="8781798" y="6144981"/>
            <a:ext cx="181555" cy="175836"/>
          </a:xfrm>
          <a:prstGeom prst="rect">
            <a:avLst/>
          </a:prstGeom>
        </p:spPr>
      </p:pic>
      <p:sp>
        <p:nvSpPr>
          <p:cNvPr id="22" name="Rectangle 21">
            <a:hlinkClick r:id="rId9"/>
            <a:extLst>
              <a:ext uri="{FF2B5EF4-FFF2-40B4-BE49-F238E27FC236}">
                <a16:creationId xmlns:a16="http://schemas.microsoft.com/office/drawing/2014/main" id="{2812435B-E248-E899-B2DF-788C86333D62}"/>
              </a:ext>
            </a:extLst>
          </p:cNvPr>
          <p:cNvSpPr/>
          <p:nvPr userDrawn="1"/>
        </p:nvSpPr>
        <p:spPr>
          <a:xfrm>
            <a:off x="8781798" y="5930057"/>
            <a:ext cx="1060702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4" name="Rectangle 23">
            <a:hlinkClick r:id="rId10"/>
            <a:extLst>
              <a:ext uri="{FF2B5EF4-FFF2-40B4-BE49-F238E27FC236}">
                <a16:creationId xmlns:a16="http://schemas.microsoft.com/office/drawing/2014/main" id="{F41C04BB-ADE7-5B91-5B50-E540BB16B5B7}"/>
              </a:ext>
            </a:extLst>
          </p:cNvPr>
          <p:cNvSpPr/>
          <p:nvPr userDrawn="1"/>
        </p:nvSpPr>
        <p:spPr>
          <a:xfrm>
            <a:off x="8781798" y="6137051"/>
            <a:ext cx="2502151" cy="16567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716366572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77A1C639-99B2-4A4E-A848-FCDF8B8CE19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>
            <a:extLst>
              <a:ext uri="{FF2B5EF4-FFF2-40B4-BE49-F238E27FC236}">
                <a16:creationId xmlns:a16="http://schemas.microsoft.com/office/drawing/2014/main" id="{694D6CEC-7C5A-3644-8542-9DB48BE16B98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ED035378-5C01-FC45-A1F5-C4ADE23D923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 i="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94A4C6FB-EF59-2346-BFA1-FB3C5245B18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14908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2134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Blu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1E58104-D31B-2A46-9D9A-EA9CD0F81CF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8EE8584F-776F-CE43-B82A-08901CB04C7B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5928C1-AE23-4C47-B754-890FE727450B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678BD"/>
          </a:solidFill>
          <a:ln>
            <a:solidFill>
              <a:srgbClr val="3678B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738795F-832F-7A41-BFE2-2AA1C1E129B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79C0C623-2D29-9141-8B28-8E51290D708C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66143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306307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189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523871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37599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51137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</p:spTree>
    <p:extLst>
      <p:ext uri="{BB962C8B-B14F-4D97-AF65-F5344CB8AC3E}">
        <p14:creationId xmlns:p14="http://schemas.microsoft.com/office/powerpoint/2010/main" val="428903352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2498FB5-8216-1548-B0EF-EBF44C50486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190825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3305175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62093169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ontent 3/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704850" y="1377949"/>
            <a:ext cx="3305175" cy="4498975"/>
          </a:xfrm>
        </p:spPr>
        <p:txBody>
          <a:bodyPr>
            <a:normAutofit/>
          </a:bodyPr>
          <a:lstStyle>
            <a:lvl1pPr marL="285750" indent="-285750">
              <a:lnSpc>
                <a:spcPct val="120000"/>
              </a:lnSpc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1pPr>
            <a:lvl2pPr marL="742950" indent="-285750"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 dirty="0"/>
              <a:t>Bullet list 1</a:t>
            </a:r>
          </a:p>
          <a:p>
            <a:pPr lvl="0"/>
            <a:r>
              <a:rPr lang="en-GB" dirty="0"/>
              <a:t>Bullet list 2</a:t>
            </a:r>
          </a:p>
          <a:p>
            <a:pPr lvl="0"/>
            <a:r>
              <a:rPr lang="en-GB" dirty="0"/>
              <a:t>Bullet list 3</a:t>
            </a:r>
          </a:p>
          <a:p>
            <a:pPr lvl="1"/>
            <a:r>
              <a:rPr lang="en-GB" dirty="0"/>
              <a:t>Level 2 Bullet list 1</a:t>
            </a:r>
          </a:p>
          <a:p>
            <a:pPr lvl="1"/>
            <a:r>
              <a:rPr lang="en-GB" dirty="0"/>
              <a:t>Level 2 Bullet list 2</a:t>
            </a:r>
          </a:p>
          <a:p>
            <a:pPr lvl="1"/>
            <a:r>
              <a:rPr lang="en-GB" dirty="0"/>
              <a:t>Level 2 Bullet list 3</a:t>
            </a:r>
          </a:p>
          <a:p>
            <a:pPr lvl="0"/>
            <a:r>
              <a:rPr lang="en-GB" dirty="0"/>
              <a:t>Bullet list 4</a:t>
            </a:r>
          </a:p>
          <a:p>
            <a:pPr lvl="1"/>
            <a:r>
              <a:rPr lang="en-GB" dirty="0"/>
              <a:t>Level 2 Bullet list 4</a:t>
            </a:r>
          </a:p>
          <a:p>
            <a:pPr lvl="1"/>
            <a:r>
              <a:rPr lang="en-GB" dirty="0"/>
              <a:t>Level 2 Bullet list 5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AA53F0A-0D78-F94E-BF9C-8ACC2184155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4443412" y="1377949"/>
            <a:ext cx="7028588" cy="4498975"/>
          </a:xfrm>
        </p:spPr>
        <p:txBody>
          <a:bodyPr>
            <a:normAutofit/>
          </a:bodyPr>
          <a:lstStyle>
            <a:lvl1pPr marL="0" indent="0">
              <a:lnSpc>
                <a:spcPct val="120000"/>
              </a:lnSpc>
              <a:buFont typeface="Arial" panose="020B0604020202020204" pitchFamily="34" charset="0"/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2pPr>
            <a:lvl3pPr marL="9144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3pPr>
            <a:lvl4pPr marL="13716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4pPr>
            <a:lvl5pPr marL="1828800" indent="0">
              <a:buFont typeface="Arial" panose="020B0604020202020204" pitchFamily="34" charset="0"/>
              <a:buNone/>
              <a:defRPr sz="2000">
                <a:solidFill>
                  <a:schemeClr val="tx1"/>
                </a:solidFill>
              </a:defRPr>
            </a:lvl5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6961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newab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tx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Subtitle 2">
            <a:extLst>
              <a:ext uri="{FF2B5EF4-FFF2-40B4-BE49-F238E27FC236}">
                <a16:creationId xmlns:a16="http://schemas.microsoft.com/office/drawing/2014/main" id="{49C593FC-B38D-F24A-AAA6-81EAFBB41B12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25245AF-6641-7A4E-B23C-A79A6745B24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4D4D13F-CFA2-0543-9CCE-43109CFF0D0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8EEF1F50-700F-AD4F-8758-1949A3E3D04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413325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lob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DB95523F-D147-4043-8292-0F1CB1A9890A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932859F-D5F4-A040-A623-C48B68772D8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4002CDB1-8A22-DE41-8438-596048C938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177106"/>
            <a:ext cx="441191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56049DD-4F2F-B546-BAC1-DA9580223C20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79794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REMI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on renewable energy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5CD2130-0C59-A24E-87B6-47C3253CAE7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E5E6D44-AD3D-734B-8CDF-7885FFE9E6C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DE95D42-62A6-3A49-9013-2E0E801F3882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7240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G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46A29079-BBF9-2449-9D35-924610060F05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3C84888C-D5DC-CE40-B058-C4F8A1386E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F8C5567-1597-6746-A572-07785B31B403}"/>
              </a:ext>
            </a:extLst>
          </p:cNvPr>
          <p:cNvCxnSpPr>
            <a:cxnSpLocks/>
          </p:cNvCxnSpPr>
          <p:nvPr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itle 1">
            <a:extLst>
              <a:ext uri="{FF2B5EF4-FFF2-40B4-BE49-F238E27FC236}">
                <a16:creationId xmlns:a16="http://schemas.microsoft.com/office/drawing/2014/main" id="{5591749C-D1A3-984F-AFA4-5ECC1907F0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114930" y="729000"/>
            <a:ext cx="6372220" cy="3273362"/>
          </a:xfrm>
        </p:spPr>
        <p:txBody>
          <a:bodyPr anchor="ctr">
            <a:normAutofit/>
          </a:bodyPr>
          <a:lstStyle>
            <a:lvl1pPr algn="l">
              <a:defRPr sz="4500">
                <a:solidFill>
                  <a:schemeClr val="bg1"/>
                </a:solidFill>
              </a:defRPr>
            </a:lvl1pPr>
          </a:lstStyle>
          <a:p>
            <a:r>
              <a:rPr lang="en-SI" dirty="0"/>
              <a:t>Title of the presentation background image</a:t>
            </a:r>
            <a:endParaRPr lang="en-US" dirty="0"/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D60C75DC-8031-B34F-8CD7-0B5EA60E28A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5114930" y="4234934"/>
            <a:ext cx="6449470" cy="1271201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Subtitle of the presentation</a:t>
            </a:r>
          </a:p>
          <a:p>
            <a:r>
              <a:rPr lang="en-GB" dirty="0"/>
              <a:t>Speaker Name</a:t>
            </a:r>
          </a:p>
          <a:p>
            <a:r>
              <a:rPr lang="en-GB" dirty="0"/>
              <a:t>Date and Location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E1B9A39-2722-B14F-B50F-862F6D69565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600" y="337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0989843-35E4-554E-857E-B8B4D858E4D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345" y="177106"/>
            <a:ext cx="4407226" cy="2160000"/>
          </a:xfrm>
          <a:prstGeom prst="rect">
            <a:avLst/>
          </a:prstGeom>
        </p:spPr>
      </p:pic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CD6A3406-20DF-EC41-B915-E2FEFD2C7051}"/>
              </a:ext>
            </a:extLst>
          </p:cNvPr>
          <p:cNvCxnSpPr>
            <a:cxnSpLocks/>
          </p:cNvCxnSpPr>
          <p:nvPr userDrawn="1"/>
        </p:nvCxnSpPr>
        <p:spPr>
          <a:xfrm>
            <a:off x="4430966" y="729000"/>
            <a:ext cx="0" cy="5400000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05717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sl-SI" dirty="0"/>
              <a:t>Agenda</a:t>
            </a:r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9943D43-28BC-8C40-90F1-1912F94F2F9A}"/>
              </a:ext>
            </a:extLst>
          </p:cNvPr>
          <p:cNvSpPr/>
          <p:nvPr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 dirty="0"/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1426D3AD-FEF8-4340-934D-46D6144F23EA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712572" y="1427034"/>
            <a:ext cx="8734362" cy="4351338"/>
          </a:xfrm>
        </p:spPr>
        <p:txBody>
          <a:bodyPr/>
          <a:lstStyle>
            <a:lvl1pPr marL="342900" indent="-342900">
              <a:buClr>
                <a:srgbClr val="3678BD"/>
              </a:buClr>
              <a:buFont typeface="Wingdings" pitchFamily="2" charset="2"/>
              <a:buChar char="§"/>
              <a:defRPr b="1"/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GB" dirty="0"/>
              <a:t>Agenda item number one</a:t>
            </a:r>
          </a:p>
          <a:p>
            <a:pPr lvl="0"/>
            <a:r>
              <a:rPr lang="en-GB" dirty="0"/>
              <a:t>Agenda item number two</a:t>
            </a:r>
          </a:p>
          <a:p>
            <a:pPr lvl="0"/>
            <a:r>
              <a:rPr lang="en-GB" dirty="0"/>
              <a:t>Agenda item number three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2099C54-E6D9-104F-897A-7F57E35A63C7}"/>
              </a:ext>
            </a:extLst>
          </p:cNvPr>
          <p:cNvSpPr/>
          <p:nvPr userDrawn="1"/>
        </p:nvSpPr>
        <p:spPr>
          <a:xfrm>
            <a:off x="0" y="6281998"/>
            <a:ext cx="12192000" cy="576002"/>
          </a:xfrm>
          <a:prstGeom prst="rect">
            <a:avLst/>
          </a:prstGeom>
          <a:solidFill>
            <a:srgbClr val="3678BD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</p:spTree>
    <p:extLst>
      <p:ext uri="{BB962C8B-B14F-4D97-AF65-F5344CB8AC3E}">
        <p14:creationId xmlns:p14="http://schemas.microsoft.com/office/powerpoint/2010/main" val="563383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96000" y="1066800"/>
            <a:ext cx="10800000" cy="3084787"/>
          </a:xfrm>
        </p:spPr>
        <p:txBody>
          <a:bodyPr anchor="ctr">
            <a:normAutofit/>
          </a:bodyPr>
          <a:lstStyle>
            <a:lvl1pPr algn="l">
              <a:defRPr sz="6000"/>
            </a:lvl1pPr>
          </a:lstStyle>
          <a:p>
            <a:r>
              <a:rPr lang="en-GB" dirty="0"/>
              <a:t>Section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94800" y="4410075"/>
            <a:ext cx="10800000" cy="1476376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Section subtitle / Speaker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865386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t>‹#›</a:t>
            </a:fld>
            <a:endParaRPr lang="en-SI"/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AFCD5DFA-08FC-8B49-A7E1-FB3F1B9A3465}"/>
              </a:ext>
            </a:extLst>
          </p:cNvPr>
          <p:cNvCxnSpPr>
            <a:cxnSpLocks/>
          </p:cNvCxnSpPr>
          <p:nvPr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58F4285B-4D3D-5548-9399-8AD26F3535EF}"/>
              </a:ext>
            </a:extLst>
          </p:cNvPr>
          <p:cNvCxnSpPr>
            <a:cxnSpLocks/>
          </p:cNvCxnSpPr>
          <p:nvPr userDrawn="1"/>
        </p:nvCxnSpPr>
        <p:spPr>
          <a:xfrm>
            <a:off x="696000" y="41661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954270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9691041C-9E77-D842-AAE5-515B65D773C9}"/>
              </a:ext>
            </a:extLst>
          </p:cNvPr>
          <p:cNvSpPr/>
          <p:nvPr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80270" y="0"/>
            <a:ext cx="8715730" cy="1080000"/>
          </a:xfrm>
          <a:prstGeom prst="rect">
            <a:avLst/>
          </a:prstGeom>
        </p:spPr>
        <p:txBody>
          <a:bodyPr vert="horz" lIns="0" tIns="180000" rIns="0" bIns="180000" rtlCol="0" anchor="ctr">
            <a:normAutofit/>
          </a:bodyPr>
          <a:lstStyle/>
          <a:p>
            <a:r>
              <a:rPr lang="en-GB" dirty="0"/>
              <a:t>Slide 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4632" y="1430209"/>
            <a:ext cx="108000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472000" y="6281998"/>
            <a:ext cx="720000" cy="5760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500" b="1" i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68E16D21-2873-7F4D-BC1C-4DCC7B7156B8}" type="slidenum">
              <a:rPr lang="en-SI" smtClean="0"/>
              <a:pPr/>
              <a:t>‹#›</a:t>
            </a:fld>
            <a:endParaRPr lang="en-SI"/>
          </a:p>
        </p:txBody>
      </p:sp>
      <p:pic>
        <p:nvPicPr>
          <p:cNvPr id="7" name="Picture 6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AC56792E-A1FB-BC4F-B5FD-E43FDCCB94F8}"/>
              </a:ext>
            </a:extLst>
      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1D2DEC96-CFD0-C54C-AEEF-2574905C03C2}"/>
              </a:ext>
            </a:extLst>
          </p:cNvPr>
          <p:cNvCxnSpPr>
            <a:cxnSpLocks/>
          </p:cNvCxnSpPr>
          <p:nvPr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>
            <a:extLst>
              <a:ext uri="{FF2B5EF4-FFF2-40B4-BE49-F238E27FC236}">
                <a16:creationId xmlns:a16="http://schemas.microsoft.com/office/drawing/2014/main" id="{1591B5B6-D938-0F47-BF55-D21DE155CC0B}"/>
              </a:ext>
            </a:extLst>
          </p:cNvPr>
          <p:cNvSpPr/>
          <p:nvPr userDrawn="1"/>
        </p:nvSpPr>
        <p:spPr>
          <a:xfrm>
            <a:off x="0" y="6282000"/>
            <a:ext cx="12192000" cy="576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I"/>
          </a:p>
        </p:txBody>
      </p:sp>
      <p:pic>
        <p:nvPicPr>
          <p:cNvPr id="11" name="Picture 10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3375F696-5CE6-CE46-AE30-00563537777A}"/>
              </a:ext>
            </a:extLst>
          </p:cNvPr>
          <p:cNvPicPr>
            <a:picLocks noChangeAspect="1"/>
          </p:cNvPicPr>
          <p:nvPr userDrawn="1"/>
        </p:nvPicPr>
        <p:blipFill>
          <a:blip r:embed="rId28"/>
          <a:stretch>
            <a:fillRect/>
          </a:stretch>
        </p:blipFill>
        <p:spPr>
          <a:xfrm>
            <a:off x="434142" y="0"/>
            <a:ext cx="2205958" cy="1080000"/>
          </a:xfrm>
          <a:prstGeom prst="rect">
            <a:avLst/>
          </a:prstGeom>
        </p:spPr>
      </p:pic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76EFC4A9-1E97-2044-9DB0-7D4F091944BB}"/>
              </a:ext>
            </a:extLst>
          </p:cNvPr>
          <p:cNvCxnSpPr>
            <a:cxnSpLocks/>
          </p:cNvCxnSpPr>
          <p:nvPr userDrawn="1"/>
        </p:nvCxnSpPr>
        <p:spPr>
          <a:xfrm>
            <a:off x="696000" y="1080000"/>
            <a:ext cx="10800000" cy="0"/>
          </a:xfrm>
          <a:prstGeom prst="line">
            <a:avLst/>
          </a:prstGeom>
          <a:ln w="190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22388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9" r:id="rId9"/>
    <p:sldLayoutId id="2147483690" r:id="rId10"/>
    <p:sldLayoutId id="2147483691" r:id="rId11"/>
    <p:sldLayoutId id="2147483692" r:id="rId12"/>
    <p:sldLayoutId id="2147483693" r:id="rId13"/>
    <p:sldLayoutId id="2147483694" r:id="rId14"/>
    <p:sldLayoutId id="2147483695" r:id="rId15"/>
    <p:sldLayoutId id="2147483696" r:id="rId16"/>
    <p:sldLayoutId id="2147483698" r:id="rId17"/>
    <p:sldLayoutId id="2147483661" r:id="rId18"/>
    <p:sldLayoutId id="2147483678" r:id="rId19"/>
    <p:sldLayoutId id="2147483675" r:id="rId20"/>
    <p:sldLayoutId id="2147483673" r:id="rId21"/>
    <p:sldLayoutId id="2147483677" r:id="rId22"/>
    <p:sldLayoutId id="2147483679" r:id="rId23"/>
    <p:sldLayoutId id="2147483676" r:id="rId24"/>
    <p:sldLayoutId id="2147483672" r:id="rId25"/>
    <p:sldLayoutId id="2147483680" r:id="rId26"/>
  </p:sldLayoutIdLst>
  <p:hf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000" b="1" i="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3678BD"/>
        </a:buClr>
        <a:buFont typeface="Wingdings" pitchFamily="2" charset="2"/>
        <a:buChar char="§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Wingdings" pitchFamily="2" charset="2"/>
        <a:buChar char="§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3678BD"/>
        </a:buClr>
        <a:buFont typeface="System Font Regular"/>
        <a:buChar char="-"/>
        <a:defRPr sz="1400" kern="1200">
          <a:solidFill>
            <a:schemeClr val="tx1">
              <a:lumMod val="75000"/>
              <a:lumOff val="25000"/>
            </a:schemeClr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acer.europa.eu/documents/public-consultations/calendar?field_date_pub_consul_value=2024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66755D-F9DC-5544-B2F3-A4B6B0B84F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SI" dirty="0"/>
              <a:t>A</a:t>
            </a:r>
            <a:r>
              <a:rPr lang="en-GB" dirty="0"/>
              <a:t>CER Public Consultations 2024</a:t>
            </a:r>
            <a:endParaRPr lang="en-SI" dirty="0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9D5E76D8-5BBE-4F4B-8F01-F3B266300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E16D21-2873-7F4D-BC1C-4DCC7B7156B8}" type="slidenum">
              <a:rPr lang="en-SI" smtClean="0"/>
              <a:pPr/>
              <a:t>1</a:t>
            </a:fld>
            <a:endParaRPr lang="en-S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048B7F-61A0-334F-A124-7C5903822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Open consultations: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Public consultation on the draft network code on demand response</a:t>
            </a:r>
          </a:p>
          <a:p>
            <a:pPr marL="0" indent="0">
              <a:buClr>
                <a:schemeClr val="tx2"/>
              </a:buClr>
              <a:buNone/>
            </a:pPr>
            <a:endParaRPr lang="en-GB" sz="1600" dirty="0"/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dirty="0"/>
              <a:t>Upcoming consultations:</a:t>
            </a: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Public consultation on amending the harmonised electricity cross-zonal capacity allocation methodology</a:t>
            </a:r>
          </a:p>
          <a:p>
            <a:pPr marL="0" indent="0">
              <a:buClr>
                <a:schemeClr val="tx2"/>
              </a:buClr>
              <a:buNone/>
            </a:pPr>
            <a:endParaRPr lang="en-GB" sz="1400" b="0" i="0" dirty="0">
              <a:solidFill>
                <a:srgbClr val="000000"/>
              </a:solidFill>
              <a:effectLst/>
              <a:latin typeface="Inter" panose="020B0502030000000004" pitchFamily="34" charset="0"/>
            </a:endParaRP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6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Inter" panose="020B0502030000000004" pitchFamily="34" charset="0"/>
              </a:rPr>
              <a:t>Closed consu</a:t>
            </a:r>
            <a:r>
              <a:rPr lang="en-GB" sz="1600" dirty="0">
                <a:solidFill>
                  <a:srgbClr val="000000"/>
                </a:solidFill>
                <a:highlight>
                  <a:srgbClr val="FFFFFF"/>
                </a:highlight>
                <a:latin typeface="Inter" panose="020B0502030000000004" pitchFamily="34" charset="0"/>
              </a:rPr>
              <a:t>ltations: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Public consultation on the introduction of voluntary templates for Power Purchase Agreements in the EU energy market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Public consultation on the amendments to the electricity grid connection network code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Public consultation on the implementation of co-optimisation in the electricity day-ahead coupling algorithm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r>
              <a:rPr lang="en-GB" sz="1500" b="0" i="0" dirty="0">
                <a:solidFill>
                  <a:srgbClr val="000000"/>
                </a:solidFill>
                <a:effectLst/>
                <a:latin typeface="Inter" panose="020B0502030000000004" pitchFamily="34" charset="0"/>
              </a:rPr>
              <a:t>Public consultation on amending the electricity price coupling algorithm methodology</a:t>
            </a:r>
          </a:p>
          <a:p>
            <a:pPr>
              <a:buClr>
                <a:schemeClr val="tx2"/>
              </a:buClr>
              <a:buFont typeface="Arial" panose="020B0604020202020204" pitchFamily="34" charset="0"/>
              <a:buChar char="•"/>
            </a:pP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endParaRPr lang="en-GB" sz="1600" b="0" dirty="0">
              <a:solidFill>
                <a:srgbClr val="000000"/>
              </a:solidFill>
              <a:highlight>
                <a:srgbClr val="FFFFFF"/>
              </a:highlight>
              <a:latin typeface="Inter" panose="020B0502030000000004" pitchFamily="34" charset="0"/>
            </a:endParaRPr>
          </a:p>
          <a:p>
            <a:pPr marL="0" indent="0">
              <a:buClr>
                <a:schemeClr val="tx2"/>
              </a:buClr>
              <a:buNone/>
            </a:pPr>
            <a:r>
              <a:rPr lang="en-GB" sz="1800" u="sng" dirty="0">
                <a:solidFill>
                  <a:srgbClr val="467886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ACER Public Consultation hub</a:t>
            </a:r>
            <a:endParaRPr lang="en-GB" sz="1600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Inter" panose="020B05020300000000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5755051"/>
      </p:ext>
    </p:extLst>
  </p:cSld>
  <p:clrMapOvr>
    <a:masterClrMapping/>
  </p:clrMapOvr>
</p:sld>
</file>

<file path=ppt/theme/theme1.xml><?xml version="1.0" encoding="utf-8"?>
<a:theme xmlns:a="http://schemas.openxmlformats.org/drawingml/2006/main" name="ACER THEME">
  <a:themeElements>
    <a:clrScheme name="ACER VIVID">
      <a:dk1>
        <a:srgbClr val="000000"/>
      </a:dk1>
      <a:lt1>
        <a:srgbClr val="FFFFFF"/>
      </a:lt1>
      <a:dk2>
        <a:srgbClr val="004FEE"/>
      </a:dk2>
      <a:lt2>
        <a:srgbClr val="E6E6E6"/>
      </a:lt2>
      <a:accent1>
        <a:srgbClr val="004FEE"/>
      </a:accent1>
      <a:accent2>
        <a:srgbClr val="9BE6DF"/>
      </a:accent2>
      <a:accent3>
        <a:srgbClr val="FEEA70"/>
      </a:accent3>
      <a:accent4>
        <a:srgbClr val="81F39C"/>
      </a:accent4>
      <a:accent5>
        <a:srgbClr val="BC9BFD"/>
      </a:accent5>
      <a:accent6>
        <a:srgbClr val="FC8585"/>
      </a:accent6>
      <a:hlink>
        <a:srgbClr val="004FEE"/>
      </a:hlink>
      <a:folHlink>
        <a:srgbClr val="004FEE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/>
      <a:bodyPr vert="horz" lIns="91440" tIns="45720" rIns="91440" bIns="45720" rtlCol="0" anchor="t">
        <a:normAutofit/>
      </a:bodyPr>
      <a:lstStyle>
        <a:defPPr algn="l">
          <a:defRPr b="1" dirty="0" smtClean="0">
            <a:solidFill>
              <a:schemeClr val="accent1"/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ACER PPT Template" id="{3035E552-61DB-4163-B1F8-D6B45BA9B151}" vid="{C84D4FE2-F865-4768-9519-0CF7253CBA9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ACER PPT Template</Template>
  <TotalTime>10</TotalTime>
  <Words>92</Words>
  <Application>Microsoft Office PowerPoint</Application>
  <PresentationFormat>Widescreen</PresentationFormat>
  <Paragraphs>16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Aptos</vt:lpstr>
      <vt:lpstr>Arial</vt:lpstr>
      <vt:lpstr>Calibri</vt:lpstr>
      <vt:lpstr>Inter</vt:lpstr>
      <vt:lpstr>System Font Regular</vt:lpstr>
      <vt:lpstr>Wingdings</vt:lpstr>
      <vt:lpstr>ACER THEME</vt:lpstr>
      <vt:lpstr>ACER Public Consultations 2024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Tina DZAFEROVIC (ACER)</dc:creator>
  <cp:lastModifiedBy>Christophe GENCE-CREUX (ACER)</cp:lastModifiedBy>
  <cp:revision>3</cp:revision>
  <dcterms:created xsi:type="dcterms:W3CDTF">2024-06-07T13:17:14Z</dcterms:created>
  <dcterms:modified xsi:type="dcterms:W3CDTF">2024-10-04T15:19:05Z</dcterms:modified>
</cp:coreProperties>
</file>