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8"/>
  </p:notesMasterIdLst>
  <p:sldIdLst>
    <p:sldId id="262" r:id="rId5"/>
    <p:sldId id="2147479094" r:id="rId6"/>
    <p:sldId id="2147479103" r:id="rId7"/>
    <p:sldId id="2147479107" r:id="rId8"/>
    <p:sldId id="2147479142" r:id="rId9"/>
    <p:sldId id="2147479135" r:id="rId10"/>
    <p:sldId id="2147479125" r:id="rId11"/>
    <p:sldId id="2147479126" r:id="rId12"/>
    <p:sldId id="2147479129" r:id="rId13"/>
    <p:sldId id="2147479134" r:id="rId14"/>
    <p:sldId id="2147479108" r:id="rId15"/>
    <p:sldId id="2146847171" r:id="rId16"/>
    <p:sldId id="33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68B23-1E7B-BF21-61D7-DB4308A6BCEE}" name="Marco PAVESI (ACER)" initials="MP" userId="Marco PAVESI (ACER)" providerId="None"/>
  <p188:author id="{CA1CEC7D-CAA1-2337-BFB1-8C93D8D31C4D}" name="Gosia" initials="GS" userId="Gosia" providerId="None"/>
  <p188:author id="{3B7F01AE-430C-F7AA-CD37-7DA295DCF120}" name="Martin VIEHHAUSER (ACER)" initials="MV" userId="S::Martin.VIEHHAUSER@acer.europa.eu::30378385-643d-4fcf-9a08-4483d869e09b" providerId="AD"/>
  <p188:author id="{BFC0B8BC-3138-C6BD-AB17-47BD4081D14F}" name="Mathieu FRANSEN (ACER)" initials="MF" userId="S::Mathieu.FRANSEN@acer.europa.eu::f7fb3780-5afe-4de0-99ac-d1f55bcc08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7779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256" y="5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75FB0-2F8D-49F2-95A4-E92A64011C7F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487FD-906A-49A4-B21A-3F3651F582F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5B4E945E-ED34-4942-A038-8BD32E2158A3}" type="parTrans" cxnId="{4F59498F-87A8-4C5F-9436-518D46BBD9E5}">
      <dgm:prSet/>
      <dgm:spPr/>
      <dgm:t>
        <a:bodyPr/>
        <a:lstStyle/>
        <a:p>
          <a:endParaRPr lang="en-US" sz="2400"/>
        </a:p>
      </dgm:t>
    </dgm:pt>
    <dgm:pt modelId="{8989546D-0B76-4877-A18A-7D98BB00F50C}" type="sibTrans" cxnId="{4F59498F-87A8-4C5F-9436-518D46BBD9E5}">
      <dgm:prSet/>
      <dgm:spPr/>
      <dgm:t>
        <a:bodyPr/>
        <a:lstStyle/>
        <a:p>
          <a:endParaRPr lang="en-US" sz="2400"/>
        </a:p>
      </dgm:t>
    </dgm:pt>
    <dgm:pt modelId="{FA32AA17-E448-4B88-BCEC-4B3C48746DC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FBAE1668-F5BD-45CF-B955-FC658E8D224A}" type="parTrans" cxnId="{93718F1F-FF8D-4BDE-A560-51A55D31FBB7}">
      <dgm:prSet/>
      <dgm:spPr/>
      <dgm:t>
        <a:bodyPr/>
        <a:lstStyle/>
        <a:p>
          <a:endParaRPr lang="en-US" sz="2400"/>
        </a:p>
      </dgm:t>
    </dgm:pt>
    <dgm:pt modelId="{66216D63-E314-40E1-B994-33C1BFBAD9CE}" type="sibTrans" cxnId="{93718F1F-FF8D-4BDE-A560-51A55D31FBB7}">
      <dgm:prSet/>
      <dgm:spPr/>
      <dgm:t>
        <a:bodyPr/>
        <a:lstStyle/>
        <a:p>
          <a:endParaRPr lang="en-US" sz="2400"/>
        </a:p>
      </dgm:t>
    </dgm:pt>
    <dgm:pt modelId="{A6C2663F-981A-4956-989F-00771586A25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6890A9AB-0C1E-407E-87FF-386090670A92}" type="parTrans" cxnId="{C3934E66-295B-4DEE-9EE2-E1CAD6A991A0}">
      <dgm:prSet/>
      <dgm:spPr/>
      <dgm:t>
        <a:bodyPr/>
        <a:lstStyle/>
        <a:p>
          <a:endParaRPr lang="en-US" sz="2400"/>
        </a:p>
      </dgm:t>
    </dgm:pt>
    <dgm:pt modelId="{D51C792D-C98D-4633-833A-11A196758CD6}" type="sibTrans" cxnId="{C3934E66-295B-4DEE-9EE2-E1CAD6A991A0}">
      <dgm:prSet/>
      <dgm:spPr/>
      <dgm:t>
        <a:bodyPr/>
        <a:lstStyle/>
        <a:p>
          <a:endParaRPr lang="en-US" sz="2400"/>
        </a:p>
      </dgm:t>
    </dgm:pt>
    <dgm:pt modelId="{A6B8FBE2-F2B3-4FFC-8D61-6385F01DA447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4ABEA571-06A4-4604-BE8A-94385058522C}" type="parTrans" cxnId="{69CB15B8-7503-452A-886B-5D6D77B27D27}">
      <dgm:prSet/>
      <dgm:spPr/>
      <dgm:t>
        <a:bodyPr/>
        <a:lstStyle/>
        <a:p>
          <a:endParaRPr lang="en-US" sz="2400"/>
        </a:p>
      </dgm:t>
    </dgm:pt>
    <dgm:pt modelId="{66C852B5-66BE-421E-BC58-FBF68B58D654}" type="sibTrans" cxnId="{69CB15B8-7503-452A-886B-5D6D77B27D27}">
      <dgm:prSet/>
      <dgm:spPr/>
      <dgm:t>
        <a:bodyPr/>
        <a:lstStyle/>
        <a:p>
          <a:endParaRPr lang="en-US" sz="2400"/>
        </a:p>
      </dgm:t>
    </dgm:pt>
    <dgm:pt modelId="{583F5D24-DC97-4CF1-9086-D83D2FD1DB6F}">
      <dgm:prSet phldrT="[Text]" custT="1"/>
      <dgm:spPr/>
      <dgm:t>
        <a:bodyPr/>
        <a:lstStyle/>
        <a:p>
          <a:pPr>
            <a:buFontTx/>
            <a:buNone/>
          </a:pPr>
          <a:r>
            <a:rPr lang="en-US" sz="2400" dirty="0">
              <a:solidFill>
                <a:schemeClr val="bg2">
                  <a:lumMod val="75000"/>
                </a:schemeClr>
              </a:solidFill>
            </a:rPr>
            <a:t>28 November 2023: </a:t>
          </a:r>
          <a:r>
            <a:rPr lang="en-GB" sz="2400" dirty="0">
              <a:solidFill>
                <a:schemeClr val="bg2">
                  <a:lumMod val="75000"/>
                </a:schemeClr>
              </a:solidFill>
            </a:rPr>
            <a:t>Initiation of the procedure</a:t>
          </a:r>
          <a:endParaRPr lang="en-US" sz="2400" dirty="0">
            <a:solidFill>
              <a:schemeClr val="bg2">
                <a:lumMod val="75000"/>
              </a:schemeClr>
            </a:solidFill>
          </a:endParaRPr>
        </a:p>
      </dgm:t>
    </dgm:pt>
    <dgm:pt modelId="{6674B820-193A-49FF-AFDA-F73EDB99E67C}" type="parTrans" cxnId="{A2139E04-08D6-44A9-9184-9B7EF9E52556}">
      <dgm:prSet/>
      <dgm:spPr/>
      <dgm:t>
        <a:bodyPr/>
        <a:lstStyle/>
        <a:p>
          <a:endParaRPr lang="en-US" sz="2400"/>
        </a:p>
      </dgm:t>
    </dgm:pt>
    <dgm:pt modelId="{7D00E6AB-3521-494A-8684-8E1E28AEB152}" type="sibTrans" cxnId="{A2139E04-08D6-44A9-9184-9B7EF9E52556}">
      <dgm:prSet/>
      <dgm:spPr/>
      <dgm:t>
        <a:bodyPr/>
        <a:lstStyle/>
        <a:p>
          <a:endParaRPr lang="en-US" sz="2400"/>
        </a:p>
      </dgm:t>
    </dgm:pt>
    <dgm:pt modelId="{56A93E92-9D31-4A7E-B694-E9041EEAE382}">
      <dgm:prSet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2400" dirty="0">
              <a:solidFill>
                <a:schemeClr val="bg2">
                  <a:lumMod val="75000"/>
                </a:schemeClr>
              </a:solidFill>
            </a:rPr>
            <a:t>27 May 2024: Publication of the consultancy study</a:t>
          </a:r>
          <a:endParaRPr lang="en-US" sz="2400" dirty="0">
            <a:solidFill>
              <a:schemeClr val="bg2">
                <a:lumMod val="75000"/>
              </a:schemeClr>
            </a:solidFill>
          </a:endParaRPr>
        </a:p>
      </dgm:t>
    </dgm:pt>
    <dgm:pt modelId="{AE4441A4-73A9-4993-8E5F-EA50A683D638}" type="sibTrans" cxnId="{F49B8B2D-610A-4CAB-ADC4-88264B8BBF1C}">
      <dgm:prSet/>
      <dgm:spPr/>
      <dgm:t>
        <a:bodyPr/>
        <a:lstStyle/>
        <a:p>
          <a:endParaRPr lang="en-US" sz="2400"/>
        </a:p>
      </dgm:t>
    </dgm:pt>
    <dgm:pt modelId="{46491F55-CC46-470A-959B-46971B46E0E1}" type="parTrans" cxnId="{F49B8B2D-610A-4CAB-ADC4-88264B8BBF1C}">
      <dgm:prSet/>
      <dgm:spPr/>
      <dgm:t>
        <a:bodyPr/>
        <a:lstStyle/>
        <a:p>
          <a:endParaRPr lang="en-US" sz="2400"/>
        </a:p>
      </dgm:t>
    </dgm:pt>
    <dgm:pt modelId="{E24731DC-BFED-4146-96E1-636B7617B3A4}">
      <dgm:prSet custT="1"/>
      <dgm:spPr/>
      <dgm:t>
        <a:bodyPr/>
        <a:lstStyle/>
        <a:p>
          <a:pPr>
            <a:buNone/>
          </a:pPr>
          <a:r>
            <a:rPr lang="en-US" sz="2400" dirty="0">
              <a:solidFill>
                <a:schemeClr val="bg2">
                  <a:lumMod val="75000"/>
                </a:schemeClr>
              </a:solidFill>
            </a:rPr>
            <a:t>18 January – 20 February 2024: Public consultation</a:t>
          </a:r>
        </a:p>
      </dgm:t>
    </dgm:pt>
    <dgm:pt modelId="{6CF6101C-45E1-4D96-8BAE-B7060CA39E3C}" type="sibTrans" cxnId="{EE5B9783-D09A-4EB8-8AB2-2136993A9563}">
      <dgm:prSet/>
      <dgm:spPr/>
      <dgm:t>
        <a:bodyPr/>
        <a:lstStyle/>
        <a:p>
          <a:endParaRPr lang="en-US" sz="2400"/>
        </a:p>
      </dgm:t>
    </dgm:pt>
    <dgm:pt modelId="{089038B8-E1B2-4C7A-B30C-3CEAA063B539}" type="parTrans" cxnId="{EE5B9783-D09A-4EB8-8AB2-2136993A9563}">
      <dgm:prSet/>
      <dgm:spPr/>
      <dgm:t>
        <a:bodyPr/>
        <a:lstStyle/>
        <a:p>
          <a:endParaRPr lang="en-US" sz="2400"/>
        </a:p>
      </dgm:t>
    </dgm:pt>
    <dgm:pt modelId="{26A1A58F-A37E-4FCD-AC55-6C893DA3C075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sz="2400" dirty="0"/>
        </a:p>
      </dgm:t>
    </dgm:pt>
    <dgm:pt modelId="{A82E568A-6259-42E7-87CE-CA042AAF74F8}" type="parTrans" cxnId="{47778D77-D49A-4CAA-A39E-88EDA6557327}">
      <dgm:prSet/>
      <dgm:spPr/>
      <dgm:t>
        <a:bodyPr/>
        <a:lstStyle/>
        <a:p>
          <a:endParaRPr lang="en-GB" sz="2400"/>
        </a:p>
      </dgm:t>
    </dgm:pt>
    <dgm:pt modelId="{00394F04-C12F-4CAC-B27F-C49B6C38682C}" type="sibTrans" cxnId="{47778D77-D49A-4CAA-A39E-88EDA6557327}">
      <dgm:prSet/>
      <dgm:spPr/>
      <dgm:t>
        <a:bodyPr/>
        <a:lstStyle/>
        <a:p>
          <a:endParaRPr lang="en-GB" sz="2400"/>
        </a:p>
      </dgm:t>
    </dgm:pt>
    <dgm:pt modelId="{39476042-511C-4EBB-A66B-94205F59F3B4}">
      <dgm:prSet custT="1"/>
      <dgm:spPr/>
      <dgm:t>
        <a:bodyPr/>
        <a:lstStyle/>
        <a:p>
          <a:pPr>
            <a:buNone/>
          </a:pPr>
          <a:r>
            <a:rPr lang="en-US" sz="2400" dirty="0"/>
            <a:t>End of June – September 2024: </a:t>
          </a:r>
          <a:r>
            <a:rPr lang="en-GB" sz="2400" dirty="0"/>
            <a:t>Approval process</a:t>
          </a:r>
          <a:endParaRPr lang="en-US" sz="2400" dirty="0"/>
        </a:p>
      </dgm:t>
    </dgm:pt>
    <dgm:pt modelId="{F473D4A4-57ED-45A0-A640-111B98C2BA0A}" type="parTrans" cxnId="{AD828CE5-17E3-4323-BD9F-DFBFB40A3B47}">
      <dgm:prSet/>
      <dgm:spPr/>
      <dgm:t>
        <a:bodyPr/>
        <a:lstStyle/>
        <a:p>
          <a:endParaRPr lang="en-GB" sz="2400"/>
        </a:p>
      </dgm:t>
    </dgm:pt>
    <dgm:pt modelId="{B9EAF662-0446-451F-A970-DF71C4CB0FA9}" type="sibTrans" cxnId="{AD828CE5-17E3-4323-BD9F-DFBFB40A3B47}">
      <dgm:prSet/>
      <dgm:spPr/>
      <dgm:t>
        <a:bodyPr/>
        <a:lstStyle/>
        <a:p>
          <a:endParaRPr lang="en-GB" sz="2400"/>
        </a:p>
      </dgm:t>
    </dgm:pt>
    <dgm:pt modelId="{311B38C4-0C75-491F-BD58-22365F426459}">
      <dgm:prSet custT="1"/>
      <dgm:spPr/>
      <dgm:t>
        <a:bodyPr/>
        <a:lstStyle/>
        <a:p>
          <a:pPr>
            <a:buFontTx/>
            <a:buNone/>
          </a:pPr>
          <a:r>
            <a:rPr lang="en-US" sz="2400" b="0" dirty="0">
              <a:solidFill>
                <a:schemeClr val="bg2">
                  <a:lumMod val="75000"/>
                </a:schemeClr>
              </a:solidFill>
            </a:rPr>
            <a:t>1 February 2024: Public webinar</a:t>
          </a:r>
        </a:p>
      </dgm:t>
    </dgm:pt>
    <dgm:pt modelId="{DF70C74C-282A-4801-B16B-E12B76B3A7A9}" type="parTrans" cxnId="{CA107C72-11F4-4C11-869C-5E98EB3AECED}">
      <dgm:prSet/>
      <dgm:spPr/>
      <dgm:t>
        <a:bodyPr/>
        <a:lstStyle/>
        <a:p>
          <a:endParaRPr lang="en-GB" sz="2400"/>
        </a:p>
      </dgm:t>
    </dgm:pt>
    <dgm:pt modelId="{15C6002A-9150-4C15-8DF8-A3182B9A61D8}" type="sibTrans" cxnId="{CA107C72-11F4-4C11-869C-5E98EB3AECED}">
      <dgm:prSet/>
      <dgm:spPr/>
      <dgm:t>
        <a:bodyPr/>
        <a:lstStyle/>
        <a:p>
          <a:endParaRPr lang="en-GB" sz="2400"/>
        </a:p>
      </dgm:t>
    </dgm:pt>
    <dgm:pt modelId="{F5CBFD7B-700A-444A-BFD3-1AE2C9344A7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n-US" sz="2400" dirty="0"/>
        </a:p>
      </dgm:t>
    </dgm:pt>
    <dgm:pt modelId="{E56889AA-C026-42E6-BD27-84CA8A7F082F}" type="parTrans" cxnId="{414761EE-E1B8-46A4-A64F-35D1567A5AD5}">
      <dgm:prSet/>
      <dgm:spPr/>
      <dgm:t>
        <a:bodyPr/>
        <a:lstStyle/>
        <a:p>
          <a:endParaRPr lang="en-GB"/>
        </a:p>
      </dgm:t>
    </dgm:pt>
    <dgm:pt modelId="{D7D809F5-8BAB-45FB-B4EC-1A6E07FDE979}" type="sibTrans" cxnId="{414761EE-E1B8-46A4-A64F-35D1567A5AD5}">
      <dgm:prSet/>
      <dgm:spPr/>
      <dgm:t>
        <a:bodyPr/>
        <a:lstStyle/>
        <a:p>
          <a:endParaRPr lang="en-GB"/>
        </a:p>
      </dgm:t>
    </dgm:pt>
    <dgm:pt modelId="{57B72C1B-854C-4277-811D-AA98D5946FFC}">
      <dgm:prSet custT="1"/>
      <dgm:spPr/>
      <dgm:t>
        <a:bodyPr/>
        <a:lstStyle/>
        <a:p>
          <a:pPr>
            <a:buFontTx/>
            <a:buNone/>
          </a:pPr>
          <a:r>
            <a:rPr lang="en-GB" sz="2400" dirty="0">
              <a:solidFill>
                <a:schemeClr val="bg2">
                  <a:lumMod val="75000"/>
                </a:schemeClr>
              </a:solidFill>
            </a:rPr>
            <a:t>27 May – 19 June: Public consultation on the study’s findings</a:t>
          </a:r>
        </a:p>
      </dgm:t>
    </dgm:pt>
    <dgm:pt modelId="{40E4778A-0A94-4831-81D0-6C7AB83AD295}" type="parTrans" cxnId="{89D1B29D-27DF-40CB-8A61-4202073C4738}">
      <dgm:prSet/>
      <dgm:spPr/>
      <dgm:t>
        <a:bodyPr/>
        <a:lstStyle/>
        <a:p>
          <a:endParaRPr lang="en-GB"/>
        </a:p>
      </dgm:t>
    </dgm:pt>
    <dgm:pt modelId="{A7CBBC18-D17E-4A1D-902F-AFB771075F87}" type="sibTrans" cxnId="{89D1B29D-27DF-40CB-8A61-4202073C4738}">
      <dgm:prSet/>
      <dgm:spPr/>
      <dgm:t>
        <a:bodyPr/>
        <a:lstStyle/>
        <a:p>
          <a:endParaRPr lang="en-GB"/>
        </a:p>
      </dgm:t>
    </dgm:pt>
    <dgm:pt modelId="{807A75ED-3AB6-4ED3-9DD2-06CC330389D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FontTx/>
            <a:buNone/>
          </a:pPr>
          <a:endParaRPr lang="en-GB" dirty="0"/>
        </a:p>
      </dgm:t>
    </dgm:pt>
    <dgm:pt modelId="{C05E4552-C358-4B0C-B148-48C00982067E}" type="parTrans" cxnId="{A74EA9C2-8DC2-4B8E-A39F-9CC9998F37DB}">
      <dgm:prSet/>
      <dgm:spPr/>
      <dgm:t>
        <a:bodyPr/>
        <a:lstStyle/>
        <a:p>
          <a:endParaRPr lang="en-GB"/>
        </a:p>
      </dgm:t>
    </dgm:pt>
    <dgm:pt modelId="{1212247B-B3BF-4341-AFA9-F20CABA22690}" type="sibTrans" cxnId="{A74EA9C2-8DC2-4B8E-A39F-9CC9998F37DB}">
      <dgm:prSet/>
      <dgm:spPr/>
      <dgm:t>
        <a:bodyPr/>
        <a:lstStyle/>
        <a:p>
          <a:endParaRPr lang="en-GB"/>
        </a:p>
      </dgm:t>
    </dgm:pt>
    <dgm:pt modelId="{FC5C5908-7E02-49B6-8813-30B3CCBD24C9}">
      <dgm:prSet custT="1"/>
      <dgm:spPr/>
      <dgm:t>
        <a:bodyPr/>
        <a:lstStyle/>
        <a:p>
          <a:pPr>
            <a:buFontTx/>
            <a:buNone/>
          </a:pPr>
          <a:r>
            <a:rPr lang="en-GB" sz="2400" dirty="0">
              <a:solidFill>
                <a:schemeClr val="bg2">
                  <a:lumMod val="75000"/>
                </a:schemeClr>
              </a:solidFill>
            </a:rPr>
            <a:t>10 June: Public webinar on the consultancy study </a:t>
          </a:r>
        </a:p>
      </dgm:t>
    </dgm:pt>
    <dgm:pt modelId="{E918D788-83C7-4812-90FA-2AC94B486DD5}" type="parTrans" cxnId="{61580AC8-E349-4163-96B5-719D4C066368}">
      <dgm:prSet/>
      <dgm:spPr/>
      <dgm:t>
        <a:bodyPr/>
        <a:lstStyle/>
        <a:p>
          <a:endParaRPr lang="en-GB"/>
        </a:p>
      </dgm:t>
    </dgm:pt>
    <dgm:pt modelId="{6B43DB63-A489-45E8-8EAB-1D7CBD4715AB}" type="sibTrans" cxnId="{61580AC8-E349-4163-96B5-719D4C066368}">
      <dgm:prSet/>
      <dgm:spPr/>
      <dgm:t>
        <a:bodyPr/>
        <a:lstStyle/>
        <a:p>
          <a:endParaRPr lang="en-GB"/>
        </a:p>
      </dgm:t>
    </dgm:pt>
    <dgm:pt modelId="{97C50967-6EA4-4705-B121-E24BB342B022}" type="pres">
      <dgm:prSet presAssocID="{3EA75FB0-2F8D-49F2-95A4-E92A64011C7F}" presName="linearFlow" presStyleCnt="0">
        <dgm:presLayoutVars>
          <dgm:dir/>
          <dgm:animLvl val="lvl"/>
          <dgm:resizeHandles val="exact"/>
        </dgm:presLayoutVars>
      </dgm:prSet>
      <dgm:spPr/>
    </dgm:pt>
    <dgm:pt modelId="{5F38E7C0-F86B-4A29-A84B-8132EFF90A90}" type="pres">
      <dgm:prSet presAssocID="{B80487FD-906A-49A4-B21A-3F3651F582F4}" presName="composite" presStyleCnt="0"/>
      <dgm:spPr/>
    </dgm:pt>
    <dgm:pt modelId="{299A8EE3-04DC-41E2-9836-A31D24E77E0A}" type="pres">
      <dgm:prSet presAssocID="{B80487FD-906A-49A4-B21A-3F3651F582F4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F738EAB-0FFC-4C8A-9879-54A40C4FB365}" type="pres">
      <dgm:prSet presAssocID="{B80487FD-906A-49A4-B21A-3F3651F582F4}" presName="descendantText" presStyleLbl="alignAcc1" presStyleIdx="0" presStyleCnt="7">
        <dgm:presLayoutVars>
          <dgm:bulletEnabled val="1"/>
        </dgm:presLayoutVars>
      </dgm:prSet>
      <dgm:spPr/>
    </dgm:pt>
    <dgm:pt modelId="{CD890E35-76E2-4597-B0D5-40F15230F254}" type="pres">
      <dgm:prSet presAssocID="{8989546D-0B76-4877-A18A-7D98BB00F50C}" presName="sp" presStyleCnt="0"/>
      <dgm:spPr/>
    </dgm:pt>
    <dgm:pt modelId="{A2BCB7EB-1C6D-4571-BB10-5055BBF70C16}" type="pres">
      <dgm:prSet presAssocID="{FA32AA17-E448-4B88-BCEC-4B3C48746DCD}" presName="composite" presStyleCnt="0"/>
      <dgm:spPr/>
    </dgm:pt>
    <dgm:pt modelId="{8C605E52-F94B-4553-8053-C0633BDB8E90}" type="pres">
      <dgm:prSet presAssocID="{FA32AA17-E448-4B88-BCEC-4B3C48746DCD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4515EFF-EBC6-457E-A3BE-2DDDEBA49D21}" type="pres">
      <dgm:prSet presAssocID="{FA32AA17-E448-4B88-BCEC-4B3C48746DCD}" presName="descendantText" presStyleLbl="alignAcc1" presStyleIdx="1" presStyleCnt="7">
        <dgm:presLayoutVars>
          <dgm:bulletEnabled val="1"/>
        </dgm:presLayoutVars>
      </dgm:prSet>
      <dgm:spPr/>
    </dgm:pt>
    <dgm:pt modelId="{7859DEFB-630B-483F-8FDC-4EFFEC97EDB2}" type="pres">
      <dgm:prSet presAssocID="{66216D63-E314-40E1-B994-33C1BFBAD9CE}" presName="sp" presStyleCnt="0"/>
      <dgm:spPr/>
    </dgm:pt>
    <dgm:pt modelId="{A1893D8A-EA7D-482B-943E-2C4DBD575C17}" type="pres">
      <dgm:prSet presAssocID="{A6C2663F-981A-4956-989F-00771586A256}" presName="composite" presStyleCnt="0"/>
      <dgm:spPr/>
    </dgm:pt>
    <dgm:pt modelId="{F41E7440-C571-4A94-B623-FF7538FBA773}" type="pres">
      <dgm:prSet presAssocID="{A6C2663F-981A-4956-989F-00771586A25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1E65BFB8-0699-4598-B1D7-4E18031F4CEF}" type="pres">
      <dgm:prSet presAssocID="{A6C2663F-981A-4956-989F-00771586A256}" presName="descendantText" presStyleLbl="alignAcc1" presStyleIdx="2" presStyleCnt="7" custLinFactNeighborX="0">
        <dgm:presLayoutVars>
          <dgm:bulletEnabled val="1"/>
        </dgm:presLayoutVars>
      </dgm:prSet>
      <dgm:spPr/>
    </dgm:pt>
    <dgm:pt modelId="{D6EB338D-F5A1-46DF-9AF3-FFDA59B376D9}" type="pres">
      <dgm:prSet presAssocID="{D51C792D-C98D-4633-833A-11A196758CD6}" presName="sp" presStyleCnt="0"/>
      <dgm:spPr/>
    </dgm:pt>
    <dgm:pt modelId="{32E88C36-C7CE-407E-919C-83AF3DD32F98}" type="pres">
      <dgm:prSet presAssocID="{A6B8FBE2-F2B3-4FFC-8D61-6385F01DA447}" presName="composite" presStyleCnt="0"/>
      <dgm:spPr/>
    </dgm:pt>
    <dgm:pt modelId="{D9921B86-E9A2-4D9D-B58F-3DE1F08F8818}" type="pres">
      <dgm:prSet presAssocID="{A6B8FBE2-F2B3-4FFC-8D61-6385F01DA447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D36CD85D-1D13-4E6D-8836-5970F4ECD3ED}" type="pres">
      <dgm:prSet presAssocID="{A6B8FBE2-F2B3-4FFC-8D61-6385F01DA447}" presName="descendantText" presStyleLbl="alignAcc1" presStyleIdx="3" presStyleCnt="7">
        <dgm:presLayoutVars>
          <dgm:bulletEnabled val="1"/>
        </dgm:presLayoutVars>
      </dgm:prSet>
      <dgm:spPr/>
    </dgm:pt>
    <dgm:pt modelId="{AFBCE4EB-B5CE-4FB1-991B-F23D68F3C390}" type="pres">
      <dgm:prSet presAssocID="{66C852B5-66BE-421E-BC58-FBF68B58D654}" presName="sp" presStyleCnt="0"/>
      <dgm:spPr/>
    </dgm:pt>
    <dgm:pt modelId="{FD052469-68E7-43F2-ADA4-6BB45C44EF2D}" type="pres">
      <dgm:prSet presAssocID="{F5CBFD7B-700A-444A-BFD3-1AE2C9344A74}" presName="composite" presStyleCnt="0"/>
      <dgm:spPr/>
    </dgm:pt>
    <dgm:pt modelId="{C971551C-C335-4F6A-9025-E07D5C6CF906}" type="pres">
      <dgm:prSet presAssocID="{F5CBFD7B-700A-444A-BFD3-1AE2C9344A7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5CA6709D-6297-4D1F-A983-A6AFEB11977A}" type="pres">
      <dgm:prSet presAssocID="{F5CBFD7B-700A-444A-BFD3-1AE2C9344A74}" presName="descendantText" presStyleLbl="alignAcc1" presStyleIdx="4" presStyleCnt="7">
        <dgm:presLayoutVars>
          <dgm:bulletEnabled val="1"/>
        </dgm:presLayoutVars>
      </dgm:prSet>
      <dgm:spPr/>
    </dgm:pt>
    <dgm:pt modelId="{19854A78-B06B-42BE-B55A-7E84FD9F7F4D}" type="pres">
      <dgm:prSet presAssocID="{D7D809F5-8BAB-45FB-B4EC-1A6E07FDE979}" presName="sp" presStyleCnt="0"/>
      <dgm:spPr/>
    </dgm:pt>
    <dgm:pt modelId="{645160C8-5528-468C-9D26-2F86A808B56B}" type="pres">
      <dgm:prSet presAssocID="{807A75ED-3AB6-4ED3-9DD2-06CC330389DD}" presName="composite" presStyleCnt="0"/>
      <dgm:spPr/>
    </dgm:pt>
    <dgm:pt modelId="{85A91B9D-CC55-408D-A3D8-7A348EB0224F}" type="pres">
      <dgm:prSet presAssocID="{807A75ED-3AB6-4ED3-9DD2-06CC330389DD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4BB82583-5DE9-4E1D-8557-EC842D306477}" type="pres">
      <dgm:prSet presAssocID="{807A75ED-3AB6-4ED3-9DD2-06CC330389DD}" presName="descendantText" presStyleLbl="alignAcc1" presStyleIdx="5" presStyleCnt="7">
        <dgm:presLayoutVars>
          <dgm:bulletEnabled val="1"/>
        </dgm:presLayoutVars>
      </dgm:prSet>
      <dgm:spPr/>
    </dgm:pt>
    <dgm:pt modelId="{F3824FDF-8EBA-4124-8E55-1C643EF1EBC9}" type="pres">
      <dgm:prSet presAssocID="{1212247B-B3BF-4341-AFA9-F20CABA22690}" presName="sp" presStyleCnt="0"/>
      <dgm:spPr/>
    </dgm:pt>
    <dgm:pt modelId="{8B6A5220-32E4-4953-89D7-493C5E334AFB}" type="pres">
      <dgm:prSet presAssocID="{26A1A58F-A37E-4FCD-AC55-6C893DA3C075}" presName="composite" presStyleCnt="0"/>
      <dgm:spPr/>
    </dgm:pt>
    <dgm:pt modelId="{180A9585-BCFF-43BF-8B8E-CD5CD40D1859}" type="pres">
      <dgm:prSet presAssocID="{26A1A58F-A37E-4FCD-AC55-6C893DA3C075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1E569CB-EED5-4E0C-B02D-8F593AF3CBBB}" type="pres">
      <dgm:prSet presAssocID="{26A1A58F-A37E-4FCD-AC55-6C893DA3C075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A2139E04-08D6-44A9-9184-9B7EF9E52556}" srcId="{B80487FD-906A-49A4-B21A-3F3651F582F4}" destId="{583F5D24-DC97-4CF1-9086-D83D2FD1DB6F}" srcOrd="0" destOrd="0" parTransId="{6674B820-193A-49FF-AFDA-F73EDB99E67C}" sibTransId="{7D00E6AB-3521-494A-8684-8E1E28AEB152}"/>
    <dgm:cxn modelId="{2A413B1A-67A6-4A3E-B57B-E2252A38B12E}" type="presOf" srcId="{39476042-511C-4EBB-A66B-94205F59F3B4}" destId="{01E569CB-EED5-4E0C-B02D-8F593AF3CBBB}" srcOrd="0" destOrd="0" presId="urn:microsoft.com/office/officeart/2005/8/layout/chevron2"/>
    <dgm:cxn modelId="{6145221B-0413-4B53-9A16-57CA1659FA6C}" type="presOf" srcId="{FC5C5908-7E02-49B6-8813-30B3CCBD24C9}" destId="{4BB82583-5DE9-4E1D-8557-EC842D306477}" srcOrd="0" destOrd="0" presId="urn:microsoft.com/office/officeart/2005/8/layout/chevron2"/>
    <dgm:cxn modelId="{DC07781F-5E48-436F-930A-181C9DBA6711}" type="presOf" srcId="{E24731DC-BFED-4146-96E1-636B7617B3A4}" destId="{94515EFF-EBC6-457E-A3BE-2DDDEBA49D21}" srcOrd="0" destOrd="0" presId="urn:microsoft.com/office/officeart/2005/8/layout/chevron2"/>
    <dgm:cxn modelId="{93718F1F-FF8D-4BDE-A560-51A55D31FBB7}" srcId="{3EA75FB0-2F8D-49F2-95A4-E92A64011C7F}" destId="{FA32AA17-E448-4B88-BCEC-4B3C48746DCD}" srcOrd="1" destOrd="0" parTransId="{FBAE1668-F5BD-45CF-B955-FC658E8D224A}" sibTransId="{66216D63-E314-40E1-B994-33C1BFBAD9CE}"/>
    <dgm:cxn modelId="{F49B8B2D-610A-4CAB-ADC4-88264B8BBF1C}" srcId="{A6B8FBE2-F2B3-4FFC-8D61-6385F01DA447}" destId="{56A93E92-9D31-4A7E-B694-E9041EEAE382}" srcOrd="0" destOrd="0" parTransId="{46491F55-CC46-470A-959B-46971B46E0E1}" sibTransId="{AE4441A4-73A9-4993-8E5F-EA50A683D638}"/>
    <dgm:cxn modelId="{F2A1F244-063B-4930-84E4-98927BA54968}" type="presOf" srcId="{807A75ED-3AB6-4ED3-9DD2-06CC330389DD}" destId="{85A91B9D-CC55-408D-A3D8-7A348EB0224F}" srcOrd="0" destOrd="0" presId="urn:microsoft.com/office/officeart/2005/8/layout/chevron2"/>
    <dgm:cxn modelId="{C3934E66-295B-4DEE-9EE2-E1CAD6A991A0}" srcId="{3EA75FB0-2F8D-49F2-95A4-E92A64011C7F}" destId="{A6C2663F-981A-4956-989F-00771586A256}" srcOrd="2" destOrd="0" parTransId="{6890A9AB-0C1E-407E-87FF-386090670A92}" sibTransId="{D51C792D-C98D-4633-833A-11A196758CD6}"/>
    <dgm:cxn modelId="{CA107C72-11F4-4C11-869C-5E98EB3AECED}" srcId="{A6C2663F-981A-4956-989F-00771586A256}" destId="{311B38C4-0C75-491F-BD58-22365F426459}" srcOrd="0" destOrd="0" parTransId="{DF70C74C-282A-4801-B16B-E12B76B3A7A9}" sibTransId="{15C6002A-9150-4C15-8DF8-A3182B9A61D8}"/>
    <dgm:cxn modelId="{E6538753-CB2A-4F49-8435-2E3F86A3D140}" type="presOf" srcId="{F5CBFD7B-700A-444A-BFD3-1AE2C9344A74}" destId="{C971551C-C335-4F6A-9025-E07D5C6CF906}" srcOrd="0" destOrd="0" presId="urn:microsoft.com/office/officeart/2005/8/layout/chevron2"/>
    <dgm:cxn modelId="{47778D77-D49A-4CAA-A39E-88EDA6557327}" srcId="{3EA75FB0-2F8D-49F2-95A4-E92A64011C7F}" destId="{26A1A58F-A37E-4FCD-AC55-6C893DA3C075}" srcOrd="6" destOrd="0" parTransId="{A82E568A-6259-42E7-87CE-CA042AAF74F8}" sibTransId="{00394F04-C12F-4CAC-B27F-C49B6C38682C}"/>
    <dgm:cxn modelId="{4D8DBC7F-3844-47BA-AA8A-F30AF7DE94A8}" type="presOf" srcId="{A6B8FBE2-F2B3-4FFC-8D61-6385F01DA447}" destId="{D9921B86-E9A2-4D9D-B58F-3DE1F08F8818}" srcOrd="0" destOrd="0" presId="urn:microsoft.com/office/officeart/2005/8/layout/chevron2"/>
    <dgm:cxn modelId="{EE5B9783-D09A-4EB8-8AB2-2136993A9563}" srcId="{FA32AA17-E448-4B88-BCEC-4B3C48746DCD}" destId="{E24731DC-BFED-4146-96E1-636B7617B3A4}" srcOrd="0" destOrd="0" parTransId="{089038B8-E1B2-4C7A-B30C-3CEAA063B539}" sibTransId="{6CF6101C-45E1-4D96-8BAE-B7060CA39E3C}"/>
    <dgm:cxn modelId="{F0165589-A10C-4E5A-9E5D-67FB29FEF08E}" type="presOf" srcId="{311B38C4-0C75-491F-BD58-22365F426459}" destId="{1E65BFB8-0699-4598-B1D7-4E18031F4CEF}" srcOrd="0" destOrd="0" presId="urn:microsoft.com/office/officeart/2005/8/layout/chevron2"/>
    <dgm:cxn modelId="{4F59498F-87A8-4C5F-9436-518D46BBD9E5}" srcId="{3EA75FB0-2F8D-49F2-95A4-E92A64011C7F}" destId="{B80487FD-906A-49A4-B21A-3F3651F582F4}" srcOrd="0" destOrd="0" parTransId="{5B4E945E-ED34-4942-A038-8BD32E2158A3}" sibTransId="{8989546D-0B76-4877-A18A-7D98BB00F50C}"/>
    <dgm:cxn modelId="{89D1B29D-27DF-40CB-8A61-4202073C4738}" srcId="{F5CBFD7B-700A-444A-BFD3-1AE2C9344A74}" destId="{57B72C1B-854C-4277-811D-AA98D5946FFC}" srcOrd="0" destOrd="0" parTransId="{40E4778A-0A94-4831-81D0-6C7AB83AD295}" sibTransId="{A7CBBC18-D17E-4A1D-902F-AFB771075F87}"/>
    <dgm:cxn modelId="{5EB5F6B4-F20D-4271-9918-12759DA1FF7B}" type="presOf" srcId="{B80487FD-906A-49A4-B21A-3F3651F582F4}" destId="{299A8EE3-04DC-41E2-9836-A31D24E77E0A}" srcOrd="0" destOrd="0" presId="urn:microsoft.com/office/officeart/2005/8/layout/chevron2"/>
    <dgm:cxn modelId="{69CB15B8-7503-452A-886B-5D6D77B27D27}" srcId="{3EA75FB0-2F8D-49F2-95A4-E92A64011C7F}" destId="{A6B8FBE2-F2B3-4FFC-8D61-6385F01DA447}" srcOrd="3" destOrd="0" parTransId="{4ABEA571-06A4-4604-BE8A-94385058522C}" sibTransId="{66C852B5-66BE-421E-BC58-FBF68B58D654}"/>
    <dgm:cxn modelId="{39F8BEBE-5193-4A51-AAEC-21871105ED85}" type="presOf" srcId="{FA32AA17-E448-4B88-BCEC-4B3C48746DCD}" destId="{8C605E52-F94B-4553-8053-C0633BDB8E90}" srcOrd="0" destOrd="0" presId="urn:microsoft.com/office/officeart/2005/8/layout/chevron2"/>
    <dgm:cxn modelId="{A74EA9C2-8DC2-4B8E-A39F-9CC9998F37DB}" srcId="{3EA75FB0-2F8D-49F2-95A4-E92A64011C7F}" destId="{807A75ED-3AB6-4ED3-9DD2-06CC330389DD}" srcOrd="5" destOrd="0" parTransId="{C05E4552-C358-4B0C-B148-48C00982067E}" sibTransId="{1212247B-B3BF-4341-AFA9-F20CABA22690}"/>
    <dgm:cxn modelId="{61580AC8-E349-4163-96B5-719D4C066368}" srcId="{807A75ED-3AB6-4ED3-9DD2-06CC330389DD}" destId="{FC5C5908-7E02-49B6-8813-30B3CCBD24C9}" srcOrd="0" destOrd="0" parTransId="{E918D788-83C7-4812-90FA-2AC94B486DD5}" sibTransId="{6B43DB63-A489-45E8-8EAB-1D7CBD4715AB}"/>
    <dgm:cxn modelId="{FDE6E3CB-7A9F-46A2-99B9-DC87ACF664B1}" type="presOf" srcId="{26A1A58F-A37E-4FCD-AC55-6C893DA3C075}" destId="{180A9585-BCFF-43BF-8B8E-CD5CD40D1859}" srcOrd="0" destOrd="0" presId="urn:microsoft.com/office/officeart/2005/8/layout/chevron2"/>
    <dgm:cxn modelId="{0ACC38D1-F923-4EA2-BFFC-0FC481EA6F79}" type="presOf" srcId="{A6C2663F-981A-4956-989F-00771586A256}" destId="{F41E7440-C571-4A94-B623-FF7538FBA773}" srcOrd="0" destOrd="0" presId="urn:microsoft.com/office/officeart/2005/8/layout/chevron2"/>
    <dgm:cxn modelId="{9B25DADB-E62A-474E-97A6-328A8A4496D5}" type="presOf" srcId="{583F5D24-DC97-4CF1-9086-D83D2FD1DB6F}" destId="{7F738EAB-0FFC-4C8A-9879-54A40C4FB365}" srcOrd="0" destOrd="0" presId="urn:microsoft.com/office/officeart/2005/8/layout/chevron2"/>
    <dgm:cxn modelId="{AD828CE5-17E3-4323-BD9F-DFBFB40A3B47}" srcId="{26A1A58F-A37E-4FCD-AC55-6C893DA3C075}" destId="{39476042-511C-4EBB-A66B-94205F59F3B4}" srcOrd="0" destOrd="0" parTransId="{F473D4A4-57ED-45A0-A640-111B98C2BA0A}" sibTransId="{B9EAF662-0446-451F-A970-DF71C4CB0FA9}"/>
    <dgm:cxn modelId="{8AF00DE6-CF58-4F61-B049-000F5394A7F7}" type="presOf" srcId="{56A93E92-9D31-4A7E-B694-E9041EEAE382}" destId="{D36CD85D-1D13-4E6D-8836-5970F4ECD3ED}" srcOrd="0" destOrd="0" presId="urn:microsoft.com/office/officeart/2005/8/layout/chevron2"/>
    <dgm:cxn modelId="{874E4BED-1E4B-4904-90F4-567D24238BC3}" type="presOf" srcId="{57B72C1B-854C-4277-811D-AA98D5946FFC}" destId="{5CA6709D-6297-4D1F-A983-A6AFEB11977A}" srcOrd="0" destOrd="0" presId="urn:microsoft.com/office/officeart/2005/8/layout/chevron2"/>
    <dgm:cxn modelId="{414761EE-E1B8-46A4-A64F-35D1567A5AD5}" srcId="{3EA75FB0-2F8D-49F2-95A4-E92A64011C7F}" destId="{F5CBFD7B-700A-444A-BFD3-1AE2C9344A74}" srcOrd="4" destOrd="0" parTransId="{E56889AA-C026-42E6-BD27-84CA8A7F082F}" sibTransId="{D7D809F5-8BAB-45FB-B4EC-1A6E07FDE979}"/>
    <dgm:cxn modelId="{CEC58DF6-F86E-46DC-B15B-B405E97A3167}" type="presOf" srcId="{3EA75FB0-2F8D-49F2-95A4-E92A64011C7F}" destId="{97C50967-6EA4-4705-B121-E24BB342B022}" srcOrd="0" destOrd="0" presId="urn:microsoft.com/office/officeart/2005/8/layout/chevron2"/>
    <dgm:cxn modelId="{BD438025-C8B7-4F74-ACBB-223DC19D89DF}" type="presParOf" srcId="{97C50967-6EA4-4705-B121-E24BB342B022}" destId="{5F38E7C0-F86B-4A29-A84B-8132EFF90A90}" srcOrd="0" destOrd="0" presId="urn:microsoft.com/office/officeart/2005/8/layout/chevron2"/>
    <dgm:cxn modelId="{FCA1D033-65D2-47E8-8BE2-D1545E8CD000}" type="presParOf" srcId="{5F38E7C0-F86B-4A29-A84B-8132EFF90A90}" destId="{299A8EE3-04DC-41E2-9836-A31D24E77E0A}" srcOrd="0" destOrd="0" presId="urn:microsoft.com/office/officeart/2005/8/layout/chevron2"/>
    <dgm:cxn modelId="{13CD5F4C-A149-4FAE-B60C-C9E5BCE49E15}" type="presParOf" srcId="{5F38E7C0-F86B-4A29-A84B-8132EFF90A90}" destId="{7F738EAB-0FFC-4C8A-9879-54A40C4FB365}" srcOrd="1" destOrd="0" presId="urn:microsoft.com/office/officeart/2005/8/layout/chevron2"/>
    <dgm:cxn modelId="{1CFECB05-996F-4DDD-8193-DC2370AC5A51}" type="presParOf" srcId="{97C50967-6EA4-4705-B121-E24BB342B022}" destId="{CD890E35-76E2-4597-B0D5-40F15230F254}" srcOrd="1" destOrd="0" presId="urn:microsoft.com/office/officeart/2005/8/layout/chevron2"/>
    <dgm:cxn modelId="{A1E3DDF1-DB9C-4F43-B177-F939289D5E32}" type="presParOf" srcId="{97C50967-6EA4-4705-B121-E24BB342B022}" destId="{A2BCB7EB-1C6D-4571-BB10-5055BBF70C16}" srcOrd="2" destOrd="0" presId="urn:microsoft.com/office/officeart/2005/8/layout/chevron2"/>
    <dgm:cxn modelId="{2AAC8B82-E5A3-453E-8D96-6D3C23F4C432}" type="presParOf" srcId="{A2BCB7EB-1C6D-4571-BB10-5055BBF70C16}" destId="{8C605E52-F94B-4553-8053-C0633BDB8E90}" srcOrd="0" destOrd="0" presId="urn:microsoft.com/office/officeart/2005/8/layout/chevron2"/>
    <dgm:cxn modelId="{B1E8B8DF-305C-4266-80B7-8FF6D063D72A}" type="presParOf" srcId="{A2BCB7EB-1C6D-4571-BB10-5055BBF70C16}" destId="{94515EFF-EBC6-457E-A3BE-2DDDEBA49D21}" srcOrd="1" destOrd="0" presId="urn:microsoft.com/office/officeart/2005/8/layout/chevron2"/>
    <dgm:cxn modelId="{1D5FBCB3-19CF-4165-892B-C0C6450B5F79}" type="presParOf" srcId="{97C50967-6EA4-4705-B121-E24BB342B022}" destId="{7859DEFB-630B-483F-8FDC-4EFFEC97EDB2}" srcOrd="3" destOrd="0" presId="urn:microsoft.com/office/officeart/2005/8/layout/chevron2"/>
    <dgm:cxn modelId="{D4943A55-11E8-4CB3-8C19-B454A457D2DB}" type="presParOf" srcId="{97C50967-6EA4-4705-B121-E24BB342B022}" destId="{A1893D8A-EA7D-482B-943E-2C4DBD575C17}" srcOrd="4" destOrd="0" presId="urn:microsoft.com/office/officeart/2005/8/layout/chevron2"/>
    <dgm:cxn modelId="{74A3B7B6-A24D-485E-A4B4-105676AC6460}" type="presParOf" srcId="{A1893D8A-EA7D-482B-943E-2C4DBD575C17}" destId="{F41E7440-C571-4A94-B623-FF7538FBA773}" srcOrd="0" destOrd="0" presId="urn:microsoft.com/office/officeart/2005/8/layout/chevron2"/>
    <dgm:cxn modelId="{03B7F693-DEBA-4219-BD52-6E0895BDCC16}" type="presParOf" srcId="{A1893D8A-EA7D-482B-943E-2C4DBD575C17}" destId="{1E65BFB8-0699-4598-B1D7-4E18031F4CEF}" srcOrd="1" destOrd="0" presId="urn:microsoft.com/office/officeart/2005/8/layout/chevron2"/>
    <dgm:cxn modelId="{4B125669-DDF4-43D9-B06E-DD7A27CEB7A6}" type="presParOf" srcId="{97C50967-6EA4-4705-B121-E24BB342B022}" destId="{D6EB338D-F5A1-46DF-9AF3-FFDA59B376D9}" srcOrd="5" destOrd="0" presId="urn:microsoft.com/office/officeart/2005/8/layout/chevron2"/>
    <dgm:cxn modelId="{ECD5A838-50CD-4CF4-88C5-64E5102B0AC1}" type="presParOf" srcId="{97C50967-6EA4-4705-B121-E24BB342B022}" destId="{32E88C36-C7CE-407E-919C-83AF3DD32F98}" srcOrd="6" destOrd="0" presId="urn:microsoft.com/office/officeart/2005/8/layout/chevron2"/>
    <dgm:cxn modelId="{87641CF4-C4C4-4C08-B609-0F629FB4221D}" type="presParOf" srcId="{32E88C36-C7CE-407E-919C-83AF3DD32F98}" destId="{D9921B86-E9A2-4D9D-B58F-3DE1F08F8818}" srcOrd="0" destOrd="0" presId="urn:microsoft.com/office/officeart/2005/8/layout/chevron2"/>
    <dgm:cxn modelId="{4CA374E3-7C3C-4525-BE91-34FDF11E6CFF}" type="presParOf" srcId="{32E88C36-C7CE-407E-919C-83AF3DD32F98}" destId="{D36CD85D-1D13-4E6D-8836-5970F4ECD3ED}" srcOrd="1" destOrd="0" presId="urn:microsoft.com/office/officeart/2005/8/layout/chevron2"/>
    <dgm:cxn modelId="{D4E3FB9C-4D6A-45A6-A2A3-C4CAAE8CB328}" type="presParOf" srcId="{97C50967-6EA4-4705-B121-E24BB342B022}" destId="{AFBCE4EB-B5CE-4FB1-991B-F23D68F3C390}" srcOrd="7" destOrd="0" presId="urn:microsoft.com/office/officeart/2005/8/layout/chevron2"/>
    <dgm:cxn modelId="{6D19AA75-3296-4842-913B-5B1F0C0C5703}" type="presParOf" srcId="{97C50967-6EA4-4705-B121-E24BB342B022}" destId="{FD052469-68E7-43F2-ADA4-6BB45C44EF2D}" srcOrd="8" destOrd="0" presId="urn:microsoft.com/office/officeart/2005/8/layout/chevron2"/>
    <dgm:cxn modelId="{C7736780-F1BF-4655-905F-2FDEC67A5D41}" type="presParOf" srcId="{FD052469-68E7-43F2-ADA4-6BB45C44EF2D}" destId="{C971551C-C335-4F6A-9025-E07D5C6CF906}" srcOrd="0" destOrd="0" presId="urn:microsoft.com/office/officeart/2005/8/layout/chevron2"/>
    <dgm:cxn modelId="{6716DC67-356E-4379-A1BF-EED2563E53BB}" type="presParOf" srcId="{FD052469-68E7-43F2-ADA4-6BB45C44EF2D}" destId="{5CA6709D-6297-4D1F-A983-A6AFEB11977A}" srcOrd="1" destOrd="0" presId="urn:microsoft.com/office/officeart/2005/8/layout/chevron2"/>
    <dgm:cxn modelId="{7C72682E-D369-4524-96A9-1B64288416D5}" type="presParOf" srcId="{97C50967-6EA4-4705-B121-E24BB342B022}" destId="{19854A78-B06B-42BE-B55A-7E84FD9F7F4D}" srcOrd="9" destOrd="0" presId="urn:microsoft.com/office/officeart/2005/8/layout/chevron2"/>
    <dgm:cxn modelId="{2E790E73-394B-42A6-8063-1934AA9DF03A}" type="presParOf" srcId="{97C50967-6EA4-4705-B121-E24BB342B022}" destId="{645160C8-5528-468C-9D26-2F86A808B56B}" srcOrd="10" destOrd="0" presId="urn:microsoft.com/office/officeart/2005/8/layout/chevron2"/>
    <dgm:cxn modelId="{75735F07-87B6-4978-BD97-41AD8A77CDC3}" type="presParOf" srcId="{645160C8-5528-468C-9D26-2F86A808B56B}" destId="{85A91B9D-CC55-408D-A3D8-7A348EB0224F}" srcOrd="0" destOrd="0" presId="urn:microsoft.com/office/officeart/2005/8/layout/chevron2"/>
    <dgm:cxn modelId="{C14EEB8D-1A9E-4CEE-9A70-CACF40485F85}" type="presParOf" srcId="{645160C8-5528-468C-9D26-2F86A808B56B}" destId="{4BB82583-5DE9-4E1D-8557-EC842D306477}" srcOrd="1" destOrd="0" presId="urn:microsoft.com/office/officeart/2005/8/layout/chevron2"/>
    <dgm:cxn modelId="{AE67C430-D154-457E-9F1B-BCBB91D33897}" type="presParOf" srcId="{97C50967-6EA4-4705-B121-E24BB342B022}" destId="{F3824FDF-8EBA-4124-8E55-1C643EF1EBC9}" srcOrd="11" destOrd="0" presId="urn:microsoft.com/office/officeart/2005/8/layout/chevron2"/>
    <dgm:cxn modelId="{C254EE47-97C0-4E94-B7A9-1CB27DA73ED4}" type="presParOf" srcId="{97C50967-6EA4-4705-B121-E24BB342B022}" destId="{8B6A5220-32E4-4953-89D7-493C5E334AFB}" srcOrd="12" destOrd="0" presId="urn:microsoft.com/office/officeart/2005/8/layout/chevron2"/>
    <dgm:cxn modelId="{5FD61DB0-9A91-4AD8-9ECA-2ED7C335075A}" type="presParOf" srcId="{8B6A5220-32E4-4953-89D7-493C5E334AFB}" destId="{180A9585-BCFF-43BF-8B8E-CD5CD40D1859}" srcOrd="0" destOrd="0" presId="urn:microsoft.com/office/officeart/2005/8/layout/chevron2"/>
    <dgm:cxn modelId="{21CA07D7-CB30-40DA-BF53-9F315BA7A9CF}" type="presParOf" srcId="{8B6A5220-32E4-4953-89D7-493C5E334AFB}" destId="{01E569CB-EED5-4E0C-B02D-8F593AF3CB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A8EE3-04DC-41E2-9836-A31D24E77E0A}">
      <dsp:nvSpPr>
        <dsp:cNvPr id="0" name=""/>
        <dsp:cNvSpPr/>
      </dsp:nvSpPr>
      <dsp:spPr>
        <a:xfrm rot="5400000">
          <a:off x="-115028" y="115633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269004"/>
        <a:ext cx="536798" cy="230056"/>
      </dsp:txXfrm>
    </dsp:sp>
    <dsp:sp modelId="{7F738EAB-0FFC-4C8A-9879-54A40C4FB365}">
      <dsp:nvSpPr>
        <dsp:cNvPr id="0" name=""/>
        <dsp:cNvSpPr/>
      </dsp:nvSpPr>
      <dsp:spPr>
        <a:xfrm rot="5400000">
          <a:off x="5419052" y="-4881649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dirty="0">
              <a:solidFill>
                <a:schemeClr val="bg2">
                  <a:lumMod val="75000"/>
                </a:schemeClr>
              </a:solidFill>
            </a:rPr>
            <a:t>28 November 2023: </a:t>
          </a:r>
          <a:r>
            <a:rPr lang="en-GB" sz="2400" kern="1200" dirty="0">
              <a:solidFill>
                <a:schemeClr val="bg2">
                  <a:lumMod val="75000"/>
                </a:schemeClr>
              </a:solidFill>
            </a:rPr>
            <a:t>Initiation of the procedure</a:t>
          </a:r>
          <a:endParaRPr lang="en-US" sz="24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536798" y="24938"/>
        <a:ext cx="10238631" cy="449789"/>
      </dsp:txXfrm>
    </dsp:sp>
    <dsp:sp modelId="{8C605E52-F94B-4553-8053-C0633BDB8E90}">
      <dsp:nvSpPr>
        <dsp:cNvPr id="0" name=""/>
        <dsp:cNvSpPr/>
      </dsp:nvSpPr>
      <dsp:spPr>
        <a:xfrm rot="5400000">
          <a:off x="-115028" y="798003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951374"/>
        <a:ext cx="536798" cy="230056"/>
      </dsp:txXfrm>
    </dsp:sp>
    <dsp:sp modelId="{94515EFF-EBC6-457E-A3BE-2DDDEBA49D21}">
      <dsp:nvSpPr>
        <dsp:cNvPr id="0" name=""/>
        <dsp:cNvSpPr/>
      </dsp:nvSpPr>
      <dsp:spPr>
        <a:xfrm rot="5400000">
          <a:off x="5419052" y="-4199279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</a:schemeClr>
              </a:solidFill>
            </a:rPr>
            <a:t>18 January – 20 February 2024: Public consultation</a:t>
          </a:r>
        </a:p>
      </dsp:txBody>
      <dsp:txXfrm rot="-5400000">
        <a:off x="536798" y="707308"/>
        <a:ext cx="10238631" cy="449789"/>
      </dsp:txXfrm>
    </dsp:sp>
    <dsp:sp modelId="{F41E7440-C571-4A94-B623-FF7538FBA773}">
      <dsp:nvSpPr>
        <dsp:cNvPr id="0" name=""/>
        <dsp:cNvSpPr/>
      </dsp:nvSpPr>
      <dsp:spPr>
        <a:xfrm rot="5400000">
          <a:off x="-115028" y="1480373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1633744"/>
        <a:ext cx="536798" cy="230056"/>
      </dsp:txXfrm>
    </dsp:sp>
    <dsp:sp modelId="{1E65BFB8-0699-4598-B1D7-4E18031F4CEF}">
      <dsp:nvSpPr>
        <dsp:cNvPr id="0" name=""/>
        <dsp:cNvSpPr/>
      </dsp:nvSpPr>
      <dsp:spPr>
        <a:xfrm rot="5400000">
          <a:off x="5419052" y="-3516909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b="0" kern="1200" dirty="0">
              <a:solidFill>
                <a:schemeClr val="bg2">
                  <a:lumMod val="75000"/>
                </a:schemeClr>
              </a:solidFill>
            </a:rPr>
            <a:t>1 February 2024: Public webinar</a:t>
          </a:r>
        </a:p>
      </dsp:txBody>
      <dsp:txXfrm rot="-5400000">
        <a:off x="536798" y="1389678"/>
        <a:ext cx="10238631" cy="449789"/>
      </dsp:txXfrm>
    </dsp:sp>
    <dsp:sp modelId="{D9921B86-E9A2-4D9D-B58F-3DE1F08F8818}">
      <dsp:nvSpPr>
        <dsp:cNvPr id="0" name=""/>
        <dsp:cNvSpPr/>
      </dsp:nvSpPr>
      <dsp:spPr>
        <a:xfrm rot="5400000">
          <a:off x="-115028" y="2162742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2316113"/>
        <a:ext cx="536798" cy="230056"/>
      </dsp:txXfrm>
    </dsp:sp>
    <dsp:sp modelId="{D36CD85D-1D13-4E6D-8836-5970F4ECD3ED}">
      <dsp:nvSpPr>
        <dsp:cNvPr id="0" name=""/>
        <dsp:cNvSpPr/>
      </dsp:nvSpPr>
      <dsp:spPr>
        <a:xfrm rot="5400000">
          <a:off x="5419052" y="-2834539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400" kern="1200" dirty="0">
              <a:solidFill>
                <a:schemeClr val="bg2">
                  <a:lumMod val="75000"/>
                </a:schemeClr>
              </a:solidFill>
            </a:rPr>
            <a:t>27 May 2024: Publication of the consultancy study</a:t>
          </a:r>
          <a:endParaRPr lang="en-US" sz="24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536798" y="2072048"/>
        <a:ext cx="10238631" cy="449789"/>
      </dsp:txXfrm>
    </dsp:sp>
    <dsp:sp modelId="{C971551C-C335-4F6A-9025-E07D5C6CF906}">
      <dsp:nvSpPr>
        <dsp:cNvPr id="0" name=""/>
        <dsp:cNvSpPr/>
      </dsp:nvSpPr>
      <dsp:spPr>
        <a:xfrm rot="5400000">
          <a:off x="-115028" y="2845112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dirty="0"/>
        </a:p>
      </dsp:txBody>
      <dsp:txXfrm rot="-5400000">
        <a:off x="0" y="2998483"/>
        <a:ext cx="536798" cy="230056"/>
      </dsp:txXfrm>
    </dsp:sp>
    <dsp:sp modelId="{5CA6709D-6297-4D1F-A983-A6AFEB11977A}">
      <dsp:nvSpPr>
        <dsp:cNvPr id="0" name=""/>
        <dsp:cNvSpPr/>
      </dsp:nvSpPr>
      <dsp:spPr>
        <a:xfrm rot="5400000">
          <a:off x="5419052" y="-2152170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chemeClr val="bg2">
                  <a:lumMod val="75000"/>
                </a:schemeClr>
              </a:solidFill>
            </a:rPr>
            <a:t>27 May – 19 June: Public consultation on the study’s findings</a:t>
          </a:r>
        </a:p>
      </dsp:txBody>
      <dsp:txXfrm rot="-5400000">
        <a:off x="536798" y="2754417"/>
        <a:ext cx="10238631" cy="449789"/>
      </dsp:txXfrm>
    </dsp:sp>
    <dsp:sp modelId="{85A91B9D-CC55-408D-A3D8-7A348EB0224F}">
      <dsp:nvSpPr>
        <dsp:cNvPr id="0" name=""/>
        <dsp:cNvSpPr/>
      </dsp:nvSpPr>
      <dsp:spPr>
        <a:xfrm rot="5400000">
          <a:off x="-115028" y="3527482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GB" sz="1500" kern="1200" dirty="0"/>
        </a:p>
      </dsp:txBody>
      <dsp:txXfrm rot="-5400000">
        <a:off x="0" y="3680853"/>
        <a:ext cx="536798" cy="230056"/>
      </dsp:txXfrm>
    </dsp:sp>
    <dsp:sp modelId="{4BB82583-5DE9-4E1D-8557-EC842D306477}">
      <dsp:nvSpPr>
        <dsp:cNvPr id="0" name=""/>
        <dsp:cNvSpPr/>
      </dsp:nvSpPr>
      <dsp:spPr>
        <a:xfrm rot="5400000">
          <a:off x="5419052" y="-1469800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2400" kern="1200" dirty="0">
              <a:solidFill>
                <a:schemeClr val="bg2">
                  <a:lumMod val="75000"/>
                </a:schemeClr>
              </a:solidFill>
            </a:rPr>
            <a:t>10 June: Public webinar on the consultancy study </a:t>
          </a:r>
        </a:p>
      </dsp:txBody>
      <dsp:txXfrm rot="-5400000">
        <a:off x="536798" y="3436787"/>
        <a:ext cx="10238631" cy="449789"/>
      </dsp:txXfrm>
    </dsp:sp>
    <dsp:sp modelId="{180A9585-BCFF-43BF-8B8E-CD5CD40D1859}">
      <dsp:nvSpPr>
        <dsp:cNvPr id="0" name=""/>
        <dsp:cNvSpPr/>
      </dsp:nvSpPr>
      <dsp:spPr>
        <a:xfrm rot="5400000">
          <a:off x="-115028" y="4209851"/>
          <a:ext cx="766854" cy="536798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-5400000">
        <a:off x="0" y="4363222"/>
        <a:ext cx="536798" cy="230056"/>
      </dsp:txXfrm>
    </dsp:sp>
    <dsp:sp modelId="{01E569CB-EED5-4E0C-B02D-8F593AF3CBBB}">
      <dsp:nvSpPr>
        <dsp:cNvPr id="0" name=""/>
        <dsp:cNvSpPr/>
      </dsp:nvSpPr>
      <dsp:spPr>
        <a:xfrm rot="5400000">
          <a:off x="5419052" y="-787430"/>
          <a:ext cx="498455" cy="10262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End of June – September 2024: </a:t>
          </a:r>
          <a:r>
            <a:rPr lang="en-GB" sz="2400" kern="1200" dirty="0"/>
            <a:t>Approval process</a:t>
          </a:r>
          <a:endParaRPr lang="en-US" sz="2400" kern="1200" dirty="0"/>
        </a:p>
      </dsp:txBody>
      <dsp:txXfrm rot="-5400000">
        <a:off x="536798" y="4119157"/>
        <a:ext cx="10238631" cy="449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06/05/2024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54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9C14-0862-9AF7-6155-2F1DCB8E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3678-3405-CC9A-3F8B-6EE6763C2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E47A9-D852-8FA6-98AC-75BE1E4D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11CBD-59EE-7167-6062-61D16B7E8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895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9C14-0862-9AF7-6155-2F1DCB8E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3678-3405-CC9A-3F8B-6EE6763C2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E47A9-D852-8FA6-98AC-75BE1E4D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11CBD-59EE-7167-6062-61D16B7E8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0954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9C14-0862-9AF7-6155-2F1DCB8E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3678-3405-CC9A-3F8B-6EE6763C2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E47A9-D852-8FA6-98AC-75BE1E4D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11CBD-59EE-7167-6062-61D16B7E8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846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9C14-0862-9AF7-6155-2F1DCB8E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303678-3405-CC9A-3F8B-6EE6763C2E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E47A9-D852-8FA6-98AC-75BE1E4D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11CBD-59EE-7167-6062-61D16B7E8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9057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1" r:id="rId16"/>
    <p:sldLayoutId id="2147483678" r:id="rId17"/>
    <p:sldLayoutId id="2147483675" r:id="rId18"/>
    <p:sldLayoutId id="2147483673" r:id="rId19"/>
    <p:sldLayoutId id="2147483677" r:id="rId20"/>
    <p:sldLayoutId id="2147483679" r:id="rId21"/>
    <p:sldLayoutId id="2147483676" r:id="rId22"/>
    <p:sldLayoutId id="2147483672" r:id="rId23"/>
    <p:sldLayoutId id="2147483680" r:id="rId2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07D70-9816-2D4B-8551-36AD55B23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30" y="728999"/>
            <a:ext cx="6372220" cy="38040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600" dirty="0"/>
              <a:t>Update on the amendment of the algorithm methodology for co-optimisation: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The consultancy study on the expected welfare benefits</a:t>
            </a:r>
            <a:endParaRPr lang="en-SI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9054AC-5583-3849-A0B3-867DB1335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930" y="4886688"/>
            <a:ext cx="6449470" cy="1271201"/>
          </a:xfrm>
        </p:spPr>
        <p:txBody>
          <a:bodyPr/>
          <a:lstStyle/>
          <a:p>
            <a:r>
              <a:rPr lang="en-GB" dirty="0"/>
              <a:t>MESC meeting</a:t>
            </a:r>
          </a:p>
          <a:p>
            <a:endParaRPr lang="en-GB" dirty="0"/>
          </a:p>
          <a:p>
            <a:r>
              <a:rPr lang="en-GB" dirty="0"/>
              <a:t>13 June 2024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BE41-F7EC-9145-952A-44E351F504A9}"/>
              </a:ext>
            </a:extLst>
          </p:cNvPr>
          <p:cNvSpPr txBox="1"/>
          <p:nvPr/>
        </p:nvSpPr>
        <p:spPr>
          <a:xfrm>
            <a:off x="6400800" y="594953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S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5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E1DC-FE69-5B78-84ED-4292788E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1CDC07-2C00-553D-00B9-0A31AEBE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/>
          <a:stretch/>
        </p:blipFill>
        <p:spPr bwMode="auto">
          <a:xfrm>
            <a:off x="2945188" y="1155914"/>
            <a:ext cx="6338887" cy="390351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51275-D644-9698-B11A-CEF9F310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0"/>
            <a:ext cx="9286875" cy="1080000"/>
          </a:xfrm>
        </p:spPr>
        <p:txBody>
          <a:bodyPr>
            <a:normAutofit fontScale="90000"/>
          </a:bodyPr>
          <a:lstStyle/>
          <a:p>
            <a:r>
              <a:rPr lang="en-GB" dirty="0"/>
              <a:t>Sensitivity analysis: Explicit bidding for balancing capacity in co-optimisation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763EE-7100-DA7E-FF43-935A4432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10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16EAC9-0CCF-DCD3-3A01-F0DA0107104F}"/>
              </a:ext>
            </a:extLst>
          </p:cNvPr>
          <p:cNvSpPr txBox="1">
            <a:spLocks/>
          </p:cNvSpPr>
          <p:nvPr/>
        </p:nvSpPr>
        <p:spPr>
          <a:xfrm>
            <a:off x="714632" y="1290918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342DD7-2A1B-B471-DFE8-CC6918BAFBA4}"/>
              </a:ext>
            </a:extLst>
          </p:cNvPr>
          <p:cNvSpPr txBox="1">
            <a:spLocks/>
          </p:cNvSpPr>
          <p:nvPr/>
        </p:nvSpPr>
        <p:spPr>
          <a:xfrm>
            <a:off x="714632" y="1231156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78BD"/>
              </a:buClr>
            </a:pPr>
            <a:endParaRPr lang="en-GB" dirty="0"/>
          </a:p>
          <a:p>
            <a:pPr>
              <a:buClr>
                <a:srgbClr val="3678BD"/>
              </a:buClr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2BC329-918E-EE47-EC89-9AAF96AA3901}"/>
              </a:ext>
            </a:extLst>
          </p:cNvPr>
          <p:cNvSpPr/>
          <p:nvPr/>
        </p:nvSpPr>
        <p:spPr>
          <a:xfrm>
            <a:off x="885825" y="5031432"/>
            <a:ext cx="10239375" cy="841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Increase of real-time costs by </a:t>
            </a: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100 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M</a:t>
            </a: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EUR/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year</a:t>
            </a: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compared to the ‘pure’ co-optimisation model 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Loss of 15% of the expected welfare gains</a:t>
            </a:r>
            <a:endParaRPr kumimoji="0" lang="en-GB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6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4AB7-AA02-4037-7BEE-2FE398DA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EF02-2D65-4890-585E-B19D0C5E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704B-6256-D792-447B-9789076A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4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Process and timeline for ACER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3690"/>
              </p:ext>
            </p:extLst>
          </p:nvPr>
        </p:nvGraphicFramePr>
        <p:xfrm>
          <a:off x="714375" y="1306287"/>
          <a:ext cx="10799763" cy="486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6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9666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4AB7-AA02-4037-7BEE-2FE398DA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EF02-2D65-4890-585E-B19D0C5E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704B-6256-D792-447B-9789076A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5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C16F-83C0-7AE8-A2F1-9E465583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BB6-7C6B-DE62-96A4-883FA2B2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study: Goal and team composition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AACD-38FE-2051-1252-1781A3E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3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1E3DA6-D2A0-A930-5681-CEB34B2627AD}"/>
              </a:ext>
            </a:extLst>
          </p:cNvPr>
          <p:cNvSpPr txBox="1">
            <a:spLocks/>
          </p:cNvSpPr>
          <p:nvPr/>
        </p:nvSpPr>
        <p:spPr>
          <a:xfrm>
            <a:off x="683491" y="1309319"/>
            <a:ext cx="10927484" cy="445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Goal</a:t>
            </a:r>
            <a:r>
              <a:rPr lang="en-GB" sz="2000" dirty="0">
                <a:solidFill>
                  <a:srgbClr val="000000"/>
                </a:solidFill>
              </a:rPr>
              <a:t>: Quantify the </a:t>
            </a:r>
            <a:r>
              <a:rPr lang="en-GB" sz="2000" b="1" dirty="0">
                <a:solidFill>
                  <a:srgbClr val="000000"/>
                </a:solidFill>
              </a:rPr>
              <a:t>potential welfare gains</a:t>
            </a:r>
            <a:r>
              <a:rPr lang="en-GB" sz="2000" dirty="0">
                <a:solidFill>
                  <a:srgbClr val="000000"/>
                </a:solidFill>
              </a:rPr>
              <a:t>, relative to the status quo, of a move towards </a:t>
            </a:r>
            <a:r>
              <a:rPr lang="en-GB" sz="2000" b="1" dirty="0">
                <a:solidFill>
                  <a:srgbClr val="000000"/>
                </a:solidFill>
              </a:rPr>
              <a:t>co-optimisation </a:t>
            </a:r>
            <a:r>
              <a:rPr lang="en-GB" sz="2000" dirty="0">
                <a:solidFill>
                  <a:srgbClr val="000000"/>
                </a:solidFill>
              </a:rPr>
              <a:t>and estimate what fraction of these benefits can be reaped by the </a:t>
            </a:r>
            <a:r>
              <a:rPr lang="en-GB" sz="2000" b="1" dirty="0">
                <a:solidFill>
                  <a:srgbClr val="000000"/>
                </a:solidFill>
              </a:rPr>
              <a:t>market-based</a:t>
            </a:r>
            <a:r>
              <a:rPr lang="en-GB" sz="2000" dirty="0">
                <a:solidFill>
                  <a:srgbClr val="000000"/>
                </a:solidFill>
              </a:rPr>
              <a:t> approach, to support the ongoing R&amp;D activities on the implementation of co-optimisation in SDAC</a:t>
            </a:r>
          </a:p>
          <a:p>
            <a:pPr marL="285750" indent="-285750">
              <a:spcAft>
                <a:spcPts val="120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Team composition: </a:t>
            </a:r>
          </a:p>
          <a:p>
            <a:pPr marL="742950" lvl="1" indent="-285750">
              <a:spcAft>
                <a:spcPts val="120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Contractor: Anthony Papavasiliou </a:t>
            </a:r>
            <a:r>
              <a:rPr lang="en-GB" sz="2000" dirty="0">
                <a:solidFill>
                  <a:srgbClr val="000000"/>
                </a:solidFill>
              </a:rPr>
              <a:t>(National Technical University of Athens, Greece) and </a:t>
            </a:r>
            <a:r>
              <a:rPr lang="fr-FR" sz="2000" b="1" dirty="0">
                <a:solidFill>
                  <a:srgbClr val="000000"/>
                </a:solidFill>
              </a:rPr>
              <a:t>Daniel Avila </a:t>
            </a:r>
            <a:r>
              <a:rPr lang="fr-FR" sz="2000" dirty="0">
                <a:solidFill>
                  <a:srgbClr val="000000"/>
                </a:solidFill>
              </a:rPr>
              <a:t>(Université Catholique de Louvain, Belgium)</a:t>
            </a:r>
            <a:endParaRPr lang="en-GB" sz="2000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ACER internal project team: Marco Pavesi, Martin Viehhauser, Mathieu Fransen</a:t>
            </a:r>
          </a:p>
        </p:txBody>
      </p:sp>
    </p:spTree>
    <p:extLst>
      <p:ext uri="{BB962C8B-B14F-4D97-AF65-F5344CB8AC3E}">
        <p14:creationId xmlns:p14="http://schemas.microsoft.com/office/powerpoint/2010/main" val="35820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C16F-83C0-7AE8-A2F1-9E465583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BB6-7C6B-DE62-96A4-883FA2B2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Co-optimisation: Joint day-ahead clearing of balancing capacity and energy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AACD-38FE-2051-1252-1781A3E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4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1E3DA6-D2A0-A930-5681-CEB34B2627AD}"/>
              </a:ext>
            </a:extLst>
          </p:cNvPr>
          <p:cNvSpPr txBox="1">
            <a:spLocks/>
          </p:cNvSpPr>
          <p:nvPr/>
        </p:nvSpPr>
        <p:spPr>
          <a:xfrm>
            <a:off x="683491" y="1309319"/>
            <a:ext cx="5869710" cy="445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Co-optimisation covers two aspects: i) allocation of </a:t>
            </a:r>
            <a:r>
              <a:rPr lang="en-GB" b="1" dirty="0">
                <a:solidFill>
                  <a:srgbClr val="000000"/>
                </a:solidFill>
              </a:rPr>
              <a:t>cross-zonal capacity</a:t>
            </a:r>
            <a:r>
              <a:rPr lang="en-GB" dirty="0">
                <a:solidFill>
                  <a:srgbClr val="000000"/>
                </a:solidFill>
              </a:rPr>
              <a:t>; ii) optimisation of </a:t>
            </a:r>
            <a:r>
              <a:rPr lang="en-GB" b="1" dirty="0">
                <a:solidFill>
                  <a:srgbClr val="000000"/>
                </a:solidFill>
              </a:rPr>
              <a:t>reserve and energy </a:t>
            </a:r>
            <a:r>
              <a:rPr lang="en-GB" dirty="0">
                <a:solidFill>
                  <a:srgbClr val="000000"/>
                </a:solidFill>
              </a:rPr>
              <a:t>markets</a:t>
            </a:r>
          </a:p>
          <a:p>
            <a:pPr marL="285750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Co-optimisation overcomes the drawbacks of market-based allocation regarding </a:t>
            </a:r>
            <a:r>
              <a:rPr lang="en-GB" b="1" dirty="0">
                <a:solidFill>
                  <a:srgbClr val="000000"/>
                </a:solidFill>
              </a:rPr>
              <a:t>forecast errors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b="1" dirty="0">
                <a:solidFill>
                  <a:srgbClr val="000000"/>
                </a:solidFill>
              </a:rPr>
              <a:t>coordination inefficiencies</a:t>
            </a:r>
          </a:p>
          <a:p>
            <a:pPr marL="285750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Co-optimisation allows the </a:t>
            </a:r>
            <a:r>
              <a:rPr lang="en-GB" b="1" dirty="0">
                <a:solidFill>
                  <a:srgbClr val="000000"/>
                </a:solidFill>
              </a:rPr>
              <a:t>liquidity</a:t>
            </a:r>
            <a:r>
              <a:rPr lang="en-GB" dirty="0">
                <a:solidFill>
                  <a:srgbClr val="000000"/>
                </a:solidFill>
              </a:rPr>
              <a:t> of the day-ahead market to also be directly accessible to balancing capacity markets</a:t>
            </a:r>
          </a:p>
          <a:p>
            <a:pPr marL="285750" indent="-285750">
              <a:buClr>
                <a:srgbClr val="3678BD"/>
              </a:buClr>
              <a:buSzPct val="130000"/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The allocation of cross-zonal capacity for balancing aims to </a:t>
            </a:r>
            <a:r>
              <a:rPr lang="en-GB" b="1" dirty="0">
                <a:solidFill>
                  <a:srgbClr val="000000"/>
                </a:solidFill>
              </a:rPr>
              <a:t>facilitate the cross-border trade of balancing energy in PICASSO, MARI and TERRE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089FD-90E9-D152-2A84-815574E82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1407988"/>
            <a:ext cx="5391150" cy="45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7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C16F-83C0-7AE8-A2F1-9E4655837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2BB6-7C6B-DE62-96A4-883FA2B2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aspects of the modelling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8AACD-38FE-2051-1252-1781A3E3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1E3DA6-D2A0-A930-5681-CEB34B2627AD}"/>
              </a:ext>
            </a:extLst>
          </p:cNvPr>
          <p:cNvSpPr txBox="1">
            <a:spLocks/>
          </p:cNvSpPr>
          <p:nvPr/>
        </p:nvSpPr>
        <p:spPr>
          <a:xfrm>
            <a:off x="683491" y="1309319"/>
            <a:ext cx="11156084" cy="445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Two-stage model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day-ahead market first, followed by a real-time balancing market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15’ MTU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Unit-based model,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commitment is the decision to turn on/off the unit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Accurate modelling of technical constraints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(min and max output, min up and down times, ramp rates and planned outages)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characteristics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power generation units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Covering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both aFRR and mFRR, upward and downward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Deterministic requirement enforced (for market-based and co-optimisation)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Perfect competition and truthful bidding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welfare impacts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competition in balancing capacity markets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quantified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678BD"/>
              </a:buClr>
              <a:buSzPct val="13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welfare gains from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sharing of reserves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captured</a:t>
            </a:r>
          </a:p>
        </p:txBody>
      </p:sp>
    </p:spTree>
    <p:extLst>
      <p:ext uri="{BB962C8B-B14F-4D97-AF65-F5344CB8AC3E}">
        <p14:creationId xmlns:p14="http://schemas.microsoft.com/office/powerpoint/2010/main" val="251213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F4AB7-AA02-4037-7BEE-2FE398DA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EF02-2D65-4890-585E-B19D0C5E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704B-6256-D792-447B-9789076A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2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E1DC-FE69-5B78-84ED-4292788E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F3A0F-F009-E84E-8478-FFD866B02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33" y="1499861"/>
            <a:ext cx="5362550" cy="357748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8E38BB-A210-6DE1-A5D9-9A6B8279D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2" y="1460619"/>
            <a:ext cx="5423845" cy="361672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51275-D644-9698-B11A-CEF9F310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0"/>
            <a:ext cx="9286875" cy="1080000"/>
          </a:xfrm>
        </p:spPr>
        <p:txBody>
          <a:bodyPr>
            <a:normAutofit/>
          </a:bodyPr>
          <a:lstStyle/>
          <a:p>
            <a:r>
              <a:rPr lang="en-GB" dirty="0"/>
              <a:t>Cost comparison of alternative designs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763EE-7100-DA7E-FF43-935A4432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7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16EAC9-0CCF-DCD3-3A01-F0DA0107104F}"/>
              </a:ext>
            </a:extLst>
          </p:cNvPr>
          <p:cNvSpPr txBox="1">
            <a:spLocks/>
          </p:cNvSpPr>
          <p:nvPr/>
        </p:nvSpPr>
        <p:spPr>
          <a:xfrm>
            <a:off x="714632" y="1290918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342DD7-2A1B-B471-DFE8-CC6918BAFBA4}"/>
              </a:ext>
            </a:extLst>
          </p:cNvPr>
          <p:cNvSpPr txBox="1">
            <a:spLocks/>
          </p:cNvSpPr>
          <p:nvPr/>
        </p:nvSpPr>
        <p:spPr>
          <a:xfrm>
            <a:off x="714632" y="1231156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78BD"/>
              </a:buClr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93D7C3-53F5-4571-A294-7D76B600B1DC}"/>
              </a:ext>
            </a:extLst>
          </p:cNvPr>
          <p:cNvSpPr/>
          <p:nvPr/>
        </p:nvSpPr>
        <p:spPr>
          <a:xfrm>
            <a:off x="576072" y="5077348"/>
            <a:ext cx="10707624" cy="8472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2% </a:t>
            </a: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welfare gains with 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co-optimisation</a:t>
            </a: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 (678 MEUR/year for Core </a:t>
            </a: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Wingdings" panose="05000000000000000000" pitchFamily="2" charset="2"/>
              </a:rPr>
              <a:t> ~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Wingdings" panose="05000000000000000000" pitchFamily="2" charset="2"/>
              </a:rPr>
              <a:t>1.3 BEUR/year for the EU</a:t>
            </a: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GB" kern="100" dirty="0">
              <a:solidFill>
                <a:srgbClr val="000000"/>
              </a:solidFill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0.3%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welfare gains with </a:t>
            </a:r>
            <a:r>
              <a:rPr kumimoji="0" lang="en-GB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market-based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(</a:t>
            </a:r>
            <a:r>
              <a:rPr lang="en-GB" kern="100" dirty="0">
                <a:latin typeface="Arial" panose="020B0604020202020204"/>
                <a:cs typeface="Times New Roman" panose="02020603050405020304" pitchFamily="18" charset="0"/>
              </a:rPr>
              <a:t>84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lang="en-GB" kern="100" dirty="0">
                <a:latin typeface="Arial" panose="020B0604020202020204"/>
                <a:cs typeface="Times New Roman" panose="02020603050405020304" pitchFamily="18" charset="0"/>
              </a:rPr>
              <a:t>M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EUR/</a:t>
            </a:r>
            <a:r>
              <a:rPr lang="en-GB" kern="100" dirty="0">
                <a:latin typeface="Arial" panose="020B0604020202020204"/>
                <a:cs typeface="Times New Roman" panose="02020603050405020304" pitchFamily="18" charset="0"/>
              </a:rPr>
              <a:t>year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for Core 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~</a:t>
            </a:r>
            <a:r>
              <a:rPr lang="en-GB" kern="100" dirty="0">
                <a:latin typeface="Arial" panose="020B0604020202020204"/>
                <a:cs typeface="Times New Roman" panose="02020603050405020304" pitchFamily="18" charset="0"/>
                <a:sym typeface="Wingdings" panose="05000000000000000000" pitchFamily="2" charset="2"/>
              </a:rPr>
              <a:t>160</a:t>
            </a:r>
            <a:r>
              <a:rPr kumimoji="0" lang="en-GB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MEUR/year for the EU)</a:t>
            </a:r>
            <a:endParaRPr kumimoji="0" lang="en-GB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300C2-6321-59EA-7A91-0B2F62A49CF3}"/>
              </a:ext>
            </a:extLst>
          </p:cNvPr>
          <p:cNvSpPr txBox="1"/>
          <p:nvPr/>
        </p:nvSpPr>
        <p:spPr>
          <a:xfrm>
            <a:off x="828674" y="1231156"/>
            <a:ext cx="10048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678BD"/>
              </a:buClr>
            </a:pPr>
            <a:r>
              <a:rPr lang="en-GB" dirty="0"/>
              <a:t>Costs are assessed in the </a:t>
            </a:r>
            <a:r>
              <a:rPr lang="en-GB" b="1" dirty="0"/>
              <a:t>real-time balancing </a:t>
            </a:r>
            <a:r>
              <a:rPr lang="en-GB" dirty="0"/>
              <a:t>module, not in day-ahead</a:t>
            </a:r>
          </a:p>
        </p:txBody>
      </p:sp>
    </p:spTree>
    <p:extLst>
      <p:ext uri="{BB962C8B-B14F-4D97-AF65-F5344CB8AC3E}">
        <p14:creationId xmlns:p14="http://schemas.microsoft.com/office/powerpoint/2010/main" val="378458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E1DC-FE69-5B78-84ED-4292788E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1275-D644-9698-B11A-CEF9F310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0"/>
            <a:ext cx="9286875" cy="1080000"/>
          </a:xfrm>
        </p:spPr>
        <p:txBody>
          <a:bodyPr>
            <a:normAutofit/>
          </a:bodyPr>
          <a:lstStyle/>
          <a:p>
            <a:r>
              <a:rPr lang="en-GB" dirty="0"/>
              <a:t>The role of fixed costs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763EE-7100-DA7E-FF43-935A4432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8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16EAC9-0CCF-DCD3-3A01-F0DA0107104F}"/>
              </a:ext>
            </a:extLst>
          </p:cNvPr>
          <p:cNvSpPr txBox="1">
            <a:spLocks/>
          </p:cNvSpPr>
          <p:nvPr/>
        </p:nvSpPr>
        <p:spPr>
          <a:xfrm>
            <a:off x="714632" y="1290918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342DD7-2A1B-B471-DFE8-CC6918BAFBA4}"/>
              </a:ext>
            </a:extLst>
          </p:cNvPr>
          <p:cNvSpPr txBox="1">
            <a:spLocks/>
          </p:cNvSpPr>
          <p:nvPr/>
        </p:nvSpPr>
        <p:spPr>
          <a:xfrm>
            <a:off x="714632" y="1231156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78BD"/>
              </a:buClr>
            </a:pPr>
            <a:r>
              <a:rPr lang="en-GB" dirty="0"/>
              <a:t>Units are ordered on the x-axis by increasing fixed cost</a:t>
            </a:r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93D7C3-53F5-4571-A294-7D76B600B1DC}"/>
              </a:ext>
            </a:extLst>
          </p:cNvPr>
          <p:cNvSpPr/>
          <p:nvPr/>
        </p:nvSpPr>
        <p:spPr>
          <a:xfrm>
            <a:off x="576072" y="5191125"/>
            <a:ext cx="10707624" cy="8436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Co-optimisation allows an allocation of balancing capacity for units with relatively 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high fixed </a:t>
            </a:r>
            <a:r>
              <a:rPr lang="en-GB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costs by </a:t>
            </a:r>
            <a:r>
              <a:rPr lang="en-GB" b="1" kern="100" dirty="0">
                <a:solidFill>
                  <a:srgbClr val="000000"/>
                </a:solidFill>
                <a:latin typeface="Arial" panose="020B0604020202020204"/>
                <a:cs typeface="Times New Roman" panose="02020603050405020304" pitchFamily="18" charset="0"/>
              </a:rPr>
              <a:t>considering them only once and allowing those units to cover both needs</a:t>
            </a:r>
            <a:endParaRPr kumimoji="0" lang="en-GB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9AF40-D80C-2CB6-C390-6333AD574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8" t="10887" r="8413"/>
          <a:stretch/>
        </p:blipFill>
        <p:spPr>
          <a:xfrm>
            <a:off x="714632" y="1726164"/>
            <a:ext cx="4486017" cy="338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9B229-1DAA-BF66-4302-3CFAFF157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8" t="10061" r="8576"/>
          <a:stretch/>
        </p:blipFill>
        <p:spPr>
          <a:xfrm>
            <a:off x="6072759" y="1726878"/>
            <a:ext cx="4434805" cy="33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7E1DC-FE69-5B78-84ED-4292788E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1275-D644-9698-B11A-CEF9F310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0"/>
            <a:ext cx="9286875" cy="1080000"/>
          </a:xfrm>
        </p:spPr>
        <p:txBody>
          <a:bodyPr>
            <a:normAutofit/>
          </a:bodyPr>
          <a:lstStyle/>
          <a:p>
            <a:r>
              <a:rPr lang="en-GB" dirty="0"/>
              <a:t>The role of intraday adjustments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763EE-7100-DA7E-FF43-935A4432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9</a:t>
            </a:fld>
            <a:endParaRPr lang="en-S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16EAC9-0CCF-DCD3-3A01-F0DA0107104F}"/>
              </a:ext>
            </a:extLst>
          </p:cNvPr>
          <p:cNvSpPr txBox="1">
            <a:spLocks/>
          </p:cNvSpPr>
          <p:nvPr/>
        </p:nvSpPr>
        <p:spPr>
          <a:xfrm>
            <a:off x="714632" y="1290918"/>
            <a:ext cx="10800000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342DD7-2A1B-B471-DFE8-CC6918BAFBA4}"/>
              </a:ext>
            </a:extLst>
          </p:cNvPr>
          <p:cNvSpPr txBox="1">
            <a:spLocks/>
          </p:cNvSpPr>
          <p:nvPr/>
        </p:nvSpPr>
        <p:spPr>
          <a:xfrm>
            <a:off x="714632" y="1231156"/>
            <a:ext cx="6016331" cy="4773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r>
              <a:rPr lang="en-GB" dirty="0"/>
              <a:t>The sequential clearing models benefit from a </a:t>
            </a:r>
            <a:r>
              <a:rPr lang="en-GB" b="1" dirty="0"/>
              <a:t>significant reallocation of unit setpoints between day-ahead and real time</a:t>
            </a:r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r>
              <a:rPr lang="en-GB" dirty="0"/>
              <a:t>Major reshuffling of setpoints between day-ahead commercial positions and real-time physical positions places a </a:t>
            </a:r>
            <a:r>
              <a:rPr lang="en-GB" b="1" dirty="0"/>
              <a:t>big burden on intraday adjustments </a:t>
            </a:r>
            <a:r>
              <a:rPr lang="en-GB" dirty="0"/>
              <a:t>and may, to a certain extent, be over-optimistic</a:t>
            </a:r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r>
              <a:rPr lang="en-GB" b="1" dirty="0"/>
              <a:t>In day-ahead</a:t>
            </a:r>
            <a:r>
              <a:rPr lang="en-GB" dirty="0"/>
              <a:t>, the </a:t>
            </a:r>
            <a:r>
              <a:rPr lang="en-GB" b="1" dirty="0"/>
              <a:t>co-optimisation</a:t>
            </a:r>
            <a:r>
              <a:rPr lang="en-GB" dirty="0"/>
              <a:t> model achieves efficiency gains of ~</a:t>
            </a:r>
            <a:r>
              <a:rPr lang="en-GB" b="1" dirty="0"/>
              <a:t>4%</a:t>
            </a:r>
            <a:r>
              <a:rPr lang="en-GB" dirty="0"/>
              <a:t> relative to status-quo and </a:t>
            </a:r>
            <a:r>
              <a:rPr lang="en-GB" b="1" dirty="0"/>
              <a:t>market-based</a:t>
            </a:r>
            <a:r>
              <a:rPr lang="en-GB" dirty="0"/>
              <a:t> achieves ~</a:t>
            </a:r>
            <a:r>
              <a:rPr lang="en-GB" b="1" dirty="0"/>
              <a:t>1%</a:t>
            </a:r>
            <a:r>
              <a:rPr lang="en-GB" dirty="0"/>
              <a:t> welfare gains compared to status quo</a:t>
            </a:r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r>
              <a:rPr lang="en-GB" dirty="0"/>
              <a:t>This is equivalent to assuming an ideal scenario </a:t>
            </a:r>
            <a:r>
              <a:rPr lang="en-GB" b="1" dirty="0"/>
              <a:t>without any imbalance </a:t>
            </a:r>
            <a:r>
              <a:rPr lang="en-GB" dirty="0"/>
              <a:t>in real-time</a:t>
            </a:r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  <a:p>
            <a:pPr marL="285750" indent="-285750">
              <a:buClr>
                <a:srgbClr val="3678BD"/>
              </a:buClr>
              <a:buFont typeface="Wingdings" pitchFamily="2" charset="2"/>
              <a:buChar char="§"/>
            </a:pPr>
            <a:endParaRPr lang="en-GB" dirty="0"/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A354632F-2FA0-74B0-13AF-9D9E6001F7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63" y="1936231"/>
            <a:ext cx="5156237" cy="348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67522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Template for Presentations.pptx" id="{8A91DEFB-E877-4CC1-BA6E-1139CBDEF666}" vid="{DAD129F7-AACE-4232-ACAE-3B5F09B271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pter xmlns="a5ff7179-4526-4e31-84f3-1e5086ece008">Executive Summary</Chapter>
    <Document_x0020_Type xmlns="a5ff7179-4526-4e31-84f3-1e5086ece008" xsi:nil="true"/>
    <Abstract xmlns="a5ff7179-4526-4e31-84f3-1e5086ece008" xsi:nil="true"/>
    <MMR_x0020_version xmlns="a5ff7179-4526-4e31-84f3-1e5086ece0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53488C602EA48B779D6F9D1672068" ma:contentTypeVersion="6" ma:contentTypeDescription="Create a new document." ma:contentTypeScope="" ma:versionID="56a63a5a73c00209d2fd864398357426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3ac14e81ba680e4bfd790880a8811a04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269AC-CDB5-4213-BA6E-3B4642EED461}">
  <ds:schemaRefs>
    <ds:schemaRef ds:uri="http://schemas.microsoft.com/office/2006/documentManagement/types"/>
    <ds:schemaRef ds:uri="http://www.w3.org/XML/1998/namespace"/>
    <ds:schemaRef ds:uri="a5ff7179-4526-4e31-84f3-1e5086ece008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30367-95F8-4FC9-BBAC-E7BF9D1F0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Template for Presentations</Template>
  <TotalTime>2295</TotalTime>
  <Words>643</Words>
  <Application>Microsoft Office PowerPoint</Application>
  <PresentationFormat>Widescreen</PresentationFormat>
  <Paragraphs>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System Font Regular</vt:lpstr>
      <vt:lpstr>Wingdings</vt:lpstr>
      <vt:lpstr>ACER THEME</vt:lpstr>
      <vt:lpstr>Update on the amendment of the algorithm methodology for co-optimisation:  The consultancy study on the expected welfare benefits</vt:lpstr>
      <vt:lpstr>Introduction</vt:lpstr>
      <vt:lpstr>The study: Goal and team composition</vt:lpstr>
      <vt:lpstr>Co-optimisation: Joint day-ahead clearing of balancing capacity and energy</vt:lpstr>
      <vt:lpstr>Key aspects of the modelling</vt:lpstr>
      <vt:lpstr>Results</vt:lpstr>
      <vt:lpstr>Cost comparison of alternative designs</vt:lpstr>
      <vt:lpstr>The role of fixed costs</vt:lpstr>
      <vt:lpstr>The role of intraday adjustments</vt:lpstr>
      <vt:lpstr>Sensitivity analysis: Explicit bidding for balancing capacity in co-optimisation</vt:lpstr>
      <vt:lpstr>Next steps</vt:lpstr>
      <vt:lpstr>Process and timeline for ACER Decision</vt:lpstr>
      <vt:lpstr>Thank you for your attention!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VIEHHAUSER (ACER)</dc:creator>
  <cp:lastModifiedBy>Marco PAVESI (ACER)</cp:lastModifiedBy>
  <cp:revision>6</cp:revision>
  <dcterms:created xsi:type="dcterms:W3CDTF">2024-02-29T08:13:29Z</dcterms:created>
  <dcterms:modified xsi:type="dcterms:W3CDTF">2024-06-05T13:00:31Z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dafb8798-5e0a-4b8c-993e-225375d44723</vt:lpwstr>
  </property>
  <property fmtid="{D5CDD505-2E9C-101B-9397-08002B2CF9AE}" pid="3" name="ContentTypeId">
    <vt:lpwstr>0x01010043E53488C602EA48B779D6F9D1672068</vt:lpwstr>
  </property>
</Properties>
</file>