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495" r:id="rId2"/>
    <p:sldId id="493" r:id="rId3"/>
    <p:sldId id="496" r:id="rId4"/>
  </p:sldIdLst>
  <p:sldSz cx="12192000" cy="6858000"/>
  <p:notesSz cx="6858000" cy="9144000"/>
  <p:defaultText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B98FC00-7F4B-8EFE-28D6-7BB8ED41BB89}" name="Jerome Le Page" initials="JLP" userId="a6390a2982245efc" providerId="Windows Live"/>
  <p188:author id="{5BC10A59-95C6-1B90-3DE1-3F249DE2BF5A}" name="Lorenzo Biglia" initials="LB" userId="Lorenzo Biglia" providerId="None"/>
  <p188:author id="{9C4F1366-7490-5561-0646-5D622D98A606}" name="Marie BOURROUSSE" initials="MB" userId="Marie BOURROUSSE" providerId="None"/>
  <p188:author id="{1C113B7A-74D0-15DC-CCA6-97C0B0E8DF84}" name="Lorenzo Biglia" initials="LB" userId="S::l.biglia@efet.org::aec3e29c-5e50-4f86-9744-839c0605e378" providerId="AD"/>
  <p188:author id="{4D5A95CE-D47A-59A5-D1F1-8FAEC0A298F7}" name="MAES Guillaume (Electrabel)" initials="MG(" userId="S::fm5813@engie.com::bb26ecaf-7204-4d1e-8ab5-a033b670eef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6417"/>
    <a:srgbClr val="FF746D"/>
    <a:srgbClr val="2C63FF"/>
    <a:srgbClr val="0000FF"/>
    <a:srgbClr val="2F55C8"/>
    <a:srgbClr val="D4D9EC"/>
    <a:srgbClr val="FFFFFF"/>
    <a:srgbClr val="D8090A"/>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04"/>
    <p:restoredTop sz="96224" autoAdjust="0"/>
  </p:normalViewPr>
  <p:slideViewPr>
    <p:cSldViewPr snapToGrid="0" snapToObjects="1">
      <p:cViewPr varScale="1">
        <p:scale>
          <a:sx n="108" d="100"/>
          <a:sy n="108" d="100"/>
        </p:scale>
        <p:origin x="21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AED4E2-CACA-48C0-BD2D-3512D0420617}" type="datetimeFigureOut">
              <a:rPr lang="fr-FR" smtClean="0"/>
              <a:t>12/06/2024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E6A071-107C-4C2F-9968-0AE7A174273C}" type="slidenum">
              <a:rPr lang="fr-FR" smtClean="0"/>
              <a:t>‹#›</a:t>
            </a:fld>
            <a:endParaRPr lang="fr-FR"/>
          </a:p>
        </p:txBody>
      </p:sp>
    </p:spTree>
    <p:extLst>
      <p:ext uri="{BB962C8B-B14F-4D97-AF65-F5344CB8AC3E}">
        <p14:creationId xmlns:p14="http://schemas.microsoft.com/office/powerpoint/2010/main" val="557490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6E6A071-107C-4C2F-9968-0AE7A174273C}" type="slidenum">
              <a:rPr lang="fr-FR" smtClean="0"/>
              <a:t>1</a:t>
            </a:fld>
            <a:endParaRPr lang="fr-FR"/>
          </a:p>
        </p:txBody>
      </p:sp>
    </p:spTree>
    <p:extLst>
      <p:ext uri="{BB962C8B-B14F-4D97-AF65-F5344CB8AC3E}">
        <p14:creationId xmlns:p14="http://schemas.microsoft.com/office/powerpoint/2010/main" val="2595572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66700" lvl="1" indent="-266700">
              <a:spcBef>
                <a:spcPts val="1700"/>
              </a:spcBef>
            </a:pPr>
            <a:endParaRPr lang="en-BE" dirty="0"/>
          </a:p>
        </p:txBody>
      </p:sp>
      <p:sp>
        <p:nvSpPr>
          <p:cNvPr id="4" name="Slide Number Placeholder 3"/>
          <p:cNvSpPr>
            <a:spLocks noGrp="1"/>
          </p:cNvSpPr>
          <p:nvPr>
            <p:ph type="sldNum" sz="quarter" idx="5"/>
          </p:nvPr>
        </p:nvSpPr>
        <p:spPr/>
        <p:txBody>
          <a:bodyPr/>
          <a:lstStyle/>
          <a:p>
            <a:fld id="{56E6A071-107C-4C2F-9968-0AE7A174273C}" type="slidenum">
              <a:rPr lang="fr-FR" smtClean="0"/>
              <a:t>2</a:t>
            </a:fld>
            <a:endParaRPr lang="fr-FR"/>
          </a:p>
        </p:txBody>
      </p:sp>
    </p:spTree>
    <p:extLst>
      <p:ext uri="{BB962C8B-B14F-4D97-AF65-F5344CB8AC3E}">
        <p14:creationId xmlns:p14="http://schemas.microsoft.com/office/powerpoint/2010/main" val="1117196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66700" lvl="1" indent="-266700">
              <a:spcBef>
                <a:spcPts val="1700"/>
              </a:spcBef>
            </a:pPr>
            <a:endParaRPr lang="en-BE" dirty="0"/>
          </a:p>
        </p:txBody>
      </p:sp>
      <p:sp>
        <p:nvSpPr>
          <p:cNvPr id="4" name="Slide Number Placeholder 3"/>
          <p:cNvSpPr>
            <a:spLocks noGrp="1"/>
          </p:cNvSpPr>
          <p:nvPr>
            <p:ph type="sldNum" sz="quarter" idx="5"/>
          </p:nvPr>
        </p:nvSpPr>
        <p:spPr/>
        <p:txBody>
          <a:bodyPr/>
          <a:lstStyle/>
          <a:p>
            <a:fld id="{56E6A071-107C-4C2F-9968-0AE7A174273C}" type="slidenum">
              <a:rPr lang="fr-FR" smtClean="0"/>
              <a:t>3</a:t>
            </a:fld>
            <a:endParaRPr lang="fr-FR"/>
          </a:p>
        </p:txBody>
      </p:sp>
    </p:spTree>
    <p:extLst>
      <p:ext uri="{BB962C8B-B14F-4D97-AF65-F5344CB8AC3E}">
        <p14:creationId xmlns:p14="http://schemas.microsoft.com/office/powerpoint/2010/main" val="2352521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A0515-7F96-F14E-978B-A0191162012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aa-ET"/>
          </a:p>
        </p:txBody>
      </p:sp>
      <p:sp>
        <p:nvSpPr>
          <p:cNvPr id="3" name="Subtitle 2">
            <a:extLst>
              <a:ext uri="{FF2B5EF4-FFF2-40B4-BE49-F238E27FC236}">
                <a16:creationId xmlns:a16="http://schemas.microsoft.com/office/drawing/2014/main" id="{8B4EB455-1750-6C46-A5EE-02BABAAB59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aa-ET"/>
          </a:p>
        </p:txBody>
      </p:sp>
      <p:sp>
        <p:nvSpPr>
          <p:cNvPr id="4" name="Date Placeholder 3">
            <a:extLst>
              <a:ext uri="{FF2B5EF4-FFF2-40B4-BE49-F238E27FC236}">
                <a16:creationId xmlns:a16="http://schemas.microsoft.com/office/drawing/2014/main" id="{7AE93816-EA5D-F940-A42E-630F8A20A050}"/>
              </a:ext>
            </a:extLst>
          </p:cNvPr>
          <p:cNvSpPr>
            <a:spLocks noGrp="1"/>
          </p:cNvSpPr>
          <p:nvPr>
            <p:ph type="dt" sz="half" idx="10"/>
          </p:nvPr>
        </p:nvSpPr>
        <p:spPr/>
        <p:txBody>
          <a:bodyPr/>
          <a:lstStyle/>
          <a:p>
            <a:fld id="{BD82A02D-AB96-4A9D-A38B-1FD122244451}" type="datetime1">
              <a:rPr lang="aa-ET" smtClean="0"/>
              <a:t>6/12/24</a:t>
            </a:fld>
            <a:endParaRPr lang="aa-ET"/>
          </a:p>
        </p:txBody>
      </p:sp>
      <p:sp>
        <p:nvSpPr>
          <p:cNvPr id="5" name="Footer Placeholder 4">
            <a:extLst>
              <a:ext uri="{FF2B5EF4-FFF2-40B4-BE49-F238E27FC236}">
                <a16:creationId xmlns:a16="http://schemas.microsoft.com/office/drawing/2014/main" id="{21F5FC9A-9732-AA4B-92B9-FC1C12F417F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80DF27EF-7A9E-D54C-B005-FD99D9F9F444}"/>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86934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1A4B3-90B7-EA45-9074-E1A73AE37E3A}"/>
              </a:ext>
            </a:extLst>
          </p:cNvPr>
          <p:cNvSpPr>
            <a:spLocks noGrp="1"/>
          </p:cNvSpPr>
          <p:nvPr>
            <p:ph type="title"/>
          </p:nvPr>
        </p:nvSpPr>
        <p:spPr/>
        <p:txBody>
          <a:bodyPr/>
          <a:lstStyle/>
          <a:p>
            <a:r>
              <a:rPr lang="en-GB"/>
              <a:t>Click to edit Master title style</a:t>
            </a:r>
            <a:endParaRPr lang="aa-ET"/>
          </a:p>
        </p:txBody>
      </p:sp>
      <p:sp>
        <p:nvSpPr>
          <p:cNvPr id="3" name="Vertical Text Placeholder 2">
            <a:extLst>
              <a:ext uri="{FF2B5EF4-FFF2-40B4-BE49-F238E27FC236}">
                <a16:creationId xmlns:a16="http://schemas.microsoft.com/office/drawing/2014/main" id="{2719D8D2-E200-4C47-B7ED-61FC446F555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D8A18961-A69E-2C49-912A-36B22B99A30D}"/>
              </a:ext>
            </a:extLst>
          </p:cNvPr>
          <p:cNvSpPr>
            <a:spLocks noGrp="1"/>
          </p:cNvSpPr>
          <p:nvPr>
            <p:ph type="dt" sz="half" idx="10"/>
          </p:nvPr>
        </p:nvSpPr>
        <p:spPr/>
        <p:txBody>
          <a:bodyPr/>
          <a:lstStyle/>
          <a:p>
            <a:fld id="{A88506AF-58F6-4974-A0CC-77615ABDB67D}" type="datetime1">
              <a:rPr lang="aa-ET" smtClean="0"/>
              <a:t>6/12/24</a:t>
            </a:fld>
            <a:endParaRPr lang="aa-ET"/>
          </a:p>
        </p:txBody>
      </p:sp>
      <p:sp>
        <p:nvSpPr>
          <p:cNvPr id="5" name="Footer Placeholder 4">
            <a:extLst>
              <a:ext uri="{FF2B5EF4-FFF2-40B4-BE49-F238E27FC236}">
                <a16:creationId xmlns:a16="http://schemas.microsoft.com/office/drawing/2014/main" id="{2D65CC59-D6B8-E349-84B3-BE11FC5821A6}"/>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59B90144-7728-3941-9167-E3C0935EB9BF}"/>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70823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6CA5E5-A63B-BC49-B9BC-B40E2172BD1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aa-ET"/>
          </a:p>
        </p:txBody>
      </p:sp>
      <p:sp>
        <p:nvSpPr>
          <p:cNvPr id="3" name="Vertical Text Placeholder 2">
            <a:extLst>
              <a:ext uri="{FF2B5EF4-FFF2-40B4-BE49-F238E27FC236}">
                <a16:creationId xmlns:a16="http://schemas.microsoft.com/office/drawing/2014/main" id="{B3557DF5-06C9-654C-AEAB-CF8E9C65BD0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9525E3DC-1329-7543-89A8-D37D721DA4A4}"/>
              </a:ext>
            </a:extLst>
          </p:cNvPr>
          <p:cNvSpPr>
            <a:spLocks noGrp="1"/>
          </p:cNvSpPr>
          <p:nvPr>
            <p:ph type="dt" sz="half" idx="10"/>
          </p:nvPr>
        </p:nvSpPr>
        <p:spPr/>
        <p:txBody>
          <a:bodyPr/>
          <a:lstStyle/>
          <a:p>
            <a:fld id="{E35CDE87-19A2-4B6B-A063-E782AA9CC927}" type="datetime1">
              <a:rPr lang="aa-ET" smtClean="0"/>
              <a:t>6/12/24</a:t>
            </a:fld>
            <a:endParaRPr lang="aa-ET"/>
          </a:p>
        </p:txBody>
      </p:sp>
      <p:sp>
        <p:nvSpPr>
          <p:cNvPr id="5" name="Footer Placeholder 4">
            <a:extLst>
              <a:ext uri="{FF2B5EF4-FFF2-40B4-BE49-F238E27FC236}">
                <a16:creationId xmlns:a16="http://schemas.microsoft.com/office/drawing/2014/main" id="{C2F0B73B-D31B-5C4C-AA5E-614A2E31B88D}"/>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57EF29FB-7C38-9246-A964-E42D1796D79E}"/>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933924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933B-FB13-EE4B-B5E2-A810140D3A83}"/>
              </a:ext>
            </a:extLst>
          </p:cNvPr>
          <p:cNvSpPr>
            <a:spLocks noGrp="1"/>
          </p:cNvSpPr>
          <p:nvPr>
            <p:ph type="title"/>
          </p:nvPr>
        </p:nvSpPr>
        <p:spPr/>
        <p:txBody>
          <a:bodyPr/>
          <a:lstStyle/>
          <a:p>
            <a:r>
              <a:rPr lang="en-GB"/>
              <a:t>Click to edit Master title style</a:t>
            </a:r>
            <a:endParaRPr lang="aa-ET"/>
          </a:p>
        </p:txBody>
      </p:sp>
      <p:sp>
        <p:nvSpPr>
          <p:cNvPr id="3" name="Content Placeholder 2">
            <a:extLst>
              <a:ext uri="{FF2B5EF4-FFF2-40B4-BE49-F238E27FC236}">
                <a16:creationId xmlns:a16="http://schemas.microsoft.com/office/drawing/2014/main" id="{A53D9C89-55C0-5B47-927B-8AF0AB26A94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30449C23-B317-B241-9F8A-8D7DA30498CC}"/>
              </a:ext>
            </a:extLst>
          </p:cNvPr>
          <p:cNvSpPr>
            <a:spLocks noGrp="1"/>
          </p:cNvSpPr>
          <p:nvPr>
            <p:ph type="dt" sz="half" idx="10"/>
          </p:nvPr>
        </p:nvSpPr>
        <p:spPr/>
        <p:txBody>
          <a:bodyPr/>
          <a:lstStyle/>
          <a:p>
            <a:fld id="{63F9C312-D034-44F7-9554-C204DEA53D2D}" type="datetime1">
              <a:rPr lang="aa-ET" smtClean="0"/>
              <a:t>6/12/24</a:t>
            </a:fld>
            <a:endParaRPr lang="aa-ET"/>
          </a:p>
        </p:txBody>
      </p:sp>
      <p:sp>
        <p:nvSpPr>
          <p:cNvPr id="5" name="Footer Placeholder 4">
            <a:extLst>
              <a:ext uri="{FF2B5EF4-FFF2-40B4-BE49-F238E27FC236}">
                <a16:creationId xmlns:a16="http://schemas.microsoft.com/office/drawing/2014/main" id="{F3BCAAF7-5307-9D4D-85DA-F7237A61358F}"/>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A5F298D0-87CD-2746-94AC-0CCF1F4874F9}"/>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97121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947F9-B386-5B45-B698-7571AE59FFF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aa-ET"/>
          </a:p>
        </p:txBody>
      </p:sp>
      <p:sp>
        <p:nvSpPr>
          <p:cNvPr id="3" name="Text Placeholder 2">
            <a:extLst>
              <a:ext uri="{FF2B5EF4-FFF2-40B4-BE49-F238E27FC236}">
                <a16:creationId xmlns:a16="http://schemas.microsoft.com/office/drawing/2014/main" id="{C788320E-6AE2-0A4D-AA2D-F44FFEDADE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16254DD-8B44-CA4E-B3BC-294404A86416}"/>
              </a:ext>
            </a:extLst>
          </p:cNvPr>
          <p:cNvSpPr>
            <a:spLocks noGrp="1"/>
          </p:cNvSpPr>
          <p:nvPr>
            <p:ph type="dt" sz="half" idx="10"/>
          </p:nvPr>
        </p:nvSpPr>
        <p:spPr/>
        <p:txBody>
          <a:bodyPr/>
          <a:lstStyle/>
          <a:p>
            <a:fld id="{964ED9D0-A638-4B32-AB8D-5F7F40369E09}" type="datetime1">
              <a:rPr lang="aa-ET" smtClean="0"/>
              <a:t>6/12/24</a:t>
            </a:fld>
            <a:endParaRPr lang="aa-ET"/>
          </a:p>
        </p:txBody>
      </p:sp>
      <p:sp>
        <p:nvSpPr>
          <p:cNvPr id="5" name="Footer Placeholder 4">
            <a:extLst>
              <a:ext uri="{FF2B5EF4-FFF2-40B4-BE49-F238E27FC236}">
                <a16:creationId xmlns:a16="http://schemas.microsoft.com/office/drawing/2014/main" id="{68CAE8CE-B718-8842-A10E-8D6C68F34E7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A2BCEF9C-F81F-F34C-85EB-5631F9F6C12B}"/>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237933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5BB47-85C2-794C-B6B3-0C71AB93FCE8}"/>
              </a:ext>
            </a:extLst>
          </p:cNvPr>
          <p:cNvSpPr>
            <a:spLocks noGrp="1"/>
          </p:cNvSpPr>
          <p:nvPr>
            <p:ph type="title"/>
          </p:nvPr>
        </p:nvSpPr>
        <p:spPr/>
        <p:txBody>
          <a:bodyPr/>
          <a:lstStyle/>
          <a:p>
            <a:r>
              <a:rPr lang="en-GB"/>
              <a:t>Click to edit Master title style</a:t>
            </a:r>
            <a:endParaRPr lang="aa-ET"/>
          </a:p>
        </p:txBody>
      </p:sp>
      <p:sp>
        <p:nvSpPr>
          <p:cNvPr id="3" name="Content Placeholder 2">
            <a:extLst>
              <a:ext uri="{FF2B5EF4-FFF2-40B4-BE49-F238E27FC236}">
                <a16:creationId xmlns:a16="http://schemas.microsoft.com/office/drawing/2014/main" id="{B762317C-25D7-824B-A96D-C8EE2E9815C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Content Placeholder 3">
            <a:extLst>
              <a:ext uri="{FF2B5EF4-FFF2-40B4-BE49-F238E27FC236}">
                <a16:creationId xmlns:a16="http://schemas.microsoft.com/office/drawing/2014/main" id="{191E1E7E-FB3A-0149-A7EF-327149C3D59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5" name="Date Placeholder 4">
            <a:extLst>
              <a:ext uri="{FF2B5EF4-FFF2-40B4-BE49-F238E27FC236}">
                <a16:creationId xmlns:a16="http://schemas.microsoft.com/office/drawing/2014/main" id="{C867E52C-B0A0-FD4F-B099-178B509CEB93}"/>
              </a:ext>
            </a:extLst>
          </p:cNvPr>
          <p:cNvSpPr>
            <a:spLocks noGrp="1"/>
          </p:cNvSpPr>
          <p:nvPr>
            <p:ph type="dt" sz="half" idx="10"/>
          </p:nvPr>
        </p:nvSpPr>
        <p:spPr/>
        <p:txBody>
          <a:bodyPr/>
          <a:lstStyle/>
          <a:p>
            <a:fld id="{59C15666-1D94-4696-8BAC-D44A82AB6D3B}" type="datetime1">
              <a:rPr lang="aa-ET" smtClean="0"/>
              <a:t>6/12/24</a:t>
            </a:fld>
            <a:endParaRPr lang="aa-ET"/>
          </a:p>
        </p:txBody>
      </p:sp>
      <p:sp>
        <p:nvSpPr>
          <p:cNvPr id="6" name="Footer Placeholder 5">
            <a:extLst>
              <a:ext uri="{FF2B5EF4-FFF2-40B4-BE49-F238E27FC236}">
                <a16:creationId xmlns:a16="http://schemas.microsoft.com/office/drawing/2014/main" id="{5CE02467-35EC-844D-854F-CD37C529CDD5}"/>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7" name="Slide Number Placeholder 6">
            <a:extLst>
              <a:ext uri="{FF2B5EF4-FFF2-40B4-BE49-F238E27FC236}">
                <a16:creationId xmlns:a16="http://schemas.microsoft.com/office/drawing/2014/main" id="{FF5ABC17-3BA9-C74F-89E3-615A837717E5}"/>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64937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5710D-E1D5-0744-BC81-08498E0E1AF9}"/>
              </a:ext>
            </a:extLst>
          </p:cNvPr>
          <p:cNvSpPr>
            <a:spLocks noGrp="1"/>
          </p:cNvSpPr>
          <p:nvPr>
            <p:ph type="title"/>
          </p:nvPr>
        </p:nvSpPr>
        <p:spPr>
          <a:xfrm>
            <a:off x="839788" y="365125"/>
            <a:ext cx="10515600" cy="1325563"/>
          </a:xfrm>
        </p:spPr>
        <p:txBody>
          <a:bodyPr/>
          <a:lstStyle/>
          <a:p>
            <a:r>
              <a:rPr lang="en-GB"/>
              <a:t>Click to edit Master title style</a:t>
            </a:r>
            <a:endParaRPr lang="aa-ET"/>
          </a:p>
        </p:txBody>
      </p:sp>
      <p:sp>
        <p:nvSpPr>
          <p:cNvPr id="3" name="Text Placeholder 2">
            <a:extLst>
              <a:ext uri="{FF2B5EF4-FFF2-40B4-BE49-F238E27FC236}">
                <a16:creationId xmlns:a16="http://schemas.microsoft.com/office/drawing/2014/main" id="{1DC47EDB-F362-3740-A715-A42C10023F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B4ED8F1-79C0-7742-A259-FD01E57F9E3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5" name="Text Placeholder 4">
            <a:extLst>
              <a:ext uri="{FF2B5EF4-FFF2-40B4-BE49-F238E27FC236}">
                <a16:creationId xmlns:a16="http://schemas.microsoft.com/office/drawing/2014/main" id="{62E4EBC4-D6D5-5140-BD4B-50F82320FA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205B8E7-50B3-1445-BA85-3966B0B71F8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7" name="Date Placeholder 6">
            <a:extLst>
              <a:ext uri="{FF2B5EF4-FFF2-40B4-BE49-F238E27FC236}">
                <a16:creationId xmlns:a16="http://schemas.microsoft.com/office/drawing/2014/main" id="{4235EFF2-4C95-1048-825C-70BF2563DA40}"/>
              </a:ext>
            </a:extLst>
          </p:cNvPr>
          <p:cNvSpPr>
            <a:spLocks noGrp="1"/>
          </p:cNvSpPr>
          <p:nvPr>
            <p:ph type="dt" sz="half" idx="10"/>
          </p:nvPr>
        </p:nvSpPr>
        <p:spPr/>
        <p:txBody>
          <a:bodyPr/>
          <a:lstStyle/>
          <a:p>
            <a:fld id="{6C5E34E4-F184-4628-B831-27751FA54D2B}" type="datetime1">
              <a:rPr lang="aa-ET" smtClean="0"/>
              <a:t>6/12/24</a:t>
            </a:fld>
            <a:endParaRPr lang="aa-ET"/>
          </a:p>
        </p:txBody>
      </p:sp>
      <p:sp>
        <p:nvSpPr>
          <p:cNvPr id="8" name="Footer Placeholder 7">
            <a:extLst>
              <a:ext uri="{FF2B5EF4-FFF2-40B4-BE49-F238E27FC236}">
                <a16:creationId xmlns:a16="http://schemas.microsoft.com/office/drawing/2014/main" id="{EBA4808C-FCF5-FB4E-93E1-D1DBD0AE218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9" name="Slide Number Placeholder 8">
            <a:extLst>
              <a:ext uri="{FF2B5EF4-FFF2-40B4-BE49-F238E27FC236}">
                <a16:creationId xmlns:a16="http://schemas.microsoft.com/office/drawing/2014/main" id="{C99370EA-E268-FA43-A32C-F4B08C420B27}"/>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23241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26202-2539-654E-BA85-4E4AA0685381}"/>
              </a:ext>
            </a:extLst>
          </p:cNvPr>
          <p:cNvSpPr>
            <a:spLocks noGrp="1"/>
          </p:cNvSpPr>
          <p:nvPr>
            <p:ph type="title"/>
          </p:nvPr>
        </p:nvSpPr>
        <p:spPr/>
        <p:txBody>
          <a:bodyPr/>
          <a:lstStyle/>
          <a:p>
            <a:r>
              <a:rPr lang="en-GB"/>
              <a:t>Click to edit Master title style</a:t>
            </a:r>
            <a:endParaRPr lang="aa-ET"/>
          </a:p>
        </p:txBody>
      </p:sp>
      <p:sp>
        <p:nvSpPr>
          <p:cNvPr id="3" name="Date Placeholder 2">
            <a:extLst>
              <a:ext uri="{FF2B5EF4-FFF2-40B4-BE49-F238E27FC236}">
                <a16:creationId xmlns:a16="http://schemas.microsoft.com/office/drawing/2014/main" id="{88A5E547-487D-2A43-A3A7-2D2F9C1C9308}"/>
              </a:ext>
            </a:extLst>
          </p:cNvPr>
          <p:cNvSpPr>
            <a:spLocks noGrp="1"/>
          </p:cNvSpPr>
          <p:nvPr>
            <p:ph type="dt" sz="half" idx="10"/>
          </p:nvPr>
        </p:nvSpPr>
        <p:spPr/>
        <p:txBody>
          <a:bodyPr/>
          <a:lstStyle/>
          <a:p>
            <a:fld id="{97469ABB-50C2-4496-A43F-7B8E1CF639A8}" type="datetime1">
              <a:rPr lang="aa-ET" smtClean="0"/>
              <a:t>6/12/24</a:t>
            </a:fld>
            <a:endParaRPr lang="aa-ET"/>
          </a:p>
        </p:txBody>
      </p:sp>
      <p:sp>
        <p:nvSpPr>
          <p:cNvPr id="4" name="Footer Placeholder 3">
            <a:extLst>
              <a:ext uri="{FF2B5EF4-FFF2-40B4-BE49-F238E27FC236}">
                <a16:creationId xmlns:a16="http://schemas.microsoft.com/office/drawing/2014/main" id="{ED6F29CA-814C-2A4C-AF1B-C82648BEDCFC}"/>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5" name="Slide Number Placeholder 4">
            <a:extLst>
              <a:ext uri="{FF2B5EF4-FFF2-40B4-BE49-F238E27FC236}">
                <a16:creationId xmlns:a16="http://schemas.microsoft.com/office/drawing/2014/main" id="{963F661B-FD9B-6747-ACCD-BB2ED3303811}"/>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391652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414175-2F61-4A49-A838-E1FC5216FCE6}"/>
              </a:ext>
            </a:extLst>
          </p:cNvPr>
          <p:cNvSpPr>
            <a:spLocks noGrp="1"/>
          </p:cNvSpPr>
          <p:nvPr>
            <p:ph type="dt" sz="half" idx="10"/>
          </p:nvPr>
        </p:nvSpPr>
        <p:spPr/>
        <p:txBody>
          <a:bodyPr/>
          <a:lstStyle/>
          <a:p>
            <a:fld id="{23D3BFC9-AB8B-4A42-B8B7-86E9A4EDB22C}" type="datetime1">
              <a:rPr lang="aa-ET" smtClean="0"/>
              <a:t>6/12/24</a:t>
            </a:fld>
            <a:endParaRPr lang="aa-ET"/>
          </a:p>
        </p:txBody>
      </p:sp>
      <p:sp>
        <p:nvSpPr>
          <p:cNvPr id="3" name="Footer Placeholder 2">
            <a:extLst>
              <a:ext uri="{FF2B5EF4-FFF2-40B4-BE49-F238E27FC236}">
                <a16:creationId xmlns:a16="http://schemas.microsoft.com/office/drawing/2014/main" id="{7235231B-F025-6840-8CD0-7199750A0E9F}"/>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4" name="Slide Number Placeholder 3">
            <a:extLst>
              <a:ext uri="{FF2B5EF4-FFF2-40B4-BE49-F238E27FC236}">
                <a16:creationId xmlns:a16="http://schemas.microsoft.com/office/drawing/2014/main" id="{F0FDD12F-3247-3E4B-857F-C0452EDD5F3A}"/>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167175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FB1C1-00F9-344D-B459-E1743A89033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aa-ET"/>
          </a:p>
        </p:txBody>
      </p:sp>
      <p:sp>
        <p:nvSpPr>
          <p:cNvPr id="3" name="Content Placeholder 2">
            <a:extLst>
              <a:ext uri="{FF2B5EF4-FFF2-40B4-BE49-F238E27FC236}">
                <a16:creationId xmlns:a16="http://schemas.microsoft.com/office/drawing/2014/main" id="{18B99774-6EAC-A343-825D-8425A7BC0C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Text Placeholder 3">
            <a:extLst>
              <a:ext uri="{FF2B5EF4-FFF2-40B4-BE49-F238E27FC236}">
                <a16:creationId xmlns:a16="http://schemas.microsoft.com/office/drawing/2014/main" id="{C151E8BF-A319-1148-9588-5AFA6EA4B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15DF262-1C92-414B-A086-1619A96E3C5A}"/>
              </a:ext>
            </a:extLst>
          </p:cNvPr>
          <p:cNvSpPr>
            <a:spLocks noGrp="1"/>
          </p:cNvSpPr>
          <p:nvPr>
            <p:ph type="dt" sz="half" idx="10"/>
          </p:nvPr>
        </p:nvSpPr>
        <p:spPr/>
        <p:txBody>
          <a:bodyPr/>
          <a:lstStyle/>
          <a:p>
            <a:fld id="{06BFE467-E113-4106-9595-D0841CB02DE6}" type="datetime1">
              <a:rPr lang="aa-ET" smtClean="0"/>
              <a:t>6/12/24</a:t>
            </a:fld>
            <a:endParaRPr lang="aa-ET"/>
          </a:p>
        </p:txBody>
      </p:sp>
      <p:sp>
        <p:nvSpPr>
          <p:cNvPr id="6" name="Footer Placeholder 5">
            <a:extLst>
              <a:ext uri="{FF2B5EF4-FFF2-40B4-BE49-F238E27FC236}">
                <a16:creationId xmlns:a16="http://schemas.microsoft.com/office/drawing/2014/main" id="{7A17102D-E1AC-5143-A6C1-A6D71B0F8E2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7" name="Slide Number Placeholder 6">
            <a:extLst>
              <a:ext uri="{FF2B5EF4-FFF2-40B4-BE49-F238E27FC236}">
                <a16:creationId xmlns:a16="http://schemas.microsoft.com/office/drawing/2014/main" id="{431909B7-A893-2246-BFD2-6B9E462FE0F9}"/>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1725048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4A66-32C9-744C-B57C-88B3E3AD482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aa-ET"/>
          </a:p>
        </p:txBody>
      </p:sp>
      <p:sp>
        <p:nvSpPr>
          <p:cNvPr id="3" name="Picture Placeholder 2">
            <a:extLst>
              <a:ext uri="{FF2B5EF4-FFF2-40B4-BE49-F238E27FC236}">
                <a16:creationId xmlns:a16="http://schemas.microsoft.com/office/drawing/2014/main" id="{DA18509B-20DF-E84D-83C9-564C543B8F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a-ET"/>
          </a:p>
        </p:txBody>
      </p:sp>
      <p:sp>
        <p:nvSpPr>
          <p:cNvPr id="4" name="Text Placeholder 3">
            <a:extLst>
              <a:ext uri="{FF2B5EF4-FFF2-40B4-BE49-F238E27FC236}">
                <a16:creationId xmlns:a16="http://schemas.microsoft.com/office/drawing/2014/main" id="{8AE3D982-5109-8B45-A2B3-369C032F1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78D4769-95DE-B947-AEB3-66EADF49DDEA}"/>
              </a:ext>
            </a:extLst>
          </p:cNvPr>
          <p:cNvSpPr>
            <a:spLocks noGrp="1"/>
          </p:cNvSpPr>
          <p:nvPr>
            <p:ph type="dt" sz="half" idx="10"/>
          </p:nvPr>
        </p:nvSpPr>
        <p:spPr/>
        <p:txBody>
          <a:bodyPr/>
          <a:lstStyle/>
          <a:p>
            <a:fld id="{CCAF7B2B-0DF5-4DA4-8CA4-BF8B568CF39C}" type="datetime1">
              <a:rPr lang="aa-ET" smtClean="0"/>
              <a:t>6/12/24</a:t>
            </a:fld>
            <a:endParaRPr lang="aa-ET"/>
          </a:p>
        </p:txBody>
      </p:sp>
      <p:sp>
        <p:nvSpPr>
          <p:cNvPr id="6" name="Footer Placeholder 5">
            <a:extLst>
              <a:ext uri="{FF2B5EF4-FFF2-40B4-BE49-F238E27FC236}">
                <a16:creationId xmlns:a16="http://schemas.microsoft.com/office/drawing/2014/main" id="{CE9D6478-02AB-0141-B79F-F63F70EA120A}"/>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7" name="Slide Number Placeholder 6">
            <a:extLst>
              <a:ext uri="{FF2B5EF4-FFF2-40B4-BE49-F238E27FC236}">
                <a16:creationId xmlns:a16="http://schemas.microsoft.com/office/drawing/2014/main" id="{E75618C4-0BD1-AB45-AEE8-3813210A6703}"/>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20036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E99DFD-C73B-9245-81B5-C9B9EB3F24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aa-ET"/>
          </a:p>
        </p:txBody>
      </p:sp>
      <p:sp>
        <p:nvSpPr>
          <p:cNvPr id="3" name="Text Placeholder 2">
            <a:extLst>
              <a:ext uri="{FF2B5EF4-FFF2-40B4-BE49-F238E27FC236}">
                <a16:creationId xmlns:a16="http://schemas.microsoft.com/office/drawing/2014/main" id="{51EB8DDA-2BC0-E14B-B119-B0C0CCBC8E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150B4D57-2225-DD47-9229-B5A4405C8A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85B92-3AA7-40D7-9308-8C1D622922C5}" type="datetime1">
              <a:rPr lang="aa-ET" smtClean="0"/>
              <a:t>6/12/24</a:t>
            </a:fld>
            <a:endParaRPr lang="aa-ET"/>
          </a:p>
        </p:txBody>
      </p:sp>
      <p:sp>
        <p:nvSpPr>
          <p:cNvPr id="5" name="Footer Placeholder 4">
            <a:extLst>
              <a:ext uri="{FF2B5EF4-FFF2-40B4-BE49-F238E27FC236}">
                <a16:creationId xmlns:a16="http://schemas.microsoft.com/office/drawing/2014/main" id="{CA7D498A-6D4F-B24B-A5F7-64814C74B5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5FEDAC0C-C87B-B34F-B0FC-68F398BF9A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5CAF1-BF11-6149-B88E-767955227975}" type="slidenum">
              <a:rPr lang="aa-ET" smtClean="0"/>
              <a:t>‹#›</a:t>
            </a:fld>
            <a:endParaRPr lang="aa-ET"/>
          </a:p>
        </p:txBody>
      </p:sp>
    </p:spTree>
    <p:extLst>
      <p:ext uri="{BB962C8B-B14F-4D97-AF65-F5344CB8AC3E}">
        <p14:creationId xmlns:p14="http://schemas.microsoft.com/office/powerpoint/2010/main" val="2181641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cid:image001.jpg@01DA4F5B.E7461900"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9D36A-0C4F-5A49-BF7F-3CCA63E84884}"/>
              </a:ext>
            </a:extLst>
          </p:cNvPr>
          <p:cNvSpPr>
            <a:spLocks noGrp="1"/>
          </p:cNvSpPr>
          <p:nvPr>
            <p:ph type="ctrTitle"/>
          </p:nvPr>
        </p:nvSpPr>
        <p:spPr>
          <a:xfrm>
            <a:off x="670963" y="2396970"/>
            <a:ext cx="11054282" cy="2198781"/>
          </a:xfrm>
        </p:spPr>
        <p:txBody>
          <a:bodyPr>
            <a:normAutofit/>
          </a:bodyPr>
          <a:lstStyle/>
          <a:p>
            <a:pPr algn="l"/>
            <a:r>
              <a:rPr lang="en-US" sz="4000" dirty="0">
                <a:solidFill>
                  <a:srgbClr val="2C63FF"/>
                </a:solidFill>
                <a:latin typeface="+mn-lt"/>
              </a:rPr>
              <a:t>Ensuring visibility on </a:t>
            </a:r>
            <a:r>
              <a:rPr lang="en-GB" sz="4000" dirty="0">
                <a:solidFill>
                  <a:srgbClr val="2C63FF"/>
                </a:solidFill>
                <a:latin typeface="+mn-lt"/>
              </a:rPr>
              <a:t>SDAC products and indices </a:t>
            </a:r>
            <a:br>
              <a:rPr lang="en-GB" sz="4000" dirty="0">
                <a:solidFill>
                  <a:srgbClr val="2C63FF"/>
                </a:solidFill>
                <a:latin typeface="+mn-lt"/>
              </a:rPr>
            </a:br>
            <a:r>
              <a:rPr lang="en-GB" sz="4000" dirty="0">
                <a:solidFill>
                  <a:srgbClr val="2C63FF"/>
                </a:solidFill>
                <a:latin typeface="+mn-lt"/>
              </a:rPr>
              <a:t>for the market </a:t>
            </a:r>
            <a:br>
              <a:rPr lang="en-GB" sz="4000" dirty="0">
                <a:solidFill>
                  <a:srgbClr val="2C63FF"/>
                </a:solidFill>
                <a:latin typeface="+mn-lt"/>
              </a:rPr>
            </a:br>
            <a:br>
              <a:rPr lang="en-GB" sz="4000" dirty="0">
                <a:solidFill>
                  <a:srgbClr val="2C63FF"/>
                </a:solidFill>
                <a:latin typeface="+mn-lt"/>
              </a:rPr>
            </a:br>
            <a:r>
              <a:rPr lang="en-GB" sz="2800" dirty="0">
                <a:solidFill>
                  <a:srgbClr val="FFC000"/>
                </a:solidFill>
                <a:latin typeface="+mn-lt"/>
              </a:rPr>
              <a:t>MESC – 13 June 2024</a:t>
            </a:r>
            <a:endParaRPr lang="aa-ET" sz="4000" b="1" dirty="0">
              <a:solidFill>
                <a:srgbClr val="FFC000"/>
              </a:solidFill>
              <a:latin typeface="+mn-lt"/>
            </a:endParaRPr>
          </a:p>
        </p:txBody>
      </p:sp>
      <p:pic>
        <p:nvPicPr>
          <p:cNvPr id="5" name="Picture 4" descr="A picture containing graphical user interface&#10;&#10;Description automatically generated">
            <a:extLst>
              <a:ext uri="{FF2B5EF4-FFF2-40B4-BE49-F238E27FC236}">
                <a16:creationId xmlns:a16="http://schemas.microsoft.com/office/drawing/2014/main" id="{9EFF2DD9-65A7-044E-8145-69C3431A3C2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8053" y="450324"/>
            <a:ext cx="3778490" cy="1209213"/>
          </a:xfrm>
          <a:prstGeom prst="rect">
            <a:avLst/>
          </a:prstGeom>
          <a:noFill/>
        </p:spPr>
      </p:pic>
      <p:sp>
        <p:nvSpPr>
          <p:cNvPr id="3" name="Espace réservé du numéro de diapositive 2"/>
          <p:cNvSpPr>
            <a:spLocks noGrp="1"/>
          </p:cNvSpPr>
          <p:nvPr>
            <p:ph type="sldNum" sz="quarter" idx="12"/>
          </p:nvPr>
        </p:nvSpPr>
        <p:spPr/>
        <p:txBody>
          <a:bodyPr/>
          <a:lstStyle/>
          <a:p>
            <a:fld id="{00A5CAF1-BF11-6149-B88E-767955227975}" type="slidenum">
              <a:rPr lang="aa-ET" smtClean="0"/>
              <a:t>1</a:t>
            </a:fld>
            <a:endParaRPr lang="aa-ET"/>
          </a:p>
        </p:txBody>
      </p:sp>
      <p:pic>
        <p:nvPicPr>
          <p:cNvPr id="4" name="Picture 3" descr="A logo with text on it&#10;&#10;Description automatically generated">
            <a:extLst>
              <a:ext uri="{FF2B5EF4-FFF2-40B4-BE49-F238E27FC236}">
                <a16:creationId xmlns:a16="http://schemas.microsoft.com/office/drawing/2014/main" id="{C83B9FCF-C27C-72BB-22FF-DD8C4474046E}"/>
              </a:ext>
            </a:extLst>
          </p:cNvPr>
          <p:cNvPicPr>
            <a:picLocks noChangeAspect="1"/>
          </p:cNvPicPr>
          <p:nvPr/>
        </p:nvPicPr>
        <p:blipFill rotWithShape="1">
          <a:blip r:embed="rId4" r:link="rId5" cstate="print">
            <a:extLst>
              <a:ext uri="{28A0092B-C50C-407E-A947-70E740481C1C}">
                <a14:useLocalDpi xmlns:a14="http://schemas.microsoft.com/office/drawing/2010/main" val="0"/>
              </a:ext>
            </a:extLst>
          </a:blip>
          <a:srcRect b="12745"/>
          <a:stretch>
            <a:fillRect/>
          </a:stretch>
        </p:blipFill>
        <p:spPr bwMode="auto">
          <a:xfrm>
            <a:off x="291065" y="54348"/>
            <a:ext cx="3778490" cy="1742462"/>
          </a:xfrm>
          <a:prstGeom prst="rect">
            <a:avLst/>
          </a:prstGeom>
          <a:noFill/>
          <a:ln>
            <a:noFill/>
          </a:ln>
        </p:spPr>
      </p:pic>
    </p:spTree>
    <p:extLst>
      <p:ext uri="{BB962C8B-B14F-4D97-AF65-F5344CB8AC3E}">
        <p14:creationId xmlns:p14="http://schemas.microsoft.com/office/powerpoint/2010/main" val="586555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63683" y="365126"/>
            <a:ext cx="11713640" cy="567030"/>
          </a:xfrm>
        </p:spPr>
        <p:txBody>
          <a:bodyPr>
            <a:noAutofit/>
          </a:bodyPr>
          <a:lstStyle/>
          <a:p>
            <a:r>
              <a:rPr lang="en-US" sz="3000" dirty="0">
                <a:solidFill>
                  <a:srgbClr val="FFC000"/>
                </a:solidFill>
                <a:latin typeface="+mn-lt"/>
              </a:rPr>
              <a:t>SDAC products and indexes – </a:t>
            </a:r>
            <a:r>
              <a:rPr lang="en-US" sz="3000" dirty="0">
                <a:solidFill>
                  <a:srgbClr val="2C63FF"/>
                </a:solidFill>
                <a:latin typeface="+mn-lt"/>
              </a:rPr>
              <a:t>what we could figure out</a:t>
            </a:r>
            <a:endParaRPr lang="en-GB" sz="3000" dirty="0">
              <a:solidFill>
                <a:srgbClr val="2C63FF"/>
              </a:solidFill>
              <a:latin typeface="+mn-lt"/>
            </a:endParaRPr>
          </a:p>
        </p:txBody>
      </p:sp>
      <p:sp>
        <p:nvSpPr>
          <p:cNvPr id="6" name="Espace réservé du numéro de diapositive 5"/>
          <p:cNvSpPr>
            <a:spLocks noGrp="1"/>
          </p:cNvSpPr>
          <p:nvPr>
            <p:ph type="sldNum" sz="quarter" idx="12"/>
          </p:nvPr>
        </p:nvSpPr>
        <p:spPr/>
        <p:txBody>
          <a:bodyPr/>
          <a:lstStyle/>
          <a:p>
            <a:fld id="{00A5CAF1-BF11-6149-B88E-767955227975}" type="slidenum">
              <a:rPr lang="en-GB" smtClean="0"/>
              <a:t>2</a:t>
            </a:fld>
            <a:endParaRPr lang="en-GB"/>
          </a:p>
        </p:txBody>
      </p:sp>
      <p:graphicFrame>
        <p:nvGraphicFramePr>
          <p:cNvPr id="3" name="Table 2">
            <a:extLst>
              <a:ext uri="{FF2B5EF4-FFF2-40B4-BE49-F238E27FC236}">
                <a16:creationId xmlns:a16="http://schemas.microsoft.com/office/drawing/2014/main" id="{59AAB64C-C422-8805-6D17-7EBD415AEBFE}"/>
              </a:ext>
            </a:extLst>
          </p:cNvPr>
          <p:cNvGraphicFramePr>
            <a:graphicFrameLocks noGrp="1"/>
          </p:cNvGraphicFramePr>
          <p:nvPr>
            <p:extLst>
              <p:ext uri="{D42A27DB-BD31-4B8C-83A1-F6EECF244321}">
                <p14:modId xmlns:p14="http://schemas.microsoft.com/office/powerpoint/2010/main" val="2666812715"/>
              </p:ext>
            </p:extLst>
          </p:nvPr>
        </p:nvGraphicFramePr>
        <p:xfrm>
          <a:off x="132864" y="1415676"/>
          <a:ext cx="10483673" cy="4038095"/>
        </p:xfrm>
        <a:graphic>
          <a:graphicData uri="http://schemas.openxmlformats.org/drawingml/2006/table">
            <a:tbl>
              <a:tblPr/>
              <a:tblGrid>
                <a:gridCol w="633864">
                  <a:extLst>
                    <a:ext uri="{9D8B030D-6E8A-4147-A177-3AD203B41FA5}">
                      <a16:colId xmlns:a16="http://schemas.microsoft.com/office/drawing/2014/main" val="3261448655"/>
                    </a:ext>
                  </a:extLst>
                </a:gridCol>
                <a:gridCol w="323073">
                  <a:extLst>
                    <a:ext uri="{9D8B030D-6E8A-4147-A177-3AD203B41FA5}">
                      <a16:colId xmlns:a16="http://schemas.microsoft.com/office/drawing/2014/main" val="531030079"/>
                    </a:ext>
                  </a:extLst>
                </a:gridCol>
                <a:gridCol w="305177">
                  <a:extLst>
                    <a:ext uri="{9D8B030D-6E8A-4147-A177-3AD203B41FA5}">
                      <a16:colId xmlns:a16="http://schemas.microsoft.com/office/drawing/2014/main" val="1888398990"/>
                    </a:ext>
                  </a:extLst>
                </a:gridCol>
                <a:gridCol w="258050">
                  <a:extLst>
                    <a:ext uri="{9D8B030D-6E8A-4147-A177-3AD203B41FA5}">
                      <a16:colId xmlns:a16="http://schemas.microsoft.com/office/drawing/2014/main" val="450028854"/>
                    </a:ext>
                  </a:extLst>
                </a:gridCol>
                <a:gridCol w="264668">
                  <a:extLst>
                    <a:ext uri="{9D8B030D-6E8A-4147-A177-3AD203B41FA5}">
                      <a16:colId xmlns:a16="http://schemas.microsoft.com/office/drawing/2014/main" val="983967019"/>
                    </a:ext>
                  </a:extLst>
                </a:gridCol>
                <a:gridCol w="193580">
                  <a:extLst>
                    <a:ext uri="{9D8B030D-6E8A-4147-A177-3AD203B41FA5}">
                      <a16:colId xmlns:a16="http://schemas.microsoft.com/office/drawing/2014/main" val="1995122952"/>
                    </a:ext>
                  </a:extLst>
                </a:gridCol>
                <a:gridCol w="205680">
                  <a:extLst>
                    <a:ext uri="{9D8B030D-6E8A-4147-A177-3AD203B41FA5}">
                      <a16:colId xmlns:a16="http://schemas.microsoft.com/office/drawing/2014/main" val="1275826319"/>
                    </a:ext>
                  </a:extLst>
                </a:gridCol>
                <a:gridCol w="217776">
                  <a:extLst>
                    <a:ext uri="{9D8B030D-6E8A-4147-A177-3AD203B41FA5}">
                      <a16:colId xmlns:a16="http://schemas.microsoft.com/office/drawing/2014/main" val="652396469"/>
                    </a:ext>
                  </a:extLst>
                </a:gridCol>
                <a:gridCol w="193580">
                  <a:extLst>
                    <a:ext uri="{9D8B030D-6E8A-4147-A177-3AD203B41FA5}">
                      <a16:colId xmlns:a16="http://schemas.microsoft.com/office/drawing/2014/main" val="1335723539"/>
                    </a:ext>
                  </a:extLst>
                </a:gridCol>
                <a:gridCol w="229878">
                  <a:extLst>
                    <a:ext uri="{9D8B030D-6E8A-4147-A177-3AD203B41FA5}">
                      <a16:colId xmlns:a16="http://schemas.microsoft.com/office/drawing/2014/main" val="879114803"/>
                    </a:ext>
                  </a:extLst>
                </a:gridCol>
                <a:gridCol w="205680">
                  <a:extLst>
                    <a:ext uri="{9D8B030D-6E8A-4147-A177-3AD203B41FA5}">
                      <a16:colId xmlns:a16="http://schemas.microsoft.com/office/drawing/2014/main" val="4132087937"/>
                    </a:ext>
                  </a:extLst>
                </a:gridCol>
                <a:gridCol w="643346">
                  <a:extLst>
                    <a:ext uri="{9D8B030D-6E8A-4147-A177-3AD203B41FA5}">
                      <a16:colId xmlns:a16="http://schemas.microsoft.com/office/drawing/2014/main" val="1618522329"/>
                    </a:ext>
                  </a:extLst>
                </a:gridCol>
                <a:gridCol w="531838">
                  <a:extLst>
                    <a:ext uri="{9D8B030D-6E8A-4147-A177-3AD203B41FA5}">
                      <a16:colId xmlns:a16="http://schemas.microsoft.com/office/drawing/2014/main" val="63907816"/>
                    </a:ext>
                  </a:extLst>
                </a:gridCol>
                <a:gridCol w="457985">
                  <a:extLst>
                    <a:ext uri="{9D8B030D-6E8A-4147-A177-3AD203B41FA5}">
                      <a16:colId xmlns:a16="http://schemas.microsoft.com/office/drawing/2014/main" val="3952920614"/>
                    </a:ext>
                  </a:extLst>
                </a:gridCol>
                <a:gridCol w="969780">
                  <a:extLst>
                    <a:ext uri="{9D8B030D-6E8A-4147-A177-3AD203B41FA5}">
                      <a16:colId xmlns:a16="http://schemas.microsoft.com/office/drawing/2014/main" val="2306114641"/>
                    </a:ext>
                  </a:extLst>
                </a:gridCol>
                <a:gridCol w="532902">
                  <a:extLst>
                    <a:ext uri="{9D8B030D-6E8A-4147-A177-3AD203B41FA5}">
                      <a16:colId xmlns:a16="http://schemas.microsoft.com/office/drawing/2014/main" val="644181388"/>
                    </a:ext>
                  </a:extLst>
                </a:gridCol>
                <a:gridCol w="532902">
                  <a:extLst>
                    <a:ext uri="{9D8B030D-6E8A-4147-A177-3AD203B41FA5}">
                      <a16:colId xmlns:a16="http://schemas.microsoft.com/office/drawing/2014/main" val="3356816762"/>
                    </a:ext>
                  </a:extLst>
                </a:gridCol>
                <a:gridCol w="491309">
                  <a:extLst>
                    <a:ext uri="{9D8B030D-6E8A-4147-A177-3AD203B41FA5}">
                      <a16:colId xmlns:a16="http://schemas.microsoft.com/office/drawing/2014/main" val="369729194"/>
                    </a:ext>
                  </a:extLst>
                </a:gridCol>
                <a:gridCol w="422240">
                  <a:extLst>
                    <a:ext uri="{9D8B030D-6E8A-4147-A177-3AD203B41FA5}">
                      <a16:colId xmlns:a16="http://schemas.microsoft.com/office/drawing/2014/main" val="2998450870"/>
                    </a:ext>
                  </a:extLst>
                </a:gridCol>
                <a:gridCol w="520215">
                  <a:extLst>
                    <a:ext uri="{9D8B030D-6E8A-4147-A177-3AD203B41FA5}">
                      <a16:colId xmlns:a16="http://schemas.microsoft.com/office/drawing/2014/main" val="2988031149"/>
                    </a:ext>
                  </a:extLst>
                </a:gridCol>
                <a:gridCol w="479234">
                  <a:extLst>
                    <a:ext uri="{9D8B030D-6E8A-4147-A177-3AD203B41FA5}">
                      <a16:colId xmlns:a16="http://schemas.microsoft.com/office/drawing/2014/main" val="347111680"/>
                    </a:ext>
                  </a:extLst>
                </a:gridCol>
                <a:gridCol w="470362">
                  <a:extLst>
                    <a:ext uri="{9D8B030D-6E8A-4147-A177-3AD203B41FA5}">
                      <a16:colId xmlns:a16="http://schemas.microsoft.com/office/drawing/2014/main" val="1525019186"/>
                    </a:ext>
                  </a:extLst>
                </a:gridCol>
                <a:gridCol w="364246">
                  <a:extLst>
                    <a:ext uri="{9D8B030D-6E8A-4147-A177-3AD203B41FA5}">
                      <a16:colId xmlns:a16="http://schemas.microsoft.com/office/drawing/2014/main" val="173487911"/>
                    </a:ext>
                  </a:extLst>
                </a:gridCol>
                <a:gridCol w="627449">
                  <a:extLst>
                    <a:ext uri="{9D8B030D-6E8A-4147-A177-3AD203B41FA5}">
                      <a16:colId xmlns:a16="http://schemas.microsoft.com/office/drawing/2014/main" val="1671097682"/>
                    </a:ext>
                  </a:extLst>
                </a:gridCol>
                <a:gridCol w="408859">
                  <a:extLst>
                    <a:ext uri="{9D8B030D-6E8A-4147-A177-3AD203B41FA5}">
                      <a16:colId xmlns:a16="http://schemas.microsoft.com/office/drawing/2014/main" val="3758208961"/>
                    </a:ext>
                  </a:extLst>
                </a:gridCol>
              </a:tblGrid>
              <a:tr h="794655">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Countries</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AT</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BE</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DE</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a:solidFill>
                            <a:srgbClr val="000000"/>
                          </a:solidFill>
                          <a:effectLst/>
                          <a:highlight>
                            <a:srgbClr val="DAE9F8"/>
                          </a:highlight>
                          <a:latin typeface="Aptos Narrow" panose="020B0004020202020204" pitchFamily="34" charset="0"/>
                        </a:rPr>
                        <a:t>FR</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a:solidFill>
                            <a:srgbClr val="000000"/>
                          </a:solidFill>
                          <a:effectLst/>
                          <a:highlight>
                            <a:srgbClr val="DAE9F8"/>
                          </a:highlight>
                          <a:latin typeface="Aptos Narrow" panose="020B0004020202020204" pitchFamily="34" charset="0"/>
                        </a:rPr>
                        <a:t>NL</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a:solidFill>
                            <a:srgbClr val="000000"/>
                          </a:solidFill>
                          <a:effectLst/>
                          <a:highlight>
                            <a:srgbClr val="DAE9F8"/>
                          </a:highlight>
                          <a:latin typeface="Aptos Narrow" panose="020B0004020202020204" pitchFamily="34" charset="0"/>
                        </a:rPr>
                        <a:t>PL</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DK</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NO</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a:solidFill>
                            <a:srgbClr val="000000"/>
                          </a:solidFill>
                          <a:effectLst/>
                          <a:highlight>
                            <a:srgbClr val="DAE9F8"/>
                          </a:highlight>
                          <a:latin typeface="Aptos Narrow" panose="020B0004020202020204" pitchFamily="34" charset="0"/>
                        </a:rPr>
                        <a:t>SE</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FI</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Italy</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Baltic</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a:solidFill>
                            <a:srgbClr val="000000"/>
                          </a:solidFill>
                          <a:effectLst/>
                          <a:highlight>
                            <a:srgbClr val="DAE9F8"/>
                          </a:highlight>
                          <a:latin typeface="Aptos Narrow" panose="020B0004020202020204" pitchFamily="34" charset="0"/>
                        </a:rPr>
                        <a:t>Poland</a:t>
                      </a:r>
                      <a:endParaRPr lang="en-GB" sz="900" b="1" i="0" u="none" strike="noStrike" noProof="0" dirty="0">
                        <a:solidFill>
                          <a:srgbClr val="000000"/>
                        </a:solidFill>
                        <a:effectLst/>
                        <a:highlight>
                          <a:srgbClr val="DAE9F8"/>
                        </a:highlight>
                        <a:latin typeface="Aptos Narrow" panose="020B0004020202020204" pitchFamily="34" charset="0"/>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a:r>
                        <a:rPr lang="en-GB" sz="900" b="1" i="0" u="none" strike="noStrike" noProof="0" dirty="0">
                          <a:solidFill>
                            <a:srgbClr val="000000"/>
                          </a:solidFill>
                          <a:effectLst/>
                          <a:highlight>
                            <a:srgbClr val="DAE9F8"/>
                          </a:highlight>
                          <a:latin typeface="Aptos Narrow" panose="020B0004020202020204" pitchFamily="34" charset="0"/>
                        </a:rPr>
                        <a:t>Romania</a:t>
                      </a:r>
                      <a:endParaRPr lang="fr-FR" dirty="0"/>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Spain, Portugal</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Czech Republic</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Hungary</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a:solidFill>
                            <a:srgbClr val="000000"/>
                          </a:solidFill>
                          <a:effectLst/>
                          <a:highlight>
                            <a:srgbClr val="DAE9F8"/>
                          </a:highlight>
                          <a:latin typeface="Aptos Narrow" panose="020B0004020202020204" pitchFamily="34" charset="0"/>
                        </a:rPr>
                        <a:t>Bulgaria</a:t>
                      </a:r>
                      <a:endParaRPr lang="en-GB" sz="900" b="1" i="0" u="none" strike="noStrike" noProof="0" dirty="0">
                        <a:solidFill>
                          <a:srgbClr val="000000"/>
                        </a:solidFill>
                        <a:effectLst/>
                        <a:highlight>
                          <a:srgbClr val="DAE9F8"/>
                        </a:highlight>
                        <a:latin typeface="Aptos Narrow" panose="020B0004020202020204" pitchFamily="34" charset="0"/>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Slovenia</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Croatia</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Austria, Germany</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Greece</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a:solidFill>
                            <a:srgbClr val="000000"/>
                          </a:solidFill>
                          <a:effectLst/>
                          <a:highlight>
                            <a:srgbClr val="DAE9F8"/>
                          </a:highlight>
                          <a:latin typeface="Aptos Narrow" panose="020B0004020202020204" pitchFamily="34" charset="0"/>
                        </a:rPr>
                        <a:t>Slovakia</a:t>
                      </a:r>
                      <a:endParaRPr lang="en-GB" sz="900" b="1" i="0" u="none" strike="noStrike" noProof="0" dirty="0">
                        <a:solidFill>
                          <a:srgbClr val="000000"/>
                        </a:solidFill>
                        <a:effectLst/>
                        <a:highlight>
                          <a:srgbClr val="DAE9F8"/>
                        </a:highlight>
                        <a:latin typeface="Aptos Narrow" panose="020B0004020202020204" pitchFamily="34" charset="0"/>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Irish SEM</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extLst>
                  <a:ext uri="{0D108BD9-81ED-4DB2-BD59-A6C34878D82A}">
                    <a16:rowId xmlns:a16="http://schemas.microsoft.com/office/drawing/2014/main" val="3793175769"/>
                  </a:ext>
                </a:extLst>
              </a:tr>
              <a:tr h="571780">
                <a:tc>
                  <a:txBody>
                    <a:bodyPr/>
                    <a:lstStyle/>
                    <a:p>
                      <a:pPr algn="ctr" fontAlgn="ctr"/>
                      <a:r>
                        <a:rPr lang="en-GB" sz="900" b="1" i="0" u="none" strike="noStrike" noProof="0">
                          <a:solidFill>
                            <a:srgbClr val="000000"/>
                          </a:solidFill>
                          <a:effectLst/>
                          <a:highlight>
                            <a:srgbClr val="E8E8E8"/>
                          </a:highlight>
                          <a:latin typeface="Aptos Narrow" panose="020B0004020202020204" pitchFamily="34" charset="0"/>
                        </a:rPr>
                        <a:t>NEMOs</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E8E8E8"/>
                    </a:solidFill>
                  </a:tcPr>
                </a:tc>
                <a:tc gridSpan="10">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EPEX / Nord Pool</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E8E8E8"/>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fr-FR"/>
                    </a:p>
                  </a:txBody>
                  <a:tcPr/>
                </a:tc>
                <a:tc hMerge="1">
                  <a:txBody>
                    <a:bodyPr/>
                    <a:lstStyle/>
                    <a:p>
                      <a:endParaRPr lang="en-GB"/>
                    </a:p>
                  </a:txBody>
                  <a:tcPr>
                    <a:lnL w="6350" cap="flat" cmpd="sng" algn="ctr">
                      <a:solidFill>
                        <a:srgbClr val="A6C9EC"/>
                      </a:solidFill>
                      <a:prstDash val="solid"/>
                      <a:round/>
                      <a:headEnd type="none" w="med" len="med"/>
                      <a:tailEnd type="none" w="med" len="med"/>
                    </a:lnL>
                    <a:lnT w="6350" cap="flat" cmpd="sng" algn="ctr">
                      <a:solidFill>
                        <a:srgbClr val="A6C9EC"/>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GME</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Nord Pool</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TGE</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a:r>
                        <a:rPr lang="en-GB" sz="900" b="0" i="0" u="none" strike="noStrike" noProof="0" dirty="0">
                          <a:solidFill>
                            <a:srgbClr val="000000"/>
                          </a:solidFill>
                          <a:effectLst/>
                          <a:highlight>
                            <a:srgbClr val="E8E8E8"/>
                          </a:highlight>
                          <a:latin typeface="Aptos Narrow" panose="020B0004020202020204" pitchFamily="34" charset="0"/>
                        </a:rPr>
                        <a:t>OPCOM / BRM</a:t>
                      </a:r>
                      <a:endParaRPr lang="fr-FR" dirty="0"/>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OMIE</a:t>
                      </a:r>
                    </a:p>
                  </a:txBody>
                  <a:tcPr marL="3946" marR="3946" marT="3946" marB="0" anchor="ctr">
                    <a:lnL w="6350" cap="flat" cmpd="sng" algn="ctr">
                      <a:solidFill>
                        <a:srgbClr val="A6C9EC"/>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OTE</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rgbClr val="E8E8E8"/>
                    </a:solidFill>
                  </a:tcPr>
                </a:tc>
                <a:tc>
                  <a:txBody>
                    <a:bodyPr/>
                    <a:lstStyle/>
                    <a:p>
                      <a:pPr algn="ctr" fontAlgn="ctr"/>
                      <a:r>
                        <a:rPr lang="en-GB" sz="900" b="0" i="0" u="none" strike="noStrike" noProof="0">
                          <a:solidFill>
                            <a:srgbClr val="000000"/>
                          </a:solidFill>
                          <a:effectLst/>
                          <a:highlight>
                            <a:srgbClr val="E8E8E8"/>
                          </a:highlight>
                          <a:latin typeface="Aptos Narrow" panose="020B0004020202020204" pitchFamily="34" charset="0"/>
                        </a:rPr>
                        <a:t>HUPX</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IBEX</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BSP</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CROPEX</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EXAA</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err="1">
                          <a:solidFill>
                            <a:srgbClr val="000000"/>
                          </a:solidFill>
                          <a:effectLst/>
                          <a:highlight>
                            <a:srgbClr val="E8E8E8"/>
                          </a:highlight>
                          <a:latin typeface="Aptos Narrow" panose="020B0004020202020204" pitchFamily="34" charset="0"/>
                        </a:rPr>
                        <a:t>HEnEx</a:t>
                      </a:r>
                      <a:endParaRPr lang="en-GB" sz="900" b="0" i="0" u="none" strike="noStrike" noProof="0" dirty="0">
                        <a:solidFill>
                          <a:srgbClr val="000000"/>
                        </a:solidFill>
                        <a:effectLst/>
                        <a:highlight>
                          <a:srgbClr val="E8E8E8"/>
                        </a:highlight>
                        <a:latin typeface="Aptos Narrow" panose="020B0004020202020204" pitchFamily="34" charset="0"/>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OKTE</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err="1">
                          <a:solidFill>
                            <a:srgbClr val="000000"/>
                          </a:solidFill>
                          <a:effectLst/>
                          <a:highlight>
                            <a:srgbClr val="E8E8E8"/>
                          </a:highlight>
                          <a:latin typeface="Aptos Narrow" panose="020B0004020202020204" pitchFamily="34" charset="0"/>
                        </a:rPr>
                        <a:t>SEMOpx</a:t>
                      </a:r>
                      <a:endParaRPr lang="en-GB" sz="900" b="0" i="0" u="none" strike="noStrike" noProof="0" dirty="0">
                        <a:solidFill>
                          <a:srgbClr val="000000"/>
                        </a:solidFill>
                        <a:effectLst/>
                        <a:highlight>
                          <a:srgbClr val="E8E8E8"/>
                        </a:highlight>
                        <a:latin typeface="Aptos Narrow" panose="020B0004020202020204" pitchFamily="34" charset="0"/>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extLst>
                  <a:ext uri="{0D108BD9-81ED-4DB2-BD59-A6C34878D82A}">
                    <a16:rowId xmlns:a16="http://schemas.microsoft.com/office/drawing/2014/main" val="3090889238"/>
                  </a:ext>
                </a:extLst>
              </a:tr>
              <a:tr h="529768">
                <a:tc>
                  <a:txBody>
                    <a:bodyPr/>
                    <a:lstStyle/>
                    <a:p>
                      <a:pPr algn="ctr" fontAlgn="ctr"/>
                      <a:r>
                        <a:rPr lang="en-GB" sz="900" b="1" i="0" u="none" strike="noStrike" noProof="0">
                          <a:solidFill>
                            <a:srgbClr val="000000"/>
                          </a:solidFill>
                          <a:effectLst/>
                          <a:latin typeface="Aptos Narrow" panose="020B0004020202020204" pitchFamily="34" charset="0"/>
                        </a:rPr>
                        <a:t>SDAC products available in 2025</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gridSpan="13">
                  <a:txBody>
                    <a:bodyPr/>
                    <a:lstStyle/>
                    <a:p>
                      <a:pPr marL="0" algn="ctr" defTabSz="914400" rtl="0" eaLnBrk="1" fontAlgn="ctr" latinLnBrk="0" hangingPunct="1"/>
                      <a:r>
                        <a:rPr lang="en-US" sz="900" b="0" i="0" u="none" strike="noStrike" kern="1200" dirty="0">
                          <a:solidFill>
                            <a:srgbClr val="000000"/>
                          </a:solidFill>
                          <a:effectLst/>
                          <a:latin typeface="Aptos Narrow" panose="020B0004020202020204" pitchFamily="34" charset="0"/>
                          <a:ea typeface="+mn-ea"/>
                          <a:cs typeface="+mn-cs"/>
                        </a:rPr>
                        <a:t>15', 30' and 60'</a:t>
                      </a:r>
                    </a:p>
                  </a:txBody>
                  <a:tcPr marL="3946" marR="3946" marT="3946" marB="0" anchor="ctr">
                    <a:lnL w="6350" cap="flat" cmpd="sng" algn="ctr">
                      <a:solidFill>
                        <a:srgbClr val="A6C9EC"/>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chemeClr val="accent1">
                          <a:lumMod val="20000"/>
                          <a:lumOff val="80000"/>
                        </a:schemeClr>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pPr algn="ctr" fontAlgn="ctr"/>
                      <a:endParaRPr lang="en-GB" sz="900" b="0" i="0" u="none" strike="noStrike" dirty="0">
                        <a:solidFill>
                          <a:srgbClr val="000000"/>
                        </a:solidFill>
                        <a:effectLst/>
                        <a:latin typeface="Aptos Narrow" panose="020B0004020202020204" pitchFamily="34" charset="0"/>
                      </a:endParaRPr>
                    </a:p>
                  </a:txBody>
                  <a:tcPr marL="3946" marR="3946" marT="3946" marB="0" anchor="ctr"/>
                </a:tc>
                <a:tc hMerge="1">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15', 30' and 60'</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hMerge="1">
                  <a:txBody>
                    <a:bodyPr/>
                    <a:lstStyle/>
                    <a:p>
                      <a:endParaRPr lang="fr-FR"/>
                    </a:p>
                  </a:txBody>
                  <a:tcPr>
                    <a:lnL w="12700" cap="flat" cmpd="sng" algn="ctr">
                      <a:solidFill>
                        <a:schemeClr val="accent1">
                          <a:lumMod val="20000"/>
                          <a:lumOff val="80000"/>
                        </a:schemeClr>
                      </a:solidFill>
                      <a:prstDash val="solid"/>
                      <a:round/>
                      <a:headEnd type="none" w="med" len="med"/>
                      <a:tailEnd type="none" w="med" len="med"/>
                    </a:lnL>
                    <a:lnT w="12700" cap="flat" cmpd="sng" algn="ctr">
                      <a:solidFill>
                        <a:schemeClr val="accent1">
                          <a:lumMod val="20000"/>
                          <a:lumOff val="80000"/>
                        </a:schemeClr>
                      </a:solidFill>
                      <a:prstDash val="solid"/>
                      <a:round/>
                      <a:headEnd type="none" w="med" len="med"/>
                      <a:tailEnd type="none" w="med" len="med"/>
                    </a:lnT>
                  </a:tcPr>
                </a:tc>
                <a:tc hMerge="1">
                  <a:txBody>
                    <a:bodyPr/>
                    <a:lstStyle/>
                    <a:p>
                      <a:pPr marL="0" algn="ctr" defTabSz="914400" rtl="0" eaLnBrk="1" fontAlgn="ctr" latinLnBrk="0" hangingPunct="1"/>
                      <a:endParaRPr lang="en-US" sz="900" b="0" i="0" u="none" strike="noStrike" kern="1200" dirty="0">
                        <a:solidFill>
                          <a:srgbClr val="000000"/>
                        </a:solidFill>
                        <a:effectLst/>
                        <a:latin typeface="Aptos Narrow" panose="020B0004020202020204" pitchFamily="34" charset="0"/>
                        <a:ea typeface="+mn-ea"/>
                        <a:cs typeface="+mn-cs"/>
                      </a:endParaRP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OPCOM: 15', 30' and 60’</a:t>
                      </a:r>
                      <a:br>
                        <a:rPr lang="en-GB" sz="900" b="0" i="0" u="none" strike="noStrike" kern="1200" dirty="0">
                          <a:solidFill>
                            <a:srgbClr val="000000"/>
                          </a:solidFill>
                          <a:effectLst/>
                          <a:latin typeface="Aptos Narrow" panose="020B0004020202020204" pitchFamily="34" charset="0"/>
                          <a:ea typeface="+mn-ea"/>
                          <a:cs typeface="+mn-cs"/>
                        </a:rPr>
                      </a:br>
                      <a:r>
                        <a:rPr lang="en-GB" sz="900" b="0" i="0" u="none" strike="noStrike" kern="1200" dirty="0">
                          <a:solidFill>
                            <a:srgbClr val="000000"/>
                          </a:solidFill>
                          <a:effectLst/>
                          <a:latin typeface="Aptos Narrow" panose="020B0004020202020204" pitchFamily="34" charset="0"/>
                          <a:ea typeface="+mn-ea"/>
                          <a:cs typeface="+mn-cs"/>
                        </a:rPr>
                        <a:t>BRM: no info</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15' </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gridSpan="8">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15' and 60’</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hMerge="1">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15' and 60'</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15' and 60'</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endParaRPr lang="fr-FR"/>
                    </a:p>
                  </a:txBody>
                  <a:tcPr/>
                </a:tc>
                <a:tc hMerge="1">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15’ and 30'</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rgbClr val="000000"/>
                          </a:solidFill>
                          <a:effectLst/>
                          <a:latin typeface="Aptos Narrow" panose="020B0004020202020204" pitchFamily="34" charset="0"/>
                          <a:ea typeface="+mn-ea"/>
                          <a:cs typeface="+mn-cs"/>
                        </a:rPr>
                        <a:t>15' and 60'</a:t>
                      </a:r>
                    </a:p>
                  </a:txBody>
                  <a:tcPr marL="3946" marR="3946" marT="3946" marB="0" anchor="ctr">
                    <a:lnL w="6350" cap="flat" cmpd="sng" algn="ctr">
                      <a:solidFill>
                        <a:srgbClr val="A6C9EC"/>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rgbClr val="000000"/>
                          </a:solidFill>
                          <a:effectLst/>
                          <a:latin typeface="Aptos Narrow" panose="020B0004020202020204" pitchFamily="34" charset="0"/>
                          <a:ea typeface="+mn-ea"/>
                          <a:cs typeface="+mn-cs"/>
                        </a:rPr>
                        <a:t>30’'</a:t>
                      </a:r>
                    </a:p>
                  </a:txBody>
                  <a:tcPr marL="3946" marR="3946" marT="3946" marB="0" anchor="ctr">
                    <a:lnL w="6350" cap="flat" cmpd="sng" algn="ctr">
                      <a:solidFill>
                        <a:srgbClr val="A6C9EC"/>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 15' and 60'</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rgbClr val="000000"/>
                          </a:solidFill>
                          <a:effectLst/>
                          <a:latin typeface="Aptos Narrow" panose="020B0004020202020204" pitchFamily="34" charset="0"/>
                          <a:ea typeface="+mn-ea"/>
                          <a:cs typeface="+mn-cs"/>
                        </a:rPr>
                        <a:t>30’</a:t>
                      </a:r>
                    </a:p>
                  </a:txBody>
                  <a:tcPr marL="3946" marR="3946" marT="3946" marB="0" anchor="ctr">
                    <a:lnL w="6350" cap="flat" cmpd="sng" algn="ctr">
                      <a:solidFill>
                        <a:srgbClr val="A6C9EC"/>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1076979"/>
                  </a:ext>
                </a:extLst>
              </a:tr>
              <a:tr h="529768">
                <a:tc>
                  <a:txBody>
                    <a:bodyPr/>
                    <a:lstStyle/>
                    <a:p>
                      <a:pPr algn="ctr" fontAlgn="ctr"/>
                      <a:r>
                        <a:rPr lang="en-GB" sz="900" b="1" i="0" u="none" strike="noStrike" noProof="0" dirty="0">
                          <a:solidFill>
                            <a:srgbClr val="000000"/>
                          </a:solidFill>
                          <a:effectLst/>
                          <a:latin typeface="Aptos Narrow" panose="020B0004020202020204" pitchFamily="34" charset="0"/>
                        </a:rPr>
                        <a:t>Publication of 60' index</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gridSpan="10">
                  <a:txBody>
                    <a:bodyPr/>
                    <a:lstStyle/>
                    <a:p>
                      <a:pPr algn="ctr" fontAlgn="ctr"/>
                      <a:r>
                        <a:rPr lang="en-GB" sz="900" b="0" i="0" u="none" strike="noStrike" noProof="0" dirty="0">
                          <a:solidFill>
                            <a:srgbClr val="000000"/>
                          </a:solidFill>
                          <a:effectLst/>
                          <a:latin typeface="Aptos Narrow" panose="020B0004020202020204" pitchFamily="34" charset="0"/>
                        </a:rPr>
                        <a:t>information available – different options </a:t>
                      </a:r>
                      <a:br>
                        <a:rPr lang="en-GB" sz="900" b="0" i="0" u="none" strike="noStrike" noProof="0" dirty="0">
                          <a:solidFill>
                            <a:srgbClr val="000000"/>
                          </a:solidFill>
                          <a:effectLst/>
                          <a:latin typeface="Aptos Narrow" panose="020B0004020202020204" pitchFamily="34" charset="0"/>
                        </a:rPr>
                      </a:br>
                      <a:r>
                        <a:rPr lang="en-GB" sz="900" b="0" i="0" u="none" strike="noStrike" noProof="0" dirty="0">
                          <a:solidFill>
                            <a:srgbClr val="000000"/>
                          </a:solidFill>
                          <a:effectLst/>
                          <a:latin typeface="Aptos Narrow" panose="020B0004020202020204" pitchFamily="34" charset="0"/>
                        </a:rPr>
                        <a:t>depending on NEMO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fr-FR"/>
                    </a:p>
                  </a:txBody>
                  <a:tcPr/>
                </a:tc>
                <a:tc hMerge="1">
                  <a:txBody>
                    <a:bodyPr/>
                    <a:lstStyle/>
                    <a:p>
                      <a:endParaRPr lang="en-GB"/>
                    </a:p>
                  </a:txBody>
                  <a:tcPr>
                    <a:lnL w="6350" cap="flat" cmpd="sng" algn="ctr">
                      <a:solidFill>
                        <a:srgbClr val="A6C9EC"/>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noProof="0" dirty="0">
                          <a:solidFill>
                            <a:srgbClr val="000000"/>
                          </a:solidFill>
                          <a:effectLst/>
                          <a:latin typeface="Aptos Narrow" panose="020B0004020202020204" pitchFamily="34" charset="0"/>
                          <a:ea typeface="+mn-ea"/>
                          <a:cs typeface="+mn-cs"/>
                        </a:rPr>
                        <a:t>consultation</a:t>
                      </a:r>
                    </a:p>
                    <a:p>
                      <a:pPr marL="0" algn="ctr" defTabSz="914400" rtl="0" eaLnBrk="1" fontAlgn="ctr" latinLnBrk="0" hangingPunct="1"/>
                      <a:endParaRPr lang="en-GB" sz="900" b="0" i="0" u="none" strike="noStrike" kern="1200" noProof="0" dirty="0">
                        <a:solidFill>
                          <a:srgbClr val="000000"/>
                        </a:solidFill>
                        <a:effectLst/>
                        <a:latin typeface="Aptos Narrow" panose="020B0004020202020204" pitchFamily="34" charset="0"/>
                        <a:ea typeface="+mn-ea"/>
                        <a:cs typeface="+mn-cs"/>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noProof="0" dirty="0">
                          <a:solidFill>
                            <a:srgbClr val="000000"/>
                          </a:solidFill>
                          <a:effectLst/>
                          <a:latin typeface="Aptos Narrow" panose="020B0004020202020204" pitchFamily="34" charset="0"/>
                          <a:ea typeface="+mn-ea"/>
                          <a:cs typeface="+mn-cs"/>
                        </a:rPr>
                        <a:t>no info</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endParaRPr lang="fr-FR"/>
                    </a:p>
                  </a:txBody>
                  <a:tcPr>
                    <a:lnL w="6350" cap="flat" cmpd="sng" algn="ctr">
                      <a:solidFill>
                        <a:srgbClr val="A6C9EC"/>
                      </a:solidFill>
                      <a:prstDash val="solid"/>
                      <a:round/>
                      <a:headEnd type="none" w="med" len="med"/>
                      <a:tailEnd type="none" w="med" len="med"/>
                    </a:lnL>
                    <a:lnT w="12700" cap="flat" cmpd="sng" algn="ctr">
                      <a:solidFill>
                        <a:schemeClr val="accent1">
                          <a:lumMod val="20000"/>
                          <a:lumOff val="80000"/>
                        </a:schemeClr>
                      </a:solidFill>
                      <a:prstDash val="solid"/>
                      <a:round/>
                      <a:headEnd type="none" w="med" len="med"/>
                      <a:tailEnd type="none" w="med" len="med"/>
                    </a:lnT>
                  </a:tcPr>
                </a:tc>
                <a:tc hMerge="1">
                  <a:txBody>
                    <a:bodyPr/>
                    <a:lstStyle/>
                    <a:p>
                      <a:pPr marL="0" algn="ctr" defTabSz="914400" rtl="0" eaLnBrk="1" fontAlgn="ctr" latinLnBrk="0" hangingPunct="1"/>
                      <a:endParaRPr lang="en-GB" sz="900" b="0" i="0" u="none" strike="noStrike" kern="1200" noProof="0" dirty="0">
                        <a:solidFill>
                          <a:srgbClr val="000000"/>
                        </a:solidFill>
                        <a:effectLst/>
                        <a:latin typeface="Aptos Narrow" panose="020B0004020202020204" pitchFamily="34" charset="0"/>
                        <a:ea typeface="+mn-ea"/>
                        <a:cs typeface="+mn-cs"/>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gridSpan="4">
                  <a:txBody>
                    <a:bodyPr/>
                    <a:lstStyle/>
                    <a:p>
                      <a:pPr marL="0" algn="ctr" defTabSz="914400" rtl="0" eaLnBrk="1" fontAlgn="ctr" latinLnBrk="0" hangingPunct="1"/>
                      <a:r>
                        <a:rPr lang="en-GB" sz="900" b="0" i="0" u="none" strike="noStrike" kern="1200" noProof="0" dirty="0">
                          <a:solidFill>
                            <a:srgbClr val="000000"/>
                          </a:solidFill>
                          <a:effectLst/>
                          <a:latin typeface="Aptos Narrow" panose="020B0004020202020204" pitchFamily="34" charset="0"/>
                          <a:ea typeface="+mn-ea"/>
                          <a:cs typeface="+mn-cs"/>
                        </a:rPr>
                        <a:t>information available – different options depending on NEMO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dirty="0">
                          <a:solidFill>
                            <a:srgbClr val="000000"/>
                          </a:solidFill>
                          <a:effectLst/>
                          <a:latin typeface="Aptos Narrow" panose="020B0004020202020204" pitchFamily="34" charset="0"/>
                        </a:rPr>
                        <a:t>Yes</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dirty="0">
                          <a:solidFill>
                            <a:srgbClr val="000000"/>
                          </a:solidFill>
                          <a:effectLst/>
                          <a:latin typeface="Aptos Narrow" panose="020B0004020202020204" pitchFamily="34" charset="0"/>
                        </a:rPr>
                        <a:t>Yes</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kern="1200" noProof="0" dirty="0">
                          <a:solidFill>
                            <a:srgbClr val="000000"/>
                          </a:solidFill>
                          <a:effectLst/>
                          <a:latin typeface="Aptos Narrow" panose="020B0004020202020204" pitchFamily="34" charset="0"/>
                          <a:ea typeface="+mn-ea"/>
                          <a:cs typeface="+mn-cs"/>
                        </a:rPr>
                        <a:t>no info</a:t>
                      </a:r>
                      <a:endParaRPr lang="en-GB" sz="900" b="0" i="0" u="none" strike="noStrike" noProof="0" dirty="0">
                        <a:solidFill>
                          <a:srgbClr val="000000"/>
                        </a:solidFill>
                        <a:effectLst/>
                        <a:latin typeface="Aptos Narrow" panose="020B0004020202020204" pitchFamily="34" charset="0"/>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gridSpan="4">
                  <a:txBody>
                    <a:bodyPr/>
                    <a:lstStyle/>
                    <a:p>
                      <a:pPr algn="ctr"/>
                      <a:r>
                        <a:rPr lang="en-GB" sz="900" b="0" i="0" u="none" strike="noStrike" kern="1200" noProof="0" dirty="0">
                          <a:solidFill>
                            <a:srgbClr val="000000"/>
                          </a:solidFill>
                          <a:effectLst/>
                          <a:latin typeface="Aptos Narrow" panose="020B0004020202020204" pitchFamily="34" charset="0"/>
                          <a:ea typeface="+mn-ea"/>
                          <a:cs typeface="+mn-cs"/>
                        </a:rPr>
                        <a:t>no info</a:t>
                      </a:r>
                      <a:endParaRPr lang="fr-FR" dirty="0"/>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a:txBody>
                    <a:bodyPr/>
                    <a:lstStyle/>
                    <a:p>
                      <a:pPr algn="ctr" fontAlgn="ctr"/>
                      <a:r>
                        <a:rPr lang="en-GB" sz="900" b="0" i="0" u="none" strike="noStrike" noProof="0" dirty="0">
                          <a:solidFill>
                            <a:srgbClr val="000000"/>
                          </a:solidFill>
                          <a:effectLst/>
                          <a:latin typeface="Aptos Narrow" panose="020B0004020202020204" pitchFamily="34" charset="0"/>
                        </a:rPr>
                        <a:t>consultation</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Aptos Narrow" panose="020B0004020202020204" pitchFamily="34" charset="0"/>
                          <a:ea typeface="+mn-ea"/>
                          <a:cs typeface="+mn-cs"/>
                        </a:rPr>
                        <a:t>no info</a:t>
                      </a:r>
                    </a:p>
                  </a:txBody>
                  <a:tcPr marL="3946" marR="3946" marT="3946" marB="0" anchor="ctr">
                    <a:lnL w="6350" cap="flat" cmpd="sng" algn="ctr">
                      <a:solidFill>
                        <a:srgbClr val="A6C9EC"/>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extLst>
                  <a:ext uri="{0D108BD9-81ED-4DB2-BD59-A6C34878D82A}">
                    <a16:rowId xmlns:a16="http://schemas.microsoft.com/office/drawing/2014/main" val="1102191963"/>
                  </a:ext>
                </a:extLst>
              </a:tr>
              <a:tr h="1589306">
                <a:tc>
                  <a:txBody>
                    <a:bodyPr/>
                    <a:lstStyle/>
                    <a:p>
                      <a:pPr algn="ctr" fontAlgn="ctr"/>
                      <a:r>
                        <a:rPr lang="en-GB" sz="900" b="1" i="0" u="none" strike="noStrike" noProof="0">
                          <a:solidFill>
                            <a:srgbClr val="000000"/>
                          </a:solidFill>
                          <a:effectLst/>
                          <a:latin typeface="Aptos Narrow" panose="020B0004020202020204" pitchFamily="34" charset="0"/>
                        </a:rPr>
                        <a:t>Methodology of 60' index calculation </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gridSpan="10">
                  <a:txBody>
                    <a:bodyPr/>
                    <a:lstStyle/>
                    <a:p>
                      <a:pPr algn="ctr" fontAlgn="ctr"/>
                      <a:r>
                        <a:rPr lang="en-GB" sz="900" b="0" i="0" u="none" strike="noStrike" noProof="0" dirty="0">
                          <a:solidFill>
                            <a:srgbClr val="000000"/>
                          </a:solidFill>
                          <a:effectLst/>
                          <a:latin typeface="Aptos Narrow" panose="020B0004020202020204" pitchFamily="34" charset="0"/>
                        </a:rPr>
                        <a:t>information partially available – different options depending on NEMO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fr-FR"/>
                    </a:p>
                  </a:txBody>
                  <a:tcPr/>
                </a:tc>
                <a:tc hMerge="1">
                  <a:txBody>
                    <a:bodyPr/>
                    <a:lstStyle/>
                    <a:p>
                      <a:endParaRPr lang="en-GB"/>
                    </a:p>
                  </a:txBody>
                  <a:tcPr>
                    <a:lnL w="6350" cap="flat" cmpd="sng" algn="ctr">
                      <a:solidFill>
                        <a:srgbClr val="A6C9EC"/>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algn="ctr" defTabSz="914400" rtl="0" eaLnBrk="1" fontAlgn="ctr" latinLnBrk="0" hangingPunct="1"/>
                      <a:r>
                        <a:rPr lang="en-GB" sz="900" b="0" i="0" u="none" strike="noStrike" kern="1200" noProof="0" dirty="0">
                          <a:solidFill>
                            <a:srgbClr val="000000"/>
                          </a:solidFill>
                          <a:effectLst/>
                          <a:latin typeface="Aptos Narrow" panose="020B0004020202020204" pitchFamily="34" charset="0"/>
                          <a:ea typeface="+mn-ea"/>
                          <a:cs typeface="+mn-cs"/>
                        </a:rPr>
                        <a:t>consultation</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gridSpan="3">
                  <a:txBody>
                    <a:bodyPr/>
                    <a:lstStyle/>
                    <a:p>
                      <a:pPr marL="0" algn="ctr" defTabSz="914400" rtl="0" eaLnBrk="1" fontAlgn="ctr" latinLnBrk="0" hangingPunct="1"/>
                      <a:r>
                        <a:rPr lang="en-GB" sz="900" b="0" i="0" u="none" strike="noStrike" kern="1200" noProof="0" dirty="0">
                          <a:solidFill>
                            <a:srgbClr val="000000"/>
                          </a:solidFill>
                          <a:effectLst/>
                          <a:latin typeface="Aptos Narrow" panose="020B0004020202020204" pitchFamily="34" charset="0"/>
                          <a:ea typeface="+mn-ea"/>
                          <a:cs typeface="+mn-cs"/>
                        </a:rPr>
                        <a:t>no info</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hMerge="1">
                  <a:txBody>
                    <a:bodyPr/>
                    <a:lstStyle/>
                    <a:p>
                      <a:endParaRPr lang="fr-FR"/>
                    </a:p>
                  </a:txBody>
                  <a:tcPr>
                    <a:lnL w="6350" cap="flat" cmpd="sng" algn="ctr">
                      <a:solidFill>
                        <a:srgbClr val="A6C9EC"/>
                      </a:solidFill>
                      <a:prstDash val="solid"/>
                      <a:round/>
                      <a:headEnd type="none" w="med" len="med"/>
                      <a:tailEnd type="none" w="med" len="med"/>
                    </a:lnL>
                  </a:tcPr>
                </a:tc>
                <a:tc hMerge="1">
                  <a:txBody>
                    <a:bodyPr/>
                    <a:lstStyle/>
                    <a:p>
                      <a:pPr algn="ctr" fontAlgn="ctr"/>
                      <a:endParaRPr lang="en-GB" sz="900" b="0" i="0" u="none" strike="noStrike" noProof="0" dirty="0">
                        <a:solidFill>
                          <a:srgbClr val="000000"/>
                        </a:solidFill>
                        <a:effectLst/>
                        <a:latin typeface="Aptos Narrow" panose="020B0004020202020204" pitchFamily="34" charset="0"/>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gridSpan="4">
                  <a:txBody>
                    <a:bodyPr/>
                    <a:lstStyle/>
                    <a:p>
                      <a:pPr algn="ctr" fontAlgn="ctr"/>
                      <a:r>
                        <a:rPr lang="en-GB" sz="900" b="0" i="0" u="none" strike="noStrike" noProof="0" dirty="0">
                          <a:solidFill>
                            <a:srgbClr val="000000"/>
                          </a:solidFill>
                          <a:effectLst/>
                          <a:latin typeface="Aptos Narrow" panose="020B0004020202020204" pitchFamily="34" charset="0"/>
                        </a:rPr>
                        <a:t>information partially available – different options depending on NEMO</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The relation between products and indices is the mean average (strict average). The same will be applicable for relation between 15' and 60' products, where the rounded 60' price should equal rounded average of unrounded 15' prices.</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In 15min bidding areas, hourly prices follow from the average rule:</a:t>
                      </a:r>
                      <a:br>
                        <a:rPr lang="en-GB" sz="900" b="0" i="0" u="none" strike="noStrike" noProof="0" dirty="0">
                          <a:solidFill>
                            <a:srgbClr val="000000"/>
                          </a:solidFill>
                          <a:effectLst/>
                          <a:latin typeface="Aptos Narrow" panose="020B0004020202020204" pitchFamily="34" charset="0"/>
                        </a:rPr>
                      </a:br>
                      <a:r>
                        <a:rPr lang="en-GB" sz="900" b="0" i="0" u="none" strike="noStrike" noProof="0" dirty="0">
                          <a:solidFill>
                            <a:srgbClr val="000000"/>
                          </a:solidFill>
                          <a:effectLst/>
                          <a:latin typeface="Aptos Narrow" panose="020B0004020202020204" pitchFamily="34" charset="0"/>
                        </a:rPr>
                        <a:t> </a:t>
                      </a:r>
                      <a:br>
                        <a:rPr lang="en-GB" sz="900" b="0" i="0" u="none" strike="noStrike" noProof="0" dirty="0">
                          <a:solidFill>
                            <a:srgbClr val="000000"/>
                          </a:solidFill>
                          <a:effectLst/>
                          <a:latin typeface="Aptos Narrow" panose="020B0004020202020204" pitchFamily="34" charset="0"/>
                        </a:rPr>
                      </a:br>
                      <a:r>
                        <a:rPr lang="en-GB" sz="900" b="0" i="0" u="none" strike="noStrike" noProof="0" dirty="0">
                          <a:solidFill>
                            <a:srgbClr val="000000"/>
                          </a:solidFill>
                          <a:effectLst/>
                          <a:latin typeface="Aptos Narrow" panose="020B0004020202020204" pitchFamily="34" charset="0"/>
                        </a:rPr>
                        <a:t>𝑝𝑟𝑖𝑐𝑒</a:t>
                      </a:r>
                      <a:r>
                        <a:rPr lang="en-GB" sz="900" b="0" i="0" u="none" strike="noStrike" noProof="0" dirty="0" err="1">
                          <a:solidFill>
                            <a:srgbClr val="000000"/>
                          </a:solidFill>
                          <a:effectLst/>
                          <a:latin typeface="Aptos Narrow" panose="020B0004020202020204" pitchFamily="34" charset="0"/>
                        </a:rPr>
                        <a:t>ℎ</a:t>
                      </a:r>
                      <a:r>
                        <a:rPr lang="en-GB" sz="900" b="0" i="0" u="none" strike="noStrike" noProof="0" dirty="0">
                          <a:solidFill>
                            <a:srgbClr val="000000"/>
                          </a:solidFill>
                          <a:effectLst/>
                          <a:latin typeface="Aptos Narrow" panose="020B0004020202020204" pitchFamily="34" charset="0"/>
                        </a:rPr>
                        <a:t> = 1/4 (𝑝𝑟𝑖𝑐𝑒𝑞ℎ1 + 𝑝𝑟𝑖𝑐𝑒𝑞ℎ2 + 𝑝𝑟𝑖𝑐𝑒𝑞ℎ3 + 𝑝𝑟𝑖𝑐𝑒𝑞ℎ4)</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no info</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gridSpan="4">
                  <a:txBody>
                    <a:bodyPr/>
                    <a:lstStyle/>
                    <a:p>
                      <a:pPr algn="ctr"/>
                      <a:r>
                        <a:rPr lang="en-GB" sz="900" b="0" i="0" u="none" strike="noStrike" noProof="0" dirty="0">
                          <a:solidFill>
                            <a:srgbClr val="000000"/>
                          </a:solidFill>
                          <a:effectLst/>
                          <a:latin typeface="Aptos Narrow" panose="020B0004020202020204" pitchFamily="34" charset="0"/>
                        </a:rPr>
                        <a:t>no info</a:t>
                      </a:r>
                      <a:endParaRPr lang="fr-FR" dirty="0"/>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noProof="0" dirty="0">
                          <a:solidFill>
                            <a:srgbClr val="000000"/>
                          </a:solidFill>
                          <a:effectLst/>
                          <a:latin typeface="Aptos Narrow" panose="020B0004020202020204" pitchFamily="34" charset="0"/>
                          <a:ea typeface="+mn-ea"/>
                          <a:cs typeface="+mn-cs"/>
                        </a:rPr>
                        <a:t>consultation</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Aptos Narrow" panose="020B0004020202020204" pitchFamily="34" charset="0"/>
                          <a:ea typeface="+mn-ea"/>
                          <a:cs typeface="+mn-cs"/>
                        </a:rPr>
                        <a:t>no info</a:t>
                      </a:r>
                    </a:p>
                  </a:txBody>
                  <a:tcPr marL="3946" marR="3946" marT="3946" marB="0" anchor="ctr">
                    <a:lnL w="6350" cap="flat" cmpd="sng" algn="ctr">
                      <a:solidFill>
                        <a:srgbClr val="A6C9EC"/>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3940183244"/>
                  </a:ext>
                </a:extLst>
              </a:tr>
            </a:tbl>
          </a:graphicData>
        </a:graphic>
      </p:graphicFrame>
      <p:sp>
        <p:nvSpPr>
          <p:cNvPr id="4" name="TextBox 3">
            <a:extLst>
              <a:ext uri="{FF2B5EF4-FFF2-40B4-BE49-F238E27FC236}">
                <a16:creationId xmlns:a16="http://schemas.microsoft.com/office/drawing/2014/main" id="{EB18F728-6B6E-B3FD-B01C-BC6A254650A3}"/>
              </a:ext>
            </a:extLst>
          </p:cNvPr>
          <p:cNvSpPr txBox="1"/>
          <p:nvPr/>
        </p:nvSpPr>
        <p:spPr>
          <a:xfrm>
            <a:off x="132864" y="5814874"/>
            <a:ext cx="11816480" cy="923330"/>
          </a:xfrm>
          <a:prstGeom prst="rect">
            <a:avLst/>
          </a:prstGeom>
          <a:solidFill>
            <a:schemeClr val="accent2">
              <a:lumMod val="20000"/>
              <a:lumOff val="80000"/>
            </a:schemeClr>
          </a:solidFill>
        </p:spPr>
        <p:txBody>
          <a:bodyPr wrap="square" rtlCol="0">
            <a:spAutoFit/>
          </a:bodyPr>
          <a:lstStyle/>
          <a:p>
            <a:r>
              <a:rPr lang="en-GB" b="1" dirty="0"/>
              <a:t>Products: </a:t>
            </a:r>
            <a:r>
              <a:rPr lang="en-GB" dirty="0"/>
              <a:t>the overview on products available per market time units needs to be made public and easily available for all market participants. We invite all NEMOs to keep 60-minute products available in all bidding zones.</a:t>
            </a:r>
            <a:endParaRPr lang="en-GB" b="1" dirty="0"/>
          </a:p>
          <a:p>
            <a:r>
              <a:rPr lang="en-GB" b="1" dirty="0"/>
              <a:t>Indices: </a:t>
            </a:r>
            <a:r>
              <a:rPr lang="en-GB" dirty="0"/>
              <a:t>we have limited overview. This is fundamental for forward electricity contracts and other long-term deals.</a:t>
            </a:r>
            <a:endParaRPr lang="en-GB" b="1" dirty="0"/>
          </a:p>
        </p:txBody>
      </p:sp>
      <p:sp>
        <p:nvSpPr>
          <p:cNvPr id="2" name="Right Brace 1">
            <a:extLst>
              <a:ext uri="{FF2B5EF4-FFF2-40B4-BE49-F238E27FC236}">
                <a16:creationId xmlns:a16="http://schemas.microsoft.com/office/drawing/2014/main" id="{5D261938-616A-1396-1D0F-416ED68FEE70}"/>
              </a:ext>
            </a:extLst>
          </p:cNvPr>
          <p:cNvSpPr/>
          <p:nvPr/>
        </p:nvSpPr>
        <p:spPr>
          <a:xfrm>
            <a:off x="10616541" y="2814452"/>
            <a:ext cx="190005" cy="4987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 name="Right Brace 6">
            <a:extLst>
              <a:ext uri="{FF2B5EF4-FFF2-40B4-BE49-F238E27FC236}">
                <a16:creationId xmlns:a16="http://schemas.microsoft.com/office/drawing/2014/main" id="{AB8F7B1A-A581-BB41-2EFC-62E2A3B32E1C}"/>
              </a:ext>
            </a:extLst>
          </p:cNvPr>
          <p:cNvSpPr/>
          <p:nvPr/>
        </p:nvSpPr>
        <p:spPr>
          <a:xfrm>
            <a:off x="10616541" y="3365825"/>
            <a:ext cx="190005" cy="208794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TextBox 7">
            <a:extLst>
              <a:ext uri="{FF2B5EF4-FFF2-40B4-BE49-F238E27FC236}">
                <a16:creationId xmlns:a16="http://schemas.microsoft.com/office/drawing/2014/main" id="{9597B0B2-3B64-355B-959E-EB163D4A0DB1}"/>
              </a:ext>
            </a:extLst>
          </p:cNvPr>
          <p:cNvSpPr txBox="1"/>
          <p:nvPr/>
        </p:nvSpPr>
        <p:spPr>
          <a:xfrm>
            <a:off x="10821188" y="2883279"/>
            <a:ext cx="1237947" cy="338554"/>
          </a:xfrm>
          <a:prstGeom prst="rect">
            <a:avLst/>
          </a:prstGeom>
          <a:noFill/>
        </p:spPr>
        <p:txBody>
          <a:bodyPr wrap="square" rtlCol="0">
            <a:spAutoFit/>
          </a:bodyPr>
          <a:lstStyle/>
          <a:p>
            <a:r>
              <a:rPr lang="en-GB" sz="1600" dirty="0">
                <a:solidFill>
                  <a:srgbClr val="00B050"/>
                </a:solidFill>
              </a:rPr>
              <a:t>public info</a:t>
            </a:r>
          </a:p>
        </p:txBody>
      </p:sp>
      <p:sp>
        <p:nvSpPr>
          <p:cNvPr id="9" name="TextBox 8">
            <a:extLst>
              <a:ext uri="{FF2B5EF4-FFF2-40B4-BE49-F238E27FC236}">
                <a16:creationId xmlns:a16="http://schemas.microsoft.com/office/drawing/2014/main" id="{F06500DC-6479-4098-A948-073E63832BAA}"/>
              </a:ext>
            </a:extLst>
          </p:cNvPr>
          <p:cNvSpPr txBox="1"/>
          <p:nvPr/>
        </p:nvSpPr>
        <p:spPr>
          <a:xfrm>
            <a:off x="10794786" y="4113050"/>
            <a:ext cx="1397213" cy="584775"/>
          </a:xfrm>
          <a:prstGeom prst="rect">
            <a:avLst/>
          </a:prstGeom>
          <a:noFill/>
        </p:spPr>
        <p:txBody>
          <a:bodyPr wrap="square" rtlCol="0">
            <a:spAutoFit/>
          </a:bodyPr>
          <a:lstStyle/>
          <a:p>
            <a:r>
              <a:rPr lang="en-GB" sz="1600" dirty="0">
                <a:solidFill>
                  <a:srgbClr val="DE6417"/>
                </a:solidFill>
              </a:rPr>
              <a:t>confidential info (for now)</a:t>
            </a:r>
          </a:p>
        </p:txBody>
      </p:sp>
    </p:spTree>
    <p:extLst>
      <p:ext uri="{BB962C8B-B14F-4D97-AF65-F5344CB8AC3E}">
        <p14:creationId xmlns:p14="http://schemas.microsoft.com/office/powerpoint/2010/main" val="1300328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63683" y="365126"/>
            <a:ext cx="11713640" cy="567030"/>
          </a:xfrm>
        </p:spPr>
        <p:txBody>
          <a:bodyPr>
            <a:noAutofit/>
          </a:bodyPr>
          <a:lstStyle/>
          <a:p>
            <a:r>
              <a:rPr lang="en-US" sz="3000" dirty="0">
                <a:solidFill>
                  <a:srgbClr val="FFC000"/>
                </a:solidFill>
                <a:latin typeface="+mn-lt"/>
              </a:rPr>
              <a:t>SDAC products and indexes – </a:t>
            </a:r>
            <a:r>
              <a:rPr lang="en-US" sz="3000" dirty="0">
                <a:solidFill>
                  <a:srgbClr val="2C63FF"/>
                </a:solidFill>
                <a:latin typeface="+mn-lt"/>
              </a:rPr>
              <a:t>open points to clarify</a:t>
            </a:r>
            <a:endParaRPr lang="en-GB" sz="3000" dirty="0">
              <a:solidFill>
                <a:srgbClr val="2C63FF"/>
              </a:solidFill>
              <a:latin typeface="+mn-lt"/>
            </a:endParaRPr>
          </a:p>
        </p:txBody>
      </p:sp>
      <p:sp>
        <p:nvSpPr>
          <p:cNvPr id="6" name="Espace réservé du numéro de diapositive 5"/>
          <p:cNvSpPr>
            <a:spLocks noGrp="1"/>
          </p:cNvSpPr>
          <p:nvPr>
            <p:ph type="sldNum" sz="quarter" idx="12"/>
          </p:nvPr>
        </p:nvSpPr>
        <p:spPr/>
        <p:txBody>
          <a:bodyPr/>
          <a:lstStyle/>
          <a:p>
            <a:fld id="{00A5CAF1-BF11-6149-B88E-767955227975}" type="slidenum">
              <a:rPr lang="en-GB" smtClean="0"/>
              <a:t>3</a:t>
            </a:fld>
            <a:endParaRPr lang="en-GB"/>
          </a:p>
        </p:txBody>
      </p:sp>
      <p:sp>
        <p:nvSpPr>
          <p:cNvPr id="7" name="TextBox 6">
            <a:extLst>
              <a:ext uri="{FF2B5EF4-FFF2-40B4-BE49-F238E27FC236}">
                <a16:creationId xmlns:a16="http://schemas.microsoft.com/office/drawing/2014/main" id="{5AB376E8-45BA-C006-27F9-A25EC486B5AF}"/>
              </a:ext>
            </a:extLst>
          </p:cNvPr>
          <p:cNvSpPr txBox="1"/>
          <p:nvPr/>
        </p:nvSpPr>
        <p:spPr>
          <a:xfrm>
            <a:off x="363683" y="1214377"/>
            <a:ext cx="11425561" cy="5016758"/>
          </a:xfrm>
          <a:prstGeom prst="rect">
            <a:avLst/>
          </a:prstGeom>
          <a:noFill/>
        </p:spPr>
        <p:txBody>
          <a:bodyPr wrap="square">
            <a:spAutoFit/>
          </a:bodyPr>
          <a:lstStyle/>
          <a:p>
            <a:pPr>
              <a:defRPr/>
            </a:pPr>
            <a:r>
              <a:rPr lang="en-US" sz="2000" b="1" dirty="0">
                <a:latin typeface="Calibri" panose="020F0502020204030204" pitchFamily="34" charset="0"/>
                <a:cs typeface="Calibri" panose="020F0502020204030204" pitchFamily="34" charset="0"/>
              </a:rPr>
              <a:t>Availability of products:</a:t>
            </a:r>
          </a:p>
          <a:p>
            <a:pPr marL="285750" indent="-285750">
              <a:buFontTx/>
              <a:buChar char="-"/>
              <a:defRPr/>
            </a:pPr>
            <a:r>
              <a:rPr lang="en-US" sz="2000" dirty="0">
                <a:latin typeface="Calibri" panose="020F0502020204030204" pitchFamily="34" charset="0"/>
                <a:cs typeface="Calibri" panose="020F0502020204030204" pitchFamily="34" charset="0"/>
              </a:rPr>
              <a:t>We call on  the </a:t>
            </a:r>
            <a:r>
              <a:rPr lang="en-US" sz="2000" u="sng" dirty="0">
                <a:latin typeface="Calibri" panose="020F0502020204030204" pitchFamily="34" charset="0"/>
                <a:cs typeface="Calibri" panose="020F0502020204030204" pitchFamily="34" charset="0"/>
              </a:rPr>
              <a:t>NEMO Committee </a:t>
            </a:r>
            <a:r>
              <a:rPr lang="en-US" sz="2000" dirty="0">
                <a:latin typeface="Calibri" panose="020F0502020204030204" pitchFamily="34" charset="0"/>
                <a:cs typeface="Calibri" panose="020F0502020204030204" pitchFamily="34" charset="0"/>
              </a:rPr>
              <a:t>to publish the full list of products in a single, publicly accessible place and to keep it updated</a:t>
            </a:r>
          </a:p>
          <a:p>
            <a:pPr marL="285750" indent="-285750">
              <a:buFontTx/>
              <a:buChar char="-"/>
              <a:defRPr/>
            </a:pPr>
            <a:r>
              <a:rPr lang="en-US" sz="2000" dirty="0">
                <a:latin typeface="Calibri" panose="020F0502020204030204" pitchFamily="34" charset="0"/>
                <a:cs typeface="Calibri" panose="020F0502020204030204" pitchFamily="34" charset="0"/>
              </a:rPr>
              <a:t>We insist on this list to include the full catalogue of products, e.g. smart block orders and other complex products</a:t>
            </a:r>
          </a:p>
          <a:p>
            <a:pPr>
              <a:defRPr/>
            </a:pPr>
            <a:endParaRPr lang="en-GB" sz="2000" b="1" dirty="0">
              <a:latin typeface="Calibri" panose="020F0502020204030204" pitchFamily="34" charset="0"/>
              <a:cs typeface="Calibri" panose="020F0502020204030204" pitchFamily="34" charset="0"/>
            </a:endParaRPr>
          </a:p>
          <a:p>
            <a:pPr>
              <a:defRPr/>
            </a:pPr>
            <a:r>
              <a:rPr lang="en-GB" sz="2000" b="1" dirty="0">
                <a:latin typeface="Calibri" panose="020F0502020204030204" pitchFamily="34" charset="0"/>
                <a:cs typeface="Calibri" panose="020F0502020204030204" pitchFamily="34" charset="0"/>
              </a:rPr>
              <a:t>Smart blocks limits : </a:t>
            </a:r>
            <a:r>
              <a:rPr lang="en-GB" sz="2000" dirty="0">
                <a:latin typeface="Calibri" panose="020F0502020204030204" pitchFamily="34" charset="0"/>
                <a:cs typeface="Calibri" panose="020F0502020204030204" pitchFamily="34" charset="0"/>
              </a:rPr>
              <a:t>No significant increase in the limits of smart blocks is foreseen at the moment </a:t>
            </a:r>
            <a:r>
              <a:rPr lang="en-GB" sz="2000" dirty="0">
                <a:latin typeface="Calibri" panose="020F0502020204030204" pitchFamily="34" charset="0"/>
                <a:cs typeface="Calibri" panose="020F0502020204030204" pitchFamily="34" charset="0"/>
                <a:sym typeface="Wingdings" pitchFamily="2" charset="2"/>
              </a:rPr>
              <a:t> </a:t>
            </a:r>
            <a:r>
              <a:rPr lang="en-GB" sz="2000" dirty="0">
                <a:latin typeface="Calibri" panose="020F0502020204030204" pitchFamily="34" charset="0"/>
                <a:cs typeface="Calibri" panose="020F0502020204030204" pitchFamily="34" charset="0"/>
              </a:rPr>
              <a:t>problematic to optimize flex in a 96-time stamps environment. </a:t>
            </a:r>
          </a:p>
          <a:p>
            <a:pPr marL="285750" indent="-285750">
              <a:buFontTx/>
              <a:buChar char="-"/>
              <a:defRPr/>
            </a:pPr>
            <a:r>
              <a:rPr lang="en-GB" sz="2000" dirty="0">
                <a:latin typeface="Calibri" panose="020F0502020204030204" pitchFamily="34" charset="0"/>
                <a:cs typeface="Calibri" panose="020F0502020204030204" pitchFamily="34" charset="0"/>
              </a:rPr>
              <a:t>We ask to establish a timetable in view of increasing smart block limits </a:t>
            </a:r>
            <a:endParaRPr lang="en-US" sz="2000" dirty="0">
              <a:latin typeface="Calibri" panose="020F0502020204030204" pitchFamily="34" charset="0"/>
              <a:cs typeface="Calibri" panose="020F0502020204030204" pitchFamily="34" charset="0"/>
            </a:endParaRPr>
          </a:p>
          <a:p>
            <a:pPr>
              <a:defRPr/>
            </a:pPr>
            <a:endParaRPr lang="en-US" sz="2000" b="1" dirty="0">
              <a:latin typeface="Calibri" panose="020F0502020204030204" pitchFamily="34" charset="0"/>
              <a:cs typeface="Calibri" panose="020F0502020204030204" pitchFamily="34" charset="0"/>
            </a:endParaRPr>
          </a:p>
          <a:p>
            <a:pPr>
              <a:defRPr/>
            </a:pPr>
            <a:r>
              <a:rPr lang="en-US" sz="2000" b="1" dirty="0">
                <a:latin typeface="Calibri" panose="020F0502020204030204" pitchFamily="34" charset="0"/>
                <a:cs typeface="Calibri" panose="020F0502020204030204" pitchFamily="34" charset="0"/>
              </a:rPr>
              <a:t>Indices:</a:t>
            </a:r>
            <a:endParaRPr lang="fr-BE" sz="2000" b="1" dirty="0">
              <a:latin typeface="Calibri" panose="020F0502020204030204" pitchFamily="34" charset="0"/>
              <a:cs typeface="Calibri" panose="020F0502020204030204" pitchFamily="34" charset="0"/>
            </a:endParaRPr>
          </a:p>
          <a:p>
            <a:pPr marL="285750" indent="-285750">
              <a:buFontTx/>
              <a:buChar char="-"/>
              <a:defRPr/>
            </a:pPr>
            <a:r>
              <a:rPr lang="en-US" sz="2000" dirty="0">
                <a:latin typeface="Calibri" panose="020F0502020204030204" pitchFamily="34" charset="0"/>
                <a:cs typeface="Calibri" panose="020F0502020204030204" pitchFamily="34" charset="0"/>
              </a:rPr>
              <a:t>We encourage all NEMO to provide 60-minute indices for each EU bidding zone</a:t>
            </a:r>
            <a:endParaRPr lang="fr-BE" sz="2000" dirty="0">
              <a:latin typeface="Calibri" panose="020F0502020204030204" pitchFamily="34" charset="0"/>
              <a:cs typeface="Calibri" panose="020F0502020204030204" pitchFamily="34" charset="0"/>
            </a:endParaRPr>
          </a:p>
          <a:p>
            <a:pPr marL="285750" indent="-285750">
              <a:buFontTx/>
              <a:buChar char="-"/>
              <a:defRPr/>
            </a:pPr>
            <a:r>
              <a:rPr lang="en-US" sz="2000" dirty="0">
                <a:latin typeface="Calibri" panose="020F0502020204030204" pitchFamily="34" charset="0"/>
                <a:cs typeface="Calibri" panose="020F0502020204030204" pitchFamily="34" charset="0"/>
              </a:rPr>
              <a:t>We propose the 60-minute indices to be calculated as a strict average of quarter-hourly prices</a:t>
            </a:r>
          </a:p>
          <a:p>
            <a:pPr marL="285750" indent="-285750">
              <a:buFontTx/>
              <a:buChar char="-"/>
              <a:defRPr/>
            </a:pPr>
            <a:r>
              <a:rPr lang="en-US" sz="2000" dirty="0">
                <a:latin typeface="Calibri" panose="020F0502020204030204" pitchFamily="34" charset="0"/>
                <a:cs typeface="Calibri" panose="020F0502020204030204" pitchFamily="34" charset="0"/>
              </a:rPr>
              <a:t>We insist on full harmonization between NEMOs regarding index publication (decimal rounding, etc.)</a:t>
            </a:r>
          </a:p>
          <a:p>
            <a:pPr marL="285750" indent="-285750">
              <a:buFontTx/>
              <a:buChar char="-"/>
              <a:defRPr/>
            </a:pPr>
            <a:r>
              <a:rPr lang="en-GB" sz="2000" dirty="0">
                <a:latin typeface="Calibri" panose="020F0502020204030204" pitchFamily="34" charset="0"/>
                <a:cs typeface="Calibri" panose="020F0502020204030204" pitchFamily="34" charset="0"/>
              </a:rPr>
              <a:t>We call on NEMOs to cooperate to establish single indices (for 15-min and 60-min) in bidding zones with multiple NEMOs</a:t>
            </a:r>
          </a:p>
        </p:txBody>
      </p:sp>
    </p:spTree>
    <p:extLst>
      <p:ext uri="{BB962C8B-B14F-4D97-AF65-F5344CB8AC3E}">
        <p14:creationId xmlns:p14="http://schemas.microsoft.com/office/powerpoint/2010/main" val="1772113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15416</TotalTime>
  <Words>421</Words>
  <Application>Microsoft Macintosh PowerPoint</Application>
  <PresentationFormat>Widescreen</PresentationFormat>
  <Paragraphs>88</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 Narrow</vt:lpstr>
      <vt:lpstr>Arial</vt:lpstr>
      <vt:lpstr>Calibri</vt:lpstr>
      <vt:lpstr>Calibri Light</vt:lpstr>
      <vt:lpstr>Office Theme</vt:lpstr>
      <vt:lpstr>Ensuring visibility on SDAC products and indices  for the market   MESC – 13 June 2024</vt:lpstr>
      <vt:lpstr>SDAC products and indexes – what we could figure out</vt:lpstr>
      <vt:lpstr>SDAC products and indexes – open points to clarify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LT CCM</dc:title>
  <dc:creator>ROBAYE Helene (Electrabel)</dc:creator>
  <cp:lastModifiedBy>Jerome Le Page</cp:lastModifiedBy>
  <cp:revision>163</cp:revision>
  <dcterms:created xsi:type="dcterms:W3CDTF">2021-11-22T16:01:55Z</dcterms:created>
  <dcterms:modified xsi:type="dcterms:W3CDTF">2024-06-12T08:59:32Z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135c4ba-2280-41f8-be7d-6f21d368baa3_Enabled">
    <vt:lpwstr>true</vt:lpwstr>
  </property>
  <property fmtid="{D5CDD505-2E9C-101B-9397-08002B2CF9AE}" pid="3" name="MSIP_Label_c135c4ba-2280-41f8-be7d-6f21d368baa3_SetDate">
    <vt:lpwstr>2021-11-22T16:01:55Z</vt:lpwstr>
  </property>
  <property fmtid="{D5CDD505-2E9C-101B-9397-08002B2CF9AE}" pid="4" name="MSIP_Label_c135c4ba-2280-41f8-be7d-6f21d368baa3_Method">
    <vt:lpwstr>Standard</vt:lpwstr>
  </property>
  <property fmtid="{D5CDD505-2E9C-101B-9397-08002B2CF9AE}" pid="5" name="MSIP_Label_c135c4ba-2280-41f8-be7d-6f21d368baa3_Name">
    <vt:lpwstr>c135c4ba-2280-41f8-be7d-6f21d368baa3</vt:lpwstr>
  </property>
  <property fmtid="{D5CDD505-2E9C-101B-9397-08002B2CF9AE}" pid="6" name="MSIP_Label_c135c4ba-2280-41f8-be7d-6f21d368baa3_SiteId">
    <vt:lpwstr>24139d14-c62c-4c47-8bdd-ce71ea1d50cf</vt:lpwstr>
  </property>
  <property fmtid="{D5CDD505-2E9C-101B-9397-08002B2CF9AE}" pid="7" name="MSIP_Label_c135c4ba-2280-41f8-be7d-6f21d368baa3_ActionId">
    <vt:lpwstr>aa2a0e0e-04f7-4154-9393-fb0980ae9f41</vt:lpwstr>
  </property>
  <property fmtid="{D5CDD505-2E9C-101B-9397-08002B2CF9AE}" pid="8" name="MSIP_Label_c135c4ba-2280-41f8-be7d-6f21d368baa3_ContentBits">
    <vt:lpwstr>0</vt:lpwstr>
  </property>
  <property fmtid="{D5CDD505-2E9C-101B-9397-08002B2CF9AE}" pid="9" name="MSIP_Label_2d26f538-337a-4593-a7e6-123667b1a538_Enabled">
    <vt:lpwstr>true</vt:lpwstr>
  </property>
  <property fmtid="{D5CDD505-2E9C-101B-9397-08002B2CF9AE}" pid="10" name="MSIP_Label_2d26f538-337a-4593-a7e6-123667b1a538_SetDate">
    <vt:lpwstr>2022-05-16T09:07:56Z</vt:lpwstr>
  </property>
  <property fmtid="{D5CDD505-2E9C-101B-9397-08002B2CF9AE}" pid="11" name="MSIP_Label_2d26f538-337a-4593-a7e6-123667b1a538_Method">
    <vt:lpwstr>Standard</vt:lpwstr>
  </property>
  <property fmtid="{D5CDD505-2E9C-101B-9397-08002B2CF9AE}" pid="12" name="MSIP_Label_2d26f538-337a-4593-a7e6-123667b1a538_Name">
    <vt:lpwstr>C1 Interne</vt:lpwstr>
  </property>
  <property fmtid="{D5CDD505-2E9C-101B-9397-08002B2CF9AE}" pid="13" name="MSIP_Label_2d26f538-337a-4593-a7e6-123667b1a538_SiteId">
    <vt:lpwstr>e242425b-70fc-44dc-9ddf-c21e304e6c80</vt:lpwstr>
  </property>
  <property fmtid="{D5CDD505-2E9C-101B-9397-08002B2CF9AE}" pid="14" name="MSIP_Label_2d26f538-337a-4593-a7e6-123667b1a538_ActionId">
    <vt:lpwstr>9d8e64b9-4bfe-497d-88dd-f45a28f3bebb</vt:lpwstr>
  </property>
  <property fmtid="{D5CDD505-2E9C-101B-9397-08002B2CF9AE}" pid="15" name="MSIP_Label_2d26f538-337a-4593-a7e6-123667b1a538_ContentBits">
    <vt:lpwstr>0</vt:lpwstr>
  </property>
</Properties>
</file>