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7" r:id="rId6"/>
    <p:sldMasterId id="2147483719" r:id="rId7"/>
    <p:sldMasterId id="2147483721" r:id="rId8"/>
    <p:sldMasterId id="2147483740" r:id="rId9"/>
    <p:sldMasterId id="2147483742" r:id="rId10"/>
    <p:sldMasterId id="2147483761" r:id="rId11"/>
    <p:sldMasterId id="2147483773" r:id="rId12"/>
    <p:sldMasterId id="2147483794" r:id="rId13"/>
  </p:sldMasterIdLst>
  <p:notesMasterIdLst>
    <p:notesMasterId r:id="rId19"/>
  </p:notesMasterIdLst>
  <p:sldIdLst>
    <p:sldId id="2147468830" r:id="rId14"/>
    <p:sldId id="2147468825" r:id="rId15"/>
    <p:sldId id="2147468827" r:id="rId16"/>
    <p:sldId id="2147468832" r:id="rId17"/>
    <p:sldId id="214746883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3C80D-130C-0D77-0B47-5A508B12D808}" name="Kristine Marcina" initials="KM" userId="S::kmarcina1@entsoe.eu::97f3e643-6597-4f1a-906a-572968d88077" providerId="AD"/>
  <p188:author id="{86866075-BF44-F810-BF3F-30063A8013DE}" name="Needham, Mark" initials="NM" userId="S-1-5-21-600453503-892427826-1116685130-11912" providerId="AD"/>
  <p188:author id="{89F30694-4A8C-20C6-261A-4EFF523EF09E}" name="Van Campenhout Steve" initials="VS" userId="S::steve.vancampenhout_elia.be#ext#@entsoe00.onmicrosoft.com::227d3174-7197-42b8-8ed6-900ec3fac275" providerId="AD"/>
  <p188:author id="{06E16DE8-B5A4-C30F-9902-E409E3BD56D7}" name="Anandha, Jayaram" initials="JA" userId="S::jayaram.anandha@accenture.com::9e1b0a87-1d47-486e-be27-7d0e2b882f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o Foresti" initials="MF" lastIdx="8" clrIdx="0">
    <p:extLst>
      <p:ext uri="{19B8F6BF-5375-455C-9EA6-DF929625EA0E}">
        <p15:presenceInfo xmlns:p15="http://schemas.microsoft.com/office/powerpoint/2012/main" userId="S::mforesti@entsoe.eu::ae570ff3-332a-4855-b050-9bf62b272f14" providerId="AD"/>
      </p:ext>
    </p:extLst>
  </p:cmAuthor>
  <p:cmAuthor id="2" name="Kristine Marcina" initials="KM" lastIdx="2" clrIdx="1">
    <p:extLst>
      <p:ext uri="{19B8F6BF-5375-455C-9EA6-DF929625EA0E}">
        <p15:presenceInfo xmlns:p15="http://schemas.microsoft.com/office/powerpoint/2012/main" userId="S::kmarcina1@entsoe.eu::97f3e643-6597-4f1a-906a-572968d88077" providerId="AD"/>
      </p:ext>
    </p:extLst>
  </p:cmAuthor>
  <p:cmAuthor id="3" name="Genêt Benjamin" initials="GB" lastIdx="3" clrIdx="2">
    <p:extLst>
      <p:ext uri="{19B8F6BF-5375-455C-9EA6-DF929625EA0E}">
        <p15:presenceInfo xmlns:p15="http://schemas.microsoft.com/office/powerpoint/2012/main" userId="S-1-5-21-2137143959-1876693506-2580398563-15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the </a:t>
            </a:r>
            <a:r>
              <a:rPr lang="de-DE" err="1"/>
              <a:t>icons</a:t>
            </a:r>
            <a:r>
              <a:rPr lang="de-DE"/>
              <a:t> </a:t>
            </a:r>
            <a:r>
              <a:rPr lang="de-DE" err="1"/>
              <a:t>which</a:t>
            </a:r>
            <a:r>
              <a:rPr lang="de-DE"/>
              <a:t> </a:t>
            </a:r>
            <a:r>
              <a:rPr lang="de-DE" err="1"/>
              <a:t>appear</a:t>
            </a:r>
            <a:r>
              <a:rPr lang="de-DE"/>
              <a:t> on the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the </a:t>
            </a:r>
            <a:r>
              <a:rPr lang="de-DE" err="1"/>
              <a:t>icons</a:t>
            </a:r>
            <a:r>
              <a:rPr lang="de-DE"/>
              <a:t> </a:t>
            </a:r>
            <a:r>
              <a:rPr lang="de-DE" err="1"/>
              <a:t>which</a:t>
            </a:r>
            <a:r>
              <a:rPr lang="de-DE"/>
              <a:t> </a:t>
            </a:r>
            <a:r>
              <a:rPr lang="de-DE" err="1"/>
              <a:t>appear</a:t>
            </a:r>
            <a:r>
              <a:rPr lang="de-DE"/>
              <a:t> on the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619076344"/>
        <c:axId val="617421192"/>
      </c:barChart>
      <c:catAx>
        <c:axId val="619076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17421192"/>
        <c:crosses val="autoZero"/>
        <c:auto val="1"/>
        <c:lblAlgn val="ctr"/>
        <c:lblOffset val="100"/>
        <c:noMultiLvlLbl val="0"/>
      </c:catAx>
      <c:valAx>
        <c:axId val="617421192"/>
        <c:scaling>
          <c:orientation val="minMax"/>
        </c:scaling>
        <c:delete val="1"/>
        <c:axPos val="l"/>
        <c:numFmt formatCode="General" sourceLinked="1"/>
        <c:majorTickMark val="none"/>
        <c:minorTickMark val="none"/>
        <c:tickLblPos val="nextTo"/>
        <c:crossAx val="619076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the </a:t>
            </a:r>
            <a:r>
              <a:rPr lang="de-DE" err="1"/>
              <a:t>icons</a:t>
            </a:r>
            <a:r>
              <a:rPr lang="de-DE"/>
              <a:t> </a:t>
            </a:r>
            <a:r>
              <a:rPr lang="de-DE" err="1"/>
              <a:t>which</a:t>
            </a:r>
            <a:r>
              <a:rPr lang="de-DE"/>
              <a:t> </a:t>
            </a:r>
            <a:r>
              <a:rPr lang="de-DE" err="1"/>
              <a:t>appear</a:t>
            </a:r>
            <a:r>
              <a:rPr lang="de-DE"/>
              <a:t> on the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619735640"/>
        <c:axId val="619735248"/>
      </c:areaChart>
      <c:dateAx>
        <c:axId val="61973564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619735248"/>
        <c:crosses val="autoZero"/>
        <c:auto val="1"/>
        <c:lblOffset val="100"/>
        <c:baseTimeUnit val="months"/>
      </c:dateAx>
      <c:valAx>
        <c:axId val="61973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6197356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D31538-5BD9-4213-9430-2036D5C9C0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33659D7E-2C52-4C55-9B66-37713DEA4B54}">
      <dgm:prSet phldrT="[Text]" custT="1"/>
      <dgm:spPr/>
      <dgm:t>
        <a:bodyPr/>
        <a:lstStyle/>
        <a:p>
          <a:r>
            <a:rPr lang="de-DE" sz="1600" b="1" dirty="0"/>
            <a:t>The </a:t>
          </a:r>
          <a:r>
            <a:rPr lang="de-DE" sz="1600" b="1" dirty="0" err="1"/>
            <a:t>electricity</a:t>
          </a:r>
          <a:r>
            <a:rPr lang="de-DE" sz="1600" b="1" dirty="0"/>
            <a:t> </a:t>
          </a:r>
          <a:r>
            <a:rPr lang="de-DE" sz="1600" b="1" dirty="0" err="1"/>
            <a:t>regulation</a:t>
          </a:r>
          <a:r>
            <a:rPr lang="de-DE" sz="1600" b="1" dirty="0"/>
            <a:t> </a:t>
          </a:r>
          <a:r>
            <a:rPr lang="de-DE" sz="1600" b="1" dirty="0" err="1"/>
            <a:t>allows</a:t>
          </a:r>
          <a:r>
            <a:rPr lang="de-DE" sz="1600" b="1" dirty="0"/>
            <a:t> </a:t>
          </a:r>
          <a:r>
            <a:rPr lang="de-DE" sz="1600" b="1" dirty="0" err="1"/>
            <a:t>to</a:t>
          </a:r>
          <a:r>
            <a:rPr lang="de-DE" sz="1600" b="1" dirty="0"/>
            <a:t> </a:t>
          </a:r>
          <a:r>
            <a:rPr lang="de-DE" sz="1600" b="1" dirty="0" err="1"/>
            <a:t>realize</a:t>
          </a:r>
          <a:r>
            <a:rPr lang="de-DE" sz="1600" b="1" dirty="0"/>
            <a:t> 70% </a:t>
          </a:r>
          <a:r>
            <a:rPr lang="de-DE" sz="1600" b="1" dirty="0" err="1"/>
            <a:t>by</a:t>
          </a:r>
          <a:r>
            <a:rPr lang="de-DE" sz="1600" b="1" dirty="0"/>
            <a:t> </a:t>
          </a:r>
          <a:r>
            <a:rPr lang="de-DE" sz="1600" b="1" dirty="0" err="1"/>
            <a:t>choosing</a:t>
          </a:r>
          <a:r>
            <a:rPr lang="de-DE" sz="1600" b="1" dirty="0"/>
            <a:t> VCs/</a:t>
          </a:r>
          <a:r>
            <a:rPr lang="de-DE" sz="1600" b="1" dirty="0" err="1"/>
            <a:t>redispatch</a:t>
          </a:r>
          <a:endParaRPr lang="de-DE" sz="1600" dirty="0"/>
        </a:p>
      </dgm:t>
    </dgm:pt>
    <dgm:pt modelId="{EE2D0462-1ADD-47F3-BA26-ED081B18C8FB}" type="parTrans" cxnId="{8088F913-EA0E-4FBF-8D6F-D1BE1707C650}">
      <dgm:prSet/>
      <dgm:spPr/>
      <dgm:t>
        <a:bodyPr/>
        <a:lstStyle/>
        <a:p>
          <a:endParaRPr lang="de-DE" sz="2000"/>
        </a:p>
      </dgm:t>
    </dgm:pt>
    <dgm:pt modelId="{BEFF2CC5-44F2-4E9B-B241-57236B79E7C5}" type="sibTrans" cxnId="{8088F913-EA0E-4FBF-8D6F-D1BE1707C650}">
      <dgm:prSet/>
      <dgm:spPr/>
      <dgm:t>
        <a:bodyPr/>
        <a:lstStyle/>
        <a:p>
          <a:endParaRPr lang="de-DE" sz="2000"/>
        </a:p>
      </dgm:t>
    </dgm:pt>
    <dgm:pt modelId="{E8870851-6527-4E9A-9060-8B8CCE9C5EB0}">
      <dgm:prSet custT="1"/>
      <dgm:spPr/>
      <dgm:t>
        <a:bodyPr/>
        <a:lstStyle/>
        <a:p>
          <a:r>
            <a:rPr lang="de-DE" sz="1600" dirty="0" err="1">
              <a:latin typeface="Calibri" panose="020F0502020204030204" pitchFamily="34" charset="0"/>
              <a:cs typeface="Calibri" panose="020F0502020204030204" pitchFamily="34" charset="0"/>
            </a:rPr>
            <a:t>For</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several</a:t>
          </a:r>
          <a:r>
            <a:rPr lang="de-DE" sz="1600" dirty="0">
              <a:latin typeface="Calibri" panose="020F0502020204030204" pitchFamily="34" charset="0"/>
              <a:cs typeface="Calibri" panose="020F0502020204030204" pitchFamily="34" charset="0"/>
            </a:rPr>
            <a:t> countries, 70% </a:t>
          </a:r>
          <a:r>
            <a:rPr lang="de-DE" sz="1600" dirty="0" err="1">
              <a:latin typeface="Calibri" panose="020F0502020204030204" pitchFamily="34" charset="0"/>
              <a:cs typeface="Calibri" panose="020F0502020204030204" pitchFamily="34" charset="0"/>
            </a:rPr>
            <a:t>is</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ensured</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by</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application</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of</a:t>
          </a:r>
          <a:r>
            <a:rPr lang="de-DE" sz="1600" dirty="0">
              <a:latin typeface="Calibri" panose="020F0502020204030204" pitchFamily="34" charset="0"/>
              <a:cs typeface="Calibri" panose="020F0502020204030204" pitchFamily="34" charset="0"/>
            </a:rPr>
            <a:t> VCs. VCs </a:t>
          </a:r>
          <a:r>
            <a:rPr lang="de-DE" sz="1600" dirty="0" err="1">
              <a:latin typeface="Calibri" panose="020F0502020204030204" pitchFamily="34" charset="0"/>
              <a:cs typeface="Calibri" panose="020F0502020204030204" pitchFamily="34" charset="0"/>
            </a:rPr>
            <a:t>need</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to</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be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realized</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physically</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by</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costly</a:t>
          </a:r>
          <a:r>
            <a:rPr lang="de-DE" sz="1600" dirty="0">
              <a:latin typeface="Calibri" panose="020F0502020204030204" pitchFamily="34" charset="0"/>
              <a:cs typeface="Calibri" panose="020F0502020204030204" pitchFamily="34" charset="0"/>
            </a:rPr>
            <a:t> RA</a:t>
          </a:r>
        </a:p>
      </dgm:t>
    </dgm:pt>
    <dgm:pt modelId="{5C0F12AB-9846-4A54-8874-3C05E3A6702E}" type="parTrans" cxnId="{46C12278-9B93-45F9-8A50-0090DACF5952}">
      <dgm:prSet/>
      <dgm:spPr/>
      <dgm:t>
        <a:bodyPr/>
        <a:lstStyle/>
        <a:p>
          <a:endParaRPr lang="de-DE" sz="2000"/>
        </a:p>
      </dgm:t>
    </dgm:pt>
    <dgm:pt modelId="{F8EC4A1F-26B1-4A7B-A5DA-3F357377B250}" type="sibTrans" cxnId="{46C12278-9B93-45F9-8A50-0090DACF5952}">
      <dgm:prSet/>
      <dgm:spPr/>
      <dgm:t>
        <a:bodyPr/>
        <a:lstStyle/>
        <a:p>
          <a:endParaRPr lang="de-DE" sz="2000"/>
        </a:p>
      </dgm:t>
    </dgm:pt>
    <dgm:pt modelId="{BE3F29CC-101C-4A94-ADC2-ED1E364C0678}">
      <dgm:prSet custT="1"/>
      <dgm:spPr/>
      <dgm:t>
        <a:bodyPr/>
        <a:lstStyle/>
        <a:p>
          <a:r>
            <a:rPr lang="de-DE" sz="1600" dirty="0" err="1">
              <a:latin typeface="Calibri" panose="020F0502020204030204" pitchFamily="34" charset="0"/>
              <a:cs typeface="Calibri" panose="020F0502020204030204" pitchFamily="34" charset="0"/>
            </a:rPr>
            <a:t>Yet</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the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Electricity</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regulation</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allows</a:t>
          </a:r>
          <a:r>
            <a:rPr lang="de-DE" sz="1600" dirty="0">
              <a:latin typeface="Calibri" panose="020F0502020204030204" pitchFamily="34" charset="0"/>
              <a:cs typeface="Calibri" panose="020F0502020204030204" pitchFamily="34" charset="0"/>
            </a:rPr>
            <a:t> MSs </a:t>
          </a:r>
          <a:r>
            <a:rPr lang="de-DE" sz="1600" dirty="0" err="1">
              <a:latin typeface="Calibri" panose="020F0502020204030204" pitchFamily="34" charset="0"/>
              <a:cs typeface="Calibri" panose="020F0502020204030204" pitchFamily="34" charset="0"/>
            </a:rPr>
            <a:t>to</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choose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the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path</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of</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redispatch</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pay</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option</a:t>
          </a:r>
          <a:r>
            <a:rPr lang="de-DE" sz="1600" dirty="0">
              <a:latin typeface="Calibri" panose="020F0502020204030204" pitchFamily="34" charset="0"/>
              <a:cs typeface="Calibri" panose="020F0502020204030204" pitchFamily="34" charset="0"/>
            </a:rPr>
            <a:t>‘)</a:t>
          </a:r>
        </a:p>
      </dgm:t>
    </dgm:pt>
    <dgm:pt modelId="{2844739C-18F3-4F5E-80EF-5AFF779174CE}" type="parTrans" cxnId="{C0C27EC0-0505-4938-BE99-62C1EBF10079}">
      <dgm:prSet/>
      <dgm:spPr/>
      <dgm:t>
        <a:bodyPr/>
        <a:lstStyle/>
        <a:p>
          <a:endParaRPr lang="de-DE" sz="2000"/>
        </a:p>
      </dgm:t>
    </dgm:pt>
    <dgm:pt modelId="{6975F651-65FD-4BC1-8EC9-C3E52E3D35D7}" type="sibTrans" cxnId="{C0C27EC0-0505-4938-BE99-62C1EBF10079}">
      <dgm:prSet/>
      <dgm:spPr/>
      <dgm:t>
        <a:bodyPr/>
        <a:lstStyle/>
        <a:p>
          <a:endParaRPr lang="de-DE" sz="2000"/>
        </a:p>
      </dgm:t>
    </dgm:pt>
    <dgm:pt modelId="{489815B1-CDBB-4F22-AA15-EDBD466C5514}">
      <dgm:prSet custT="1"/>
      <dgm:spPr/>
      <dgm:t>
        <a:bodyPr/>
        <a:lstStyle/>
        <a:p>
          <a:r>
            <a:rPr lang="de-DE" sz="1600" dirty="0">
              <a:latin typeface="Calibri" panose="020F0502020204030204" pitchFamily="34" charset="0"/>
              <a:ea typeface="Calibri"/>
              <a:cs typeface="Calibri" panose="020F0502020204030204" pitchFamily="34" charset="0"/>
            </a:rPr>
            <a:t>The </a:t>
          </a:r>
          <a:r>
            <a:rPr lang="de-DE" sz="1600" dirty="0" err="1">
              <a:latin typeface="Calibri" panose="020F0502020204030204" pitchFamily="34" charset="0"/>
              <a:ea typeface="Calibri"/>
              <a:cs typeface="Calibri" panose="020F0502020204030204" pitchFamily="34" charset="0"/>
            </a:rPr>
            <a:t>concept</a:t>
          </a:r>
          <a:r>
            <a:rPr lang="de-DE" sz="1600" dirty="0">
              <a:latin typeface="Calibri" panose="020F0502020204030204" pitchFamily="34" charset="0"/>
              <a:ea typeface="Calibri"/>
              <a:cs typeface="Calibri" panose="020F0502020204030204" pitchFamily="34" charset="0"/>
            </a:rPr>
            <a:t> </a:t>
          </a:r>
          <a:r>
            <a:rPr lang="de-DE" sz="1600" dirty="0" err="1">
              <a:latin typeface="Calibri" panose="020F0502020204030204" pitchFamily="34" charset="0"/>
              <a:ea typeface="Calibri"/>
              <a:cs typeface="Calibri" panose="020F0502020204030204" pitchFamily="34" charset="0"/>
            </a:rPr>
            <a:t>of</a:t>
          </a:r>
          <a:r>
            <a:rPr lang="de-DE" sz="1600" dirty="0">
              <a:latin typeface="Calibri" panose="020F0502020204030204" pitchFamily="34" charset="0"/>
              <a:ea typeface="Calibri"/>
              <a:cs typeface="Calibri" panose="020F0502020204030204" pitchFamily="34" charset="0"/>
            </a:rPr>
            <a:t> 70% in ID </a:t>
          </a:r>
          <a:r>
            <a:rPr lang="de-DE" sz="1600" dirty="0" err="1">
              <a:latin typeface="Calibri" panose="020F0502020204030204" pitchFamily="34" charset="0"/>
              <a:ea typeface="Calibri"/>
              <a:cs typeface="Calibri" panose="020F0502020204030204" pitchFamily="34" charset="0"/>
            </a:rPr>
            <a:t>cannot</a:t>
          </a:r>
          <a:r>
            <a:rPr lang="de-DE" sz="1600" dirty="0">
              <a:latin typeface="Calibri" panose="020F0502020204030204" pitchFamily="34" charset="0"/>
              <a:ea typeface="Calibri"/>
              <a:cs typeface="Calibri" panose="020F0502020204030204" pitchFamily="34" charset="0"/>
            </a:rPr>
            <a:t> </a:t>
          </a:r>
          <a:r>
            <a:rPr lang="de-DE" sz="1600" dirty="0" err="1">
              <a:latin typeface="Calibri" panose="020F0502020204030204" pitchFamily="34" charset="0"/>
              <a:ea typeface="Calibri"/>
              <a:cs typeface="Calibri" panose="020F0502020204030204" pitchFamily="34" charset="0"/>
            </a:rPr>
            <a:t>be</a:t>
          </a:r>
          <a:r>
            <a:rPr lang="de-DE" sz="1600" dirty="0">
              <a:latin typeface="Calibri" panose="020F0502020204030204" pitchFamily="34" charset="0"/>
              <a:ea typeface="Calibri"/>
              <a:cs typeface="Calibri" panose="020F0502020204030204" pitchFamily="34" charset="0"/>
            </a:rPr>
            <a:t> </a:t>
          </a:r>
          <a:r>
            <a:rPr lang="de-DE" sz="1600" dirty="0" err="1">
              <a:latin typeface="Calibri" panose="020F0502020204030204" pitchFamily="34" charset="0"/>
              <a:ea typeface="Calibri"/>
              <a:cs typeface="Calibri" panose="020F0502020204030204" pitchFamily="34" charset="0"/>
            </a:rPr>
            <a:t>technically</a:t>
          </a:r>
          <a:r>
            <a:rPr lang="de-DE" sz="1600" dirty="0">
              <a:latin typeface="Calibri" panose="020F0502020204030204" pitchFamily="34" charset="0"/>
              <a:ea typeface="Calibri"/>
              <a:cs typeface="Calibri" panose="020F0502020204030204" pitchFamily="34" charset="0"/>
            </a:rPr>
            <a:t> </a:t>
          </a:r>
          <a:r>
            <a:rPr lang="de-DE" sz="1600" dirty="0" err="1">
              <a:latin typeface="Calibri" panose="020F0502020204030204" pitchFamily="34" charset="0"/>
              <a:ea typeface="Calibri"/>
              <a:cs typeface="Calibri" panose="020F0502020204030204" pitchFamily="34" charset="0"/>
            </a:rPr>
            <a:t>reconciled</a:t>
          </a:r>
          <a:r>
            <a:rPr lang="de-DE" sz="1600" dirty="0">
              <a:latin typeface="Calibri" panose="020F0502020204030204" pitchFamily="34" charset="0"/>
              <a:ea typeface="Calibri"/>
              <a:cs typeface="Calibri" panose="020F0502020204030204" pitchFamily="34" charset="0"/>
            </a:rPr>
            <a:t> </a:t>
          </a:r>
          <a:r>
            <a:rPr lang="de-DE" sz="1600" dirty="0" err="1">
              <a:latin typeface="Calibri" panose="020F0502020204030204" pitchFamily="34" charset="0"/>
              <a:ea typeface="Calibri"/>
              <a:cs typeface="Calibri" panose="020F0502020204030204" pitchFamily="34" charset="0"/>
            </a:rPr>
            <a:t>with</a:t>
          </a:r>
          <a:r>
            <a:rPr lang="de-DE" sz="1600" dirty="0">
              <a:latin typeface="Calibri" panose="020F0502020204030204" pitchFamily="34" charset="0"/>
              <a:ea typeface="Calibri"/>
              <a:cs typeface="Calibri" panose="020F0502020204030204" pitchFamily="34" charset="0"/>
            </a:rPr>
            <a:t> </a:t>
          </a:r>
          <a:r>
            <a:rPr lang="de-DE" sz="1600" dirty="0" err="1">
              <a:latin typeface="Calibri" panose="020F0502020204030204" pitchFamily="34" charset="0"/>
              <a:ea typeface="Calibri"/>
              <a:cs typeface="Calibri" panose="020F0502020204030204" pitchFamily="34" charset="0"/>
            </a:rPr>
            <a:t>this</a:t>
          </a:r>
          <a:r>
            <a:rPr lang="de-DE" sz="1600" dirty="0">
              <a:latin typeface="Calibri" panose="020F0502020204030204" pitchFamily="34" charset="0"/>
              <a:ea typeface="Calibri"/>
              <a:cs typeface="Calibri" panose="020F0502020204030204" pitchFamily="34" charset="0"/>
            </a:rPr>
            <a:t> </a:t>
          </a:r>
          <a:r>
            <a:rPr lang="de-DE" sz="1600" dirty="0" err="1">
              <a:latin typeface="Calibri" panose="020F0502020204030204" pitchFamily="34" charset="0"/>
              <a:ea typeface="Calibri"/>
              <a:cs typeface="Calibri" panose="020F0502020204030204" pitchFamily="34" charset="0"/>
            </a:rPr>
            <a:t>path</a:t>
          </a:r>
          <a:r>
            <a:rPr lang="de-DE" sz="1600" dirty="0">
              <a:latin typeface="Calibri" panose="020F0502020204030204" pitchFamily="34" charset="0"/>
              <a:ea typeface="Calibri"/>
              <a:cs typeface="Calibri" panose="020F0502020204030204" pitchFamily="34" charset="0"/>
            </a:rPr>
            <a:t>. </a:t>
          </a:r>
        </a:p>
      </dgm:t>
    </dgm:pt>
    <dgm:pt modelId="{DDD0A6BD-8F4F-4FFB-8862-15A1476247D9}" type="parTrans" cxnId="{0CC0D511-4616-4401-9914-B4774F861EA6}">
      <dgm:prSet/>
      <dgm:spPr/>
      <dgm:t>
        <a:bodyPr/>
        <a:lstStyle/>
        <a:p>
          <a:endParaRPr lang="de-DE" sz="2000"/>
        </a:p>
      </dgm:t>
    </dgm:pt>
    <dgm:pt modelId="{F2239E46-897B-46BC-954D-BE2DC7C32958}" type="sibTrans" cxnId="{0CC0D511-4616-4401-9914-B4774F861EA6}">
      <dgm:prSet/>
      <dgm:spPr/>
      <dgm:t>
        <a:bodyPr/>
        <a:lstStyle/>
        <a:p>
          <a:endParaRPr lang="de-DE" sz="2000"/>
        </a:p>
      </dgm:t>
    </dgm:pt>
    <dgm:pt modelId="{6A47C48B-D69D-4677-9209-9F007A350917}">
      <dgm:prSet custT="1"/>
      <dgm:spPr/>
      <dgm:t>
        <a:bodyPr/>
        <a:lstStyle/>
        <a:p>
          <a:r>
            <a:rPr lang="de-DE" sz="1600" b="1" dirty="0"/>
            <a:t>A </a:t>
          </a:r>
          <a:r>
            <a:rPr lang="de-DE" sz="1600" b="1" dirty="0" err="1"/>
            <a:t>reconfiguration</a:t>
          </a:r>
          <a:r>
            <a:rPr lang="de-DE" sz="1600" b="1" dirty="0"/>
            <a:t> </a:t>
          </a:r>
          <a:r>
            <a:rPr lang="de-DE" sz="1600" b="1" dirty="0" err="1"/>
            <a:t>of</a:t>
          </a:r>
          <a:r>
            <a:rPr lang="de-DE" sz="1600" b="1" dirty="0"/>
            <a:t> </a:t>
          </a:r>
          <a:r>
            <a:rPr lang="de-DE" sz="1600" b="1" dirty="0" err="1"/>
            <a:t>bidding</a:t>
          </a:r>
          <a:r>
            <a:rPr lang="de-DE" sz="1600" b="1" dirty="0"/>
            <a:t> </a:t>
          </a:r>
          <a:r>
            <a:rPr lang="de-DE" sz="1600" b="1" dirty="0" err="1"/>
            <a:t>zones</a:t>
          </a:r>
          <a:r>
            <a:rPr lang="de-DE" sz="1600" b="1" dirty="0"/>
            <a:t> </a:t>
          </a:r>
          <a:r>
            <a:rPr lang="de-DE" sz="1600" b="1" dirty="0" err="1"/>
            <a:t>may</a:t>
          </a:r>
          <a:r>
            <a:rPr lang="de-DE" sz="1600" b="1" dirty="0"/>
            <a:t> </a:t>
          </a:r>
          <a:r>
            <a:rPr lang="de-DE" sz="1600" b="1" dirty="0" err="1"/>
            <a:t>reduce</a:t>
          </a:r>
          <a:r>
            <a:rPr lang="de-DE" sz="1600" b="1" dirty="0"/>
            <a:t> </a:t>
          </a:r>
          <a:r>
            <a:rPr lang="de-DE" sz="1600" b="1" dirty="0" err="1"/>
            <a:t>the</a:t>
          </a:r>
          <a:r>
            <a:rPr lang="de-DE" sz="1600" b="1" dirty="0"/>
            <a:t> </a:t>
          </a:r>
          <a:r>
            <a:rPr lang="de-DE" sz="1600" b="1" dirty="0" err="1"/>
            <a:t>role</a:t>
          </a:r>
          <a:r>
            <a:rPr lang="de-DE" sz="1600" b="1" dirty="0"/>
            <a:t> </a:t>
          </a:r>
          <a:r>
            <a:rPr lang="de-DE" sz="1600" b="1" dirty="0" err="1"/>
            <a:t>of</a:t>
          </a:r>
          <a:r>
            <a:rPr lang="de-DE" sz="1600" b="1" dirty="0"/>
            <a:t> VCs and loop </a:t>
          </a:r>
          <a:r>
            <a:rPr lang="de-DE" sz="1600" b="1" dirty="0" err="1"/>
            <a:t>flows</a:t>
          </a:r>
          <a:r>
            <a:rPr lang="de-DE" sz="1600" b="1" dirty="0"/>
            <a:t>, but </a:t>
          </a:r>
          <a:r>
            <a:rPr lang="de-DE" sz="1600" b="1" dirty="0" err="1"/>
            <a:t>it</a:t>
          </a:r>
          <a:r>
            <a:rPr lang="de-DE" sz="1600" b="1" dirty="0"/>
            <a:t> </a:t>
          </a:r>
          <a:r>
            <a:rPr lang="de-DE" sz="1600" b="1" dirty="0" err="1"/>
            <a:t>is</a:t>
          </a:r>
          <a:r>
            <a:rPr lang="de-DE" sz="1600" b="1" dirty="0"/>
            <a:t> not a </a:t>
          </a:r>
          <a:r>
            <a:rPr lang="de-DE" sz="1600" b="1" dirty="0" err="1"/>
            <a:t>silver</a:t>
          </a:r>
          <a:r>
            <a:rPr lang="de-DE" sz="1600" b="1" dirty="0"/>
            <a:t> </a:t>
          </a:r>
          <a:r>
            <a:rPr lang="de-DE" sz="1600" b="1" dirty="0" err="1"/>
            <a:t>bullet</a:t>
          </a:r>
          <a:r>
            <a:rPr lang="de-DE" sz="1600" b="1" dirty="0"/>
            <a:t> </a:t>
          </a:r>
          <a:r>
            <a:rPr lang="de-DE" sz="1600" b="1" dirty="0" err="1"/>
            <a:t>solution</a:t>
          </a:r>
          <a:r>
            <a:rPr lang="de-DE" sz="1600" b="1" dirty="0"/>
            <a:t>. </a:t>
          </a:r>
          <a:endParaRPr lang="de-DE" sz="1600" dirty="0"/>
        </a:p>
      </dgm:t>
    </dgm:pt>
    <dgm:pt modelId="{4F8BCBE1-6F23-4B48-A8EF-DECAEDE214B6}" type="parTrans" cxnId="{9C9794D6-5175-4864-BCCC-45956A510A19}">
      <dgm:prSet/>
      <dgm:spPr/>
      <dgm:t>
        <a:bodyPr/>
        <a:lstStyle/>
        <a:p>
          <a:endParaRPr lang="de-DE" sz="2000"/>
        </a:p>
      </dgm:t>
    </dgm:pt>
    <dgm:pt modelId="{0C1EBBBC-3482-4104-B9F6-6CF600E45786}" type="sibTrans" cxnId="{9C9794D6-5175-4864-BCCC-45956A510A19}">
      <dgm:prSet/>
      <dgm:spPr/>
      <dgm:t>
        <a:bodyPr/>
        <a:lstStyle/>
        <a:p>
          <a:endParaRPr lang="de-DE" sz="2000"/>
        </a:p>
      </dgm:t>
    </dgm:pt>
    <dgm:pt modelId="{6DE89AFB-229C-4C5E-91D9-F8B9B7AFA4E1}">
      <dgm:prSet custT="1"/>
      <dgm:spPr/>
      <dgm:t>
        <a:bodyPr/>
        <a:lstStyle/>
        <a:p>
          <a:r>
            <a:rPr lang="en-US" sz="1600" dirty="0">
              <a:effectLst/>
              <a:latin typeface="Calibri" panose="020F0502020204030204" pitchFamily="34" charset="0"/>
              <a:ea typeface="Calibri" panose="020F0502020204030204" pitchFamily="34" charset="0"/>
              <a:cs typeface="Arial" panose="020B0604020202020204" pitchFamily="34" charset="0"/>
            </a:rPr>
            <a:t>There is no proof a zonal model can enable 70% without the use of virtual capacity</a:t>
          </a:r>
          <a:endParaRPr lang="de-DE" sz="1600" b="1" dirty="0"/>
        </a:p>
      </dgm:t>
    </dgm:pt>
    <dgm:pt modelId="{C6C2F879-EC88-4D50-9B52-9455FC5281CB}" type="parTrans" cxnId="{FAC3B309-7F37-46F7-9481-6E27D4B76E5A}">
      <dgm:prSet/>
      <dgm:spPr/>
      <dgm:t>
        <a:bodyPr/>
        <a:lstStyle/>
        <a:p>
          <a:endParaRPr lang="de-DE" sz="2000"/>
        </a:p>
      </dgm:t>
    </dgm:pt>
    <dgm:pt modelId="{666D17A5-C613-48B6-BEBF-C152F18E967F}" type="sibTrans" cxnId="{FAC3B309-7F37-46F7-9481-6E27D4B76E5A}">
      <dgm:prSet/>
      <dgm:spPr/>
      <dgm:t>
        <a:bodyPr/>
        <a:lstStyle/>
        <a:p>
          <a:endParaRPr lang="de-DE" sz="2000"/>
        </a:p>
      </dgm:t>
    </dgm:pt>
    <dgm:pt modelId="{85F5A9ED-24DA-4E0C-A710-BAF392206301}">
      <dgm:prSet custT="1"/>
      <dgm:spPr/>
      <dgm:t>
        <a:bodyPr/>
        <a:lstStyle/>
        <a:p>
          <a:r>
            <a:rPr lang="en-US" sz="1600" b="1" dirty="0">
              <a:latin typeface="Calibri"/>
              <a:ea typeface="Calibri"/>
              <a:cs typeface="Calibri"/>
            </a:rPr>
            <a:t>Some derogations are in place, whose justification (i.e. excessive loop flows) is </a:t>
          </a:r>
          <a:r>
            <a:rPr lang="en-US" sz="1600" b="1" dirty="0">
              <a:solidFill>
                <a:schemeClr val="bg1"/>
              </a:solidFill>
              <a:latin typeface="Calibri"/>
              <a:ea typeface="Calibri"/>
              <a:cs typeface="Calibri"/>
            </a:rPr>
            <a:t>likely to be required also in 2026+</a:t>
          </a:r>
          <a:endParaRPr lang="de-DE" sz="1600" b="1" dirty="0">
            <a:solidFill>
              <a:schemeClr val="bg1"/>
            </a:solidFill>
          </a:endParaRPr>
        </a:p>
      </dgm:t>
    </dgm:pt>
    <dgm:pt modelId="{81E657E3-FFDF-4BEB-9956-44574C98A1F0}" type="parTrans" cxnId="{FBF3007A-17B8-4A15-85A3-2A0FFE618299}">
      <dgm:prSet/>
      <dgm:spPr/>
      <dgm:t>
        <a:bodyPr/>
        <a:lstStyle/>
        <a:p>
          <a:endParaRPr lang="de-DE" sz="2000"/>
        </a:p>
      </dgm:t>
    </dgm:pt>
    <dgm:pt modelId="{04EDA40F-43CF-4255-BB2C-F925CBFC0D12}" type="sibTrans" cxnId="{FBF3007A-17B8-4A15-85A3-2A0FFE618299}">
      <dgm:prSet/>
      <dgm:spPr/>
      <dgm:t>
        <a:bodyPr/>
        <a:lstStyle/>
        <a:p>
          <a:endParaRPr lang="de-DE" sz="2000"/>
        </a:p>
      </dgm:t>
    </dgm:pt>
    <dgm:pt modelId="{7686B77D-BC78-49B1-9766-5772895ECDD3}">
      <dgm:prSet custT="1"/>
      <dgm:spPr/>
      <dgm:t>
        <a:bodyPr/>
        <a:lstStyle/>
        <a:p>
          <a:r>
            <a:rPr lang="en-US" sz="1600" dirty="0">
              <a:effectLst/>
              <a:latin typeface="Calibri"/>
              <a:ea typeface="Calibri"/>
              <a:cs typeface="Arial"/>
            </a:rPr>
            <a:t>The implementation of important processes (as the coordinated validation of capacities and the Regional Operational Security </a:t>
          </a:r>
          <a:r>
            <a:rPr lang="en-US" sz="1600" dirty="0">
              <a:latin typeface="Calibri"/>
              <a:ea typeface="Calibri"/>
              <a:cs typeface="Arial"/>
            </a:rPr>
            <a:t>Coordination incl. Cost Sharing)</a:t>
          </a:r>
          <a:r>
            <a:rPr lang="en-US" sz="1600" dirty="0">
              <a:effectLst/>
              <a:latin typeface="Calibri"/>
              <a:ea typeface="Calibri"/>
              <a:cs typeface="Arial"/>
            </a:rPr>
            <a:t> will remove the need for these derogations</a:t>
          </a:r>
        </a:p>
      </dgm:t>
    </dgm:pt>
    <dgm:pt modelId="{39E2208E-E9D5-446C-8B22-016F3E923A08}" type="parTrans" cxnId="{2BD1959A-097B-4D44-B3FB-D125679239FF}">
      <dgm:prSet/>
      <dgm:spPr/>
      <dgm:t>
        <a:bodyPr/>
        <a:lstStyle/>
        <a:p>
          <a:endParaRPr lang="de-DE" sz="2000"/>
        </a:p>
      </dgm:t>
    </dgm:pt>
    <dgm:pt modelId="{BBACF9E8-DB81-4697-998A-2699C6C0021F}" type="sibTrans" cxnId="{2BD1959A-097B-4D44-B3FB-D125679239FF}">
      <dgm:prSet/>
      <dgm:spPr/>
      <dgm:t>
        <a:bodyPr/>
        <a:lstStyle/>
        <a:p>
          <a:endParaRPr lang="de-DE" sz="2000"/>
        </a:p>
      </dgm:t>
    </dgm:pt>
    <dgm:pt modelId="{BFE782EB-0327-4F99-9B08-E7D62D91A00D}">
      <dgm:prSet custT="1"/>
      <dgm:spPr/>
      <dgm:t>
        <a:bodyPr/>
        <a:lstStyle/>
        <a:p>
          <a:r>
            <a:rPr lang="en-US" sz="1600" dirty="0">
              <a:latin typeface="Calibri" panose="020F0502020204030204" pitchFamily="34" charset="0"/>
              <a:cs typeface="Calibri" panose="020F0502020204030204" pitchFamily="34" charset="0"/>
            </a:rPr>
            <a:t>Yet, technical challenges are making the realization of these processes unlikely before end of 2025</a:t>
          </a:r>
        </a:p>
      </dgm:t>
    </dgm:pt>
    <dgm:pt modelId="{72E8B3DA-22FD-4AB8-BF5D-014C57097E35}" type="parTrans" cxnId="{0D3B6664-270B-431D-9AD4-79E41A7C1865}">
      <dgm:prSet/>
      <dgm:spPr/>
      <dgm:t>
        <a:bodyPr/>
        <a:lstStyle/>
        <a:p>
          <a:endParaRPr lang="de-DE" sz="2000"/>
        </a:p>
      </dgm:t>
    </dgm:pt>
    <dgm:pt modelId="{7EC526D7-35E5-47F3-9F67-2D5AEA4A1B22}" type="sibTrans" cxnId="{0D3B6664-270B-431D-9AD4-79E41A7C1865}">
      <dgm:prSet/>
      <dgm:spPr/>
      <dgm:t>
        <a:bodyPr/>
        <a:lstStyle/>
        <a:p>
          <a:endParaRPr lang="de-DE" sz="2000"/>
        </a:p>
      </dgm:t>
    </dgm:pt>
    <dgm:pt modelId="{DBD0F44F-0BD6-4570-8A04-59A37E2690DA}">
      <dgm:prSet custT="1"/>
      <dgm:spPr/>
      <dgm:t>
        <a:bodyPr/>
        <a:lstStyle/>
        <a:p>
          <a:r>
            <a:rPr lang="en-US" sz="1600">
              <a:cs typeface="Arial" panose="020B0604020202020204" pitchFamily="34" charset="0"/>
            </a:rPr>
            <a:t>However, TSOs are not automatically not compliant with CEP70 </a:t>
          </a:r>
          <a:endParaRPr lang="en-US" sz="1600" dirty="0">
            <a:cs typeface="Arial" panose="020B0604020202020204" pitchFamily="34" charset="0"/>
          </a:endParaRPr>
        </a:p>
      </dgm:t>
    </dgm:pt>
    <dgm:pt modelId="{E1739B2B-2EA6-4F59-A2BF-F8F432F73EA6}" type="parTrans" cxnId="{1D82BF50-EC07-4E3E-8965-85A71F074CDC}">
      <dgm:prSet/>
      <dgm:spPr/>
      <dgm:t>
        <a:bodyPr/>
        <a:lstStyle/>
        <a:p>
          <a:endParaRPr lang="de-DE" sz="2000"/>
        </a:p>
      </dgm:t>
    </dgm:pt>
    <dgm:pt modelId="{371D41BC-A599-4C23-9F44-45AF2E1600F5}" type="sibTrans" cxnId="{1D82BF50-EC07-4E3E-8965-85A71F074CDC}">
      <dgm:prSet/>
      <dgm:spPr/>
      <dgm:t>
        <a:bodyPr/>
        <a:lstStyle/>
        <a:p>
          <a:endParaRPr lang="de-DE" sz="2000"/>
        </a:p>
      </dgm:t>
    </dgm:pt>
    <dgm:pt modelId="{166AD63A-DFC4-4CD6-B1B0-7A94E40E52AF}">
      <dgm:prSet custT="1"/>
      <dgm:spPr/>
      <dgm:t>
        <a:bodyPr/>
        <a:lstStyle/>
        <a:p>
          <a:r>
            <a:rPr lang="en-US" sz="1600" dirty="0">
              <a:latin typeface="Calibri" panose="020F0502020204030204" pitchFamily="34" charset="0"/>
              <a:cs typeface="Calibri" panose="020F0502020204030204" pitchFamily="34" charset="0"/>
            </a:rPr>
            <a:t>Electricity Regulation allows for derogations where necessary to maintain operational security</a:t>
          </a:r>
        </a:p>
      </dgm:t>
    </dgm:pt>
    <dgm:pt modelId="{239C7F1E-EB71-4301-946A-A08F16CF6934}" type="parTrans" cxnId="{258F595B-64C8-45C2-981C-359942CFF9A0}">
      <dgm:prSet/>
      <dgm:spPr/>
      <dgm:t>
        <a:bodyPr/>
        <a:lstStyle/>
        <a:p>
          <a:endParaRPr lang="de-DE" sz="2000"/>
        </a:p>
      </dgm:t>
    </dgm:pt>
    <dgm:pt modelId="{C82E9A73-F8FC-40A0-9915-6048E8788F3B}" type="sibTrans" cxnId="{258F595B-64C8-45C2-981C-359942CFF9A0}">
      <dgm:prSet/>
      <dgm:spPr/>
      <dgm:t>
        <a:bodyPr/>
        <a:lstStyle/>
        <a:p>
          <a:endParaRPr lang="de-DE" sz="2000"/>
        </a:p>
      </dgm:t>
    </dgm:pt>
    <dgm:pt modelId="{F402771E-F40B-40EE-B87B-32C1028F40E7}">
      <dgm:prSet custT="1"/>
      <dgm:spPr/>
      <dgm:t>
        <a:bodyPr/>
        <a:lstStyle/>
        <a:p>
          <a:r>
            <a:rPr lang="en-US" sz="1600" dirty="0">
              <a:latin typeface="Calibri" panose="020F0502020204030204" pitchFamily="34" charset="0"/>
              <a:cs typeface="Calibri" panose="020F0502020204030204" pitchFamily="34" charset="0"/>
            </a:rPr>
            <a:t>A deviation from the 70% during CC is always justified as last resort measure to maintain operational security</a:t>
          </a:r>
          <a:r>
            <a:rPr lang="en-US" sz="1400" dirty="0">
              <a:latin typeface="Calibri" panose="020F0502020204030204" pitchFamily="34" charset="0"/>
              <a:cs typeface="Calibri" panose="020F0502020204030204" pitchFamily="34" charset="0"/>
            </a:rPr>
            <a:t>. </a:t>
          </a:r>
          <a:endParaRPr lang="de-DE" sz="1400" dirty="0">
            <a:latin typeface="Calibri" panose="020F0502020204030204" pitchFamily="34" charset="0"/>
            <a:cs typeface="Calibri" panose="020F0502020204030204" pitchFamily="34" charset="0"/>
          </a:endParaRPr>
        </a:p>
      </dgm:t>
    </dgm:pt>
    <dgm:pt modelId="{E11317D2-B61C-40F2-B5CB-A330B7F0B95A}" type="parTrans" cxnId="{CA4B285A-CD4E-443B-B2AA-9BA0CBC7DD58}">
      <dgm:prSet/>
      <dgm:spPr/>
      <dgm:t>
        <a:bodyPr/>
        <a:lstStyle/>
        <a:p>
          <a:endParaRPr lang="de-DE" sz="2000"/>
        </a:p>
      </dgm:t>
    </dgm:pt>
    <dgm:pt modelId="{AD7580D8-9D1C-4B13-94B3-9F2B8096C800}" type="sibTrans" cxnId="{CA4B285A-CD4E-443B-B2AA-9BA0CBC7DD58}">
      <dgm:prSet/>
      <dgm:spPr/>
      <dgm:t>
        <a:bodyPr/>
        <a:lstStyle/>
        <a:p>
          <a:endParaRPr lang="de-DE" sz="2000"/>
        </a:p>
      </dgm:t>
    </dgm:pt>
    <dgm:pt modelId="{846243A4-3D9D-45AF-912F-CB06DBE11B33}" type="pres">
      <dgm:prSet presAssocID="{55D31538-5BD9-4213-9430-2036D5C9C0ED}" presName="linear" presStyleCnt="0">
        <dgm:presLayoutVars>
          <dgm:animLvl val="lvl"/>
          <dgm:resizeHandles val="exact"/>
        </dgm:presLayoutVars>
      </dgm:prSet>
      <dgm:spPr/>
    </dgm:pt>
    <dgm:pt modelId="{75A69B1E-9954-49CF-A589-BA76B019B9CA}" type="pres">
      <dgm:prSet presAssocID="{33659D7E-2C52-4C55-9B66-37713DEA4B54}" presName="parentText" presStyleLbl="node1" presStyleIdx="0" presStyleCnt="4">
        <dgm:presLayoutVars>
          <dgm:chMax val="0"/>
          <dgm:bulletEnabled val="1"/>
        </dgm:presLayoutVars>
      </dgm:prSet>
      <dgm:spPr/>
    </dgm:pt>
    <dgm:pt modelId="{EB711AA0-A91F-4907-9D04-007ABCBCB9ED}" type="pres">
      <dgm:prSet presAssocID="{33659D7E-2C52-4C55-9B66-37713DEA4B54}" presName="childText" presStyleLbl="revTx" presStyleIdx="0" presStyleCnt="4">
        <dgm:presLayoutVars>
          <dgm:bulletEnabled val="1"/>
        </dgm:presLayoutVars>
      </dgm:prSet>
      <dgm:spPr/>
    </dgm:pt>
    <dgm:pt modelId="{6CC3B9A1-E9FF-4420-A60C-C0D98E7D52F2}" type="pres">
      <dgm:prSet presAssocID="{6A47C48B-D69D-4677-9209-9F007A350917}" presName="parentText" presStyleLbl="node1" presStyleIdx="1" presStyleCnt="4">
        <dgm:presLayoutVars>
          <dgm:chMax val="0"/>
          <dgm:bulletEnabled val="1"/>
        </dgm:presLayoutVars>
      </dgm:prSet>
      <dgm:spPr/>
    </dgm:pt>
    <dgm:pt modelId="{C8686C2B-07A5-4A01-9100-85DA53ED7DEB}" type="pres">
      <dgm:prSet presAssocID="{6A47C48B-D69D-4677-9209-9F007A350917}" presName="childText" presStyleLbl="revTx" presStyleIdx="1" presStyleCnt="4">
        <dgm:presLayoutVars>
          <dgm:bulletEnabled val="1"/>
        </dgm:presLayoutVars>
      </dgm:prSet>
      <dgm:spPr/>
    </dgm:pt>
    <dgm:pt modelId="{259626EA-6003-4CB9-B2C2-5308D50EA0EF}" type="pres">
      <dgm:prSet presAssocID="{85F5A9ED-24DA-4E0C-A710-BAF392206301}" presName="parentText" presStyleLbl="node1" presStyleIdx="2" presStyleCnt="4">
        <dgm:presLayoutVars>
          <dgm:chMax val="0"/>
          <dgm:bulletEnabled val="1"/>
        </dgm:presLayoutVars>
      </dgm:prSet>
      <dgm:spPr/>
    </dgm:pt>
    <dgm:pt modelId="{D5DE77A9-1EFB-4464-A69C-6B930852E283}" type="pres">
      <dgm:prSet presAssocID="{85F5A9ED-24DA-4E0C-A710-BAF392206301}" presName="childText" presStyleLbl="revTx" presStyleIdx="2" presStyleCnt="4">
        <dgm:presLayoutVars>
          <dgm:bulletEnabled val="1"/>
        </dgm:presLayoutVars>
      </dgm:prSet>
      <dgm:spPr/>
    </dgm:pt>
    <dgm:pt modelId="{ED5E7518-7091-4B05-9D90-A7B6AF66C8F8}" type="pres">
      <dgm:prSet presAssocID="{DBD0F44F-0BD6-4570-8A04-59A37E2690DA}" presName="parentText" presStyleLbl="node1" presStyleIdx="3" presStyleCnt="4">
        <dgm:presLayoutVars>
          <dgm:chMax val="0"/>
          <dgm:bulletEnabled val="1"/>
        </dgm:presLayoutVars>
      </dgm:prSet>
      <dgm:spPr/>
    </dgm:pt>
    <dgm:pt modelId="{81461E78-73B2-46D9-AB70-6A0C05F65945}" type="pres">
      <dgm:prSet presAssocID="{DBD0F44F-0BD6-4570-8A04-59A37E2690DA}" presName="childText" presStyleLbl="revTx" presStyleIdx="3" presStyleCnt="4">
        <dgm:presLayoutVars>
          <dgm:bulletEnabled val="1"/>
        </dgm:presLayoutVars>
      </dgm:prSet>
      <dgm:spPr/>
    </dgm:pt>
  </dgm:ptLst>
  <dgm:cxnLst>
    <dgm:cxn modelId="{FAC3B309-7F37-46F7-9481-6E27D4B76E5A}" srcId="{6A47C48B-D69D-4677-9209-9F007A350917}" destId="{6DE89AFB-229C-4C5E-91D9-F8B9B7AFA4E1}" srcOrd="0" destOrd="0" parTransId="{C6C2F879-EC88-4D50-9B52-9455FC5281CB}" sibTransId="{666D17A5-C613-48B6-BEBF-C152F18E967F}"/>
    <dgm:cxn modelId="{0CC0D511-4616-4401-9914-B4774F861EA6}" srcId="{33659D7E-2C52-4C55-9B66-37713DEA4B54}" destId="{489815B1-CDBB-4F22-AA15-EDBD466C5514}" srcOrd="2" destOrd="0" parTransId="{DDD0A6BD-8F4F-4FFB-8862-15A1476247D9}" sibTransId="{F2239E46-897B-46BC-954D-BE2DC7C32958}"/>
    <dgm:cxn modelId="{8088F913-EA0E-4FBF-8D6F-D1BE1707C650}" srcId="{55D31538-5BD9-4213-9430-2036D5C9C0ED}" destId="{33659D7E-2C52-4C55-9B66-37713DEA4B54}" srcOrd="0" destOrd="0" parTransId="{EE2D0462-1ADD-47F3-BA26-ED081B18C8FB}" sibTransId="{BEFF2CC5-44F2-4E9B-B241-57236B79E7C5}"/>
    <dgm:cxn modelId="{DFD68C17-B953-4BE2-BF61-4CF0B58BA3EA}" type="presOf" srcId="{E8870851-6527-4E9A-9060-8B8CCE9C5EB0}" destId="{EB711AA0-A91F-4907-9D04-007ABCBCB9ED}" srcOrd="0" destOrd="0" presId="urn:microsoft.com/office/officeart/2005/8/layout/vList2"/>
    <dgm:cxn modelId="{319FE817-A52F-44B2-A93E-55C0D915BD15}" type="presOf" srcId="{489815B1-CDBB-4F22-AA15-EDBD466C5514}" destId="{EB711AA0-A91F-4907-9D04-007ABCBCB9ED}" srcOrd="0" destOrd="2" presId="urn:microsoft.com/office/officeart/2005/8/layout/vList2"/>
    <dgm:cxn modelId="{743B471B-D1DE-41A4-8422-4C3EAA113173}" type="presOf" srcId="{33659D7E-2C52-4C55-9B66-37713DEA4B54}" destId="{75A69B1E-9954-49CF-A589-BA76B019B9CA}" srcOrd="0" destOrd="0" presId="urn:microsoft.com/office/officeart/2005/8/layout/vList2"/>
    <dgm:cxn modelId="{C8991523-3A7F-4B7C-9EDA-5E0CE1BE6551}" type="presOf" srcId="{55D31538-5BD9-4213-9430-2036D5C9C0ED}" destId="{846243A4-3D9D-45AF-912F-CB06DBE11B33}" srcOrd="0" destOrd="0" presId="urn:microsoft.com/office/officeart/2005/8/layout/vList2"/>
    <dgm:cxn modelId="{8C100F38-5122-41A3-B5BD-9736A8C0401C}" type="presOf" srcId="{6DE89AFB-229C-4C5E-91D9-F8B9B7AFA4E1}" destId="{C8686C2B-07A5-4A01-9100-85DA53ED7DEB}" srcOrd="0" destOrd="0" presId="urn:microsoft.com/office/officeart/2005/8/layout/vList2"/>
    <dgm:cxn modelId="{9DDCE73E-6958-4823-9DAF-604D69724555}" type="presOf" srcId="{166AD63A-DFC4-4CD6-B1B0-7A94E40E52AF}" destId="{81461E78-73B2-46D9-AB70-6A0C05F65945}" srcOrd="0" destOrd="0" presId="urn:microsoft.com/office/officeart/2005/8/layout/vList2"/>
    <dgm:cxn modelId="{258F595B-64C8-45C2-981C-359942CFF9A0}" srcId="{DBD0F44F-0BD6-4570-8A04-59A37E2690DA}" destId="{166AD63A-DFC4-4CD6-B1B0-7A94E40E52AF}" srcOrd="0" destOrd="0" parTransId="{239C7F1E-EB71-4301-946A-A08F16CF6934}" sibTransId="{C82E9A73-F8FC-40A0-9915-6048E8788F3B}"/>
    <dgm:cxn modelId="{0D3B6664-270B-431D-9AD4-79E41A7C1865}" srcId="{85F5A9ED-24DA-4E0C-A710-BAF392206301}" destId="{BFE782EB-0327-4F99-9B08-E7D62D91A00D}" srcOrd="1" destOrd="0" parTransId="{72E8B3DA-22FD-4AB8-BF5D-014C57097E35}" sibTransId="{7EC526D7-35E5-47F3-9F67-2D5AEA4A1B22}"/>
    <dgm:cxn modelId="{32C2CB67-152A-4011-B4BE-F6DE6DDB39A1}" type="presOf" srcId="{6A47C48B-D69D-4677-9209-9F007A350917}" destId="{6CC3B9A1-E9FF-4420-A60C-C0D98E7D52F2}" srcOrd="0" destOrd="0" presId="urn:microsoft.com/office/officeart/2005/8/layout/vList2"/>
    <dgm:cxn modelId="{9B413D6E-DCD1-453C-AB64-329F4555ED8E}" type="presOf" srcId="{BE3F29CC-101C-4A94-ADC2-ED1E364C0678}" destId="{EB711AA0-A91F-4907-9D04-007ABCBCB9ED}" srcOrd="0" destOrd="1" presId="urn:microsoft.com/office/officeart/2005/8/layout/vList2"/>
    <dgm:cxn modelId="{1D82BF50-EC07-4E3E-8965-85A71F074CDC}" srcId="{55D31538-5BD9-4213-9430-2036D5C9C0ED}" destId="{DBD0F44F-0BD6-4570-8A04-59A37E2690DA}" srcOrd="3" destOrd="0" parTransId="{E1739B2B-2EA6-4F59-A2BF-F8F432F73EA6}" sibTransId="{371D41BC-A599-4C23-9F44-45AF2E1600F5}"/>
    <dgm:cxn modelId="{42943674-1022-4A3D-8EE0-56F77C92F4D0}" type="presOf" srcId="{BFE782EB-0327-4F99-9B08-E7D62D91A00D}" destId="{D5DE77A9-1EFB-4464-A69C-6B930852E283}" srcOrd="0" destOrd="1" presId="urn:microsoft.com/office/officeart/2005/8/layout/vList2"/>
    <dgm:cxn modelId="{46C12278-9B93-45F9-8A50-0090DACF5952}" srcId="{33659D7E-2C52-4C55-9B66-37713DEA4B54}" destId="{E8870851-6527-4E9A-9060-8B8CCE9C5EB0}" srcOrd="0" destOrd="0" parTransId="{5C0F12AB-9846-4A54-8874-3C05E3A6702E}" sibTransId="{F8EC4A1F-26B1-4A7B-A5DA-3F357377B250}"/>
    <dgm:cxn modelId="{FBF3007A-17B8-4A15-85A3-2A0FFE618299}" srcId="{55D31538-5BD9-4213-9430-2036D5C9C0ED}" destId="{85F5A9ED-24DA-4E0C-A710-BAF392206301}" srcOrd="2" destOrd="0" parTransId="{81E657E3-FFDF-4BEB-9956-44574C98A1F0}" sibTransId="{04EDA40F-43CF-4255-BB2C-F925CBFC0D12}"/>
    <dgm:cxn modelId="{CA4B285A-CD4E-443B-B2AA-9BA0CBC7DD58}" srcId="{DBD0F44F-0BD6-4570-8A04-59A37E2690DA}" destId="{F402771E-F40B-40EE-B87B-32C1028F40E7}" srcOrd="1" destOrd="0" parTransId="{E11317D2-B61C-40F2-B5CB-A330B7F0B95A}" sibTransId="{AD7580D8-9D1C-4B13-94B3-9F2B8096C800}"/>
    <dgm:cxn modelId="{2BD1959A-097B-4D44-B3FB-D125679239FF}" srcId="{85F5A9ED-24DA-4E0C-A710-BAF392206301}" destId="{7686B77D-BC78-49B1-9766-5772895ECDD3}" srcOrd="0" destOrd="0" parTransId="{39E2208E-E9D5-446C-8B22-016F3E923A08}" sibTransId="{BBACF9E8-DB81-4697-998A-2699C6C0021F}"/>
    <dgm:cxn modelId="{E52539AC-1E8E-4E0A-BE86-7D12029B0076}" type="presOf" srcId="{7686B77D-BC78-49B1-9766-5772895ECDD3}" destId="{D5DE77A9-1EFB-4464-A69C-6B930852E283}" srcOrd="0" destOrd="0" presId="urn:microsoft.com/office/officeart/2005/8/layout/vList2"/>
    <dgm:cxn modelId="{14FB12AE-DAF7-4C25-9619-8637A0F2882B}" type="presOf" srcId="{F402771E-F40B-40EE-B87B-32C1028F40E7}" destId="{81461E78-73B2-46D9-AB70-6A0C05F65945}" srcOrd="0" destOrd="1" presId="urn:microsoft.com/office/officeart/2005/8/layout/vList2"/>
    <dgm:cxn modelId="{C0C27EC0-0505-4938-BE99-62C1EBF10079}" srcId="{33659D7E-2C52-4C55-9B66-37713DEA4B54}" destId="{BE3F29CC-101C-4A94-ADC2-ED1E364C0678}" srcOrd="1" destOrd="0" parTransId="{2844739C-18F3-4F5E-80EF-5AFF779174CE}" sibTransId="{6975F651-65FD-4BC1-8EC9-C3E52E3D35D7}"/>
    <dgm:cxn modelId="{CFB114CF-E145-45A0-BA89-412254C27371}" type="presOf" srcId="{DBD0F44F-0BD6-4570-8A04-59A37E2690DA}" destId="{ED5E7518-7091-4B05-9D90-A7B6AF66C8F8}" srcOrd="0" destOrd="0" presId="urn:microsoft.com/office/officeart/2005/8/layout/vList2"/>
    <dgm:cxn modelId="{9C9794D6-5175-4864-BCCC-45956A510A19}" srcId="{55D31538-5BD9-4213-9430-2036D5C9C0ED}" destId="{6A47C48B-D69D-4677-9209-9F007A350917}" srcOrd="1" destOrd="0" parTransId="{4F8BCBE1-6F23-4B48-A8EF-DECAEDE214B6}" sibTransId="{0C1EBBBC-3482-4104-B9F6-6CF600E45786}"/>
    <dgm:cxn modelId="{DD95A8EE-120B-4E28-95B7-E99ED299FAA9}" type="presOf" srcId="{85F5A9ED-24DA-4E0C-A710-BAF392206301}" destId="{259626EA-6003-4CB9-B2C2-5308D50EA0EF}" srcOrd="0" destOrd="0" presId="urn:microsoft.com/office/officeart/2005/8/layout/vList2"/>
    <dgm:cxn modelId="{AE3E30EF-089B-49A4-9A51-D5717F2524AD}" type="presParOf" srcId="{846243A4-3D9D-45AF-912F-CB06DBE11B33}" destId="{75A69B1E-9954-49CF-A589-BA76B019B9CA}" srcOrd="0" destOrd="0" presId="urn:microsoft.com/office/officeart/2005/8/layout/vList2"/>
    <dgm:cxn modelId="{B6DD7507-8971-4AB6-8223-8A6671EF2617}" type="presParOf" srcId="{846243A4-3D9D-45AF-912F-CB06DBE11B33}" destId="{EB711AA0-A91F-4907-9D04-007ABCBCB9ED}" srcOrd="1" destOrd="0" presId="urn:microsoft.com/office/officeart/2005/8/layout/vList2"/>
    <dgm:cxn modelId="{EC8AFA5F-B509-46D0-AF09-7A1DFEEEA386}" type="presParOf" srcId="{846243A4-3D9D-45AF-912F-CB06DBE11B33}" destId="{6CC3B9A1-E9FF-4420-A60C-C0D98E7D52F2}" srcOrd="2" destOrd="0" presId="urn:microsoft.com/office/officeart/2005/8/layout/vList2"/>
    <dgm:cxn modelId="{55D1D292-EDA6-4463-9655-A5507D843127}" type="presParOf" srcId="{846243A4-3D9D-45AF-912F-CB06DBE11B33}" destId="{C8686C2B-07A5-4A01-9100-85DA53ED7DEB}" srcOrd="3" destOrd="0" presId="urn:microsoft.com/office/officeart/2005/8/layout/vList2"/>
    <dgm:cxn modelId="{86FB45D1-E4EB-4B08-A80B-4FF487238A1E}" type="presParOf" srcId="{846243A4-3D9D-45AF-912F-CB06DBE11B33}" destId="{259626EA-6003-4CB9-B2C2-5308D50EA0EF}" srcOrd="4" destOrd="0" presId="urn:microsoft.com/office/officeart/2005/8/layout/vList2"/>
    <dgm:cxn modelId="{E4D2B9FC-DC90-4B3B-8887-5D77BB67B3F3}" type="presParOf" srcId="{846243A4-3D9D-45AF-912F-CB06DBE11B33}" destId="{D5DE77A9-1EFB-4464-A69C-6B930852E283}" srcOrd="5" destOrd="0" presId="urn:microsoft.com/office/officeart/2005/8/layout/vList2"/>
    <dgm:cxn modelId="{6866715B-B677-4CFE-99F1-E9BB00F5A456}" type="presParOf" srcId="{846243A4-3D9D-45AF-912F-CB06DBE11B33}" destId="{ED5E7518-7091-4B05-9D90-A7B6AF66C8F8}" srcOrd="6" destOrd="0" presId="urn:microsoft.com/office/officeart/2005/8/layout/vList2"/>
    <dgm:cxn modelId="{08016B52-3ACB-4C02-88F2-FE708E5344B2}" type="presParOf" srcId="{846243A4-3D9D-45AF-912F-CB06DBE11B33}" destId="{81461E78-73B2-46D9-AB70-6A0C05F6594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69B1E-9954-49CF-A589-BA76B019B9CA}">
      <dsp:nvSpPr>
        <dsp:cNvPr id="0" name=""/>
        <dsp:cNvSpPr/>
      </dsp:nvSpPr>
      <dsp:spPr>
        <a:xfrm>
          <a:off x="0" y="5127"/>
          <a:ext cx="10288371" cy="614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t>The </a:t>
          </a:r>
          <a:r>
            <a:rPr lang="de-DE" sz="1600" b="1" kern="1200" dirty="0" err="1"/>
            <a:t>electricity</a:t>
          </a:r>
          <a:r>
            <a:rPr lang="de-DE" sz="1600" b="1" kern="1200" dirty="0"/>
            <a:t> </a:t>
          </a:r>
          <a:r>
            <a:rPr lang="de-DE" sz="1600" b="1" kern="1200" dirty="0" err="1"/>
            <a:t>regulation</a:t>
          </a:r>
          <a:r>
            <a:rPr lang="de-DE" sz="1600" b="1" kern="1200" dirty="0"/>
            <a:t> </a:t>
          </a:r>
          <a:r>
            <a:rPr lang="de-DE" sz="1600" b="1" kern="1200" dirty="0" err="1"/>
            <a:t>allows</a:t>
          </a:r>
          <a:r>
            <a:rPr lang="de-DE" sz="1600" b="1" kern="1200" dirty="0"/>
            <a:t> </a:t>
          </a:r>
          <a:r>
            <a:rPr lang="de-DE" sz="1600" b="1" kern="1200" dirty="0" err="1"/>
            <a:t>to</a:t>
          </a:r>
          <a:r>
            <a:rPr lang="de-DE" sz="1600" b="1" kern="1200" dirty="0"/>
            <a:t> </a:t>
          </a:r>
          <a:r>
            <a:rPr lang="de-DE" sz="1600" b="1" kern="1200" dirty="0" err="1"/>
            <a:t>realize</a:t>
          </a:r>
          <a:r>
            <a:rPr lang="de-DE" sz="1600" b="1" kern="1200" dirty="0"/>
            <a:t> 70% </a:t>
          </a:r>
          <a:r>
            <a:rPr lang="de-DE" sz="1600" b="1" kern="1200" dirty="0" err="1"/>
            <a:t>by</a:t>
          </a:r>
          <a:r>
            <a:rPr lang="de-DE" sz="1600" b="1" kern="1200" dirty="0"/>
            <a:t> </a:t>
          </a:r>
          <a:r>
            <a:rPr lang="de-DE" sz="1600" b="1" kern="1200" dirty="0" err="1"/>
            <a:t>choosing</a:t>
          </a:r>
          <a:r>
            <a:rPr lang="de-DE" sz="1600" b="1" kern="1200" dirty="0"/>
            <a:t> VCs/</a:t>
          </a:r>
          <a:r>
            <a:rPr lang="de-DE" sz="1600" b="1" kern="1200" dirty="0" err="1"/>
            <a:t>redispatch</a:t>
          </a:r>
          <a:endParaRPr lang="de-DE" sz="1600" kern="1200" dirty="0"/>
        </a:p>
      </dsp:txBody>
      <dsp:txXfrm>
        <a:off x="29985" y="35112"/>
        <a:ext cx="10228401" cy="554280"/>
      </dsp:txXfrm>
    </dsp:sp>
    <dsp:sp modelId="{EB711AA0-A91F-4907-9D04-007ABCBCB9ED}">
      <dsp:nvSpPr>
        <dsp:cNvPr id="0" name=""/>
        <dsp:cNvSpPr/>
      </dsp:nvSpPr>
      <dsp:spPr>
        <a:xfrm>
          <a:off x="0" y="619377"/>
          <a:ext cx="10288371"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de-DE" sz="1600" kern="1200" dirty="0" err="1">
              <a:latin typeface="Calibri" panose="020F0502020204030204" pitchFamily="34" charset="0"/>
              <a:cs typeface="Calibri" panose="020F0502020204030204" pitchFamily="34" charset="0"/>
            </a:rPr>
            <a:t>For</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several</a:t>
          </a:r>
          <a:r>
            <a:rPr lang="de-DE" sz="1600" kern="1200" dirty="0">
              <a:latin typeface="Calibri" panose="020F0502020204030204" pitchFamily="34" charset="0"/>
              <a:cs typeface="Calibri" panose="020F0502020204030204" pitchFamily="34" charset="0"/>
            </a:rPr>
            <a:t> countries, 70% </a:t>
          </a:r>
          <a:r>
            <a:rPr lang="de-DE" sz="1600" kern="1200" dirty="0" err="1">
              <a:latin typeface="Calibri" panose="020F0502020204030204" pitchFamily="34" charset="0"/>
              <a:cs typeface="Calibri" panose="020F0502020204030204" pitchFamily="34" charset="0"/>
            </a:rPr>
            <a:t>is</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ensured</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by</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application</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of</a:t>
          </a:r>
          <a:r>
            <a:rPr lang="de-DE" sz="1600" kern="1200" dirty="0">
              <a:latin typeface="Calibri" panose="020F0502020204030204" pitchFamily="34" charset="0"/>
              <a:cs typeface="Calibri" panose="020F0502020204030204" pitchFamily="34" charset="0"/>
            </a:rPr>
            <a:t> VCs. VCs </a:t>
          </a:r>
          <a:r>
            <a:rPr lang="de-DE" sz="1600" kern="1200" dirty="0" err="1">
              <a:latin typeface="Calibri" panose="020F0502020204030204" pitchFamily="34" charset="0"/>
              <a:cs typeface="Calibri" panose="020F0502020204030204" pitchFamily="34" charset="0"/>
            </a:rPr>
            <a:t>need</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to</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be</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realized</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physically</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by</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costly</a:t>
          </a:r>
          <a:r>
            <a:rPr lang="de-DE" sz="1600" kern="1200" dirty="0">
              <a:latin typeface="Calibri" panose="020F0502020204030204" pitchFamily="34" charset="0"/>
              <a:cs typeface="Calibri" panose="020F0502020204030204" pitchFamily="34" charset="0"/>
            </a:rPr>
            <a:t> RA</a:t>
          </a:r>
        </a:p>
        <a:p>
          <a:pPr marL="171450" lvl="1" indent="-171450" algn="l" defTabSz="711200">
            <a:lnSpc>
              <a:spcPct val="90000"/>
            </a:lnSpc>
            <a:spcBef>
              <a:spcPct val="0"/>
            </a:spcBef>
            <a:spcAft>
              <a:spcPct val="20000"/>
            </a:spcAft>
            <a:buChar char="•"/>
          </a:pPr>
          <a:r>
            <a:rPr lang="de-DE" sz="1600" kern="1200" dirty="0" err="1">
              <a:latin typeface="Calibri" panose="020F0502020204030204" pitchFamily="34" charset="0"/>
              <a:cs typeface="Calibri" panose="020F0502020204030204" pitchFamily="34" charset="0"/>
            </a:rPr>
            <a:t>Yet</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the</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Electricity</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regulation</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allows</a:t>
          </a:r>
          <a:r>
            <a:rPr lang="de-DE" sz="1600" kern="1200" dirty="0">
              <a:latin typeface="Calibri" panose="020F0502020204030204" pitchFamily="34" charset="0"/>
              <a:cs typeface="Calibri" panose="020F0502020204030204" pitchFamily="34" charset="0"/>
            </a:rPr>
            <a:t> MSs </a:t>
          </a:r>
          <a:r>
            <a:rPr lang="de-DE" sz="1600" kern="1200" dirty="0" err="1">
              <a:latin typeface="Calibri" panose="020F0502020204030204" pitchFamily="34" charset="0"/>
              <a:cs typeface="Calibri" panose="020F0502020204030204" pitchFamily="34" charset="0"/>
            </a:rPr>
            <a:t>to</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choose</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the</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path</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of</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redispatch</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pay</a:t>
          </a:r>
          <a:r>
            <a:rPr lang="de-DE" sz="1600" kern="1200" dirty="0">
              <a:latin typeface="Calibri" panose="020F0502020204030204" pitchFamily="34" charset="0"/>
              <a:cs typeface="Calibri" panose="020F0502020204030204" pitchFamily="34" charset="0"/>
            </a:rPr>
            <a:t> </a:t>
          </a:r>
          <a:r>
            <a:rPr lang="de-DE" sz="1600" kern="1200" dirty="0" err="1">
              <a:latin typeface="Calibri" panose="020F0502020204030204" pitchFamily="34" charset="0"/>
              <a:cs typeface="Calibri" panose="020F0502020204030204" pitchFamily="34" charset="0"/>
            </a:rPr>
            <a:t>option</a:t>
          </a:r>
          <a:r>
            <a:rPr lang="de-DE" sz="1600" kern="1200" dirty="0">
              <a:latin typeface="Calibri" panose="020F0502020204030204" pitchFamily="34" charset="0"/>
              <a:cs typeface="Calibri" panose="020F0502020204030204" pitchFamily="34" charset="0"/>
            </a:rPr>
            <a:t>‘)</a:t>
          </a:r>
        </a:p>
        <a:p>
          <a:pPr marL="171450" lvl="1" indent="-171450" algn="l" defTabSz="711200">
            <a:lnSpc>
              <a:spcPct val="90000"/>
            </a:lnSpc>
            <a:spcBef>
              <a:spcPct val="0"/>
            </a:spcBef>
            <a:spcAft>
              <a:spcPct val="20000"/>
            </a:spcAft>
            <a:buChar char="•"/>
          </a:pPr>
          <a:r>
            <a:rPr lang="de-DE" sz="1600" kern="1200" dirty="0">
              <a:latin typeface="Calibri" panose="020F0502020204030204" pitchFamily="34" charset="0"/>
              <a:ea typeface="Calibri"/>
              <a:cs typeface="Calibri" panose="020F0502020204030204" pitchFamily="34" charset="0"/>
            </a:rPr>
            <a:t>The </a:t>
          </a:r>
          <a:r>
            <a:rPr lang="de-DE" sz="1600" kern="1200" dirty="0" err="1">
              <a:latin typeface="Calibri" panose="020F0502020204030204" pitchFamily="34" charset="0"/>
              <a:ea typeface="Calibri"/>
              <a:cs typeface="Calibri" panose="020F0502020204030204" pitchFamily="34" charset="0"/>
            </a:rPr>
            <a:t>concept</a:t>
          </a:r>
          <a:r>
            <a:rPr lang="de-DE" sz="1600" kern="1200" dirty="0">
              <a:latin typeface="Calibri" panose="020F0502020204030204" pitchFamily="34" charset="0"/>
              <a:ea typeface="Calibri"/>
              <a:cs typeface="Calibri" panose="020F0502020204030204" pitchFamily="34" charset="0"/>
            </a:rPr>
            <a:t> </a:t>
          </a:r>
          <a:r>
            <a:rPr lang="de-DE" sz="1600" kern="1200" dirty="0" err="1">
              <a:latin typeface="Calibri" panose="020F0502020204030204" pitchFamily="34" charset="0"/>
              <a:ea typeface="Calibri"/>
              <a:cs typeface="Calibri" panose="020F0502020204030204" pitchFamily="34" charset="0"/>
            </a:rPr>
            <a:t>of</a:t>
          </a:r>
          <a:r>
            <a:rPr lang="de-DE" sz="1600" kern="1200" dirty="0">
              <a:latin typeface="Calibri" panose="020F0502020204030204" pitchFamily="34" charset="0"/>
              <a:ea typeface="Calibri"/>
              <a:cs typeface="Calibri" panose="020F0502020204030204" pitchFamily="34" charset="0"/>
            </a:rPr>
            <a:t> 70% in ID </a:t>
          </a:r>
          <a:r>
            <a:rPr lang="de-DE" sz="1600" kern="1200" dirty="0" err="1">
              <a:latin typeface="Calibri" panose="020F0502020204030204" pitchFamily="34" charset="0"/>
              <a:ea typeface="Calibri"/>
              <a:cs typeface="Calibri" panose="020F0502020204030204" pitchFamily="34" charset="0"/>
            </a:rPr>
            <a:t>cannot</a:t>
          </a:r>
          <a:r>
            <a:rPr lang="de-DE" sz="1600" kern="1200" dirty="0">
              <a:latin typeface="Calibri" panose="020F0502020204030204" pitchFamily="34" charset="0"/>
              <a:ea typeface="Calibri"/>
              <a:cs typeface="Calibri" panose="020F0502020204030204" pitchFamily="34" charset="0"/>
            </a:rPr>
            <a:t> </a:t>
          </a:r>
          <a:r>
            <a:rPr lang="de-DE" sz="1600" kern="1200" dirty="0" err="1">
              <a:latin typeface="Calibri" panose="020F0502020204030204" pitchFamily="34" charset="0"/>
              <a:ea typeface="Calibri"/>
              <a:cs typeface="Calibri" panose="020F0502020204030204" pitchFamily="34" charset="0"/>
            </a:rPr>
            <a:t>be</a:t>
          </a:r>
          <a:r>
            <a:rPr lang="de-DE" sz="1600" kern="1200" dirty="0">
              <a:latin typeface="Calibri" panose="020F0502020204030204" pitchFamily="34" charset="0"/>
              <a:ea typeface="Calibri"/>
              <a:cs typeface="Calibri" panose="020F0502020204030204" pitchFamily="34" charset="0"/>
            </a:rPr>
            <a:t> </a:t>
          </a:r>
          <a:r>
            <a:rPr lang="de-DE" sz="1600" kern="1200" dirty="0" err="1">
              <a:latin typeface="Calibri" panose="020F0502020204030204" pitchFamily="34" charset="0"/>
              <a:ea typeface="Calibri"/>
              <a:cs typeface="Calibri" panose="020F0502020204030204" pitchFamily="34" charset="0"/>
            </a:rPr>
            <a:t>technically</a:t>
          </a:r>
          <a:r>
            <a:rPr lang="de-DE" sz="1600" kern="1200" dirty="0">
              <a:latin typeface="Calibri" panose="020F0502020204030204" pitchFamily="34" charset="0"/>
              <a:ea typeface="Calibri"/>
              <a:cs typeface="Calibri" panose="020F0502020204030204" pitchFamily="34" charset="0"/>
            </a:rPr>
            <a:t> </a:t>
          </a:r>
          <a:r>
            <a:rPr lang="de-DE" sz="1600" kern="1200" dirty="0" err="1">
              <a:latin typeface="Calibri" panose="020F0502020204030204" pitchFamily="34" charset="0"/>
              <a:ea typeface="Calibri"/>
              <a:cs typeface="Calibri" panose="020F0502020204030204" pitchFamily="34" charset="0"/>
            </a:rPr>
            <a:t>reconciled</a:t>
          </a:r>
          <a:r>
            <a:rPr lang="de-DE" sz="1600" kern="1200" dirty="0">
              <a:latin typeface="Calibri" panose="020F0502020204030204" pitchFamily="34" charset="0"/>
              <a:ea typeface="Calibri"/>
              <a:cs typeface="Calibri" panose="020F0502020204030204" pitchFamily="34" charset="0"/>
            </a:rPr>
            <a:t> </a:t>
          </a:r>
          <a:r>
            <a:rPr lang="de-DE" sz="1600" kern="1200" dirty="0" err="1">
              <a:latin typeface="Calibri" panose="020F0502020204030204" pitchFamily="34" charset="0"/>
              <a:ea typeface="Calibri"/>
              <a:cs typeface="Calibri" panose="020F0502020204030204" pitchFamily="34" charset="0"/>
            </a:rPr>
            <a:t>with</a:t>
          </a:r>
          <a:r>
            <a:rPr lang="de-DE" sz="1600" kern="1200" dirty="0">
              <a:latin typeface="Calibri" panose="020F0502020204030204" pitchFamily="34" charset="0"/>
              <a:ea typeface="Calibri"/>
              <a:cs typeface="Calibri" panose="020F0502020204030204" pitchFamily="34" charset="0"/>
            </a:rPr>
            <a:t> </a:t>
          </a:r>
          <a:r>
            <a:rPr lang="de-DE" sz="1600" kern="1200" dirty="0" err="1">
              <a:latin typeface="Calibri" panose="020F0502020204030204" pitchFamily="34" charset="0"/>
              <a:ea typeface="Calibri"/>
              <a:cs typeface="Calibri" panose="020F0502020204030204" pitchFamily="34" charset="0"/>
            </a:rPr>
            <a:t>this</a:t>
          </a:r>
          <a:r>
            <a:rPr lang="de-DE" sz="1600" kern="1200" dirty="0">
              <a:latin typeface="Calibri" panose="020F0502020204030204" pitchFamily="34" charset="0"/>
              <a:ea typeface="Calibri"/>
              <a:cs typeface="Calibri" panose="020F0502020204030204" pitchFamily="34" charset="0"/>
            </a:rPr>
            <a:t> </a:t>
          </a:r>
          <a:r>
            <a:rPr lang="de-DE" sz="1600" kern="1200" dirty="0" err="1">
              <a:latin typeface="Calibri" panose="020F0502020204030204" pitchFamily="34" charset="0"/>
              <a:ea typeface="Calibri"/>
              <a:cs typeface="Calibri" panose="020F0502020204030204" pitchFamily="34" charset="0"/>
            </a:rPr>
            <a:t>path</a:t>
          </a:r>
          <a:r>
            <a:rPr lang="de-DE" sz="1600" kern="1200" dirty="0">
              <a:latin typeface="Calibri" panose="020F0502020204030204" pitchFamily="34" charset="0"/>
              <a:ea typeface="Calibri"/>
              <a:cs typeface="Calibri" panose="020F0502020204030204" pitchFamily="34" charset="0"/>
            </a:rPr>
            <a:t>. </a:t>
          </a:r>
        </a:p>
      </dsp:txBody>
      <dsp:txXfrm>
        <a:off x="0" y="619377"/>
        <a:ext cx="10288371" cy="825930"/>
      </dsp:txXfrm>
    </dsp:sp>
    <dsp:sp modelId="{6CC3B9A1-E9FF-4420-A60C-C0D98E7D52F2}">
      <dsp:nvSpPr>
        <dsp:cNvPr id="0" name=""/>
        <dsp:cNvSpPr/>
      </dsp:nvSpPr>
      <dsp:spPr>
        <a:xfrm>
          <a:off x="0" y="1445307"/>
          <a:ext cx="10288371" cy="614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t>A </a:t>
          </a:r>
          <a:r>
            <a:rPr lang="de-DE" sz="1600" b="1" kern="1200" dirty="0" err="1"/>
            <a:t>reconfiguration</a:t>
          </a:r>
          <a:r>
            <a:rPr lang="de-DE" sz="1600" b="1" kern="1200" dirty="0"/>
            <a:t> </a:t>
          </a:r>
          <a:r>
            <a:rPr lang="de-DE" sz="1600" b="1" kern="1200" dirty="0" err="1"/>
            <a:t>of</a:t>
          </a:r>
          <a:r>
            <a:rPr lang="de-DE" sz="1600" b="1" kern="1200" dirty="0"/>
            <a:t> </a:t>
          </a:r>
          <a:r>
            <a:rPr lang="de-DE" sz="1600" b="1" kern="1200" dirty="0" err="1"/>
            <a:t>bidding</a:t>
          </a:r>
          <a:r>
            <a:rPr lang="de-DE" sz="1600" b="1" kern="1200" dirty="0"/>
            <a:t> </a:t>
          </a:r>
          <a:r>
            <a:rPr lang="de-DE" sz="1600" b="1" kern="1200" dirty="0" err="1"/>
            <a:t>zones</a:t>
          </a:r>
          <a:r>
            <a:rPr lang="de-DE" sz="1600" b="1" kern="1200" dirty="0"/>
            <a:t> </a:t>
          </a:r>
          <a:r>
            <a:rPr lang="de-DE" sz="1600" b="1" kern="1200" dirty="0" err="1"/>
            <a:t>may</a:t>
          </a:r>
          <a:r>
            <a:rPr lang="de-DE" sz="1600" b="1" kern="1200" dirty="0"/>
            <a:t> </a:t>
          </a:r>
          <a:r>
            <a:rPr lang="de-DE" sz="1600" b="1" kern="1200" dirty="0" err="1"/>
            <a:t>reduce</a:t>
          </a:r>
          <a:r>
            <a:rPr lang="de-DE" sz="1600" b="1" kern="1200" dirty="0"/>
            <a:t> </a:t>
          </a:r>
          <a:r>
            <a:rPr lang="de-DE" sz="1600" b="1" kern="1200" dirty="0" err="1"/>
            <a:t>the</a:t>
          </a:r>
          <a:r>
            <a:rPr lang="de-DE" sz="1600" b="1" kern="1200" dirty="0"/>
            <a:t> </a:t>
          </a:r>
          <a:r>
            <a:rPr lang="de-DE" sz="1600" b="1" kern="1200" dirty="0" err="1"/>
            <a:t>role</a:t>
          </a:r>
          <a:r>
            <a:rPr lang="de-DE" sz="1600" b="1" kern="1200" dirty="0"/>
            <a:t> </a:t>
          </a:r>
          <a:r>
            <a:rPr lang="de-DE" sz="1600" b="1" kern="1200" dirty="0" err="1"/>
            <a:t>of</a:t>
          </a:r>
          <a:r>
            <a:rPr lang="de-DE" sz="1600" b="1" kern="1200" dirty="0"/>
            <a:t> VCs and loop </a:t>
          </a:r>
          <a:r>
            <a:rPr lang="de-DE" sz="1600" b="1" kern="1200" dirty="0" err="1"/>
            <a:t>flows</a:t>
          </a:r>
          <a:r>
            <a:rPr lang="de-DE" sz="1600" b="1" kern="1200" dirty="0"/>
            <a:t>, but </a:t>
          </a:r>
          <a:r>
            <a:rPr lang="de-DE" sz="1600" b="1" kern="1200" dirty="0" err="1"/>
            <a:t>it</a:t>
          </a:r>
          <a:r>
            <a:rPr lang="de-DE" sz="1600" b="1" kern="1200" dirty="0"/>
            <a:t> </a:t>
          </a:r>
          <a:r>
            <a:rPr lang="de-DE" sz="1600" b="1" kern="1200" dirty="0" err="1"/>
            <a:t>is</a:t>
          </a:r>
          <a:r>
            <a:rPr lang="de-DE" sz="1600" b="1" kern="1200" dirty="0"/>
            <a:t> not a </a:t>
          </a:r>
          <a:r>
            <a:rPr lang="de-DE" sz="1600" b="1" kern="1200" dirty="0" err="1"/>
            <a:t>silver</a:t>
          </a:r>
          <a:r>
            <a:rPr lang="de-DE" sz="1600" b="1" kern="1200" dirty="0"/>
            <a:t> </a:t>
          </a:r>
          <a:r>
            <a:rPr lang="de-DE" sz="1600" b="1" kern="1200" dirty="0" err="1"/>
            <a:t>bullet</a:t>
          </a:r>
          <a:r>
            <a:rPr lang="de-DE" sz="1600" b="1" kern="1200" dirty="0"/>
            <a:t> </a:t>
          </a:r>
          <a:r>
            <a:rPr lang="de-DE" sz="1600" b="1" kern="1200" dirty="0" err="1"/>
            <a:t>solution</a:t>
          </a:r>
          <a:r>
            <a:rPr lang="de-DE" sz="1600" b="1" kern="1200" dirty="0"/>
            <a:t>. </a:t>
          </a:r>
          <a:endParaRPr lang="de-DE" sz="1600" kern="1200" dirty="0"/>
        </a:p>
      </dsp:txBody>
      <dsp:txXfrm>
        <a:off x="29985" y="1475292"/>
        <a:ext cx="10228401" cy="554280"/>
      </dsp:txXfrm>
    </dsp:sp>
    <dsp:sp modelId="{C8686C2B-07A5-4A01-9100-85DA53ED7DEB}">
      <dsp:nvSpPr>
        <dsp:cNvPr id="0" name=""/>
        <dsp:cNvSpPr/>
      </dsp:nvSpPr>
      <dsp:spPr>
        <a:xfrm>
          <a:off x="0" y="2059557"/>
          <a:ext cx="10288371"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There is no proof a zonal model can enable 70% without the use of virtual capacity</a:t>
          </a:r>
          <a:endParaRPr lang="de-DE" sz="1600" b="1" kern="1200" dirty="0"/>
        </a:p>
      </dsp:txBody>
      <dsp:txXfrm>
        <a:off x="0" y="2059557"/>
        <a:ext cx="10288371" cy="347760"/>
      </dsp:txXfrm>
    </dsp:sp>
    <dsp:sp modelId="{259626EA-6003-4CB9-B2C2-5308D50EA0EF}">
      <dsp:nvSpPr>
        <dsp:cNvPr id="0" name=""/>
        <dsp:cNvSpPr/>
      </dsp:nvSpPr>
      <dsp:spPr>
        <a:xfrm>
          <a:off x="0" y="2407317"/>
          <a:ext cx="10288371" cy="614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ea typeface="Calibri"/>
              <a:cs typeface="Calibri"/>
            </a:rPr>
            <a:t>Some derogations are in place, whose justification (i.e. excessive loop flows) is </a:t>
          </a:r>
          <a:r>
            <a:rPr lang="en-US" sz="1600" b="1" kern="1200" dirty="0">
              <a:solidFill>
                <a:schemeClr val="bg1"/>
              </a:solidFill>
              <a:latin typeface="Calibri"/>
              <a:ea typeface="Calibri"/>
              <a:cs typeface="Calibri"/>
            </a:rPr>
            <a:t>likely to be required also in 2026+</a:t>
          </a:r>
          <a:endParaRPr lang="de-DE" sz="1600" b="1" kern="1200" dirty="0">
            <a:solidFill>
              <a:schemeClr val="bg1"/>
            </a:solidFill>
          </a:endParaRPr>
        </a:p>
      </dsp:txBody>
      <dsp:txXfrm>
        <a:off x="29985" y="2437302"/>
        <a:ext cx="10228401" cy="554280"/>
      </dsp:txXfrm>
    </dsp:sp>
    <dsp:sp modelId="{D5DE77A9-1EFB-4464-A69C-6B930852E283}">
      <dsp:nvSpPr>
        <dsp:cNvPr id="0" name=""/>
        <dsp:cNvSpPr/>
      </dsp:nvSpPr>
      <dsp:spPr>
        <a:xfrm>
          <a:off x="0" y="3021567"/>
          <a:ext cx="10288371"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effectLst/>
              <a:latin typeface="Calibri"/>
              <a:ea typeface="Calibri"/>
              <a:cs typeface="Arial"/>
            </a:rPr>
            <a:t>The implementation of important processes (as the coordinated validation of capacities and the Regional Operational Security </a:t>
          </a:r>
          <a:r>
            <a:rPr lang="en-US" sz="1600" kern="1200" dirty="0">
              <a:latin typeface="Calibri"/>
              <a:ea typeface="Calibri"/>
              <a:cs typeface="Arial"/>
            </a:rPr>
            <a:t>Coordination incl. Cost Sharing)</a:t>
          </a:r>
          <a:r>
            <a:rPr lang="en-US" sz="1600" kern="1200" dirty="0">
              <a:effectLst/>
              <a:latin typeface="Calibri"/>
              <a:ea typeface="Calibri"/>
              <a:cs typeface="Arial"/>
            </a:rPr>
            <a:t> will remove the need for these derogations</a:t>
          </a:r>
        </a:p>
        <a:p>
          <a:pPr marL="171450" lvl="1" indent="-171450" algn="l" defTabSz="71120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Yet, technical challenges are making the realization of these processes unlikely before end of 2025</a:t>
          </a:r>
        </a:p>
      </dsp:txBody>
      <dsp:txXfrm>
        <a:off x="0" y="3021567"/>
        <a:ext cx="10288371" cy="760725"/>
      </dsp:txXfrm>
    </dsp:sp>
    <dsp:sp modelId="{ED5E7518-7091-4B05-9D90-A7B6AF66C8F8}">
      <dsp:nvSpPr>
        <dsp:cNvPr id="0" name=""/>
        <dsp:cNvSpPr/>
      </dsp:nvSpPr>
      <dsp:spPr>
        <a:xfrm>
          <a:off x="0" y="3782292"/>
          <a:ext cx="10288371" cy="614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cs typeface="Arial" panose="020B0604020202020204" pitchFamily="34" charset="0"/>
            </a:rPr>
            <a:t>However, TSOs are not automatically not compliant with CEP70 </a:t>
          </a:r>
          <a:endParaRPr lang="en-US" sz="1600" kern="1200" dirty="0">
            <a:cs typeface="Arial" panose="020B0604020202020204" pitchFamily="34" charset="0"/>
          </a:endParaRPr>
        </a:p>
      </dsp:txBody>
      <dsp:txXfrm>
        <a:off x="29985" y="3812277"/>
        <a:ext cx="10228401" cy="554280"/>
      </dsp:txXfrm>
    </dsp:sp>
    <dsp:sp modelId="{81461E78-73B2-46D9-AB70-6A0C05F65945}">
      <dsp:nvSpPr>
        <dsp:cNvPr id="0" name=""/>
        <dsp:cNvSpPr/>
      </dsp:nvSpPr>
      <dsp:spPr>
        <a:xfrm>
          <a:off x="0" y="4396542"/>
          <a:ext cx="10288371"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Electricity Regulation allows for derogations where necessary to maintain operational security</a:t>
          </a:r>
        </a:p>
        <a:p>
          <a:pPr marL="171450" lvl="1" indent="-171450" algn="l" defTabSz="71120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A deviation from the 70% during CC is always justified as last resort measure to maintain operational security</a:t>
          </a:r>
          <a:r>
            <a:rPr lang="en-US" sz="1400" kern="1200" dirty="0">
              <a:latin typeface="Calibri" panose="020F0502020204030204" pitchFamily="34" charset="0"/>
              <a:cs typeface="Calibri" panose="020F0502020204030204" pitchFamily="34" charset="0"/>
            </a:rPr>
            <a:t>. </a:t>
          </a:r>
          <a:endParaRPr lang="de-DE" sz="1400" kern="1200" dirty="0">
            <a:latin typeface="Calibri" panose="020F0502020204030204" pitchFamily="34" charset="0"/>
            <a:cs typeface="Calibri" panose="020F0502020204030204" pitchFamily="34" charset="0"/>
          </a:endParaRPr>
        </a:p>
      </dsp:txBody>
      <dsp:txXfrm>
        <a:off x="0" y="4396542"/>
        <a:ext cx="10288371" cy="54337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F5A21-68F3-4971-BAA3-DB407DE4BA14}" type="datetimeFigureOut">
              <a:rPr lang="en-GB" smtClean="0"/>
              <a:t>04/06/2024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BD68D-409B-4200-AFA1-D777C6E072DC}" type="slidenum">
              <a:rPr lang="en-GB" smtClean="0"/>
              <a:t>‹#›</a:t>
            </a:fld>
            <a:endParaRPr lang="en-GB"/>
          </a:p>
        </p:txBody>
      </p:sp>
    </p:spTree>
    <p:extLst>
      <p:ext uri="{BB962C8B-B14F-4D97-AF65-F5344CB8AC3E}">
        <p14:creationId xmlns:p14="http://schemas.microsoft.com/office/powerpoint/2010/main" val="58777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6BD68D-409B-4200-AFA1-D777C6E072DC}" type="slidenum">
              <a:rPr lang="en-GB" smtClean="0"/>
              <a:t>2</a:t>
            </a:fld>
            <a:endParaRPr lang="en-GB"/>
          </a:p>
        </p:txBody>
      </p:sp>
    </p:spTree>
    <p:extLst>
      <p:ext uri="{BB962C8B-B14F-4D97-AF65-F5344CB8AC3E}">
        <p14:creationId xmlns:p14="http://schemas.microsoft.com/office/powerpoint/2010/main" val="11421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6BD68D-409B-4200-AFA1-D777C6E072DC}" type="slidenum">
              <a:rPr lang="en-GB" smtClean="0"/>
              <a:t>4</a:t>
            </a:fld>
            <a:endParaRPr lang="en-GB"/>
          </a:p>
        </p:txBody>
      </p:sp>
    </p:spTree>
    <p:extLst>
      <p:ext uri="{BB962C8B-B14F-4D97-AF65-F5344CB8AC3E}">
        <p14:creationId xmlns:p14="http://schemas.microsoft.com/office/powerpoint/2010/main" val="52001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70246651"/>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17728313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96644291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52432858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73346"/>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7128" y="1592263"/>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22684701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78497361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287866" y="1988840"/>
            <a:ext cx="11616268" cy="3815866"/>
          </a:xfrm>
          <a:prstGeom prst="rect">
            <a:avLst/>
          </a:prstGeom>
        </p:spPr>
        <p:txBody>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400">
                <a:latin typeface="Calibri" panose="020F0502020204030204" pitchFamily="34" charset="0"/>
                <a:cs typeface="Calibri" panose="020F0502020204030204" pitchFamily="34" charset="0"/>
              </a:defRPr>
            </a:lvl2pPr>
            <a:lvl3pPr>
              <a:lnSpc>
                <a:spcPct val="90000"/>
              </a:lnSpc>
              <a:defRPr sz="1400">
                <a:latin typeface="Calibri" panose="020F0502020204030204" pitchFamily="34" charset="0"/>
                <a:cs typeface="Calibri" panose="020F0502020204030204" pitchFamily="34" charset="0"/>
              </a:defRPr>
            </a:lvl3pPr>
            <a:lvl4pPr>
              <a:lnSpc>
                <a:spcPct val="90000"/>
              </a:lnSpc>
              <a:defRPr sz="1200">
                <a:latin typeface="Calibri" panose="020F0502020204030204" pitchFamily="34" charset="0"/>
                <a:cs typeface="Calibri" panose="020F0502020204030204" pitchFamily="34" charset="0"/>
              </a:defRPr>
            </a:lvl4pPr>
            <a:lvl5pPr>
              <a:lnSpc>
                <a:spcPct val="90000"/>
              </a:lnSpc>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04439375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286346" y="2060848"/>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4029901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227517266"/>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287867" y="2457451"/>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8256133" y="2457450"/>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272000" y="2457449"/>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1183895684"/>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21577319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9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14475672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8391601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2501378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216150398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54880052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77952176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29504485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085863190"/>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44402020"/>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77527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73346"/>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7128" y="1592263"/>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26725408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545141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70028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the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the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68583383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164686743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98834748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343078700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8877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93235268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83732071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23007879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12216230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47851910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06780588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3356195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9201350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97685563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4558902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01679329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67298425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1614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688129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287866" y="1988840"/>
            <a:ext cx="11616268" cy="3815866"/>
          </a:xfrm>
          <a:prstGeom prst="rect">
            <a:avLst/>
          </a:prstGeom>
        </p:spPr>
        <p:txBody>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400">
                <a:latin typeface="Calibri" panose="020F0502020204030204" pitchFamily="34" charset="0"/>
                <a:cs typeface="Calibri" panose="020F0502020204030204" pitchFamily="34" charset="0"/>
              </a:defRPr>
            </a:lvl2pPr>
            <a:lvl3pPr>
              <a:lnSpc>
                <a:spcPct val="90000"/>
              </a:lnSpc>
              <a:defRPr sz="1400">
                <a:latin typeface="Calibri" panose="020F0502020204030204" pitchFamily="34" charset="0"/>
                <a:cs typeface="Calibri" panose="020F0502020204030204" pitchFamily="34" charset="0"/>
              </a:defRPr>
            </a:lvl3pPr>
            <a:lvl4pPr>
              <a:lnSpc>
                <a:spcPct val="90000"/>
              </a:lnSpc>
              <a:defRPr sz="1200">
                <a:latin typeface="Calibri" panose="020F0502020204030204" pitchFamily="34" charset="0"/>
                <a:cs typeface="Calibri" panose="020F0502020204030204" pitchFamily="34" charset="0"/>
              </a:defRPr>
            </a:lvl4pPr>
            <a:lvl5pPr>
              <a:lnSpc>
                <a:spcPct val="90000"/>
              </a:lnSpc>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97824053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909196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the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the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6524837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1428528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38115765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96343315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85292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86731228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134146368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093150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4180802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286346" y="2060848"/>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7696623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2400" b="1" kern="1200" dirty="0">
                <a:solidFill>
                  <a:srgbClr val="0F218B"/>
                </a:solidFill>
                <a:effectLst/>
                <a:latin typeface="+mj-lt"/>
                <a:ea typeface="Roboto Condensed" panose="02000000000000000000" pitchFamily="2" charset="0"/>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73346"/>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7128" y="1592263"/>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284202857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F8072439-C587-FEFA-3D60-F050B9E14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7106" y="2818718"/>
            <a:ext cx="11617788" cy="1220563"/>
          </a:xfrm>
          <a:prstGeom prst="rect">
            <a:avLst/>
          </a:prstGeom>
          <a:ln>
            <a:noFill/>
          </a:ln>
        </p:spPr>
        <p:txBody>
          <a:bodyPr anchor="ctr"/>
          <a:lstStyle>
            <a:lvl1pPr algn="ctr">
              <a:lnSpc>
                <a:spcPct val="100000"/>
              </a:lnSpc>
              <a:defRPr lang="de-DE" sz="5500" b="1" kern="1200" dirty="0">
                <a:solidFill>
                  <a:schemeClr val="bg1"/>
                </a:solidFill>
                <a:effectLst/>
                <a:latin typeface="+mj-lt"/>
                <a:ea typeface="Roboto Condensed" panose="02000000000000000000" pitchFamily="2" charset="0"/>
                <a:cs typeface="Calibri" panose="020F0502020204030204" pitchFamily="34" charset="0"/>
              </a:defRPr>
            </a:lvl1pPr>
          </a:lstStyle>
          <a:p>
            <a:r>
              <a:rPr lang="de-DE"/>
              <a:t>Chapter </a:t>
            </a:r>
            <a:r>
              <a:rPr lang="de-DE" err="1"/>
              <a:t>slide</a:t>
            </a:r>
            <a:endParaRPr lang="de-DE"/>
          </a:p>
        </p:txBody>
      </p:sp>
    </p:spTree>
    <p:extLst>
      <p:ext uri="{BB962C8B-B14F-4D97-AF65-F5344CB8AC3E}">
        <p14:creationId xmlns:p14="http://schemas.microsoft.com/office/powerpoint/2010/main" val="308594463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ENTSO-E Chapter Cover Page">
    <p:bg>
      <p:bgRef idx="1001">
        <a:schemeClr val="bg2"/>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6A02694-EF4B-9F34-8F20-9AC0C2DA70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036099"/>
            <a:ext cx="7302071" cy="3821901"/>
          </a:xfrm>
          <a:prstGeom prst="rect">
            <a:avLst/>
          </a:prstGeom>
        </p:spPr>
      </p:pic>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5303912" y="2079743"/>
            <a:ext cx="6600982" cy="2698514"/>
          </a:xfrm>
          <a:prstGeom prst="rect">
            <a:avLst/>
          </a:prstGeom>
          <a:ln>
            <a:noFill/>
          </a:ln>
        </p:spPr>
        <p:txBody>
          <a:bodyPr anchor="ctr"/>
          <a:lstStyle>
            <a:lvl1pPr algn="l">
              <a:lnSpc>
                <a:spcPct val="100000"/>
              </a:lnSpc>
              <a:defRPr lang="de-DE" sz="5500" b="1" kern="1200" dirty="0">
                <a:solidFill>
                  <a:schemeClr val="accent1"/>
                </a:solidFill>
                <a:effectLst/>
                <a:latin typeface="+mj-lt"/>
                <a:ea typeface="Roboto Condensed" panose="02000000000000000000" pitchFamily="2" charset="0"/>
                <a:cs typeface="Calibri" panose="020F0502020204030204" pitchFamily="34" charset="0"/>
              </a:defRPr>
            </a:lvl1pPr>
          </a:lstStyle>
          <a:p>
            <a:r>
              <a:rPr lang="de-DE"/>
              <a:t>Chapter </a:t>
            </a:r>
            <a:r>
              <a:rPr lang="de-DE" err="1"/>
              <a:t>slide</a:t>
            </a:r>
            <a:endParaRPr lang="de-DE"/>
          </a:p>
        </p:txBody>
      </p:sp>
    </p:spTree>
    <p:extLst>
      <p:ext uri="{BB962C8B-B14F-4D97-AF65-F5344CB8AC3E}">
        <p14:creationId xmlns:p14="http://schemas.microsoft.com/office/powerpoint/2010/main" val="13113668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287866" y="1988840"/>
            <a:ext cx="11616268" cy="3815866"/>
          </a:xfrm>
          <a:prstGeom prst="rect">
            <a:avLst/>
          </a:prstGeom>
        </p:spPr>
        <p:txBody>
          <a:bodyPr/>
          <a:lstStyle>
            <a:lvl1pPr>
              <a:lnSpc>
                <a:spcPct val="90000"/>
              </a:lnSpc>
              <a:defRPr sz="1800">
                <a:latin typeface="Roboto" panose="02000000000000000000" pitchFamily="2" charset="0"/>
                <a:ea typeface="Roboto" panose="02000000000000000000" pitchFamily="2" charset="0"/>
                <a:cs typeface="Roboto" panose="02000000000000000000" pitchFamily="2" charset="0"/>
              </a:defRPr>
            </a:lvl1pPr>
            <a:lvl2pPr>
              <a:lnSpc>
                <a:spcPct val="90000"/>
              </a:lnSpc>
              <a:defRPr sz="1400">
                <a:latin typeface="Roboto" panose="02000000000000000000" pitchFamily="2" charset="0"/>
                <a:ea typeface="Roboto" panose="02000000000000000000" pitchFamily="2" charset="0"/>
                <a:cs typeface="Roboto" panose="02000000000000000000" pitchFamily="2" charset="0"/>
              </a:defRPr>
            </a:lvl2pPr>
            <a:lvl3pPr>
              <a:lnSpc>
                <a:spcPct val="90000"/>
              </a:lnSpc>
              <a:defRPr sz="1400">
                <a:latin typeface="Roboto" panose="02000000000000000000" pitchFamily="2" charset="0"/>
                <a:ea typeface="Roboto" panose="02000000000000000000" pitchFamily="2" charset="0"/>
                <a:cs typeface="Roboto" panose="02000000000000000000" pitchFamily="2" charset="0"/>
              </a:defRPr>
            </a:lvl3pPr>
            <a:lvl4pPr>
              <a:lnSpc>
                <a:spcPct val="90000"/>
              </a:lnSpc>
              <a:defRPr sz="1200">
                <a:latin typeface="Roboto" panose="02000000000000000000" pitchFamily="2" charset="0"/>
                <a:ea typeface="Roboto" panose="02000000000000000000" pitchFamily="2" charset="0"/>
                <a:cs typeface="Roboto" panose="02000000000000000000" pitchFamily="2" charset="0"/>
              </a:defRPr>
            </a:lvl4pPr>
            <a:lvl5pPr>
              <a:lnSpc>
                <a:spcPct val="90000"/>
              </a:lnSpc>
              <a:defRPr sz="1200">
                <a:latin typeface="Roboto" panose="02000000000000000000" pitchFamily="2" charset="0"/>
                <a:ea typeface="Roboto" panose="02000000000000000000" pitchFamily="2" charset="0"/>
                <a:cs typeface="Roboto" panose="02000000000000000000" pitchFamily="2"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42713812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286346" y="2060848"/>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92968651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Roboto" panose="02000000000000000000" pitchFamily="2" charset="0"/>
                <a:ea typeface="Roboto" panose="02000000000000000000" pitchFamily="2" charset="0"/>
                <a:cs typeface="Roboto" panose="02000000000000000000" pitchFamily="2" charset="0"/>
              </a:defRPr>
            </a:lvl1pPr>
            <a:lvl2pPr>
              <a:defRPr sz="1400">
                <a:latin typeface="Roboto" panose="02000000000000000000" pitchFamily="2" charset="0"/>
                <a:ea typeface="Roboto" panose="02000000000000000000" pitchFamily="2" charset="0"/>
                <a:cs typeface="Roboto" panose="02000000000000000000" pitchFamily="2" charset="0"/>
              </a:defRPr>
            </a:lvl2pPr>
            <a:lvl3pPr>
              <a:defRPr sz="1400">
                <a:latin typeface="Roboto" panose="02000000000000000000" pitchFamily="2" charset="0"/>
                <a:ea typeface="Roboto" panose="02000000000000000000" pitchFamily="2" charset="0"/>
                <a:cs typeface="Roboto" panose="02000000000000000000" pitchFamily="2" charset="0"/>
              </a:defRPr>
            </a:lvl3pPr>
            <a:lvl4pPr>
              <a:defRPr sz="1200">
                <a:latin typeface="Roboto" panose="02000000000000000000" pitchFamily="2" charset="0"/>
                <a:ea typeface="Roboto" panose="02000000000000000000" pitchFamily="2" charset="0"/>
                <a:cs typeface="Roboto" panose="02000000000000000000" pitchFamily="2" charset="0"/>
              </a:defRPr>
            </a:lvl4pPr>
            <a:lvl5pPr>
              <a:defRPr sz="1200">
                <a:latin typeface="Roboto" panose="02000000000000000000" pitchFamily="2" charset="0"/>
                <a:ea typeface="Roboto" panose="02000000000000000000" pitchFamily="2" charset="0"/>
                <a:cs typeface="Roboto" panose="02000000000000000000" pitchFamily="2"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vl2pPr>
              <a:defRPr sz="1400">
                <a:latin typeface="Roboto" panose="02000000000000000000" pitchFamily="2" charset="0"/>
                <a:ea typeface="Roboto" panose="02000000000000000000" pitchFamily="2" charset="0"/>
                <a:cs typeface="Roboto" panose="02000000000000000000" pitchFamily="2" charset="0"/>
              </a:defRPr>
            </a:lvl2pPr>
            <a:lvl3pPr>
              <a:defRPr sz="1400">
                <a:latin typeface="Roboto" panose="02000000000000000000" pitchFamily="2" charset="0"/>
                <a:ea typeface="Roboto" panose="02000000000000000000" pitchFamily="2" charset="0"/>
                <a:cs typeface="Roboto" panose="02000000000000000000" pitchFamily="2" charset="0"/>
              </a:defRPr>
            </a:lvl3pPr>
            <a:lvl4pPr>
              <a:defRPr sz="1200">
                <a:latin typeface="Roboto" panose="02000000000000000000" pitchFamily="2" charset="0"/>
                <a:ea typeface="Roboto" panose="02000000000000000000" pitchFamily="2" charset="0"/>
                <a:cs typeface="Roboto" panose="02000000000000000000" pitchFamily="2" charset="0"/>
              </a:defRPr>
            </a:lvl4pPr>
            <a:lvl5pPr>
              <a:defRPr sz="1200">
                <a:latin typeface="Roboto" panose="02000000000000000000" pitchFamily="2" charset="0"/>
                <a:ea typeface="Roboto" panose="02000000000000000000" pitchFamily="2" charset="0"/>
                <a:cs typeface="Roboto" panose="02000000000000000000" pitchFamily="2"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27605748"/>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287867" y="2457451"/>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8256133" y="2457450"/>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272000" y="2457449"/>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2989595313"/>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99433931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479376" y="224684"/>
            <a:ext cx="11617788" cy="936104"/>
          </a:xfrm>
          <a:prstGeom prst="rect">
            <a:avLst/>
          </a:prstGeom>
          <a:ln>
            <a:noFill/>
          </a:ln>
        </p:spPr>
        <p:txBody>
          <a:bodyPr anchor="ctr" anchorCtr="0"/>
          <a:lstStyle>
            <a:lvl1pPr algn="l">
              <a:lnSpc>
                <a:spcPts val="3200"/>
              </a:lnSpc>
              <a:defRPr lang="de-DE" sz="2400" b="1" kern="1200" dirty="0">
                <a:solidFill>
                  <a:srgbClr val="0F218B"/>
                </a:solidFill>
                <a:effectLst/>
                <a:latin typeface="Roboto Condensed" panose="02000000000000000000" pitchFamily="2" charset="0"/>
                <a:ea typeface="Roboto Condensed" panose="02000000000000000000" pitchFamily="2" charset="0"/>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49583844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50363433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126959623"/>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780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2"/>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8"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8"/>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68746178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8"/>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8"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4051961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01502659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22"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056"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7878"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112"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5933" indent="-266647" algn="l" defTabSz="914219"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56432622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9"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40"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93311590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5"/>
            <a:ext cx="3648000" cy="3311525"/>
          </a:xfrm>
          <a:prstGeom prst="rect">
            <a:avLst/>
          </a:prstGeom>
        </p:spPr>
        <p:txBody>
          <a:bodyPr>
            <a:normAutofit/>
          </a:bodyPr>
          <a:lstStyle>
            <a:lvl1pPr marL="269822"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056"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7878"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112"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5933" indent="-266647" algn="l" defTabSz="914219"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22"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056"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7878"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112"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5933" indent="-266647" algn="l" defTabSz="914219"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22"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056"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7878" indent="-269822" algn="l" defTabSz="914219"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112" indent="-268235" algn="l" defTabSz="914219"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5933" indent="-266647" algn="l" defTabSz="914219"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9"/>
            <a:ext cx="11617788" cy="431325"/>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36046943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3606547934"/>
              </p:ext>
            </p:extLst>
          </p:nvPr>
        </p:nvGraphicFramePr>
        <p:xfrm>
          <a:off x="6648450" y="1665289"/>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00860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8"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972301576"/>
              </p:ext>
            </p:extLst>
          </p:nvPr>
        </p:nvGraphicFramePr>
        <p:xfrm>
          <a:off x="382588"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970108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2214998142"/>
              </p:ext>
            </p:extLst>
          </p:nvPr>
        </p:nvGraphicFramePr>
        <p:xfrm>
          <a:off x="8472264" y="1747354"/>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546097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287867" y="2457451"/>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8256133" y="2457450"/>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272000" y="2457449"/>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600965594"/>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5"/>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3"/>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152347286"/>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the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the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87934004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lvl1pPr marL="149813" indent="-149813">
              <a:lnSpc>
                <a:spcPct val="120000"/>
              </a:lnSpc>
              <a:buClr>
                <a:srgbClr val="707F86"/>
              </a:buClr>
              <a:buFont typeface="+mj-lt"/>
              <a:buAutoNum type="arabicParenBoth"/>
              <a:defRPr/>
            </a:lvl1p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103979004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3"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399">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8"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399">
                <a:solidFill>
                  <a:srgbClr val="015092"/>
                </a:solidFill>
                <a:latin typeface="Calibri" panose="020F0502020204030204" pitchFamily="34" charset="0"/>
                <a:cs typeface="Calibri" panose="020F0502020204030204" pitchFamily="34" charset="0"/>
              </a:rPr>
              <a:t>24</a:t>
            </a:r>
            <a:endParaRPr sz="2399">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8"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399">
                <a:solidFill>
                  <a:srgbClr val="015092"/>
                </a:solidFill>
                <a:latin typeface="Calibri" panose="020F0502020204030204" pitchFamily="34" charset="0"/>
                <a:cs typeface="Calibri" panose="020F0502020204030204" pitchFamily="34" charset="0"/>
              </a:rPr>
              <a:t>19</a:t>
            </a:r>
            <a:endParaRPr sz="2399">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8"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399">
                <a:solidFill>
                  <a:srgbClr val="015092"/>
                </a:solidFill>
                <a:latin typeface="Calibri" panose="020F0502020204030204" pitchFamily="34" charset="0"/>
                <a:cs typeface="Calibri" panose="020F0502020204030204" pitchFamily="34" charset="0"/>
              </a:rPr>
              <a:t>09</a:t>
            </a:r>
            <a:endParaRPr sz="2399">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4"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399">
                <a:solidFill>
                  <a:srgbClr val="015092"/>
                </a:solidFill>
                <a:latin typeface="Calibri" panose="020F0502020204030204" pitchFamily="34" charset="0"/>
                <a:cs typeface="Calibri" panose="020F0502020204030204" pitchFamily="34" charset="0"/>
              </a:rPr>
              <a:t>30</a:t>
            </a:r>
            <a:endParaRPr sz="2399">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4" y="2380867"/>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500"/>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5" y="4781913"/>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79739623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sz="1800">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7" y="4177892"/>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7" y="4177892"/>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6" y="3735365"/>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6" y="3735365"/>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10"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399">
                <a:solidFill>
                  <a:srgbClr val="015092"/>
                </a:solidFill>
                <a:latin typeface="Calibri" panose="020F0502020204030204" pitchFamily="34" charset="0"/>
                <a:cs typeface="Calibri" panose="020F0502020204030204" pitchFamily="34" charset="0"/>
              </a:rPr>
              <a:t>11</a:t>
            </a:r>
            <a:endParaRPr sz="2399">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4"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399">
                <a:solidFill>
                  <a:srgbClr val="015092"/>
                </a:solidFill>
                <a:latin typeface="Calibri" panose="020F0502020204030204" pitchFamily="34" charset="0"/>
                <a:cs typeface="Calibri" panose="020F0502020204030204" pitchFamily="34" charset="0"/>
              </a:rPr>
              <a:t>0</a:t>
            </a:r>
            <a:r>
              <a:rPr lang="de-DE" sz="2399">
                <a:solidFill>
                  <a:srgbClr val="015092"/>
                </a:solidFill>
                <a:latin typeface="Calibri" panose="020F0502020204030204" pitchFamily="34" charset="0"/>
                <a:cs typeface="Calibri" panose="020F0502020204030204" pitchFamily="34" charset="0"/>
              </a:rPr>
              <a:t>9</a:t>
            </a:r>
            <a:endParaRPr sz="2399">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2"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399">
                <a:solidFill>
                  <a:srgbClr val="015092"/>
                </a:solidFill>
                <a:latin typeface="Calibri" panose="020F0502020204030204" pitchFamily="34" charset="0"/>
                <a:cs typeface="Calibri" panose="020F0502020204030204" pitchFamily="34" charset="0"/>
              </a:rPr>
              <a:t>12</a:t>
            </a:r>
            <a:endParaRPr sz="2399">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2"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399">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2"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8"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4" y="5134373"/>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7"/>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the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69565812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4"/>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2016230936"/>
              </p:ext>
            </p:extLst>
          </p:nvPr>
        </p:nvGraphicFramePr>
        <p:xfrm>
          <a:off x="382589"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53371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8594200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9" y="134634"/>
            <a:ext cx="11426825" cy="936104"/>
          </a:xfrm>
          <a:prstGeom prst="rect">
            <a:avLst/>
          </a:prstGeom>
          <a:ln>
            <a:noFill/>
          </a:ln>
        </p:spPr>
        <p:txBody>
          <a:bodyPr anchor="ctr"/>
          <a:lstStyle>
            <a:lvl1pPr algn="ct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8" y="1186850"/>
            <a:ext cx="11426825" cy="631871"/>
          </a:xfrm>
          <a:prstGeom prst="rect">
            <a:avLst/>
          </a:prstGeom>
        </p:spPr>
        <p:txBody>
          <a:bodyPr vert="horz" lIns="91430" tIns="45715" rIns="91430" bIns="45715"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3"/>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sz="2999"/>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30" tIns="791915" rIns="91430" bIns="45715"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5"/>
            <a:ext cx="1440000" cy="479471"/>
          </a:xfrm>
          <a:prstGeom prst="rect">
            <a:avLst/>
          </a:prstGeom>
        </p:spPr>
        <p:txBody>
          <a:bodyPr vert="horz" lIns="91430" tIns="45715" rIns="91430" bIns="45715"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2"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30" tIns="791915" rIns="91430" bIns="45715"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5"/>
            <a:ext cx="1440000" cy="479471"/>
          </a:xfrm>
          <a:prstGeom prst="rect">
            <a:avLst/>
          </a:prstGeom>
        </p:spPr>
        <p:txBody>
          <a:bodyPr vert="horz" lIns="91430" tIns="45715" rIns="91430" bIns="45715"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30" tIns="791915" rIns="91430" bIns="45715"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5"/>
            <a:ext cx="1440000" cy="479471"/>
          </a:xfrm>
          <a:prstGeom prst="rect">
            <a:avLst/>
          </a:prstGeom>
        </p:spPr>
        <p:txBody>
          <a:bodyPr vert="horz" lIns="91430" tIns="45715" rIns="91430" bIns="45715"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4"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30" tIns="791915" rIns="91430" bIns="45715"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5"/>
            <a:ext cx="1440000" cy="479471"/>
          </a:xfrm>
          <a:prstGeom prst="rect">
            <a:avLst/>
          </a:prstGeom>
        </p:spPr>
        <p:txBody>
          <a:bodyPr vert="horz" lIns="91430" tIns="45715" rIns="91430" bIns="45715"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30" tIns="791915" rIns="91430" bIns="45715"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5"/>
            <a:ext cx="1440000" cy="479471"/>
          </a:xfrm>
          <a:prstGeom prst="rect">
            <a:avLst/>
          </a:prstGeom>
        </p:spPr>
        <p:txBody>
          <a:bodyPr vert="horz" lIns="91430" tIns="45715" rIns="91430" bIns="45715"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188497627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8"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5314096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218"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sz="1800">
                <a:solidFill>
                  <a:srgbClr val="0F218B"/>
                </a:solidFill>
                <a:latin typeface="Calibri" panose="020F0502020204030204" pitchFamily="34" charset="0"/>
                <a:cs typeface="Calibri" panose="020F0502020204030204" pitchFamily="34" charset="0"/>
              </a:rPr>
              <a:t>contact:</a:t>
            </a:r>
            <a:endParaRPr lang="en-GB" sz="1800">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9307575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99" b="1" i="0">
                <a:solidFill>
                  <a:srgbClr val="0E208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04-Jun-24</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092">
              <a:lnSpc>
                <a:spcPts val="1045"/>
              </a:lnSpc>
            </a:pPr>
            <a:fld id="{81D60167-4931-47E6-BA6A-407CBD079E47}" type="slidenum">
              <a:rPr lang="en-GB" spc="-5" smtClean="0"/>
              <a:pPr marL="38092">
                <a:lnSpc>
                  <a:spcPts val="1045"/>
                </a:lnSpc>
              </a:pPr>
              <a:t>‹#›</a:t>
            </a:fld>
            <a:endParaRPr lang="en-GB" spc="-5"/>
          </a:p>
        </p:txBody>
      </p:sp>
    </p:spTree>
    <p:extLst>
      <p:ext uri="{BB962C8B-B14F-4D97-AF65-F5344CB8AC3E}">
        <p14:creationId xmlns:p14="http://schemas.microsoft.com/office/powerpoint/2010/main" val="207170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66513621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ENTSO-E One Column">
    <p:spTree>
      <p:nvGrpSpPr>
        <p:cNvPr id="1" name=""/>
        <p:cNvGrpSpPr/>
        <p:nvPr/>
      </p:nvGrpSpPr>
      <p:grpSpPr>
        <a:xfrm>
          <a:off x="0" y="0"/>
          <a:ext cx="0" cy="0"/>
          <a:chOff x="0" y="0"/>
          <a:chExt cx="0" cy="0"/>
        </a:xfrm>
      </p:grpSpPr>
      <p:sp>
        <p:nvSpPr>
          <p:cNvPr id="16" name="Titel 3">
            <a:extLst>
              <a:ext uri="{FF2B5EF4-FFF2-40B4-BE49-F238E27FC236}">
                <a16:creationId xmlns:a16="http://schemas.microsoft.com/office/drawing/2014/main" id="{ED03D73C-23ED-4D1B-9294-0DB6B0561F7C}"/>
              </a:ext>
            </a:extLst>
          </p:cNvPr>
          <p:cNvSpPr>
            <a:spLocks noGrp="1"/>
          </p:cNvSpPr>
          <p:nvPr>
            <p:ph type="title" hasCustomPrompt="1"/>
          </p:nvPr>
        </p:nvSpPr>
        <p:spPr>
          <a:xfrm>
            <a:off x="479377" y="113852"/>
            <a:ext cx="11281639" cy="825489"/>
          </a:xfrm>
          <a:prstGeom prst="rect">
            <a:avLst/>
          </a:prstGeom>
        </p:spPr>
        <p:txBody>
          <a:bodyPr anchor="ctr"/>
          <a:lstStyle>
            <a:lvl1pPr>
              <a:lnSpc>
                <a:spcPts val="3199"/>
              </a:lnSpc>
              <a:defRPr sz="2999" b="1">
                <a:solidFill>
                  <a:srgbClr val="0F218B"/>
                </a:solidFill>
                <a:latin typeface="+mn-lt"/>
              </a:defRPr>
            </a:lvl1pPr>
          </a:lstStyle>
          <a:p>
            <a:r>
              <a:rPr lang="de-DE"/>
              <a:t>Title</a:t>
            </a:r>
          </a:p>
        </p:txBody>
      </p:sp>
      <p:sp>
        <p:nvSpPr>
          <p:cNvPr id="18" name="Rechteck 1">
            <a:extLst>
              <a:ext uri="{FF2B5EF4-FFF2-40B4-BE49-F238E27FC236}">
                <a16:creationId xmlns:a16="http://schemas.microsoft.com/office/drawing/2014/main" id="{7E187BB6-6980-43E4-8470-AA8B8790701C}"/>
              </a:ext>
            </a:extLst>
          </p:cNvPr>
          <p:cNvSpPr/>
          <p:nvPr userDrawn="1"/>
        </p:nvSpPr>
        <p:spPr>
          <a:xfrm flipH="1">
            <a:off x="335361" y="16659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rgbClr val="0FB29A"/>
              </a:solidFill>
            </a:endParaRPr>
          </a:p>
        </p:txBody>
      </p:sp>
      <p:sp>
        <p:nvSpPr>
          <p:cNvPr id="19" name="Textplatzhalter 2">
            <a:extLst>
              <a:ext uri="{FF2B5EF4-FFF2-40B4-BE49-F238E27FC236}">
                <a16:creationId xmlns:a16="http://schemas.microsoft.com/office/drawing/2014/main" id="{3F35A8D1-878B-4171-8687-727B4928E636}"/>
              </a:ext>
            </a:extLst>
          </p:cNvPr>
          <p:cNvSpPr>
            <a:spLocks noGrp="1"/>
          </p:cNvSpPr>
          <p:nvPr>
            <p:ph idx="1" hasCustomPrompt="1"/>
          </p:nvPr>
        </p:nvSpPr>
        <p:spPr>
          <a:xfrm>
            <a:off x="479377" y="939342"/>
            <a:ext cx="11281639" cy="5009108"/>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endParaRPr lang="de-DE"/>
          </a:p>
        </p:txBody>
      </p:sp>
    </p:spTree>
    <p:extLst>
      <p:ext uri="{BB962C8B-B14F-4D97-AF65-F5344CB8AC3E}">
        <p14:creationId xmlns:p14="http://schemas.microsoft.com/office/powerpoint/2010/main" val="139078271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1480">
          <p15:clr>
            <a:srgbClr val="A4A3A4"/>
          </p15:clr>
        </p15:guide>
        <p15:guide id="5" pos="181">
          <p15:clr>
            <a:srgbClr val="A4A3A4"/>
          </p15:clr>
        </p15:guide>
        <p15:guide id="6" pos="7499">
          <p15:clr>
            <a:srgbClr val="A4A3A4"/>
          </p15:clr>
        </p15:guide>
        <p15:guide id="7" orient="horz" pos="1548">
          <p15:clr>
            <a:srgbClr val="A4A3A4"/>
          </p15:clr>
        </p15:guide>
        <p15:guide id="8" orient="horz" pos="3634">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007100" y="0"/>
            <a:ext cx="6184900" cy="6858000"/>
          </a:xfrm>
          <a:solidFill>
            <a:schemeClr val="bg1">
              <a:lumMod val="95000"/>
            </a:schemeClr>
          </a:solidFill>
          <a:effectLst/>
        </p:spPr>
        <p:txBody>
          <a:bodyPr tIns="274320" bIns="274320" anchor="t"/>
          <a:lstStyle>
            <a:lvl1pPr marL="0" indent="0" algn="ctr">
              <a:buNone/>
              <a:defRPr sz="546"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508000" y="1593669"/>
            <a:ext cx="4952999" cy="3277976"/>
          </a:xfrm>
          <a:prstGeom prst="rect">
            <a:avLst/>
          </a:prstGeom>
        </p:spPr>
        <p:txBody>
          <a:bodyPr anchor="ctr"/>
          <a:lstStyle>
            <a:lvl1pPr>
              <a:defRPr sz="2103">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1" y="6488235"/>
            <a:ext cx="4114800" cy="198318"/>
          </a:xfrm>
          <a:prstGeom prst="rect">
            <a:avLst/>
          </a:prstGeom>
          <a:noFill/>
        </p:spPr>
        <p:txBody>
          <a:bodyPr wrap="square" lIns="0" tIns="0" rIns="0" bIns="0" rtlCol="0" anchor="ctr">
            <a:noAutofit/>
          </a:bodyPr>
          <a:lstStyle>
            <a:lvl1pPr algn="r">
              <a:defRPr lang="en-US" sz="312" kern="1200" dirty="0">
                <a:solidFill>
                  <a:schemeClr val="tx1">
                    <a:alpha val="75000"/>
                  </a:schemeClr>
                </a:solidFill>
                <a:latin typeface="+mn-lt"/>
                <a:ea typeface="+mn-ea"/>
                <a:cs typeface="+mn-cs"/>
              </a:defRPr>
            </a:lvl1pPr>
          </a:lstStyle>
          <a:p>
            <a:pPr defTabSz="89021">
              <a:spcAft>
                <a:spcPts val="467"/>
              </a:spcAft>
              <a:defRPr/>
            </a:pPr>
            <a:r>
              <a:rPr lang="en-GB"/>
              <a:t>Market Committee ENTSO-E</a:t>
            </a:r>
          </a:p>
        </p:txBody>
      </p:sp>
      <p:sp>
        <p:nvSpPr>
          <p:cNvPr id="4" name="Slide Number Placeholder 3">
            <a:extLst>
              <a:ext uri="{FF2B5EF4-FFF2-40B4-BE49-F238E27FC236}">
                <a16:creationId xmlns:a16="http://schemas.microsoft.com/office/drawing/2014/main" id="{39A06E6C-6576-4BA5-948F-BD9FE24FA052}"/>
              </a:ext>
            </a:extLst>
          </p:cNvPr>
          <p:cNvSpPr>
            <a:spLocks noGrp="1"/>
          </p:cNvSpPr>
          <p:nvPr>
            <p:ph type="sldNum" sz="quarter" idx="14"/>
          </p:nvPr>
        </p:nvSpPr>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434657797"/>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1" y="6488235"/>
            <a:ext cx="4114800" cy="198318"/>
          </a:xfrm>
          <a:prstGeom prst="rect">
            <a:avLst/>
          </a:prstGeom>
          <a:noFill/>
        </p:spPr>
        <p:txBody>
          <a:bodyPr wrap="square" lIns="0" tIns="0" rIns="0" bIns="0" rtlCol="0" anchor="ctr">
            <a:noAutofit/>
          </a:bodyPr>
          <a:lstStyle>
            <a:lvl1pPr algn="r">
              <a:defRPr lang="en-US" sz="312" kern="1200" dirty="0">
                <a:solidFill>
                  <a:schemeClr val="tx1">
                    <a:alpha val="75000"/>
                  </a:schemeClr>
                </a:solidFill>
                <a:latin typeface="+mn-lt"/>
                <a:ea typeface="+mn-ea"/>
                <a:cs typeface="+mn-cs"/>
              </a:defRPr>
            </a:lvl1pPr>
          </a:lstStyle>
          <a:p>
            <a:pPr defTabSz="89021">
              <a:spcAft>
                <a:spcPts val="467"/>
              </a:spcAft>
              <a:defRPr/>
            </a:pPr>
            <a:r>
              <a:rPr lang="en-GB"/>
              <a:t>Market Committee ENTSO-E</a:t>
            </a: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p:txBody>
          <a:bodyPr/>
          <a:lstStyle>
            <a:lvl1pPr>
              <a:defRPr b="0">
                <a:solidFill>
                  <a:schemeClr val="tx1">
                    <a:alpha val="75000"/>
                  </a:schemeClr>
                </a:solidFill>
              </a:defRPr>
            </a:lvl1pPr>
          </a:lstStyle>
          <a:p>
            <a:fld id="{1F90F471-3972-4120-B8B3-0237DE626C35}" type="slidenum">
              <a:rPr lang="en-US" smtClean="0"/>
              <a:pPr/>
              <a:t>‹#›</a:t>
            </a:fld>
            <a:endParaRPr lang="en-US"/>
          </a:p>
        </p:txBody>
      </p:sp>
      <p:sp>
        <p:nvSpPr>
          <p:cNvPr id="5" name="Title Placeholder 1">
            <a:extLst>
              <a:ext uri="{FF2B5EF4-FFF2-40B4-BE49-F238E27FC236}">
                <a16:creationId xmlns:a16="http://schemas.microsoft.com/office/drawing/2014/main" id="{FF66B65F-2B70-4E0A-B3DB-D8F5572AFA1C}"/>
              </a:ext>
            </a:extLst>
          </p:cNvPr>
          <p:cNvSpPr>
            <a:spLocks noGrp="1"/>
          </p:cNvSpPr>
          <p:nvPr>
            <p:ph type="title" hasCustomPrompt="1"/>
          </p:nvPr>
        </p:nvSpPr>
        <p:spPr>
          <a:xfrm>
            <a:off x="381002" y="381000"/>
            <a:ext cx="11430000" cy="343671"/>
          </a:xfrm>
          <a:prstGeom prst="rect">
            <a:avLst/>
          </a:prstGeom>
        </p:spPr>
        <p:txBody>
          <a:bodyPr vert="horz" lIns="0" tIns="0" rIns="0" bIns="0" rtlCol="0" anchor="t">
            <a:noAutofit/>
          </a:bodyPr>
          <a:lstStyle>
            <a:lvl1pPr>
              <a:defRPr sz="1385"/>
            </a:lvl1pPr>
          </a:lstStyle>
          <a:p>
            <a:r>
              <a:rPr lang="en-US"/>
              <a:t>Place headline here (36pt, min 30pt)</a:t>
            </a:r>
          </a:p>
        </p:txBody>
      </p:sp>
      <p:cxnSp>
        <p:nvCxnSpPr>
          <p:cNvPr id="4" name="Straight Connector 3">
            <a:extLst>
              <a:ext uri="{FF2B5EF4-FFF2-40B4-BE49-F238E27FC236}">
                <a16:creationId xmlns:a16="http://schemas.microsoft.com/office/drawing/2014/main" id="{EBBF6C71-6894-6BA7-45EB-5056414CF254}"/>
              </a:ext>
            </a:extLst>
          </p:cNvPr>
          <p:cNvCxnSpPr/>
          <p:nvPr userDrawn="1"/>
        </p:nvCxnSpPr>
        <p:spPr>
          <a:xfrm>
            <a:off x="381002" y="2914651"/>
            <a:ext cx="11430000" cy="0"/>
          </a:xfrm>
          <a:prstGeom prst="line">
            <a:avLst/>
          </a:prstGeom>
          <a:ln w="63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554CFF-6044-090D-8434-823EBA2175E6}"/>
              </a:ext>
            </a:extLst>
          </p:cNvPr>
          <p:cNvCxnSpPr/>
          <p:nvPr userDrawn="1"/>
        </p:nvCxnSpPr>
        <p:spPr>
          <a:xfrm>
            <a:off x="381002" y="4909408"/>
            <a:ext cx="11430000" cy="0"/>
          </a:xfrm>
          <a:prstGeom prst="line">
            <a:avLst/>
          </a:prstGeom>
          <a:ln w="63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10952250-CD57-7BCE-1786-2F99CFC03F58}"/>
              </a:ext>
            </a:extLst>
          </p:cNvPr>
          <p:cNvSpPr>
            <a:spLocks noGrp="1"/>
          </p:cNvSpPr>
          <p:nvPr>
            <p:ph sz="quarter" idx="11"/>
          </p:nvPr>
        </p:nvSpPr>
        <p:spPr>
          <a:xfrm>
            <a:off x="381001" y="2933335"/>
            <a:ext cx="11430002" cy="204421"/>
          </a:xfrm>
        </p:spPr>
        <p:txBody>
          <a:bodyPr/>
          <a:lstStyle>
            <a:lvl1pPr marL="0" indent="0">
              <a:buNone/>
              <a:defRPr sz="762"/>
            </a:lvl1pPr>
            <a:lvl2pPr>
              <a:defRPr sz="762"/>
            </a:lvl2pPr>
            <a:lvl3pPr>
              <a:defRPr sz="762"/>
            </a:lvl3pPr>
            <a:lvl4pPr>
              <a:defRPr sz="692"/>
            </a:lvl4pPr>
            <a:lvl5pPr>
              <a:defRPr sz="6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4" name="Content Placeholder 12">
            <a:extLst>
              <a:ext uri="{FF2B5EF4-FFF2-40B4-BE49-F238E27FC236}">
                <a16:creationId xmlns:a16="http://schemas.microsoft.com/office/drawing/2014/main" id="{58C1EE87-062F-5029-4885-3C1DBD435ED1}"/>
              </a:ext>
            </a:extLst>
          </p:cNvPr>
          <p:cNvSpPr>
            <a:spLocks noGrp="1"/>
          </p:cNvSpPr>
          <p:nvPr>
            <p:ph sz="quarter" idx="12"/>
          </p:nvPr>
        </p:nvSpPr>
        <p:spPr>
          <a:xfrm>
            <a:off x="381001" y="938579"/>
            <a:ext cx="11430002" cy="204421"/>
          </a:xfrm>
        </p:spPr>
        <p:txBody>
          <a:bodyPr/>
          <a:lstStyle>
            <a:lvl1pPr marL="0" indent="0">
              <a:buNone/>
              <a:defRPr sz="762"/>
            </a:lvl1pPr>
            <a:lvl2pPr>
              <a:defRPr sz="762"/>
            </a:lvl2pPr>
            <a:lvl3pPr>
              <a:defRPr sz="762"/>
            </a:lvl3pPr>
            <a:lvl4pPr>
              <a:defRPr sz="692"/>
            </a:lvl4pPr>
            <a:lvl5pPr>
              <a:defRPr sz="6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5" name="Content Placeholder 12">
            <a:extLst>
              <a:ext uri="{FF2B5EF4-FFF2-40B4-BE49-F238E27FC236}">
                <a16:creationId xmlns:a16="http://schemas.microsoft.com/office/drawing/2014/main" id="{4C8CC953-B7FD-2C16-AD97-B1374B2F5F53}"/>
              </a:ext>
            </a:extLst>
          </p:cNvPr>
          <p:cNvSpPr>
            <a:spLocks noGrp="1"/>
          </p:cNvSpPr>
          <p:nvPr>
            <p:ph sz="quarter" idx="13"/>
          </p:nvPr>
        </p:nvSpPr>
        <p:spPr>
          <a:xfrm>
            <a:off x="381001" y="4928090"/>
            <a:ext cx="11430002" cy="204421"/>
          </a:xfrm>
        </p:spPr>
        <p:txBody>
          <a:bodyPr/>
          <a:lstStyle>
            <a:lvl1pPr marL="0" indent="0">
              <a:buNone/>
              <a:defRPr sz="762"/>
            </a:lvl1pPr>
            <a:lvl2pPr>
              <a:defRPr sz="762"/>
            </a:lvl2pPr>
            <a:lvl3pPr>
              <a:defRPr sz="762"/>
            </a:lvl3pPr>
            <a:lvl4pPr>
              <a:defRPr sz="692"/>
            </a:lvl4pPr>
            <a:lvl5pPr>
              <a:defRPr sz="6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990246684"/>
      </p:ext>
    </p:extLst>
  </p:cSld>
  <p:clrMapOvr>
    <a:masterClrMapping/>
  </p:clrMapOvr>
  <p:extLst>
    <p:ext uri="{DCECCB84-F9BA-43D5-87BE-67443E8EF086}">
      <p15:sldGuideLst xmlns:p15="http://schemas.microsoft.com/office/powerpoint/2012/main">
        <p15:guide id="1" orient="horz" pos="852">
          <p15:clr>
            <a:srgbClr val="FBAE40"/>
          </p15:clr>
        </p15:guide>
        <p15:guide id="2" orient="horz" pos="2666">
          <p15:clr>
            <a:srgbClr val="FBAE40"/>
          </p15:clr>
        </p15:guide>
        <p15:guide id="3" orient="horz" pos="448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Long Headline Onl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1" y="6488235"/>
            <a:ext cx="4114800" cy="198318"/>
          </a:xfrm>
          <a:prstGeom prst="rect">
            <a:avLst/>
          </a:prstGeom>
          <a:noFill/>
        </p:spPr>
        <p:txBody>
          <a:bodyPr wrap="square" lIns="0" tIns="0" rIns="0" bIns="0" rtlCol="0" anchor="ctr">
            <a:noAutofit/>
          </a:bodyPr>
          <a:lstStyle>
            <a:lvl1pPr algn="r">
              <a:defRPr lang="en-US" sz="312" kern="1200" dirty="0">
                <a:solidFill>
                  <a:schemeClr val="tx1">
                    <a:alpha val="75000"/>
                  </a:schemeClr>
                </a:solidFill>
                <a:latin typeface="+mn-lt"/>
                <a:ea typeface="+mn-ea"/>
                <a:cs typeface="+mn-cs"/>
              </a:defRPr>
            </a:lvl1pPr>
          </a:lstStyle>
          <a:p>
            <a:pPr defTabSz="89021">
              <a:spcAft>
                <a:spcPts val="467"/>
              </a:spcAft>
              <a:defRPr/>
            </a:pPr>
            <a:r>
              <a:rPr lang="en-GB"/>
              <a:t>Market Committee ENTSO-E</a:t>
            </a: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p:txBody>
          <a:bodyPr/>
          <a:lstStyle>
            <a:lvl1pPr>
              <a:defRPr b="0">
                <a:solidFill>
                  <a:schemeClr val="tx1">
                    <a:alpha val="75000"/>
                  </a:schemeClr>
                </a:solidFill>
              </a:defRPr>
            </a:lvl1pPr>
          </a:lstStyle>
          <a:p>
            <a:fld id="{1F90F471-3972-4120-B8B3-0237DE626C35}" type="slidenum">
              <a:rPr lang="en-US" smtClean="0"/>
              <a:pPr/>
              <a:t>‹#›</a:t>
            </a:fld>
            <a:endParaRPr lang="en-US"/>
          </a:p>
        </p:txBody>
      </p:sp>
      <p:sp>
        <p:nvSpPr>
          <p:cNvPr id="5" name="Title Placeholder 1">
            <a:extLst>
              <a:ext uri="{FF2B5EF4-FFF2-40B4-BE49-F238E27FC236}">
                <a16:creationId xmlns:a16="http://schemas.microsoft.com/office/drawing/2014/main" id="{FF66B65F-2B70-4E0A-B3DB-D8F5572AFA1C}"/>
              </a:ext>
            </a:extLst>
          </p:cNvPr>
          <p:cNvSpPr>
            <a:spLocks noGrp="1"/>
          </p:cNvSpPr>
          <p:nvPr>
            <p:ph type="title" hasCustomPrompt="1"/>
          </p:nvPr>
        </p:nvSpPr>
        <p:spPr>
          <a:xfrm>
            <a:off x="381002" y="381000"/>
            <a:ext cx="11430000" cy="343671"/>
          </a:xfrm>
          <a:prstGeom prst="rect">
            <a:avLst/>
          </a:prstGeom>
        </p:spPr>
        <p:txBody>
          <a:bodyPr vert="horz" lIns="0" tIns="0" rIns="0" bIns="0" rtlCol="0" anchor="t">
            <a:noAutofit/>
          </a:bodyPr>
          <a:lstStyle>
            <a:lvl1pPr>
              <a:defRPr sz="1385"/>
            </a:lvl1pPr>
          </a:lstStyle>
          <a:p>
            <a:r>
              <a:rPr lang="en-US"/>
              <a:t>Place headline here (36pt, min 30pt)</a:t>
            </a:r>
          </a:p>
        </p:txBody>
      </p:sp>
      <p:cxnSp>
        <p:nvCxnSpPr>
          <p:cNvPr id="4" name="Straight Connector 3">
            <a:extLst>
              <a:ext uri="{FF2B5EF4-FFF2-40B4-BE49-F238E27FC236}">
                <a16:creationId xmlns:a16="http://schemas.microsoft.com/office/drawing/2014/main" id="{EBBF6C71-6894-6BA7-45EB-5056414CF254}"/>
              </a:ext>
            </a:extLst>
          </p:cNvPr>
          <p:cNvCxnSpPr/>
          <p:nvPr userDrawn="1"/>
        </p:nvCxnSpPr>
        <p:spPr>
          <a:xfrm>
            <a:off x="381002" y="2347854"/>
            <a:ext cx="11430000" cy="0"/>
          </a:xfrm>
          <a:prstGeom prst="line">
            <a:avLst/>
          </a:prstGeom>
          <a:ln w="63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554CFF-6044-090D-8434-823EBA2175E6}"/>
              </a:ext>
            </a:extLst>
          </p:cNvPr>
          <p:cNvCxnSpPr/>
          <p:nvPr userDrawn="1"/>
        </p:nvCxnSpPr>
        <p:spPr>
          <a:xfrm>
            <a:off x="381002" y="4909408"/>
            <a:ext cx="11430000" cy="0"/>
          </a:xfrm>
          <a:prstGeom prst="line">
            <a:avLst/>
          </a:prstGeom>
          <a:ln w="63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10952250-CD57-7BCE-1786-2F99CFC03F58}"/>
              </a:ext>
            </a:extLst>
          </p:cNvPr>
          <p:cNvSpPr>
            <a:spLocks noGrp="1"/>
          </p:cNvSpPr>
          <p:nvPr>
            <p:ph sz="quarter" idx="11"/>
          </p:nvPr>
        </p:nvSpPr>
        <p:spPr>
          <a:xfrm>
            <a:off x="381001" y="2366537"/>
            <a:ext cx="11430002" cy="204421"/>
          </a:xfrm>
        </p:spPr>
        <p:txBody>
          <a:bodyPr/>
          <a:lstStyle>
            <a:lvl1pPr marL="0" indent="0">
              <a:buNone/>
              <a:defRPr sz="762"/>
            </a:lvl1pPr>
            <a:lvl2pPr>
              <a:defRPr sz="762"/>
            </a:lvl2pPr>
            <a:lvl3pPr>
              <a:defRPr sz="762"/>
            </a:lvl3pPr>
            <a:lvl4pPr>
              <a:defRPr sz="692"/>
            </a:lvl4pPr>
            <a:lvl5pPr>
              <a:defRPr sz="6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4" name="Content Placeholder 12">
            <a:extLst>
              <a:ext uri="{FF2B5EF4-FFF2-40B4-BE49-F238E27FC236}">
                <a16:creationId xmlns:a16="http://schemas.microsoft.com/office/drawing/2014/main" id="{58C1EE87-062F-5029-4885-3C1DBD435ED1}"/>
              </a:ext>
            </a:extLst>
          </p:cNvPr>
          <p:cNvSpPr>
            <a:spLocks noGrp="1"/>
          </p:cNvSpPr>
          <p:nvPr>
            <p:ph sz="quarter" idx="12"/>
          </p:nvPr>
        </p:nvSpPr>
        <p:spPr>
          <a:xfrm>
            <a:off x="381001" y="938579"/>
            <a:ext cx="11430002" cy="204421"/>
          </a:xfrm>
        </p:spPr>
        <p:txBody>
          <a:bodyPr/>
          <a:lstStyle>
            <a:lvl1pPr marL="0" indent="0">
              <a:buNone/>
              <a:defRPr sz="762"/>
            </a:lvl1pPr>
            <a:lvl2pPr>
              <a:defRPr sz="762"/>
            </a:lvl2pPr>
            <a:lvl3pPr>
              <a:defRPr sz="762"/>
            </a:lvl3pPr>
            <a:lvl4pPr>
              <a:defRPr sz="692"/>
            </a:lvl4pPr>
            <a:lvl5pPr>
              <a:defRPr sz="6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5" name="Content Placeholder 12">
            <a:extLst>
              <a:ext uri="{FF2B5EF4-FFF2-40B4-BE49-F238E27FC236}">
                <a16:creationId xmlns:a16="http://schemas.microsoft.com/office/drawing/2014/main" id="{4C8CC953-B7FD-2C16-AD97-B1374B2F5F53}"/>
              </a:ext>
            </a:extLst>
          </p:cNvPr>
          <p:cNvSpPr>
            <a:spLocks noGrp="1"/>
          </p:cNvSpPr>
          <p:nvPr>
            <p:ph sz="quarter" idx="13"/>
          </p:nvPr>
        </p:nvSpPr>
        <p:spPr>
          <a:xfrm>
            <a:off x="381001" y="4928090"/>
            <a:ext cx="11430002" cy="204421"/>
          </a:xfrm>
        </p:spPr>
        <p:txBody>
          <a:bodyPr/>
          <a:lstStyle>
            <a:lvl1pPr marL="0" indent="0">
              <a:buNone/>
              <a:defRPr sz="762"/>
            </a:lvl1pPr>
            <a:lvl2pPr>
              <a:defRPr sz="762"/>
            </a:lvl2pPr>
            <a:lvl3pPr>
              <a:defRPr sz="762"/>
            </a:lvl3pPr>
            <a:lvl4pPr>
              <a:defRPr sz="692"/>
            </a:lvl4pPr>
            <a:lvl5pPr>
              <a:defRPr sz="6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688710169"/>
      </p:ext>
    </p:extLst>
  </p:cSld>
  <p:clrMapOvr>
    <a:masterClrMapping/>
  </p:clrMapOvr>
  <p:extLst>
    <p:ext uri="{DCECCB84-F9BA-43D5-87BE-67443E8EF086}">
      <p15:sldGuideLst xmlns:p15="http://schemas.microsoft.com/office/powerpoint/2012/main">
        <p15:guide id="1" orient="horz" pos="852">
          <p15:clr>
            <a:srgbClr val="FBAE40"/>
          </p15:clr>
        </p15:guide>
        <p15:guide id="2" orient="horz" pos="2145">
          <p15:clr>
            <a:srgbClr val="FBAE40"/>
          </p15:clr>
        </p15:guide>
        <p15:guide id="3" orient="horz" pos="448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Long Headline Onl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1" y="6488235"/>
            <a:ext cx="4114800" cy="198318"/>
          </a:xfrm>
          <a:prstGeom prst="rect">
            <a:avLst/>
          </a:prstGeom>
          <a:noFill/>
        </p:spPr>
        <p:txBody>
          <a:bodyPr wrap="square" lIns="0" tIns="0" rIns="0" bIns="0" rtlCol="0" anchor="ctr">
            <a:noAutofit/>
          </a:bodyPr>
          <a:lstStyle>
            <a:lvl1pPr algn="r">
              <a:defRPr lang="en-US" sz="312" kern="1200" dirty="0">
                <a:solidFill>
                  <a:schemeClr val="tx1">
                    <a:alpha val="75000"/>
                  </a:schemeClr>
                </a:solidFill>
                <a:latin typeface="+mn-lt"/>
                <a:ea typeface="+mn-ea"/>
                <a:cs typeface="+mn-cs"/>
              </a:defRPr>
            </a:lvl1pPr>
          </a:lstStyle>
          <a:p>
            <a:pPr defTabSz="89021">
              <a:spcAft>
                <a:spcPts val="467"/>
              </a:spcAft>
              <a:defRPr/>
            </a:pPr>
            <a:r>
              <a:rPr lang="en-GB"/>
              <a:t>Market Committee ENTSO-E</a:t>
            </a: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p:txBody>
          <a:bodyPr/>
          <a:lstStyle>
            <a:lvl1pPr>
              <a:defRPr b="0">
                <a:solidFill>
                  <a:schemeClr val="tx1">
                    <a:alpha val="75000"/>
                  </a:schemeClr>
                </a:solidFill>
              </a:defRPr>
            </a:lvl1pPr>
          </a:lstStyle>
          <a:p>
            <a:fld id="{1F90F471-3972-4120-B8B3-0237DE626C35}" type="slidenum">
              <a:rPr lang="en-US" smtClean="0"/>
              <a:pPr/>
              <a:t>‹#›</a:t>
            </a:fld>
            <a:endParaRPr lang="en-US"/>
          </a:p>
        </p:txBody>
      </p:sp>
      <p:sp>
        <p:nvSpPr>
          <p:cNvPr id="5" name="Title Placeholder 1">
            <a:extLst>
              <a:ext uri="{FF2B5EF4-FFF2-40B4-BE49-F238E27FC236}">
                <a16:creationId xmlns:a16="http://schemas.microsoft.com/office/drawing/2014/main" id="{FF66B65F-2B70-4E0A-B3DB-D8F5572AFA1C}"/>
              </a:ext>
            </a:extLst>
          </p:cNvPr>
          <p:cNvSpPr>
            <a:spLocks noGrp="1"/>
          </p:cNvSpPr>
          <p:nvPr>
            <p:ph type="title" hasCustomPrompt="1"/>
          </p:nvPr>
        </p:nvSpPr>
        <p:spPr>
          <a:xfrm>
            <a:off x="381002" y="381000"/>
            <a:ext cx="11430000" cy="343671"/>
          </a:xfrm>
          <a:prstGeom prst="rect">
            <a:avLst/>
          </a:prstGeom>
        </p:spPr>
        <p:txBody>
          <a:bodyPr vert="horz" lIns="0" tIns="0" rIns="0" bIns="0" rtlCol="0" anchor="t">
            <a:noAutofit/>
          </a:bodyPr>
          <a:lstStyle>
            <a:lvl1pPr>
              <a:defRPr sz="1385"/>
            </a:lvl1pPr>
          </a:lstStyle>
          <a:p>
            <a:r>
              <a:rPr lang="en-US"/>
              <a:t>Place headline here (36pt, min 30pt)</a:t>
            </a:r>
          </a:p>
        </p:txBody>
      </p:sp>
    </p:spTree>
    <p:extLst>
      <p:ext uri="{BB962C8B-B14F-4D97-AF65-F5344CB8AC3E}">
        <p14:creationId xmlns:p14="http://schemas.microsoft.com/office/powerpoint/2010/main" val="3577454048"/>
      </p:ext>
    </p:extLst>
  </p:cSld>
  <p:clrMapOvr>
    <a:masterClrMapping/>
  </p:clrMapOvr>
  <p:extLst>
    <p:ext uri="{DCECCB84-F9BA-43D5-87BE-67443E8EF086}">
      <p15:sldGuideLst xmlns:p15="http://schemas.microsoft.com/office/powerpoint/2012/main">
        <p15:guide id="1" orient="horz" pos="852">
          <p15:clr>
            <a:srgbClr val="FBAE40"/>
          </p15:clr>
        </p15:guide>
        <p15:guide id="2" orient="horz" pos="2666">
          <p15:clr>
            <a:srgbClr val="FBAE40"/>
          </p15:clr>
        </p15:guide>
        <p15:guide id="3" orient="horz" pos="44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21.emf"/><Relationship Id="rId5" Type="http://schemas.openxmlformats.org/officeDocument/2006/relationships/theme" Target="../theme/theme10.xml"/><Relationship Id="rId4"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41.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7.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ags" Target="../tags/tag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6" Type="http://schemas.openxmlformats.org/officeDocument/2006/relationships/image" Target="../media/image3.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3.emf"/><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theme" Target="../theme/theme9.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742" t="35785" r="10060" b="21055"/>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33333578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2" y="964224"/>
            <a:ext cx="11430000" cy="5343414"/>
          </a:xfrm>
          <a:prstGeom prst="rect">
            <a:avLst/>
          </a:prstGeom>
        </p:spPr>
        <p:txBody>
          <a:bodyPr vert="horz" lIns="0" tIns="0" rIns="0" bIns="0" rtlCol="0">
            <a:noAutofit/>
          </a:bodyPr>
          <a:lstStyle/>
          <a:p>
            <a:pPr lvl="0"/>
            <a:r>
              <a:rPr lang="en-GB"/>
              <a:t>First level (bullet 20pt)</a:t>
            </a:r>
          </a:p>
          <a:p>
            <a:pPr lvl="1"/>
            <a:r>
              <a:rPr lang="en-GB"/>
              <a:t>Second level (bullet 20pt)</a:t>
            </a:r>
          </a:p>
          <a:p>
            <a:pPr lvl="2"/>
            <a:r>
              <a:rPr lang="en-GB"/>
              <a:t>Third level (bullet 20pt)</a:t>
            </a:r>
          </a:p>
          <a:p>
            <a:pPr lvl="3"/>
            <a:r>
              <a:rPr lang="en-GB"/>
              <a:t>Fourth level (bullet 18pt)</a:t>
            </a:r>
          </a:p>
          <a:p>
            <a:pPr lvl="4"/>
            <a:r>
              <a:rPr lang="en-GB"/>
              <a:t>Fifth level (bullet 18pt)</a:t>
            </a:r>
          </a:p>
          <a:p>
            <a:pPr lvl="5"/>
            <a:r>
              <a:rPr lang="en-GB"/>
              <a:t>Sixth level (copy 16pt)</a:t>
            </a:r>
          </a:p>
          <a:p>
            <a:pPr lvl="6"/>
            <a:r>
              <a:rPr lang="en-GB"/>
              <a:t>Seventh level (small copy 12pt)</a:t>
            </a:r>
          </a:p>
          <a:p>
            <a:pPr lvl="7"/>
            <a:r>
              <a:rPr lang="en-GB"/>
              <a:t>EIGHT LEVEL (DESCRIPTOR 10PT)</a:t>
            </a:r>
          </a:p>
          <a:p>
            <a:pPr lvl="8"/>
            <a:r>
              <a:rPr lang="en-GB"/>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787946" y="0"/>
            <a:ext cx="2023056" cy="381000"/>
          </a:xfrm>
          <a:prstGeom prst="rect">
            <a:avLst/>
          </a:prstGeom>
        </p:spPr>
        <p:txBody>
          <a:bodyPr vert="horz" lIns="0" tIns="0" rIns="0" bIns="0" rtlCol="0" anchor="ctr"/>
          <a:lstStyle>
            <a:lvl1pPr marL="0" algn="r" defTabSz="356085" rtl="0" eaLnBrk="1" latinLnBrk="0" hangingPunct="1">
              <a:defRPr lang="en-US" sz="312" kern="1200" smtClean="0">
                <a:solidFill>
                  <a:schemeClr val="tx1">
                    <a:alpha val="75000"/>
                  </a:schemeClr>
                </a:solidFill>
                <a:latin typeface="+mn-lt"/>
                <a:ea typeface="+mn-ea"/>
                <a:cs typeface="+mn-cs"/>
              </a:defRPr>
            </a:lvl1pPr>
          </a:lstStyle>
          <a:p>
            <a:endParaRPr lang="en-GB"/>
          </a:p>
        </p:txBody>
      </p:sp>
      <p:sp>
        <p:nvSpPr>
          <p:cNvPr id="10" name="Footer Placeholder 3">
            <a:extLst>
              <a:ext uri="{FF2B5EF4-FFF2-40B4-BE49-F238E27FC236}">
                <a16:creationId xmlns:a16="http://schemas.microsoft.com/office/drawing/2014/main" id="{9624E0B2-760E-457A-8367-213CE89D650B}"/>
              </a:ext>
            </a:extLst>
          </p:cNvPr>
          <p:cNvSpPr>
            <a:spLocks noGrp="1"/>
          </p:cNvSpPr>
          <p:nvPr>
            <p:ph type="ftr" sz="quarter" idx="3"/>
          </p:nvPr>
        </p:nvSpPr>
        <p:spPr>
          <a:xfrm>
            <a:off x="7315201" y="6488235"/>
            <a:ext cx="4114800" cy="198318"/>
          </a:xfrm>
          <a:prstGeom prst="rect">
            <a:avLst/>
          </a:prstGeom>
          <a:noFill/>
        </p:spPr>
        <p:txBody>
          <a:bodyPr wrap="square" lIns="0" tIns="0" rIns="0" bIns="0" rtlCol="0" anchor="ctr">
            <a:noAutofit/>
          </a:bodyPr>
          <a:lstStyle>
            <a:lvl1pPr algn="r">
              <a:defRPr lang="en-US" sz="312" kern="1200" dirty="0">
                <a:solidFill>
                  <a:schemeClr val="tx1">
                    <a:alpha val="75000"/>
                  </a:schemeClr>
                </a:solidFill>
                <a:latin typeface="+mn-lt"/>
                <a:ea typeface="+mn-ea"/>
                <a:cs typeface="+mn-cs"/>
              </a:defRPr>
            </a:lvl1pPr>
          </a:lstStyle>
          <a:p>
            <a:pPr defTabSz="89021">
              <a:spcAft>
                <a:spcPts val="467"/>
              </a:spcAft>
              <a:defRPr/>
            </a:pPr>
            <a:r>
              <a:rPr lang="en-GB"/>
              <a:t>Market Committee ENTSO-E</a:t>
            </a:r>
          </a:p>
        </p:txBody>
      </p:sp>
      <p:sp>
        <p:nvSpPr>
          <p:cNvPr id="4" name="Slide Number Placeholder 3">
            <a:extLst>
              <a:ext uri="{FF2B5EF4-FFF2-40B4-BE49-F238E27FC236}">
                <a16:creationId xmlns:a16="http://schemas.microsoft.com/office/drawing/2014/main" id="{B069DFD1-72F5-4590-A067-19F2501AABC0}"/>
              </a:ext>
            </a:extLst>
          </p:cNvPr>
          <p:cNvSpPr>
            <a:spLocks noGrp="1"/>
          </p:cNvSpPr>
          <p:nvPr>
            <p:ph type="sldNum" sz="quarter" idx="4"/>
          </p:nvPr>
        </p:nvSpPr>
        <p:spPr>
          <a:xfrm>
            <a:off x="11484747" y="6490025"/>
            <a:ext cx="326254" cy="201168"/>
          </a:xfrm>
          <a:prstGeom prst="rect">
            <a:avLst/>
          </a:prstGeom>
        </p:spPr>
        <p:txBody>
          <a:bodyPr vert="horz" wrap="none" lIns="0" tIns="0" rIns="0" bIns="0" rtlCol="0" anchor="ctr"/>
          <a:lstStyle>
            <a:lvl1pPr algn="r">
              <a:defRPr sz="312">
                <a:solidFill>
                  <a:schemeClr val="tx1"/>
                </a:solidFill>
              </a:defRPr>
            </a:lvl1pPr>
          </a:lstStyle>
          <a:p>
            <a:fld id="{1F90F471-3972-4120-B8B3-0237DE626C35}" type="slidenum">
              <a:rPr lang="en-GB" smtClean="0"/>
              <a:pPr/>
              <a:t>‹#›</a:t>
            </a:fld>
            <a:endParaRPr lang="en-GB"/>
          </a:p>
        </p:txBody>
      </p:sp>
      <p:pic>
        <p:nvPicPr>
          <p:cNvPr id="8" name="Picture 4">
            <a:extLst>
              <a:ext uri="{FF2B5EF4-FFF2-40B4-BE49-F238E27FC236}">
                <a16:creationId xmlns:a16="http://schemas.microsoft.com/office/drawing/2014/main" id="{B3F9A36E-8AB4-4135-8548-BBC90EC5BEE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7333" y="6528290"/>
            <a:ext cx="370276" cy="158262"/>
          </a:xfrm>
          <a:prstGeom prst="rect">
            <a:avLst/>
          </a:prstGeom>
        </p:spPr>
      </p:pic>
      <p:sp>
        <p:nvSpPr>
          <p:cNvPr id="9" name="Title Placeholder 1">
            <a:extLst>
              <a:ext uri="{FF2B5EF4-FFF2-40B4-BE49-F238E27FC236}">
                <a16:creationId xmlns:a16="http://schemas.microsoft.com/office/drawing/2014/main" id="{38C60D53-7CCF-4D54-9A6D-B616CFB93022}"/>
              </a:ext>
            </a:extLst>
          </p:cNvPr>
          <p:cNvSpPr>
            <a:spLocks noGrp="1"/>
          </p:cNvSpPr>
          <p:nvPr>
            <p:ph type="title"/>
          </p:nvPr>
        </p:nvSpPr>
        <p:spPr>
          <a:xfrm>
            <a:off x="381002" y="381000"/>
            <a:ext cx="11430000" cy="343671"/>
          </a:xfrm>
          <a:prstGeom prst="rect">
            <a:avLst/>
          </a:prstGeom>
        </p:spPr>
        <p:txBody>
          <a:bodyPr vert="horz" lIns="0" tIns="0" rIns="0" bIns="0" rtlCol="0" anchor="t">
            <a:noAutofit/>
          </a:bodyPr>
          <a:lstStyle/>
          <a:p>
            <a:r>
              <a:rPr lang="en-GB"/>
              <a:t>Place headline here (36pt, min 30pt)</a:t>
            </a:r>
          </a:p>
        </p:txBody>
      </p:sp>
    </p:spTree>
    <p:extLst>
      <p:ext uri="{BB962C8B-B14F-4D97-AF65-F5344CB8AC3E}">
        <p14:creationId xmlns:p14="http://schemas.microsoft.com/office/powerpoint/2010/main" val="396765239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p:hf hdr="0" dt="0"/>
  <p:txStyles>
    <p:titleStyle>
      <a:lvl1pPr algn="l" defTabSz="356085" rtl="0" eaLnBrk="1" latinLnBrk="0" hangingPunct="1">
        <a:lnSpc>
          <a:spcPct val="80000"/>
        </a:lnSpc>
        <a:spcBef>
          <a:spcPct val="0"/>
        </a:spcBef>
        <a:buNone/>
        <a:defRPr sz="1402" b="1" kern="1200">
          <a:solidFill>
            <a:schemeClr val="tx1"/>
          </a:solidFill>
          <a:latin typeface="+mj-lt"/>
          <a:ea typeface="+mj-ea"/>
          <a:cs typeface="+mj-cs"/>
        </a:defRPr>
      </a:lvl1pPr>
    </p:titleStyle>
    <p:bodyStyle>
      <a:lvl1pPr marL="89021" indent="-89021" algn="l" defTabSz="89021" rtl="0" eaLnBrk="1" latinLnBrk="0" hangingPunct="1">
        <a:lnSpc>
          <a:spcPct val="100000"/>
        </a:lnSpc>
        <a:spcBef>
          <a:spcPts val="0"/>
        </a:spcBef>
        <a:spcAft>
          <a:spcPts val="234"/>
        </a:spcAft>
        <a:buFont typeface="Arial" panose="020B0604020202020204" pitchFamily="34" charset="0"/>
        <a:buChar char="•"/>
        <a:defRPr sz="779" b="0" kern="1200">
          <a:solidFill>
            <a:schemeClr val="tx1"/>
          </a:solidFill>
          <a:latin typeface="+mn-lt"/>
          <a:ea typeface="+mn-ea"/>
          <a:cs typeface="+mn-cs"/>
        </a:defRPr>
      </a:lvl1pPr>
      <a:lvl2pPr marL="178042" indent="-89021" algn="l" defTabSz="89021" rtl="0" eaLnBrk="1" latinLnBrk="0" hangingPunct="1">
        <a:lnSpc>
          <a:spcPct val="100000"/>
        </a:lnSpc>
        <a:spcBef>
          <a:spcPts val="0"/>
        </a:spcBef>
        <a:spcAft>
          <a:spcPts val="234"/>
        </a:spcAft>
        <a:buClrTx/>
        <a:buFont typeface="Arial" panose="020B0503030202060203" pitchFamily="34" charset="0"/>
        <a:buChar char="–"/>
        <a:defRPr sz="779" kern="1200">
          <a:solidFill>
            <a:schemeClr val="tx1"/>
          </a:solidFill>
          <a:latin typeface="+mn-lt"/>
          <a:ea typeface="+mn-ea"/>
          <a:cs typeface="+mn-cs"/>
        </a:defRPr>
      </a:lvl2pPr>
      <a:lvl3pPr marL="267064" indent="-89021" algn="l" defTabSz="89021" rtl="0" eaLnBrk="1" latinLnBrk="0" hangingPunct="1">
        <a:lnSpc>
          <a:spcPct val="100000"/>
        </a:lnSpc>
        <a:spcBef>
          <a:spcPts val="0"/>
        </a:spcBef>
        <a:spcAft>
          <a:spcPts val="234"/>
        </a:spcAft>
        <a:buFont typeface="Arial" panose="020B0604020202020204" pitchFamily="34" charset="0"/>
        <a:buChar char="•"/>
        <a:defRPr sz="779" kern="1200">
          <a:solidFill>
            <a:schemeClr val="tx1"/>
          </a:solidFill>
          <a:latin typeface="+mn-lt"/>
          <a:ea typeface="+mn-ea"/>
          <a:cs typeface="+mn-cs"/>
        </a:defRPr>
      </a:lvl3pPr>
      <a:lvl4pPr marL="356085" indent="-89021" algn="l" defTabSz="89021" rtl="0" eaLnBrk="1" latinLnBrk="0" hangingPunct="1">
        <a:lnSpc>
          <a:spcPct val="100000"/>
        </a:lnSpc>
        <a:spcBef>
          <a:spcPts val="0"/>
        </a:spcBef>
        <a:spcAft>
          <a:spcPts val="234"/>
        </a:spcAft>
        <a:buFont typeface="Arial" panose="020B0503030202060203" pitchFamily="34" charset="0"/>
        <a:buChar char="–"/>
        <a:defRPr sz="701" kern="1200">
          <a:solidFill>
            <a:schemeClr val="tx1"/>
          </a:solidFill>
          <a:latin typeface="+mn-lt"/>
          <a:ea typeface="+mn-ea"/>
          <a:cs typeface="+mn-cs"/>
        </a:defRPr>
      </a:lvl4pPr>
      <a:lvl5pPr marL="445106" indent="-89021" algn="l" defTabSz="89021" rtl="0" eaLnBrk="1" latinLnBrk="0" hangingPunct="1">
        <a:lnSpc>
          <a:spcPct val="100000"/>
        </a:lnSpc>
        <a:spcBef>
          <a:spcPts val="0"/>
        </a:spcBef>
        <a:spcAft>
          <a:spcPts val="234"/>
        </a:spcAft>
        <a:buFont typeface="Arial" panose="020B0604020202020204" pitchFamily="34" charset="0"/>
        <a:buChar char="•"/>
        <a:defRPr sz="701" kern="1200">
          <a:solidFill>
            <a:schemeClr val="tx1"/>
          </a:solidFill>
          <a:latin typeface="+mn-lt"/>
          <a:ea typeface="+mn-ea"/>
          <a:cs typeface="+mn-cs"/>
        </a:defRPr>
      </a:lvl5pPr>
      <a:lvl6pPr marL="4328" indent="0" algn="l" defTabSz="89021" rtl="0" eaLnBrk="1" latinLnBrk="0" hangingPunct="1">
        <a:lnSpc>
          <a:spcPct val="90000"/>
        </a:lnSpc>
        <a:spcBef>
          <a:spcPts val="0"/>
        </a:spcBef>
        <a:spcAft>
          <a:spcPts val="234"/>
        </a:spcAft>
        <a:buFont typeface="Arial" panose="020B0503030202060203" pitchFamily="34" charset="0"/>
        <a:buNone/>
        <a:tabLst/>
        <a:defRPr sz="623" kern="1200">
          <a:solidFill>
            <a:schemeClr val="tx1"/>
          </a:solidFill>
          <a:latin typeface="+mn-lt"/>
          <a:ea typeface="+mn-ea"/>
          <a:cs typeface="+mn-cs"/>
        </a:defRPr>
      </a:lvl6pPr>
      <a:lvl7pPr marL="0" indent="0" algn="l" defTabSz="89021" rtl="0" eaLnBrk="1" latinLnBrk="0" hangingPunct="1">
        <a:lnSpc>
          <a:spcPct val="90000"/>
        </a:lnSpc>
        <a:spcBef>
          <a:spcPts val="0"/>
        </a:spcBef>
        <a:spcAft>
          <a:spcPts val="234"/>
        </a:spcAft>
        <a:buFont typeface="Arial" panose="020B0604020202020204" pitchFamily="34" charset="0"/>
        <a:buNone/>
        <a:defRPr sz="467" kern="1200">
          <a:solidFill>
            <a:schemeClr val="tx1"/>
          </a:solidFill>
          <a:latin typeface="+mn-lt"/>
          <a:ea typeface="+mn-ea"/>
          <a:cs typeface="+mn-cs"/>
        </a:defRPr>
      </a:lvl7pPr>
      <a:lvl8pPr marL="0" indent="0" algn="l" defTabSz="89021" rtl="0" eaLnBrk="1" latinLnBrk="0" hangingPunct="1">
        <a:lnSpc>
          <a:spcPct val="90000"/>
        </a:lnSpc>
        <a:spcBef>
          <a:spcPts val="0"/>
        </a:spcBef>
        <a:spcAft>
          <a:spcPts val="234"/>
        </a:spcAft>
        <a:buFont typeface="Arial" panose="020B0604020202020204" pitchFamily="34" charset="0"/>
        <a:buNone/>
        <a:defRPr sz="390" b="1" kern="1200">
          <a:solidFill>
            <a:schemeClr val="tx1"/>
          </a:solidFill>
          <a:latin typeface="+mn-lt"/>
          <a:ea typeface="+mn-ea"/>
          <a:cs typeface="+mn-cs"/>
        </a:defRPr>
      </a:lvl8pPr>
      <a:lvl9pPr marL="0" indent="0" algn="l" defTabSz="89021" rtl="0" eaLnBrk="1" latinLnBrk="0" hangingPunct="1">
        <a:lnSpc>
          <a:spcPct val="90000"/>
        </a:lnSpc>
        <a:spcBef>
          <a:spcPts val="0"/>
        </a:spcBef>
        <a:spcAft>
          <a:spcPts val="234"/>
        </a:spcAft>
        <a:buFont typeface="Arial" panose="020B0604020202020204" pitchFamily="34" charset="0"/>
        <a:buNone/>
        <a:defRPr sz="312" kern="1200">
          <a:solidFill>
            <a:schemeClr val="tx2"/>
          </a:solidFill>
          <a:latin typeface="+mn-lt"/>
          <a:ea typeface="+mn-ea"/>
          <a:cs typeface="+mn-cs"/>
        </a:defRPr>
      </a:lvl9pPr>
    </p:bodyStyle>
    <p:otherStyle>
      <a:defPPr>
        <a:defRPr lang="en-US"/>
      </a:defPPr>
      <a:lvl1pPr marL="0" algn="l" defTabSz="356085" rtl="0" eaLnBrk="1" latinLnBrk="0" hangingPunct="1">
        <a:defRPr sz="546" kern="1200">
          <a:solidFill>
            <a:schemeClr val="tx1"/>
          </a:solidFill>
          <a:latin typeface="+mn-lt"/>
          <a:ea typeface="+mn-ea"/>
          <a:cs typeface="+mn-cs"/>
        </a:defRPr>
      </a:lvl1pPr>
      <a:lvl2pPr marL="178042" algn="l" defTabSz="356085" rtl="0" eaLnBrk="1" latinLnBrk="0" hangingPunct="1">
        <a:defRPr sz="546" kern="1200">
          <a:solidFill>
            <a:schemeClr val="tx1"/>
          </a:solidFill>
          <a:latin typeface="+mn-lt"/>
          <a:ea typeface="+mn-ea"/>
          <a:cs typeface="+mn-cs"/>
        </a:defRPr>
      </a:lvl2pPr>
      <a:lvl3pPr marL="356085" algn="l" defTabSz="356085" rtl="0" eaLnBrk="1" latinLnBrk="0" hangingPunct="1">
        <a:defRPr sz="546" kern="1200">
          <a:solidFill>
            <a:schemeClr val="tx1"/>
          </a:solidFill>
          <a:latin typeface="+mn-lt"/>
          <a:ea typeface="+mn-ea"/>
          <a:cs typeface="+mn-cs"/>
        </a:defRPr>
      </a:lvl3pPr>
      <a:lvl4pPr marL="534127" algn="l" defTabSz="356085" rtl="0" eaLnBrk="1" latinLnBrk="0" hangingPunct="1">
        <a:defRPr sz="546" kern="1200">
          <a:solidFill>
            <a:schemeClr val="tx1"/>
          </a:solidFill>
          <a:latin typeface="+mn-lt"/>
          <a:ea typeface="+mn-ea"/>
          <a:cs typeface="+mn-cs"/>
        </a:defRPr>
      </a:lvl4pPr>
      <a:lvl5pPr marL="712169" algn="l" defTabSz="356085" rtl="0" eaLnBrk="1" latinLnBrk="0" hangingPunct="1">
        <a:defRPr sz="546" kern="1200">
          <a:solidFill>
            <a:schemeClr val="tx1"/>
          </a:solidFill>
          <a:latin typeface="+mn-lt"/>
          <a:ea typeface="+mn-ea"/>
          <a:cs typeface="+mn-cs"/>
        </a:defRPr>
      </a:lvl5pPr>
      <a:lvl6pPr marL="890211" algn="l" defTabSz="356085" rtl="0" eaLnBrk="1" latinLnBrk="0" hangingPunct="1">
        <a:defRPr sz="546" kern="1200">
          <a:solidFill>
            <a:schemeClr val="tx1"/>
          </a:solidFill>
          <a:latin typeface="+mn-lt"/>
          <a:ea typeface="+mn-ea"/>
          <a:cs typeface="+mn-cs"/>
        </a:defRPr>
      </a:lvl6pPr>
      <a:lvl7pPr marL="1068254" algn="l" defTabSz="356085" rtl="0" eaLnBrk="1" latinLnBrk="0" hangingPunct="1">
        <a:defRPr sz="546" kern="1200">
          <a:solidFill>
            <a:schemeClr val="tx1"/>
          </a:solidFill>
          <a:latin typeface="+mn-lt"/>
          <a:ea typeface="+mn-ea"/>
          <a:cs typeface="+mn-cs"/>
        </a:defRPr>
      </a:lvl7pPr>
      <a:lvl8pPr marL="1246296" algn="l" defTabSz="356085" rtl="0" eaLnBrk="1" latinLnBrk="0" hangingPunct="1">
        <a:defRPr sz="546" kern="1200">
          <a:solidFill>
            <a:schemeClr val="tx1"/>
          </a:solidFill>
          <a:latin typeface="+mn-lt"/>
          <a:ea typeface="+mn-ea"/>
          <a:cs typeface="+mn-cs"/>
        </a:defRPr>
      </a:lvl8pPr>
      <a:lvl9pPr marL="1424338" algn="l" defTabSz="356085" rtl="0" eaLnBrk="1" latinLnBrk="0" hangingPunct="1">
        <a:defRPr sz="5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7">
          <p15:clr>
            <a:srgbClr val="C35EA4"/>
          </p15:clr>
        </p15:guide>
        <p15:guide id="2" orient="horz" pos="5743">
          <p15:clr>
            <a:srgbClr val="C35EA4"/>
          </p15:clr>
        </p15:guide>
        <p15:guide id="3" pos="135">
          <p15:clr>
            <a:srgbClr val="C35EA4"/>
          </p15:clr>
        </p15:guide>
        <p15:guide id="4" pos="4185">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87354" y="2523218"/>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2035474583"/>
      </p:ext>
    </p:extLst>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87354" y="2523218"/>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9385569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188589149"/>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386712291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FEAC8229-7F65-4232-9949-13B76E4D0D9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79" b="24177"/>
          <a:stretch/>
        </p:blipFill>
        <p:spPr>
          <a:xfrm>
            <a:off x="479998" y="1944000"/>
            <a:ext cx="11712001" cy="3600000"/>
          </a:xfrm>
          <a:prstGeom prst="rect">
            <a:avLst/>
          </a:prstGeom>
        </p:spPr>
      </p:pic>
    </p:spTree>
    <p:extLst>
      <p:ext uri="{BB962C8B-B14F-4D97-AF65-F5344CB8AC3E}">
        <p14:creationId xmlns:p14="http://schemas.microsoft.com/office/powerpoint/2010/main" val="3407097955"/>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304481983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2FC3AD-C1F5-4940-89D9-D3B106E02568}"/>
              </a:ext>
            </a:extLst>
          </p:cNvPr>
          <p:cNvGraphicFramePr>
            <a:graphicFrameLocks noChangeAspect="1"/>
          </p:cNvGraphicFramePr>
          <p:nvPr userDrawn="1">
            <p:custDataLst>
              <p:tags r:id="rId13"/>
            </p:custDataLst>
            <p:extLst>
              <p:ext uri="{D42A27DB-BD31-4B8C-83A1-F6EECF244321}">
                <p14:modId xmlns:p14="http://schemas.microsoft.com/office/powerpoint/2010/main" val="649848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2" name="Object 1" hidden="1">
                        <a:extLst>
                          <a:ext uri="{FF2B5EF4-FFF2-40B4-BE49-F238E27FC236}">
                            <a16:creationId xmlns:a16="http://schemas.microsoft.com/office/drawing/2014/main" id="{582FC3AD-C1F5-4940-89D9-D3B106E0256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87354" y="2523218"/>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286048159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9" y="6237313"/>
            <a:ext cx="5832649" cy="365125"/>
          </a:xfrm>
          <a:prstGeom prst="rect">
            <a:avLst/>
          </a:prstGeom>
        </p:spPr>
        <p:txBody>
          <a:bodyPr vert="horz" lIns="91430" tIns="45715" rIns="91430" bIns="45715"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776520" y="6314496"/>
            <a:ext cx="778960" cy="210759"/>
          </a:xfrm>
          <a:prstGeom prst="rect">
            <a:avLst/>
          </a:prstGeom>
        </p:spPr>
      </p:pic>
    </p:spTree>
    <p:extLst>
      <p:ext uri="{BB962C8B-B14F-4D97-AF65-F5344CB8AC3E}">
        <p14:creationId xmlns:p14="http://schemas.microsoft.com/office/powerpoint/2010/main" val="23173891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Lst>
  <p:txStyles>
    <p:titleStyle>
      <a:lvl1pPr algn="l" defTabSz="914219" rtl="0" eaLnBrk="1" latinLnBrk="0" hangingPunct="1">
        <a:lnSpc>
          <a:spcPct val="90000"/>
        </a:lnSpc>
        <a:spcBef>
          <a:spcPct val="0"/>
        </a:spcBef>
        <a:buNone/>
        <a:defRPr lang="de-DE" sz="2999" kern="1200" dirty="0">
          <a:solidFill>
            <a:srgbClr val="005CA9"/>
          </a:solidFill>
          <a:latin typeface="+mj-lt"/>
          <a:ea typeface="+mj-ea"/>
          <a:cs typeface="+mj-cs"/>
        </a:defRPr>
      </a:lvl1pPr>
    </p:titleStyle>
    <p:bodyStyle>
      <a:lvl1pPr marL="0" indent="0" algn="l" defTabSz="914219"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109" indent="0" algn="l" defTabSz="914219"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219" indent="0" algn="l" defTabSz="914219"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328" indent="0" algn="l" defTabSz="914219"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438" indent="0" algn="l" defTabSz="914219"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102" indent="-228555" algn="l" defTabSz="9142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11" indent="-228555" algn="l" defTabSz="9142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21" indent="-228555" algn="l" defTabSz="9142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30" indent="-228555" algn="l" defTabSz="9142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219" rtl="0" eaLnBrk="1" latinLnBrk="0" hangingPunct="1">
        <a:defRPr sz="1800" kern="1200">
          <a:solidFill>
            <a:schemeClr val="tx1"/>
          </a:solidFill>
          <a:latin typeface="+mn-lt"/>
          <a:ea typeface="+mn-ea"/>
          <a:cs typeface="+mn-cs"/>
        </a:defRPr>
      </a:lvl1pPr>
      <a:lvl2pPr marL="457109"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8" algn="l" defTabSz="914219" rtl="0" eaLnBrk="1" latinLnBrk="0" hangingPunct="1">
        <a:defRPr sz="1800" kern="1200">
          <a:solidFill>
            <a:schemeClr val="tx1"/>
          </a:solidFill>
          <a:latin typeface="+mn-lt"/>
          <a:ea typeface="+mn-ea"/>
          <a:cs typeface="+mn-cs"/>
        </a:defRPr>
      </a:lvl4pPr>
      <a:lvl5pPr marL="1828438" algn="l" defTabSz="914219" rtl="0" eaLnBrk="1" latinLnBrk="0" hangingPunct="1">
        <a:defRPr sz="1800" kern="1200">
          <a:solidFill>
            <a:schemeClr val="tx1"/>
          </a:solidFill>
          <a:latin typeface="+mn-lt"/>
          <a:ea typeface="+mn-ea"/>
          <a:cs typeface="+mn-cs"/>
        </a:defRPr>
      </a:lvl5pPr>
      <a:lvl6pPr marL="2285547" algn="l" defTabSz="914219" rtl="0" eaLnBrk="1" latinLnBrk="0" hangingPunct="1">
        <a:defRPr sz="1800" kern="1200">
          <a:solidFill>
            <a:schemeClr val="tx1"/>
          </a:solidFill>
          <a:latin typeface="+mn-lt"/>
          <a:ea typeface="+mn-ea"/>
          <a:cs typeface="+mn-cs"/>
        </a:defRPr>
      </a:lvl6pPr>
      <a:lvl7pPr marL="2742657" algn="l" defTabSz="914219" rtl="0" eaLnBrk="1" latinLnBrk="0" hangingPunct="1">
        <a:defRPr sz="1800" kern="1200">
          <a:solidFill>
            <a:schemeClr val="tx1"/>
          </a:solidFill>
          <a:latin typeface="+mn-lt"/>
          <a:ea typeface="+mn-ea"/>
          <a:cs typeface="+mn-cs"/>
        </a:defRPr>
      </a:lvl7pPr>
      <a:lvl8pPr marL="3199766" algn="l" defTabSz="914219" rtl="0" eaLnBrk="1" latinLnBrk="0" hangingPunct="1">
        <a:defRPr sz="1800" kern="1200">
          <a:solidFill>
            <a:schemeClr val="tx1"/>
          </a:solidFill>
          <a:latin typeface="+mn-lt"/>
          <a:ea typeface="+mn-ea"/>
          <a:cs typeface="+mn-cs"/>
        </a:defRPr>
      </a:lvl8pPr>
      <a:lvl9pPr marL="3656876" algn="l" defTabSz="9142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F661EF-681F-7FA8-B5DC-C4D91BD451D2}"/>
              </a:ext>
            </a:extLst>
          </p:cNvPr>
          <p:cNvSpPr>
            <a:spLocks noGrp="1"/>
          </p:cNvSpPr>
          <p:nvPr>
            <p:ph type="title"/>
          </p:nvPr>
        </p:nvSpPr>
        <p:spPr/>
        <p:txBody>
          <a:bodyPr/>
          <a:lstStyle/>
          <a:p>
            <a:r>
              <a:rPr lang="es-ES" dirty="0"/>
              <a:t>ENTSO-E </a:t>
            </a:r>
            <a:r>
              <a:rPr lang="es-ES" dirty="0" err="1"/>
              <a:t>report</a:t>
            </a:r>
            <a:r>
              <a:rPr lang="es-ES" dirty="0"/>
              <a:t>: 70% </a:t>
            </a:r>
            <a:r>
              <a:rPr lang="es-ES" dirty="0" err="1"/>
              <a:t>monitoring</a:t>
            </a:r>
            <a:r>
              <a:rPr lang="es-ES" dirty="0"/>
              <a:t> </a:t>
            </a:r>
            <a:endParaRPr lang="en-GB" dirty="0"/>
          </a:p>
        </p:txBody>
      </p:sp>
      <p:sp>
        <p:nvSpPr>
          <p:cNvPr id="2" name="Text Placeholder 1">
            <a:extLst>
              <a:ext uri="{FF2B5EF4-FFF2-40B4-BE49-F238E27FC236}">
                <a16:creationId xmlns:a16="http://schemas.microsoft.com/office/drawing/2014/main" id="{A1C1AFF9-25E9-35C5-B975-BEC2C821BF73}"/>
              </a:ext>
            </a:extLst>
          </p:cNvPr>
          <p:cNvSpPr>
            <a:spLocks noGrp="1"/>
          </p:cNvSpPr>
          <p:nvPr>
            <p:ph type="body" sz="quarter" idx="12"/>
          </p:nvPr>
        </p:nvSpPr>
        <p:spPr/>
        <p:txBody>
          <a:bodyPr/>
          <a:lstStyle/>
          <a:p>
            <a:r>
              <a:rPr lang="es-ES" dirty="0"/>
              <a:t>MESC 13 June 2024</a:t>
            </a:r>
            <a:endParaRPr lang="en-GB" dirty="0"/>
          </a:p>
        </p:txBody>
      </p:sp>
    </p:spTree>
    <p:extLst>
      <p:ext uri="{BB962C8B-B14F-4D97-AF65-F5344CB8AC3E}">
        <p14:creationId xmlns:p14="http://schemas.microsoft.com/office/powerpoint/2010/main" val="41956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68B9CB-8992-139E-96E9-442CBF86BD3D}"/>
              </a:ext>
            </a:extLst>
          </p:cNvPr>
          <p:cNvSpPr>
            <a:spLocks noGrp="1"/>
          </p:cNvSpPr>
          <p:nvPr>
            <p:ph idx="16"/>
          </p:nvPr>
        </p:nvSpPr>
        <p:spPr>
          <a:xfrm>
            <a:off x="286345" y="1269507"/>
            <a:ext cx="5208933" cy="5424255"/>
          </a:xfrm>
        </p:spPr>
        <p:txBody>
          <a:bodyPr>
            <a:normAutofit/>
          </a:bodyPr>
          <a:lstStyle/>
          <a:p>
            <a:r>
              <a:rPr lang="de-DE" dirty="0"/>
              <a:t>Most </a:t>
            </a:r>
            <a:r>
              <a:rPr lang="de-DE" dirty="0" err="1"/>
              <a:t>of</a:t>
            </a:r>
            <a:r>
              <a:rPr lang="de-DE" dirty="0"/>
              <a:t> </a:t>
            </a:r>
            <a:r>
              <a:rPr lang="de-DE" dirty="0" err="1"/>
              <a:t>the</a:t>
            </a:r>
            <a:r>
              <a:rPr lang="de-DE" dirty="0"/>
              <a:t> countries </a:t>
            </a:r>
            <a:r>
              <a:rPr lang="de-DE" dirty="0" err="1"/>
              <a:t>are</a:t>
            </a:r>
            <a:r>
              <a:rPr lang="de-DE" dirty="0"/>
              <a:t> on </a:t>
            </a:r>
            <a:r>
              <a:rPr lang="de-DE" dirty="0" err="1"/>
              <a:t>their</a:t>
            </a:r>
            <a:r>
              <a:rPr lang="de-DE" dirty="0"/>
              <a:t> </a:t>
            </a:r>
            <a:r>
              <a:rPr lang="de-DE" dirty="0" err="1"/>
              <a:t>way</a:t>
            </a:r>
            <a:r>
              <a:rPr lang="de-DE" dirty="0"/>
              <a:t> </a:t>
            </a:r>
            <a:r>
              <a:rPr lang="de-DE" dirty="0" err="1"/>
              <a:t>to</a:t>
            </a:r>
            <a:r>
              <a:rPr lang="de-DE" dirty="0"/>
              <a:t> </a:t>
            </a:r>
            <a:r>
              <a:rPr lang="de-DE" dirty="0" err="1"/>
              <a:t>offering</a:t>
            </a:r>
            <a:r>
              <a:rPr lang="de-DE" dirty="0"/>
              <a:t> 70%. </a:t>
            </a:r>
          </a:p>
          <a:p>
            <a:r>
              <a:rPr lang="de-DE" dirty="0" err="1"/>
              <a:t>Ongoing</a:t>
            </a:r>
            <a:r>
              <a:rPr lang="de-DE" dirty="0"/>
              <a:t> </a:t>
            </a:r>
            <a:r>
              <a:rPr lang="de-DE" dirty="0" err="1"/>
              <a:t>enhancements</a:t>
            </a:r>
            <a:r>
              <a:rPr lang="de-DE" dirty="0"/>
              <a:t> </a:t>
            </a:r>
            <a:r>
              <a:rPr lang="de-DE" dirty="0" err="1"/>
              <a:t>towards</a:t>
            </a:r>
            <a:r>
              <a:rPr lang="de-DE" dirty="0"/>
              <a:t> a </a:t>
            </a:r>
            <a:r>
              <a:rPr lang="de-DE" dirty="0" err="1"/>
              <a:t>more</a:t>
            </a:r>
            <a:r>
              <a:rPr lang="de-DE" dirty="0"/>
              <a:t> </a:t>
            </a:r>
            <a:r>
              <a:rPr lang="de-DE" dirty="0" err="1"/>
              <a:t>integrated</a:t>
            </a:r>
            <a:r>
              <a:rPr lang="de-DE" dirty="0"/>
              <a:t> &amp; </a:t>
            </a:r>
            <a:r>
              <a:rPr lang="de-DE" dirty="0" err="1"/>
              <a:t>efficient</a:t>
            </a:r>
            <a:r>
              <a:rPr lang="de-DE" dirty="0"/>
              <a:t> </a:t>
            </a:r>
            <a:r>
              <a:rPr lang="de-DE" dirty="0" err="1"/>
              <a:t>Euopean</a:t>
            </a:r>
            <a:r>
              <a:rPr lang="de-DE" dirty="0"/>
              <a:t> </a:t>
            </a:r>
            <a:r>
              <a:rPr lang="de-DE" dirty="0" err="1"/>
              <a:t>electricity</a:t>
            </a:r>
            <a:r>
              <a:rPr lang="de-DE" dirty="0"/>
              <a:t> </a:t>
            </a:r>
            <a:r>
              <a:rPr lang="de-DE" dirty="0" err="1"/>
              <a:t>market</a:t>
            </a:r>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3" name="Titel 2">
            <a:extLst>
              <a:ext uri="{FF2B5EF4-FFF2-40B4-BE49-F238E27FC236}">
                <a16:creationId xmlns:a16="http://schemas.microsoft.com/office/drawing/2014/main" id="{5EA10F7B-2AA2-A829-7CF2-5F58436728E1}"/>
              </a:ext>
            </a:extLst>
          </p:cNvPr>
          <p:cNvSpPr>
            <a:spLocks noGrp="1"/>
          </p:cNvSpPr>
          <p:nvPr>
            <p:ph type="title"/>
          </p:nvPr>
        </p:nvSpPr>
        <p:spPr>
          <a:xfrm>
            <a:off x="382588" y="296863"/>
            <a:ext cx="11617788" cy="777335"/>
          </a:xfrm>
        </p:spPr>
        <p:txBody>
          <a:bodyPr/>
          <a:lstStyle/>
          <a:p>
            <a:r>
              <a:rPr lang="de-DE" dirty="0"/>
              <a:t>CEP 70 % requirement – Current situation</a:t>
            </a:r>
            <a:br>
              <a:rPr lang="de-DE" dirty="0"/>
            </a:br>
            <a:r>
              <a:rPr lang="de-DE" dirty="0"/>
              <a:t>A fully integrated market: clear improvements and still some way to go </a:t>
            </a:r>
          </a:p>
        </p:txBody>
      </p:sp>
      <p:sp>
        <p:nvSpPr>
          <p:cNvPr id="8" name="Textfeld 7">
            <a:extLst>
              <a:ext uri="{FF2B5EF4-FFF2-40B4-BE49-F238E27FC236}">
                <a16:creationId xmlns:a16="http://schemas.microsoft.com/office/drawing/2014/main" id="{C0F33CC3-2B3B-D576-17E6-38B4BE115AE9}"/>
              </a:ext>
            </a:extLst>
          </p:cNvPr>
          <p:cNvSpPr txBox="1"/>
          <p:nvPr/>
        </p:nvSpPr>
        <p:spPr>
          <a:xfrm>
            <a:off x="526002" y="6061628"/>
            <a:ext cx="5569998" cy="553998"/>
          </a:xfrm>
          <a:prstGeom prst="rect">
            <a:avLst/>
          </a:prstGeom>
          <a:noFill/>
        </p:spPr>
        <p:txBody>
          <a:bodyPr wrap="square">
            <a:spAutoFit/>
          </a:bodyPr>
          <a:lstStyle/>
          <a:p>
            <a:r>
              <a:rPr lang="de-DE" sz="1500" i="1">
                <a:latin typeface="Calibri" panose="020F0502020204030204" pitchFamily="34" charset="0"/>
                <a:cs typeface="Calibri" panose="020F0502020204030204" pitchFamily="34" charset="0"/>
              </a:rPr>
              <a:t>Average </a:t>
            </a:r>
            <a:r>
              <a:rPr lang="de-DE" sz="1500" i="1" err="1">
                <a:latin typeface="Calibri" panose="020F0502020204030204" pitchFamily="34" charset="0"/>
                <a:cs typeface="Calibri" panose="020F0502020204030204" pitchFamily="34" charset="0"/>
              </a:rPr>
              <a:t>share</a:t>
            </a:r>
            <a:r>
              <a:rPr lang="de-DE" sz="1500" i="1">
                <a:latin typeface="Calibri" panose="020F0502020204030204" pitchFamily="34" charset="0"/>
                <a:cs typeface="Calibri" panose="020F0502020204030204" pitchFamily="34" charset="0"/>
              </a:rPr>
              <a:t> </a:t>
            </a:r>
            <a:r>
              <a:rPr lang="de-DE" sz="1500" i="1" err="1">
                <a:latin typeface="Calibri" panose="020F0502020204030204" pitchFamily="34" charset="0"/>
                <a:cs typeface="Calibri" panose="020F0502020204030204" pitchFamily="34" charset="0"/>
              </a:rPr>
              <a:t>of</a:t>
            </a:r>
            <a:r>
              <a:rPr lang="de-DE" sz="1500" i="1">
                <a:latin typeface="Calibri" panose="020F0502020204030204" pitchFamily="34" charset="0"/>
                <a:cs typeface="Calibri" panose="020F0502020204030204" pitchFamily="34" charset="0"/>
              </a:rPr>
              <a:t> MTUs </a:t>
            </a:r>
            <a:r>
              <a:rPr lang="de-DE" sz="1500" i="1" err="1">
                <a:latin typeface="Calibri" panose="020F0502020204030204" pitchFamily="34" charset="0"/>
                <a:cs typeface="Calibri" panose="020F0502020204030204" pitchFamily="34" charset="0"/>
              </a:rPr>
              <a:t>during</a:t>
            </a:r>
            <a:r>
              <a:rPr lang="de-DE" sz="1500" i="1">
                <a:latin typeface="Calibri" panose="020F0502020204030204" pitchFamily="34" charset="0"/>
                <a:cs typeface="Calibri" panose="020F0502020204030204" pitchFamily="34" charset="0"/>
              </a:rPr>
              <a:t> </a:t>
            </a:r>
            <a:r>
              <a:rPr lang="de-DE" sz="1500" i="1" err="1">
                <a:latin typeface="Calibri" panose="020F0502020204030204" pitchFamily="34" charset="0"/>
                <a:cs typeface="Calibri" panose="020F0502020204030204" pitchFamily="34" charset="0"/>
              </a:rPr>
              <a:t>which</a:t>
            </a:r>
            <a:r>
              <a:rPr lang="de-DE" sz="1500" i="1">
                <a:latin typeface="Calibri" panose="020F0502020204030204" pitchFamily="34" charset="0"/>
                <a:cs typeface="Calibri" panose="020F0502020204030204" pitchFamily="34" charset="0"/>
              </a:rPr>
              <a:t> the </a:t>
            </a:r>
            <a:r>
              <a:rPr lang="de-DE" sz="1500" i="1" err="1">
                <a:latin typeface="Calibri" panose="020F0502020204030204" pitchFamily="34" charset="0"/>
                <a:cs typeface="Calibri" panose="020F0502020204030204" pitchFamily="34" charset="0"/>
              </a:rPr>
              <a:t>transitional</a:t>
            </a:r>
            <a:r>
              <a:rPr lang="de-DE" sz="1500" i="1">
                <a:latin typeface="Calibri" panose="020F0502020204030204" pitchFamily="34" charset="0"/>
                <a:cs typeface="Calibri" panose="020F0502020204030204" pitchFamily="34" charset="0"/>
              </a:rPr>
              <a:t> </a:t>
            </a:r>
            <a:r>
              <a:rPr lang="de-DE" sz="1500" i="1" err="1">
                <a:latin typeface="Calibri" panose="020F0502020204030204" pitchFamily="34" charset="0"/>
                <a:cs typeface="Calibri" panose="020F0502020204030204" pitchFamily="34" charset="0"/>
              </a:rPr>
              <a:t>minimum</a:t>
            </a:r>
            <a:r>
              <a:rPr lang="de-DE" sz="1500" i="1">
                <a:latin typeface="Calibri" panose="020F0502020204030204" pitchFamily="34" charset="0"/>
                <a:cs typeface="Calibri" panose="020F0502020204030204" pitchFamily="34" charset="0"/>
              </a:rPr>
              <a:t> </a:t>
            </a:r>
            <a:r>
              <a:rPr lang="de-DE" sz="1500" i="1" err="1">
                <a:latin typeface="Calibri" panose="020F0502020204030204" pitchFamily="34" charset="0"/>
                <a:cs typeface="Calibri" panose="020F0502020204030204" pitchFamily="34" charset="0"/>
              </a:rPr>
              <a:t>capacity</a:t>
            </a:r>
            <a:r>
              <a:rPr lang="de-DE" sz="1500" i="1">
                <a:latin typeface="Calibri" panose="020F0502020204030204" pitchFamily="34" charset="0"/>
                <a:cs typeface="Calibri" panose="020F0502020204030204" pitchFamily="34" charset="0"/>
              </a:rPr>
              <a:t> </a:t>
            </a:r>
            <a:r>
              <a:rPr lang="de-DE" sz="1500" i="1" err="1">
                <a:latin typeface="Calibri" panose="020F0502020204030204" pitchFamily="34" charset="0"/>
                <a:cs typeface="Calibri" panose="020F0502020204030204" pitchFamily="34" charset="0"/>
              </a:rPr>
              <a:t>has</a:t>
            </a:r>
            <a:r>
              <a:rPr lang="de-DE" sz="1500" i="1">
                <a:latin typeface="Calibri" panose="020F0502020204030204" pitchFamily="34" charset="0"/>
                <a:cs typeface="Calibri" panose="020F0502020204030204" pitchFamily="34" charset="0"/>
              </a:rPr>
              <a:t> </a:t>
            </a:r>
            <a:r>
              <a:rPr lang="de-DE" sz="1500" i="1" err="1">
                <a:latin typeface="Calibri" panose="020F0502020204030204" pitchFamily="34" charset="0"/>
                <a:cs typeface="Calibri" panose="020F0502020204030204" pitchFamily="34" charset="0"/>
              </a:rPr>
              <a:t>been</a:t>
            </a:r>
            <a:r>
              <a:rPr lang="de-DE" sz="1500" i="1">
                <a:latin typeface="Calibri" panose="020F0502020204030204" pitchFamily="34" charset="0"/>
                <a:cs typeface="Calibri" panose="020F0502020204030204" pitchFamily="34" charset="0"/>
              </a:rPr>
              <a:t> </a:t>
            </a:r>
            <a:r>
              <a:rPr lang="de-DE" sz="1500" i="1" err="1">
                <a:latin typeface="Calibri" panose="020F0502020204030204" pitchFamily="34" charset="0"/>
                <a:cs typeface="Calibri" panose="020F0502020204030204" pitchFamily="34" charset="0"/>
              </a:rPr>
              <a:t>reached</a:t>
            </a:r>
            <a:r>
              <a:rPr lang="de-DE" sz="1500" i="1">
                <a:latin typeface="Calibri" panose="020F0502020204030204" pitchFamily="34" charset="0"/>
                <a:cs typeface="Calibri" panose="020F0502020204030204" pitchFamily="34" charset="0"/>
              </a:rPr>
              <a:t> in 2023 </a:t>
            </a:r>
            <a:r>
              <a:rPr lang="de-DE" sz="1500" i="1" err="1">
                <a:latin typeface="Calibri" panose="020F0502020204030204" pitchFamily="34" charset="0"/>
                <a:cs typeface="Calibri" panose="020F0502020204030204" pitchFamily="34" charset="0"/>
              </a:rPr>
              <a:t>by</a:t>
            </a:r>
            <a:r>
              <a:rPr lang="de-DE" sz="1500" i="1">
                <a:latin typeface="Calibri" panose="020F0502020204030204" pitchFamily="34" charset="0"/>
                <a:cs typeface="Calibri" panose="020F0502020204030204" pitchFamily="34" charset="0"/>
              </a:rPr>
              <a:t> MS</a:t>
            </a:r>
          </a:p>
        </p:txBody>
      </p:sp>
      <p:sp>
        <p:nvSpPr>
          <p:cNvPr id="9" name="Inhaltsplatzhalter 1">
            <a:extLst>
              <a:ext uri="{FF2B5EF4-FFF2-40B4-BE49-F238E27FC236}">
                <a16:creationId xmlns:a16="http://schemas.microsoft.com/office/drawing/2014/main" id="{30AC1493-6C3D-884A-FBBB-1A15B6DFDAE4}"/>
              </a:ext>
            </a:extLst>
          </p:cNvPr>
          <p:cNvSpPr txBox="1">
            <a:spLocks/>
          </p:cNvSpPr>
          <p:nvPr/>
        </p:nvSpPr>
        <p:spPr>
          <a:xfrm>
            <a:off x="6007223" y="1269507"/>
            <a:ext cx="5809655" cy="5424255"/>
          </a:xfrm>
          <a:prstGeom prst="rect">
            <a:avLst/>
          </a:prstGeom>
          <a:ln>
            <a:noFill/>
          </a:ln>
        </p:spPr>
        <p:txBody>
          <a:bodyPr vert="horz" lIns="91440" tIns="45720" rIns="91440" bIns="45720" rtlCol="0" anchor="t">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latin typeface="Calibri"/>
                <a:ea typeface="Calibri"/>
                <a:cs typeface="Calibri"/>
              </a:rPr>
              <a:t>Reminder: 70% are not an ‘absolute target’ as deviations for reasons of operational security are legally permitted. TSOs have the legal duty to reconcile it with physical reality</a:t>
            </a:r>
          </a:p>
          <a:p>
            <a:endParaRPr lang="en-US" b="1" dirty="0"/>
          </a:p>
          <a:p>
            <a:r>
              <a:rPr lang="en-US" dirty="0"/>
              <a:t>Electricity Regulation foresees possibility to deviate from the 70% rule by the need to ensure operational grid security</a:t>
            </a:r>
          </a:p>
          <a:p>
            <a:endParaRPr lang="en-US" dirty="0"/>
          </a:p>
          <a:p>
            <a:r>
              <a:rPr lang="en-US" dirty="0"/>
              <a:t>If needed, such capacity reductions result from the mandatory validation step in capacity calculation </a:t>
            </a:r>
          </a:p>
          <a:p>
            <a:endParaRPr lang="en-US" dirty="0"/>
          </a:p>
          <a:p>
            <a:r>
              <a:rPr lang="en-US" dirty="0"/>
              <a:t>Capacity reduction is a last resort measure in case there are insufficient remedial actions to secure the grid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11" name="Gerader Verbinder 10">
            <a:extLst>
              <a:ext uri="{FF2B5EF4-FFF2-40B4-BE49-F238E27FC236}">
                <a16:creationId xmlns:a16="http://schemas.microsoft.com/office/drawing/2014/main" id="{2F8C21E9-9D38-D893-62EA-4EF60E9942FF}"/>
              </a:ext>
            </a:extLst>
          </p:cNvPr>
          <p:cNvCxnSpPr/>
          <p:nvPr/>
        </p:nvCxnSpPr>
        <p:spPr>
          <a:xfrm>
            <a:off x="5716660" y="1269507"/>
            <a:ext cx="0" cy="529163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0A20BDD-251A-698E-447D-A9D4854CADF7}"/>
              </a:ext>
            </a:extLst>
          </p:cNvPr>
          <p:cNvPicPr>
            <a:picLocks noChangeAspect="1"/>
          </p:cNvPicPr>
          <p:nvPr/>
        </p:nvPicPr>
        <p:blipFill>
          <a:blip r:embed="rId3"/>
          <a:stretch>
            <a:fillRect/>
          </a:stretch>
        </p:blipFill>
        <p:spPr>
          <a:xfrm>
            <a:off x="159561" y="2398588"/>
            <a:ext cx="5411818" cy="3385763"/>
          </a:xfrm>
          <a:prstGeom prst="rect">
            <a:avLst/>
          </a:prstGeom>
        </p:spPr>
      </p:pic>
    </p:spTree>
    <p:extLst>
      <p:ext uri="{BB962C8B-B14F-4D97-AF65-F5344CB8AC3E}">
        <p14:creationId xmlns:p14="http://schemas.microsoft.com/office/powerpoint/2010/main" val="164098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68B9CB-8992-139E-96E9-442CBF86BD3D}"/>
              </a:ext>
            </a:extLst>
          </p:cNvPr>
          <p:cNvSpPr>
            <a:spLocks noGrp="1"/>
          </p:cNvSpPr>
          <p:nvPr>
            <p:ph idx="16"/>
          </p:nvPr>
        </p:nvSpPr>
        <p:spPr>
          <a:xfrm>
            <a:off x="286345" y="1766656"/>
            <a:ext cx="11192482" cy="4927106"/>
          </a:xfrm>
        </p:spPr>
        <p:txBody>
          <a:bodyPr>
            <a:normAutofit lnSpcReduction="10000"/>
          </a:bodyPr>
          <a:lstStyle/>
          <a:p>
            <a:pPr marL="0" indent="0">
              <a:buNone/>
            </a:pPr>
            <a:r>
              <a:rPr lang="de-DE" b="1" dirty="0"/>
              <a:t>Provision </a:t>
            </a:r>
            <a:r>
              <a:rPr lang="de-DE" b="1" dirty="0" err="1"/>
              <a:t>of</a:t>
            </a:r>
            <a:r>
              <a:rPr lang="de-DE" b="1" dirty="0"/>
              <a:t> </a:t>
            </a:r>
            <a:r>
              <a:rPr lang="de-DE" b="1" dirty="0" err="1"/>
              <a:t>sufficient</a:t>
            </a:r>
            <a:r>
              <a:rPr lang="de-DE" b="1" dirty="0"/>
              <a:t> </a:t>
            </a:r>
            <a:r>
              <a:rPr lang="de-DE" b="1" dirty="0" err="1"/>
              <a:t>cross</a:t>
            </a:r>
            <a:r>
              <a:rPr lang="de-DE" b="1" dirty="0"/>
              <a:t>-zonal </a:t>
            </a:r>
            <a:r>
              <a:rPr lang="de-DE" b="1" dirty="0" err="1"/>
              <a:t>capacity</a:t>
            </a:r>
            <a:r>
              <a:rPr lang="de-DE" b="1" dirty="0"/>
              <a:t> </a:t>
            </a:r>
            <a:r>
              <a:rPr lang="de-DE" b="1" dirty="0" err="1"/>
              <a:t>for</a:t>
            </a:r>
            <a:r>
              <a:rPr lang="de-DE" b="1" dirty="0"/>
              <a:t> Intraday </a:t>
            </a:r>
            <a:r>
              <a:rPr lang="de-DE" b="1" dirty="0" err="1"/>
              <a:t>is</a:t>
            </a:r>
            <a:r>
              <a:rPr lang="de-DE" b="1" dirty="0"/>
              <a:t> </a:t>
            </a:r>
            <a:r>
              <a:rPr lang="de-DE" b="1" dirty="0" err="1"/>
              <a:t>crucial</a:t>
            </a:r>
            <a:r>
              <a:rPr lang="de-DE" b="1" dirty="0"/>
              <a:t> </a:t>
            </a:r>
            <a:r>
              <a:rPr lang="de-DE" b="1" dirty="0" err="1"/>
              <a:t>for</a:t>
            </a:r>
            <a:r>
              <a:rPr lang="de-DE" b="1" dirty="0"/>
              <a:t> a well-</a:t>
            </a:r>
            <a:r>
              <a:rPr lang="de-DE" b="1" dirty="0" err="1"/>
              <a:t>functioning</a:t>
            </a:r>
            <a:r>
              <a:rPr lang="de-DE" b="1" dirty="0"/>
              <a:t> </a:t>
            </a:r>
            <a:r>
              <a:rPr lang="de-DE" b="1" dirty="0" err="1"/>
              <a:t>market</a:t>
            </a:r>
            <a:r>
              <a:rPr lang="de-DE" b="1" dirty="0"/>
              <a:t> and RES </a:t>
            </a:r>
            <a:r>
              <a:rPr lang="de-DE" b="1" dirty="0" err="1"/>
              <a:t>integration</a:t>
            </a:r>
            <a:endParaRPr lang="de-DE" b="1" dirty="0"/>
          </a:p>
          <a:p>
            <a:r>
              <a:rPr lang="de-DE" dirty="0"/>
              <a:t>TSOs </a:t>
            </a:r>
            <a:r>
              <a:rPr lang="de-DE" dirty="0" err="1"/>
              <a:t>provide</a:t>
            </a:r>
            <a:r>
              <a:rPr lang="de-DE" dirty="0"/>
              <a:t> </a:t>
            </a:r>
            <a:r>
              <a:rPr lang="de-DE" dirty="0" err="1"/>
              <a:t>sufficient</a:t>
            </a:r>
            <a:r>
              <a:rPr lang="de-DE" dirty="0"/>
              <a:t> </a:t>
            </a:r>
            <a:r>
              <a:rPr lang="de-DE" dirty="0" err="1"/>
              <a:t>cross-border</a:t>
            </a:r>
            <a:r>
              <a:rPr lang="de-DE" dirty="0"/>
              <a:t> </a:t>
            </a:r>
            <a:r>
              <a:rPr lang="de-DE" dirty="0" err="1"/>
              <a:t>capacities</a:t>
            </a:r>
            <a:r>
              <a:rPr lang="de-DE" dirty="0"/>
              <a:t> </a:t>
            </a:r>
            <a:r>
              <a:rPr lang="de-DE" dirty="0" err="1"/>
              <a:t>following</a:t>
            </a:r>
            <a:r>
              <a:rPr lang="de-DE" dirty="0"/>
              <a:t> </a:t>
            </a:r>
            <a:r>
              <a:rPr lang="de-DE" dirty="0" err="1"/>
              <a:t>their</a:t>
            </a:r>
            <a:r>
              <a:rPr lang="de-DE" dirty="0"/>
              <a:t> </a:t>
            </a:r>
            <a:r>
              <a:rPr lang="de-DE" dirty="0" err="1"/>
              <a:t>action</a:t>
            </a:r>
            <a:r>
              <a:rPr lang="de-DE" dirty="0"/>
              <a:t> </a:t>
            </a:r>
            <a:r>
              <a:rPr lang="de-DE" dirty="0" err="1"/>
              <a:t>plans</a:t>
            </a:r>
            <a:r>
              <a:rPr lang="de-DE" dirty="0"/>
              <a:t> &amp; </a:t>
            </a:r>
            <a:r>
              <a:rPr lang="de-DE" dirty="0" err="1"/>
              <a:t>derogations</a:t>
            </a:r>
            <a:r>
              <a:rPr lang="de-DE" dirty="0"/>
              <a:t> (</a:t>
            </a:r>
            <a:r>
              <a:rPr lang="de-DE" dirty="0" err="1"/>
              <a:t>where</a:t>
            </a:r>
            <a:r>
              <a:rPr lang="de-DE" dirty="0"/>
              <a:t> </a:t>
            </a:r>
            <a:r>
              <a:rPr lang="de-DE" dirty="0" err="1"/>
              <a:t>applicable</a:t>
            </a:r>
            <a:r>
              <a:rPr lang="de-DE" dirty="0"/>
              <a:t>) - </a:t>
            </a:r>
            <a:r>
              <a:rPr lang="de-DE" dirty="0" err="1"/>
              <a:t>for</a:t>
            </a:r>
            <a:r>
              <a:rPr lang="de-DE" dirty="0"/>
              <a:t> all time </a:t>
            </a:r>
            <a:r>
              <a:rPr lang="de-DE" dirty="0" err="1"/>
              <a:t>frames</a:t>
            </a:r>
            <a:endParaRPr lang="de-DE" dirty="0"/>
          </a:p>
          <a:p>
            <a:r>
              <a:rPr lang="de-DE" dirty="0"/>
              <a:t>TSOs </a:t>
            </a:r>
            <a:r>
              <a:rPr lang="de-DE" dirty="0" err="1"/>
              <a:t>firmly</a:t>
            </a:r>
            <a:r>
              <a:rPr lang="de-DE" dirty="0"/>
              <a:t> </a:t>
            </a:r>
            <a:r>
              <a:rPr lang="de-DE" dirty="0" err="1"/>
              <a:t>believe</a:t>
            </a:r>
            <a:r>
              <a:rPr lang="de-DE" dirty="0"/>
              <a:t> </a:t>
            </a:r>
            <a:r>
              <a:rPr lang="de-DE" dirty="0" err="1"/>
              <a:t>that</a:t>
            </a:r>
            <a:r>
              <a:rPr lang="de-DE" dirty="0"/>
              <a:t> </a:t>
            </a:r>
            <a:r>
              <a:rPr lang="de-DE" dirty="0" err="1"/>
              <a:t>repeating</a:t>
            </a:r>
            <a:r>
              <a:rPr lang="de-DE" dirty="0"/>
              <a:t> 70% </a:t>
            </a:r>
            <a:r>
              <a:rPr lang="de-DE" dirty="0" err="1"/>
              <a:t>to</a:t>
            </a:r>
            <a:r>
              <a:rPr lang="de-DE" dirty="0"/>
              <a:t> Intraday will not </a:t>
            </a:r>
            <a:r>
              <a:rPr lang="de-DE" dirty="0" err="1"/>
              <a:t>help</a:t>
            </a:r>
            <a:r>
              <a:rPr lang="de-DE" dirty="0"/>
              <a:t> </a:t>
            </a:r>
            <a:r>
              <a:rPr lang="de-DE" dirty="0" err="1"/>
              <a:t>to</a:t>
            </a:r>
            <a:r>
              <a:rPr lang="de-DE" dirty="0"/>
              <a:t> </a:t>
            </a:r>
            <a:r>
              <a:rPr lang="de-DE" dirty="0" err="1"/>
              <a:t>reach</a:t>
            </a:r>
            <a:r>
              <a:rPr lang="de-DE" dirty="0"/>
              <a:t> </a:t>
            </a:r>
            <a:r>
              <a:rPr lang="de-DE" dirty="0" err="1"/>
              <a:t>that</a:t>
            </a:r>
            <a:r>
              <a:rPr lang="de-DE" dirty="0"/>
              <a:t> </a:t>
            </a:r>
            <a:r>
              <a:rPr lang="de-DE" dirty="0" err="1"/>
              <a:t>ambition</a:t>
            </a:r>
            <a:endParaRPr lang="de-DE" dirty="0"/>
          </a:p>
          <a:p>
            <a:pPr marL="0" indent="0">
              <a:buNone/>
            </a:pPr>
            <a:endParaRPr lang="de-DE" dirty="0"/>
          </a:p>
          <a:p>
            <a:pPr marL="0" indent="0">
              <a:buNone/>
            </a:pPr>
            <a:r>
              <a:rPr lang="de-DE" b="1" dirty="0" err="1"/>
              <a:t>Offering</a:t>
            </a:r>
            <a:r>
              <a:rPr lang="de-DE" b="1" dirty="0"/>
              <a:t> 70% in DA </a:t>
            </a:r>
            <a:r>
              <a:rPr lang="de-DE" b="1" dirty="0" err="1"/>
              <a:t>is</a:t>
            </a:r>
            <a:r>
              <a:rPr lang="de-DE" b="1" dirty="0"/>
              <a:t> </a:t>
            </a:r>
            <a:r>
              <a:rPr lang="de-DE" b="1" dirty="0" err="1"/>
              <a:t>often</a:t>
            </a:r>
            <a:r>
              <a:rPr lang="de-DE" b="1" dirty="0"/>
              <a:t> </a:t>
            </a:r>
            <a:r>
              <a:rPr lang="de-DE" b="1" dirty="0" err="1"/>
              <a:t>realized</a:t>
            </a:r>
            <a:r>
              <a:rPr lang="de-DE" b="1" dirty="0"/>
              <a:t> </a:t>
            </a:r>
            <a:r>
              <a:rPr lang="de-DE" b="1" dirty="0" err="1"/>
              <a:t>by</a:t>
            </a:r>
            <a:r>
              <a:rPr lang="de-DE" b="1" dirty="0"/>
              <a:t> </a:t>
            </a:r>
            <a:r>
              <a:rPr lang="de-DE" b="1" dirty="0" err="1"/>
              <a:t>offering</a:t>
            </a:r>
            <a:r>
              <a:rPr lang="de-DE" b="1" dirty="0"/>
              <a:t> virtual </a:t>
            </a:r>
            <a:r>
              <a:rPr lang="de-DE" b="1" dirty="0" err="1"/>
              <a:t>capacities</a:t>
            </a:r>
            <a:r>
              <a:rPr lang="de-DE" b="1" dirty="0"/>
              <a:t> </a:t>
            </a:r>
            <a:r>
              <a:rPr lang="de-DE" b="1" dirty="0" err="1"/>
              <a:t>to</a:t>
            </a:r>
            <a:r>
              <a:rPr lang="de-DE" b="1" dirty="0"/>
              <a:t> </a:t>
            </a:r>
            <a:r>
              <a:rPr lang="de-DE" b="1" dirty="0" err="1"/>
              <a:t>the</a:t>
            </a:r>
            <a:r>
              <a:rPr lang="de-DE" b="1" dirty="0"/>
              <a:t> </a:t>
            </a:r>
            <a:r>
              <a:rPr lang="de-DE" b="1" dirty="0" err="1"/>
              <a:t>market</a:t>
            </a:r>
            <a:r>
              <a:rPr lang="de-DE" b="1" dirty="0"/>
              <a:t> </a:t>
            </a:r>
          </a:p>
          <a:p>
            <a:pPr marL="0" indent="0">
              <a:buNone/>
            </a:pPr>
            <a:endParaRPr lang="de-DE" b="1" dirty="0"/>
          </a:p>
          <a:p>
            <a:pPr marL="0" indent="0">
              <a:buNone/>
            </a:pPr>
            <a:r>
              <a:rPr lang="de-DE" b="1" dirty="0" err="1"/>
              <a:t>Yet</a:t>
            </a:r>
            <a:r>
              <a:rPr lang="de-DE" b="1" dirty="0"/>
              <a:t>, an </a:t>
            </a:r>
            <a:r>
              <a:rPr lang="de-DE" b="1" dirty="0" err="1"/>
              <a:t>application</a:t>
            </a:r>
            <a:r>
              <a:rPr lang="de-DE" b="1" dirty="0"/>
              <a:t> </a:t>
            </a:r>
            <a:r>
              <a:rPr lang="de-DE" b="1" dirty="0" err="1"/>
              <a:t>to</a:t>
            </a:r>
            <a:r>
              <a:rPr lang="de-DE" b="1" dirty="0"/>
              <a:t> </a:t>
            </a:r>
            <a:r>
              <a:rPr lang="de-DE" b="1" dirty="0" err="1"/>
              <a:t>the</a:t>
            </a:r>
            <a:r>
              <a:rPr lang="de-DE" b="1" dirty="0"/>
              <a:t> ID </a:t>
            </a:r>
            <a:r>
              <a:rPr lang="de-DE" b="1" dirty="0" err="1"/>
              <a:t>timefame</a:t>
            </a:r>
            <a:r>
              <a:rPr lang="de-DE" b="1" dirty="0"/>
              <a:t> </a:t>
            </a:r>
            <a:r>
              <a:rPr lang="de-DE" b="1" dirty="0" err="1"/>
              <a:t>is</a:t>
            </a:r>
            <a:r>
              <a:rPr lang="de-DE" b="1" dirty="0"/>
              <a:t> not possible:</a:t>
            </a:r>
          </a:p>
          <a:p>
            <a:pPr marL="0" indent="0">
              <a:buNone/>
            </a:pPr>
            <a:endParaRPr lang="de-DE" b="1" dirty="0"/>
          </a:p>
          <a:p>
            <a:pPr marL="342900" indent="-342900">
              <a:buFont typeface="+mj-lt"/>
              <a:buAutoNum type="arabicParenR"/>
            </a:pPr>
            <a:r>
              <a:rPr lang="de-DE" dirty="0" err="1"/>
              <a:t>No</a:t>
            </a:r>
            <a:r>
              <a:rPr lang="de-DE" dirty="0"/>
              <a:t> </a:t>
            </a:r>
            <a:r>
              <a:rPr lang="de-DE" dirty="0" err="1"/>
              <a:t>equivalent</a:t>
            </a:r>
            <a:r>
              <a:rPr lang="de-DE" dirty="0"/>
              <a:t> </a:t>
            </a:r>
            <a:r>
              <a:rPr lang="de-DE" dirty="0" err="1"/>
              <a:t>coordination</a:t>
            </a:r>
            <a:r>
              <a:rPr lang="de-DE" dirty="0"/>
              <a:t> </a:t>
            </a:r>
            <a:r>
              <a:rPr lang="de-DE" dirty="0" err="1"/>
              <a:t>process</a:t>
            </a:r>
            <a:r>
              <a:rPr lang="de-DE" dirty="0"/>
              <a:t> </a:t>
            </a:r>
            <a:r>
              <a:rPr lang="de-DE" dirty="0" err="1"/>
              <a:t>for</a:t>
            </a:r>
            <a:r>
              <a:rPr lang="de-DE" dirty="0"/>
              <a:t> RAs after </a:t>
            </a:r>
            <a:r>
              <a:rPr lang="de-DE" dirty="0" err="1"/>
              <a:t>closure</a:t>
            </a:r>
            <a:r>
              <a:rPr lang="de-DE" dirty="0"/>
              <a:t> </a:t>
            </a:r>
            <a:r>
              <a:rPr lang="de-DE" dirty="0" err="1"/>
              <a:t>of</a:t>
            </a:r>
            <a:r>
              <a:rPr lang="de-DE" dirty="0"/>
              <a:t> ID </a:t>
            </a:r>
            <a:r>
              <a:rPr lang="de-DE" dirty="0" err="1"/>
              <a:t>market</a:t>
            </a:r>
            <a:endParaRPr lang="de-DE" dirty="0"/>
          </a:p>
          <a:p>
            <a:pPr marL="342900" indent="-342900">
              <a:buFont typeface="+mj-lt"/>
              <a:buAutoNum type="arabicParenR"/>
            </a:pPr>
            <a:r>
              <a:rPr lang="de-DE" dirty="0" err="1"/>
              <a:t>Dimishing</a:t>
            </a:r>
            <a:r>
              <a:rPr lang="de-DE" dirty="0"/>
              <a:t> pool </a:t>
            </a:r>
            <a:r>
              <a:rPr lang="de-DE" dirty="0" err="1"/>
              <a:t>of</a:t>
            </a:r>
            <a:r>
              <a:rPr lang="de-DE" dirty="0"/>
              <a:t> RAs </a:t>
            </a:r>
            <a:r>
              <a:rPr lang="de-DE" dirty="0" err="1"/>
              <a:t>availble</a:t>
            </a:r>
            <a:r>
              <a:rPr lang="de-DE" dirty="0"/>
              <a:t> </a:t>
            </a:r>
            <a:r>
              <a:rPr lang="de-DE" dirty="0" err="1"/>
              <a:t>to</a:t>
            </a:r>
            <a:r>
              <a:rPr lang="de-DE" dirty="0"/>
              <a:t> TSOs </a:t>
            </a:r>
            <a:r>
              <a:rPr lang="de-DE" dirty="0" err="1"/>
              <a:t>to</a:t>
            </a:r>
            <a:r>
              <a:rPr lang="de-DE" dirty="0"/>
              <a:t> </a:t>
            </a:r>
            <a:r>
              <a:rPr lang="de-DE" dirty="0" err="1"/>
              <a:t>maintain</a:t>
            </a:r>
            <a:r>
              <a:rPr lang="de-DE" dirty="0"/>
              <a:t> operational </a:t>
            </a:r>
            <a:r>
              <a:rPr lang="de-DE" dirty="0" err="1"/>
              <a:t>security</a:t>
            </a:r>
            <a:r>
              <a:rPr lang="de-DE" dirty="0"/>
              <a:t> </a:t>
            </a:r>
            <a:r>
              <a:rPr lang="de-DE" dirty="0" err="1"/>
              <a:t>as</a:t>
            </a:r>
            <a:r>
              <a:rPr lang="de-DE" dirty="0"/>
              <a:t> </a:t>
            </a:r>
            <a:r>
              <a:rPr lang="de-DE" dirty="0" err="1"/>
              <a:t>security</a:t>
            </a:r>
            <a:r>
              <a:rPr lang="de-DE" dirty="0"/>
              <a:t> </a:t>
            </a:r>
            <a:r>
              <a:rPr lang="de-DE" dirty="0" err="1"/>
              <a:t>processes</a:t>
            </a:r>
            <a:r>
              <a:rPr lang="de-DE" dirty="0"/>
              <a:t> </a:t>
            </a:r>
            <a:r>
              <a:rPr lang="de-DE" dirty="0" err="1"/>
              <a:t>move</a:t>
            </a:r>
            <a:r>
              <a:rPr lang="de-DE" dirty="0"/>
              <a:t> </a:t>
            </a:r>
            <a:r>
              <a:rPr lang="de-DE" dirty="0" err="1"/>
              <a:t>closer</a:t>
            </a:r>
            <a:r>
              <a:rPr lang="de-DE" dirty="0"/>
              <a:t> </a:t>
            </a:r>
            <a:r>
              <a:rPr lang="de-DE" dirty="0" err="1"/>
              <a:t>to</a:t>
            </a:r>
            <a:r>
              <a:rPr lang="de-DE" dirty="0"/>
              <a:t> RT </a:t>
            </a:r>
            <a:r>
              <a:rPr lang="de-DE" dirty="0" err="1"/>
              <a:t>operation</a:t>
            </a:r>
            <a:endParaRPr lang="de-DE" dirty="0"/>
          </a:p>
          <a:p>
            <a:pPr marL="342900" indent="-342900">
              <a:buFont typeface="+mj-lt"/>
              <a:buAutoNum type="arabicParenR"/>
            </a:pPr>
            <a:r>
              <a:rPr lang="de-DE" dirty="0" err="1"/>
              <a:t>Liquidity</a:t>
            </a:r>
            <a:r>
              <a:rPr lang="de-DE" dirty="0"/>
              <a:t> </a:t>
            </a:r>
            <a:r>
              <a:rPr lang="de-DE" dirty="0" err="1"/>
              <a:t>of</a:t>
            </a:r>
            <a:r>
              <a:rPr lang="de-DE" dirty="0"/>
              <a:t> </a:t>
            </a:r>
            <a:r>
              <a:rPr lang="de-DE" dirty="0" err="1"/>
              <a:t>the</a:t>
            </a:r>
            <a:r>
              <a:rPr lang="de-DE" dirty="0"/>
              <a:t> ID </a:t>
            </a:r>
            <a:r>
              <a:rPr lang="de-DE" dirty="0" err="1"/>
              <a:t>market</a:t>
            </a:r>
            <a:r>
              <a:rPr lang="de-DE" dirty="0"/>
              <a:t> </a:t>
            </a:r>
            <a:r>
              <a:rPr lang="de-DE" dirty="0" err="1"/>
              <a:t>is</a:t>
            </a:r>
            <a:r>
              <a:rPr lang="de-DE" dirty="0"/>
              <a:t> not </a:t>
            </a:r>
            <a:r>
              <a:rPr lang="de-DE" dirty="0" err="1"/>
              <a:t>homogeneous</a:t>
            </a:r>
            <a:r>
              <a:rPr lang="de-DE" dirty="0"/>
              <a:t>, </a:t>
            </a:r>
            <a:r>
              <a:rPr lang="de-DE" dirty="0" err="1"/>
              <a:t>with</a:t>
            </a:r>
            <a:r>
              <a:rPr lang="de-DE" dirty="0"/>
              <a:t> </a:t>
            </a:r>
            <a:r>
              <a:rPr lang="de-DE" dirty="0" err="1"/>
              <a:t>much</a:t>
            </a:r>
            <a:r>
              <a:rPr lang="de-DE" dirty="0"/>
              <a:t> </a:t>
            </a:r>
            <a:r>
              <a:rPr lang="de-DE" dirty="0" err="1"/>
              <a:t>more</a:t>
            </a:r>
            <a:r>
              <a:rPr lang="de-DE" dirty="0"/>
              <a:t> </a:t>
            </a:r>
            <a:r>
              <a:rPr lang="de-DE" dirty="0" err="1"/>
              <a:t>trading</a:t>
            </a:r>
            <a:r>
              <a:rPr lang="de-DE" dirty="0"/>
              <a:t> </a:t>
            </a:r>
            <a:r>
              <a:rPr lang="de-DE" dirty="0" err="1"/>
              <a:t>interest</a:t>
            </a:r>
            <a:r>
              <a:rPr lang="de-DE" dirty="0"/>
              <a:t> visible </a:t>
            </a:r>
            <a:r>
              <a:rPr lang="de-DE" dirty="0" err="1"/>
              <a:t>close</a:t>
            </a:r>
            <a:r>
              <a:rPr lang="de-DE" dirty="0"/>
              <a:t> </a:t>
            </a:r>
            <a:r>
              <a:rPr lang="de-DE" dirty="0" err="1"/>
              <a:t>to</a:t>
            </a:r>
            <a:r>
              <a:rPr lang="de-DE" dirty="0"/>
              <a:t> RT </a:t>
            </a:r>
            <a:r>
              <a:rPr lang="de-DE" dirty="0" err="1"/>
              <a:t>operation</a:t>
            </a:r>
            <a:r>
              <a:rPr lang="de-DE" dirty="0"/>
              <a:t> and limited </a:t>
            </a:r>
            <a:r>
              <a:rPr lang="de-DE" dirty="0" err="1"/>
              <a:t>interests</a:t>
            </a:r>
            <a:r>
              <a:rPr lang="de-DE" dirty="0"/>
              <a:t> </a:t>
            </a:r>
            <a:r>
              <a:rPr lang="de-DE" dirty="0" err="1"/>
              <a:t>many</a:t>
            </a:r>
            <a:r>
              <a:rPr lang="de-DE" dirty="0"/>
              <a:t> </a:t>
            </a:r>
            <a:r>
              <a:rPr lang="de-DE" dirty="0" err="1"/>
              <a:t>hours</a:t>
            </a:r>
            <a:r>
              <a:rPr lang="de-DE" dirty="0"/>
              <a:t> in </a:t>
            </a:r>
            <a:r>
              <a:rPr lang="de-DE" dirty="0" err="1"/>
              <a:t>advance</a:t>
            </a:r>
            <a:r>
              <a:rPr lang="de-DE" dirty="0"/>
              <a:t> </a:t>
            </a:r>
          </a:p>
          <a:p>
            <a:pPr marL="342900" indent="-342900">
              <a:buFont typeface="+mj-lt"/>
              <a:buAutoNum type="arabicParenR"/>
            </a:pPr>
            <a:r>
              <a:rPr lang="de-DE" dirty="0"/>
              <a:t>In RT </a:t>
            </a:r>
            <a:r>
              <a:rPr lang="de-DE" dirty="0" err="1"/>
              <a:t>operation</a:t>
            </a:r>
            <a:r>
              <a:rPr lang="de-DE" dirty="0"/>
              <a:t>, </a:t>
            </a:r>
            <a:r>
              <a:rPr lang="de-DE" dirty="0" err="1"/>
              <a:t>other</a:t>
            </a:r>
            <a:r>
              <a:rPr lang="de-DE" dirty="0"/>
              <a:t> </a:t>
            </a:r>
            <a:r>
              <a:rPr lang="de-DE" dirty="0" err="1"/>
              <a:t>technical</a:t>
            </a:r>
            <a:r>
              <a:rPr lang="de-DE" dirty="0"/>
              <a:t> </a:t>
            </a:r>
            <a:r>
              <a:rPr lang="de-DE" dirty="0" err="1"/>
              <a:t>aspects</a:t>
            </a:r>
            <a:r>
              <a:rPr lang="de-DE" dirty="0"/>
              <a:t> (such </a:t>
            </a:r>
            <a:r>
              <a:rPr lang="de-DE" dirty="0" err="1"/>
              <a:t>as</a:t>
            </a:r>
            <a:r>
              <a:rPr lang="de-DE" dirty="0"/>
              <a:t> </a:t>
            </a:r>
            <a:r>
              <a:rPr lang="de-DE" dirty="0" err="1"/>
              <a:t>reactive</a:t>
            </a:r>
            <a:r>
              <a:rPr lang="de-DE" dirty="0"/>
              <a:t> power </a:t>
            </a:r>
            <a:r>
              <a:rPr lang="de-DE" dirty="0" err="1"/>
              <a:t>control</a:t>
            </a:r>
            <a:r>
              <a:rPr lang="de-DE" dirty="0"/>
              <a:t> and </a:t>
            </a:r>
            <a:r>
              <a:rPr lang="de-DE" dirty="0" err="1"/>
              <a:t>voltage</a:t>
            </a:r>
            <a:r>
              <a:rPr lang="de-DE" dirty="0"/>
              <a:t> </a:t>
            </a:r>
            <a:r>
              <a:rPr lang="de-DE" dirty="0" err="1"/>
              <a:t>regulation</a:t>
            </a:r>
            <a:r>
              <a:rPr lang="de-DE" dirty="0"/>
              <a:t>) </a:t>
            </a:r>
            <a:r>
              <a:rPr lang="de-DE" dirty="0" err="1"/>
              <a:t>gain</a:t>
            </a:r>
            <a:r>
              <a:rPr lang="de-DE" dirty="0"/>
              <a:t> </a:t>
            </a:r>
            <a:r>
              <a:rPr lang="de-DE" dirty="0" err="1"/>
              <a:t>importance</a:t>
            </a:r>
            <a:r>
              <a:rPr lang="de-DE" dirty="0"/>
              <a:t> and </a:t>
            </a:r>
            <a:r>
              <a:rPr lang="de-DE" dirty="0" err="1"/>
              <a:t>need</a:t>
            </a:r>
            <a:r>
              <a:rPr lang="de-DE" dirty="0"/>
              <a:t> </a:t>
            </a:r>
            <a:r>
              <a:rPr lang="de-DE" dirty="0" err="1"/>
              <a:t>to</a:t>
            </a:r>
            <a:r>
              <a:rPr lang="de-DE" dirty="0"/>
              <a:t> </a:t>
            </a:r>
            <a:r>
              <a:rPr lang="de-DE" dirty="0" err="1"/>
              <a:t>be</a:t>
            </a:r>
            <a:r>
              <a:rPr lang="de-DE" dirty="0"/>
              <a:t> </a:t>
            </a:r>
            <a:r>
              <a:rPr lang="de-DE" dirty="0" err="1"/>
              <a:t>considered</a:t>
            </a:r>
            <a:r>
              <a:rPr lang="de-DE" dirty="0"/>
              <a:t> </a:t>
            </a:r>
            <a:r>
              <a:rPr lang="de-DE" dirty="0" err="1"/>
              <a:t>when</a:t>
            </a:r>
            <a:r>
              <a:rPr lang="de-DE" dirty="0"/>
              <a:t> </a:t>
            </a:r>
            <a:r>
              <a:rPr lang="de-DE" dirty="0" err="1"/>
              <a:t>taking</a:t>
            </a:r>
            <a:r>
              <a:rPr lang="de-DE" dirty="0"/>
              <a:t> RAs. </a:t>
            </a:r>
          </a:p>
          <a:p>
            <a:pPr lvl="1"/>
            <a:endParaRPr lang="de-DE" dirty="0"/>
          </a:p>
          <a:p>
            <a:pPr marL="0" indent="0">
              <a:buNone/>
            </a:pPr>
            <a:r>
              <a:rPr lang="de-DE" dirty="0"/>
              <a:t>→ </a:t>
            </a:r>
            <a:r>
              <a:rPr lang="en-US" sz="1800" dirty="0">
                <a:effectLst/>
                <a:latin typeface="Calibri" panose="020F0502020204030204" pitchFamily="34" charset="0"/>
                <a:ea typeface="Calibri" panose="020F0502020204030204" pitchFamily="34" charset="0"/>
                <a:cs typeface="Arial" panose="020B0604020202020204" pitchFamily="34" charset="0"/>
              </a:rPr>
              <a:t>Physical capacity cannot be increased beyond the security limits. </a:t>
            </a: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3" name="Titel 2">
            <a:extLst>
              <a:ext uri="{FF2B5EF4-FFF2-40B4-BE49-F238E27FC236}">
                <a16:creationId xmlns:a16="http://schemas.microsoft.com/office/drawing/2014/main" id="{5EA10F7B-2AA2-A829-7CF2-5F58436728E1}"/>
              </a:ext>
            </a:extLst>
          </p:cNvPr>
          <p:cNvSpPr>
            <a:spLocks noGrp="1"/>
          </p:cNvSpPr>
          <p:nvPr>
            <p:ph type="title"/>
          </p:nvPr>
        </p:nvSpPr>
        <p:spPr>
          <a:xfrm>
            <a:off x="382588" y="296863"/>
            <a:ext cx="11617788" cy="1123564"/>
          </a:xfrm>
        </p:spPr>
        <p:txBody>
          <a:bodyPr/>
          <a:lstStyle/>
          <a:p>
            <a:r>
              <a:rPr lang="de-DE" dirty="0"/>
              <a:t>CEP 70% requirement – CACM 2.0</a:t>
            </a:r>
            <a:br>
              <a:rPr lang="de-DE" dirty="0"/>
            </a:br>
            <a:r>
              <a:rPr lang="en-US" dirty="0"/>
              <a:t>TSOs call for prudence when it comes to applying the requirement in the intraday timeframe: operational security is at stake</a:t>
            </a:r>
            <a:endParaRPr lang="de-DE" dirty="0"/>
          </a:p>
        </p:txBody>
      </p:sp>
      <p:sp>
        <p:nvSpPr>
          <p:cNvPr id="5" name="Rechteck 4">
            <a:extLst>
              <a:ext uri="{FF2B5EF4-FFF2-40B4-BE49-F238E27FC236}">
                <a16:creationId xmlns:a16="http://schemas.microsoft.com/office/drawing/2014/main" id="{72EDE5E0-1E1E-7CD5-4204-90C3DE0972BF}"/>
              </a:ext>
            </a:extLst>
          </p:cNvPr>
          <p:cNvSpPr/>
          <p:nvPr/>
        </p:nvSpPr>
        <p:spPr>
          <a:xfrm>
            <a:off x="250834" y="4230209"/>
            <a:ext cx="11263504" cy="179759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32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EA10F7B-2AA2-A829-7CF2-5F58436728E1}"/>
              </a:ext>
            </a:extLst>
          </p:cNvPr>
          <p:cNvSpPr>
            <a:spLocks noGrp="1"/>
          </p:cNvSpPr>
          <p:nvPr>
            <p:ph type="title"/>
          </p:nvPr>
        </p:nvSpPr>
        <p:spPr>
          <a:xfrm>
            <a:off x="382588" y="296863"/>
            <a:ext cx="11617788" cy="1123564"/>
          </a:xfrm>
        </p:spPr>
        <p:txBody>
          <a:bodyPr/>
          <a:lstStyle/>
          <a:p>
            <a:r>
              <a:rPr lang="de-DE" dirty="0"/>
              <a:t>CEP 70% requirement - </a:t>
            </a:r>
            <a:r>
              <a:rPr lang="en-US" dirty="0"/>
              <a:t>Future perspective: where are we heading to?</a:t>
            </a:r>
            <a:endParaRPr lang="de-DE" dirty="0"/>
          </a:p>
        </p:txBody>
      </p:sp>
      <p:sp>
        <p:nvSpPr>
          <p:cNvPr id="4" name="Textfeld 3">
            <a:extLst>
              <a:ext uri="{FF2B5EF4-FFF2-40B4-BE49-F238E27FC236}">
                <a16:creationId xmlns:a16="http://schemas.microsoft.com/office/drawing/2014/main" id="{7D77435A-FF2C-E7B9-542C-53A4128A9353}"/>
              </a:ext>
            </a:extLst>
          </p:cNvPr>
          <p:cNvSpPr txBox="1"/>
          <p:nvPr/>
        </p:nvSpPr>
        <p:spPr>
          <a:xfrm>
            <a:off x="1688868" y="6108665"/>
            <a:ext cx="8928736" cy="646331"/>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CACM 2.0 must not pre-empt the long-term solution how to align markets with physics, likely to be found in a structural market reform. TSOs are keen to continue a constructive debate. </a:t>
            </a:r>
            <a:endParaRPr lang="de-DE" dirty="0">
              <a:solidFill>
                <a:schemeClr val="bg1"/>
              </a:solidFill>
              <a:latin typeface="Calibri" panose="020F0502020204030204" pitchFamily="34" charset="0"/>
              <a:cs typeface="Calibri" panose="020F0502020204030204" pitchFamily="34" charset="0"/>
            </a:endParaRPr>
          </a:p>
        </p:txBody>
      </p:sp>
      <p:graphicFrame>
        <p:nvGraphicFramePr>
          <p:cNvPr id="6" name="Diagramm 5">
            <a:extLst>
              <a:ext uri="{FF2B5EF4-FFF2-40B4-BE49-F238E27FC236}">
                <a16:creationId xmlns:a16="http://schemas.microsoft.com/office/drawing/2014/main" id="{F2C63B2A-A890-A333-ED5B-E07AD18EC26A}"/>
              </a:ext>
            </a:extLst>
          </p:cNvPr>
          <p:cNvGraphicFramePr/>
          <p:nvPr>
            <p:extLst>
              <p:ext uri="{D42A27DB-BD31-4B8C-83A1-F6EECF244321}">
                <p14:modId xmlns:p14="http://schemas.microsoft.com/office/powerpoint/2010/main" val="1452284994"/>
              </p:ext>
            </p:extLst>
          </p:nvPr>
        </p:nvGraphicFramePr>
        <p:xfrm>
          <a:off x="844586" y="1103696"/>
          <a:ext cx="10288371" cy="494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feil: gestreift nach rechts 8">
            <a:extLst>
              <a:ext uri="{FF2B5EF4-FFF2-40B4-BE49-F238E27FC236}">
                <a16:creationId xmlns:a16="http://schemas.microsoft.com/office/drawing/2014/main" id="{16B2B8A0-A5FA-7799-EE48-C53CC742A558}"/>
              </a:ext>
            </a:extLst>
          </p:cNvPr>
          <p:cNvSpPr/>
          <p:nvPr/>
        </p:nvSpPr>
        <p:spPr>
          <a:xfrm>
            <a:off x="315734" y="6028260"/>
            <a:ext cx="1057705" cy="807140"/>
          </a:xfrm>
          <a:prstGeom prst="strip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769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68B9CB-8992-139E-96E9-442CBF86BD3D}"/>
              </a:ext>
            </a:extLst>
          </p:cNvPr>
          <p:cNvSpPr>
            <a:spLocks noGrp="1"/>
          </p:cNvSpPr>
          <p:nvPr>
            <p:ph idx="16"/>
          </p:nvPr>
        </p:nvSpPr>
        <p:spPr>
          <a:xfrm>
            <a:off x="286345" y="1766656"/>
            <a:ext cx="11192482" cy="4927106"/>
          </a:xfrm>
        </p:spPr>
        <p:txBody>
          <a:bodyPr vert="horz" lIns="91440" tIns="45720" rIns="91440" bIns="45720" rtlCol="0" anchor="t">
            <a:normAutofit/>
          </a:bodyPr>
          <a:lstStyle/>
          <a:p>
            <a:pPr marL="0" indent="0">
              <a:buNone/>
            </a:pPr>
            <a:r>
              <a:rPr lang="de-DE" dirty="0"/>
              <a:t>CEP: Clean </a:t>
            </a:r>
            <a:r>
              <a:rPr lang="de-DE" dirty="0" err="1"/>
              <a:t>energy</a:t>
            </a:r>
            <a:r>
              <a:rPr lang="de-DE" dirty="0"/>
              <a:t> </a:t>
            </a:r>
            <a:r>
              <a:rPr lang="de-DE" dirty="0" err="1"/>
              <a:t>package</a:t>
            </a:r>
            <a:endParaRPr lang="de-DE" dirty="0"/>
          </a:p>
          <a:p>
            <a:pPr marL="0" indent="0">
              <a:buNone/>
            </a:pPr>
            <a:r>
              <a:rPr lang="de-DE" dirty="0"/>
              <a:t>DA: Day-</a:t>
            </a:r>
            <a:r>
              <a:rPr lang="de-DE" dirty="0" err="1"/>
              <a:t>Ahead</a:t>
            </a:r>
            <a:r>
              <a:rPr lang="de-DE" dirty="0"/>
              <a:t> </a:t>
            </a:r>
          </a:p>
          <a:p>
            <a:pPr marL="0" indent="0">
              <a:buNone/>
            </a:pPr>
            <a:r>
              <a:rPr lang="de-DE" dirty="0"/>
              <a:t>ID: Intraday</a:t>
            </a:r>
          </a:p>
          <a:p>
            <a:pPr marL="0" indent="0">
              <a:buNone/>
            </a:pPr>
            <a:r>
              <a:rPr lang="de-DE" dirty="0"/>
              <a:t>MS: Member </a:t>
            </a:r>
            <a:r>
              <a:rPr lang="de-DE" dirty="0" err="1"/>
              <a:t>state</a:t>
            </a:r>
            <a:endParaRPr lang="de-DE" dirty="0"/>
          </a:p>
          <a:p>
            <a:pPr marL="0" indent="0">
              <a:buNone/>
            </a:pPr>
            <a:r>
              <a:rPr lang="de-DE" dirty="0"/>
              <a:t>MTUs: Market Time Units</a:t>
            </a:r>
          </a:p>
          <a:p>
            <a:pPr marL="0" indent="0">
              <a:buNone/>
            </a:pPr>
            <a:r>
              <a:rPr lang="de-DE" dirty="0"/>
              <a:t>RAs: </a:t>
            </a:r>
            <a:r>
              <a:rPr lang="de-DE" dirty="0" err="1"/>
              <a:t>Remedial</a:t>
            </a:r>
            <a:r>
              <a:rPr lang="de-DE" dirty="0"/>
              <a:t> Actions</a:t>
            </a:r>
          </a:p>
          <a:p>
            <a:pPr marL="0" indent="0">
              <a:buNone/>
            </a:pPr>
            <a:r>
              <a:rPr lang="de-DE" dirty="0"/>
              <a:t>RT: Real Time </a:t>
            </a:r>
          </a:p>
          <a:p>
            <a:pPr marL="0" indent="0">
              <a:buNone/>
            </a:pPr>
            <a:r>
              <a:rPr lang="de-DE" dirty="0"/>
              <a:t>VCs: Virtual </a:t>
            </a:r>
            <a:r>
              <a:rPr lang="de-DE" dirty="0" err="1"/>
              <a:t>Capacities</a:t>
            </a:r>
            <a:r>
              <a:rPr lang="de-DE" dirty="0"/>
              <a:t> </a:t>
            </a:r>
          </a:p>
          <a:p>
            <a:pPr marL="0" indent="0">
              <a:buNone/>
            </a:pPr>
            <a:endParaRPr lang="de-DE" dirty="0">
              <a:solidFill>
                <a:srgbClr val="00B050"/>
              </a:solidFill>
            </a:endParaRPr>
          </a:p>
          <a:p>
            <a:endParaRPr lang="de-DE" dirty="0">
              <a:solidFill>
                <a:srgbClr val="00B050"/>
              </a:solidFill>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3" name="Titel 2">
            <a:extLst>
              <a:ext uri="{FF2B5EF4-FFF2-40B4-BE49-F238E27FC236}">
                <a16:creationId xmlns:a16="http://schemas.microsoft.com/office/drawing/2014/main" id="{5EA10F7B-2AA2-A829-7CF2-5F58436728E1}"/>
              </a:ext>
            </a:extLst>
          </p:cNvPr>
          <p:cNvSpPr>
            <a:spLocks noGrp="1"/>
          </p:cNvSpPr>
          <p:nvPr>
            <p:ph type="title"/>
          </p:nvPr>
        </p:nvSpPr>
        <p:spPr>
          <a:xfrm>
            <a:off x="382588" y="296863"/>
            <a:ext cx="11617788" cy="1123564"/>
          </a:xfrm>
        </p:spPr>
        <p:txBody>
          <a:bodyPr/>
          <a:lstStyle/>
          <a:p>
            <a:r>
              <a:rPr lang="de-DE" dirty="0"/>
              <a:t>Annex: </a:t>
            </a:r>
            <a:r>
              <a:rPr lang="de-DE" dirty="0" err="1"/>
              <a:t>list</a:t>
            </a:r>
            <a:r>
              <a:rPr lang="de-DE" dirty="0"/>
              <a:t> </a:t>
            </a:r>
            <a:r>
              <a:rPr lang="de-DE" dirty="0" err="1"/>
              <a:t>of</a:t>
            </a:r>
            <a:r>
              <a:rPr lang="de-DE" dirty="0"/>
              <a:t> </a:t>
            </a:r>
            <a:r>
              <a:rPr lang="de-DE" dirty="0" err="1"/>
              <a:t>abbreviations</a:t>
            </a:r>
            <a:endParaRPr lang="de-DE" dirty="0">
              <a:solidFill>
                <a:srgbClr val="00B050"/>
              </a:solidFill>
            </a:endParaRPr>
          </a:p>
        </p:txBody>
      </p:sp>
    </p:spTree>
    <p:extLst>
      <p:ext uri="{BB962C8B-B14F-4D97-AF65-F5344CB8AC3E}">
        <p14:creationId xmlns:p14="http://schemas.microsoft.com/office/powerpoint/2010/main" val="4008947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741ee93d-2314-41ef-afb8-42caf8cef9f7"/>
  <p:tag name="SLIDO_PRESENTATION_ID" val="00000000-0000-0000-0000-000000000000"/>
  <p:tag name="SLIDO_EVENT_UUID" val="98fc13b5-4cd6-4743-9fb8-8c09ca2a3466"/>
  <p:tag name="SLIDO_APP_VERSION" val="1.5.3.351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399146C8-DCE8-F245-A93F-AF34774DA1F6}"/>
    </a:ext>
  </a:extLst>
</a:theme>
</file>

<file path=ppt/theme/theme10.xml><?xml version="1.0" encoding="utf-8"?>
<a:theme xmlns:a="http://schemas.openxmlformats.org/drawingml/2006/main" name="1_Accenture 2020">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2">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IMP_Acc_PPT_Starter_Pack_Graphik_210303_Fixed_Accessibility.potx" id="{5533E145-E600-4444-BC3D-5102D2EEDB31}" vid="{383380C5-E3D1-4977-8974-3F092EA624F2}"/>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 new powerpoint template.potx [Read-Only]" id="{2B8CF765-5A27-4355-A585-B2D619BE3B05}" vid="{5B43BAD4-03AB-4DCB-B2C9-2C2FA02EC2DF}"/>
    </a:ext>
  </a:extLst>
</a:theme>
</file>

<file path=ppt/theme/theme3.xml><?xml version="1.0" encoding="utf-8"?>
<a:theme xmlns:a="http://schemas.openxmlformats.org/drawingml/2006/main" name="3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New Template.pptx [Read-Only]" id="{C89BAF73-300B-4C19-BCEC-413470D96623}" vid="{FD253406-0429-4CAA-B156-3EEFD7D789E6}"/>
    </a:ext>
  </a:extLst>
</a:theme>
</file>

<file path=ppt/theme/theme4.xml><?xml version="1.0" encoding="utf-8"?>
<a:theme xmlns:a="http://schemas.openxmlformats.org/drawingml/2006/main" name="9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DA89A99-D0A5-684E-9556-1D1BB4DAFE6B}"/>
    </a:ext>
  </a:extLst>
</a:theme>
</file>

<file path=ppt/theme/theme5.xml><?xml version="1.0" encoding="utf-8"?>
<a:theme xmlns:a="http://schemas.openxmlformats.org/drawingml/2006/main" name="4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6.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8AEEC80E-6180-4D29-BE0C-A3ED15CDE07C}"/>
    </a:ext>
  </a:extLst>
</a:theme>
</file>

<file path=ppt/theme/theme7.xml><?xml version="1.0" encoding="utf-8"?>
<a:theme xmlns:a="http://schemas.openxmlformats.org/drawingml/2006/main" name="5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8.xml><?xml version="1.0" encoding="utf-8"?>
<a:theme xmlns:a="http://schemas.openxmlformats.org/drawingml/2006/main" name="7_ENTSO-E Content">
  <a:themeElements>
    <a:clrScheme name="ENTSO-E Colours">
      <a:dk1>
        <a:srgbClr val="3A3A3F"/>
      </a:dk1>
      <a:lt1>
        <a:srgbClr val="FFFFFF"/>
      </a:lt1>
      <a:dk2>
        <a:srgbClr val="0F218B"/>
      </a:dk2>
      <a:lt2>
        <a:srgbClr val="E7E6E6"/>
      </a:lt2>
      <a:accent1>
        <a:srgbClr val="0F218B"/>
      </a:accent1>
      <a:accent2>
        <a:srgbClr val="00947F"/>
      </a:accent2>
      <a:accent3>
        <a:srgbClr val="FF4D00"/>
      </a:accent3>
      <a:accent4>
        <a:srgbClr val="FFCC00"/>
      </a:accent4>
      <a:accent5>
        <a:srgbClr val="28ACBF"/>
      </a:accent5>
      <a:accent6>
        <a:srgbClr val="B9037E"/>
      </a:accent6>
      <a:hlink>
        <a:srgbClr val="0F218B"/>
      </a:hlink>
      <a:folHlink>
        <a:srgbClr val="0F218B"/>
      </a:folHlink>
    </a:clrScheme>
    <a:fontScheme name="ENTSO-E Fonts">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 Market Report and Balancing Report 2022_V4" id="{50E946C6-2A3D-4E34-99F5-3C3F474EB17F}" vid="{5F0E749E-19DD-43F9-A658-713BD97C82C1}"/>
    </a:ext>
  </a:extLst>
</a:theme>
</file>

<file path=ppt/theme/theme9.xml><?xml version="1.0" encoding="utf-8"?>
<a:theme xmlns:a="http://schemas.openxmlformats.org/drawingml/2006/main" name="6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NTSO-E Project" ma:contentTypeID="0x0101009E2A30E1C18CED42A23C235E7515F20902007A097150569CA440AA8E715EDAC09C1D" ma:contentTypeVersion="46" ma:contentTypeDescription="" ma:contentTypeScope="" ma:versionID="0fe309cb6b912ac7e7cf974409ff7c5b">
  <xsd:schema xmlns:xsd="http://www.w3.org/2001/XMLSchema" xmlns:xs="http://www.w3.org/2001/XMLSchema" xmlns:p="http://schemas.microsoft.com/office/2006/metadata/properties" xmlns:ns2="e3fb2008-9808-4f29-aa32-2f66631018ed" xmlns:ns3="c937f43d-ba89-47d9-b405-d699e3c02827" targetNamespace="http://schemas.microsoft.com/office/2006/metadata/properties" ma:root="true" ma:fieldsID="43497d6131ba91d635358627eee5c4b0" ns2:_="" ns3:_="">
    <xsd:import namespace="e3fb2008-9808-4f29-aa32-2f66631018ed"/>
    <xsd:import namespace="c937f43d-ba89-47d9-b405-d699e3c02827"/>
    <xsd:element name="properties">
      <xsd:complexType>
        <xsd:sequence>
          <xsd:element name="documentManagement">
            <xsd:complexType>
              <xsd:all>
                <xsd:element ref="ns2:TaxCatchAll" minOccurs="0"/>
                <xsd:element ref="ns2:Open_x0020_to_x0020_ACER" minOccurs="0"/>
                <xsd:element ref="ns2:Open_x0020_to_x0020_EC" minOccurs="0"/>
                <xsd:element ref="ns2:Document_x0020_Type" minOccurs="0"/>
                <xsd:element ref="ns2:Work_x0020_Area" minOccurs="0"/>
                <xsd:element ref="ns2:Business_x0020_Record" minOccurs="0"/>
                <xsd:element ref="ns2:Project" minOccurs="0"/>
                <xsd:element ref="ns2:Approval_x0020_Level" minOccurs="0"/>
                <xsd:element ref="ns2:o9b5552cd29f405b8612d2920cb859c4" minOccurs="0"/>
                <xsd:element ref="ns2:TaxCatchAllLabel" minOccurs="0"/>
                <xsd:element ref="ns2:a11881793d4943049370f281afa2b378" minOccurs="0"/>
                <xsd:element ref="ns2:i85e4520245b48aa896a2e6f400e83f6" minOccurs="0"/>
                <xsd:element ref="ns2:TaxKeywordTaxHTField" minOccurs="0"/>
                <xsd:element ref="ns3:MediaServiceMetadata" minOccurs="0"/>
                <xsd:element ref="ns3:MediaServiceFastMetadata" minOccurs="0"/>
                <xsd:element ref="ns3:MediaServiceSearchProperties" minOccurs="0"/>
                <xsd:element ref="ns3:MediaServiceObjectDetectorVersions" minOccurs="0"/>
                <xsd:element ref="ns3:MYENTSOE_SiteType" minOccurs="0"/>
                <xsd:element ref="ns3:p70de4c2fa5a4ce7bd5f2c0a6ee3c4e8" minOccurs="0"/>
                <xsd:element ref="ns3:i5e9c9f3648442bf8ab986a3b40309af" minOccurs="0"/>
                <xsd:element ref="ns3:ad9ad85598b64790a629ef3928e85700" minOccurs="0"/>
                <xsd:element ref="ns3:o246372f122a4e1d9621ea3b1a3f3100" minOccurs="0"/>
                <xsd:element ref="ns3:j08b8a58533d45989f30bd79d7563a1e" minOccurs="0"/>
                <xsd:element ref="ns3:p58071452e1e4535ad43178920b5ee28" minOccurs="0"/>
                <xsd:element ref="ns3:bae6043ba98b427c984f45517d863b50" minOccurs="0"/>
                <xsd:element ref="ns3:f0a9c54a8d5c4caabe6b9a6a5e33a25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b2008-9808-4f29-aa32-2f66631018e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9832d6a-df9b-4bce-ab52-504a3863b671}" ma:internalName="TaxCatchAll" ma:readOnly="false" ma:showField="CatchAllData"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Open_x0020_to_x0020_ACER" ma:index="9"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ma:readOnly="false">
      <xsd:simpleType>
        <xsd:restriction base="dms:Boolean"/>
      </xsd:simpleType>
    </xsd:element>
    <xsd:element name="Open_x0020_to_x0020_EC" ma:index="10"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ma:readOnly="false">
      <xsd:simpleType>
        <xsd:restriction base="dms:Boolean"/>
      </xsd:simpleType>
    </xsd:element>
    <xsd:element name="Document_x0020_Type" ma:index="11" nillable="true" ma:displayName="Document Type" ma:list="{ee8728d0-f65f-4149-b79d-5df2b4499b88}" ma:internalName="Document_x0020_Type" ma:readOnly="false" ma:showField="Title" ma:web="e3fb2008-9808-4f29-aa32-2f66631018ed">
      <xsd:simpleType>
        <xsd:restriction base="dms:Lookup"/>
      </xsd:simpleType>
    </xsd:element>
    <xsd:element name="Work_x0020_Area" ma:index="13" nillable="true" ma:displayName="Work Area" ma:list="{d0db7321-0e98-4c56-b70e-d419a5b9cb8b}" ma:internalName="Work_x0020_Area" ma:readOnly="false" ma:showField="Title" ma:web="e3fb2008-9808-4f29-aa32-2f66631018ed">
      <xsd:simpleType>
        <xsd:restriction base="dms:Lookup"/>
      </xsd:simpleType>
    </xsd:element>
    <xsd:element name="Business_x0020_Record" ma:index="14" nillable="true" ma:displayName="Business Record" ma:list="{b35f5292-926b-4a87-a94d-5b4b1a178780}" ma:internalName="Business_x0020_Record" ma:readOnly="false" ma:showField="Title" ma:web="e3fb2008-9808-4f29-aa32-2f66631018ed">
      <xsd:simpleType>
        <xsd:restriction base="dms:Lookup"/>
      </xsd:simpleType>
    </xsd:element>
    <xsd:element name="Project" ma:index="15" nillable="true" ma:displayName="Project" ma:internalName="Project" ma:readOnly="false">
      <xsd:simpleType>
        <xsd:restriction base="dms:Text">
          <xsd:maxLength value="255"/>
        </xsd:restriction>
      </xsd:simpleType>
    </xsd:element>
    <xsd:element name="Approval_x0020_Level" ma:index="16" nillable="true" ma:displayName="Approval Level" ma:list="{a21e7ca1-bf23-46ca-b4ce-bd9108221d9c}" ma:internalName="Approval_x0020_Level" ma:readOnly="false" ma:showField="Title" ma:web="e3fb2008-9808-4f29-aa32-2f66631018ed">
      <xsd:simpleType>
        <xsd:restriction base="dms:Lookup"/>
      </xsd:simpleType>
    </xsd:element>
    <xsd:element name="o9b5552cd29f405b8612d2920cb859c4" ma:index="17" nillable="true" ma:displayName="Data Classification_0" ma:hidden="true" ma:internalName="o9b5552cd29f405b8612d2920cb859c4" ma:readOnly="false">
      <xsd:simpleType>
        <xsd:restriction base="dms:Note"/>
      </xsd:simpleType>
    </xsd:element>
    <xsd:element name="TaxCatchAllLabel" ma:index="18" nillable="true" ma:displayName="Taxonomy Catch All Column1" ma:hidden="true" ma:list="{c9832d6a-df9b-4bce-ab52-504a3863b671}" ma:internalName="TaxCatchAllLabel" ma:readOnly="true" ma:showField="CatchAllDataLabel"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19" nillable="true" ma:displayName="Data Origin_0" ma:hidden="true" ma:internalName="a11881793d4943049370f281afa2b378" ma:readOnly="false">
      <xsd:simpleType>
        <xsd:restriction base="dms:Note"/>
      </xsd:simpleType>
    </xsd:element>
    <xsd:element name="i85e4520245b48aa896a2e6f400e83f6" ma:index="20" nillable="true" ma:displayName="Level of Disclosure_0" ma:hidden="true" ma:internalName="i85e4520245b48aa896a2e6f400e83f6" ma:readOnly="false">
      <xsd:simpleType>
        <xsd:restriction base="dms:Note"/>
      </xsd:simpleType>
    </xsd:element>
    <xsd:element name="TaxKeywordTaxHTField" ma:index="21" nillable="true" ma:taxonomy="true" ma:internalName="TaxKeywordTaxHTField" ma:taxonomyFieldName="TaxKeyword" ma:displayName="Document Tags" ma:readOnly="false" ma:fieldId="{23f27201-bee3-471e-b2e7-b64fd8b7ca38}" ma:taxonomyMulti="true" ma:sspId="0cf2b176-d4dc-4d18-8c95-51f9f2dafcd3"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37f43d-ba89-47d9-b405-d699e3c02827"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ternalName="MediaServiceObjectDetectorVersions" ma:readOnly="true">
      <xsd:simpleType>
        <xsd:restriction base="dms:Text"/>
      </xsd:simpleType>
    </xsd:element>
    <xsd:element name="MYENTSOE_SiteType" ma:index="26" nillable="true" ma:displayName="Site Type" ma:default="MYENTSOE" ma:internalName="MYENTSOE_SiteType">
      <xsd:simpleType>
        <xsd:restriction base="dms:Text"/>
      </xsd:simpleType>
    </xsd:element>
    <xsd:element name="p70de4c2fa5a4ce7bd5f2c0a6ee3c4e8" ma:index="28" nillable="true" ma:taxonomy="true" ma:internalName="p70de4c2fa5a4ce7bd5f2c0a6ee3c4e8" ma:taxonomyFieldName="MYENTSOE_PublicType" ma:displayName="Public Type" ma:readOnly="false" ma:default="-1;#Extranet|922fc1ba-0c8d-4fbf-b30d-83722d0f30f2" ma:fieldId="{970de4c2-fa5a-4ce7-bd5f-2c0a6ee3c4e8}"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i5e9c9f3648442bf8ab986a3b40309af" ma:index="30" nillable="true" ma:taxonomy="true" ma:internalName="i5e9c9f3648442bf8ab986a3b40309af" ma:taxonomyFieldName="MYENTSOE_Section" ma:displayName="Section" ma:readOnly="false" ma:default="-1;#MC|7366e961-a820-475f-a3d2-d45454cbc454" ma:fieldId="{25e9c9f3-6484-42bf-8ab9-86a3b40309af}"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ad9ad85598b64790a629ef3928e85700" ma:index="32" nillable="true" ma:taxonomy="true" ma:internalName="ad9ad85598b64790a629ef3928e85700" ma:taxonomyFieldName="MYENTSOE_Classification1" ma:displayName="Classification 1" ma:readOnly="false" ma:fieldId="{ad9ad855-98b6-4790-a629-ef3928e85700}"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o246372f122a4e1d9621ea3b1a3f3100" ma:index="34" nillable="true" ma:taxonomy="true" ma:internalName="o246372f122a4e1d9621ea3b1a3f3100" ma:taxonomyFieldName="MYENTSOE_Classification2" ma:displayName="Classification 2" ma:readOnly="false" ma:fieldId="{8246372f-122a-4e1d-9621-ea3b1a3f3100}"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j08b8a58533d45989f30bd79d7563a1e" ma:index="36" nillable="true" ma:taxonomy="true" ma:internalName="j08b8a58533d45989f30bd79d7563a1e" ma:taxonomyFieldName="MYENTSOE_Classification3" ma:displayName="Classification 3" ma:readOnly="false" ma:fieldId="{308b8a58-533d-4598-9f30-bd79d7563a1e}"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p58071452e1e4535ad43178920b5ee28" ma:index="38" nillable="true" ma:taxonomy="true" ma:internalName="p58071452e1e4535ad43178920b5ee28" ma:taxonomyFieldName="MYENTSOE_Classification4" ma:displayName="Classification 4" ma:readOnly="false" ma:fieldId="{95807145-2e1e-4535-ad43-178920b5ee28}"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bae6043ba98b427c984f45517d863b50" ma:index="40" nillable="true" ma:taxonomy="true" ma:internalName="bae6043ba98b427c984f45517d863b50" ma:taxonomyFieldName="MYENTSOE_SharingType" ma:displayName="Sharing Type" ma:readOnly="false" ma:default="-1;#Shared|04da8cfa-2b68-4725-9db5-e7b66ab623e6" ma:fieldId="{bae6043b-a98b-427c-984f-45517d863b50}"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f0a9c54a8d5c4caabe6b9a6a5e33a25a" ma:index="42" nillable="true" ma:taxonomy="true" ma:internalName="f0a9c54a8d5c4caabe6b9a6a5e33a25a" ma:taxonomyFieldName="Confidentiality" ma:displayName="Confidentiality" ma:readOnly="false" ma:fieldId="{f0a9c54a-8d5c-4caa-be6b-9a6a5e33a25a}" ma:sspId="0cf2b176-d4dc-4d18-8c95-51f9f2dafcd3" ma:termSetId="1aeb3a4d-5a56-4fc5-b0c8-230b3cd7bda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i85e4520245b48aa896a2e6f400e83f6 xmlns="e3fb2008-9808-4f29-aa32-2f66631018ed" xsi:nil="true"/>
    <Business_x0020_Record xmlns="e3fb2008-9808-4f29-aa32-2f66631018ed" xsi:nil="true"/>
    <a11881793d4943049370f281afa2b378 xmlns="e3fb2008-9808-4f29-aa32-2f66631018ed">Entso-E8b8da1a5-4bab-488a-80fd-9db3fbf777b9</a11881793d4943049370f281afa2b378>
    <Work_x0020_Area xmlns="e3fb2008-9808-4f29-aa32-2f66631018ed" xsi:nil="true"/>
    <TaxKeywordTaxHTField xmlns="e3fb2008-9808-4f29-aa32-2f66631018ed">
      <Terms xmlns="http://schemas.microsoft.com/office/infopath/2007/PartnerControls"/>
    </TaxKeywordTaxHTField>
    <o9b5552cd29f405b8612d2920cb859c4 xmlns="e3fb2008-9808-4f29-aa32-2f66631018ed">Open within ENTSO-E only9abc0ec8-f4dc-4890-bc00-2ed7d301575a</o9b5552cd29f405b8612d2920cb859c4>
    <Open_x0020_to_x0020_EC xmlns="e3fb2008-9808-4f29-aa32-2f66631018ed">false</Open_x0020_to_x0020_EC>
    <Document_x0020_Type xmlns="e3fb2008-9808-4f29-aa32-2f66631018ed" xsi:nil="true"/>
    <Approval_x0020_Level xmlns="e3fb2008-9808-4f29-aa32-2f66631018ed" xsi:nil="true"/>
    <TaxCatchAll xmlns="e3fb2008-9808-4f29-aa32-2f66631018ed">
      <Value>13</Value>
      <Value>12</Value>
      <Value>11</Value>
      <Value>10</Value>
    </TaxCatchAll>
    <Open_x0020_to_x0020_ACER xmlns="e3fb2008-9808-4f29-aa32-2f66631018ed">false</Open_x0020_to_x0020_ACER>
    <Project xmlns="e3fb2008-9808-4f29-aa32-2f66631018ed" xsi:nil="true"/>
    <bae6043ba98b427c984f45517d863b50 xmlns="c937f43d-ba89-47d9-b405-d699e3c02827">
      <Terms xmlns="http://schemas.microsoft.com/office/infopath/2007/PartnerControls">
        <TermInfo xmlns="http://schemas.microsoft.com/office/infopath/2007/PartnerControls">
          <TermName xmlns="http://schemas.microsoft.com/office/infopath/2007/PartnerControls">Shared</TermName>
          <TermId xmlns="http://schemas.microsoft.com/office/infopath/2007/PartnerControls">04da8cfa-2b68-4725-9db5-e7b66ab623e6</TermId>
        </TermInfo>
      </Terms>
    </bae6043ba98b427c984f45517d863b50>
    <MYENTSOE_SiteType xmlns="c937f43d-ba89-47d9-b405-d699e3c02827">MYENTSOE</MYENTSOE_SiteType>
    <j08b8a58533d45989f30bd79d7563a1e xmlns="c937f43d-ba89-47d9-b405-d699e3c02827">
      <Terms xmlns="http://schemas.microsoft.com/office/infopath/2007/PartnerControls"/>
    </j08b8a58533d45989f30bd79d7563a1e>
    <p58071452e1e4535ad43178920b5ee28 xmlns="c937f43d-ba89-47d9-b405-d699e3c02827">
      <Terms xmlns="http://schemas.microsoft.com/office/infopath/2007/PartnerControls"/>
    </p58071452e1e4535ad43178920b5ee28>
    <ad9ad85598b64790a629ef3928e85700 xmlns="c937f43d-ba89-47d9-b405-d699e3c02827">
      <Terms xmlns="http://schemas.microsoft.com/office/infopath/2007/PartnerControls">
        <TermInfo xmlns="http://schemas.microsoft.com/office/infopath/2007/PartnerControls">
          <TermName xmlns="http://schemas.microsoft.com/office/infopath/2007/PartnerControls">MI</TermName>
          <TermId xmlns="http://schemas.microsoft.com/office/infopath/2007/PartnerControls">b239eabe-e8ce-49b0-b17f-e3324f3041b6</TermId>
        </TermInfo>
      </Terms>
    </ad9ad85598b64790a629ef3928e85700>
    <f0a9c54a8d5c4caabe6b9a6a5e33a25a xmlns="c937f43d-ba89-47d9-b405-d699e3c02827">
      <Terms xmlns="http://schemas.microsoft.com/office/infopath/2007/PartnerControls"/>
    </f0a9c54a8d5c4caabe6b9a6a5e33a25a>
    <p70de4c2fa5a4ce7bd5f2c0a6ee3c4e8 xmlns="c937f43d-ba89-47d9-b405-d699e3c02827">
      <Terms xmlns="http://schemas.microsoft.com/office/infopath/2007/PartnerControls">
        <TermInfo xmlns="http://schemas.microsoft.com/office/infopath/2007/PartnerControls">
          <TermName xmlns="http://schemas.microsoft.com/office/infopath/2007/PartnerControls">Extranet</TermName>
          <TermId xmlns="http://schemas.microsoft.com/office/infopath/2007/PartnerControls">922fc1ba-0c8d-4fbf-b30d-83722d0f30f2</TermId>
        </TermInfo>
      </Terms>
    </p70de4c2fa5a4ce7bd5f2c0a6ee3c4e8>
    <o246372f122a4e1d9621ea3b1a3f3100 xmlns="c937f43d-ba89-47d9-b405-d699e3c02827">
      <Terms xmlns="http://schemas.microsoft.com/office/infopath/2007/PartnerControls"/>
    </o246372f122a4e1d9621ea3b1a3f3100>
    <i5e9c9f3648442bf8ab986a3b40309af xmlns="c937f43d-ba89-47d9-b405-d699e3c02827">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7366e961-a820-475f-a3d2-d45454cbc454</TermId>
        </TermInfo>
      </Terms>
    </i5e9c9f3648442bf8ab986a3b40309af>
  </documentManagement>
</p:properties>
</file>

<file path=customXml/itemProps1.xml><?xml version="1.0" encoding="utf-8"?>
<ds:datastoreItem xmlns:ds="http://schemas.openxmlformats.org/officeDocument/2006/customXml" ds:itemID="{3A48A419-631D-42DB-BD7D-AFC7FF51FD49}">
  <ds:schemaRefs>
    <ds:schemaRef ds:uri="c937f43d-ba89-47d9-b405-d699e3c02827"/>
    <ds:schemaRef ds:uri="e3fb2008-9808-4f29-aa32-2f6663101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5874AF-AB6A-4042-8604-28F70B935501}">
  <ds:schemaRefs>
    <ds:schemaRef ds:uri="http://schemas.microsoft.com/sharepoint/v3/contenttype/forms"/>
  </ds:schemaRefs>
</ds:datastoreItem>
</file>

<file path=customXml/itemProps3.xml><?xml version="1.0" encoding="utf-8"?>
<ds:datastoreItem xmlns:ds="http://schemas.openxmlformats.org/officeDocument/2006/customXml" ds:itemID="{D5965CA0-6808-4FE6-819A-4A41C3ECEAEF}">
  <ds:schemaRefs>
    <ds:schemaRef ds:uri="http://purl.org/dc/elements/1.1/"/>
    <ds:schemaRef ds:uri="http://schemas.openxmlformats.org/package/2006/metadata/core-properties"/>
    <ds:schemaRef ds:uri="c937f43d-ba89-47d9-b405-d699e3c02827"/>
    <ds:schemaRef ds:uri="http://schemas.microsoft.com/office/infopath/2007/PartnerControls"/>
    <ds:schemaRef ds:uri="http://purl.org/dc/terms/"/>
    <ds:schemaRef ds:uri="http://schemas.microsoft.com/office/2006/metadata/properties"/>
    <ds:schemaRef ds:uri="http://www.w3.org/XML/1998/namespace"/>
    <ds:schemaRef ds:uri="http://schemas.microsoft.com/office/2006/documentManagement/types"/>
    <ds:schemaRef ds:uri="e3fb2008-9808-4f29-aa32-2f66631018e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668</Words>
  <Application>Microsoft Office PowerPoint</Application>
  <PresentationFormat>Widescreen</PresentationFormat>
  <Paragraphs>94</Paragraphs>
  <Slides>5</Slides>
  <Notes>2</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1</vt:i4>
      </vt:variant>
      <vt:variant>
        <vt:lpstr>Slide Titles</vt:lpstr>
      </vt:variant>
      <vt:variant>
        <vt:i4>5</vt:i4>
      </vt:variant>
    </vt:vector>
  </HeadingPairs>
  <TitlesOfParts>
    <vt:vector size="22" baseType="lpstr">
      <vt:lpstr>Arial</vt:lpstr>
      <vt:lpstr>Calibri</vt:lpstr>
      <vt:lpstr>Graphik</vt:lpstr>
      <vt:lpstr>Roboto</vt:lpstr>
      <vt:lpstr>Roboto Condensed</vt:lpstr>
      <vt:lpstr>Trebuchet MS</vt:lpstr>
      <vt:lpstr>ENTSO-E Cover</vt:lpstr>
      <vt:lpstr>2_ENTSO-E Content</vt:lpstr>
      <vt:lpstr>3_ENTSO-E Content</vt:lpstr>
      <vt:lpstr>9_ENTSO-E Cover</vt:lpstr>
      <vt:lpstr>4_ENTSO-E Content</vt:lpstr>
      <vt:lpstr>2_ENTSO-E Cover</vt:lpstr>
      <vt:lpstr>5_ENTSO-E Content</vt:lpstr>
      <vt:lpstr>7_ENTSO-E Content</vt:lpstr>
      <vt:lpstr>6_ENTSO-E Content</vt:lpstr>
      <vt:lpstr>1_Accenture 2020</vt:lpstr>
      <vt:lpstr>think-cell Slide</vt:lpstr>
      <vt:lpstr>ENTSO-E report: 70% monitoring </vt:lpstr>
      <vt:lpstr>CEP 70 % requirement – Current situation A fully integrated market: clear improvements and still some way to go </vt:lpstr>
      <vt:lpstr>CEP 70% requirement – CACM 2.0 TSOs call for prudence when it comes to applying the requirement in the intraday timeframe: operational security is at stake</vt:lpstr>
      <vt:lpstr>CEP 70% requirement - Future perspective: where are we heading to?</vt:lpstr>
      <vt:lpstr>Annex: list of 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 Strategic workshop</dc:title>
  <dc:creator>Márk Csete</dc:creator>
  <cp:keywords/>
  <cp:lastModifiedBy>Marta Mendoza-Villamayor</cp:lastModifiedBy>
  <cp:revision>44</cp:revision>
  <dcterms:created xsi:type="dcterms:W3CDTF">2021-03-01T13:21:32Z</dcterms:created>
  <dcterms:modified xsi:type="dcterms:W3CDTF">2024-06-04T10:40:48Z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0x0101009E2A30E1C18CED42A23C235E7515F20902007A097150569CA440AA8E715EDAC09C1D</vt:lpwstr>
  </property>
  <property fmtid="{D5CDD505-2E9C-101B-9397-08002B2CF9AE}" pid="3" name="TaxKeyword">
    <vt:lpwstr/>
  </property>
  <property fmtid="{D5CDD505-2E9C-101B-9397-08002B2CF9AE}" pid="4" name="Level of Disclosure">
    <vt:lpwstr/>
  </property>
  <property fmtid="{D5CDD505-2E9C-101B-9397-08002B2CF9AE}" pid="5" name="Data Classification">
    <vt:lpwstr>4019;#Open within ENTSO-E only|9abc0ec8-f4dc-4890-bc00-2ed7d301575a</vt:lpwstr>
  </property>
  <property fmtid="{D5CDD505-2E9C-101B-9397-08002B2CF9AE}" pid="6" name="Data Origin">
    <vt:lpwstr>4021;#Entso-E|8b8da1a5-4bab-488a-80fd-9db3fbf777b9</vt:lpwstr>
  </property>
  <property fmtid="{D5CDD505-2E9C-101B-9397-08002B2CF9AE}" pid="7" name="SlidoAppVersion">
    <vt:lpwstr>1.5.3.3511</vt:lpwstr>
  </property>
  <property fmtid="{D5CDD505-2E9C-101B-9397-08002B2CF9AE}" pid="8" name="Project">
    <vt:lpwstr/>
  </property>
  <property fmtid="{D5CDD505-2E9C-101B-9397-08002B2CF9AE}" pid="9" name="Order">
    <vt:r8>185900</vt:r8>
  </property>
  <property fmtid="{D5CDD505-2E9C-101B-9397-08002B2CF9AE}" pid="10" name="MYENTSOE_Classification2">
    <vt:lpwstr/>
  </property>
  <property fmtid="{D5CDD505-2E9C-101B-9397-08002B2CF9AE}" pid="11" name="Confidentiality">
    <vt:lpwstr/>
  </property>
  <property fmtid="{D5CDD505-2E9C-101B-9397-08002B2CF9AE}" pid="12" name="f3926a5cec894b0d90ac9caf3ac5c791">
    <vt:lpwstr>Shared|04da8cfa-2b68-4725-9db5-e7b66ab623e6</vt:lpwstr>
  </property>
  <property fmtid="{D5CDD505-2E9C-101B-9397-08002B2CF9AE}" pid="13" name="e179e24c163e4088b29c9670aa0f3d44">
    <vt:lpwstr/>
  </property>
  <property fmtid="{D5CDD505-2E9C-101B-9397-08002B2CF9AE}" pid="14" name="Document Classification">
    <vt:lpwstr/>
  </property>
  <property fmtid="{D5CDD505-2E9C-101B-9397-08002B2CF9AE}" pid="15" name="MYENTSOE_SiteType">
    <vt:lpwstr>MYENTSOE</vt:lpwstr>
  </property>
  <property fmtid="{D5CDD505-2E9C-101B-9397-08002B2CF9AE}" pid="16" name="Business Record0">
    <vt:lpwstr/>
  </property>
  <property fmtid="{D5CDD505-2E9C-101B-9397-08002B2CF9AE}" pid="17" name="j7317d09ecf149c08fdb7ebfaf17cdb6">
    <vt:lpwstr>Extranet|922fc1ba-0c8d-4fbf-b30d-83722d0f30f2</vt:lpwstr>
  </property>
  <property fmtid="{D5CDD505-2E9C-101B-9397-08002B2CF9AE}" pid="18" name="MYENTSOE_Classification3">
    <vt:lpwstr/>
  </property>
  <property fmtid="{D5CDD505-2E9C-101B-9397-08002B2CF9AE}" pid="19" name="kd1857f04f2845dc84bf574066f4bd53">
    <vt:lpwstr/>
  </property>
  <property fmtid="{D5CDD505-2E9C-101B-9397-08002B2CF9AE}" pid="20" name="MYENTSOE_PublicType">
    <vt:lpwstr>10;#Extranet|922fc1ba-0c8d-4fbf-b30d-83722d0f30f2</vt:lpwstr>
  </property>
  <property fmtid="{D5CDD505-2E9C-101B-9397-08002B2CF9AE}" pid="21" name="MYENTSOE_SharingType">
    <vt:lpwstr>12;#Shared|04da8cfa-2b68-4725-9db5-e7b66ab623e6</vt:lpwstr>
  </property>
  <property fmtid="{D5CDD505-2E9C-101B-9397-08002B2CF9AE}" pid="22" name="j6ec0a0604954e67a9d1860ffabfa471">
    <vt:lpwstr/>
  </property>
  <property fmtid="{D5CDD505-2E9C-101B-9397-08002B2CF9AE}" pid="23" name="fc87a0e2a7b04820b38498334f6da775">
    <vt:lpwstr>MC|7366e961-a820-475f-a3d2-d45454cbc454</vt:lpwstr>
  </property>
  <property fmtid="{D5CDD505-2E9C-101B-9397-08002B2CF9AE}" pid="24" name="MYENTSOE_Classification1">
    <vt:lpwstr>13;#MI|b239eabe-e8ce-49b0-b17f-e3324f3041b6</vt:lpwstr>
  </property>
  <property fmtid="{D5CDD505-2E9C-101B-9397-08002B2CF9AE}" pid="25" name="h197ced533e348df856dc663720d5378">
    <vt:lpwstr>MI|b239eabe-e8ce-49b0-b17f-e3324f3041b6</vt:lpwstr>
  </property>
  <property fmtid="{D5CDD505-2E9C-101B-9397-08002B2CF9AE}" pid="26" name="n8ccbfe2b17d4a4fa53d3eefb8b41767">
    <vt:lpwstr/>
  </property>
  <property fmtid="{D5CDD505-2E9C-101B-9397-08002B2CF9AE}" pid="27" name="MYENTSOE_Section">
    <vt:lpwstr>11;#MC|7366e961-a820-475f-a3d2-d45454cbc454</vt:lpwstr>
  </property>
  <property fmtid="{D5CDD505-2E9C-101B-9397-08002B2CF9AE}" pid="28" name="MYENTSOE_Classification4">
    <vt:lpwstr/>
  </property>
  <property fmtid="{D5CDD505-2E9C-101B-9397-08002B2CF9AE}" pid="29" name="URL">
    <vt:lpwstr/>
  </property>
  <property fmtid="{D5CDD505-2E9C-101B-9397-08002B2CF9AE}" pid="30" name="Work Area0">
    <vt:lpwstr/>
  </property>
  <property fmtid="{D5CDD505-2E9C-101B-9397-08002B2CF9AE}" pid="31" name="Approval Level0">
    <vt:lpwstr/>
  </property>
  <property fmtid="{D5CDD505-2E9C-101B-9397-08002B2CF9AE}" pid="32" name="Document Type0">
    <vt:lpwstr/>
  </property>
  <property fmtid="{D5CDD505-2E9C-101B-9397-08002B2CF9AE}" pid="33" name="Project0">
    <vt:lpwstr/>
  </property>
</Properties>
</file>