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1" r:id="rId4"/>
  </p:sldMasterIdLst>
  <p:notesMasterIdLst>
    <p:notesMasterId r:id="rId16"/>
  </p:notesMasterIdLst>
  <p:sldIdLst>
    <p:sldId id="263" r:id="rId5"/>
    <p:sldId id="2146847172" r:id="rId6"/>
    <p:sldId id="2146847201" r:id="rId7"/>
    <p:sldId id="2146847198" r:id="rId8"/>
    <p:sldId id="2146847199" r:id="rId9"/>
    <p:sldId id="2146847193" r:id="rId10"/>
    <p:sldId id="2146847194" r:id="rId11"/>
    <p:sldId id="2146847195" r:id="rId12"/>
    <p:sldId id="2146847196" r:id="rId13"/>
    <p:sldId id="2146847203" r:id="rId14"/>
    <p:sldId id="274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DA68B23-1E7B-BF21-61D7-DB4308A6BCEE}" name="Marco PAVESI (ACER)" initials="MP" userId="Marco PAVESI (ACER)" providerId="None"/>
  <p188:author id="{BFC0B8BC-3138-C6BD-AB17-47BD4081D14F}" name="Mathieu FRANSEN (ACER)" initials="MF" userId="S::Mathieu.FRANSEN@acer.europa.eu::f7fb3780-5afe-4de0-99ac-d1f55bcc083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CACF"/>
    <a:srgbClr val="DCDAFA"/>
    <a:srgbClr val="BBB8F6"/>
    <a:srgbClr val="EEF4F6"/>
    <a:srgbClr val="3678BD"/>
    <a:srgbClr val="96CD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64" autoAdjust="0"/>
    <p:restoredTop sz="96327"/>
  </p:normalViewPr>
  <p:slideViewPr>
    <p:cSldViewPr snapToGrid="0" snapToObjects="1" showGuides="1">
      <p:cViewPr varScale="1">
        <p:scale>
          <a:sx n="112" d="100"/>
          <a:sy n="112" d="100"/>
        </p:scale>
        <p:origin x="92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B2B42A-F003-7844-8052-5E3E1572E6B1}" type="datetimeFigureOut">
              <a:rPr lang="en-SI" smtClean="0"/>
              <a:t>06/06/2024</a:t>
            </a:fld>
            <a:endParaRPr lang="en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20490D-1782-EA44-A3A5-3F8539CC8581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369117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7A1C639-99B2-4A4E-A848-FCDF8B8CE19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694D6CEC-7C5A-3644-8542-9DB48BE16B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SI" dirty="0"/>
              <a:t>Title of the presentation background image</a:t>
            </a:r>
            <a:endParaRPr lang="en-US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ED035378-5C01-FC45-A1F5-C4ADE23D92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  <a:p>
            <a:r>
              <a:rPr lang="en-GB" dirty="0"/>
              <a:t>Speaker Name</a:t>
            </a:r>
          </a:p>
          <a:p>
            <a:r>
              <a:rPr lang="en-GB" dirty="0"/>
              <a:t>Date and Location</a:t>
            </a:r>
            <a:endParaRPr lang="en-US" dirty="0"/>
          </a:p>
        </p:txBody>
      </p:sp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4A4C6FB-EF59-2346-BFA1-FB3C5245B1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106"/>
            <a:ext cx="4411916" cy="2160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672E73E-3525-BB44-983C-F70D53BE1A0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A045888-6C49-FA42-9E30-31F472686958}"/>
              </a:ext>
            </a:extLst>
          </p:cNvPr>
          <p:cNvCxnSpPr>
            <a:cxnSpLocks/>
          </p:cNvCxnSpPr>
          <p:nvPr userDrawn="1"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1A3E8283-122A-EE4D-BF9E-A311305585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77106"/>
            <a:ext cx="4411916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73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CEC7484-A3E3-C74A-BC15-3E18069ACD90}"/>
              </a:ext>
            </a:extLst>
          </p:cNvPr>
          <p:cNvSpPr/>
          <p:nvPr/>
        </p:nvSpPr>
        <p:spPr>
          <a:xfrm>
            <a:off x="0" y="1057274"/>
            <a:ext cx="12192000" cy="52247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6000" y="1057273"/>
            <a:ext cx="10800000" cy="3094314"/>
          </a:xfrm>
        </p:spPr>
        <p:txBody>
          <a:bodyPr anchor="ctr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96000" y="4410075"/>
            <a:ext cx="10776000" cy="147637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Section subtitle / Speaker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t>‹#›</a:t>
            </a:fld>
            <a:endParaRPr lang="en-SI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FCD5DFA-08FC-8B49-A7E1-FB3F1B9A3465}"/>
              </a:ext>
            </a:extLst>
          </p:cNvPr>
          <p:cNvCxnSpPr>
            <a:cxnSpLocks/>
          </p:cNvCxnSpPr>
          <p:nvPr/>
        </p:nvCxnSpPr>
        <p:spPr>
          <a:xfrm>
            <a:off x="696000" y="4166100"/>
            <a:ext cx="10800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766E8835-A464-844A-9F9C-F68DF4DB45A8}"/>
              </a:ext>
            </a:extLst>
          </p:cNvPr>
          <p:cNvSpPr/>
          <p:nvPr userDrawn="1"/>
        </p:nvSpPr>
        <p:spPr>
          <a:xfrm>
            <a:off x="0" y="1057274"/>
            <a:ext cx="12192000" cy="5224724"/>
          </a:xfrm>
          <a:prstGeom prst="rect">
            <a:avLst/>
          </a:prstGeom>
          <a:solidFill>
            <a:srgbClr val="96CD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2149027-1E91-A641-9F78-DEE96BEF964E}"/>
              </a:ext>
            </a:extLst>
          </p:cNvPr>
          <p:cNvCxnSpPr>
            <a:cxnSpLocks/>
          </p:cNvCxnSpPr>
          <p:nvPr userDrawn="1"/>
        </p:nvCxnSpPr>
        <p:spPr>
          <a:xfrm>
            <a:off x="696000" y="4166100"/>
            <a:ext cx="10800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3075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1/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85750" indent="-285750">
              <a:lnSpc>
                <a:spcPct val="120000"/>
              </a:lnSpc>
              <a:buClr>
                <a:srgbClr val="3678BD"/>
              </a:buClr>
              <a:buFont typeface="Arial" panose="020B0604020202020204" pitchFamily="34" charset="0"/>
              <a:buChar char="•"/>
              <a:defRPr sz="1800"/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607011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2/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4850" y="1377949"/>
            <a:ext cx="5181600" cy="4498975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75" y="1377950"/>
            <a:ext cx="5181600" cy="450850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2000"/>
            </a:lvl2pPr>
            <a:lvl3pPr marL="914400" indent="0">
              <a:buFont typeface="Arial" panose="020B0604020202020204" pitchFamily="34" charset="0"/>
              <a:buNone/>
              <a:defRPr sz="2000"/>
            </a:lvl3pPr>
            <a:lvl4pPr marL="1371600" indent="0">
              <a:buFont typeface="Arial" panose="020B0604020202020204" pitchFamily="34" charset="0"/>
              <a:buNone/>
              <a:defRPr sz="2000"/>
            </a:lvl4pPr>
            <a:lvl5pPr marL="1828800" indent="0">
              <a:buFont typeface="Arial" panose="020B0604020202020204" pitchFamily="34" charset="0"/>
              <a:buNone/>
              <a:defRPr sz="20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40787401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3/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4850" y="1377949"/>
            <a:ext cx="3305175" cy="4498975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t>‹#›</a:t>
            </a:fld>
            <a:endParaRPr lang="en-SI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2498FB5-8216-1548-B0EF-EBF44C50486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90825" y="1377949"/>
            <a:ext cx="3305175" cy="4498975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AA53F0A-0D78-F94E-BF9C-8ACC2184155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443412" y="1377949"/>
            <a:ext cx="3305175" cy="4498975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9227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3/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04850" y="1377949"/>
            <a:ext cx="3305175" cy="4498975"/>
          </a:xfrm>
        </p:spPr>
        <p:txBody>
          <a:bodyPr>
            <a:normAutofit/>
          </a:bodyPr>
          <a:lstStyle>
            <a:lvl1pPr marL="285750" indent="-285750">
              <a:lnSpc>
                <a:spcPct val="120000"/>
              </a:lnSpc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Bullet list 1</a:t>
            </a:r>
          </a:p>
          <a:p>
            <a:pPr lvl="0"/>
            <a:r>
              <a:rPr lang="en-GB" dirty="0"/>
              <a:t>Bullet list 2</a:t>
            </a:r>
          </a:p>
          <a:p>
            <a:pPr lvl="0"/>
            <a:r>
              <a:rPr lang="en-GB" dirty="0"/>
              <a:t>Bullet list 3</a:t>
            </a:r>
          </a:p>
          <a:p>
            <a:pPr lvl="1"/>
            <a:r>
              <a:rPr lang="en-GB" dirty="0"/>
              <a:t>Level 2 Bullet list 1</a:t>
            </a:r>
          </a:p>
          <a:p>
            <a:pPr lvl="1"/>
            <a:r>
              <a:rPr lang="en-GB" dirty="0"/>
              <a:t>Level 2 Bullet list 2</a:t>
            </a:r>
          </a:p>
          <a:p>
            <a:pPr lvl="1"/>
            <a:r>
              <a:rPr lang="en-GB" dirty="0"/>
              <a:t>Level 2 Bullet list 3</a:t>
            </a:r>
          </a:p>
          <a:p>
            <a:pPr lvl="0"/>
            <a:r>
              <a:rPr lang="en-GB" dirty="0"/>
              <a:t>Bullet list 4</a:t>
            </a:r>
          </a:p>
          <a:p>
            <a:pPr lvl="1"/>
            <a:r>
              <a:rPr lang="en-GB" dirty="0"/>
              <a:t>Level 2 Bullet list 4</a:t>
            </a:r>
          </a:p>
          <a:p>
            <a:pPr lvl="1"/>
            <a:r>
              <a:rPr lang="en-GB" dirty="0"/>
              <a:t>Level 2 Bullet list 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t>‹#›</a:t>
            </a:fld>
            <a:endParaRPr lang="en-S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AA53F0A-0D78-F94E-BF9C-8ACC2184155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443412" y="1377949"/>
            <a:ext cx="7028588" cy="4498975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65474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CEC7484-A3E3-C74A-BC15-3E18069ACD90}"/>
              </a:ext>
            </a:extLst>
          </p:cNvPr>
          <p:cNvSpPr/>
          <p:nvPr/>
        </p:nvSpPr>
        <p:spPr>
          <a:xfrm>
            <a:off x="-9524" y="0"/>
            <a:ext cx="12201524" cy="5362575"/>
          </a:xfrm>
          <a:prstGeom prst="rect">
            <a:avLst/>
          </a:prstGeom>
          <a:solidFill>
            <a:srgbClr val="3678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6000" y="1057274"/>
            <a:ext cx="10800000" cy="3094314"/>
          </a:xfrm>
        </p:spPr>
        <p:txBody>
          <a:bodyPr anchor="ctr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Thank you.</a:t>
            </a:r>
            <a:br>
              <a:rPr lang="en-GB" dirty="0"/>
            </a:br>
            <a:r>
              <a:rPr lang="en-GB" dirty="0"/>
              <a:t>Any questions?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8F1D9E9-0C93-624B-9861-30471BCD6B8F}"/>
              </a:ext>
            </a:extLst>
          </p:cNvPr>
          <p:cNvSpPr/>
          <p:nvPr userDrawn="1"/>
        </p:nvSpPr>
        <p:spPr>
          <a:xfrm>
            <a:off x="-9524" y="4698000"/>
            <a:ext cx="12200400" cy="216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A9C4BA8-0AF4-D648-AE98-33A2D2A473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98000"/>
            <a:ext cx="4411916" cy="2160000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31CC2A2B-06F1-9C48-A629-7933E41A0098}"/>
              </a:ext>
            </a:extLst>
          </p:cNvPr>
          <p:cNvSpPr txBox="1">
            <a:spLocks/>
          </p:cNvSpPr>
          <p:nvPr/>
        </p:nvSpPr>
        <p:spPr>
          <a:xfrm>
            <a:off x="9443720" y="5800726"/>
            <a:ext cx="2747156" cy="522056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0" i="0" kern="1200" spc="-150">
                <a:solidFill>
                  <a:schemeClr val="tx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pPr>
              <a:lnSpc>
                <a:spcPts val="1800"/>
              </a:lnSpc>
            </a:pPr>
            <a:r>
              <a:rPr lang="en-GB" sz="1300" spc="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@</a:t>
            </a:r>
            <a:r>
              <a:rPr lang="en-GB" sz="1300" spc="0" dirty="0" err="1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eu_acer</a:t>
            </a:r>
            <a:endParaRPr lang="en-GB" sz="1300" spc="0" dirty="0">
              <a:latin typeface="Arial" panose="020B0604020202020204" pitchFamily="34" charset="0"/>
              <a:ea typeface="Inter" panose="020B0502030000000004" pitchFamily="34" charset="0"/>
              <a:cs typeface="Arial" panose="020B0604020202020204" pitchFamily="34" charset="0"/>
            </a:endParaRPr>
          </a:p>
          <a:p>
            <a:pPr>
              <a:lnSpc>
                <a:spcPts val="1800"/>
              </a:lnSpc>
            </a:pPr>
            <a:r>
              <a:rPr lang="en-GB" sz="1300" spc="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linkedin.com/company/EU-ACER/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B12CBEB-0DAC-8F4B-9A0A-2BFD123ED617}"/>
              </a:ext>
            </a:extLst>
          </p:cNvPr>
          <p:cNvCxnSpPr/>
          <p:nvPr/>
        </p:nvCxnSpPr>
        <p:spPr>
          <a:xfrm>
            <a:off x="4411916" y="5219700"/>
            <a:ext cx="0" cy="110308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3F3945A4-27D8-8A4B-86E7-74C2FFBDED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8412" y="5930287"/>
            <a:ext cx="180000" cy="180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8885DA4-0882-6640-9254-F39276BB7056}"/>
              </a:ext>
            </a:extLst>
          </p:cNvPr>
          <p:cNvGrpSpPr/>
          <p:nvPr/>
        </p:nvGrpSpPr>
        <p:grpSpPr>
          <a:xfrm>
            <a:off x="6795009" y="5800726"/>
            <a:ext cx="2568149" cy="522056"/>
            <a:chOff x="6801717" y="5800726"/>
            <a:chExt cx="2568149" cy="522056"/>
          </a:xfrm>
        </p:grpSpPr>
        <p:sp>
          <p:nvSpPr>
            <p:cNvPr id="14" name="Title 1">
              <a:extLst>
                <a:ext uri="{FF2B5EF4-FFF2-40B4-BE49-F238E27FC236}">
                  <a16:creationId xmlns:a16="http://schemas.microsoft.com/office/drawing/2014/main" id="{001696BD-2EC4-194B-A7B8-62A129E01F63}"/>
                </a:ext>
              </a:extLst>
            </p:cNvPr>
            <p:cNvSpPr txBox="1">
              <a:spLocks/>
            </p:cNvSpPr>
            <p:nvPr/>
          </p:nvSpPr>
          <p:spPr>
            <a:xfrm>
              <a:off x="7062279" y="5800726"/>
              <a:ext cx="2307587" cy="522056"/>
            </a:xfrm>
            <a:prstGeom prst="rect">
              <a:avLst/>
            </a:prstGeom>
          </p:spPr>
          <p:txBody>
            <a:bodyPr vert="horz" lIns="0" tIns="0" rIns="0" bIns="0" rtlCol="0" anchor="b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500" b="0" i="0" kern="1200" spc="-150">
                  <a:solidFill>
                    <a:schemeClr val="tx1"/>
                  </a:solidFill>
                  <a:latin typeface="Inter" panose="020B0502030000000004" pitchFamily="34" charset="0"/>
                  <a:ea typeface="Inter" panose="020B0502030000000004" pitchFamily="34" charset="0"/>
                  <a:cs typeface="Inter" panose="020B0502030000000004" pitchFamily="34" charset="0"/>
                </a:defRPr>
              </a:lvl1pPr>
            </a:lstStyle>
            <a:p>
              <a:pPr>
                <a:lnSpc>
                  <a:spcPts val="1800"/>
                </a:lnSpc>
              </a:pPr>
              <a:r>
                <a:rPr lang="en-GB" sz="1300" u="none" spc="0" dirty="0" err="1">
                  <a:latin typeface="Arial" panose="020B0604020202020204" pitchFamily="34" charset="0"/>
                  <a:ea typeface="Inter" panose="020B0502030000000004" pitchFamily="34" charset="0"/>
                  <a:cs typeface="Arial" panose="020B0604020202020204" pitchFamily="34" charset="0"/>
                </a:rPr>
                <a:t>info@acer.europa.eu</a:t>
              </a:r>
              <a:endParaRPr lang="en-GB" sz="1300" u="none" spc="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endParaRPr>
            </a:p>
            <a:p>
              <a:pPr>
                <a:lnSpc>
                  <a:spcPts val="1800"/>
                </a:lnSpc>
              </a:pPr>
              <a:r>
                <a:rPr lang="en-GB" sz="1300" spc="0" dirty="0" err="1">
                  <a:latin typeface="Arial" panose="020B0604020202020204" pitchFamily="34" charset="0"/>
                  <a:ea typeface="Inter" panose="020B0502030000000004" pitchFamily="34" charset="0"/>
                  <a:cs typeface="Arial" panose="020B0604020202020204" pitchFamily="34" charset="0"/>
                </a:rPr>
                <a:t>acer.europa.eu</a:t>
              </a:r>
              <a:endParaRPr lang="en-SI" sz="1300" spc="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6AEEF0F-3AEB-C345-8CAB-7C7FCCF315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08398" y="5930287"/>
              <a:ext cx="180000" cy="18000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DCA2645C-0119-3745-BB46-C257A4A0C89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01717" y="6137846"/>
              <a:ext cx="180000" cy="180000"/>
            </a:xfrm>
            <a:prstGeom prst="rect">
              <a:avLst/>
            </a:prstGeom>
          </p:spPr>
        </p:pic>
      </p:grp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0A7DAC23-150B-AE4C-B495-CDC29B0541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93267" y="6137846"/>
            <a:ext cx="208072" cy="175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353039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CEC7484-A3E3-C74A-BC15-3E18069ACD90}"/>
              </a:ext>
            </a:extLst>
          </p:cNvPr>
          <p:cNvSpPr/>
          <p:nvPr userDrawn="1"/>
        </p:nvSpPr>
        <p:spPr>
          <a:xfrm>
            <a:off x="-9524" y="0"/>
            <a:ext cx="12201524" cy="5362575"/>
          </a:xfrm>
          <a:prstGeom prst="rect">
            <a:avLst/>
          </a:prstGeom>
          <a:solidFill>
            <a:srgbClr val="3678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8F1D9E9-0C93-624B-9861-30471BCD6B8F}"/>
              </a:ext>
            </a:extLst>
          </p:cNvPr>
          <p:cNvSpPr/>
          <p:nvPr userDrawn="1"/>
        </p:nvSpPr>
        <p:spPr>
          <a:xfrm>
            <a:off x="-9524" y="4698000"/>
            <a:ext cx="12200400" cy="216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A9C4BA8-0AF4-D648-AE98-33A2D2A473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698000"/>
            <a:ext cx="4411916" cy="2160000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31CC2A2B-06F1-9C48-A629-7933E41A0098}"/>
              </a:ext>
            </a:extLst>
          </p:cNvPr>
          <p:cNvSpPr txBox="1">
            <a:spLocks/>
          </p:cNvSpPr>
          <p:nvPr userDrawn="1"/>
        </p:nvSpPr>
        <p:spPr>
          <a:xfrm>
            <a:off x="9443720" y="5800726"/>
            <a:ext cx="2747156" cy="522056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0" i="0" kern="1200" spc="-150">
                <a:solidFill>
                  <a:schemeClr val="tx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pPr>
              <a:lnSpc>
                <a:spcPts val="1800"/>
              </a:lnSpc>
            </a:pPr>
            <a:r>
              <a:rPr lang="en-GB" sz="1300" spc="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@</a:t>
            </a:r>
            <a:r>
              <a:rPr lang="en-GB" sz="1300" spc="0" dirty="0" err="1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eu_acer</a:t>
            </a:r>
            <a:endParaRPr lang="en-GB" sz="1300" spc="0" dirty="0">
              <a:latin typeface="Arial" panose="020B0604020202020204" pitchFamily="34" charset="0"/>
              <a:ea typeface="Inter" panose="020B0502030000000004" pitchFamily="34" charset="0"/>
              <a:cs typeface="Arial" panose="020B0604020202020204" pitchFamily="34" charset="0"/>
            </a:endParaRPr>
          </a:p>
          <a:p>
            <a:pPr>
              <a:lnSpc>
                <a:spcPts val="1800"/>
              </a:lnSpc>
            </a:pPr>
            <a:r>
              <a:rPr lang="en-GB" sz="1300" spc="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linkedin.com/company/EU-ACER/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B12CBEB-0DAC-8F4B-9A0A-2BFD123ED617}"/>
              </a:ext>
            </a:extLst>
          </p:cNvPr>
          <p:cNvCxnSpPr/>
          <p:nvPr userDrawn="1"/>
        </p:nvCxnSpPr>
        <p:spPr>
          <a:xfrm>
            <a:off x="4411916" y="5219700"/>
            <a:ext cx="0" cy="110308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3F3945A4-27D8-8A4B-86E7-74C2FFBDEDC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88412" y="5930287"/>
            <a:ext cx="180000" cy="180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8885DA4-0882-6640-9254-F39276BB7056}"/>
              </a:ext>
            </a:extLst>
          </p:cNvPr>
          <p:cNvGrpSpPr/>
          <p:nvPr userDrawn="1"/>
        </p:nvGrpSpPr>
        <p:grpSpPr>
          <a:xfrm>
            <a:off x="6795009" y="5800726"/>
            <a:ext cx="2568149" cy="522056"/>
            <a:chOff x="6801717" y="5800726"/>
            <a:chExt cx="2568149" cy="522056"/>
          </a:xfrm>
        </p:grpSpPr>
        <p:sp>
          <p:nvSpPr>
            <p:cNvPr id="14" name="Title 1">
              <a:extLst>
                <a:ext uri="{FF2B5EF4-FFF2-40B4-BE49-F238E27FC236}">
                  <a16:creationId xmlns:a16="http://schemas.microsoft.com/office/drawing/2014/main" id="{001696BD-2EC4-194B-A7B8-62A129E01F63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7062279" y="5800726"/>
              <a:ext cx="2307587" cy="522056"/>
            </a:xfrm>
            <a:prstGeom prst="rect">
              <a:avLst/>
            </a:prstGeom>
          </p:spPr>
          <p:txBody>
            <a:bodyPr vert="horz" lIns="0" tIns="0" rIns="0" bIns="0" rtlCol="0" anchor="b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500" b="0" i="0" kern="1200" spc="-150">
                  <a:solidFill>
                    <a:schemeClr val="tx1"/>
                  </a:solidFill>
                  <a:latin typeface="Inter" panose="020B0502030000000004" pitchFamily="34" charset="0"/>
                  <a:ea typeface="Inter" panose="020B0502030000000004" pitchFamily="34" charset="0"/>
                  <a:cs typeface="Inter" panose="020B0502030000000004" pitchFamily="34" charset="0"/>
                </a:defRPr>
              </a:lvl1pPr>
            </a:lstStyle>
            <a:p>
              <a:pPr>
                <a:lnSpc>
                  <a:spcPts val="1800"/>
                </a:lnSpc>
              </a:pPr>
              <a:r>
                <a:rPr lang="en-GB" sz="1300" u="none" spc="0" dirty="0" err="1">
                  <a:latin typeface="Arial" panose="020B0604020202020204" pitchFamily="34" charset="0"/>
                  <a:ea typeface="Inter" panose="020B0502030000000004" pitchFamily="34" charset="0"/>
                  <a:cs typeface="Arial" panose="020B0604020202020204" pitchFamily="34" charset="0"/>
                </a:rPr>
                <a:t>info@acer.europa.eu</a:t>
              </a:r>
              <a:endParaRPr lang="en-GB" sz="1300" u="none" spc="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endParaRPr>
            </a:p>
            <a:p>
              <a:pPr>
                <a:lnSpc>
                  <a:spcPts val="1800"/>
                </a:lnSpc>
              </a:pPr>
              <a:r>
                <a:rPr lang="en-GB" sz="1300" spc="0" dirty="0" err="1">
                  <a:latin typeface="Arial" panose="020B0604020202020204" pitchFamily="34" charset="0"/>
                  <a:ea typeface="Inter" panose="020B0502030000000004" pitchFamily="34" charset="0"/>
                  <a:cs typeface="Arial" panose="020B0604020202020204" pitchFamily="34" charset="0"/>
                </a:rPr>
                <a:t>acer.europa.eu</a:t>
              </a:r>
              <a:endParaRPr lang="en-SI" sz="1300" spc="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6AEEF0F-3AEB-C345-8CAB-7C7FCCF315B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808398" y="5930287"/>
              <a:ext cx="180000" cy="18000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DCA2645C-0119-3745-BB46-C257A4A0C8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6801717" y="6137846"/>
              <a:ext cx="180000" cy="180000"/>
            </a:xfrm>
            <a:prstGeom prst="rect">
              <a:avLst/>
            </a:prstGeom>
          </p:spPr>
        </p:pic>
      </p:grp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0A7DAC23-150B-AE4C-B495-CDC29B05412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193267" y="6137846"/>
            <a:ext cx="208072" cy="175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9827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7A1C639-99B2-4A4E-A848-FCDF8B8CE19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 userDrawn="1"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694D6CEC-7C5A-3644-8542-9DB48BE16B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SI" dirty="0"/>
              <a:t>Title of the presentation</a:t>
            </a:r>
            <a:endParaRPr lang="en-US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ED035378-5C01-FC45-A1F5-C4ADE23D92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i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  <a:p>
            <a:r>
              <a:rPr lang="en-GB" dirty="0"/>
              <a:t>Speaker Name</a:t>
            </a:r>
          </a:p>
          <a:p>
            <a:r>
              <a:rPr lang="en-GB" dirty="0"/>
              <a:t>Date and Location</a:t>
            </a:r>
            <a:endParaRPr lang="en-US" dirty="0"/>
          </a:p>
        </p:txBody>
      </p:sp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4A4C6FB-EF59-2346-BFA1-FB3C5245B1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77106"/>
            <a:ext cx="4411916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1490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1E58104-D31B-2A46-9D9A-EA9CD0F81CF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678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C84888C-D5DC-CE40-B058-C4F8A1386E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345" y="177106"/>
            <a:ext cx="4407226" cy="2160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 userDrawn="1"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5591749C-D1A3-984F-AFA4-5ECC1907F0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SI" dirty="0"/>
              <a:t>Title of the presentation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8EE8584F-776F-CE43-B82A-08901CB04C7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  <a:p>
            <a:r>
              <a:rPr lang="en-GB" dirty="0"/>
              <a:t>Speaker Name</a:t>
            </a:r>
          </a:p>
          <a:p>
            <a:r>
              <a:rPr lang="en-GB" dirty="0"/>
              <a:t>Date and Location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2134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Renew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A29079-BBF9-2449-9D35-924610060F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SI" dirty="0"/>
              <a:t>Title of the presentation</a:t>
            </a:r>
            <a:endParaRPr lang="en-US" dirty="0"/>
          </a:p>
        </p:txBody>
      </p:sp>
      <p:pic>
        <p:nvPicPr>
          <p:cNvPr id="9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C84888C-D5DC-CE40-B058-C4F8A1386E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77106"/>
            <a:ext cx="4411916" cy="2160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 userDrawn="1"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ubtitle 2">
            <a:extLst>
              <a:ext uri="{FF2B5EF4-FFF2-40B4-BE49-F238E27FC236}">
                <a16:creationId xmlns:a16="http://schemas.microsoft.com/office/drawing/2014/main" id="{49C593FC-B38D-F24A-AAA6-81EAFBB41B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  <a:p>
            <a:r>
              <a:rPr lang="en-GB" dirty="0"/>
              <a:t>Speaker Name</a:t>
            </a:r>
          </a:p>
          <a:p>
            <a:r>
              <a:rPr lang="en-GB" dirty="0"/>
              <a:t>Date and Location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630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1E58104-D31B-2A46-9D9A-EA9CD0F81CF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C84888C-D5DC-CE40-B058-C4F8A1386ED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345" y="177106"/>
            <a:ext cx="4407226" cy="2160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5591749C-D1A3-984F-AFA4-5ECC1907F0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SI" dirty="0"/>
              <a:t>Title of the presentation background image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8EE8584F-776F-CE43-B82A-08901CB04C7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  <a:p>
            <a:r>
              <a:rPr lang="en-GB" dirty="0"/>
              <a:t>Speaker Name</a:t>
            </a:r>
          </a:p>
          <a:p>
            <a:r>
              <a:rPr lang="en-GB" dirty="0"/>
              <a:t>Date and Location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5928C1-AE23-4C47-B754-890FE727450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678BD"/>
          </a:solidFill>
          <a:ln>
            <a:solidFill>
              <a:srgbClr val="3678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738795F-832F-7A41-BFE2-2AA1C1E129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345" y="177106"/>
            <a:ext cx="4407226" cy="21600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9C0C623-2D29-9141-8B28-8E51290D708C}"/>
              </a:ext>
            </a:extLst>
          </p:cNvPr>
          <p:cNvCxnSpPr>
            <a:cxnSpLocks/>
          </p:cNvCxnSpPr>
          <p:nvPr userDrawn="1"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66143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Glo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A29079-BBF9-2449-9D35-924610060F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C84888C-D5DC-CE40-B058-C4F8A1386E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77106"/>
            <a:ext cx="4411916" cy="2160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 userDrawn="1"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5591749C-D1A3-984F-AFA4-5ECC1907F0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SI" dirty="0"/>
              <a:t>Title of the presentation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DB95523F-D147-4043-8292-0F1CB1A989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  <a:p>
            <a:r>
              <a:rPr lang="en-GB" dirty="0"/>
              <a:t>Speaker Name</a:t>
            </a:r>
          </a:p>
          <a:p>
            <a:r>
              <a:rPr lang="en-GB" dirty="0"/>
              <a:t>Date and Location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8922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REM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A29079-BBF9-2449-9D35-924610060F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C84888C-D5DC-CE40-B058-C4F8A1386E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345" y="177106"/>
            <a:ext cx="4407226" cy="2160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 userDrawn="1"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5591749C-D1A3-984F-AFA4-5ECC1907F0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SI" dirty="0"/>
              <a:t>Title of the presentation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60C75DC-8031-B34F-8CD7-0B5EA60E28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  <a:p>
            <a:r>
              <a:rPr lang="en-GB" dirty="0"/>
              <a:t>Speaker Name</a:t>
            </a:r>
          </a:p>
          <a:p>
            <a:r>
              <a:rPr lang="en-GB" dirty="0"/>
              <a:t>Date and Location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2387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G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A29079-BBF9-2449-9D35-924610060F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00" y="337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C84888C-D5DC-CE40-B058-C4F8A1386E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345" y="177106"/>
            <a:ext cx="4407226" cy="2160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 userDrawn="1"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5591749C-D1A3-984F-AFA4-5ECC1907F0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SI" dirty="0"/>
              <a:t>Title of the presentation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60C75DC-8031-B34F-8CD7-0B5EA60E28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  <a:p>
            <a:r>
              <a:rPr lang="en-GB" dirty="0"/>
              <a:t>Speaker Name</a:t>
            </a:r>
          </a:p>
          <a:p>
            <a:r>
              <a:rPr lang="en-GB" dirty="0"/>
              <a:t>Date and Location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3759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l-SI" dirty="0"/>
              <a:t>Agenda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943D43-28BC-8C40-90F1-1912F94F2F9A}"/>
              </a:ext>
            </a:extLst>
          </p:cNvPr>
          <p:cNvSpPr/>
          <p:nvPr userDrawn="1"/>
        </p:nvSpPr>
        <p:spPr>
          <a:xfrm>
            <a:off x="0" y="6281998"/>
            <a:ext cx="12192000" cy="576002"/>
          </a:xfrm>
          <a:prstGeom prst="rect">
            <a:avLst/>
          </a:prstGeom>
          <a:solidFill>
            <a:srgbClr val="3678BD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8E16D21-2873-7F4D-BC1C-4DCC7B7156B8}" type="slidenum">
              <a:rPr lang="en-SI" smtClean="0"/>
              <a:pPr/>
              <a:t>‹#›</a:t>
            </a:fld>
            <a:endParaRPr lang="en-S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26D3AD-FEF8-4340-934D-46D6144F23E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2572" y="1511374"/>
            <a:ext cx="8734362" cy="4351338"/>
          </a:xfrm>
        </p:spPr>
        <p:txBody>
          <a:bodyPr/>
          <a:lstStyle>
            <a:lvl1pPr marL="342900" indent="-342900">
              <a:buClr>
                <a:srgbClr val="3678BD"/>
              </a:buClr>
              <a:buFont typeface="Wingdings" pitchFamily="2" charset="2"/>
              <a:buChar char="§"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Agenda item number one</a:t>
            </a:r>
          </a:p>
          <a:p>
            <a:pPr lvl="0"/>
            <a:r>
              <a:rPr lang="en-GB" dirty="0"/>
              <a:t>Agenda item number two</a:t>
            </a:r>
          </a:p>
          <a:p>
            <a:pPr lvl="0"/>
            <a:r>
              <a:rPr lang="en-GB" dirty="0"/>
              <a:t>Agenda item number three</a:t>
            </a:r>
          </a:p>
        </p:txBody>
      </p:sp>
    </p:spTree>
    <p:extLst>
      <p:ext uri="{BB962C8B-B14F-4D97-AF65-F5344CB8AC3E}">
        <p14:creationId xmlns:p14="http://schemas.microsoft.com/office/powerpoint/2010/main" val="42890335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3/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4850" y="1377949"/>
            <a:ext cx="3305175" cy="4498975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t>‹#›</a:t>
            </a:fld>
            <a:endParaRPr lang="en-SI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2498FB5-8216-1548-B0EF-EBF44C50486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90825" y="1377949"/>
            <a:ext cx="3305175" cy="4498975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AA53F0A-0D78-F94E-BF9C-8ACC2184155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443412" y="1377949"/>
            <a:ext cx="3305175" cy="4498975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09316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3/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04850" y="1377949"/>
            <a:ext cx="3305175" cy="4498975"/>
          </a:xfrm>
        </p:spPr>
        <p:txBody>
          <a:bodyPr>
            <a:normAutofit/>
          </a:bodyPr>
          <a:lstStyle>
            <a:lvl1pPr marL="285750" indent="-285750">
              <a:lnSpc>
                <a:spcPct val="120000"/>
              </a:lnSpc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Bullet list 1</a:t>
            </a:r>
          </a:p>
          <a:p>
            <a:pPr lvl="0"/>
            <a:r>
              <a:rPr lang="en-GB" dirty="0"/>
              <a:t>Bullet list 2</a:t>
            </a:r>
          </a:p>
          <a:p>
            <a:pPr lvl="0"/>
            <a:r>
              <a:rPr lang="en-GB" dirty="0"/>
              <a:t>Bullet list 3</a:t>
            </a:r>
          </a:p>
          <a:p>
            <a:pPr lvl="1"/>
            <a:r>
              <a:rPr lang="en-GB" dirty="0"/>
              <a:t>Level 2 Bullet list 1</a:t>
            </a:r>
          </a:p>
          <a:p>
            <a:pPr lvl="1"/>
            <a:r>
              <a:rPr lang="en-GB" dirty="0"/>
              <a:t>Level 2 Bullet list 2</a:t>
            </a:r>
          </a:p>
          <a:p>
            <a:pPr lvl="1"/>
            <a:r>
              <a:rPr lang="en-GB" dirty="0"/>
              <a:t>Level 2 Bullet list 3</a:t>
            </a:r>
          </a:p>
          <a:p>
            <a:pPr lvl="0"/>
            <a:r>
              <a:rPr lang="en-GB" dirty="0"/>
              <a:t>Bullet list 4</a:t>
            </a:r>
          </a:p>
          <a:p>
            <a:pPr lvl="1"/>
            <a:r>
              <a:rPr lang="en-GB" dirty="0"/>
              <a:t>Level 2 Bullet list 4</a:t>
            </a:r>
          </a:p>
          <a:p>
            <a:pPr lvl="1"/>
            <a:r>
              <a:rPr lang="en-GB" dirty="0"/>
              <a:t>Level 2 Bullet list 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t>‹#›</a:t>
            </a:fld>
            <a:endParaRPr lang="en-S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AA53F0A-0D78-F94E-BF9C-8ACC2184155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443412" y="1377949"/>
            <a:ext cx="7028588" cy="4498975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6961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Renew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A29079-BBF9-2449-9D35-924610060F0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SI" dirty="0"/>
              <a:t>Title of the presentation background image</a:t>
            </a:r>
            <a:endParaRPr lang="en-US" dirty="0"/>
          </a:p>
        </p:txBody>
      </p:sp>
      <p:pic>
        <p:nvPicPr>
          <p:cNvPr id="9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C84888C-D5DC-CE40-B058-C4F8A1386E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7106"/>
            <a:ext cx="4411916" cy="2160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ubtitle 2">
            <a:extLst>
              <a:ext uri="{FF2B5EF4-FFF2-40B4-BE49-F238E27FC236}">
                <a16:creationId xmlns:a16="http://schemas.microsoft.com/office/drawing/2014/main" id="{49C593FC-B38D-F24A-AAA6-81EAFBB41B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  <a:p>
            <a:r>
              <a:rPr lang="en-GB" dirty="0"/>
              <a:t>Speaker Name</a:t>
            </a:r>
          </a:p>
          <a:p>
            <a:r>
              <a:rPr lang="en-GB" dirty="0"/>
              <a:t>Date and Location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5245AF-6641-7A4E-B23C-A79A6745B2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4D4D13F-CFA2-0543-9CCE-43109CFF0D0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77106"/>
            <a:ext cx="4411916" cy="216000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EEF1F50-700F-AD4F-8758-1949A3E3D040}"/>
              </a:ext>
            </a:extLst>
          </p:cNvPr>
          <p:cNvCxnSpPr>
            <a:cxnSpLocks/>
          </p:cNvCxnSpPr>
          <p:nvPr userDrawn="1"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1332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Glo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A29079-BBF9-2449-9D35-924610060F0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C84888C-D5DC-CE40-B058-C4F8A1386E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7106"/>
            <a:ext cx="4411916" cy="2160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5591749C-D1A3-984F-AFA4-5ECC1907F0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SI" dirty="0"/>
              <a:t>Title of the presentation background image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DB95523F-D147-4043-8292-0F1CB1A989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  <a:p>
            <a:r>
              <a:rPr lang="en-GB" dirty="0"/>
              <a:t>Speaker Name</a:t>
            </a:r>
          </a:p>
          <a:p>
            <a:r>
              <a:rPr lang="en-GB" dirty="0"/>
              <a:t>Date and Location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32859F-D5F4-A040-A623-C48B68772D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002CDB1-8A22-DE41-8438-596048C938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77106"/>
            <a:ext cx="4411916" cy="21600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56049DD-4F2F-B546-BAC1-DA9580223C20}"/>
              </a:ext>
            </a:extLst>
          </p:cNvPr>
          <p:cNvCxnSpPr>
            <a:cxnSpLocks/>
          </p:cNvCxnSpPr>
          <p:nvPr userDrawn="1"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7979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REM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A29079-BBF9-2449-9D35-924610060F0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C84888C-D5DC-CE40-B058-C4F8A1386ED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345" y="177106"/>
            <a:ext cx="4407226" cy="2160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5591749C-D1A3-984F-AFA4-5ECC1907F0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SI" dirty="0"/>
              <a:t>Title of the presentation on renewable energy background image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60C75DC-8031-B34F-8CD7-0B5EA60E28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  <a:p>
            <a:r>
              <a:rPr lang="en-GB" dirty="0"/>
              <a:t>Speaker Name</a:t>
            </a:r>
          </a:p>
          <a:p>
            <a:r>
              <a:rPr lang="en-GB" dirty="0"/>
              <a:t>Date and Location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CD2130-0C59-A24E-87B6-47C3253CAE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E5E6D44-AD3D-734B-8CDF-7885FFE9E6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345" y="177106"/>
            <a:ext cx="4407226" cy="21600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DE95D42-62A6-3A49-9013-2E0E801F3882}"/>
              </a:ext>
            </a:extLst>
          </p:cNvPr>
          <p:cNvCxnSpPr>
            <a:cxnSpLocks/>
          </p:cNvCxnSpPr>
          <p:nvPr userDrawn="1"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7240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G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A29079-BBF9-2449-9D35-924610060F0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00" y="337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C84888C-D5DC-CE40-B058-C4F8A1386ED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345" y="177106"/>
            <a:ext cx="4407226" cy="2160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5591749C-D1A3-984F-AFA4-5ECC1907F0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SI" dirty="0"/>
              <a:t>Title of the presentation background image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60C75DC-8031-B34F-8CD7-0B5EA60E28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  <a:p>
            <a:r>
              <a:rPr lang="en-GB" dirty="0"/>
              <a:t>Speaker Name</a:t>
            </a:r>
          </a:p>
          <a:p>
            <a:r>
              <a:rPr lang="en-GB" dirty="0"/>
              <a:t>Date and Location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E1B9A39-2722-B14F-B50F-862F6D6956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00" y="337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0989843-35E4-554E-857E-B8B4D858E4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345" y="177106"/>
            <a:ext cx="4407226" cy="21600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D6A3406-20DF-EC41-B915-E2FEFD2C7051}"/>
              </a:ext>
            </a:extLst>
          </p:cNvPr>
          <p:cNvCxnSpPr>
            <a:cxnSpLocks/>
          </p:cNvCxnSpPr>
          <p:nvPr userDrawn="1"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0571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l-SI" dirty="0"/>
              <a:t>Agenda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943D43-28BC-8C40-90F1-1912F94F2F9A}"/>
              </a:ext>
            </a:extLst>
          </p:cNvPr>
          <p:cNvSpPr/>
          <p:nvPr/>
        </p:nvSpPr>
        <p:spPr>
          <a:xfrm>
            <a:off x="0" y="6281998"/>
            <a:ext cx="12192000" cy="57600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8E16D21-2873-7F4D-BC1C-4DCC7B7156B8}" type="slidenum">
              <a:rPr lang="en-SI" smtClean="0"/>
              <a:pPr/>
              <a:t>‹#›</a:t>
            </a:fld>
            <a:endParaRPr lang="en-S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26D3AD-FEF8-4340-934D-46D6144F23E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2572" y="1427034"/>
            <a:ext cx="8734362" cy="4351338"/>
          </a:xfrm>
        </p:spPr>
        <p:txBody>
          <a:bodyPr/>
          <a:lstStyle>
            <a:lvl1pPr marL="342900" indent="-342900">
              <a:buClr>
                <a:srgbClr val="3678BD"/>
              </a:buClr>
              <a:buFont typeface="Wingdings" pitchFamily="2" charset="2"/>
              <a:buChar char="§"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Agenda item number one</a:t>
            </a:r>
          </a:p>
          <a:p>
            <a:pPr lvl="0"/>
            <a:r>
              <a:rPr lang="en-GB" dirty="0"/>
              <a:t>Agenda item number two</a:t>
            </a:r>
          </a:p>
          <a:p>
            <a:pPr lvl="0"/>
            <a:r>
              <a:rPr lang="en-GB" dirty="0"/>
              <a:t>Agenda item number three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099C54-E6D9-104F-897A-7F57E35A63C7}"/>
              </a:ext>
            </a:extLst>
          </p:cNvPr>
          <p:cNvSpPr/>
          <p:nvPr userDrawn="1"/>
        </p:nvSpPr>
        <p:spPr>
          <a:xfrm>
            <a:off x="0" y="6281998"/>
            <a:ext cx="12192000" cy="576002"/>
          </a:xfrm>
          <a:prstGeom prst="rect">
            <a:avLst/>
          </a:prstGeom>
          <a:solidFill>
            <a:srgbClr val="3678BD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563383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6000" y="1066800"/>
            <a:ext cx="10800000" cy="3084787"/>
          </a:xfrm>
        </p:spPr>
        <p:txBody>
          <a:bodyPr anchor="ctr">
            <a:normAutofit/>
          </a:bodyPr>
          <a:lstStyle>
            <a:lvl1pPr algn="l">
              <a:defRPr sz="6000"/>
            </a:lvl1pPr>
          </a:lstStyle>
          <a:p>
            <a:r>
              <a:rPr lang="en-GB" dirty="0"/>
              <a:t>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94800" y="4410075"/>
            <a:ext cx="10800000" cy="147637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Section subtitle / Speaker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t>‹#›</a:t>
            </a:fld>
            <a:endParaRPr lang="en-SI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FCD5DFA-08FC-8B49-A7E1-FB3F1B9A3465}"/>
              </a:ext>
            </a:extLst>
          </p:cNvPr>
          <p:cNvCxnSpPr>
            <a:cxnSpLocks/>
          </p:cNvCxnSpPr>
          <p:nvPr/>
        </p:nvCxnSpPr>
        <p:spPr>
          <a:xfrm>
            <a:off x="696000" y="4166100"/>
            <a:ext cx="1080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8F4285B-4D3D-5548-9399-8AD26F3535EF}"/>
              </a:ext>
            </a:extLst>
          </p:cNvPr>
          <p:cNvCxnSpPr>
            <a:cxnSpLocks/>
          </p:cNvCxnSpPr>
          <p:nvPr userDrawn="1"/>
        </p:nvCxnSpPr>
        <p:spPr>
          <a:xfrm>
            <a:off x="696000" y="4166100"/>
            <a:ext cx="1080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6538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CEC7484-A3E3-C74A-BC15-3E18069ACD90}"/>
              </a:ext>
            </a:extLst>
          </p:cNvPr>
          <p:cNvSpPr/>
          <p:nvPr/>
        </p:nvSpPr>
        <p:spPr>
          <a:xfrm>
            <a:off x="-9524" y="1057274"/>
            <a:ext cx="12201524" cy="52247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6000" y="1057274"/>
            <a:ext cx="10800000" cy="3094314"/>
          </a:xfrm>
        </p:spPr>
        <p:txBody>
          <a:bodyPr anchor="ctr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96000" y="4410075"/>
            <a:ext cx="10800000" cy="147637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Section subtitle / Speaker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t>‹#›</a:t>
            </a:fld>
            <a:endParaRPr lang="en-SI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FCD5DFA-08FC-8B49-A7E1-FB3F1B9A3465}"/>
              </a:ext>
            </a:extLst>
          </p:cNvPr>
          <p:cNvCxnSpPr>
            <a:cxnSpLocks/>
          </p:cNvCxnSpPr>
          <p:nvPr/>
        </p:nvCxnSpPr>
        <p:spPr>
          <a:xfrm>
            <a:off x="696000" y="4166100"/>
            <a:ext cx="10800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2857FDB7-1C3A-C549-A253-EB50D4889C5F}"/>
              </a:ext>
            </a:extLst>
          </p:cNvPr>
          <p:cNvSpPr/>
          <p:nvPr userDrawn="1"/>
        </p:nvSpPr>
        <p:spPr>
          <a:xfrm>
            <a:off x="-9524" y="1057274"/>
            <a:ext cx="12201524" cy="5224724"/>
          </a:xfrm>
          <a:prstGeom prst="rect">
            <a:avLst/>
          </a:prstGeom>
          <a:solidFill>
            <a:srgbClr val="3678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D00337A-AC4A-D343-827D-292CAE51444C}"/>
              </a:ext>
            </a:extLst>
          </p:cNvPr>
          <p:cNvCxnSpPr>
            <a:cxnSpLocks/>
          </p:cNvCxnSpPr>
          <p:nvPr userDrawn="1"/>
        </p:nvCxnSpPr>
        <p:spPr>
          <a:xfrm>
            <a:off x="696000" y="4166100"/>
            <a:ext cx="10800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4189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691041C-9E77-D842-AAE5-515B65D773C9}"/>
              </a:ext>
            </a:extLst>
          </p:cNvPr>
          <p:cNvSpPr/>
          <p:nvPr/>
        </p:nvSpPr>
        <p:spPr>
          <a:xfrm>
            <a:off x="0" y="6282000"/>
            <a:ext cx="12192000" cy="57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80270" y="0"/>
            <a:ext cx="8715730" cy="1080000"/>
          </a:xfrm>
          <a:prstGeom prst="rect">
            <a:avLst/>
          </a:prstGeom>
        </p:spPr>
        <p:txBody>
          <a:bodyPr vert="horz" lIns="0" tIns="180000" rIns="0" bIns="180000" rtlCol="0" anchor="ctr">
            <a:normAutofit/>
          </a:bodyPr>
          <a:lstStyle/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4632" y="1430209"/>
            <a:ext cx="1080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72000" y="6281998"/>
            <a:ext cx="720000" cy="5760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8E16D21-2873-7F4D-BC1C-4DCC7B7156B8}" type="slidenum">
              <a:rPr lang="en-SI" smtClean="0"/>
              <a:pPr/>
              <a:t>‹#›</a:t>
            </a:fld>
            <a:endParaRPr lang="en-SI"/>
          </a:p>
        </p:txBody>
      </p:sp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C56792E-A1FB-BC4F-B5FD-E43FDCCB94F8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434142" y="0"/>
            <a:ext cx="2205958" cy="10800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D2DEC96-CFD0-C54C-AEEF-2574905C03C2}"/>
              </a:ext>
            </a:extLst>
          </p:cNvPr>
          <p:cNvCxnSpPr>
            <a:cxnSpLocks/>
          </p:cNvCxnSpPr>
          <p:nvPr/>
        </p:nvCxnSpPr>
        <p:spPr>
          <a:xfrm>
            <a:off x="696000" y="1080000"/>
            <a:ext cx="1080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1591B5B6-D938-0F47-BF55-D21DE155CC0B}"/>
              </a:ext>
            </a:extLst>
          </p:cNvPr>
          <p:cNvSpPr/>
          <p:nvPr userDrawn="1"/>
        </p:nvSpPr>
        <p:spPr>
          <a:xfrm>
            <a:off x="0" y="6282000"/>
            <a:ext cx="12192000" cy="57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pic>
        <p:nvPicPr>
          <p:cNvPr id="11" name="Picture 1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375F696-5CE6-CE46-AE30-00563537777A}"/>
              </a:ext>
            </a:extLst>
          </p:cNvPr>
          <p:cNvPicPr>
            <a:picLocks noChangeAspect="1"/>
          </p:cNvPicPr>
          <p:nvPr userDrawn="1"/>
        </p:nvPicPr>
        <p:blipFill>
          <a:blip r:embed="rId27"/>
          <a:stretch>
            <a:fillRect/>
          </a:stretch>
        </p:blipFill>
        <p:spPr>
          <a:xfrm>
            <a:off x="434142" y="0"/>
            <a:ext cx="2205958" cy="1080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6EFC4A9-1E97-2044-9DB0-7D4F091944BB}"/>
              </a:ext>
            </a:extLst>
          </p:cNvPr>
          <p:cNvCxnSpPr>
            <a:cxnSpLocks/>
          </p:cNvCxnSpPr>
          <p:nvPr userDrawn="1"/>
        </p:nvCxnSpPr>
        <p:spPr>
          <a:xfrm>
            <a:off x="696000" y="1080000"/>
            <a:ext cx="1080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2238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61" r:id="rId17"/>
    <p:sldLayoutId id="2147483678" r:id="rId18"/>
    <p:sldLayoutId id="2147483675" r:id="rId19"/>
    <p:sldLayoutId id="2147483673" r:id="rId20"/>
    <p:sldLayoutId id="2147483677" r:id="rId21"/>
    <p:sldLayoutId id="2147483679" r:id="rId22"/>
    <p:sldLayoutId id="2147483676" r:id="rId23"/>
    <p:sldLayoutId id="2147483672" r:id="rId24"/>
    <p:sldLayoutId id="2147483680" r:id="rId25"/>
  </p:sldLayoutIdLst>
  <p:hf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0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3678BD"/>
        </a:buClr>
        <a:buFont typeface="Wingdings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678BD"/>
        </a:buClr>
        <a:buFont typeface="Wingdings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678BD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678BD"/>
        </a:buClr>
        <a:buFont typeface="System Font Regular"/>
        <a:buChar char="-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678BD"/>
        </a:buClr>
        <a:buFont typeface="System Font Regular"/>
        <a:buChar char="-"/>
        <a:defRPr sz="1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DBCA3-5969-DF4E-AF39-3729697A93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14930" y="729000"/>
            <a:ext cx="6319264" cy="3273362"/>
          </a:xfrm>
        </p:spPr>
        <p:txBody>
          <a:bodyPr>
            <a:normAutofit/>
          </a:bodyPr>
          <a:lstStyle/>
          <a:p>
            <a:r>
              <a:rPr lang="en-GB" sz="4400" dirty="0"/>
              <a:t>Project prioritisation 2024</a:t>
            </a:r>
            <a:endParaRPr lang="en-SI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0C908D-F87D-6E45-97E2-03C0CD728E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14930" y="4234934"/>
            <a:ext cx="6449470" cy="170940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MESC meeting</a:t>
            </a:r>
          </a:p>
          <a:p>
            <a:pPr marL="0" indent="0">
              <a:buNone/>
            </a:pPr>
            <a:r>
              <a:rPr lang="en-GB" dirty="0"/>
              <a:t>13 June 2024</a:t>
            </a:r>
          </a:p>
        </p:txBody>
      </p:sp>
    </p:spTree>
    <p:extLst>
      <p:ext uri="{BB962C8B-B14F-4D97-AF65-F5344CB8AC3E}">
        <p14:creationId xmlns:p14="http://schemas.microsoft.com/office/powerpoint/2010/main" val="35388194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413B0D-22AA-9BB1-DFE3-00AAA828B6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66CDF-BDFF-63AC-92A1-CF0B11E3F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Now for a discussion…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7710E99-40E1-AAD7-4F9E-67D32FC3C7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230" r="25374"/>
          <a:stretch/>
        </p:blipFill>
        <p:spPr>
          <a:xfrm>
            <a:off x="586650" y="1566564"/>
            <a:ext cx="1813650" cy="4085184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1100F73-AEAE-7257-337B-15649668AC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3737" y="1726250"/>
            <a:ext cx="9135455" cy="421291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  <a:defRPr/>
            </a:pPr>
            <a:r>
              <a:rPr lang="en-GB" sz="2400" dirty="0">
                <a:solidFill>
                  <a:srgbClr val="000000"/>
                </a:solidFill>
              </a:rPr>
              <a:t>What prevented SDAC and SIDC NEMOs and TSOs, as well as the Nordic TSOs, from providing the requested input within the agreed timeline?</a:t>
            </a:r>
          </a:p>
          <a:p>
            <a:pPr marL="457200" lvl="1" indent="0">
              <a:buNone/>
              <a:defRPr/>
            </a:pPr>
            <a:endParaRPr lang="en-GB" sz="2400" dirty="0">
              <a:solidFill>
                <a:srgbClr val="000000"/>
              </a:solidFill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en-GB" sz="2400" dirty="0">
                <a:solidFill>
                  <a:srgbClr val="000000"/>
                </a:solidFill>
              </a:rPr>
              <a:t>How to make the exercise more effective next year?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en-GB" sz="2400" dirty="0">
                <a:solidFill>
                  <a:srgbClr val="000000"/>
                </a:solidFill>
              </a:rPr>
              <a:t>Roadmaps prepared by NEMOs and TSOs at the end of Y-1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en-GB" sz="2400" dirty="0">
                <a:solidFill>
                  <a:srgbClr val="000000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851062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8C07C45C-114B-8E40-8028-E1EDB24CAAF3}"/>
              </a:ext>
            </a:extLst>
          </p:cNvPr>
          <p:cNvSpPr txBox="1">
            <a:spLocks/>
          </p:cNvSpPr>
          <p:nvPr/>
        </p:nvSpPr>
        <p:spPr>
          <a:xfrm>
            <a:off x="696000" y="666576"/>
            <a:ext cx="10800000" cy="3094314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dirty="0"/>
              <a:t>Thank you.</a:t>
            </a:r>
            <a:br>
              <a:rPr lang="en-GB" dirty="0"/>
            </a:br>
            <a:r>
              <a:rPr lang="en-GB" dirty="0"/>
              <a:t>Any questions?</a:t>
            </a: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C07C45C-114B-8E40-8028-E1EDB24CAAF3}"/>
              </a:ext>
            </a:extLst>
          </p:cNvPr>
          <p:cNvSpPr txBox="1">
            <a:spLocks/>
          </p:cNvSpPr>
          <p:nvPr/>
        </p:nvSpPr>
        <p:spPr>
          <a:xfrm>
            <a:off x="696000" y="3158835"/>
            <a:ext cx="10800000" cy="970585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en-US" sz="2000" dirty="0"/>
          </a:p>
        </p:txBody>
      </p:sp>
      <p:sp>
        <p:nvSpPr>
          <p:cNvPr id="2" name="Rectangle 1"/>
          <p:cNvSpPr/>
          <p:nvPr/>
        </p:nvSpPr>
        <p:spPr>
          <a:xfrm>
            <a:off x="696000" y="4244679"/>
            <a:ext cx="10800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The contents of this </a:t>
            </a:r>
            <a:r>
              <a:rPr lang="sl-SI" sz="1200" dirty="0">
                <a:solidFill>
                  <a:schemeClr val="bg1"/>
                </a:solidFill>
              </a:rPr>
              <a:t>document</a:t>
            </a:r>
            <a:r>
              <a:rPr lang="en-GB" sz="1200" dirty="0">
                <a:solidFill>
                  <a:schemeClr val="bg1"/>
                </a:solidFill>
              </a:rPr>
              <a:t> do not necessarily reflect the position or opinion of the Agency.</a:t>
            </a:r>
          </a:p>
        </p:txBody>
      </p:sp>
    </p:spTree>
    <p:extLst>
      <p:ext uri="{BB962C8B-B14F-4D97-AF65-F5344CB8AC3E}">
        <p14:creationId xmlns:p14="http://schemas.microsoft.com/office/powerpoint/2010/main" val="1388073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21DCB-E284-A140-8103-86F48AF22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Background: Steps, division of tasks and deliverables</a:t>
            </a:r>
            <a:endParaRPr lang="en-S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8B1F5D-873F-6745-894D-73A791B12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t>2</a:t>
            </a:fld>
            <a:endParaRPr lang="en-SI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BF5A56B-2196-24D2-D918-E33C52F1E6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426" y="1148710"/>
            <a:ext cx="9373237" cy="489679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403376F-6C80-D9DA-6823-5166FA5D81B1}"/>
              </a:ext>
            </a:extLst>
          </p:cNvPr>
          <p:cNvSpPr/>
          <p:nvPr/>
        </p:nvSpPr>
        <p:spPr>
          <a:xfrm>
            <a:off x="6028888" y="1912689"/>
            <a:ext cx="1496037" cy="3296873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2D9EE4-A757-C5E3-34FE-BA6C68C71594}"/>
              </a:ext>
            </a:extLst>
          </p:cNvPr>
          <p:cNvSpPr txBox="1"/>
          <p:nvPr/>
        </p:nvSpPr>
        <p:spPr>
          <a:xfrm>
            <a:off x="7701093" y="2751588"/>
            <a:ext cx="4144162" cy="66273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 algn="l"/>
            <a:r>
              <a:rPr lang="en-GB" sz="1400" b="1" dirty="0">
                <a:solidFill>
                  <a:schemeClr val="accent4">
                    <a:lumMod val="50000"/>
                  </a:schemeClr>
                </a:solidFill>
              </a:rPr>
              <a:t>Deliverable 2: The Regulatory Projects Portfolio (Excel file)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77ABDA-D97B-00B4-540F-902070012404}"/>
              </a:ext>
            </a:extLst>
          </p:cNvPr>
          <p:cNvSpPr txBox="1"/>
          <p:nvPr/>
        </p:nvSpPr>
        <p:spPr>
          <a:xfrm>
            <a:off x="7701092" y="2088857"/>
            <a:ext cx="4320331" cy="66273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l"/>
            <a:r>
              <a:rPr lang="en-GB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Deliverable 1: The Regulatory Projects Planning (PowerPoint slides)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91368F-0918-78C3-658A-72C2F09119C2}"/>
              </a:ext>
            </a:extLst>
          </p:cNvPr>
          <p:cNvSpPr txBox="1"/>
          <p:nvPr/>
        </p:nvSpPr>
        <p:spPr>
          <a:xfrm>
            <a:off x="7701092" y="4408333"/>
            <a:ext cx="4236441" cy="66273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r>
              <a:rPr lang="en-GB" sz="1400" b="1" dirty="0">
                <a:solidFill>
                  <a:schemeClr val="accent4">
                    <a:lumMod val="50000"/>
                  </a:schemeClr>
                </a:solidFill>
              </a:rPr>
              <a:t>Deliverable 3: The Overview of Regulatory Projects Pipelines (Excel file)</a:t>
            </a:r>
          </a:p>
        </p:txBody>
      </p:sp>
    </p:spTree>
    <p:extLst>
      <p:ext uri="{BB962C8B-B14F-4D97-AF65-F5344CB8AC3E}">
        <p14:creationId xmlns:p14="http://schemas.microsoft.com/office/powerpoint/2010/main" val="2239643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413B0D-22AA-9BB1-DFE3-00AAA828B6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66CDF-BDFF-63AC-92A1-CF0B11E3F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How the process unfolded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6864AE-F0CA-3091-1C4F-07DBC130CF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000" y="1214223"/>
            <a:ext cx="10800000" cy="4724937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GB" b="1" dirty="0">
                <a:solidFill>
                  <a:srgbClr val="000000"/>
                </a:solidFill>
              </a:rPr>
              <a:t>6 March – 2 April</a:t>
            </a:r>
            <a:r>
              <a:rPr lang="en-GB" dirty="0">
                <a:solidFill>
                  <a:srgbClr val="000000"/>
                </a:solidFill>
              </a:rPr>
              <a:t>: MESC consultation on the available draft deliverables: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en-GB" b="1" dirty="0">
                <a:solidFill>
                  <a:srgbClr val="000000"/>
                </a:solidFill>
              </a:rPr>
              <a:t>Regulatory projects portfolio </a:t>
            </a:r>
            <a:r>
              <a:rPr lang="en-GB" dirty="0">
                <a:solidFill>
                  <a:srgbClr val="000000"/>
                </a:solidFill>
              </a:rPr>
              <a:t>and overview of regulatory projects pipelines (Excel file prepared by </a:t>
            </a:r>
            <a:r>
              <a:rPr lang="en-GB" b="1" dirty="0">
                <a:solidFill>
                  <a:srgbClr val="000000"/>
                </a:solidFill>
              </a:rPr>
              <a:t>ACER and NRAs</a:t>
            </a:r>
            <a:r>
              <a:rPr lang="en-GB" dirty="0">
                <a:solidFill>
                  <a:srgbClr val="000000"/>
                </a:solidFill>
              </a:rPr>
              <a:t>)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en-GB" dirty="0">
                <a:solidFill>
                  <a:srgbClr val="000000"/>
                </a:solidFill>
              </a:rPr>
              <a:t>Regulatory projects planning for the </a:t>
            </a:r>
            <a:r>
              <a:rPr lang="en-GB" b="1" dirty="0">
                <a:solidFill>
                  <a:srgbClr val="000000"/>
                </a:solidFill>
              </a:rPr>
              <a:t>Core TSOs </a:t>
            </a:r>
            <a:r>
              <a:rPr lang="en-GB" dirty="0">
                <a:solidFill>
                  <a:srgbClr val="000000"/>
                </a:solidFill>
              </a:rPr>
              <a:t>pipeline (prepared by Core TSOs)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en-GB" dirty="0">
                <a:solidFill>
                  <a:srgbClr val="000000"/>
                </a:solidFill>
              </a:rPr>
              <a:t>5 responses received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GB" dirty="0">
                <a:solidFill>
                  <a:srgbClr val="000000"/>
                </a:solidFill>
              </a:rPr>
              <a:t>Since </a:t>
            </a:r>
            <a:r>
              <a:rPr lang="en-GB" b="1" dirty="0">
                <a:solidFill>
                  <a:srgbClr val="000000"/>
                </a:solidFill>
              </a:rPr>
              <a:t>the regulatory projects plannings for the other three pipelines </a:t>
            </a:r>
            <a:r>
              <a:rPr lang="en-GB" dirty="0">
                <a:solidFill>
                  <a:srgbClr val="000000"/>
                </a:solidFill>
              </a:rPr>
              <a:t>(SDAC, SIDC and Nordic TSOs) </a:t>
            </a:r>
            <a:r>
              <a:rPr lang="en-GB" b="1" dirty="0">
                <a:solidFill>
                  <a:srgbClr val="000000"/>
                </a:solidFill>
              </a:rPr>
              <a:t>had not been provided in time for the MESC consultation</a:t>
            </a:r>
            <a:r>
              <a:rPr lang="en-GB" dirty="0">
                <a:solidFill>
                  <a:srgbClr val="000000"/>
                </a:solidFill>
              </a:rPr>
              <a:t>, ACER had initially decided to run a </a:t>
            </a:r>
            <a:r>
              <a:rPr lang="en-GB" b="1" dirty="0">
                <a:solidFill>
                  <a:srgbClr val="000000"/>
                </a:solidFill>
              </a:rPr>
              <a:t>follow-up MESC consultation </a:t>
            </a:r>
            <a:r>
              <a:rPr lang="en-GB" dirty="0">
                <a:solidFill>
                  <a:srgbClr val="000000"/>
                </a:solidFill>
              </a:rPr>
              <a:t>(3 weeks long) on the remaining deliverables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GB" dirty="0">
                <a:solidFill>
                  <a:srgbClr val="000000"/>
                </a:solidFill>
              </a:rPr>
              <a:t>In subsequent exchanges with the Nordic TSOs and SDAC and SIDC representatives, it became clear that </a:t>
            </a:r>
            <a:r>
              <a:rPr lang="en-GB" b="1" dirty="0">
                <a:solidFill>
                  <a:srgbClr val="000000"/>
                </a:solidFill>
              </a:rPr>
              <a:t>these deliverables</a:t>
            </a:r>
            <a:r>
              <a:rPr lang="en-GB" dirty="0">
                <a:solidFill>
                  <a:srgbClr val="000000"/>
                </a:solidFill>
              </a:rPr>
              <a:t>, </a:t>
            </a:r>
            <a:r>
              <a:rPr lang="en-GB" b="1" dirty="0">
                <a:solidFill>
                  <a:srgbClr val="FF0000"/>
                </a:solidFill>
              </a:rPr>
              <a:t>with the requested content and in the agreed format</a:t>
            </a:r>
            <a:r>
              <a:rPr lang="en-GB" dirty="0">
                <a:solidFill>
                  <a:srgbClr val="000000"/>
                </a:solidFill>
              </a:rPr>
              <a:t>, </a:t>
            </a:r>
            <a:r>
              <a:rPr lang="en-GB" b="1" dirty="0">
                <a:solidFill>
                  <a:srgbClr val="000000"/>
                </a:solidFill>
              </a:rPr>
              <a:t>would not have been provided in the foreseeable future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GB" dirty="0">
                <a:solidFill>
                  <a:srgbClr val="000000"/>
                </a:solidFill>
              </a:rPr>
              <a:t>Given these developments, on 22 May ACER sent an email to MESC members informing them that </a:t>
            </a:r>
            <a:r>
              <a:rPr lang="en-GB" b="1" dirty="0">
                <a:solidFill>
                  <a:srgbClr val="000000"/>
                </a:solidFill>
              </a:rPr>
              <a:t>this year’s prioritisation exercise will conclude only with the ACER-NRAs and Core TSOs deliverables</a:t>
            </a:r>
          </a:p>
        </p:txBody>
      </p:sp>
    </p:spTree>
    <p:extLst>
      <p:ext uri="{BB962C8B-B14F-4D97-AF65-F5344CB8AC3E}">
        <p14:creationId xmlns:p14="http://schemas.microsoft.com/office/powerpoint/2010/main" val="750027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Feedback from market participants on ACER-NRAs deliverables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6000" y="1214223"/>
            <a:ext cx="10800000" cy="4724937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  <a:defRPr/>
            </a:pPr>
            <a:r>
              <a:rPr lang="en-GB" sz="2000" b="1" dirty="0">
                <a:solidFill>
                  <a:srgbClr val="000000"/>
                </a:solidFill>
              </a:rPr>
              <a:t>3 responses from market participants</a:t>
            </a:r>
            <a:r>
              <a:rPr lang="en-GB" sz="2000" dirty="0">
                <a:solidFill>
                  <a:srgbClr val="000000"/>
                </a:solidFill>
              </a:rPr>
              <a:t>: Europex, Energy Traders Europe, Eurelectric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GB" sz="2000" dirty="0">
                <a:solidFill>
                  <a:srgbClr val="000000"/>
                </a:solidFill>
              </a:rPr>
              <a:t>High-level comments: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en-GB" sz="2000" b="1" dirty="0">
                <a:solidFill>
                  <a:srgbClr val="000000"/>
                </a:solidFill>
              </a:rPr>
              <a:t>All Regulations should be in scope</a:t>
            </a:r>
            <a:r>
              <a:rPr lang="en-GB" sz="2000" dirty="0">
                <a:solidFill>
                  <a:srgbClr val="000000"/>
                </a:solidFill>
              </a:rPr>
              <a:t>, not only on CACM-related projects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en-GB" sz="2000" b="1" dirty="0">
                <a:solidFill>
                  <a:srgbClr val="000000"/>
                </a:solidFill>
              </a:rPr>
              <a:t>National and regional projects </a:t>
            </a:r>
            <a:r>
              <a:rPr lang="en-GB" sz="2000" dirty="0">
                <a:solidFill>
                  <a:srgbClr val="000000"/>
                </a:solidFill>
              </a:rPr>
              <a:t>are not considered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en-GB" sz="2000" dirty="0">
                <a:solidFill>
                  <a:srgbClr val="000000"/>
                </a:solidFill>
              </a:rPr>
              <a:t>An assessment of the </a:t>
            </a:r>
            <a:r>
              <a:rPr lang="en-GB" sz="2000" b="1" dirty="0">
                <a:solidFill>
                  <a:srgbClr val="000000"/>
                </a:solidFill>
              </a:rPr>
              <a:t>costs and/or efforts </a:t>
            </a:r>
            <a:r>
              <a:rPr lang="en-GB" sz="2000" dirty="0">
                <a:solidFill>
                  <a:srgbClr val="000000"/>
                </a:solidFill>
              </a:rPr>
              <a:t>to implement the respective projects is missing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en-GB" sz="2000" dirty="0">
                <a:solidFill>
                  <a:srgbClr val="000000"/>
                </a:solidFill>
              </a:rPr>
              <a:t>The benefits are described and weighted in a </a:t>
            </a:r>
            <a:r>
              <a:rPr lang="en-GB" sz="2000" b="1" dirty="0">
                <a:solidFill>
                  <a:srgbClr val="000000"/>
                </a:solidFill>
              </a:rPr>
              <a:t>qualitative manner </a:t>
            </a:r>
            <a:r>
              <a:rPr lang="en-GB" sz="2000" dirty="0">
                <a:solidFill>
                  <a:srgbClr val="000000"/>
                </a:solidFill>
              </a:rPr>
              <a:t>only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en-GB" sz="2000" dirty="0">
                <a:solidFill>
                  <a:srgbClr val="000000"/>
                </a:solidFill>
              </a:rPr>
              <a:t>Some </a:t>
            </a:r>
            <a:r>
              <a:rPr lang="en-GB" sz="2000" b="1" dirty="0">
                <a:solidFill>
                  <a:srgbClr val="000000"/>
                </a:solidFill>
              </a:rPr>
              <a:t>further reasoning </a:t>
            </a:r>
            <a:r>
              <a:rPr lang="en-GB" sz="2000" dirty="0">
                <a:solidFill>
                  <a:srgbClr val="000000"/>
                </a:solidFill>
              </a:rPr>
              <a:t>might be needed to justify the assigned score per criterion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GB" sz="2000" dirty="0">
                <a:solidFill>
                  <a:srgbClr val="000000"/>
                </a:solidFill>
              </a:rPr>
              <a:t>Specific comments: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en-GB" sz="2000" b="1" dirty="0">
                <a:solidFill>
                  <a:srgbClr val="000000"/>
                </a:solidFill>
              </a:rPr>
              <a:t>Other “projects” were added to the list </a:t>
            </a:r>
            <a:r>
              <a:rPr lang="en-GB" sz="2000" dirty="0">
                <a:solidFill>
                  <a:srgbClr val="000000"/>
                </a:solidFill>
              </a:rPr>
              <a:t>(e.g. application of min cross-zonal capacity requirements, data quality and completeness of ENTSO-E TP and JAO, …)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en-GB" sz="2000" b="1" dirty="0">
                <a:solidFill>
                  <a:srgbClr val="000000"/>
                </a:solidFill>
              </a:rPr>
              <a:t>Different scores </a:t>
            </a:r>
            <a:r>
              <a:rPr lang="en-GB" sz="2000" dirty="0">
                <a:solidFill>
                  <a:srgbClr val="000000"/>
                </a:solidFill>
              </a:rPr>
              <a:t>proposed for some projects</a:t>
            </a:r>
          </a:p>
          <a:p>
            <a:pPr lvl="1">
              <a:buFont typeface="Wingdings" pitchFamily="2" charset="2"/>
              <a:buChar char="§"/>
              <a:defRPr/>
            </a:pPr>
            <a:endParaRPr lang="en-GB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053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Feedback from TSOs on ACER-NRAs deliverables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6000" y="1214223"/>
            <a:ext cx="10800000" cy="490974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  <a:defRPr/>
            </a:pPr>
            <a:r>
              <a:rPr lang="en-GB" sz="2000" b="1" dirty="0">
                <a:solidFill>
                  <a:srgbClr val="000000"/>
                </a:solidFill>
              </a:rPr>
              <a:t>Core TSOs</a:t>
            </a:r>
            <a:r>
              <a:rPr lang="en-GB" sz="2000" dirty="0">
                <a:solidFill>
                  <a:srgbClr val="000000"/>
                </a:solidFill>
              </a:rPr>
              <a:t>: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en-GB" sz="2000" b="1" dirty="0">
                <a:solidFill>
                  <a:srgbClr val="000000"/>
                </a:solidFill>
              </a:rPr>
              <a:t>Small corrections and additions </a:t>
            </a:r>
            <a:r>
              <a:rPr lang="en-GB" sz="2000" dirty="0">
                <a:solidFill>
                  <a:srgbClr val="000000"/>
                </a:solidFill>
              </a:rPr>
              <a:t>on specific projects (e.g. dependencies, duration from decision to legal deadline, provisional implementation deadline, …)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en-GB" sz="2000" dirty="0">
                <a:solidFill>
                  <a:srgbClr val="000000"/>
                </a:solidFill>
              </a:rPr>
              <a:t>The </a:t>
            </a:r>
            <a:r>
              <a:rPr lang="en-GB" sz="2000" b="1" dirty="0">
                <a:solidFill>
                  <a:srgbClr val="000000"/>
                </a:solidFill>
              </a:rPr>
              <a:t>transition to CGMES grid model</a:t>
            </a:r>
            <a:r>
              <a:rPr lang="en-GB" sz="2000" dirty="0">
                <a:solidFill>
                  <a:srgbClr val="000000"/>
                </a:solidFill>
              </a:rPr>
              <a:t> needs to be considered as an additional project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en-GB" sz="2000" dirty="0">
                <a:solidFill>
                  <a:srgbClr val="000000"/>
                </a:solidFill>
              </a:rPr>
              <a:t>The outcome of this prioritisation exercise, together with </a:t>
            </a:r>
            <a:r>
              <a:rPr lang="en-GB" sz="2000" b="1" dirty="0">
                <a:solidFill>
                  <a:srgbClr val="000000"/>
                </a:solidFill>
              </a:rPr>
              <a:t>functional dependencies </a:t>
            </a:r>
            <a:r>
              <a:rPr lang="en-GB" sz="2000" dirty="0">
                <a:solidFill>
                  <a:srgbClr val="000000"/>
                </a:solidFill>
              </a:rPr>
              <a:t>between projects, will be considered when defining the implementation deadline of </a:t>
            </a:r>
            <a:r>
              <a:rPr lang="en-GB" sz="2000" b="1" dirty="0">
                <a:solidFill>
                  <a:srgbClr val="000000"/>
                </a:solidFill>
              </a:rPr>
              <a:t>projects that are still to be planned or are currently in the regulatory phase</a:t>
            </a:r>
            <a:r>
              <a:rPr lang="en-GB" sz="2000" dirty="0">
                <a:solidFill>
                  <a:srgbClr val="000000"/>
                </a:solidFill>
              </a:rPr>
              <a:t>, e.g. Central Europe CCR or harmonised market-based allocation 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GB" sz="2000" b="1" dirty="0">
                <a:solidFill>
                  <a:srgbClr val="000000"/>
                </a:solidFill>
              </a:rPr>
              <a:t>Nordic TSOs</a:t>
            </a:r>
            <a:r>
              <a:rPr lang="en-GB" sz="2000" dirty="0">
                <a:solidFill>
                  <a:srgbClr val="000000"/>
                </a:solidFill>
              </a:rPr>
              <a:t>: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en-GB" sz="2000" dirty="0">
                <a:solidFill>
                  <a:srgbClr val="000000"/>
                </a:solidFill>
              </a:rPr>
              <a:t>Small corrections and additions on specific projects (e.g. long-term flow-based, harmonised market-based, …)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en-GB" sz="2000" dirty="0">
                <a:solidFill>
                  <a:srgbClr val="000000"/>
                </a:solidFill>
              </a:rPr>
              <a:t>How to consider </a:t>
            </a:r>
            <a:r>
              <a:rPr lang="en-GB" sz="2000" b="1" dirty="0">
                <a:solidFill>
                  <a:srgbClr val="000000"/>
                </a:solidFill>
              </a:rPr>
              <a:t>the impact of Hansa projects </a:t>
            </a:r>
            <a:r>
              <a:rPr lang="en-GB" sz="2000" dirty="0">
                <a:solidFill>
                  <a:srgbClr val="000000"/>
                </a:solidFill>
              </a:rPr>
              <a:t>since the same RCC is involved, hence the same IT systems are used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en-GB" sz="2000" dirty="0">
                <a:solidFill>
                  <a:srgbClr val="000000"/>
                </a:solidFill>
              </a:rPr>
              <a:t>Difficult to draft a clear time plan due to </a:t>
            </a:r>
            <a:r>
              <a:rPr lang="en-GB" sz="2000" b="1" dirty="0">
                <a:solidFill>
                  <a:srgbClr val="000000"/>
                </a:solidFill>
              </a:rPr>
              <a:t>several interdependencies and related uncertainties</a:t>
            </a:r>
            <a:endParaRPr lang="en-GB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058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884E7D-8D80-32FC-FAF2-600720DB84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A07C8-48F5-71F1-2B1A-C777250AE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List of projects and their priority: SDAC</a:t>
            </a:r>
            <a:endParaRPr lang="en-S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3F86BF-043B-D477-A2E3-B63F72704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t>6</a:t>
            </a:fld>
            <a:endParaRPr lang="en-SI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573404A-1ECF-CFA2-C3E9-532FB2605777}"/>
              </a:ext>
            </a:extLst>
          </p:cNvPr>
          <p:cNvGraphicFramePr>
            <a:graphicFrameLocks noGrp="1"/>
          </p:cNvGraphicFramePr>
          <p:nvPr/>
        </p:nvGraphicFramePr>
        <p:xfrm>
          <a:off x="520116" y="1247583"/>
          <a:ext cx="11224472" cy="42743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5133">
                  <a:extLst>
                    <a:ext uri="{9D8B030D-6E8A-4147-A177-3AD203B41FA5}">
                      <a16:colId xmlns:a16="http://schemas.microsoft.com/office/drawing/2014/main" val="1332325712"/>
                    </a:ext>
                  </a:extLst>
                </a:gridCol>
                <a:gridCol w="1595133">
                  <a:extLst>
                    <a:ext uri="{9D8B030D-6E8A-4147-A177-3AD203B41FA5}">
                      <a16:colId xmlns:a16="http://schemas.microsoft.com/office/drawing/2014/main" val="1826056438"/>
                    </a:ext>
                  </a:extLst>
                </a:gridCol>
                <a:gridCol w="1595133">
                  <a:extLst>
                    <a:ext uri="{9D8B030D-6E8A-4147-A177-3AD203B41FA5}">
                      <a16:colId xmlns:a16="http://schemas.microsoft.com/office/drawing/2014/main" val="2225528452"/>
                    </a:ext>
                  </a:extLst>
                </a:gridCol>
                <a:gridCol w="1653674">
                  <a:extLst>
                    <a:ext uri="{9D8B030D-6E8A-4147-A177-3AD203B41FA5}">
                      <a16:colId xmlns:a16="http://schemas.microsoft.com/office/drawing/2014/main" val="1182974920"/>
                    </a:ext>
                  </a:extLst>
                </a:gridCol>
                <a:gridCol w="1595133">
                  <a:extLst>
                    <a:ext uri="{9D8B030D-6E8A-4147-A177-3AD203B41FA5}">
                      <a16:colId xmlns:a16="http://schemas.microsoft.com/office/drawing/2014/main" val="3258327507"/>
                    </a:ext>
                  </a:extLst>
                </a:gridCol>
                <a:gridCol w="1595133">
                  <a:extLst>
                    <a:ext uri="{9D8B030D-6E8A-4147-A177-3AD203B41FA5}">
                      <a16:colId xmlns:a16="http://schemas.microsoft.com/office/drawing/2014/main" val="1392892715"/>
                    </a:ext>
                  </a:extLst>
                </a:gridCol>
                <a:gridCol w="1595133">
                  <a:extLst>
                    <a:ext uri="{9D8B030D-6E8A-4147-A177-3AD203B41FA5}">
                      <a16:colId xmlns:a16="http://schemas.microsoft.com/office/drawing/2014/main" val="3983942199"/>
                    </a:ext>
                  </a:extLst>
                </a:gridCol>
              </a:tblGrid>
              <a:tr h="1187375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Project name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Project pipeline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Regulatory deadline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Legal origin of the deadline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Implementation status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Provisional implementation deadline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Qualitative project priority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95510846"/>
                  </a:ext>
                </a:extLst>
              </a:tr>
              <a:tr h="1113165"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Core advanced hybrid coupling for 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CACM SDAC &amp; TSOs capacity calculation – Core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dirty="0"/>
                        <a:t>30 June 2025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dirty="0"/>
                        <a:t>Core DA CCM (2</a:t>
                      </a:r>
                      <a:r>
                        <a:rPr lang="en-GB" sz="1300" baseline="30000" dirty="0"/>
                        <a:t>nd</a:t>
                      </a:r>
                      <a:r>
                        <a:rPr lang="en-GB" sz="1300" dirty="0"/>
                        <a:t> amendment)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Implementation phase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30 June 2025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High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93895403"/>
                  </a:ext>
                </a:extLst>
              </a:tr>
              <a:tr h="1113165"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Co-optimisation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CACM SDAC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EB Regulation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Implementation phase (R&amp;D)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High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4474732"/>
                  </a:ext>
                </a:extLst>
              </a:tr>
              <a:tr h="860621"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Border and NEMO additions in SDAC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CACM SDAC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dirty="0"/>
                        <a:t>MCO IP / Core DA CCM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Continuous task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Baseload project to be organised in go-live windows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545513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7024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D2CE3E-A1CE-FF9D-9AFE-409F9D1D71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713FB-12E9-D9FF-6F05-8D83C4FEB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List of projects and their priority: SIDC</a:t>
            </a:r>
            <a:endParaRPr lang="en-S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32A925-DCA6-9BBE-4EF3-998E65CDF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t>7</a:t>
            </a:fld>
            <a:endParaRPr lang="en-SI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AB6F01B-1A2C-FD83-A7B9-6F392EA16F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3361285"/>
              </p:ext>
            </p:extLst>
          </p:nvPr>
        </p:nvGraphicFramePr>
        <p:xfrm>
          <a:off x="520116" y="1247586"/>
          <a:ext cx="11224472" cy="4290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5133">
                  <a:extLst>
                    <a:ext uri="{9D8B030D-6E8A-4147-A177-3AD203B41FA5}">
                      <a16:colId xmlns:a16="http://schemas.microsoft.com/office/drawing/2014/main" val="1332325712"/>
                    </a:ext>
                  </a:extLst>
                </a:gridCol>
                <a:gridCol w="1595133">
                  <a:extLst>
                    <a:ext uri="{9D8B030D-6E8A-4147-A177-3AD203B41FA5}">
                      <a16:colId xmlns:a16="http://schemas.microsoft.com/office/drawing/2014/main" val="1826056438"/>
                    </a:ext>
                  </a:extLst>
                </a:gridCol>
                <a:gridCol w="1595133">
                  <a:extLst>
                    <a:ext uri="{9D8B030D-6E8A-4147-A177-3AD203B41FA5}">
                      <a16:colId xmlns:a16="http://schemas.microsoft.com/office/drawing/2014/main" val="2225528452"/>
                    </a:ext>
                  </a:extLst>
                </a:gridCol>
                <a:gridCol w="1653674">
                  <a:extLst>
                    <a:ext uri="{9D8B030D-6E8A-4147-A177-3AD203B41FA5}">
                      <a16:colId xmlns:a16="http://schemas.microsoft.com/office/drawing/2014/main" val="1182974920"/>
                    </a:ext>
                  </a:extLst>
                </a:gridCol>
                <a:gridCol w="1595133">
                  <a:extLst>
                    <a:ext uri="{9D8B030D-6E8A-4147-A177-3AD203B41FA5}">
                      <a16:colId xmlns:a16="http://schemas.microsoft.com/office/drawing/2014/main" val="3258327507"/>
                    </a:ext>
                  </a:extLst>
                </a:gridCol>
                <a:gridCol w="1595133">
                  <a:extLst>
                    <a:ext uri="{9D8B030D-6E8A-4147-A177-3AD203B41FA5}">
                      <a16:colId xmlns:a16="http://schemas.microsoft.com/office/drawing/2014/main" val="1392892715"/>
                    </a:ext>
                  </a:extLst>
                </a:gridCol>
                <a:gridCol w="1595133">
                  <a:extLst>
                    <a:ext uri="{9D8B030D-6E8A-4147-A177-3AD203B41FA5}">
                      <a16:colId xmlns:a16="http://schemas.microsoft.com/office/drawing/2014/main" val="3983942199"/>
                    </a:ext>
                  </a:extLst>
                </a:gridCol>
              </a:tblGrid>
              <a:tr h="903176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Project name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Project pipeline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Regulatory deadline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Legal origin of the deadline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Implementation status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Provisional implementation deadline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Qualitative project priority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95510846"/>
                  </a:ext>
                </a:extLst>
              </a:tr>
              <a:tr h="84672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dirty="0"/>
                        <a:t>Flow-based allocation in ID (intraday auctions)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CACM SIDC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To be started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High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04704486"/>
                  </a:ext>
                </a:extLst>
              </a:tr>
              <a:tr h="846728">
                <a:tc>
                  <a:txBody>
                    <a:bodyPr/>
                    <a:lstStyle/>
                    <a:p>
                      <a:pPr algn="ctr"/>
                      <a:r>
                        <a:rPr lang="en-GB" sz="1300" dirty="0">
                          <a:solidFill>
                            <a:srgbClr val="FF0000"/>
                          </a:solidFill>
                        </a:rPr>
                        <a:t>ID CZGCT </a:t>
                      </a:r>
                    </a:p>
                    <a:p>
                      <a:pPr algn="ctr"/>
                      <a:r>
                        <a:rPr lang="en-GB" sz="1300" dirty="0">
                          <a:solidFill>
                            <a:srgbClr val="FF0000"/>
                          </a:solidFill>
                        </a:rPr>
                        <a:t>&lt;= 30 min*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>
                          <a:solidFill>
                            <a:schemeClr val="tx1"/>
                          </a:solidFill>
                        </a:rPr>
                        <a:t>CACM SIDC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>
                          <a:solidFill>
                            <a:schemeClr val="tx1"/>
                          </a:solidFill>
                        </a:rPr>
                        <a:t>1 January 2026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>
                          <a:solidFill>
                            <a:schemeClr val="tx1"/>
                          </a:solidFill>
                        </a:rPr>
                        <a:t>EMD reform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>
                          <a:solidFill>
                            <a:schemeClr val="tx1"/>
                          </a:solidFill>
                        </a:rPr>
                        <a:t>To be started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3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>
                          <a:solidFill>
                            <a:schemeClr val="tx1"/>
                          </a:solidFill>
                        </a:rPr>
                        <a:t>High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4230286"/>
                  </a:ext>
                </a:extLst>
              </a:tr>
              <a:tr h="846728"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Flow-based allocation in ID (continuous)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CACM SIDC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August 2023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Algorithm methodology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Implementation phase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2027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Low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76871381"/>
                  </a:ext>
                </a:extLst>
              </a:tr>
              <a:tr h="846728"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Border and NEMO additions in SIDC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CACM SIDC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MCO IP / Core ID CCM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Continuous task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dirty="0"/>
                        <a:t>Baseload project to be organised in go-live windows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265332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895A4BA-21F6-DBDD-4137-16EF2A21E5D9}"/>
              </a:ext>
            </a:extLst>
          </p:cNvPr>
          <p:cNvSpPr txBox="1"/>
          <p:nvPr/>
        </p:nvSpPr>
        <p:spPr>
          <a:xfrm>
            <a:off x="606751" y="5785503"/>
            <a:ext cx="10289137" cy="25637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 fontScale="70000" lnSpcReduction="20000"/>
          </a:bodyPr>
          <a:lstStyle/>
          <a:p>
            <a:pPr algn="l"/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* Added based on the feedback received in the MESC consultation</a:t>
            </a:r>
          </a:p>
        </p:txBody>
      </p:sp>
    </p:spTree>
    <p:extLst>
      <p:ext uri="{BB962C8B-B14F-4D97-AF65-F5344CB8AC3E}">
        <p14:creationId xmlns:p14="http://schemas.microsoft.com/office/powerpoint/2010/main" val="1123864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C9E2B2-F1CE-0DDC-5BB0-3CC4B0FA70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0DD23-C987-6A9E-071A-E00C88921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List of projects and their priority: Core TSOs</a:t>
            </a:r>
            <a:endParaRPr lang="en-S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FAB6CD-CDCF-2204-61DE-2A1DA503F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t>8</a:t>
            </a:fld>
            <a:endParaRPr lang="en-SI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6112BF5-22D3-0203-AC78-DF0DB17422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8253831"/>
              </p:ext>
            </p:extLst>
          </p:nvPr>
        </p:nvGraphicFramePr>
        <p:xfrm>
          <a:off x="520116" y="1172085"/>
          <a:ext cx="11224472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5133">
                  <a:extLst>
                    <a:ext uri="{9D8B030D-6E8A-4147-A177-3AD203B41FA5}">
                      <a16:colId xmlns:a16="http://schemas.microsoft.com/office/drawing/2014/main" val="1332325712"/>
                    </a:ext>
                  </a:extLst>
                </a:gridCol>
                <a:gridCol w="1595133">
                  <a:extLst>
                    <a:ext uri="{9D8B030D-6E8A-4147-A177-3AD203B41FA5}">
                      <a16:colId xmlns:a16="http://schemas.microsoft.com/office/drawing/2014/main" val="1826056438"/>
                    </a:ext>
                  </a:extLst>
                </a:gridCol>
                <a:gridCol w="1595133">
                  <a:extLst>
                    <a:ext uri="{9D8B030D-6E8A-4147-A177-3AD203B41FA5}">
                      <a16:colId xmlns:a16="http://schemas.microsoft.com/office/drawing/2014/main" val="2225528452"/>
                    </a:ext>
                  </a:extLst>
                </a:gridCol>
                <a:gridCol w="1653674">
                  <a:extLst>
                    <a:ext uri="{9D8B030D-6E8A-4147-A177-3AD203B41FA5}">
                      <a16:colId xmlns:a16="http://schemas.microsoft.com/office/drawing/2014/main" val="1182974920"/>
                    </a:ext>
                  </a:extLst>
                </a:gridCol>
                <a:gridCol w="1595133">
                  <a:extLst>
                    <a:ext uri="{9D8B030D-6E8A-4147-A177-3AD203B41FA5}">
                      <a16:colId xmlns:a16="http://schemas.microsoft.com/office/drawing/2014/main" val="3258327507"/>
                    </a:ext>
                  </a:extLst>
                </a:gridCol>
                <a:gridCol w="1595133">
                  <a:extLst>
                    <a:ext uri="{9D8B030D-6E8A-4147-A177-3AD203B41FA5}">
                      <a16:colId xmlns:a16="http://schemas.microsoft.com/office/drawing/2014/main" val="1392892715"/>
                    </a:ext>
                  </a:extLst>
                </a:gridCol>
                <a:gridCol w="1595133">
                  <a:extLst>
                    <a:ext uri="{9D8B030D-6E8A-4147-A177-3AD203B41FA5}">
                      <a16:colId xmlns:a16="http://schemas.microsoft.com/office/drawing/2014/main" val="3983942199"/>
                    </a:ext>
                  </a:extLst>
                </a:gridCol>
              </a:tblGrid>
              <a:tr h="654972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Project name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Project pipeline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Regulatory deadline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Legal origin of the deadline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Implementation status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Provisional implementation deadline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Qualitative project priority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95510846"/>
                  </a:ext>
                </a:extLst>
              </a:tr>
              <a:tr h="614036"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Core advanced hybrid coupling for 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CACM SDAC &amp; TSOs capacity calculation – Core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dirty="0"/>
                        <a:t>30 June 2025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dirty="0"/>
                        <a:t>Core DA CCM (2</a:t>
                      </a:r>
                      <a:r>
                        <a:rPr lang="en-GB" sz="1300" baseline="30000" dirty="0"/>
                        <a:t>nd</a:t>
                      </a:r>
                      <a:r>
                        <a:rPr lang="en-GB" sz="1300" dirty="0"/>
                        <a:t> amendment)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Implementation phase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30 June 2025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High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2463124"/>
                  </a:ext>
                </a:extLst>
              </a:tr>
              <a:tr h="445315"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Coordinated validation in Core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dirty="0"/>
                        <a:t>TSOs capacity calculation - Core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dirty="0"/>
                        <a:t>8 December 2025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Core DA CCM (3</a:t>
                      </a:r>
                      <a:r>
                        <a:rPr lang="en-GB" sz="1300" baseline="30000" dirty="0"/>
                        <a:t>rd</a:t>
                      </a:r>
                      <a:r>
                        <a:rPr lang="en-GB" sz="1300" dirty="0"/>
                        <a:t> amendment)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Implementation phase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End-2025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High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10426186"/>
                  </a:ext>
                </a:extLst>
              </a:tr>
              <a:tr h="614036"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ROSC-RDCT Core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dirty="0"/>
                        <a:t>TSOs capacity calculation - Core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i)   4 June 2023     ii)  4 June 2025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300" dirty="0"/>
                        <a:t>Article 67 SOGL, Article 35 and Article 74 CACM</a:t>
                      </a:r>
                      <a:endParaRPr lang="en-GB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Implementation phase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i) Q4 2026 – Q4 2028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High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80354337"/>
                  </a:ext>
                </a:extLst>
              </a:tr>
              <a:tr h="436648"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Core-ITN merger in DA (CE CCR)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TSOs capacity calculation - Core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Core DA CCM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To be started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High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4474732"/>
                  </a:ext>
                </a:extLst>
              </a:tr>
              <a:tr h="614036"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Core ID flow-based CC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TSOs capacity calculation - Core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May 2026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dirty="0"/>
                        <a:t>Core ID CCM (2</a:t>
                      </a:r>
                      <a:r>
                        <a:rPr lang="en-GB" sz="1300" baseline="30000" dirty="0"/>
                        <a:t>nd</a:t>
                      </a:r>
                      <a:r>
                        <a:rPr lang="en-GB" sz="1300" dirty="0"/>
                        <a:t> and 3</a:t>
                      </a:r>
                      <a:r>
                        <a:rPr lang="en-GB" sz="1300" baseline="30000" dirty="0"/>
                        <a:t>rd</a:t>
                      </a:r>
                      <a:r>
                        <a:rPr lang="en-GB" sz="1300" dirty="0"/>
                        <a:t> amendment)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Implementation phase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May 2026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Medium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53916458"/>
                  </a:ext>
                </a:extLst>
              </a:tr>
              <a:tr h="61403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dirty="0"/>
                        <a:t>Cross-zonal CC in balancing (BTCC) - Core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TSOs capacity calculation - Core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dirty="0"/>
                        <a:t>Article 37(3) EBGL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To be started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2026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Medium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59496411"/>
                  </a:ext>
                </a:extLst>
              </a:tr>
              <a:tr h="436648"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Switzerland in Core DA CC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TSOs capacity calculation - Core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Implementation phase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End-2025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Low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537467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1332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A60A6E-F03C-A507-37D5-7E82B5F81B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AC297-276A-943F-A97E-AEC7C292B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List of projects and their priority: Nordic TSOs</a:t>
            </a:r>
            <a:endParaRPr lang="en-S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22CF9C-FFC2-D868-2691-8AED58582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t>9</a:t>
            </a:fld>
            <a:endParaRPr lang="en-SI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0F97031-0FC5-7184-CCA3-CD2066B090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9913855"/>
              </p:ext>
            </p:extLst>
          </p:nvPr>
        </p:nvGraphicFramePr>
        <p:xfrm>
          <a:off x="520116" y="1247582"/>
          <a:ext cx="11224472" cy="4336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5133">
                  <a:extLst>
                    <a:ext uri="{9D8B030D-6E8A-4147-A177-3AD203B41FA5}">
                      <a16:colId xmlns:a16="http://schemas.microsoft.com/office/drawing/2014/main" val="1332325712"/>
                    </a:ext>
                  </a:extLst>
                </a:gridCol>
                <a:gridCol w="1595133">
                  <a:extLst>
                    <a:ext uri="{9D8B030D-6E8A-4147-A177-3AD203B41FA5}">
                      <a16:colId xmlns:a16="http://schemas.microsoft.com/office/drawing/2014/main" val="1826056438"/>
                    </a:ext>
                  </a:extLst>
                </a:gridCol>
                <a:gridCol w="1595133">
                  <a:extLst>
                    <a:ext uri="{9D8B030D-6E8A-4147-A177-3AD203B41FA5}">
                      <a16:colId xmlns:a16="http://schemas.microsoft.com/office/drawing/2014/main" val="2225528452"/>
                    </a:ext>
                  </a:extLst>
                </a:gridCol>
                <a:gridCol w="1653674">
                  <a:extLst>
                    <a:ext uri="{9D8B030D-6E8A-4147-A177-3AD203B41FA5}">
                      <a16:colId xmlns:a16="http://schemas.microsoft.com/office/drawing/2014/main" val="1182974920"/>
                    </a:ext>
                  </a:extLst>
                </a:gridCol>
                <a:gridCol w="1595133">
                  <a:extLst>
                    <a:ext uri="{9D8B030D-6E8A-4147-A177-3AD203B41FA5}">
                      <a16:colId xmlns:a16="http://schemas.microsoft.com/office/drawing/2014/main" val="3258327507"/>
                    </a:ext>
                  </a:extLst>
                </a:gridCol>
                <a:gridCol w="1595133">
                  <a:extLst>
                    <a:ext uri="{9D8B030D-6E8A-4147-A177-3AD203B41FA5}">
                      <a16:colId xmlns:a16="http://schemas.microsoft.com/office/drawing/2014/main" val="1392892715"/>
                    </a:ext>
                  </a:extLst>
                </a:gridCol>
                <a:gridCol w="1595133">
                  <a:extLst>
                    <a:ext uri="{9D8B030D-6E8A-4147-A177-3AD203B41FA5}">
                      <a16:colId xmlns:a16="http://schemas.microsoft.com/office/drawing/2014/main" val="3983942199"/>
                    </a:ext>
                  </a:extLst>
                </a:gridCol>
              </a:tblGrid>
              <a:tr h="9129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Project name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Project pipeline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Regulatory deadline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Legal origin of the deadline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Implementation status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Provisional implementation deadline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Qualitative project priority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95510846"/>
                  </a:ext>
                </a:extLst>
              </a:tr>
              <a:tr h="855883"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Harmonised market-based - Nordic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TSOs capacity calculation - Nordic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31 July 2026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ACER Decision 11/2023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Implementation phase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31 July 2026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High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59496411"/>
                  </a:ext>
                </a:extLst>
              </a:tr>
              <a:tr h="85588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dirty="0"/>
                        <a:t>Cross-zonal CC in balancing (BTCC) - Nordic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TSOs capacity calculation - Nordic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dirty="0"/>
                        <a:t>Article 37(3) EBGL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To be started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Medium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08954621"/>
                  </a:ext>
                </a:extLst>
              </a:tr>
              <a:tr h="855883"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Nordic ID flow-based CC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TSOs capacity calculation - Nordic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Nordic ID CCM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To be started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Medium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83153373"/>
                  </a:ext>
                </a:extLst>
              </a:tr>
              <a:tr h="855883"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ROSC-RDCT Nordic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TSOs capacity calculation - Nordic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300" dirty="0"/>
                        <a:t>Article 67 SOGL, Article 35 and Article 74 CACM</a:t>
                      </a:r>
                      <a:endParaRPr lang="en-GB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To be started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300" dirty="0"/>
                        <a:t>Medium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902304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2104148"/>
      </p:ext>
    </p:extLst>
  </p:cSld>
  <p:clrMapOvr>
    <a:masterClrMapping/>
  </p:clrMapOvr>
</p:sld>
</file>

<file path=ppt/theme/theme1.xml><?xml version="1.0" encoding="utf-8"?>
<a:theme xmlns:a="http://schemas.openxmlformats.org/drawingml/2006/main" name="ACER THEME">
  <a:themeElements>
    <a:clrScheme name="ACER VIVID">
      <a:dk1>
        <a:srgbClr val="000000"/>
      </a:dk1>
      <a:lt1>
        <a:srgbClr val="FFFFFF"/>
      </a:lt1>
      <a:dk2>
        <a:srgbClr val="004FEE"/>
      </a:dk2>
      <a:lt2>
        <a:srgbClr val="E6E6E6"/>
      </a:lt2>
      <a:accent1>
        <a:srgbClr val="004FEE"/>
      </a:accent1>
      <a:accent2>
        <a:srgbClr val="9BE6DF"/>
      </a:accent2>
      <a:accent3>
        <a:srgbClr val="FEEA70"/>
      </a:accent3>
      <a:accent4>
        <a:srgbClr val="81F39C"/>
      </a:accent4>
      <a:accent5>
        <a:srgbClr val="BC9BFD"/>
      </a:accent5>
      <a:accent6>
        <a:srgbClr val="FC8585"/>
      </a:accent6>
      <a:hlink>
        <a:srgbClr val="004FEE"/>
      </a:hlink>
      <a:folHlink>
        <a:srgbClr val="004FE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t">
        <a:normAutofit/>
      </a:bodyPr>
      <a:lstStyle>
        <a:defPPr algn="l">
          <a:defRPr b="1" dirty="0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CER Template for Presentations.pptx" id="{8A91DEFB-E877-4CC1-BA6E-1139CBDEF666}" vid="{DAD129F7-AACE-4232-ACAE-3B5F09B271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E53488C602EA48B779D6F9D1672068" ma:contentTypeVersion="6" ma:contentTypeDescription="Create a new document." ma:contentTypeScope="" ma:versionID="56a63a5a73c00209d2fd864398357426">
  <xsd:schema xmlns:xsd="http://www.w3.org/2001/XMLSchema" xmlns:xs="http://www.w3.org/2001/XMLSchema" xmlns:p="http://schemas.microsoft.com/office/2006/metadata/properties" xmlns:ns2="a5ff7179-4526-4e31-84f3-1e5086ece008" targetNamespace="http://schemas.microsoft.com/office/2006/metadata/properties" ma:root="true" ma:fieldsID="3ac14e81ba680e4bfd790880a8811a04" ns2:_="">
    <xsd:import namespace="a5ff7179-4526-4e31-84f3-1e5086ece008"/>
    <xsd:element name="properties">
      <xsd:complexType>
        <xsd:sequence>
          <xsd:element name="documentManagement">
            <xsd:complexType>
              <xsd:all>
                <xsd:element ref="ns2:Abstract" minOccurs="0"/>
                <xsd:element ref="ns2:Chapter" minOccurs="0"/>
                <xsd:element ref="ns2:Document_x0020_Type" minOccurs="0"/>
                <xsd:element ref="ns2:MMR_x0020_version" minOccurs="0"/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ff7179-4526-4e31-84f3-1e5086ece008" elementFormDefault="qualified">
    <xsd:import namespace="http://schemas.microsoft.com/office/2006/documentManagement/types"/>
    <xsd:import namespace="http://schemas.microsoft.com/office/infopath/2007/PartnerControls"/>
    <xsd:element name="Abstract" ma:index="8" nillable="true" ma:displayName="Abstract" ma:internalName="Abstract" ma:readOnly="false">
      <xsd:simpleType>
        <xsd:restriction base="dms:Note"/>
      </xsd:simpleType>
    </xsd:element>
    <xsd:element name="Chapter" ma:index="9" nillable="true" ma:displayName="Chapter" ma:default="Executive Summary" ma:format="Dropdown" ma:internalName="Chapter" ma:readOnly="false">
      <xsd:simpleType>
        <xsd:restriction base="dms:Choice">
          <xsd:enumeration value="Executive Summary"/>
          <xsd:enumeration value="Developments"/>
          <xsd:enumeration value="NTC"/>
          <xsd:enumeration value="70%"/>
          <xsd:enumeration value="Liquidity"/>
          <xsd:enumeration value="Balancing"/>
          <xsd:enumeration value="Flows"/>
        </xsd:restriction>
      </xsd:simpleType>
    </xsd:element>
    <xsd:element name="Document_x0020_Type" ma:index="10" nillable="true" ma:displayName="Document Type" ma:format="Dropdown" ma:internalName="Document_x0020_Type" ma:readOnly="false">
      <xsd:simpleType>
        <xsd:union memberTypes="dms:Text">
          <xsd:simpleType>
            <xsd:restriction base="dms:Choice">
              <xsd:enumeration value="Draft"/>
              <xsd:enumeration value="Data analysis"/>
              <xsd:enumeration value="Internal Team document"/>
            </xsd:restriction>
          </xsd:simpleType>
        </xsd:union>
      </xsd:simpleType>
    </xsd:element>
    <xsd:element name="MMR_x0020_version" ma:index="11" nillable="true" ma:displayName="MMR version" ma:internalName="MMR_x0020_version" ma:readOnly="false">
      <xsd:simpleType>
        <xsd:restriction base="dms:Text">
          <xsd:maxLength value="255"/>
        </xsd:restriction>
      </xsd:simpleType>
    </xsd:element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hapter xmlns="a5ff7179-4526-4e31-84f3-1e5086ece008">Executive Summary</Chapter>
    <Document_x0020_Type xmlns="a5ff7179-4526-4e31-84f3-1e5086ece008" xsi:nil="true"/>
    <Abstract xmlns="a5ff7179-4526-4e31-84f3-1e5086ece008" xsi:nil="true"/>
    <MMR_x0020_version xmlns="a5ff7179-4526-4e31-84f3-1e5086ece008" xsi:nil="true"/>
  </documentManagement>
</p:properties>
</file>

<file path=customXml/itemProps1.xml><?xml version="1.0" encoding="utf-8"?>
<ds:datastoreItem xmlns:ds="http://schemas.openxmlformats.org/officeDocument/2006/customXml" ds:itemID="{97BBDD96-2A9E-420F-8E6F-188F26B2095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0D2834C-E0A7-425A-99EC-2710A6037F4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5ff7179-4526-4e31-84f3-1e5086ece00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D8269AC-CDB5-4213-BA6E-3B4642EED461}">
  <ds:schemaRefs>
    <ds:schemaRef ds:uri="http://schemas.microsoft.com/office/2006/documentManagement/types"/>
    <ds:schemaRef ds:uri="http://schemas.microsoft.com/office/2006/metadata/properties"/>
    <ds:schemaRef ds:uri="a5ff7179-4526-4e31-84f3-1e5086ece008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ACER Template for Presentations</Template>
  <TotalTime>970</TotalTime>
  <Words>1096</Words>
  <Application>Microsoft Office PowerPoint</Application>
  <PresentationFormat>Widescreen</PresentationFormat>
  <Paragraphs>187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System Font Regular</vt:lpstr>
      <vt:lpstr>Wingdings</vt:lpstr>
      <vt:lpstr>ACER THEME</vt:lpstr>
      <vt:lpstr>Project prioritisation 2024</vt:lpstr>
      <vt:lpstr>Background: Steps, division of tasks and deliverables</vt:lpstr>
      <vt:lpstr>How the process unfolded</vt:lpstr>
      <vt:lpstr>Feedback from market participants on ACER-NRAs deliverables</vt:lpstr>
      <vt:lpstr>Feedback from TSOs on ACER-NRAs deliverables</vt:lpstr>
      <vt:lpstr>List of projects and their priority: SDAC</vt:lpstr>
      <vt:lpstr>List of projects and their priority: SIDC</vt:lpstr>
      <vt:lpstr>List of projects and their priority: Core TSOs</vt:lpstr>
      <vt:lpstr>List of projects and their priority: Nordic TSOs</vt:lpstr>
      <vt:lpstr>Now for a discussion…</vt:lpstr>
      <vt:lpstr>PowerPoint Presentation</vt:lpstr>
    </vt:vector>
  </TitlesOfParts>
  <Company>European Agency for Cooperation of Energy Regulators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Amendment of the algorithm methodology for co-optimisation</dc:title>
  <dc:creator>Marco PAVESI (ACER)</dc:creator>
  <cp:lastModifiedBy>Marco PAVESI (ACER)</cp:lastModifiedBy>
  <cp:revision>1</cp:revision>
  <dcterms:created xsi:type="dcterms:W3CDTF">2023-11-30T11:59:16Z</dcterms:created>
  <dcterms:modified xsi:type="dcterms:W3CDTF">2024-06-06T08:57:22Z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dafb8798-5e0a-4b8c-993e-225375d44723</vt:lpwstr>
  </property>
  <property fmtid="{D5CDD505-2E9C-101B-9397-08002B2CF9AE}" pid="3" name="ContentTypeId">
    <vt:lpwstr>0x01010043E53488C602EA48B779D6F9D1672068</vt:lpwstr>
  </property>
</Properties>
</file>