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692" r:id="rId5"/>
    <p:sldMasterId id="2147483818" r:id="rId6"/>
    <p:sldMasterId id="2147483842" r:id="rId7"/>
    <p:sldMasterId id="2147483866" r:id="rId8"/>
  </p:sldMasterIdLst>
  <p:notesMasterIdLst>
    <p:notesMasterId r:id="rId17"/>
  </p:notesMasterIdLst>
  <p:sldIdLst>
    <p:sldId id="262" r:id="rId9"/>
    <p:sldId id="9942" r:id="rId10"/>
    <p:sldId id="2146847304" r:id="rId11"/>
    <p:sldId id="9948" r:id="rId12"/>
    <p:sldId id="2146847305" r:id="rId13"/>
    <p:sldId id="2146847306" r:id="rId14"/>
    <p:sldId id="2146847303" r:id="rId15"/>
    <p:sldId id="2146847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ECC190-BCA0-1D7A-B3D4-872ADBFF5588}" name="gabriel magny" initials="gm" userId="S::gabriel.magny@ceer.eu::1a80dbe8-8831-42c3-bf7c-22fbd71c9477" providerId="AD"/>
  <p188:author id="{B7F9889D-6233-9B2D-9FC8-FB2149D42100}" name="Athina Tellidou (ACER)" initials="AT" userId="Athina Tellidou (ACER)" providerId="None"/>
  <p188:author id="{7E7C6DC4-8B40-0532-E382-A6B5193E57D0}" name="CRISTINA VAZQUEZ" initials="CVH" userId="CRISTINA VAZQUEZ" providerId="None"/>
  <p188:author id="{E091DCC5-A75E-18D5-ED04-DD5BB97C4B5A}" name="Mathieu FRANSEN (ACER)" initials="MF(" userId="S::mathieu.fransen@acer.europa.eu::f7fb3780-5afe-4de0-99ac-d1f55bcc083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Schoutteet" initials="NS" lastIdx="2" clrIdx="0">
    <p:extLst>
      <p:ext uri="{19B8F6BF-5375-455C-9EA6-DF929625EA0E}">
        <p15:presenceInfo xmlns:p15="http://schemas.microsoft.com/office/powerpoint/2012/main" userId="S::Nico.Schoutteet@creg.be::e4c73acb-25a6-4c54-b41d-57beefe680c2" providerId="AD"/>
      </p:ext>
    </p:extLst>
  </p:cmAuthor>
  <p:cmAuthor id="2" name="Thomas QUERRIOUX" initials="TQ" lastIdx="2" clrIdx="1">
    <p:extLst>
      <p:ext uri="{19B8F6BF-5375-455C-9EA6-DF929625EA0E}">
        <p15:presenceInfo xmlns:p15="http://schemas.microsoft.com/office/powerpoint/2012/main" userId="Thomas QUERRIO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EF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7" autoAdjust="0"/>
    <p:restoredTop sz="96327"/>
  </p:normalViewPr>
  <p:slideViewPr>
    <p:cSldViewPr snapToGrid="0" snapToObjects="1" showGuides="1">
      <p:cViewPr varScale="1">
        <p:scale>
          <a:sx n="101" d="100"/>
          <a:sy n="101" d="100"/>
        </p:scale>
        <p:origin x="14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public-events/acer-webinar-draft-network-code-demand-response" TargetMode="External"/><Relationship Id="rId1" Type="http://schemas.openxmlformats.org/officeDocument/2006/relationships/hyperlink" Target="https://www.acer.europa.eu/documents/public-consultations/pc2024e07-public-consultation-draft-network-code-demand-respons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public-events/acer-webinar-draft-network-code-demand-response" TargetMode="External"/><Relationship Id="rId1" Type="http://schemas.openxmlformats.org/officeDocument/2006/relationships/hyperlink" Target="https://www.acer.europa.eu/documents/public-consultations/pc2024e07-public-consultation-draft-network-code-demand-respon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11313-AC25-4F09-8850-A2BB344610D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A3DACD-AEE7-4B81-9030-6B285BF5938A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May-Aug</a:t>
          </a:r>
        </a:p>
      </dgm:t>
    </dgm:pt>
    <dgm:pt modelId="{3A18C8E6-5752-4D53-8714-B6C3829D7FF5}" type="parTrans" cxnId="{D1EB02AA-CE70-424B-A56D-927D40A8995D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A1CB9C35-6E91-4910-87AF-A7306715C6F6}" type="sibTrans" cxnId="{D1EB02AA-CE70-424B-A56D-927D40A8995D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66D20283-E10B-43F6-9D4A-865C093F82B4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>
              <a:solidFill>
                <a:schemeClr val="tx2"/>
              </a:solidFill>
            </a:rPr>
            <a:t>8 May: </a:t>
          </a:r>
          <a:r>
            <a:rPr lang="en-GB" sz="1600" dirty="0"/>
            <a:t>EU DSO entity and ENTSO-E submit the </a:t>
          </a:r>
          <a:r>
            <a:rPr lang="en-GB" sz="1600" dirty="0">
              <a:solidFill>
                <a:schemeClr val="tx2"/>
              </a:solidFill>
            </a:rPr>
            <a:t>proposal*</a:t>
          </a:r>
          <a:r>
            <a:rPr lang="en-GB" sz="1600" dirty="0"/>
            <a:t> to ACER</a:t>
          </a:r>
        </a:p>
      </dgm:t>
    </dgm:pt>
    <dgm:pt modelId="{4F5C26E5-C6B7-4845-8E0E-9E3DFC305F27}" type="parTrans" cxnId="{04499C7E-86B5-463E-8253-8475069936E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088F9F6B-5C74-4BB0-87F3-28EECBB0115C}" type="sibTrans" cxnId="{04499C7E-86B5-463E-8253-8475069936E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A8434F0-7F67-4A5E-A26C-8B1A44E6C537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Sep-Oct</a:t>
          </a:r>
        </a:p>
      </dgm:t>
    </dgm:pt>
    <dgm:pt modelId="{D9C3E088-E52F-4702-8B78-E3EACBBBF3CA}" type="parTrans" cxnId="{793AD7D4-AAFC-4B57-87B9-D58655A2BB86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15FC9163-3BE6-4F7D-BAAB-833A9E672C94}" type="sibTrans" cxnId="{793AD7D4-AAFC-4B57-87B9-D58655A2BB86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25E161F-2D7D-4338-A255-D867D4357252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>
              <a:solidFill>
                <a:schemeClr val="tx2"/>
              </a:solidFill>
            </a:rPr>
            <a:t>5 Sep – 31 Oct: </a:t>
          </a:r>
          <a:r>
            <a:rPr lang="en-GB" sz="1600" dirty="0"/>
            <a:t>ACER </a:t>
          </a:r>
          <a:r>
            <a:rPr lang="en-GB" sz="1600" dirty="0">
              <a:hlinkClick xmlns:r="http://schemas.openxmlformats.org/officeDocument/2006/relationships" r:id="rId1"/>
            </a:rPr>
            <a:t>public consultation</a:t>
          </a:r>
          <a:endParaRPr lang="en-GB" sz="1600" dirty="0"/>
        </a:p>
      </dgm:t>
    </dgm:pt>
    <dgm:pt modelId="{D0F3E42C-A197-4E13-A11A-AB4F6F28957A}" type="parTrans" cxnId="{516021B8-12CA-4697-8E90-0F7CC835DDFF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09830C2D-92B1-4B74-9B82-20F13F2D86FC}" type="sibTrans" cxnId="{516021B8-12CA-4697-8E90-0F7CC835DDFF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B756A1EF-2C18-456A-8681-8C6397291FA6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>
              <a:solidFill>
                <a:schemeClr val="tx2"/>
              </a:solidFill>
            </a:rPr>
            <a:t>1 Oct: </a:t>
          </a:r>
          <a:r>
            <a:rPr lang="en-GB" sz="1600" dirty="0"/>
            <a:t>ACER </a:t>
          </a:r>
          <a:r>
            <a:rPr lang="en-GB" sz="1600" dirty="0">
              <a:hlinkClick xmlns:r="http://schemas.openxmlformats.org/officeDocument/2006/relationships" r:id="rId2"/>
            </a:rPr>
            <a:t>public workshop</a:t>
          </a:r>
          <a:endParaRPr lang="en-GB" sz="1600" dirty="0"/>
        </a:p>
      </dgm:t>
    </dgm:pt>
    <dgm:pt modelId="{65B32528-0683-4DDC-8AAE-63F4FEE2FAEC}" type="parTrans" cxnId="{C2CE1322-80AF-4365-BB8E-731071EF7A9C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850487D9-7C84-47FC-AF10-8C81C00FE3AC}" type="sibTrans" cxnId="{C2CE1322-80AF-4365-BB8E-731071EF7A9C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F1F8A4EB-6BCA-4F7F-86C6-F256258F410D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Nov-Dec</a:t>
          </a:r>
        </a:p>
      </dgm:t>
    </dgm:pt>
    <dgm:pt modelId="{A53DB71E-F7A4-4CDD-AFFE-C694DB450BA0}" type="parTrans" cxnId="{2D396DCB-C4E8-4B33-8D56-EE6441109860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867D4CC0-E8A2-4487-8D4A-E35AF078A099}" type="sibTrans" cxnId="{2D396DCB-C4E8-4B33-8D56-EE6441109860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5660A3EE-B79A-4909-8B3E-2B0568AC23F3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ACER/NRAs process public consultation comments</a:t>
          </a:r>
        </a:p>
      </dgm:t>
    </dgm:pt>
    <dgm:pt modelId="{C820844D-CCF8-48D8-AA98-F7EC9901289D}" type="parTrans" cxnId="{2FC3C3D6-A236-48EE-93B5-6657041E2F3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3F57AD87-021D-4B96-9C11-57FAE6BAD878}" type="sibTrans" cxnId="{2FC3C3D6-A236-48EE-93B5-6657041E2F3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0DF5856F-38AD-4812-BABA-81D42F33CDBD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Jan</a:t>
          </a:r>
        </a:p>
      </dgm:t>
    </dgm:pt>
    <dgm:pt modelId="{8DBABDFF-1CCC-4174-A1F8-758A5C0A9B27}" type="parTrans" cxnId="{DEE682E2-CC9C-4ABF-BA1F-BD9B511A9809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8AC98597-79D8-4BC3-B4B3-1DD54BC6D506}" type="sibTrans" cxnId="{DEE682E2-CC9C-4ABF-BA1F-BD9B511A9809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535F5F1B-2806-4674-B979-1098CA80D962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Feb-Mar</a:t>
          </a:r>
        </a:p>
      </dgm:t>
    </dgm:pt>
    <dgm:pt modelId="{34C96EA4-E48D-4586-8C0A-1C7714DD33E3}" type="parTrans" cxnId="{DA90D859-BC74-4B31-9644-02CA786A199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84FDEEF4-8430-43AD-9B39-3B169D411C60}" type="sibTrans" cxnId="{DA90D859-BC74-4B31-9644-02CA786A1991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CD0C7237-3973-40D4-A80A-2CF1936CE3B4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ACER/NRAs orientation discussion</a:t>
          </a:r>
        </a:p>
      </dgm:t>
    </dgm:pt>
    <dgm:pt modelId="{04DB2A3D-78B3-4AC6-A5C6-FC3210B0986D}" type="parTrans" cxnId="{965E9F7D-EC45-493E-9723-0427CAEC1E3F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61CAD05D-5BA5-4CF2-9208-1271DD9C6C39}" type="sibTrans" cxnId="{965E9F7D-EC45-493E-9723-0427CAEC1E3F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804AB31-4766-4F29-95A4-0F8289A007BD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b="0" dirty="0"/>
            <a:t>ACER Board of Regulators meeting</a:t>
          </a:r>
        </a:p>
      </dgm:t>
    </dgm:pt>
    <dgm:pt modelId="{77BCDA8C-8C43-4E3D-8E1A-3AC3D8A6200C}" type="parTrans" cxnId="{459385BE-CFD6-450A-8614-41D9E2A48AFD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6E2785F7-3F08-483A-A307-4ED8C04DCC9A}" type="sibTrans" cxnId="{459385BE-CFD6-450A-8614-41D9E2A48AFD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E9C536C8-5926-43CA-B5D0-F0DF427034D9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Finalisation of the recommendation</a:t>
          </a:r>
        </a:p>
      </dgm:t>
    </dgm:pt>
    <dgm:pt modelId="{4F2F42FE-5AE8-44FE-B4C2-820495827001}" type="parTrans" cxnId="{4DB94D31-AE77-4311-A1A3-78091A1F175A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36DD1C3B-9EC9-4835-8352-CBED334D6373}" type="sibTrans" cxnId="{4DB94D31-AE77-4311-A1A3-78091A1F175A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CF302B8-61C7-4640-9024-6C3F0EE70EE1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>
              <a:solidFill>
                <a:schemeClr val="tx2"/>
              </a:solidFill>
            </a:rPr>
            <a:t>Exchanges with stakeholders (drafting committee)</a:t>
          </a:r>
        </a:p>
      </dgm:t>
    </dgm:pt>
    <dgm:pt modelId="{D183B5EE-9598-44F5-8A78-B63D8B8545C3}" type="parTrans" cxnId="{1C552744-E761-49DB-BA16-638F4E18503B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FB0C717B-DE50-435D-919F-325E8D044285}" type="sibTrans" cxnId="{1C552744-E761-49DB-BA16-638F4E18503B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AFD6E863-B170-4B21-97A8-104490D3AC99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b="0" dirty="0">
              <a:solidFill>
                <a:schemeClr val="tx2"/>
              </a:solidFill>
            </a:rPr>
            <a:t>8 Mar: submission to the EC</a:t>
          </a:r>
        </a:p>
      </dgm:t>
    </dgm:pt>
    <dgm:pt modelId="{BB4E714B-469A-469D-AEA2-08FB12799DBA}" type="parTrans" cxnId="{29F4D708-D8BE-4BA7-82E3-1D4BD126EA97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9A48B0C-01D1-495D-99B3-803743582B4B}" type="sibTrans" cxnId="{29F4D708-D8BE-4BA7-82E3-1D4BD126EA97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22C5FCF6-4BCF-4BD4-9E5A-A068987E72E5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ACER/NRAs revisions to the proposal</a:t>
          </a:r>
        </a:p>
      </dgm:t>
    </dgm:pt>
    <dgm:pt modelId="{03F2A2B2-0A43-4E28-953F-7A1994B21534}" type="parTrans" cxnId="{0645449A-1302-47F1-9998-E5A97FFC185B}">
      <dgm:prSet/>
      <dgm:spPr/>
      <dgm:t>
        <a:bodyPr/>
        <a:lstStyle/>
        <a:p>
          <a:endParaRPr lang="en-GB"/>
        </a:p>
      </dgm:t>
    </dgm:pt>
    <dgm:pt modelId="{5B21099D-F54D-40A6-9C6D-7042D4501A2E}" type="sibTrans" cxnId="{0645449A-1302-47F1-9998-E5A97FFC185B}">
      <dgm:prSet/>
      <dgm:spPr/>
      <dgm:t>
        <a:bodyPr/>
        <a:lstStyle/>
        <a:p>
          <a:endParaRPr lang="en-GB"/>
        </a:p>
      </dgm:t>
    </dgm:pt>
    <dgm:pt modelId="{09F8C22B-54F3-4D50-8FE3-8C71034DEF5E}" type="pres">
      <dgm:prSet presAssocID="{D4A11313-AC25-4F09-8850-A2BB344610D8}" presName="linearFlow" presStyleCnt="0">
        <dgm:presLayoutVars>
          <dgm:dir/>
          <dgm:animLvl val="lvl"/>
          <dgm:resizeHandles val="exact"/>
        </dgm:presLayoutVars>
      </dgm:prSet>
      <dgm:spPr/>
    </dgm:pt>
    <dgm:pt modelId="{1D93E157-0A6B-4ACE-84F7-635D330FDF45}" type="pres">
      <dgm:prSet presAssocID="{59A3DACD-AEE7-4B81-9030-6B285BF5938A}" presName="composite" presStyleCnt="0"/>
      <dgm:spPr/>
    </dgm:pt>
    <dgm:pt modelId="{7DD6915C-DA5B-461A-B10D-468DFC830186}" type="pres">
      <dgm:prSet presAssocID="{59A3DACD-AEE7-4B81-9030-6B285BF5938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33F8A3B-3416-4B38-B86D-A08DD5B97B7C}" type="pres">
      <dgm:prSet presAssocID="{59A3DACD-AEE7-4B81-9030-6B285BF5938A}" presName="descendantText" presStyleLbl="alignAcc1" presStyleIdx="0" presStyleCnt="5">
        <dgm:presLayoutVars>
          <dgm:bulletEnabled val="1"/>
        </dgm:presLayoutVars>
      </dgm:prSet>
      <dgm:spPr/>
    </dgm:pt>
    <dgm:pt modelId="{B77067B9-9B56-4752-B8A5-FB883CB7602D}" type="pres">
      <dgm:prSet presAssocID="{A1CB9C35-6E91-4910-87AF-A7306715C6F6}" presName="sp" presStyleCnt="0"/>
      <dgm:spPr/>
    </dgm:pt>
    <dgm:pt modelId="{E70A7EDD-29D5-47E8-B3DA-E154330CEBA8}" type="pres">
      <dgm:prSet presAssocID="{7A8434F0-7F67-4A5E-A26C-8B1A44E6C537}" presName="composite" presStyleCnt="0"/>
      <dgm:spPr/>
    </dgm:pt>
    <dgm:pt modelId="{C861EEA6-7940-41C4-9319-3720ADCDEED4}" type="pres">
      <dgm:prSet presAssocID="{7A8434F0-7F67-4A5E-A26C-8B1A44E6C53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80CE36F-8B7E-4693-8973-65C69E01725C}" type="pres">
      <dgm:prSet presAssocID="{7A8434F0-7F67-4A5E-A26C-8B1A44E6C537}" presName="descendantText" presStyleLbl="alignAcc1" presStyleIdx="1" presStyleCnt="5">
        <dgm:presLayoutVars>
          <dgm:bulletEnabled val="1"/>
        </dgm:presLayoutVars>
      </dgm:prSet>
      <dgm:spPr/>
    </dgm:pt>
    <dgm:pt modelId="{C96AD7D2-29B4-4ACF-A770-746F6AEF5978}" type="pres">
      <dgm:prSet presAssocID="{15FC9163-3BE6-4F7D-BAAB-833A9E672C94}" presName="sp" presStyleCnt="0"/>
      <dgm:spPr/>
    </dgm:pt>
    <dgm:pt modelId="{B8275BD3-1F1C-4007-B5A9-6E7680D4123B}" type="pres">
      <dgm:prSet presAssocID="{F1F8A4EB-6BCA-4F7F-86C6-F256258F410D}" presName="composite" presStyleCnt="0"/>
      <dgm:spPr/>
    </dgm:pt>
    <dgm:pt modelId="{1B080490-C50B-45F1-B4F5-5E3C13948F6C}" type="pres">
      <dgm:prSet presAssocID="{F1F8A4EB-6BCA-4F7F-86C6-F256258F410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A616C68-22DE-4524-8FEE-573A0076BF51}" type="pres">
      <dgm:prSet presAssocID="{F1F8A4EB-6BCA-4F7F-86C6-F256258F410D}" presName="descendantText" presStyleLbl="alignAcc1" presStyleIdx="2" presStyleCnt="5">
        <dgm:presLayoutVars>
          <dgm:bulletEnabled val="1"/>
        </dgm:presLayoutVars>
      </dgm:prSet>
      <dgm:spPr/>
    </dgm:pt>
    <dgm:pt modelId="{4E077EC2-4D81-4C07-BFEA-9972CA7B8734}" type="pres">
      <dgm:prSet presAssocID="{867D4CC0-E8A2-4487-8D4A-E35AF078A099}" presName="sp" presStyleCnt="0"/>
      <dgm:spPr/>
    </dgm:pt>
    <dgm:pt modelId="{F3BB26D2-FC28-4C5E-AE79-8F220E0C60EB}" type="pres">
      <dgm:prSet presAssocID="{0DF5856F-38AD-4812-BABA-81D42F33CDBD}" presName="composite" presStyleCnt="0"/>
      <dgm:spPr/>
    </dgm:pt>
    <dgm:pt modelId="{2E70BC85-4946-42B8-AD6F-0AA5C44E90C1}" type="pres">
      <dgm:prSet presAssocID="{0DF5856F-38AD-4812-BABA-81D42F33CDB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B891F11-B85C-4BD8-97AB-7B134BF77642}" type="pres">
      <dgm:prSet presAssocID="{0DF5856F-38AD-4812-BABA-81D42F33CDBD}" presName="descendantText" presStyleLbl="alignAcc1" presStyleIdx="3" presStyleCnt="5">
        <dgm:presLayoutVars>
          <dgm:bulletEnabled val="1"/>
        </dgm:presLayoutVars>
      </dgm:prSet>
      <dgm:spPr/>
    </dgm:pt>
    <dgm:pt modelId="{B340B22B-9A04-4087-A543-4C1F06FAA474}" type="pres">
      <dgm:prSet presAssocID="{8AC98597-79D8-4BC3-B4B3-1DD54BC6D506}" presName="sp" presStyleCnt="0"/>
      <dgm:spPr/>
    </dgm:pt>
    <dgm:pt modelId="{BAB6D2C4-E0B0-46E7-B97C-FF224DF9E910}" type="pres">
      <dgm:prSet presAssocID="{535F5F1B-2806-4674-B979-1098CA80D962}" presName="composite" presStyleCnt="0"/>
      <dgm:spPr/>
    </dgm:pt>
    <dgm:pt modelId="{28A139C0-1E2C-4F92-AA56-E8DD4AE4E540}" type="pres">
      <dgm:prSet presAssocID="{535F5F1B-2806-4674-B979-1098CA80D96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D78EA3B-AE52-41F4-A164-72231A44F8B7}" type="pres">
      <dgm:prSet presAssocID="{535F5F1B-2806-4674-B979-1098CA80D96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9F4D708-D8BE-4BA7-82E3-1D4BD126EA97}" srcId="{535F5F1B-2806-4674-B979-1098CA80D962}" destId="{AFD6E863-B170-4B21-97A8-104490D3AC99}" srcOrd="1" destOrd="0" parTransId="{BB4E714B-469A-469D-AEA2-08FB12799DBA}" sibTransId="{79A48B0C-01D1-495D-99B3-803743582B4B}"/>
    <dgm:cxn modelId="{15876415-A1BB-45D5-BE4A-255051D26CF8}" type="presOf" srcId="{7CF302B8-61C7-4640-9024-6C3F0EE70EE1}" destId="{8A616C68-22DE-4524-8FEE-573A0076BF51}" srcOrd="0" destOrd="1" presId="urn:microsoft.com/office/officeart/2005/8/layout/chevron2"/>
    <dgm:cxn modelId="{C2CE1322-80AF-4365-BB8E-731071EF7A9C}" srcId="{7A8434F0-7F67-4A5E-A26C-8B1A44E6C537}" destId="{B756A1EF-2C18-456A-8681-8C6397291FA6}" srcOrd="1" destOrd="0" parTransId="{65B32528-0683-4DDC-8AAE-63F4FEE2FAEC}" sibTransId="{850487D9-7C84-47FC-AF10-8C81C00FE3AC}"/>
    <dgm:cxn modelId="{B3675324-08CF-489B-809A-F6D5C0A55794}" type="presOf" srcId="{E9C536C8-5926-43CA-B5D0-F0DF427034D9}" destId="{AB891F11-B85C-4BD8-97AB-7B134BF77642}" srcOrd="0" destOrd="1" presId="urn:microsoft.com/office/officeart/2005/8/layout/chevron2"/>
    <dgm:cxn modelId="{E2D01C2D-5ABA-4454-9415-D15A6178F1BF}" type="presOf" srcId="{F1F8A4EB-6BCA-4F7F-86C6-F256258F410D}" destId="{1B080490-C50B-45F1-B4F5-5E3C13948F6C}" srcOrd="0" destOrd="0" presId="urn:microsoft.com/office/officeart/2005/8/layout/chevron2"/>
    <dgm:cxn modelId="{4DB94D31-AE77-4311-A1A3-78091A1F175A}" srcId="{0DF5856F-38AD-4812-BABA-81D42F33CDBD}" destId="{E9C536C8-5926-43CA-B5D0-F0DF427034D9}" srcOrd="1" destOrd="0" parTransId="{4F2F42FE-5AE8-44FE-B4C2-820495827001}" sibTransId="{36DD1C3B-9EC9-4835-8352-CBED334D6373}"/>
    <dgm:cxn modelId="{A3C9075D-2B24-4151-94F4-45AABAA07C87}" type="presOf" srcId="{725E161F-2D7D-4338-A255-D867D4357252}" destId="{980CE36F-8B7E-4693-8973-65C69E01725C}" srcOrd="0" destOrd="0" presId="urn:microsoft.com/office/officeart/2005/8/layout/chevron2"/>
    <dgm:cxn modelId="{1C552744-E761-49DB-BA16-638F4E18503B}" srcId="{F1F8A4EB-6BCA-4F7F-86C6-F256258F410D}" destId="{7CF302B8-61C7-4640-9024-6C3F0EE70EE1}" srcOrd="1" destOrd="0" parTransId="{D183B5EE-9598-44F5-8A78-B63D8B8545C3}" sibTransId="{FB0C717B-DE50-435D-919F-325E8D044285}"/>
    <dgm:cxn modelId="{97C2D44A-B31B-49B2-AF4B-68DE97264D68}" type="presOf" srcId="{59A3DACD-AEE7-4B81-9030-6B285BF5938A}" destId="{7DD6915C-DA5B-461A-B10D-468DFC830186}" srcOrd="0" destOrd="0" presId="urn:microsoft.com/office/officeart/2005/8/layout/chevron2"/>
    <dgm:cxn modelId="{82EFFD4A-4CB5-4737-BDE6-2F06CB73676A}" type="presOf" srcId="{0DF5856F-38AD-4812-BABA-81D42F33CDBD}" destId="{2E70BC85-4946-42B8-AD6F-0AA5C44E90C1}" srcOrd="0" destOrd="0" presId="urn:microsoft.com/office/officeart/2005/8/layout/chevron2"/>
    <dgm:cxn modelId="{7E16CB4F-8D87-4516-9579-762DC184A87D}" type="presOf" srcId="{CD0C7237-3973-40D4-A80A-2CF1936CE3B4}" destId="{AB891F11-B85C-4BD8-97AB-7B134BF77642}" srcOrd="0" destOrd="0" presId="urn:microsoft.com/office/officeart/2005/8/layout/chevron2"/>
    <dgm:cxn modelId="{63858378-624E-482C-8832-8B39F737FEBF}" type="presOf" srcId="{5660A3EE-B79A-4909-8B3E-2B0568AC23F3}" destId="{8A616C68-22DE-4524-8FEE-573A0076BF51}" srcOrd="0" destOrd="0" presId="urn:microsoft.com/office/officeart/2005/8/layout/chevron2"/>
    <dgm:cxn modelId="{DA90D859-BC74-4B31-9644-02CA786A1991}" srcId="{D4A11313-AC25-4F09-8850-A2BB344610D8}" destId="{535F5F1B-2806-4674-B979-1098CA80D962}" srcOrd="4" destOrd="0" parTransId="{34C96EA4-E48D-4586-8C0A-1C7714DD33E3}" sibTransId="{84FDEEF4-8430-43AD-9B39-3B169D411C60}"/>
    <dgm:cxn modelId="{965E9F7D-EC45-493E-9723-0427CAEC1E3F}" srcId="{0DF5856F-38AD-4812-BABA-81D42F33CDBD}" destId="{CD0C7237-3973-40D4-A80A-2CF1936CE3B4}" srcOrd="0" destOrd="0" parTransId="{04DB2A3D-78B3-4AC6-A5C6-FC3210B0986D}" sibTransId="{61CAD05D-5BA5-4CF2-9208-1271DD9C6C39}"/>
    <dgm:cxn modelId="{04499C7E-86B5-463E-8253-8475069936E1}" srcId="{59A3DACD-AEE7-4B81-9030-6B285BF5938A}" destId="{66D20283-E10B-43F6-9D4A-865C093F82B4}" srcOrd="0" destOrd="0" parTransId="{4F5C26E5-C6B7-4845-8E0E-9E3DFC305F27}" sibTransId="{088F9F6B-5C74-4BB0-87F3-28EECBB0115C}"/>
    <dgm:cxn modelId="{A88B2F93-123B-462A-AAD7-0E0A08FD72D3}" type="presOf" srcId="{66D20283-E10B-43F6-9D4A-865C093F82B4}" destId="{A33F8A3B-3416-4B38-B86D-A08DD5B97B7C}" srcOrd="0" destOrd="0" presId="urn:microsoft.com/office/officeart/2005/8/layout/chevron2"/>
    <dgm:cxn modelId="{0645449A-1302-47F1-9998-E5A97FFC185B}" srcId="{59A3DACD-AEE7-4B81-9030-6B285BF5938A}" destId="{22C5FCF6-4BCF-4BD4-9E5A-A068987E72E5}" srcOrd="1" destOrd="0" parTransId="{03F2A2B2-0A43-4E28-953F-7A1994B21534}" sibTransId="{5B21099D-F54D-40A6-9C6D-7042D4501A2E}"/>
    <dgm:cxn modelId="{D1EB02AA-CE70-424B-A56D-927D40A8995D}" srcId="{D4A11313-AC25-4F09-8850-A2BB344610D8}" destId="{59A3DACD-AEE7-4B81-9030-6B285BF5938A}" srcOrd="0" destOrd="0" parTransId="{3A18C8E6-5752-4D53-8714-B6C3829D7FF5}" sibTransId="{A1CB9C35-6E91-4910-87AF-A7306715C6F6}"/>
    <dgm:cxn modelId="{A7BC12B1-7713-4B9E-9862-9A651DF31ED3}" type="presOf" srcId="{535F5F1B-2806-4674-B979-1098CA80D962}" destId="{28A139C0-1E2C-4F92-AA56-E8DD4AE4E540}" srcOrd="0" destOrd="0" presId="urn:microsoft.com/office/officeart/2005/8/layout/chevron2"/>
    <dgm:cxn modelId="{E9E7AAB7-AE4B-457F-A311-13B0E7F81354}" type="presOf" srcId="{7A8434F0-7F67-4A5E-A26C-8B1A44E6C537}" destId="{C861EEA6-7940-41C4-9319-3720ADCDEED4}" srcOrd="0" destOrd="0" presId="urn:microsoft.com/office/officeart/2005/8/layout/chevron2"/>
    <dgm:cxn modelId="{516021B8-12CA-4697-8E90-0F7CC835DDFF}" srcId="{7A8434F0-7F67-4A5E-A26C-8B1A44E6C537}" destId="{725E161F-2D7D-4338-A255-D867D4357252}" srcOrd="0" destOrd="0" parTransId="{D0F3E42C-A197-4E13-A11A-AB4F6F28957A}" sibTransId="{09830C2D-92B1-4B74-9B82-20F13F2D86FC}"/>
    <dgm:cxn modelId="{459385BE-CFD6-450A-8614-41D9E2A48AFD}" srcId="{535F5F1B-2806-4674-B979-1098CA80D962}" destId="{7804AB31-4766-4F29-95A4-0F8289A007BD}" srcOrd="0" destOrd="0" parTransId="{77BCDA8C-8C43-4E3D-8E1A-3AC3D8A6200C}" sibTransId="{6E2785F7-3F08-483A-A307-4ED8C04DCC9A}"/>
    <dgm:cxn modelId="{9C1797C4-46D9-4F61-975B-C3F15F12C480}" type="presOf" srcId="{D4A11313-AC25-4F09-8850-A2BB344610D8}" destId="{09F8C22B-54F3-4D50-8FE3-8C71034DEF5E}" srcOrd="0" destOrd="0" presId="urn:microsoft.com/office/officeart/2005/8/layout/chevron2"/>
    <dgm:cxn modelId="{2EC2D8C4-AAFF-4F6A-8021-E7C43A85AD28}" type="presOf" srcId="{22C5FCF6-4BCF-4BD4-9E5A-A068987E72E5}" destId="{A33F8A3B-3416-4B38-B86D-A08DD5B97B7C}" srcOrd="0" destOrd="1" presId="urn:microsoft.com/office/officeart/2005/8/layout/chevron2"/>
    <dgm:cxn modelId="{2D396DCB-C4E8-4B33-8D56-EE6441109860}" srcId="{D4A11313-AC25-4F09-8850-A2BB344610D8}" destId="{F1F8A4EB-6BCA-4F7F-86C6-F256258F410D}" srcOrd="2" destOrd="0" parTransId="{A53DB71E-F7A4-4CDD-AFFE-C694DB450BA0}" sibTransId="{867D4CC0-E8A2-4487-8D4A-E35AF078A099}"/>
    <dgm:cxn modelId="{E2A289CB-5AA7-4B09-96DB-12F379409A4C}" type="presOf" srcId="{AFD6E863-B170-4B21-97A8-104490D3AC99}" destId="{AD78EA3B-AE52-41F4-A164-72231A44F8B7}" srcOrd="0" destOrd="1" presId="urn:microsoft.com/office/officeart/2005/8/layout/chevron2"/>
    <dgm:cxn modelId="{793AD7D4-AAFC-4B57-87B9-D58655A2BB86}" srcId="{D4A11313-AC25-4F09-8850-A2BB344610D8}" destId="{7A8434F0-7F67-4A5E-A26C-8B1A44E6C537}" srcOrd="1" destOrd="0" parTransId="{D9C3E088-E52F-4702-8B78-E3EACBBBF3CA}" sibTransId="{15FC9163-3BE6-4F7D-BAAB-833A9E672C94}"/>
    <dgm:cxn modelId="{2FC3C3D6-A236-48EE-93B5-6657041E2F31}" srcId="{F1F8A4EB-6BCA-4F7F-86C6-F256258F410D}" destId="{5660A3EE-B79A-4909-8B3E-2B0568AC23F3}" srcOrd="0" destOrd="0" parTransId="{C820844D-CCF8-48D8-AA98-F7EC9901289D}" sibTransId="{3F57AD87-021D-4B96-9C11-57FAE6BAD878}"/>
    <dgm:cxn modelId="{DEE682E2-CC9C-4ABF-BA1F-BD9B511A9809}" srcId="{D4A11313-AC25-4F09-8850-A2BB344610D8}" destId="{0DF5856F-38AD-4812-BABA-81D42F33CDBD}" srcOrd="3" destOrd="0" parTransId="{8DBABDFF-1CCC-4174-A1F8-758A5C0A9B27}" sibTransId="{8AC98597-79D8-4BC3-B4B3-1DD54BC6D506}"/>
    <dgm:cxn modelId="{AD7516EA-92E8-411D-AC04-9CE1B12718EE}" type="presOf" srcId="{B756A1EF-2C18-456A-8681-8C6397291FA6}" destId="{980CE36F-8B7E-4693-8973-65C69E01725C}" srcOrd="0" destOrd="1" presId="urn:microsoft.com/office/officeart/2005/8/layout/chevron2"/>
    <dgm:cxn modelId="{A33D92FC-3842-46F2-800E-F78462A7F325}" type="presOf" srcId="{7804AB31-4766-4F29-95A4-0F8289A007BD}" destId="{AD78EA3B-AE52-41F4-A164-72231A44F8B7}" srcOrd="0" destOrd="0" presId="urn:microsoft.com/office/officeart/2005/8/layout/chevron2"/>
    <dgm:cxn modelId="{DC552ADB-03B0-46B2-9916-87F4F52D2641}" type="presParOf" srcId="{09F8C22B-54F3-4D50-8FE3-8C71034DEF5E}" destId="{1D93E157-0A6B-4ACE-84F7-635D330FDF45}" srcOrd="0" destOrd="0" presId="urn:microsoft.com/office/officeart/2005/8/layout/chevron2"/>
    <dgm:cxn modelId="{66AE5F11-019F-4551-897A-79F1622F1FEF}" type="presParOf" srcId="{1D93E157-0A6B-4ACE-84F7-635D330FDF45}" destId="{7DD6915C-DA5B-461A-B10D-468DFC830186}" srcOrd="0" destOrd="0" presId="urn:microsoft.com/office/officeart/2005/8/layout/chevron2"/>
    <dgm:cxn modelId="{1D1C7193-512F-41D1-BA02-FC11D70291A0}" type="presParOf" srcId="{1D93E157-0A6B-4ACE-84F7-635D330FDF45}" destId="{A33F8A3B-3416-4B38-B86D-A08DD5B97B7C}" srcOrd="1" destOrd="0" presId="urn:microsoft.com/office/officeart/2005/8/layout/chevron2"/>
    <dgm:cxn modelId="{741D2B09-F149-43CB-A3E8-6B478B750721}" type="presParOf" srcId="{09F8C22B-54F3-4D50-8FE3-8C71034DEF5E}" destId="{B77067B9-9B56-4752-B8A5-FB883CB7602D}" srcOrd="1" destOrd="0" presId="urn:microsoft.com/office/officeart/2005/8/layout/chevron2"/>
    <dgm:cxn modelId="{A239EBD8-C729-4718-A325-4812A984C8C5}" type="presParOf" srcId="{09F8C22B-54F3-4D50-8FE3-8C71034DEF5E}" destId="{E70A7EDD-29D5-47E8-B3DA-E154330CEBA8}" srcOrd="2" destOrd="0" presId="urn:microsoft.com/office/officeart/2005/8/layout/chevron2"/>
    <dgm:cxn modelId="{63BE891B-854C-46C0-95C8-564AAC740B78}" type="presParOf" srcId="{E70A7EDD-29D5-47E8-B3DA-E154330CEBA8}" destId="{C861EEA6-7940-41C4-9319-3720ADCDEED4}" srcOrd="0" destOrd="0" presId="urn:microsoft.com/office/officeart/2005/8/layout/chevron2"/>
    <dgm:cxn modelId="{2CAEAD7D-C474-4FB6-8EC9-123E3E0095A9}" type="presParOf" srcId="{E70A7EDD-29D5-47E8-B3DA-E154330CEBA8}" destId="{980CE36F-8B7E-4693-8973-65C69E01725C}" srcOrd="1" destOrd="0" presId="urn:microsoft.com/office/officeart/2005/8/layout/chevron2"/>
    <dgm:cxn modelId="{E8AD3B25-A9B1-4C9C-B6E0-0B013EAEFBCB}" type="presParOf" srcId="{09F8C22B-54F3-4D50-8FE3-8C71034DEF5E}" destId="{C96AD7D2-29B4-4ACF-A770-746F6AEF5978}" srcOrd="3" destOrd="0" presId="urn:microsoft.com/office/officeart/2005/8/layout/chevron2"/>
    <dgm:cxn modelId="{2602A473-2F53-4ED6-9B60-423DC8A69211}" type="presParOf" srcId="{09F8C22B-54F3-4D50-8FE3-8C71034DEF5E}" destId="{B8275BD3-1F1C-4007-B5A9-6E7680D4123B}" srcOrd="4" destOrd="0" presId="urn:microsoft.com/office/officeart/2005/8/layout/chevron2"/>
    <dgm:cxn modelId="{98B3E3D2-4FCF-4639-A6A1-7B5085D5ADE0}" type="presParOf" srcId="{B8275BD3-1F1C-4007-B5A9-6E7680D4123B}" destId="{1B080490-C50B-45F1-B4F5-5E3C13948F6C}" srcOrd="0" destOrd="0" presId="urn:microsoft.com/office/officeart/2005/8/layout/chevron2"/>
    <dgm:cxn modelId="{0F4B445E-9160-4DAD-BC46-7804EE0D3BA8}" type="presParOf" srcId="{B8275BD3-1F1C-4007-B5A9-6E7680D4123B}" destId="{8A616C68-22DE-4524-8FEE-573A0076BF51}" srcOrd="1" destOrd="0" presId="urn:microsoft.com/office/officeart/2005/8/layout/chevron2"/>
    <dgm:cxn modelId="{EEBCBBA3-E914-44D1-B76D-153DCFAB5D39}" type="presParOf" srcId="{09F8C22B-54F3-4D50-8FE3-8C71034DEF5E}" destId="{4E077EC2-4D81-4C07-BFEA-9972CA7B8734}" srcOrd="5" destOrd="0" presId="urn:microsoft.com/office/officeart/2005/8/layout/chevron2"/>
    <dgm:cxn modelId="{C9A005B8-AD51-4DF6-A389-01F835B55952}" type="presParOf" srcId="{09F8C22B-54F3-4D50-8FE3-8C71034DEF5E}" destId="{F3BB26D2-FC28-4C5E-AE79-8F220E0C60EB}" srcOrd="6" destOrd="0" presId="urn:microsoft.com/office/officeart/2005/8/layout/chevron2"/>
    <dgm:cxn modelId="{DA80C028-4E50-4E90-80B7-F53F9E4AB46C}" type="presParOf" srcId="{F3BB26D2-FC28-4C5E-AE79-8F220E0C60EB}" destId="{2E70BC85-4946-42B8-AD6F-0AA5C44E90C1}" srcOrd="0" destOrd="0" presId="urn:microsoft.com/office/officeart/2005/8/layout/chevron2"/>
    <dgm:cxn modelId="{383CE382-DA57-4987-95CE-B40A70BBFFD2}" type="presParOf" srcId="{F3BB26D2-FC28-4C5E-AE79-8F220E0C60EB}" destId="{AB891F11-B85C-4BD8-97AB-7B134BF77642}" srcOrd="1" destOrd="0" presId="urn:microsoft.com/office/officeart/2005/8/layout/chevron2"/>
    <dgm:cxn modelId="{9555588D-E40A-46D1-BE53-EB1805D51021}" type="presParOf" srcId="{09F8C22B-54F3-4D50-8FE3-8C71034DEF5E}" destId="{B340B22B-9A04-4087-A543-4C1F06FAA474}" srcOrd="7" destOrd="0" presId="urn:microsoft.com/office/officeart/2005/8/layout/chevron2"/>
    <dgm:cxn modelId="{5AB318CA-846C-4A79-8F9F-CDF61C965197}" type="presParOf" srcId="{09F8C22B-54F3-4D50-8FE3-8C71034DEF5E}" destId="{BAB6D2C4-E0B0-46E7-B97C-FF224DF9E910}" srcOrd="8" destOrd="0" presId="urn:microsoft.com/office/officeart/2005/8/layout/chevron2"/>
    <dgm:cxn modelId="{110E211A-BCF0-40E5-A8AC-7C66932F54E6}" type="presParOf" srcId="{BAB6D2C4-E0B0-46E7-B97C-FF224DF9E910}" destId="{28A139C0-1E2C-4F92-AA56-E8DD4AE4E540}" srcOrd="0" destOrd="0" presId="urn:microsoft.com/office/officeart/2005/8/layout/chevron2"/>
    <dgm:cxn modelId="{2315240D-E445-4640-93F1-323ABB080246}" type="presParOf" srcId="{BAB6D2C4-E0B0-46E7-B97C-FF224DF9E910}" destId="{AD78EA3B-AE52-41F4-A164-72231A44F8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E6FCF-B749-4967-B409-9FF952192BA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5BB15D86-CD4C-46A5-93A5-ABB2319CC301}">
      <dgm:prSet phldrT="[Text]" custT="1"/>
      <dgm:spPr/>
      <dgm:t>
        <a:bodyPr/>
        <a:lstStyle/>
        <a:p>
          <a:r>
            <a:rPr lang="en-GB" sz="1600" dirty="0"/>
            <a:t>Supporting document</a:t>
          </a:r>
        </a:p>
      </dgm:t>
    </dgm:pt>
    <dgm:pt modelId="{EAFFA75F-5720-4DC7-BBC4-384C47935BB1}" type="parTrans" cxnId="{233295AB-9A04-49A5-8E06-A3261667DDE6}">
      <dgm:prSet/>
      <dgm:spPr/>
      <dgm:t>
        <a:bodyPr/>
        <a:lstStyle/>
        <a:p>
          <a:endParaRPr lang="en-GB" sz="1600"/>
        </a:p>
      </dgm:t>
    </dgm:pt>
    <dgm:pt modelId="{D367D120-96C0-4B3D-97B5-6A853B7AC31F}" type="sibTrans" cxnId="{233295AB-9A04-49A5-8E06-A3261667DDE6}">
      <dgm:prSet/>
      <dgm:spPr/>
      <dgm:t>
        <a:bodyPr/>
        <a:lstStyle/>
        <a:p>
          <a:endParaRPr lang="en-GB" sz="1600"/>
        </a:p>
      </dgm:t>
    </dgm:pt>
    <dgm:pt modelId="{ACAF4FCE-19A9-485E-A490-AC5D7B9B5646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600" dirty="0"/>
            <a:t>Demand Response NC</a:t>
          </a:r>
        </a:p>
      </dgm:t>
    </dgm:pt>
    <dgm:pt modelId="{C12F6498-DF22-4696-A346-A9CFD480DFCF}" type="parTrans" cxnId="{B081462D-5E14-4243-8D42-CF6047B86DD0}">
      <dgm:prSet/>
      <dgm:spPr/>
      <dgm:t>
        <a:bodyPr/>
        <a:lstStyle/>
        <a:p>
          <a:endParaRPr lang="en-GB" sz="1600"/>
        </a:p>
      </dgm:t>
    </dgm:pt>
    <dgm:pt modelId="{645FED30-8A42-4937-ACB4-BA9D46F73BF1}" type="sibTrans" cxnId="{B081462D-5E14-4243-8D42-CF6047B86DD0}">
      <dgm:prSet/>
      <dgm:spPr/>
      <dgm:t>
        <a:bodyPr/>
        <a:lstStyle/>
        <a:p>
          <a:endParaRPr lang="en-GB" sz="1600"/>
        </a:p>
      </dgm:t>
    </dgm:pt>
    <dgm:pt modelId="{324033EE-9EBC-49DE-973D-F66893979B41}">
      <dgm:prSet phldrT="[Text]" custT="1"/>
      <dgm:spPr/>
      <dgm:t>
        <a:bodyPr/>
        <a:lstStyle/>
        <a:p>
          <a:r>
            <a:rPr lang="en-GB" sz="1600" dirty="0"/>
            <a:t>Amendments to existing regulations</a:t>
          </a:r>
        </a:p>
      </dgm:t>
    </dgm:pt>
    <dgm:pt modelId="{6228C6B0-C110-416E-A74F-107E379387D8}" type="parTrans" cxnId="{C6CFDB65-FE03-477D-8550-5F3B52DFD689}">
      <dgm:prSet/>
      <dgm:spPr/>
      <dgm:t>
        <a:bodyPr/>
        <a:lstStyle/>
        <a:p>
          <a:endParaRPr lang="en-GB" sz="1600"/>
        </a:p>
      </dgm:t>
    </dgm:pt>
    <dgm:pt modelId="{6BADE4F3-7CDC-417E-8FC1-63F7641A12DA}" type="sibTrans" cxnId="{C6CFDB65-FE03-477D-8550-5F3B52DFD689}">
      <dgm:prSet/>
      <dgm:spPr/>
      <dgm:t>
        <a:bodyPr/>
        <a:lstStyle/>
        <a:p>
          <a:endParaRPr lang="en-GB" sz="1600"/>
        </a:p>
      </dgm:t>
    </dgm:pt>
    <dgm:pt modelId="{8B04A62A-3D3A-4905-95DA-BAA8B38A93B3}" type="pres">
      <dgm:prSet presAssocID="{A9EE6FCF-B749-4967-B409-9FF952192BA0}" presName="compositeShape" presStyleCnt="0">
        <dgm:presLayoutVars>
          <dgm:chMax val="7"/>
          <dgm:dir/>
          <dgm:resizeHandles val="exact"/>
        </dgm:presLayoutVars>
      </dgm:prSet>
      <dgm:spPr/>
    </dgm:pt>
    <dgm:pt modelId="{6C5A5F61-1FCF-4DB1-B5A0-3B71A334BF91}" type="pres">
      <dgm:prSet presAssocID="{A9EE6FCF-B749-4967-B409-9FF952192BA0}" presName="wedge1" presStyleLbl="node1" presStyleIdx="0" presStyleCnt="3" custScaleX="115216" custScaleY="111855" custLinFactNeighborX="-5065" custLinFactNeighborY="2972"/>
      <dgm:spPr/>
    </dgm:pt>
    <dgm:pt modelId="{90137811-485B-4A13-88E3-D9A1AF9E2A15}" type="pres">
      <dgm:prSet presAssocID="{A9EE6FCF-B749-4967-B409-9FF952192BA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CC8DD9-E31E-4E15-826B-1CE44EFC4673}" type="pres">
      <dgm:prSet presAssocID="{A9EE6FCF-B749-4967-B409-9FF952192BA0}" presName="wedge2" presStyleLbl="node1" presStyleIdx="1" presStyleCnt="3" custScaleX="115216" custScaleY="111855"/>
      <dgm:spPr/>
    </dgm:pt>
    <dgm:pt modelId="{54B541A3-6894-4A66-BA0D-DDC142A19193}" type="pres">
      <dgm:prSet presAssocID="{A9EE6FCF-B749-4967-B409-9FF952192BA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3DA8970-4DE6-49D3-8069-C730A706F3FF}" type="pres">
      <dgm:prSet presAssocID="{A9EE6FCF-B749-4967-B409-9FF952192BA0}" presName="wedge3" presStyleLbl="node1" presStyleIdx="2" presStyleCnt="3" custScaleX="115216" custScaleY="111855"/>
      <dgm:spPr/>
    </dgm:pt>
    <dgm:pt modelId="{387CE67A-7602-4315-9FD3-8C50EFE72F65}" type="pres">
      <dgm:prSet presAssocID="{A9EE6FCF-B749-4967-B409-9FF952192BA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CC8E811-6B50-46CB-B3A9-39489129CFB0}" type="presOf" srcId="{324033EE-9EBC-49DE-973D-F66893979B41}" destId="{387CE67A-7602-4315-9FD3-8C50EFE72F65}" srcOrd="1" destOrd="0" presId="urn:microsoft.com/office/officeart/2005/8/layout/chart3"/>
    <dgm:cxn modelId="{E0471C17-14A6-4FF0-A9B7-04A64DD3BCF4}" type="presOf" srcId="{ACAF4FCE-19A9-485E-A490-AC5D7B9B5646}" destId="{54B541A3-6894-4A66-BA0D-DDC142A19193}" srcOrd="1" destOrd="0" presId="urn:microsoft.com/office/officeart/2005/8/layout/chart3"/>
    <dgm:cxn modelId="{3708812C-FEA5-4D8F-93DA-EB6BE2D6D5C7}" type="presOf" srcId="{5BB15D86-CD4C-46A5-93A5-ABB2319CC301}" destId="{6C5A5F61-1FCF-4DB1-B5A0-3B71A334BF91}" srcOrd="0" destOrd="0" presId="urn:microsoft.com/office/officeart/2005/8/layout/chart3"/>
    <dgm:cxn modelId="{B081462D-5E14-4243-8D42-CF6047B86DD0}" srcId="{A9EE6FCF-B749-4967-B409-9FF952192BA0}" destId="{ACAF4FCE-19A9-485E-A490-AC5D7B9B5646}" srcOrd="1" destOrd="0" parTransId="{C12F6498-DF22-4696-A346-A9CFD480DFCF}" sibTransId="{645FED30-8A42-4937-ACB4-BA9D46F73BF1}"/>
    <dgm:cxn modelId="{C6CFDB65-FE03-477D-8550-5F3B52DFD689}" srcId="{A9EE6FCF-B749-4967-B409-9FF952192BA0}" destId="{324033EE-9EBC-49DE-973D-F66893979B41}" srcOrd="2" destOrd="0" parTransId="{6228C6B0-C110-416E-A74F-107E379387D8}" sibTransId="{6BADE4F3-7CDC-417E-8FC1-63F7641A12DA}"/>
    <dgm:cxn modelId="{B09B6C66-5CF0-4F0E-B256-42811A36ABC4}" type="presOf" srcId="{5BB15D86-CD4C-46A5-93A5-ABB2319CC301}" destId="{90137811-485B-4A13-88E3-D9A1AF9E2A15}" srcOrd="1" destOrd="0" presId="urn:microsoft.com/office/officeart/2005/8/layout/chart3"/>
    <dgm:cxn modelId="{C186D58F-C91C-4990-B6BA-49332051AF9F}" type="presOf" srcId="{A9EE6FCF-B749-4967-B409-9FF952192BA0}" destId="{8B04A62A-3D3A-4905-95DA-BAA8B38A93B3}" srcOrd="0" destOrd="0" presId="urn:microsoft.com/office/officeart/2005/8/layout/chart3"/>
    <dgm:cxn modelId="{233295AB-9A04-49A5-8E06-A3261667DDE6}" srcId="{A9EE6FCF-B749-4967-B409-9FF952192BA0}" destId="{5BB15D86-CD4C-46A5-93A5-ABB2319CC301}" srcOrd="0" destOrd="0" parTransId="{EAFFA75F-5720-4DC7-BBC4-384C47935BB1}" sibTransId="{D367D120-96C0-4B3D-97B5-6A853B7AC31F}"/>
    <dgm:cxn modelId="{5B6E53AF-36DB-460D-BA2A-0593EA346CAA}" type="presOf" srcId="{324033EE-9EBC-49DE-973D-F66893979B41}" destId="{83DA8970-4DE6-49D3-8069-C730A706F3FF}" srcOrd="0" destOrd="0" presId="urn:microsoft.com/office/officeart/2005/8/layout/chart3"/>
    <dgm:cxn modelId="{A8B6EDE0-C6FD-4C45-BEBD-AAD115FE1FE4}" type="presOf" srcId="{ACAF4FCE-19A9-485E-A490-AC5D7B9B5646}" destId="{4ACC8DD9-E31E-4E15-826B-1CE44EFC4673}" srcOrd="0" destOrd="0" presId="urn:microsoft.com/office/officeart/2005/8/layout/chart3"/>
    <dgm:cxn modelId="{C8EF4809-FFA1-46B8-9216-A90973CE0051}" type="presParOf" srcId="{8B04A62A-3D3A-4905-95DA-BAA8B38A93B3}" destId="{6C5A5F61-1FCF-4DB1-B5A0-3B71A334BF91}" srcOrd="0" destOrd="0" presId="urn:microsoft.com/office/officeart/2005/8/layout/chart3"/>
    <dgm:cxn modelId="{0C576DA7-2210-45DF-84BC-09DAFB42F23D}" type="presParOf" srcId="{8B04A62A-3D3A-4905-95DA-BAA8B38A93B3}" destId="{90137811-485B-4A13-88E3-D9A1AF9E2A15}" srcOrd="1" destOrd="0" presId="urn:microsoft.com/office/officeart/2005/8/layout/chart3"/>
    <dgm:cxn modelId="{B5A6E0DC-F20A-4D4F-8703-6BAFE5687B79}" type="presParOf" srcId="{8B04A62A-3D3A-4905-95DA-BAA8B38A93B3}" destId="{4ACC8DD9-E31E-4E15-826B-1CE44EFC4673}" srcOrd="2" destOrd="0" presId="urn:microsoft.com/office/officeart/2005/8/layout/chart3"/>
    <dgm:cxn modelId="{A7C7E2A6-CDE0-41CE-B583-B1F043C322FD}" type="presParOf" srcId="{8B04A62A-3D3A-4905-95DA-BAA8B38A93B3}" destId="{54B541A3-6894-4A66-BA0D-DDC142A19193}" srcOrd="3" destOrd="0" presId="urn:microsoft.com/office/officeart/2005/8/layout/chart3"/>
    <dgm:cxn modelId="{AB217A03-D3DF-44E1-9AE5-2402045DC46F}" type="presParOf" srcId="{8B04A62A-3D3A-4905-95DA-BAA8B38A93B3}" destId="{83DA8970-4DE6-49D3-8069-C730A706F3FF}" srcOrd="4" destOrd="0" presId="urn:microsoft.com/office/officeart/2005/8/layout/chart3"/>
    <dgm:cxn modelId="{34E04A7C-A542-4391-82CF-7E3CF3602021}" type="presParOf" srcId="{8B04A62A-3D3A-4905-95DA-BAA8B38A93B3}" destId="{387CE67A-7602-4315-9FD3-8C50EFE72F6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4BABF1-273F-45DF-B1A9-6CD0E185684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248CA0-C9D7-4D95-A08C-D5A4C81B644C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Ensure legally consistent draft</a:t>
          </a:r>
        </a:p>
      </dgm:t>
    </dgm:pt>
    <dgm:pt modelId="{DBF164DB-1980-4E9A-B552-680DF0182F82}" type="parTrans" cxnId="{F31850BB-25AD-4569-B10A-BB9D7FAEF249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8072C76E-7AE9-421E-8F96-284FF34A7598}" type="sibTrans" cxnId="{F31850BB-25AD-4569-B10A-BB9D7FAEF249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590B34E8-22F8-45F4-81AC-E95F2C84A56A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600" dirty="0">
              <a:solidFill>
                <a:schemeClr val="tx2"/>
              </a:solidFill>
            </a:rPr>
            <a:t>Improve drafting quality </a:t>
          </a:r>
          <a:r>
            <a:rPr lang="en-GB" sz="1600" dirty="0"/>
            <a:t>with amendments on wording, structure and clarity of legal requirements.</a:t>
          </a:r>
        </a:p>
      </dgm:t>
    </dgm:pt>
    <dgm:pt modelId="{11360610-3ABC-4611-96BA-792F6C2EC8DE}" type="parTrans" cxnId="{240A545A-CB06-4B44-9503-8E084350B3BC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BF7E5A66-A4AB-41DD-B2BD-77BA85341628}" type="sibTrans" cxnId="{240A545A-CB06-4B44-9503-8E084350B3BC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1FDD4D97-DB71-4300-A96F-2A6C15FBA1C3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Ensure compliance with the framework guideline*</a:t>
          </a:r>
        </a:p>
      </dgm:t>
    </dgm:pt>
    <dgm:pt modelId="{32DF79D4-BC57-43D1-8ADC-D15A173C46E5}" type="parTrans" cxnId="{417D0F7B-9275-4776-BC45-593C0C1A8C32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A4F49736-AE46-4660-973F-C003504BD1BE}" type="sibTrans" cxnId="{417D0F7B-9275-4776-BC45-593C0C1A8C32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C8FFBA99-2A22-4532-80FD-1AAD5DB54D4E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Some of the </a:t>
          </a:r>
          <a:r>
            <a:rPr lang="en-GB" sz="1600" dirty="0">
              <a:solidFill>
                <a:schemeClr val="tx2"/>
              </a:solidFill>
            </a:rPr>
            <a:t>requirements</a:t>
          </a:r>
          <a:r>
            <a:rPr lang="en-GB" sz="1600" dirty="0"/>
            <a:t> of the DR FG are </a:t>
          </a:r>
          <a:r>
            <a:rPr lang="en-GB" sz="1600" dirty="0">
              <a:solidFill>
                <a:schemeClr val="tx2"/>
              </a:solidFill>
            </a:rPr>
            <a:t>not fulfilled </a:t>
          </a:r>
          <a:r>
            <a:rPr lang="en-GB" sz="1600" dirty="0"/>
            <a:t>in the formal proposal.</a:t>
          </a:r>
        </a:p>
      </dgm:t>
    </dgm:pt>
    <dgm:pt modelId="{2C4F4A47-A3A8-4B37-BFBB-B91632224A23}" type="parTrans" cxnId="{7A259D2B-A9B3-4DBC-9C43-B65D15374B90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F6032B85-51B7-4F86-916A-3B4FDA4F3B03}" type="sibTrans" cxnId="{7A259D2B-A9B3-4DBC-9C43-B65D15374B90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E4477687-ABF3-4F0E-AAB8-5D58B273F4A3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/>
            <a:t>Content direction</a:t>
          </a:r>
        </a:p>
      </dgm:t>
    </dgm:pt>
    <dgm:pt modelId="{2F334D16-1884-459D-8096-82D39EB675DD}" type="parTrans" cxnId="{2FDA5EBB-254E-482F-A586-6EE2EB322CAE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58C3CCBA-5FD8-4908-A451-BF6F23831C66}" type="sibTrans" cxnId="{2FDA5EBB-254E-482F-A586-6EE2EB322CAE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FD0A67B-6889-476B-8CD9-9372D272E75C}">
      <dgm:prSet phldrT="[Text]" custT="1"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r>
            <a:rPr lang="en-GB" sz="1600" dirty="0">
              <a:solidFill>
                <a:schemeClr val="tx2"/>
              </a:solidFill>
            </a:rPr>
            <a:t>Direction</a:t>
          </a:r>
          <a:r>
            <a:rPr lang="en-GB" sz="1600" dirty="0"/>
            <a:t> in the DR NC, within the boundaries of the FG, and respecting the objectives of the Electricity Regulation.</a:t>
          </a:r>
        </a:p>
      </dgm:t>
    </dgm:pt>
    <dgm:pt modelId="{7AAE4425-CD57-4B41-918E-5076BBA29786}" type="parTrans" cxnId="{4D20A4A5-3104-4CC9-9462-E8B7E5310944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27A2B645-E1BA-4C10-A00C-AE3F9976AAC5}" type="sibTrans" cxnId="{4D20A4A5-3104-4CC9-9462-E8B7E5310944}">
      <dgm:prSet/>
      <dgm:spPr/>
      <dgm:t>
        <a:bodyPr/>
        <a:lstStyle/>
        <a:p>
          <a:pPr>
            <a:lnSpc>
              <a:spcPct val="120000"/>
            </a:lnSpc>
            <a:spcBef>
              <a:spcPts val="600"/>
            </a:spcBef>
            <a:spcAft>
              <a:spcPts val="0"/>
            </a:spcAft>
          </a:pPr>
          <a:endParaRPr lang="en-GB" sz="1600"/>
        </a:p>
      </dgm:t>
    </dgm:pt>
    <dgm:pt modelId="{7E218249-6F52-4CCC-AC1A-EC0B7DBE81B4}" type="pres">
      <dgm:prSet presAssocID="{0B4BABF1-273F-45DF-B1A9-6CD0E185684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079B5CD-D351-4BC1-A201-88748BD9B04A}" type="pres">
      <dgm:prSet presAssocID="{32248CA0-C9D7-4D95-A08C-D5A4C81B644C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7FC439F-2E7C-426A-8A1B-D7E294AEDBB7}" type="pres">
      <dgm:prSet presAssocID="{32248CA0-C9D7-4D95-A08C-D5A4C81B644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F6FAD086-06C6-4ABA-94A6-CB86E98C2231}" type="pres">
      <dgm:prSet presAssocID="{1FDD4D97-DB71-4300-A96F-2A6C15FBA1C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5FF85199-DF2E-46FF-9AB8-50541F382566}" type="pres">
      <dgm:prSet presAssocID="{1FDD4D97-DB71-4300-A96F-2A6C15FBA1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89EABDC-3A21-4D8B-8801-F5338A6D30BD}" type="pres">
      <dgm:prSet presAssocID="{E4477687-ABF3-4F0E-AAB8-5D58B273F4A3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471F2E5D-EAD7-4140-A8D8-A77BA866854F}" type="pres">
      <dgm:prSet presAssocID="{E4477687-ABF3-4F0E-AAB8-5D58B273F4A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5FF1212-6A57-4F32-B708-31537130761F}" type="presOf" srcId="{C8FFBA99-2A22-4532-80FD-1AAD5DB54D4E}" destId="{5FF85199-DF2E-46FF-9AB8-50541F382566}" srcOrd="0" destOrd="0" presId="urn:microsoft.com/office/officeart/2009/3/layout/IncreasingArrowsProcess"/>
    <dgm:cxn modelId="{6DC02C14-38A8-4D19-B13D-75872B3DB694}" type="presOf" srcId="{1FDD4D97-DB71-4300-A96F-2A6C15FBA1C3}" destId="{F6FAD086-06C6-4ABA-94A6-CB86E98C2231}" srcOrd="0" destOrd="0" presId="urn:microsoft.com/office/officeart/2009/3/layout/IncreasingArrowsProcess"/>
    <dgm:cxn modelId="{7A259D2B-A9B3-4DBC-9C43-B65D15374B90}" srcId="{1FDD4D97-DB71-4300-A96F-2A6C15FBA1C3}" destId="{C8FFBA99-2A22-4532-80FD-1AAD5DB54D4E}" srcOrd="0" destOrd="0" parTransId="{2C4F4A47-A3A8-4B37-BFBB-B91632224A23}" sibTransId="{F6032B85-51B7-4F86-916A-3B4FDA4F3B03}"/>
    <dgm:cxn modelId="{25F92952-F0D0-4A3A-81F3-40A47E53D05D}" type="presOf" srcId="{E4477687-ABF3-4F0E-AAB8-5D58B273F4A3}" destId="{C89EABDC-3A21-4D8B-8801-F5338A6D30BD}" srcOrd="0" destOrd="0" presId="urn:microsoft.com/office/officeart/2009/3/layout/IncreasingArrowsProcess"/>
    <dgm:cxn modelId="{240A545A-CB06-4B44-9503-8E084350B3BC}" srcId="{32248CA0-C9D7-4D95-A08C-D5A4C81B644C}" destId="{590B34E8-22F8-45F4-81AC-E95F2C84A56A}" srcOrd="0" destOrd="0" parTransId="{11360610-3ABC-4611-96BA-792F6C2EC8DE}" sibTransId="{BF7E5A66-A4AB-41DD-B2BD-77BA85341628}"/>
    <dgm:cxn modelId="{417D0F7B-9275-4776-BC45-593C0C1A8C32}" srcId="{0B4BABF1-273F-45DF-B1A9-6CD0E185684B}" destId="{1FDD4D97-DB71-4300-A96F-2A6C15FBA1C3}" srcOrd="1" destOrd="0" parTransId="{32DF79D4-BC57-43D1-8ADC-D15A173C46E5}" sibTransId="{A4F49736-AE46-4660-973F-C003504BD1BE}"/>
    <dgm:cxn modelId="{4D20A4A5-3104-4CC9-9462-E8B7E5310944}" srcId="{E4477687-ABF3-4F0E-AAB8-5D58B273F4A3}" destId="{7FD0A67B-6889-476B-8CD9-9372D272E75C}" srcOrd="0" destOrd="0" parTransId="{7AAE4425-CD57-4B41-918E-5076BBA29786}" sibTransId="{27A2B645-E1BA-4C10-A00C-AE3F9976AAC5}"/>
    <dgm:cxn modelId="{BE2D7AB1-F73C-4C15-83C6-3B9E499F270A}" type="presOf" srcId="{0B4BABF1-273F-45DF-B1A9-6CD0E185684B}" destId="{7E218249-6F52-4CCC-AC1A-EC0B7DBE81B4}" srcOrd="0" destOrd="0" presId="urn:microsoft.com/office/officeart/2009/3/layout/IncreasingArrowsProcess"/>
    <dgm:cxn modelId="{87C40EB7-19B7-4F39-A9F8-361E00D53B6C}" type="presOf" srcId="{7FD0A67B-6889-476B-8CD9-9372D272E75C}" destId="{471F2E5D-EAD7-4140-A8D8-A77BA866854F}" srcOrd="0" destOrd="0" presId="urn:microsoft.com/office/officeart/2009/3/layout/IncreasingArrowsProcess"/>
    <dgm:cxn modelId="{2FDA5EBB-254E-482F-A586-6EE2EB322CAE}" srcId="{0B4BABF1-273F-45DF-B1A9-6CD0E185684B}" destId="{E4477687-ABF3-4F0E-AAB8-5D58B273F4A3}" srcOrd="2" destOrd="0" parTransId="{2F334D16-1884-459D-8096-82D39EB675DD}" sibTransId="{58C3CCBA-5FD8-4908-A451-BF6F23831C66}"/>
    <dgm:cxn modelId="{F31850BB-25AD-4569-B10A-BB9D7FAEF249}" srcId="{0B4BABF1-273F-45DF-B1A9-6CD0E185684B}" destId="{32248CA0-C9D7-4D95-A08C-D5A4C81B644C}" srcOrd="0" destOrd="0" parTransId="{DBF164DB-1980-4E9A-B552-680DF0182F82}" sibTransId="{8072C76E-7AE9-421E-8F96-284FF34A7598}"/>
    <dgm:cxn modelId="{B9297CC6-C5E7-497D-A0A0-2F158050BEE4}" type="presOf" srcId="{590B34E8-22F8-45F4-81AC-E95F2C84A56A}" destId="{C7FC439F-2E7C-426A-8A1B-D7E294AEDBB7}" srcOrd="0" destOrd="0" presId="urn:microsoft.com/office/officeart/2009/3/layout/IncreasingArrowsProcess"/>
    <dgm:cxn modelId="{42D7B9C8-83FF-4AD3-B84A-52E0BBCF81B2}" type="presOf" srcId="{32248CA0-C9D7-4D95-A08C-D5A4C81B644C}" destId="{7079B5CD-D351-4BC1-A201-88748BD9B04A}" srcOrd="0" destOrd="0" presId="urn:microsoft.com/office/officeart/2009/3/layout/IncreasingArrowsProcess"/>
    <dgm:cxn modelId="{1507C2DA-1F78-472D-94E7-6A30EE38CCBF}" type="presParOf" srcId="{7E218249-6F52-4CCC-AC1A-EC0B7DBE81B4}" destId="{7079B5CD-D351-4BC1-A201-88748BD9B04A}" srcOrd="0" destOrd="0" presId="urn:microsoft.com/office/officeart/2009/3/layout/IncreasingArrowsProcess"/>
    <dgm:cxn modelId="{9ED8D8D9-A058-427C-8AF0-340C60422901}" type="presParOf" srcId="{7E218249-6F52-4CCC-AC1A-EC0B7DBE81B4}" destId="{C7FC439F-2E7C-426A-8A1B-D7E294AEDBB7}" srcOrd="1" destOrd="0" presId="urn:microsoft.com/office/officeart/2009/3/layout/IncreasingArrowsProcess"/>
    <dgm:cxn modelId="{2DF8DA9E-D17C-4C17-BCD6-14CA8BC9FB7F}" type="presParOf" srcId="{7E218249-6F52-4CCC-AC1A-EC0B7DBE81B4}" destId="{F6FAD086-06C6-4ABA-94A6-CB86E98C2231}" srcOrd="2" destOrd="0" presId="urn:microsoft.com/office/officeart/2009/3/layout/IncreasingArrowsProcess"/>
    <dgm:cxn modelId="{161FC38C-545F-4A64-B756-6FD58C0F3EF4}" type="presParOf" srcId="{7E218249-6F52-4CCC-AC1A-EC0B7DBE81B4}" destId="{5FF85199-DF2E-46FF-9AB8-50541F382566}" srcOrd="3" destOrd="0" presId="urn:microsoft.com/office/officeart/2009/3/layout/IncreasingArrowsProcess"/>
    <dgm:cxn modelId="{07A096DF-C4AD-4274-9DD5-F0070DC1B179}" type="presParOf" srcId="{7E218249-6F52-4CCC-AC1A-EC0B7DBE81B4}" destId="{C89EABDC-3A21-4D8B-8801-F5338A6D30BD}" srcOrd="4" destOrd="0" presId="urn:microsoft.com/office/officeart/2009/3/layout/IncreasingArrowsProcess"/>
    <dgm:cxn modelId="{CC4B6FD1-5035-45AA-9C32-FC0FF0749C2E}" type="presParOf" srcId="{7E218249-6F52-4CCC-AC1A-EC0B7DBE81B4}" destId="{471F2E5D-EAD7-4140-A8D8-A77BA866854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915C-DA5B-461A-B10D-468DFC830186}">
      <dsp:nvSpPr>
        <dsp:cNvPr id="0" name=""/>
        <dsp:cNvSpPr/>
      </dsp:nvSpPr>
      <dsp:spPr>
        <a:xfrm rot="5400000">
          <a:off x="-182369" y="184951"/>
          <a:ext cx="1215797" cy="85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May-Aug</a:t>
          </a:r>
        </a:p>
      </dsp:txBody>
      <dsp:txXfrm rot="-5400000">
        <a:off x="1" y="428110"/>
        <a:ext cx="851058" cy="364739"/>
      </dsp:txXfrm>
    </dsp:sp>
    <dsp:sp modelId="{A33F8A3B-3416-4B38-B86D-A08DD5B97B7C}">
      <dsp:nvSpPr>
        <dsp:cNvPr id="0" name=""/>
        <dsp:cNvSpPr/>
      </dsp:nvSpPr>
      <dsp:spPr>
        <a:xfrm rot="5400000">
          <a:off x="3701304" y="-2847665"/>
          <a:ext cx="790268" cy="649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8 May: </a:t>
          </a:r>
          <a:r>
            <a:rPr lang="en-GB" sz="1600" kern="1200" dirty="0"/>
            <a:t>EU DSO entity and ENTSO-E submit the </a:t>
          </a:r>
          <a:r>
            <a:rPr lang="en-GB" sz="1600" kern="1200" dirty="0">
              <a:solidFill>
                <a:schemeClr val="tx2"/>
              </a:solidFill>
            </a:rPr>
            <a:t>proposal*</a:t>
          </a:r>
          <a:r>
            <a:rPr lang="en-GB" sz="1600" kern="1200" dirty="0"/>
            <a:t> to ACER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/>
            <a:t>ACER/NRAs revisions to the proposal</a:t>
          </a:r>
        </a:p>
      </dsp:txBody>
      <dsp:txXfrm rot="-5400000">
        <a:off x="851058" y="41159"/>
        <a:ext cx="6452183" cy="713112"/>
      </dsp:txXfrm>
    </dsp:sp>
    <dsp:sp modelId="{C861EEA6-7940-41C4-9319-3720ADCDEED4}">
      <dsp:nvSpPr>
        <dsp:cNvPr id="0" name=""/>
        <dsp:cNvSpPr/>
      </dsp:nvSpPr>
      <dsp:spPr>
        <a:xfrm rot="5400000">
          <a:off x="-182369" y="1284876"/>
          <a:ext cx="1215797" cy="85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Sep-Oct</a:t>
          </a:r>
        </a:p>
      </dsp:txBody>
      <dsp:txXfrm rot="-5400000">
        <a:off x="1" y="1528035"/>
        <a:ext cx="851058" cy="364739"/>
      </dsp:txXfrm>
    </dsp:sp>
    <dsp:sp modelId="{980CE36F-8B7E-4693-8973-65C69E01725C}">
      <dsp:nvSpPr>
        <dsp:cNvPr id="0" name=""/>
        <dsp:cNvSpPr/>
      </dsp:nvSpPr>
      <dsp:spPr>
        <a:xfrm rot="5400000">
          <a:off x="3701304" y="-1747740"/>
          <a:ext cx="790268" cy="649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5 Sep – 31 Oct: </a:t>
          </a:r>
          <a:r>
            <a:rPr lang="en-GB" sz="1600" kern="1200" dirty="0"/>
            <a:t>ACER </a:t>
          </a:r>
          <a:r>
            <a:rPr lang="en-GB" sz="1600" kern="1200" dirty="0">
              <a:hlinkClick xmlns:r="http://schemas.openxmlformats.org/officeDocument/2006/relationships" r:id="rId1"/>
            </a:rPr>
            <a:t>public consultation</a:t>
          </a:r>
          <a:endParaRPr lang="en-GB" sz="1600" kern="1200" dirty="0"/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1 Oct: </a:t>
          </a:r>
          <a:r>
            <a:rPr lang="en-GB" sz="1600" kern="1200" dirty="0"/>
            <a:t>ACER </a:t>
          </a:r>
          <a:r>
            <a:rPr lang="en-GB" sz="1600" kern="1200" dirty="0">
              <a:hlinkClick xmlns:r="http://schemas.openxmlformats.org/officeDocument/2006/relationships" r:id="rId2"/>
            </a:rPr>
            <a:t>public workshop</a:t>
          </a:r>
          <a:endParaRPr lang="en-GB" sz="1600" kern="1200" dirty="0"/>
        </a:p>
      </dsp:txBody>
      <dsp:txXfrm rot="-5400000">
        <a:off x="851058" y="1141084"/>
        <a:ext cx="6452183" cy="713112"/>
      </dsp:txXfrm>
    </dsp:sp>
    <dsp:sp modelId="{1B080490-C50B-45F1-B4F5-5E3C13948F6C}">
      <dsp:nvSpPr>
        <dsp:cNvPr id="0" name=""/>
        <dsp:cNvSpPr/>
      </dsp:nvSpPr>
      <dsp:spPr>
        <a:xfrm rot="5400000">
          <a:off x="-182369" y="2384801"/>
          <a:ext cx="1215797" cy="85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Nov-Dec</a:t>
          </a:r>
        </a:p>
      </dsp:txBody>
      <dsp:txXfrm rot="-5400000">
        <a:off x="1" y="2627960"/>
        <a:ext cx="851058" cy="364739"/>
      </dsp:txXfrm>
    </dsp:sp>
    <dsp:sp modelId="{8A616C68-22DE-4524-8FEE-573A0076BF51}">
      <dsp:nvSpPr>
        <dsp:cNvPr id="0" name=""/>
        <dsp:cNvSpPr/>
      </dsp:nvSpPr>
      <dsp:spPr>
        <a:xfrm rot="5400000">
          <a:off x="3701304" y="-647814"/>
          <a:ext cx="790268" cy="649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/>
            <a:t>ACER/NRAs process public consultation comments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Exchanges with stakeholders (drafting committee)</a:t>
          </a:r>
        </a:p>
      </dsp:txBody>
      <dsp:txXfrm rot="-5400000">
        <a:off x="851058" y="2241010"/>
        <a:ext cx="6452183" cy="713112"/>
      </dsp:txXfrm>
    </dsp:sp>
    <dsp:sp modelId="{2E70BC85-4946-42B8-AD6F-0AA5C44E90C1}">
      <dsp:nvSpPr>
        <dsp:cNvPr id="0" name=""/>
        <dsp:cNvSpPr/>
      </dsp:nvSpPr>
      <dsp:spPr>
        <a:xfrm rot="5400000">
          <a:off x="-182369" y="3484726"/>
          <a:ext cx="1215797" cy="85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Jan</a:t>
          </a:r>
        </a:p>
      </dsp:txBody>
      <dsp:txXfrm rot="-5400000">
        <a:off x="1" y="3727885"/>
        <a:ext cx="851058" cy="364739"/>
      </dsp:txXfrm>
    </dsp:sp>
    <dsp:sp modelId="{AB891F11-B85C-4BD8-97AB-7B134BF77642}">
      <dsp:nvSpPr>
        <dsp:cNvPr id="0" name=""/>
        <dsp:cNvSpPr/>
      </dsp:nvSpPr>
      <dsp:spPr>
        <a:xfrm rot="5400000">
          <a:off x="3701304" y="452110"/>
          <a:ext cx="790268" cy="649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/>
            <a:t>ACER/NRAs orientation discussion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kern="1200" dirty="0"/>
            <a:t>Finalisation of the recommendation</a:t>
          </a:r>
        </a:p>
      </dsp:txBody>
      <dsp:txXfrm rot="-5400000">
        <a:off x="851058" y="3340934"/>
        <a:ext cx="6452183" cy="713112"/>
      </dsp:txXfrm>
    </dsp:sp>
    <dsp:sp modelId="{28A139C0-1E2C-4F92-AA56-E8DD4AE4E540}">
      <dsp:nvSpPr>
        <dsp:cNvPr id="0" name=""/>
        <dsp:cNvSpPr/>
      </dsp:nvSpPr>
      <dsp:spPr>
        <a:xfrm rot="5400000">
          <a:off x="-182369" y="4584651"/>
          <a:ext cx="1215797" cy="8510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Feb-Mar</a:t>
          </a:r>
        </a:p>
      </dsp:txBody>
      <dsp:txXfrm rot="-5400000">
        <a:off x="1" y="4827810"/>
        <a:ext cx="851058" cy="364739"/>
      </dsp:txXfrm>
    </dsp:sp>
    <dsp:sp modelId="{AD78EA3B-AE52-41F4-A164-72231A44F8B7}">
      <dsp:nvSpPr>
        <dsp:cNvPr id="0" name=""/>
        <dsp:cNvSpPr/>
      </dsp:nvSpPr>
      <dsp:spPr>
        <a:xfrm rot="5400000">
          <a:off x="3701304" y="1552035"/>
          <a:ext cx="790268" cy="649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b="0" kern="1200" dirty="0"/>
            <a:t>ACER Board of Regulators meeting</a:t>
          </a:r>
        </a:p>
        <a:p>
          <a:pPr marL="171450" lvl="1" indent="-17145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GB" sz="1600" b="0" kern="1200" dirty="0">
              <a:solidFill>
                <a:schemeClr val="tx2"/>
              </a:solidFill>
            </a:rPr>
            <a:t>8 Mar: submission to the EC</a:t>
          </a:r>
        </a:p>
      </dsp:txBody>
      <dsp:txXfrm rot="-5400000">
        <a:off x="851058" y="4440859"/>
        <a:ext cx="6452183" cy="713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A5F61-1FCF-4DB1-B5A0-3B71A334BF91}">
      <dsp:nvSpPr>
        <dsp:cNvPr id="0" name=""/>
        <dsp:cNvSpPr/>
      </dsp:nvSpPr>
      <dsp:spPr>
        <a:xfrm>
          <a:off x="405737" y="161019"/>
          <a:ext cx="3651814" cy="354528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Supporting document</a:t>
          </a:r>
        </a:p>
      </dsp:txBody>
      <dsp:txXfrm>
        <a:off x="2391193" y="815209"/>
        <a:ext cx="1239008" cy="1181762"/>
      </dsp:txXfrm>
    </dsp:sp>
    <dsp:sp modelId="{4ACC8DD9-E31E-4E15-826B-1CE44EFC4673}">
      <dsp:nvSpPr>
        <dsp:cNvPr id="0" name=""/>
        <dsp:cNvSpPr/>
      </dsp:nvSpPr>
      <dsp:spPr>
        <a:xfrm>
          <a:off x="402892" y="161152"/>
          <a:ext cx="3651814" cy="3545286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Demand Response NC</a:t>
          </a:r>
        </a:p>
      </dsp:txBody>
      <dsp:txXfrm>
        <a:off x="1402793" y="2398058"/>
        <a:ext cx="1652011" cy="1097350"/>
      </dsp:txXfrm>
    </dsp:sp>
    <dsp:sp modelId="{83DA8970-4DE6-49D3-8069-C730A706F3FF}">
      <dsp:nvSpPr>
        <dsp:cNvPr id="0" name=""/>
        <dsp:cNvSpPr/>
      </dsp:nvSpPr>
      <dsp:spPr>
        <a:xfrm>
          <a:off x="402892" y="161152"/>
          <a:ext cx="3651814" cy="354528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Amendments to existing regulations</a:t>
          </a:r>
        </a:p>
      </dsp:txBody>
      <dsp:txXfrm>
        <a:off x="794158" y="857547"/>
        <a:ext cx="1239008" cy="1181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B5CD-D351-4BC1-A201-88748BD9B04A}">
      <dsp:nvSpPr>
        <dsp:cNvPr id="0" name=""/>
        <dsp:cNvSpPr/>
      </dsp:nvSpPr>
      <dsp:spPr>
        <a:xfrm>
          <a:off x="959210" y="8717"/>
          <a:ext cx="7751228" cy="1128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209" numCol="1" spcCol="1270" anchor="ctr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Ensure legally consistent draft</a:t>
          </a:r>
        </a:p>
      </dsp:txBody>
      <dsp:txXfrm>
        <a:off x="959210" y="290936"/>
        <a:ext cx="7469010" cy="564437"/>
      </dsp:txXfrm>
    </dsp:sp>
    <dsp:sp modelId="{C7FC439F-2E7C-426A-8A1B-D7E294AEDBB7}">
      <dsp:nvSpPr>
        <dsp:cNvPr id="0" name=""/>
        <dsp:cNvSpPr/>
      </dsp:nvSpPr>
      <dsp:spPr>
        <a:xfrm>
          <a:off x="959210" y="879242"/>
          <a:ext cx="2387378" cy="2174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GB" sz="1600" kern="1200" dirty="0">
              <a:solidFill>
                <a:schemeClr val="tx2"/>
              </a:solidFill>
            </a:rPr>
            <a:t>Improve drafting quality </a:t>
          </a:r>
          <a:r>
            <a:rPr lang="en-GB" sz="1600" kern="1200" dirty="0"/>
            <a:t>with amendments on wording, structure and clarity of legal requirements.</a:t>
          </a:r>
        </a:p>
      </dsp:txBody>
      <dsp:txXfrm>
        <a:off x="959210" y="879242"/>
        <a:ext cx="2387378" cy="2174627"/>
      </dsp:txXfrm>
    </dsp:sp>
    <dsp:sp modelId="{F6FAD086-06C6-4ABA-94A6-CB86E98C2231}">
      <dsp:nvSpPr>
        <dsp:cNvPr id="0" name=""/>
        <dsp:cNvSpPr/>
      </dsp:nvSpPr>
      <dsp:spPr>
        <a:xfrm>
          <a:off x="3346588" y="385009"/>
          <a:ext cx="5363849" cy="1128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209" numCol="1" spcCol="1270" anchor="ctr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Ensure compliance with the framework guideline*</a:t>
          </a:r>
        </a:p>
      </dsp:txBody>
      <dsp:txXfrm>
        <a:off x="3346588" y="667228"/>
        <a:ext cx="5081631" cy="564437"/>
      </dsp:txXfrm>
    </dsp:sp>
    <dsp:sp modelId="{5FF85199-DF2E-46FF-9AB8-50541F382566}">
      <dsp:nvSpPr>
        <dsp:cNvPr id="0" name=""/>
        <dsp:cNvSpPr/>
      </dsp:nvSpPr>
      <dsp:spPr>
        <a:xfrm>
          <a:off x="3346588" y="1255534"/>
          <a:ext cx="2387378" cy="2174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Some of the </a:t>
          </a:r>
          <a:r>
            <a:rPr lang="en-GB" sz="1600" kern="1200" dirty="0">
              <a:solidFill>
                <a:schemeClr val="tx2"/>
              </a:solidFill>
            </a:rPr>
            <a:t>requirements</a:t>
          </a:r>
          <a:r>
            <a:rPr lang="en-GB" sz="1600" kern="1200" dirty="0"/>
            <a:t> of the DR FG are </a:t>
          </a:r>
          <a:r>
            <a:rPr lang="en-GB" sz="1600" kern="1200" dirty="0">
              <a:solidFill>
                <a:schemeClr val="tx2"/>
              </a:solidFill>
            </a:rPr>
            <a:t>not fulfilled </a:t>
          </a:r>
          <a:r>
            <a:rPr lang="en-GB" sz="1600" kern="1200" dirty="0"/>
            <a:t>in the formal proposal.</a:t>
          </a:r>
        </a:p>
      </dsp:txBody>
      <dsp:txXfrm>
        <a:off x="3346588" y="1255534"/>
        <a:ext cx="2387378" cy="2174627"/>
      </dsp:txXfrm>
    </dsp:sp>
    <dsp:sp modelId="{C89EABDC-3A21-4D8B-8801-F5338A6D30BD}">
      <dsp:nvSpPr>
        <dsp:cNvPr id="0" name=""/>
        <dsp:cNvSpPr/>
      </dsp:nvSpPr>
      <dsp:spPr>
        <a:xfrm>
          <a:off x="5733966" y="761300"/>
          <a:ext cx="2976471" cy="1128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79209" numCol="1" spcCol="1270" anchor="ctr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/>
            <a:t>Content direction</a:t>
          </a:r>
        </a:p>
      </dsp:txBody>
      <dsp:txXfrm>
        <a:off x="5733966" y="1043519"/>
        <a:ext cx="2694253" cy="564437"/>
      </dsp:txXfrm>
    </dsp:sp>
    <dsp:sp modelId="{471F2E5D-EAD7-4140-A8D8-A77BA866854F}">
      <dsp:nvSpPr>
        <dsp:cNvPr id="0" name=""/>
        <dsp:cNvSpPr/>
      </dsp:nvSpPr>
      <dsp:spPr>
        <a:xfrm>
          <a:off x="5733966" y="1631825"/>
          <a:ext cx="2387378" cy="214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Direction</a:t>
          </a:r>
          <a:r>
            <a:rPr lang="en-GB" sz="1600" kern="1200" dirty="0"/>
            <a:t> in the DR NC, within the boundaries of the FG, and respecting the objectives of the Electricity Regulation.</a:t>
          </a:r>
        </a:p>
      </dsp:txBody>
      <dsp:txXfrm>
        <a:off x="5733966" y="1631825"/>
        <a:ext cx="2387378" cy="2142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06/03/2024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768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01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0490D-1782-EA44-A3A5-3F8539CC8581}" type="slidenum">
              <a:rPr kumimoji="0" lang="en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1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417D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e Ecke des Rechtecks schneiden 3"/>
          <p:cNvSpPr/>
          <p:nvPr/>
        </p:nvSpPr>
        <p:spPr>
          <a:xfrm>
            <a:off x="239185" y="179388"/>
            <a:ext cx="11713633" cy="4679950"/>
          </a:xfrm>
          <a:prstGeom prst="snip1Rect">
            <a:avLst>
              <a:gd name="adj" fmla="val 52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4A96CD"/>
              </a:solidFill>
            </a:endParaRPr>
          </a:p>
        </p:txBody>
      </p:sp>
      <p:sp>
        <p:nvSpPr>
          <p:cNvPr id="5" name="URL"/>
          <p:cNvSpPr txBox="1">
            <a:spLocks noChangeArrowheads="1"/>
          </p:cNvSpPr>
          <p:nvPr/>
        </p:nvSpPr>
        <p:spPr bwMode="auto">
          <a:xfrm>
            <a:off x="3790951" y="6323014"/>
            <a:ext cx="5010149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39A1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C6D6"/>
              </a:buClr>
              <a:buSzPct val="80000"/>
              <a:buFont typeface="Wingdings" pitchFamily="2" charset="2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</a:rPr>
              <a:t>www.bundesnetzagentur.de</a:t>
            </a:r>
          </a:p>
        </p:txBody>
      </p:sp>
      <p:pic>
        <p:nvPicPr>
          <p:cNvPr id="6" name="PiktogrammBahn" descr="BNetzA_Icon_Eisenbahn_CMY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39" y="6283326"/>
            <a:ext cx="4804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ktogrammEnergie" descr="BNetzA_Icon_Energie_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89" y="6283326"/>
            <a:ext cx="4804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ktogrammBrief" descr="BNetzA_Icon_Post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39" y="6283326"/>
            <a:ext cx="4804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ktogrammTelefon" descr="BNetzA_Icon_Telekom_CMY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22" y="6283326"/>
            <a:ext cx="4804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" descr="BnetzA_DTP_CMYK_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" y="265113"/>
            <a:ext cx="2457449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Vortragsangaben"/>
          <p:cNvSpPr>
            <a:spLocks noGrp="1" noChangeArrowheads="1"/>
          </p:cNvSpPr>
          <p:nvPr>
            <p:ph type="subTitle" idx="1"/>
          </p:nvPr>
        </p:nvSpPr>
        <p:spPr>
          <a:xfrm>
            <a:off x="1068919" y="3571875"/>
            <a:ext cx="10787723" cy="1087438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2000" smtClean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30766" name="Vortragstitel"/>
          <p:cNvSpPr>
            <a:spLocks noGrp="1" noChangeArrowheads="1"/>
          </p:cNvSpPr>
          <p:nvPr>
            <p:ph type="ctrTitle" sz="quarter"/>
          </p:nvPr>
        </p:nvSpPr>
        <p:spPr>
          <a:xfrm>
            <a:off x="1068919" y="2060576"/>
            <a:ext cx="10787723" cy="1477963"/>
          </a:xfrm>
        </p:spPr>
        <p:txBody>
          <a:bodyPr tIns="45720" bIns="45720"/>
          <a:lstStyle>
            <a:lvl1pPr>
              <a:defRPr sz="35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111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00" y="846000"/>
            <a:ext cx="9936000" cy="540000"/>
          </a:xfrm>
        </p:spPr>
        <p:txBody>
          <a:bodyPr lIns="0" tIns="0" rIns="0" bIns="0" anchor="t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3"/>
            <a:ext cx="12192000" cy="8254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28000" y="1800000"/>
            <a:ext cx="3600000" cy="396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solidFill>
                  <a:schemeClr val="tx1"/>
                </a:solidFill>
                <a:latin typeface="+mn-lt"/>
              </a:defRPr>
            </a:lvl3pPr>
            <a:lvl4pPr marL="360000" indent="-180000">
              <a:defRPr sz="2000">
                <a:solidFill>
                  <a:schemeClr val="tx1"/>
                </a:solidFill>
                <a:latin typeface="+mn-lt"/>
              </a:defRPr>
            </a:lvl4pPr>
            <a:lvl5pPr indent="-180000">
              <a:defRPr sz="2000">
                <a:solidFill>
                  <a:schemeClr val="tx1"/>
                </a:solidFill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44000" y="1800000"/>
            <a:ext cx="6120000" cy="396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solidFill>
                  <a:schemeClr val="tx1"/>
                </a:solidFill>
                <a:latin typeface="+mn-lt"/>
              </a:defRPr>
            </a:lvl3pPr>
            <a:lvl4pPr marL="360000" indent="-180000">
              <a:defRPr sz="2000">
                <a:solidFill>
                  <a:schemeClr val="tx1"/>
                </a:solidFill>
                <a:latin typeface="+mn-lt"/>
              </a:defRPr>
            </a:lvl4pPr>
            <a:lvl5pPr indent="-180000">
              <a:defRPr sz="2000">
                <a:solidFill>
                  <a:schemeClr val="tx1"/>
                </a:solidFill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07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page">
    <p:bg>
      <p:bgPr>
        <a:solidFill>
          <a:srgbClr val="00B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57" y="4225566"/>
            <a:ext cx="1104195" cy="828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90" y="2179495"/>
            <a:ext cx="1082351" cy="828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9" y="4225566"/>
            <a:ext cx="1104195" cy="828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61" y="2179495"/>
            <a:ext cx="1082351" cy="828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88" y="4225566"/>
            <a:ext cx="1104195" cy="828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21" y="2179495"/>
            <a:ext cx="1082351" cy="828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28" y="4225566"/>
            <a:ext cx="1104195" cy="828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28" y="2179495"/>
            <a:ext cx="1104195" cy="828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190"/>
            <a:ext cx="12192000" cy="8254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5" y="5693067"/>
            <a:ext cx="798565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8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1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0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4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9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3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553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51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7" y="52389"/>
            <a:ext cx="8003415" cy="4968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918" y="1052513"/>
            <a:ext cx="10672233" cy="518477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de-DE" sz="2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628650" indent="-361950">
              <a:defRPr/>
            </a:lvl2pPr>
            <a:lvl3pPr marL="989013" indent="-361950">
              <a:defRPr/>
            </a:lvl3pPr>
            <a:lvl4pPr marL="1341438" indent="-350838">
              <a:defRPr/>
            </a:lvl4pPr>
            <a:lvl5pPr marL="1703388" indent="-360363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1068917" y="6465889"/>
            <a:ext cx="8534401" cy="2635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 Name | Veranstaltung | © Bundesnetzagentur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12350-7D1F-4F7B-A7EF-9C24A53D12C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F7465-7F11-491D-80F0-FEEB9DF06317}" type="datetime1">
              <a:rPr lang="de-DE" smtClean="0"/>
              <a:t>03.06.2024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479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43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79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9466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55080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956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113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98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2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8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6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3373" y="6465889"/>
            <a:ext cx="869103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lang="en-US" sz="1000" dirty="0" err="1" smtClean="0"/>
            </a:lvl1pPr>
          </a:lstStyle>
          <a:p>
            <a:r>
              <a:rPr lang="de-DE" dirty="0"/>
              <a:t>Vorname Name | Veranstaltung | © Bundesnetzagentur</a:t>
            </a:r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6885" y="6453337"/>
            <a:ext cx="79798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4112350-7D1F-4F7B-A7EF-9C24A53D12C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Rectangle 6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3318" y="6473826"/>
            <a:ext cx="144356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buNone/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8331E8B-379A-42D3-89B9-90F9C7351F1E}" type="datetime1">
              <a:rPr lang="de-DE" smtClean="0"/>
              <a:t>03.06.2024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888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5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6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2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2388253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5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57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60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58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8000" y="919348"/>
            <a:ext cx="6901200" cy="1108800"/>
          </a:xfrm>
        </p:spPr>
        <p:txBody>
          <a:bodyPr lIns="0" tIns="0" rIns="0" bIns="0" anchor="b" anchorCtr="0">
            <a:noAutofit/>
          </a:bodyPr>
          <a:lstStyle>
            <a:lvl1pPr algn="l">
              <a:defRPr sz="3600" b="0" baseline="0">
                <a:solidFill>
                  <a:srgbClr val="00B0B9"/>
                </a:solidFill>
                <a:latin typeface="+mn-lt"/>
              </a:defRPr>
            </a:lvl1pPr>
          </a:lstStyle>
          <a:p>
            <a:r>
              <a:rPr lang="en-US" dirty="0"/>
              <a:t>Click to edit title for the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B0B9"/>
                </a:solidFill>
              </a:defRPr>
            </a:lvl1pPr>
          </a:lstStyle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28000" y="2163311"/>
            <a:ext cx="6901200" cy="270000"/>
          </a:xfrm>
        </p:spPr>
        <p:txBody>
          <a:bodyPr/>
          <a:lstStyle>
            <a:lvl1pPr>
              <a:defRPr sz="2000"/>
            </a:lvl1pPr>
            <a:lvl2pPr>
              <a:defRPr baseline="0"/>
            </a:lvl2pPr>
          </a:lstStyle>
          <a:p>
            <a:pPr lvl="0"/>
            <a:r>
              <a:rPr lang="en-US" dirty="0" err="1"/>
              <a:t>Organisatie</a:t>
            </a:r>
            <a:r>
              <a:rPr lang="en-US" dirty="0"/>
              <a:t>/</a:t>
            </a:r>
            <a:r>
              <a:rPr lang="en-US" dirty="0" err="1"/>
              <a:t>Locatie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28001" y="2449724"/>
            <a:ext cx="6901201" cy="27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cap="none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en-US" dirty="0" err="1"/>
              <a:t>Voornaam</a:t>
            </a:r>
            <a:r>
              <a:rPr lang="en-US" dirty="0"/>
              <a:t> </a:t>
            </a:r>
            <a:r>
              <a:rPr lang="en-US" dirty="0" err="1"/>
              <a:t>Naam</a:t>
            </a:r>
            <a:r>
              <a:rPr lang="en-US" dirty="0"/>
              <a:t> – </a:t>
            </a:r>
            <a:r>
              <a:rPr lang="en-US" dirty="0" err="1"/>
              <a:t>Functie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5" hasCustomPrompt="1"/>
          </p:nvPr>
        </p:nvSpPr>
        <p:spPr>
          <a:xfrm>
            <a:off x="1128000" y="2823559"/>
            <a:ext cx="3120883" cy="36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b="0" i="0" cap="none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</a:lstStyle>
          <a:p>
            <a:pPr lvl="0"/>
            <a:fld id="{7E60421D-690A-4369-B979-7548216229BC}" type="datetime4">
              <a:rPr lang="nl-BE" smtClean="0"/>
              <a:t>9 januari 2017</a:t>
            </a:fld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4925"/>
            <a:ext cx="12192000" cy="1022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44" y="4768613"/>
            <a:ext cx="1281657" cy="961243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44" y="4763149"/>
            <a:ext cx="1281657" cy="9721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95" y="4763149"/>
            <a:ext cx="1281657" cy="9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53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47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1369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93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31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00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37261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90719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641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5586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5570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52145" y="306000"/>
            <a:ext cx="11507345" cy="540000"/>
          </a:xfrm>
        </p:spPr>
        <p:txBody>
          <a:bodyPr wrap="square" lIns="0" tIns="0" rIns="0" bIns="0" anchor="ctr" anchorCtr="0">
            <a:noAutofit/>
          </a:bodyPr>
          <a:lstStyle>
            <a:lvl1pPr algn="l">
              <a:defRPr sz="2800" b="1" baseline="0">
                <a:solidFill>
                  <a:srgbClr val="00B0B9"/>
                </a:solidFill>
              </a:defRPr>
            </a:lvl1pPr>
          </a:lstStyle>
          <a:p>
            <a:r>
              <a:rPr lang="en-US" dirty="0"/>
              <a:t>Table of content-title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45" y="1011164"/>
            <a:ext cx="11507344" cy="4822508"/>
          </a:xfrm>
        </p:spPr>
        <p:txBody>
          <a:bodyPr lIns="0" tIns="0" rIns="0" bIns="0">
            <a:noAutofit/>
          </a:bodyPr>
          <a:lstStyle>
            <a:lvl1pPr marL="202500" indent="-202500" algn="l">
              <a:lnSpc>
                <a:spcPct val="100000"/>
              </a:lnSpc>
              <a:spcBef>
                <a:spcPts val="1350"/>
              </a:spcBef>
              <a:buClr>
                <a:srgbClr val="00B0B9"/>
              </a:buClr>
              <a:buFont typeface="Arial" charset="0"/>
              <a:buChar char="•"/>
              <a:defRPr sz="2000" b="0" cap="none" baseline="0"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Table of content item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3"/>
            <a:ext cx="12192000" cy="8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31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5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2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48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81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4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544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18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10985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Slide">
    <p:bg>
      <p:bgPr>
        <a:solidFill>
          <a:srgbClr val="00B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000" y="879669"/>
            <a:ext cx="9936000" cy="1080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000" y="2139669"/>
            <a:ext cx="9936000" cy="108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cap="all" baseline="0"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250743" y="4784082"/>
            <a:ext cx="12816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2"/>
            <a:ext cx="12192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00" y="846000"/>
            <a:ext cx="9936000" cy="540000"/>
          </a:xfrm>
        </p:spPr>
        <p:txBody>
          <a:bodyPr lIns="0" tIns="0" rIns="0" bIns="0"/>
          <a:lstStyle>
            <a:lvl1pPr>
              <a:defRPr sz="3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8000" y="1800000"/>
            <a:ext cx="9936000" cy="396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latin typeface="+mn-lt"/>
              </a:defRPr>
            </a:lvl3pPr>
            <a:lvl4pPr marL="360000" indent="-180000">
              <a:defRPr sz="2000">
                <a:latin typeface="+mn-lt"/>
              </a:defRPr>
            </a:lvl4pPr>
            <a:lvl5pPr indent="-180000">
              <a:defRPr sz="2000"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3"/>
            <a:ext cx="12192000" cy="8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00" y="846000"/>
            <a:ext cx="9936000" cy="540000"/>
          </a:xfrm>
        </p:spPr>
        <p:txBody>
          <a:bodyPr lIns="0" tIns="0" rIns="0" bIns="0"/>
          <a:lstStyle>
            <a:lvl1pPr>
              <a:defRPr sz="3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3"/>
            <a:ext cx="12192000" cy="8254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28000" y="1800000"/>
            <a:ext cx="9936000" cy="108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latin typeface="+mn-lt"/>
              </a:defRPr>
            </a:lvl3pPr>
            <a:lvl4pPr marL="360000" indent="-180000">
              <a:defRPr sz="2000">
                <a:solidFill>
                  <a:schemeClr val="tx1"/>
                </a:solidFill>
                <a:latin typeface="+mn-lt"/>
              </a:defRPr>
            </a:lvl4pPr>
            <a:lvl5pPr indent="-180000">
              <a:defRPr sz="2000">
                <a:solidFill>
                  <a:schemeClr val="tx1"/>
                </a:solidFill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128000" y="3240000"/>
            <a:ext cx="9936000" cy="252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latin typeface="+mn-lt"/>
              </a:defRPr>
            </a:lvl3pPr>
            <a:lvl4pPr marL="360000" indent="-180000">
              <a:defRPr sz="2000">
                <a:latin typeface="+mn-lt"/>
              </a:defRPr>
            </a:lvl4pPr>
            <a:lvl5pPr indent="-180000">
              <a:defRPr sz="2000"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392490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673"/>
            <a:ext cx="12192000" cy="8254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128000" y="1800000"/>
            <a:ext cx="4860000" cy="396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solidFill>
                  <a:schemeClr val="tx1"/>
                </a:solidFill>
                <a:latin typeface="+mn-lt"/>
              </a:defRPr>
            </a:lvl3pPr>
            <a:lvl4pPr marL="360000" indent="-180000">
              <a:defRPr sz="2000">
                <a:solidFill>
                  <a:schemeClr val="tx1"/>
                </a:solidFill>
                <a:latin typeface="+mn-lt"/>
              </a:defRPr>
            </a:lvl4pPr>
            <a:lvl5pPr indent="-180000">
              <a:defRPr sz="2000">
                <a:solidFill>
                  <a:schemeClr val="tx1"/>
                </a:solidFill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04000" y="1800000"/>
            <a:ext cx="4860000" cy="3960000"/>
          </a:xfrm>
        </p:spPr>
        <p:txBody>
          <a:bodyPr lIns="0" tIns="0" rIns="0" bIns="0"/>
          <a:lstStyle>
            <a:lvl1pPr>
              <a:defRPr sz="2800"/>
            </a:lvl1pPr>
            <a:lvl2pPr>
              <a:spcAft>
                <a:spcPts val="1125"/>
              </a:spcAft>
              <a:defRPr sz="2400"/>
            </a:lvl2pPr>
            <a:lvl3pPr marL="180000" indent="-180000">
              <a:defRPr sz="2000">
                <a:solidFill>
                  <a:schemeClr val="tx1"/>
                </a:solidFill>
                <a:latin typeface="+mn-lt"/>
              </a:defRPr>
            </a:lvl3pPr>
            <a:lvl4pPr marL="360000" indent="-180000">
              <a:defRPr sz="2000">
                <a:solidFill>
                  <a:schemeClr val="tx1"/>
                </a:solidFill>
                <a:latin typeface="+mn-lt"/>
              </a:defRPr>
            </a:lvl4pPr>
            <a:lvl5pPr indent="-180000">
              <a:defRPr sz="2000">
                <a:solidFill>
                  <a:schemeClr val="tx1"/>
                </a:solidFill>
                <a:latin typeface="+mn-lt"/>
              </a:defRPr>
            </a:lvl5pPr>
            <a:lvl6pPr marL="720000" indent="-1800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60000" indent="-180000"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 err="1"/>
              <a:t>Sixt</a:t>
            </a:r>
            <a:endParaRPr lang="en-US" dirty="0"/>
          </a:p>
          <a:p>
            <a:pPr lvl="7"/>
            <a:r>
              <a:rPr lang="en-US" dirty="0" err="1"/>
              <a:t>Sevent</a:t>
            </a:r>
            <a:endParaRPr lang="en-US" dirty="0"/>
          </a:p>
          <a:p>
            <a:pPr lvl="8"/>
            <a:r>
              <a:rPr lang="en-US" dirty="0"/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4291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417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de-DE" sz="180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8917" y="6465889"/>
            <a:ext cx="8534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lang="en-US" sz="1000" dirty="0" err="1" smtClean="0"/>
            </a:lvl1pPr>
          </a:lstStyle>
          <a:p>
            <a:r>
              <a:rPr lang="de-DE"/>
              <a:t>© Bundesnetzagentur</a:t>
            </a:r>
            <a:endParaRPr lang="de-DE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6885" y="6453337"/>
            <a:ext cx="79798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4112350-7D1F-4F7B-A7EF-9C24A53D12C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30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917" y="1052513"/>
            <a:ext cx="1067223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3318" y="6473826"/>
            <a:ext cx="144356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buNone/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1032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1068917" y="52389"/>
            <a:ext cx="800341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033" name="Eisenbahn-dunkel" descr="BNetzA_Icon_Eisenbahn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585" y="103189"/>
            <a:ext cx="535516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Energie-dunkel" descr="BNetzA_Icon_Energie_CMYK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34" y="103189"/>
            <a:ext cx="53551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ost-dunkel" descr="BNetzA_Icon_Post_CMYK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885" y="103189"/>
            <a:ext cx="535516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Telekommunikation-dunkel" descr="BNetzA_Icon_Telekom_CMYK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767" y="103189"/>
            <a:ext cx="53551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13" descr="Eisenbahn-transparen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581" y="1626394"/>
            <a:ext cx="53763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4" descr="Post-transparen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581" y="1162844"/>
            <a:ext cx="53763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15" descr="Telekommunikation-transparen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581" y="726282"/>
            <a:ext cx="53763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0" name="Eisenbahn-hell"/>
          <p:cNvGrpSpPr>
            <a:grpSpLocks/>
          </p:cNvGrpSpPr>
          <p:nvPr/>
        </p:nvGrpSpPr>
        <p:grpSpPr bwMode="auto">
          <a:xfrm>
            <a:off x="12917713" y="1626394"/>
            <a:ext cx="541867" cy="403225"/>
            <a:chOff x="5919" y="1000"/>
            <a:chExt cx="256" cy="254"/>
          </a:xfrm>
        </p:grpSpPr>
        <p:sp>
          <p:nvSpPr>
            <p:cNvPr id="1052" name="AutoShape 88"/>
            <p:cNvSpPr>
              <a:spLocks noChangeArrowheads="1"/>
            </p:cNvSpPr>
            <p:nvPr/>
          </p:nvSpPr>
          <p:spPr bwMode="auto">
            <a:xfrm>
              <a:off x="5919" y="1008"/>
              <a:ext cx="256" cy="237"/>
            </a:xfrm>
            <a:prstGeom prst="roundRect">
              <a:avLst>
                <a:gd name="adj" fmla="val 4347"/>
              </a:avLst>
            </a:prstGeom>
            <a:solidFill>
              <a:srgbClr val="315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053" name="Picture 121" descr="Eisenbahn-blau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" y="1000"/>
              <a:ext cx="25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1" name="Energie-hell"/>
          <p:cNvGrpSpPr>
            <a:grpSpLocks/>
          </p:cNvGrpSpPr>
          <p:nvPr/>
        </p:nvGrpSpPr>
        <p:grpSpPr bwMode="auto">
          <a:xfrm>
            <a:off x="12913480" y="242094"/>
            <a:ext cx="541867" cy="403225"/>
            <a:chOff x="5919" y="128"/>
            <a:chExt cx="256" cy="254"/>
          </a:xfrm>
        </p:grpSpPr>
        <p:sp>
          <p:nvSpPr>
            <p:cNvPr id="1050" name="AutoShape 98"/>
            <p:cNvSpPr>
              <a:spLocks noChangeArrowheads="1"/>
            </p:cNvSpPr>
            <p:nvPr/>
          </p:nvSpPr>
          <p:spPr bwMode="auto">
            <a:xfrm>
              <a:off x="5919" y="136"/>
              <a:ext cx="256" cy="237"/>
            </a:xfrm>
            <a:prstGeom prst="roundRect">
              <a:avLst>
                <a:gd name="adj" fmla="val 4347"/>
              </a:avLst>
            </a:prstGeom>
            <a:solidFill>
              <a:srgbClr val="315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051" name="Picture 123" descr="Energie-blau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" y="128"/>
              <a:ext cx="25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2" name="Picture 125" descr="Energie-transparen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581" y="242094"/>
            <a:ext cx="53763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3" name="Post-hell"/>
          <p:cNvGrpSpPr>
            <a:grpSpLocks/>
          </p:cNvGrpSpPr>
          <p:nvPr/>
        </p:nvGrpSpPr>
        <p:grpSpPr bwMode="auto">
          <a:xfrm>
            <a:off x="12913480" y="1162844"/>
            <a:ext cx="541867" cy="403225"/>
            <a:chOff x="5919" y="708"/>
            <a:chExt cx="256" cy="254"/>
          </a:xfrm>
        </p:grpSpPr>
        <p:sp>
          <p:nvSpPr>
            <p:cNvPr id="1048" name="AutoShape 99"/>
            <p:cNvSpPr>
              <a:spLocks noChangeArrowheads="1"/>
            </p:cNvSpPr>
            <p:nvPr/>
          </p:nvSpPr>
          <p:spPr bwMode="auto">
            <a:xfrm>
              <a:off x="5919" y="716"/>
              <a:ext cx="256" cy="237"/>
            </a:xfrm>
            <a:prstGeom prst="roundRect">
              <a:avLst>
                <a:gd name="adj" fmla="val 4347"/>
              </a:avLst>
            </a:prstGeom>
            <a:solidFill>
              <a:srgbClr val="315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049" name="Picture 126" descr="Post-blau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" y="708"/>
              <a:ext cx="25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4" name="Telekommunikation-hell"/>
          <p:cNvGrpSpPr>
            <a:grpSpLocks/>
          </p:cNvGrpSpPr>
          <p:nvPr/>
        </p:nvGrpSpPr>
        <p:grpSpPr bwMode="auto">
          <a:xfrm>
            <a:off x="12913481" y="702469"/>
            <a:ext cx="546100" cy="403225"/>
            <a:chOff x="5919" y="418"/>
            <a:chExt cx="258" cy="254"/>
          </a:xfrm>
        </p:grpSpPr>
        <p:sp>
          <p:nvSpPr>
            <p:cNvPr id="1046" name="AutoShape 97"/>
            <p:cNvSpPr>
              <a:spLocks noChangeArrowheads="1"/>
            </p:cNvSpPr>
            <p:nvPr/>
          </p:nvSpPr>
          <p:spPr bwMode="auto">
            <a:xfrm>
              <a:off x="5919" y="426"/>
              <a:ext cx="256" cy="237"/>
            </a:xfrm>
            <a:prstGeom prst="roundRect">
              <a:avLst>
                <a:gd name="adj" fmla="val 4347"/>
              </a:avLst>
            </a:prstGeom>
            <a:solidFill>
              <a:srgbClr val="315E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047" name="Picture 127" descr="Telekommunikation-blau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" y="418"/>
              <a:ext cx="25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5" name="Rectangle 119"/>
          <p:cNvSpPr>
            <a:spLocks noChangeArrowheads="1"/>
          </p:cNvSpPr>
          <p:nvPr/>
        </p:nvSpPr>
        <p:spPr bwMode="auto">
          <a:xfrm>
            <a:off x="12720865" y="901183"/>
            <a:ext cx="1729316" cy="369332"/>
          </a:xfrm>
          <a:prstGeom prst="rect">
            <a:avLst/>
          </a:prstGeom>
          <a:solidFill>
            <a:srgbClr val="C6CACE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8761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itchFamily="1" charset="0"/>
        </a:defRPr>
      </a:lvl9pPr>
    </p:titleStyle>
    <p:bodyStyle>
      <a:lvl1pPr marL="0" indent="0" algn="l" rtl="0" eaLnBrk="1" fontAlgn="base" hangingPunct="1">
        <a:spcBef>
          <a:spcPct val="30000"/>
        </a:spcBef>
        <a:spcAft>
          <a:spcPct val="0"/>
        </a:spcAft>
        <a:buClr>
          <a:srgbClr val="417DBE"/>
        </a:buClr>
        <a:buSzPct val="80000"/>
        <a:buFont typeface="Arial" panose="020B0604020202020204" pitchFamily="34" charset="0"/>
        <a:buNone/>
        <a:defRPr sz="2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5475" indent="-358775" algn="l" rtl="0" eaLnBrk="1" fontAlgn="base" hangingPunct="1">
        <a:spcBef>
          <a:spcPct val="30000"/>
        </a:spcBef>
        <a:spcAft>
          <a:spcPct val="0"/>
        </a:spcAft>
        <a:buClr>
          <a:srgbClr val="57676F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Verdana" pitchFamily="34" charset="0"/>
        </a:defRPr>
      </a:lvl2pPr>
      <a:lvl3pPr marL="989013" indent="-361950" algn="l" rtl="0" eaLnBrk="1" fontAlgn="base" hangingPunct="1">
        <a:spcBef>
          <a:spcPct val="30000"/>
        </a:spcBef>
        <a:spcAft>
          <a:spcPct val="0"/>
        </a:spcAft>
        <a:buClr>
          <a:srgbClr val="57676F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Verdana" pitchFamily="34" charset="0"/>
        </a:defRPr>
      </a:lvl3pPr>
      <a:lvl4pPr marL="1343025" indent="-352425" algn="l" rtl="0" eaLnBrk="1" fontAlgn="base" hangingPunct="1">
        <a:spcBef>
          <a:spcPct val="30000"/>
        </a:spcBef>
        <a:spcAft>
          <a:spcPct val="0"/>
        </a:spcAft>
        <a:buClr>
          <a:srgbClr val="57676F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Verdana" pitchFamily="34" charset="0"/>
        </a:defRPr>
      </a:lvl4pPr>
      <a:lvl5pPr marL="1704975" indent="-361950" algn="l" rtl="0" eaLnBrk="1" fontAlgn="base" hangingPunct="1">
        <a:spcBef>
          <a:spcPct val="30000"/>
        </a:spcBef>
        <a:spcAft>
          <a:spcPct val="0"/>
        </a:spcAft>
        <a:buClr>
          <a:srgbClr val="57676F"/>
        </a:buClr>
        <a:buSzPct val="80000"/>
        <a:buFont typeface="Wingdings" pitchFamily="2" charset="2"/>
        <a:buChar char="n"/>
        <a:defRPr sz="2200">
          <a:solidFill>
            <a:schemeClr val="tx1"/>
          </a:solidFill>
          <a:latin typeface="Verdana" pitchFamily="34" charset="0"/>
        </a:defRPr>
      </a:lvl5pPr>
      <a:lvl6pPr marL="2478088" indent="-228600" algn="l" rtl="0" eaLnBrk="1" fontAlgn="base" hangingPunct="1">
        <a:spcBef>
          <a:spcPct val="20000"/>
        </a:spcBef>
        <a:spcAft>
          <a:spcPct val="0"/>
        </a:spcAft>
        <a:buClr>
          <a:srgbClr val="BBC6D6"/>
        </a:buClr>
        <a:buSzPct val="80000"/>
        <a:buFont typeface="Wingdings" pitchFamily="1" charset="2"/>
        <a:buChar char="n"/>
        <a:defRPr sz="1200">
          <a:solidFill>
            <a:schemeClr val="tx1"/>
          </a:solidFill>
          <a:latin typeface="+mn-lt"/>
        </a:defRPr>
      </a:lvl6pPr>
      <a:lvl7pPr marL="2935288" indent="-228600" algn="l" rtl="0" eaLnBrk="1" fontAlgn="base" hangingPunct="1">
        <a:spcBef>
          <a:spcPct val="20000"/>
        </a:spcBef>
        <a:spcAft>
          <a:spcPct val="0"/>
        </a:spcAft>
        <a:buClr>
          <a:srgbClr val="BBC6D6"/>
        </a:buClr>
        <a:buSzPct val="80000"/>
        <a:buFont typeface="Wingdings" pitchFamily="1" charset="2"/>
        <a:buChar char="n"/>
        <a:defRPr sz="1200">
          <a:solidFill>
            <a:schemeClr val="tx1"/>
          </a:solidFill>
          <a:latin typeface="+mn-lt"/>
        </a:defRPr>
      </a:lvl7pPr>
      <a:lvl8pPr marL="3392488" indent="-228600" algn="l" rtl="0" eaLnBrk="1" fontAlgn="base" hangingPunct="1">
        <a:spcBef>
          <a:spcPct val="20000"/>
        </a:spcBef>
        <a:spcAft>
          <a:spcPct val="0"/>
        </a:spcAft>
        <a:buClr>
          <a:srgbClr val="BBC6D6"/>
        </a:buClr>
        <a:buSzPct val="80000"/>
        <a:buFont typeface="Wingdings" pitchFamily="1" charset="2"/>
        <a:buChar char="n"/>
        <a:defRPr sz="1200">
          <a:solidFill>
            <a:schemeClr val="tx1"/>
          </a:solidFill>
          <a:latin typeface="+mn-lt"/>
        </a:defRPr>
      </a:lvl8pPr>
      <a:lvl9pPr marL="3849688" indent="-228600" algn="l" rtl="0" eaLnBrk="1" fontAlgn="base" hangingPunct="1">
        <a:spcBef>
          <a:spcPct val="20000"/>
        </a:spcBef>
        <a:spcAft>
          <a:spcPct val="0"/>
        </a:spcAft>
        <a:buClr>
          <a:srgbClr val="BBC6D6"/>
        </a:buClr>
        <a:buSzPct val="80000"/>
        <a:buFont typeface="Wingdings" pitchFamily="1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3678238"/>
            <a:ext cx="12192000" cy="1860550"/>
          </a:xfrm>
          <a:prstGeom prst="rect">
            <a:avLst/>
          </a:prstGeom>
          <a:solidFill>
            <a:srgbClr val="417D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buNone/>
            </a:pPr>
            <a:endParaRPr lang="de-DE" sz="1800"/>
          </a:p>
        </p:txBody>
      </p:sp>
      <p:sp>
        <p:nvSpPr>
          <p:cNvPr id="4103" name="Schlussangaben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3173" y="3822701"/>
            <a:ext cx="10723960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04" name="Kernaussage"/>
          <p:cNvSpPr>
            <a:spLocks noGrp="1" noChangeArrowheads="1"/>
          </p:cNvSpPr>
          <p:nvPr>
            <p:ph type="title"/>
          </p:nvPr>
        </p:nvSpPr>
        <p:spPr bwMode="auto">
          <a:xfrm>
            <a:off x="1044707" y="1716088"/>
            <a:ext cx="10696444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39A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4105" name="Freeform 20"/>
          <p:cNvSpPr>
            <a:spLocks/>
          </p:cNvSpPr>
          <p:nvPr/>
        </p:nvSpPr>
        <p:spPr bwMode="auto">
          <a:xfrm>
            <a:off x="11777133" y="3616325"/>
            <a:ext cx="416984" cy="369332"/>
          </a:xfrm>
          <a:custGeom>
            <a:avLst/>
            <a:gdLst>
              <a:gd name="T0" fmla="*/ 79044 w 182"/>
              <a:gd name="T1" fmla="*/ 0 h 182"/>
              <a:gd name="T2" fmla="*/ 312738 w 182"/>
              <a:gd name="T3" fmla="*/ 0 h 182"/>
              <a:gd name="T4" fmla="*/ 312738 w 182"/>
              <a:gd name="T5" fmla="*/ 303213 h 182"/>
              <a:gd name="T6" fmla="*/ 0 w 182"/>
              <a:gd name="T7" fmla="*/ 0 h 182"/>
              <a:gd name="T8" fmla="*/ 79044 w 182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" h="182">
                <a:moveTo>
                  <a:pt x="46" y="0"/>
                </a:moveTo>
                <a:lnTo>
                  <a:pt x="182" y="0"/>
                </a:lnTo>
                <a:lnTo>
                  <a:pt x="182" y="182"/>
                </a:lnTo>
                <a:lnTo>
                  <a:pt x="0" y="0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3373" y="6465889"/>
            <a:ext cx="869103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lang="en-US" sz="1000" dirty="0" err="1" smtClean="0"/>
            </a:lvl1pPr>
          </a:lstStyle>
          <a:p>
            <a:r>
              <a:rPr lang="de-DE"/>
              <a:t>© Bundesnetzagentur</a:t>
            </a:r>
            <a:endParaRPr lang="de-DE" dirty="0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46885" y="6453337"/>
            <a:ext cx="79798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4112350-7D1F-4F7B-A7EF-9C24A53D12C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Rectangle 6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3318" y="6473826"/>
            <a:ext cx="144356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BBC6D6"/>
              </a:buClr>
              <a:buSzPct val="80000"/>
              <a:buFont typeface="Wingdings" pitchFamily="2" charset="2"/>
              <a:buNone/>
              <a:defRPr sz="10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 </a:t>
            </a:r>
            <a:endParaRPr lang="de-DE" dirty="0"/>
          </a:p>
        </p:txBody>
      </p:sp>
      <p:pic>
        <p:nvPicPr>
          <p:cNvPr id="10" name="Logo" descr="BnetzA_DTP_CMYK_d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" y="265113"/>
            <a:ext cx="2457449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4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</a:tabLs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tabLst/>
        <a:defRPr>
          <a:solidFill>
            <a:schemeClr val="bg1"/>
          </a:solidFill>
          <a:latin typeface="+mn-lt"/>
        </a:defRPr>
      </a:lvl2pPr>
      <a:lvl3pPr marL="0" indent="0" algn="l" rtl="0" eaLnBrk="1" fontAlgn="base" hangingPunct="1">
        <a:spcBef>
          <a:spcPct val="20000"/>
        </a:spcBef>
        <a:spcAft>
          <a:spcPct val="0"/>
        </a:spcAft>
        <a:tabLst/>
        <a:defRPr>
          <a:solidFill>
            <a:schemeClr val="bg1"/>
          </a:solidFill>
          <a:latin typeface="+mn-lt"/>
        </a:defRPr>
      </a:lvl3pPr>
      <a:lvl4pPr marL="1588" indent="-1588" algn="l" rtl="0" eaLnBrk="1" fontAlgn="base" hangingPunct="1">
        <a:spcBef>
          <a:spcPct val="20000"/>
        </a:spcBef>
        <a:spcAft>
          <a:spcPct val="0"/>
        </a:spcAft>
        <a:tabLst/>
        <a:defRPr>
          <a:solidFill>
            <a:schemeClr val="bg1"/>
          </a:solidFill>
          <a:latin typeface="+mn-lt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>
          <a:solidFill>
            <a:schemeClr val="bg1"/>
          </a:solidFill>
          <a:latin typeface="+mn-lt"/>
        </a:defRPr>
      </a:lvl5pPr>
      <a:lvl6pPr marL="1176338" algn="l" rtl="0" eaLnBrk="1" fontAlgn="base" hangingPunct="1">
        <a:spcBef>
          <a:spcPct val="20000"/>
        </a:spcBef>
        <a:spcAft>
          <a:spcPct val="0"/>
        </a:spcAft>
        <a:tabLst>
          <a:tab pos="987425" algn="l"/>
        </a:tabLst>
        <a:defRPr>
          <a:solidFill>
            <a:schemeClr val="bg1"/>
          </a:solidFill>
          <a:latin typeface="+mn-lt"/>
        </a:defRPr>
      </a:lvl6pPr>
      <a:lvl7pPr marL="1633538" algn="l" rtl="0" eaLnBrk="1" fontAlgn="base" hangingPunct="1">
        <a:spcBef>
          <a:spcPct val="20000"/>
        </a:spcBef>
        <a:spcAft>
          <a:spcPct val="0"/>
        </a:spcAft>
        <a:tabLst>
          <a:tab pos="987425" algn="l"/>
        </a:tabLst>
        <a:defRPr>
          <a:solidFill>
            <a:schemeClr val="bg1"/>
          </a:solidFill>
          <a:latin typeface="+mn-lt"/>
        </a:defRPr>
      </a:lvl7pPr>
      <a:lvl8pPr marL="2090738" algn="l" rtl="0" eaLnBrk="1" fontAlgn="base" hangingPunct="1">
        <a:spcBef>
          <a:spcPct val="20000"/>
        </a:spcBef>
        <a:spcAft>
          <a:spcPct val="0"/>
        </a:spcAft>
        <a:tabLst>
          <a:tab pos="987425" algn="l"/>
        </a:tabLst>
        <a:defRPr>
          <a:solidFill>
            <a:schemeClr val="bg1"/>
          </a:solidFill>
          <a:latin typeface="+mn-lt"/>
        </a:defRPr>
      </a:lvl8pPr>
      <a:lvl9pPr marL="2547938" algn="l" rtl="0" eaLnBrk="1" fontAlgn="base" hangingPunct="1">
        <a:spcBef>
          <a:spcPct val="20000"/>
        </a:spcBef>
        <a:spcAft>
          <a:spcPct val="0"/>
        </a:spcAft>
        <a:tabLst>
          <a:tab pos="987425" algn="l"/>
        </a:tabLst>
        <a:defRPr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800" y="6249601"/>
            <a:ext cx="2743200" cy="607675"/>
          </a:xfrm>
          <a:prstGeom prst="rect">
            <a:avLst/>
          </a:prstGeom>
        </p:spPr>
        <p:txBody>
          <a:bodyPr vert="horz" lIns="0" tIns="0" rIns="46800" bIns="0" rtlCol="0" anchor="ctr"/>
          <a:lstStyle>
            <a:lvl1pPr algn="r">
              <a:defRPr sz="750" b="1">
                <a:solidFill>
                  <a:srgbClr val="00B0B9"/>
                </a:solidFill>
              </a:defRPr>
            </a:lvl1pPr>
          </a:lstStyle>
          <a:p>
            <a:fld id="{2D22DD56-2C45-4549-B5C9-361E6435E936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000" y="846000"/>
            <a:ext cx="9936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000" y="1800000"/>
            <a:ext cx="9936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TITLE STYLE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6"/>
            <a:r>
              <a:rPr lang="en-US" dirty="0"/>
              <a:t>Sixth level</a:t>
            </a:r>
          </a:p>
          <a:p>
            <a:pPr lvl="7"/>
            <a:r>
              <a:rPr lang="en-US" dirty="0"/>
              <a:t>Seventh level</a:t>
            </a:r>
          </a:p>
          <a:p>
            <a:pPr lvl="8"/>
            <a:r>
              <a:rPr lang="en-US" dirty="0"/>
              <a:t>Eight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6000" y="6249601"/>
            <a:ext cx="4114800" cy="607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0">
                <a:solidFill>
                  <a:srgbClr val="898989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B0B9"/>
          </a:solidFill>
          <a:latin typeface="+mn-lt"/>
          <a:ea typeface="Calibri" charset="0"/>
          <a:cs typeface="Calibri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 typeface="Arial"/>
        <a:buNone/>
        <a:defRPr sz="2800" b="1" kern="1200" cap="all" baseline="0">
          <a:solidFill>
            <a:srgbClr val="111111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100000"/>
        </a:lnSpc>
        <a:spcBef>
          <a:spcPts val="1125"/>
        </a:spcBef>
        <a:spcAft>
          <a:spcPts val="1125"/>
        </a:spcAft>
        <a:buFontTx/>
        <a:buNone/>
        <a:defRPr sz="2400" kern="1200">
          <a:solidFill>
            <a:srgbClr val="111111"/>
          </a:solidFill>
          <a:latin typeface="+mn-lt"/>
          <a:ea typeface="+mn-ea"/>
          <a:cs typeface="+mn-cs"/>
        </a:defRPr>
      </a:lvl2pPr>
      <a:lvl3pPr marL="18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766" rtl="0" eaLnBrk="1" latinLnBrk="0" hangingPunct="1">
        <a:lnSpc>
          <a:spcPct val="100000"/>
        </a:lnSpc>
        <a:spcBef>
          <a:spcPts val="375"/>
        </a:spcBef>
        <a:buClr>
          <a:srgbClr val="00B0B9"/>
        </a:buClr>
        <a:buFont typeface="Arial"/>
        <a:buChar char="•"/>
        <a:tabLst>
          <a:tab pos="56451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www.acer.europa.eu/documents/public-consultations/pc2024e07-public-consultation-draft-network-code-demand-response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4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cer.europa.eu/sites/default/files/documents/Official_documents/Acts_of_the_Agency/Framework_Guidelines/Framework%20Guidelines/FG_DemandResponse.pdf" TargetMode="External"/><Relationship Id="rId13" Type="http://schemas.openxmlformats.org/officeDocument/2006/relationships/image" Target="../media/image5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1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hyperlink" Target="https://eur-lex.europa.eu/legal-content/EN/TXT/?uri=celex%3A32019R0943" TargetMode="External"/><Relationship Id="rId2" Type="http://schemas.openxmlformats.org/officeDocument/2006/relationships/hyperlink" Target="https://acer.europa.eu/sites/default/files/documents/Official_documents/Acts_of_the_Agency/Framework_Guidelines/Framework%20Guidelines/FG_DemandResponse.pdf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07D70-9816-2D4B-8551-36AD55B23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Update on the DR NC and next steps</a:t>
            </a:r>
            <a:endParaRPr lang="en-S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9054AC-5583-3849-A0B3-867DB1335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MESC meeting</a:t>
            </a:r>
          </a:p>
          <a:p>
            <a:r>
              <a:rPr lang="en-GB" sz="2400" b="1" dirty="0"/>
              <a:t>13 June 2024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BE41-F7EC-9145-952A-44E351F504A9}"/>
              </a:ext>
            </a:extLst>
          </p:cNvPr>
          <p:cNvSpPr txBox="1"/>
          <p:nvPr/>
        </p:nvSpPr>
        <p:spPr>
          <a:xfrm>
            <a:off x="6400800" y="594953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S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0B7A-179C-C964-C706-1D70D892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ACER process for revision/recommendation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626A1-20CA-6A43-32EA-4A23D3ED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F8EB3C-1775-B470-484C-C3CD21869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835519"/>
              </p:ext>
            </p:extLst>
          </p:nvPr>
        </p:nvGraphicFramePr>
        <p:xfrm>
          <a:off x="971670" y="1128203"/>
          <a:ext cx="7341820" cy="562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ustomer review outline">
            <a:extLst>
              <a:ext uri="{FF2B5EF4-FFF2-40B4-BE49-F238E27FC236}">
                <a16:creationId xmlns:a16="http://schemas.microsoft.com/office/drawing/2014/main" id="{936161CA-A48A-D5D2-702A-768906801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4716" y="2311489"/>
            <a:ext cx="643970" cy="64397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25F0D626-85E7-2B48-C814-29C96F850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1715" y="5533555"/>
            <a:ext cx="807027" cy="807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E2A8D-9974-9441-9C40-90D326C0CEC8}"/>
              </a:ext>
            </a:extLst>
          </p:cNvPr>
          <p:cNvSpPr txBox="1"/>
          <p:nvPr/>
        </p:nvSpPr>
        <p:spPr>
          <a:xfrm>
            <a:off x="8464491" y="1184050"/>
            <a:ext cx="3201363" cy="22289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FEE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stakeholders views on the SOs proposal are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in case ACER identifies topics for further discussion with the drafting</a:t>
            </a:r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 committee </a:t>
            </a:r>
            <a:r>
              <a:rPr lang="en-GB" sz="1600" dirty="0">
                <a:solidFill>
                  <a:schemeClr val="tx2"/>
                </a:solidFill>
                <a:latin typeface="Arial" panose="020B0604020202020204"/>
              </a:rPr>
              <a:t>before</a:t>
            </a:r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 the launch of the public consultation, </a:t>
            </a:r>
            <a:r>
              <a:rPr lang="en-GB" sz="1600" dirty="0">
                <a:solidFill>
                  <a:schemeClr val="tx2"/>
                </a:solidFill>
                <a:latin typeface="Arial" panose="020B0604020202020204"/>
              </a:rPr>
              <a:t>ad hoc </a:t>
            </a:r>
            <a:r>
              <a:rPr lang="en-GB" sz="1600" dirty="0">
                <a:solidFill>
                  <a:srgbClr val="000000"/>
                </a:solidFill>
                <a:latin typeface="Arial" panose="020B0604020202020204"/>
              </a:rPr>
              <a:t>calls will be scheduled.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C7B2B-56DF-0EA4-9C76-3E78E8AC8C92}"/>
              </a:ext>
            </a:extLst>
          </p:cNvPr>
          <p:cNvSpPr txBox="1"/>
          <p:nvPr/>
        </p:nvSpPr>
        <p:spPr>
          <a:xfrm>
            <a:off x="8464491" y="3725979"/>
            <a:ext cx="3201363" cy="4251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FEE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MESC updates: 8 Oct and 3 Dec</a:t>
            </a:r>
            <a:r>
              <a:rPr lang="en-GB" sz="1600" dirty="0">
                <a:solidFill>
                  <a:schemeClr val="tx2"/>
                </a:solidFill>
                <a:latin typeface="Arial" panose="020B0604020202020204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62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881-F54E-FEE0-7D69-87392C8F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 NC proposal: process and submission package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CCDBB0-FE12-5E03-90EA-2810DDD060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27777" y="1215733"/>
          <a:ext cx="4620981" cy="377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B874-0C4E-8E98-EDFF-0DDE3D42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5E2253-7CBA-05CF-C108-4C70593B7A3B}"/>
              </a:ext>
            </a:extLst>
          </p:cNvPr>
          <p:cNvGrpSpPr/>
          <p:nvPr/>
        </p:nvGrpSpPr>
        <p:grpSpPr>
          <a:xfrm>
            <a:off x="697947" y="1638943"/>
            <a:ext cx="5392393" cy="3979714"/>
            <a:chOff x="966358" y="2326466"/>
            <a:chExt cx="5392393" cy="40413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466C74-9AF4-02D8-DBED-A778F901FE04}"/>
                </a:ext>
              </a:extLst>
            </p:cNvPr>
            <p:cNvSpPr/>
            <p:nvPr/>
          </p:nvSpPr>
          <p:spPr>
            <a:xfrm>
              <a:off x="966358" y="2326466"/>
              <a:ext cx="5392393" cy="38041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0634AE2E-B88C-F13E-91AC-B223DD6F4925}"/>
                </a:ext>
              </a:extLst>
            </p:cNvPr>
            <p:cNvSpPr/>
            <p:nvPr/>
          </p:nvSpPr>
          <p:spPr>
            <a:xfrm>
              <a:off x="1111832" y="3367710"/>
              <a:ext cx="2423546" cy="2698322"/>
            </a:xfrm>
            <a:custGeom>
              <a:avLst/>
              <a:gdLst>
                <a:gd name="connsiteX0" fmla="*/ 0 w 2675898"/>
                <a:gd name="connsiteY0" fmla="*/ 0 h 2965612"/>
                <a:gd name="connsiteX1" fmla="*/ 2675898 w 2675898"/>
                <a:gd name="connsiteY1" fmla="*/ 0 h 2965612"/>
                <a:gd name="connsiteX2" fmla="*/ 2675898 w 2675898"/>
                <a:gd name="connsiteY2" fmla="*/ 2965612 h 2965612"/>
                <a:gd name="connsiteX3" fmla="*/ 0 w 2675898"/>
                <a:gd name="connsiteY3" fmla="*/ 2965612 h 2965612"/>
                <a:gd name="connsiteX4" fmla="*/ 0 w 2675898"/>
                <a:gd name="connsiteY4" fmla="*/ 0 h 296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898" h="2965612">
                  <a:moveTo>
                    <a:pt x="0" y="0"/>
                  </a:moveTo>
                  <a:lnTo>
                    <a:pt x="2675898" y="0"/>
                  </a:lnTo>
                  <a:lnTo>
                    <a:pt x="2675898" y="2965612"/>
                  </a:lnTo>
                  <a:lnTo>
                    <a:pt x="0" y="29656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1F39C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constructive environment</a:t>
              </a:r>
            </a:p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1F39C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open exchange</a:t>
              </a:r>
            </a:p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1F39C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transparent discussions</a:t>
              </a:r>
            </a:p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1F39C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frequent and dedicated technical workshops</a:t>
              </a: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221398C-6AE2-474C-11F7-37D88D4CF741}"/>
                </a:ext>
              </a:extLst>
            </p:cNvPr>
            <p:cNvSpPr/>
            <p:nvPr/>
          </p:nvSpPr>
          <p:spPr>
            <a:xfrm>
              <a:off x="3480959" y="3302877"/>
              <a:ext cx="2675640" cy="3064970"/>
            </a:xfrm>
            <a:custGeom>
              <a:avLst/>
              <a:gdLst>
                <a:gd name="connsiteX0" fmla="*/ 0 w 2675640"/>
                <a:gd name="connsiteY0" fmla="*/ 0 h 3352078"/>
                <a:gd name="connsiteX1" fmla="*/ 2675640 w 2675640"/>
                <a:gd name="connsiteY1" fmla="*/ 0 h 3352078"/>
                <a:gd name="connsiteX2" fmla="*/ 2675640 w 2675640"/>
                <a:gd name="connsiteY2" fmla="*/ 3352078 h 3352078"/>
                <a:gd name="connsiteX3" fmla="*/ 0 w 2675640"/>
                <a:gd name="connsiteY3" fmla="*/ 3352078 h 3352078"/>
                <a:gd name="connsiteX4" fmla="*/ 0 w 2675640"/>
                <a:gd name="connsiteY4" fmla="*/ 0 h 33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640" h="3352078">
                  <a:moveTo>
                    <a:pt x="0" y="0"/>
                  </a:moveTo>
                  <a:lnTo>
                    <a:pt x="2675640" y="0"/>
                  </a:lnTo>
                  <a:lnTo>
                    <a:pt x="2675640" y="3352078"/>
                  </a:lnTo>
                  <a:lnTo>
                    <a:pt x="0" y="3352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FE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clarity on how we work together in the drafting committee</a:t>
              </a:r>
            </a:p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FE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draft text at the beginning of the process</a:t>
              </a:r>
            </a:p>
            <a:p>
              <a:pPr marL="180000" marR="0" lvl="0" indent="0" algn="l" defTabSz="8001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4FE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 clarity on the final deliverables and time to discuss the whole submission package</a:t>
              </a: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01A0F451-0EBA-303E-3EDE-6CE949FEE8CA}"/>
                </a:ext>
              </a:extLst>
            </p:cNvPr>
            <p:cNvSpPr/>
            <p:nvPr/>
          </p:nvSpPr>
          <p:spPr>
            <a:xfrm>
              <a:off x="3325094" y="3344222"/>
              <a:ext cx="637" cy="2678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6BF10D-B406-08D6-A8C2-904562C72EBD}"/>
              </a:ext>
            </a:extLst>
          </p:cNvPr>
          <p:cNvSpPr txBox="1"/>
          <p:nvPr/>
        </p:nvSpPr>
        <p:spPr>
          <a:xfrm>
            <a:off x="4000499" y="1215733"/>
            <a:ext cx="2223168" cy="5300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4FE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DEE2B-D5A1-B6F2-F39E-659E760C1FD5}"/>
              </a:ext>
            </a:extLst>
          </p:cNvPr>
          <p:cNvSpPr txBox="1"/>
          <p:nvPr/>
        </p:nvSpPr>
        <p:spPr>
          <a:xfrm>
            <a:off x="4094672" y="1895519"/>
            <a:ext cx="1891152" cy="7411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could be improved</a:t>
            </a:r>
          </a:p>
        </p:txBody>
      </p:sp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574920B7-62E5-32FE-48D2-384BB4F693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594" y="1749900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4D6AAF-1A8C-D3F9-7D81-1A9B77BFC846}"/>
              </a:ext>
            </a:extLst>
          </p:cNvPr>
          <p:cNvSpPr txBox="1"/>
          <p:nvPr/>
        </p:nvSpPr>
        <p:spPr>
          <a:xfrm>
            <a:off x="6223667" y="4988992"/>
            <a:ext cx="5643524" cy="14210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FEE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only document discussed in the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1F39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drafting committee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 was the draft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1F39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 NC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almost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60%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 documents were shared for the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time at the formal submission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9DAB77-4E22-C4CD-6B32-5B0692D3E296}"/>
              </a:ext>
            </a:extLst>
          </p:cNvPr>
          <p:cNvSpPr txBox="1"/>
          <p:nvPr/>
        </p:nvSpPr>
        <p:spPr>
          <a:xfrm>
            <a:off x="1778952" y="1638942"/>
            <a:ext cx="2609604" cy="7402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Drafting Committee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54328-0E43-B7CC-C1E8-273986DDE7B5}"/>
              </a:ext>
            </a:extLst>
          </p:cNvPr>
          <p:cNvSpPr txBox="1"/>
          <p:nvPr/>
        </p:nvSpPr>
        <p:spPr>
          <a:xfrm>
            <a:off x="964734" y="6409994"/>
            <a:ext cx="6350466" cy="3347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1400" dirty="0">
                <a:solidFill>
                  <a:schemeClr val="accent1"/>
                </a:solidFill>
              </a:rPr>
              <a:t>The full submission package can be found in the </a:t>
            </a:r>
            <a:r>
              <a:rPr lang="en-GB" sz="1400" dirty="0">
                <a:solidFill>
                  <a:schemeClr val="accent1"/>
                </a:solidFill>
                <a:hlinkClick r:id="rId10"/>
              </a:rPr>
              <a:t>public consultation </a:t>
            </a:r>
            <a:r>
              <a:rPr lang="en-GB" sz="1400" dirty="0">
                <a:solidFill>
                  <a:schemeClr val="accent1"/>
                </a:solidFill>
              </a:rPr>
              <a:t>webpage.</a:t>
            </a:r>
          </a:p>
        </p:txBody>
      </p:sp>
    </p:spTree>
    <p:extLst>
      <p:ext uri="{BB962C8B-B14F-4D97-AF65-F5344CB8AC3E}">
        <p14:creationId xmlns:p14="http://schemas.microsoft.com/office/powerpoint/2010/main" val="316858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5E33-FC37-0F07-40E2-132D3486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requirements for the ACER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DA09-C22C-65C0-194F-EB89CF15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375794"/>
            <a:ext cx="10800000" cy="490620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/>
              <a:t>Article 59(11) </a:t>
            </a:r>
            <a:r>
              <a:rPr lang="en-GB" dirty="0"/>
              <a:t>of the Electricity Regulation</a:t>
            </a:r>
          </a:p>
          <a:p>
            <a:pPr>
              <a:spcBef>
                <a:spcPts val="600"/>
              </a:spcBef>
            </a:pPr>
            <a:r>
              <a:rPr lang="en-GB" dirty="0"/>
              <a:t>ACER shall </a:t>
            </a:r>
            <a:r>
              <a:rPr lang="en-GB" dirty="0">
                <a:solidFill>
                  <a:schemeClr val="tx2"/>
                </a:solidFill>
              </a:rPr>
              <a:t>revise</a:t>
            </a:r>
            <a:r>
              <a:rPr lang="en-GB" dirty="0"/>
              <a:t> the proposed NC to </a:t>
            </a:r>
            <a:r>
              <a:rPr lang="en-GB" dirty="0">
                <a:solidFill>
                  <a:schemeClr val="tx2"/>
                </a:solidFill>
              </a:rPr>
              <a:t>ensure</a:t>
            </a:r>
            <a:r>
              <a:rPr lang="en-GB" dirty="0"/>
              <a:t> that the NC to be adopted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</a:rPr>
              <a:t>complies with the relevant FG </a:t>
            </a:r>
            <a:r>
              <a:rPr lang="en-GB" dirty="0"/>
              <a:t>and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</a:rPr>
              <a:t>contributes</a:t>
            </a:r>
            <a:r>
              <a:rPr lang="en-GB" dirty="0"/>
              <a:t> to market integration, non-discrimination, effective competition, and the efficient functioning of the market and,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     </a:t>
            </a:r>
            <a:r>
              <a:rPr lang="en-GB" dirty="0">
                <a:solidFill>
                  <a:schemeClr val="tx2"/>
                </a:solidFill>
              </a:rPr>
              <a:t>submit the revised NC </a:t>
            </a:r>
            <a:r>
              <a:rPr lang="en-GB" dirty="0"/>
              <a:t>to the Commission within six months of receipt of the proposal. </a:t>
            </a:r>
          </a:p>
          <a:p>
            <a:pPr>
              <a:spcBef>
                <a:spcPts val="600"/>
              </a:spcBef>
            </a:pPr>
            <a:r>
              <a:rPr lang="en-GB" dirty="0"/>
              <a:t>In the proposal submitted to the Commission, ACER shall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</a:rPr>
              <a:t>take into account the views </a:t>
            </a:r>
            <a:r>
              <a:rPr lang="en-GB" dirty="0"/>
              <a:t>provided </a:t>
            </a:r>
            <a:r>
              <a:rPr lang="en-GB" dirty="0">
                <a:solidFill>
                  <a:schemeClr val="tx2"/>
                </a:solidFill>
              </a:rPr>
              <a:t>by all involved parties during the drafting of the proposal </a:t>
            </a:r>
            <a:r>
              <a:rPr lang="en-GB" dirty="0"/>
              <a:t>led by the ENTSO-E or the EU DSO entity and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shall </a:t>
            </a:r>
            <a:r>
              <a:rPr lang="en-GB" dirty="0">
                <a:solidFill>
                  <a:schemeClr val="tx2"/>
                </a:solidFill>
              </a:rPr>
              <a:t>consult the relevant stakeholders </a:t>
            </a:r>
            <a:r>
              <a:rPr lang="en-GB" dirty="0"/>
              <a:t>on the version to be submitted to the Commission.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Ensure </a:t>
            </a:r>
            <a:r>
              <a:rPr lang="en-GB" dirty="0">
                <a:solidFill>
                  <a:schemeClr val="tx2"/>
                </a:solidFill>
              </a:rPr>
              <a:t>necessary level of harmonisation </a:t>
            </a:r>
            <a:r>
              <a:rPr lang="en-GB" dirty="0"/>
              <a:t>and </a:t>
            </a:r>
            <a:r>
              <a:rPr lang="en-GB" dirty="0">
                <a:solidFill>
                  <a:schemeClr val="tx2"/>
                </a:solidFill>
              </a:rPr>
              <a:t>consistency with existing legislation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27977-3079-02F7-A03F-E03B46DE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4</a:t>
            </a:fld>
            <a:endParaRPr 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C847B-CF3F-AE7B-C69D-204BAFCFF11D}"/>
              </a:ext>
            </a:extLst>
          </p:cNvPr>
          <p:cNvSpPr txBox="1"/>
          <p:nvPr/>
        </p:nvSpPr>
        <p:spPr>
          <a:xfrm>
            <a:off x="2189528" y="5645791"/>
            <a:ext cx="9246424" cy="6362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BAA8AF-DB90-1E1E-4F6A-4C0703BD6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97614"/>
              </p:ext>
            </p:extLst>
          </p:nvPr>
        </p:nvGraphicFramePr>
        <p:xfrm>
          <a:off x="850145" y="1190469"/>
          <a:ext cx="9669649" cy="378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DEAC1E-7855-B4F3-EF0E-DCE58B73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ACER revision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B934-D16D-492B-0F6B-335972CC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AD1094C-8A37-0C55-3ED9-DDFE1C8D157F}"/>
              </a:ext>
            </a:extLst>
          </p:cNvPr>
          <p:cNvSpPr txBox="1"/>
          <p:nvPr/>
        </p:nvSpPr>
        <p:spPr>
          <a:xfrm>
            <a:off x="1137618" y="6417598"/>
            <a:ext cx="3723782" cy="3048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*DR FG: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ACER Framework Guideline on Demand Response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4A03E70-7566-7F4A-46BE-974D24889C5C}"/>
              </a:ext>
            </a:extLst>
          </p:cNvPr>
          <p:cNvSpPr/>
          <p:nvPr/>
        </p:nvSpPr>
        <p:spPr>
          <a:xfrm>
            <a:off x="1876299" y="5112310"/>
            <a:ext cx="7617339" cy="914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Alignment of the proposed amendments to existing regulations</a:t>
            </a:r>
          </a:p>
        </p:txBody>
      </p:sp>
      <p:pic>
        <p:nvPicPr>
          <p:cNvPr id="16" name="Graphic 15" descr="Contract outline">
            <a:extLst>
              <a:ext uri="{FF2B5EF4-FFF2-40B4-BE49-F238E27FC236}">
                <a16:creationId xmlns:a16="http://schemas.microsoft.com/office/drawing/2014/main" id="{CBC55F7D-BA25-6CB5-5443-5660B2323E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54793" y="3400416"/>
            <a:ext cx="656927" cy="656927"/>
          </a:xfrm>
          <a:prstGeom prst="rect">
            <a:avLst/>
          </a:prstGeom>
        </p:spPr>
      </p:pic>
      <p:pic>
        <p:nvPicPr>
          <p:cNvPr id="18" name="Graphic 17" descr="CheckList outline">
            <a:extLst>
              <a:ext uri="{FF2B5EF4-FFF2-40B4-BE49-F238E27FC236}">
                <a16:creationId xmlns:a16="http://schemas.microsoft.com/office/drawing/2014/main" id="{0104C3E2-A539-FB4D-E947-539DA61860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9440" y="3733047"/>
            <a:ext cx="656928" cy="656928"/>
          </a:xfrm>
          <a:prstGeom prst="rect">
            <a:avLst/>
          </a:prstGeom>
        </p:spPr>
      </p:pic>
      <p:pic>
        <p:nvPicPr>
          <p:cNvPr id="22" name="Graphic 21" descr="Map compass with solid fill">
            <a:extLst>
              <a:ext uri="{FF2B5EF4-FFF2-40B4-BE49-F238E27FC236}">
                <a16:creationId xmlns:a16="http://schemas.microsoft.com/office/drawing/2014/main" id="{8350555C-A15E-1A2C-F232-89607B1C7C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07238" y="4233267"/>
            <a:ext cx="809795" cy="8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AC1E-7855-B4F3-EF0E-DCE58B73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Guiding principles for ACER’s revision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B934-D16D-492B-0F6B-335972CC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F7514E4-AE31-702A-466C-B16057EB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74" y="1956257"/>
            <a:ext cx="1796615" cy="2670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Rocks stacked on driftwood with the sea on background">
            <a:extLst>
              <a:ext uri="{FF2B5EF4-FFF2-40B4-BE49-F238E27FC236}">
                <a16:creationId xmlns:a16="http://schemas.microsoft.com/office/drawing/2014/main" id="{30E532D3-CC56-6467-AA04-2289DB06D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37" y="2104810"/>
            <a:ext cx="4683189" cy="34342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D5C1B9-80DE-09EA-2BDE-DCE682CE551F}"/>
              </a:ext>
            </a:extLst>
          </p:cNvPr>
          <p:cNvSpPr txBox="1"/>
          <p:nvPr/>
        </p:nvSpPr>
        <p:spPr>
          <a:xfrm>
            <a:off x="7952703" y="4856657"/>
            <a:ext cx="1821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 rules on DR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DAE10-86F7-FB5E-69B5-2B37B8B6411A}"/>
              </a:ext>
            </a:extLst>
          </p:cNvPr>
          <p:cNvSpPr txBox="1"/>
          <p:nvPr/>
        </p:nvSpPr>
        <p:spPr>
          <a:xfrm>
            <a:off x="7059422" y="3945026"/>
            <a:ext cx="1216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European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2A6F1-1432-B4E1-DAD6-1018C1FABE99}"/>
              </a:ext>
            </a:extLst>
          </p:cNvPr>
          <p:cNvSpPr txBox="1"/>
          <p:nvPr/>
        </p:nvSpPr>
        <p:spPr>
          <a:xfrm>
            <a:off x="9584391" y="3951435"/>
            <a:ext cx="1123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73F7A-9AFC-A313-E4E1-A2D1E29F2A3C}"/>
              </a:ext>
            </a:extLst>
          </p:cNvPr>
          <p:cNvSpPr txBox="1"/>
          <p:nvPr/>
        </p:nvSpPr>
        <p:spPr>
          <a:xfrm>
            <a:off x="6552911" y="2250624"/>
            <a:ext cx="1435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Target: now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5F170-E622-BEDE-873D-3B2A631862F7}"/>
              </a:ext>
            </a:extLst>
          </p:cNvPr>
          <p:cNvSpPr txBox="1"/>
          <p:nvPr/>
        </p:nvSpPr>
        <p:spPr>
          <a:xfrm>
            <a:off x="8414424" y="2435289"/>
            <a:ext cx="1966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Innovation: future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BEF11C-9B05-30FA-9BA8-ACE0096E1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6" b="5905"/>
          <a:stretch/>
        </p:blipFill>
        <p:spPr>
          <a:xfrm flipH="1">
            <a:off x="3332696" y="4068219"/>
            <a:ext cx="2470823" cy="172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F5E354-078B-186F-3D79-EC0A14C32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07485" y="4321248"/>
            <a:ext cx="892763" cy="6354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9B6365-B732-29B6-1FDF-C2B809A18824}"/>
              </a:ext>
            </a:extLst>
          </p:cNvPr>
          <p:cNvSpPr txBox="1"/>
          <p:nvPr/>
        </p:nvSpPr>
        <p:spPr>
          <a:xfrm>
            <a:off x="2706516" y="5332968"/>
            <a:ext cx="194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Relevant for the EU framework</a:t>
            </a:r>
          </a:p>
        </p:txBody>
      </p:sp>
      <p:pic>
        <p:nvPicPr>
          <p:cNvPr id="23" name="Picture 22">
            <a:hlinkClick r:id="rId7"/>
            <a:extLst>
              <a:ext uri="{FF2B5EF4-FFF2-40B4-BE49-F238E27FC236}">
                <a16:creationId xmlns:a16="http://schemas.microsoft.com/office/drawing/2014/main" id="{9BF70993-015A-C82C-ACBA-B01A94996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696" y="1956257"/>
            <a:ext cx="2581138" cy="17272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E2E5F6-DFE2-F2B6-059B-5926CADA727C}"/>
              </a:ext>
            </a:extLst>
          </p:cNvPr>
          <p:cNvSpPr txBox="1"/>
          <p:nvPr/>
        </p:nvSpPr>
        <p:spPr>
          <a:xfrm>
            <a:off x="3514339" y="1293591"/>
            <a:ext cx="2205613" cy="8112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Objectives of the Electricity Regulation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5EAB55-B085-FEDB-DE70-2DD595F3628A}"/>
              </a:ext>
            </a:extLst>
          </p:cNvPr>
          <p:cNvSpPr txBox="1"/>
          <p:nvPr/>
        </p:nvSpPr>
        <p:spPr>
          <a:xfrm>
            <a:off x="4798142" y="5743191"/>
            <a:ext cx="18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4FE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“shall” vs “may”</a:t>
            </a:r>
          </a:p>
        </p:txBody>
      </p:sp>
    </p:spTree>
    <p:extLst>
      <p:ext uri="{BB962C8B-B14F-4D97-AF65-F5344CB8AC3E}">
        <p14:creationId xmlns:p14="http://schemas.microsoft.com/office/powerpoint/2010/main" val="153507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AC1E-7855-B4F3-EF0E-DCE58B73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objectives on specific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DB934-D16D-492B-0F6B-335972CC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 descr="Clipboard Badge outline">
            <a:extLst>
              <a:ext uri="{FF2B5EF4-FFF2-40B4-BE49-F238E27FC236}">
                <a16:creationId xmlns:a16="http://schemas.microsoft.com/office/drawing/2014/main" id="{AAAC6737-05C4-1C08-01E1-F0B4A8B29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200" y="3919981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 outline">
            <a:extLst>
              <a:ext uri="{FF2B5EF4-FFF2-40B4-BE49-F238E27FC236}">
                <a16:creationId xmlns:a16="http://schemas.microsoft.com/office/drawing/2014/main" id="{A9932DFE-6FFC-B2A4-2408-EAEA70C56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434" y="4097810"/>
            <a:ext cx="914400" cy="914400"/>
          </a:xfrm>
          <a:prstGeom prst="rect">
            <a:avLst/>
          </a:prstGeom>
        </p:spPr>
      </p:pic>
      <p:pic>
        <p:nvPicPr>
          <p:cNvPr id="12" name="Graphic 11" descr="Decision chart outline">
            <a:extLst>
              <a:ext uri="{FF2B5EF4-FFF2-40B4-BE49-F238E27FC236}">
                <a16:creationId xmlns:a16="http://schemas.microsoft.com/office/drawing/2014/main" id="{D8EDA687-4863-0632-BB9E-FE343C09C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6628" y="1776240"/>
            <a:ext cx="914400" cy="914400"/>
          </a:xfrm>
          <a:prstGeom prst="rect">
            <a:avLst/>
          </a:prstGeom>
        </p:spPr>
      </p:pic>
      <p:pic>
        <p:nvPicPr>
          <p:cNvPr id="14" name="Graphic 13" descr="Electric Tower outline">
            <a:extLst>
              <a:ext uri="{FF2B5EF4-FFF2-40B4-BE49-F238E27FC236}">
                <a16:creationId xmlns:a16="http://schemas.microsoft.com/office/drawing/2014/main" id="{56ADFD2A-CF90-34D3-40DD-167028600B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0973" y="5116636"/>
            <a:ext cx="914400" cy="914400"/>
          </a:xfrm>
          <a:prstGeom prst="rect">
            <a:avLst/>
          </a:prstGeom>
        </p:spPr>
      </p:pic>
      <p:pic>
        <p:nvPicPr>
          <p:cNvPr id="16" name="Graphic 15" descr="Handshake outline">
            <a:extLst>
              <a:ext uri="{FF2B5EF4-FFF2-40B4-BE49-F238E27FC236}">
                <a16:creationId xmlns:a16="http://schemas.microsoft.com/office/drawing/2014/main" id="{2D7FC5C1-D4F2-0E48-D31A-131CFF240F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08550" y="2082633"/>
            <a:ext cx="914400" cy="914400"/>
          </a:xfrm>
          <a:prstGeom prst="rect">
            <a:avLst/>
          </a:prstGeom>
        </p:spPr>
      </p:pic>
      <p:pic>
        <p:nvPicPr>
          <p:cNvPr id="20" name="Graphic 19" descr="Management outline">
            <a:extLst>
              <a:ext uri="{FF2B5EF4-FFF2-40B4-BE49-F238E27FC236}">
                <a16:creationId xmlns:a16="http://schemas.microsoft.com/office/drawing/2014/main" id="{DEBDA0FD-1707-7DDF-CF1D-ADC06317C2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0779" y="1806116"/>
            <a:ext cx="914400" cy="9144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2F5E4C-F126-AC72-D955-B8B7BDC5CF52}"/>
              </a:ext>
            </a:extLst>
          </p:cNvPr>
          <p:cNvGrpSpPr/>
          <p:nvPr/>
        </p:nvGrpSpPr>
        <p:grpSpPr>
          <a:xfrm>
            <a:off x="1423773" y="2745921"/>
            <a:ext cx="562070" cy="561975"/>
            <a:chOff x="671512" y="2005012"/>
            <a:chExt cx="562070" cy="561975"/>
          </a:xfrm>
          <a:solidFill>
            <a:schemeClr val="tx2"/>
          </a:solidFill>
        </p:grpSpPr>
        <p:sp>
          <p:nvSpPr>
            <p:cNvPr id="22" name="Freeform: Shape 2755">
              <a:extLst>
                <a:ext uri="{FF2B5EF4-FFF2-40B4-BE49-F238E27FC236}">
                  <a16:creationId xmlns:a16="http://schemas.microsoft.com/office/drawing/2014/main" id="{834D1CB5-F97C-5200-F600-CC1E8A43D6C2}"/>
                </a:ext>
              </a:extLst>
            </p:cNvPr>
            <p:cNvSpPr/>
            <p:nvPr/>
          </p:nvSpPr>
          <p:spPr>
            <a:xfrm>
              <a:off x="1128712" y="2024062"/>
              <a:ext cx="104775" cy="47625"/>
            </a:xfrm>
            <a:custGeom>
              <a:avLst/>
              <a:gdLst>
                <a:gd name="connsiteX0" fmla="*/ 80963 w 104775"/>
                <a:gd name="connsiteY0" fmla="*/ 47625 h 47625"/>
                <a:gd name="connsiteX1" fmla="*/ 4763 w 104775"/>
                <a:gd name="connsiteY1" fmla="*/ 47625 h 47625"/>
                <a:gd name="connsiteX2" fmla="*/ 0 w 104775"/>
                <a:gd name="connsiteY2" fmla="*/ 42863 h 47625"/>
                <a:gd name="connsiteX3" fmla="*/ 0 w 104775"/>
                <a:gd name="connsiteY3" fmla="*/ 4763 h 47625"/>
                <a:gd name="connsiteX4" fmla="*/ 4763 w 104775"/>
                <a:gd name="connsiteY4" fmla="*/ 0 h 47625"/>
                <a:gd name="connsiteX5" fmla="*/ 80963 w 104775"/>
                <a:gd name="connsiteY5" fmla="*/ 0 h 47625"/>
                <a:gd name="connsiteX6" fmla="*/ 104775 w 104775"/>
                <a:gd name="connsiteY6" fmla="*/ 23813 h 47625"/>
                <a:gd name="connsiteX7" fmla="*/ 80963 w 104775"/>
                <a:gd name="connsiteY7" fmla="*/ 47625 h 47625"/>
                <a:gd name="connsiteX8" fmla="*/ 9525 w 104775"/>
                <a:gd name="connsiteY8" fmla="*/ 38100 h 47625"/>
                <a:gd name="connsiteX9" fmla="*/ 80963 w 104775"/>
                <a:gd name="connsiteY9" fmla="*/ 38100 h 47625"/>
                <a:gd name="connsiteX10" fmla="*/ 95250 w 104775"/>
                <a:gd name="connsiteY10" fmla="*/ 23813 h 47625"/>
                <a:gd name="connsiteX11" fmla="*/ 80963 w 104775"/>
                <a:gd name="connsiteY11" fmla="*/ 9525 h 47625"/>
                <a:gd name="connsiteX12" fmla="*/ 9525 w 104775"/>
                <a:gd name="connsiteY12" fmla="*/ 9525 h 47625"/>
                <a:gd name="connsiteX13" fmla="*/ 9525 w 104775"/>
                <a:gd name="connsiteY13" fmla="*/ 3810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47625">
                  <a:moveTo>
                    <a:pt x="80963" y="47625"/>
                  </a:moveTo>
                  <a:lnTo>
                    <a:pt x="4763" y="47625"/>
                  </a:lnTo>
                  <a:cubicBezTo>
                    <a:pt x="2096" y="47625"/>
                    <a:pt x="0" y="45530"/>
                    <a:pt x="0" y="428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lnTo>
                    <a:pt x="80963" y="0"/>
                  </a:lnTo>
                  <a:cubicBezTo>
                    <a:pt x="94107" y="0"/>
                    <a:pt x="104775" y="10668"/>
                    <a:pt x="104775" y="23813"/>
                  </a:cubicBezTo>
                  <a:cubicBezTo>
                    <a:pt x="104775" y="36957"/>
                    <a:pt x="94107" y="47625"/>
                    <a:pt x="80963" y="47625"/>
                  </a:cubicBezTo>
                  <a:close/>
                  <a:moveTo>
                    <a:pt x="9525" y="38100"/>
                  </a:moveTo>
                  <a:lnTo>
                    <a:pt x="80963" y="38100"/>
                  </a:lnTo>
                  <a:cubicBezTo>
                    <a:pt x="88868" y="38100"/>
                    <a:pt x="95250" y="31718"/>
                    <a:pt x="95250" y="23813"/>
                  </a:cubicBezTo>
                  <a:cubicBezTo>
                    <a:pt x="95250" y="15907"/>
                    <a:pt x="88868" y="9525"/>
                    <a:pt x="80963" y="9525"/>
                  </a:cubicBezTo>
                  <a:lnTo>
                    <a:pt x="9525" y="9525"/>
                  </a:lnTo>
                  <a:lnTo>
                    <a:pt x="9525" y="38100"/>
                  </a:ln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: Shape 2756">
              <a:extLst>
                <a:ext uri="{FF2B5EF4-FFF2-40B4-BE49-F238E27FC236}">
                  <a16:creationId xmlns:a16="http://schemas.microsoft.com/office/drawing/2014/main" id="{FF704796-4434-6CF1-FF8A-B3638C00E6AE}"/>
                </a:ext>
              </a:extLst>
            </p:cNvPr>
            <p:cNvSpPr/>
            <p:nvPr/>
          </p:nvSpPr>
          <p:spPr>
            <a:xfrm>
              <a:off x="1128712" y="2100262"/>
              <a:ext cx="104775" cy="47625"/>
            </a:xfrm>
            <a:custGeom>
              <a:avLst/>
              <a:gdLst>
                <a:gd name="connsiteX0" fmla="*/ 80963 w 104775"/>
                <a:gd name="connsiteY0" fmla="*/ 47625 h 47625"/>
                <a:gd name="connsiteX1" fmla="*/ 4763 w 104775"/>
                <a:gd name="connsiteY1" fmla="*/ 47625 h 47625"/>
                <a:gd name="connsiteX2" fmla="*/ 0 w 104775"/>
                <a:gd name="connsiteY2" fmla="*/ 42863 h 47625"/>
                <a:gd name="connsiteX3" fmla="*/ 0 w 104775"/>
                <a:gd name="connsiteY3" fmla="*/ 4763 h 47625"/>
                <a:gd name="connsiteX4" fmla="*/ 4763 w 104775"/>
                <a:gd name="connsiteY4" fmla="*/ 0 h 47625"/>
                <a:gd name="connsiteX5" fmla="*/ 80963 w 104775"/>
                <a:gd name="connsiteY5" fmla="*/ 0 h 47625"/>
                <a:gd name="connsiteX6" fmla="*/ 104775 w 104775"/>
                <a:gd name="connsiteY6" fmla="*/ 23813 h 47625"/>
                <a:gd name="connsiteX7" fmla="*/ 80963 w 104775"/>
                <a:gd name="connsiteY7" fmla="*/ 47625 h 47625"/>
                <a:gd name="connsiteX8" fmla="*/ 9525 w 104775"/>
                <a:gd name="connsiteY8" fmla="*/ 38100 h 47625"/>
                <a:gd name="connsiteX9" fmla="*/ 80963 w 104775"/>
                <a:gd name="connsiteY9" fmla="*/ 38100 h 47625"/>
                <a:gd name="connsiteX10" fmla="*/ 95250 w 104775"/>
                <a:gd name="connsiteY10" fmla="*/ 23813 h 47625"/>
                <a:gd name="connsiteX11" fmla="*/ 80963 w 104775"/>
                <a:gd name="connsiteY11" fmla="*/ 9525 h 47625"/>
                <a:gd name="connsiteX12" fmla="*/ 9525 w 104775"/>
                <a:gd name="connsiteY12" fmla="*/ 9525 h 47625"/>
                <a:gd name="connsiteX13" fmla="*/ 9525 w 104775"/>
                <a:gd name="connsiteY13" fmla="*/ 3810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47625">
                  <a:moveTo>
                    <a:pt x="80963" y="47625"/>
                  </a:moveTo>
                  <a:lnTo>
                    <a:pt x="4763" y="47625"/>
                  </a:lnTo>
                  <a:cubicBezTo>
                    <a:pt x="2096" y="47625"/>
                    <a:pt x="0" y="45529"/>
                    <a:pt x="0" y="428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lnTo>
                    <a:pt x="80963" y="0"/>
                  </a:lnTo>
                  <a:cubicBezTo>
                    <a:pt x="94107" y="0"/>
                    <a:pt x="104775" y="10668"/>
                    <a:pt x="104775" y="23813"/>
                  </a:cubicBezTo>
                  <a:cubicBezTo>
                    <a:pt x="104775" y="36957"/>
                    <a:pt x="94107" y="47625"/>
                    <a:pt x="80963" y="47625"/>
                  </a:cubicBezTo>
                  <a:close/>
                  <a:moveTo>
                    <a:pt x="9525" y="38100"/>
                  </a:moveTo>
                  <a:lnTo>
                    <a:pt x="80963" y="38100"/>
                  </a:lnTo>
                  <a:cubicBezTo>
                    <a:pt x="88868" y="38100"/>
                    <a:pt x="95250" y="31718"/>
                    <a:pt x="95250" y="23813"/>
                  </a:cubicBezTo>
                  <a:cubicBezTo>
                    <a:pt x="95250" y="15907"/>
                    <a:pt x="88868" y="9525"/>
                    <a:pt x="80963" y="9525"/>
                  </a:cubicBezTo>
                  <a:lnTo>
                    <a:pt x="9525" y="9525"/>
                  </a:lnTo>
                  <a:lnTo>
                    <a:pt x="9525" y="38100"/>
                  </a:ln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: Shape 2757">
              <a:extLst>
                <a:ext uri="{FF2B5EF4-FFF2-40B4-BE49-F238E27FC236}">
                  <a16:creationId xmlns:a16="http://schemas.microsoft.com/office/drawing/2014/main" id="{E49B1D25-52CF-C502-76C4-88FE4EEB8E45}"/>
                </a:ext>
              </a:extLst>
            </p:cNvPr>
            <p:cNvSpPr/>
            <p:nvPr/>
          </p:nvSpPr>
          <p:spPr>
            <a:xfrm>
              <a:off x="995362" y="2005012"/>
              <a:ext cx="142875" cy="161925"/>
            </a:xfrm>
            <a:custGeom>
              <a:avLst/>
              <a:gdLst>
                <a:gd name="connsiteX0" fmla="*/ 128588 w 142875"/>
                <a:gd name="connsiteY0" fmla="*/ 161925 h 161925"/>
                <a:gd name="connsiteX1" fmla="*/ 109538 w 142875"/>
                <a:gd name="connsiteY1" fmla="*/ 161925 h 161925"/>
                <a:gd name="connsiteX2" fmla="*/ 95250 w 142875"/>
                <a:gd name="connsiteY2" fmla="*/ 147638 h 161925"/>
                <a:gd name="connsiteX3" fmla="*/ 95250 w 142875"/>
                <a:gd name="connsiteY3" fmla="*/ 142875 h 161925"/>
                <a:gd name="connsiteX4" fmla="*/ 61913 w 142875"/>
                <a:gd name="connsiteY4" fmla="*/ 142875 h 161925"/>
                <a:gd name="connsiteX5" fmla="*/ 0 w 142875"/>
                <a:gd name="connsiteY5" fmla="*/ 80963 h 161925"/>
                <a:gd name="connsiteX6" fmla="*/ 61913 w 142875"/>
                <a:gd name="connsiteY6" fmla="*/ 19050 h 161925"/>
                <a:gd name="connsiteX7" fmla="*/ 95250 w 142875"/>
                <a:gd name="connsiteY7" fmla="*/ 19050 h 161925"/>
                <a:gd name="connsiteX8" fmla="*/ 95250 w 142875"/>
                <a:gd name="connsiteY8" fmla="*/ 14288 h 161925"/>
                <a:gd name="connsiteX9" fmla="*/ 109538 w 142875"/>
                <a:gd name="connsiteY9" fmla="*/ 0 h 161925"/>
                <a:gd name="connsiteX10" fmla="*/ 128588 w 142875"/>
                <a:gd name="connsiteY10" fmla="*/ 0 h 161925"/>
                <a:gd name="connsiteX11" fmla="*/ 142875 w 142875"/>
                <a:gd name="connsiteY11" fmla="*/ 14288 h 161925"/>
                <a:gd name="connsiteX12" fmla="*/ 142875 w 142875"/>
                <a:gd name="connsiteY12" fmla="*/ 147638 h 161925"/>
                <a:gd name="connsiteX13" fmla="*/ 128588 w 142875"/>
                <a:gd name="connsiteY13" fmla="*/ 161925 h 161925"/>
                <a:gd name="connsiteX14" fmla="*/ 61913 w 142875"/>
                <a:gd name="connsiteY14" fmla="*/ 28575 h 161925"/>
                <a:gd name="connsiteX15" fmla="*/ 9525 w 142875"/>
                <a:gd name="connsiteY15" fmla="*/ 80963 h 161925"/>
                <a:gd name="connsiteX16" fmla="*/ 61913 w 142875"/>
                <a:gd name="connsiteY16" fmla="*/ 133350 h 161925"/>
                <a:gd name="connsiteX17" fmla="*/ 100013 w 142875"/>
                <a:gd name="connsiteY17" fmla="*/ 133350 h 161925"/>
                <a:gd name="connsiteX18" fmla="*/ 104775 w 142875"/>
                <a:gd name="connsiteY18" fmla="*/ 138113 h 161925"/>
                <a:gd name="connsiteX19" fmla="*/ 104775 w 142875"/>
                <a:gd name="connsiteY19" fmla="*/ 147638 h 161925"/>
                <a:gd name="connsiteX20" fmla="*/ 109538 w 142875"/>
                <a:gd name="connsiteY20" fmla="*/ 152400 h 161925"/>
                <a:gd name="connsiteX21" fmla="*/ 128588 w 142875"/>
                <a:gd name="connsiteY21" fmla="*/ 152400 h 161925"/>
                <a:gd name="connsiteX22" fmla="*/ 133350 w 142875"/>
                <a:gd name="connsiteY22" fmla="*/ 147638 h 161925"/>
                <a:gd name="connsiteX23" fmla="*/ 133350 w 142875"/>
                <a:gd name="connsiteY23" fmla="*/ 14288 h 161925"/>
                <a:gd name="connsiteX24" fmla="*/ 128588 w 142875"/>
                <a:gd name="connsiteY24" fmla="*/ 9525 h 161925"/>
                <a:gd name="connsiteX25" fmla="*/ 109538 w 142875"/>
                <a:gd name="connsiteY25" fmla="*/ 9525 h 161925"/>
                <a:gd name="connsiteX26" fmla="*/ 104775 w 142875"/>
                <a:gd name="connsiteY26" fmla="*/ 14288 h 161925"/>
                <a:gd name="connsiteX27" fmla="*/ 104775 w 142875"/>
                <a:gd name="connsiteY27" fmla="*/ 23813 h 161925"/>
                <a:gd name="connsiteX28" fmla="*/ 100013 w 142875"/>
                <a:gd name="connsiteY28" fmla="*/ 28575 h 161925"/>
                <a:gd name="connsiteX29" fmla="*/ 61913 w 142875"/>
                <a:gd name="connsiteY29" fmla="*/ 285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2875" h="161925">
                  <a:moveTo>
                    <a:pt x="128588" y="161925"/>
                  </a:moveTo>
                  <a:lnTo>
                    <a:pt x="109538" y="161925"/>
                  </a:lnTo>
                  <a:cubicBezTo>
                    <a:pt x="101632" y="161925"/>
                    <a:pt x="95250" y="155543"/>
                    <a:pt x="95250" y="147638"/>
                  </a:cubicBezTo>
                  <a:lnTo>
                    <a:pt x="95250" y="142875"/>
                  </a:lnTo>
                  <a:lnTo>
                    <a:pt x="61913" y="142875"/>
                  </a:lnTo>
                  <a:cubicBezTo>
                    <a:pt x="27813" y="142875"/>
                    <a:pt x="0" y="115062"/>
                    <a:pt x="0" y="80963"/>
                  </a:cubicBezTo>
                  <a:cubicBezTo>
                    <a:pt x="0" y="46863"/>
                    <a:pt x="27813" y="19050"/>
                    <a:pt x="61913" y="19050"/>
                  </a:cubicBezTo>
                  <a:lnTo>
                    <a:pt x="95250" y="19050"/>
                  </a:lnTo>
                  <a:lnTo>
                    <a:pt x="95250" y="14288"/>
                  </a:lnTo>
                  <a:cubicBezTo>
                    <a:pt x="95250" y="6382"/>
                    <a:pt x="101632" y="0"/>
                    <a:pt x="109538" y="0"/>
                  </a:cubicBezTo>
                  <a:lnTo>
                    <a:pt x="128588" y="0"/>
                  </a:lnTo>
                  <a:cubicBezTo>
                    <a:pt x="136493" y="0"/>
                    <a:pt x="142875" y="6382"/>
                    <a:pt x="142875" y="14288"/>
                  </a:cubicBezTo>
                  <a:lnTo>
                    <a:pt x="142875" y="147638"/>
                  </a:lnTo>
                  <a:cubicBezTo>
                    <a:pt x="142875" y="155543"/>
                    <a:pt x="136493" y="161925"/>
                    <a:pt x="128588" y="161925"/>
                  </a:cubicBezTo>
                  <a:close/>
                  <a:moveTo>
                    <a:pt x="61913" y="28575"/>
                  </a:moveTo>
                  <a:cubicBezTo>
                    <a:pt x="33052" y="28575"/>
                    <a:pt x="9525" y="52102"/>
                    <a:pt x="9525" y="80963"/>
                  </a:cubicBezTo>
                  <a:cubicBezTo>
                    <a:pt x="9525" y="109823"/>
                    <a:pt x="33052" y="133350"/>
                    <a:pt x="61913" y="133350"/>
                  </a:cubicBezTo>
                  <a:lnTo>
                    <a:pt x="100013" y="133350"/>
                  </a:lnTo>
                  <a:cubicBezTo>
                    <a:pt x="102679" y="133350"/>
                    <a:pt x="104775" y="135446"/>
                    <a:pt x="104775" y="138113"/>
                  </a:cubicBezTo>
                  <a:lnTo>
                    <a:pt x="104775" y="147638"/>
                  </a:lnTo>
                  <a:cubicBezTo>
                    <a:pt x="104775" y="150305"/>
                    <a:pt x="106871" y="152400"/>
                    <a:pt x="109538" y="152400"/>
                  </a:cubicBezTo>
                  <a:lnTo>
                    <a:pt x="128588" y="152400"/>
                  </a:lnTo>
                  <a:cubicBezTo>
                    <a:pt x="131254" y="152400"/>
                    <a:pt x="133350" y="150305"/>
                    <a:pt x="133350" y="147638"/>
                  </a:cubicBezTo>
                  <a:lnTo>
                    <a:pt x="133350" y="14288"/>
                  </a:lnTo>
                  <a:cubicBezTo>
                    <a:pt x="133350" y="11621"/>
                    <a:pt x="131254" y="9525"/>
                    <a:pt x="128588" y="9525"/>
                  </a:cubicBezTo>
                  <a:lnTo>
                    <a:pt x="109538" y="9525"/>
                  </a:lnTo>
                  <a:cubicBezTo>
                    <a:pt x="106871" y="9525"/>
                    <a:pt x="104775" y="11621"/>
                    <a:pt x="104775" y="14288"/>
                  </a:cubicBezTo>
                  <a:lnTo>
                    <a:pt x="104775" y="23813"/>
                  </a:lnTo>
                  <a:cubicBezTo>
                    <a:pt x="104775" y="26480"/>
                    <a:pt x="102679" y="28575"/>
                    <a:pt x="100013" y="28575"/>
                  </a:cubicBezTo>
                  <a:lnTo>
                    <a:pt x="61913" y="28575"/>
                  </a:ln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: Shape 2764">
              <a:extLst>
                <a:ext uri="{FF2B5EF4-FFF2-40B4-BE49-F238E27FC236}">
                  <a16:creationId xmlns:a16="http://schemas.microsoft.com/office/drawing/2014/main" id="{31ED054F-AA45-70BD-20BA-D7543C0C4736}"/>
                </a:ext>
              </a:extLst>
            </p:cNvPr>
            <p:cNvSpPr/>
            <p:nvPr/>
          </p:nvSpPr>
          <p:spPr>
            <a:xfrm>
              <a:off x="728662" y="2443162"/>
              <a:ext cx="123825" cy="123825"/>
            </a:xfrm>
            <a:custGeom>
              <a:avLst/>
              <a:gdLst>
                <a:gd name="connsiteX0" fmla="*/ 61913 w 123825"/>
                <a:gd name="connsiteY0" fmla="*/ 123825 h 123825"/>
                <a:gd name="connsiteX1" fmla="*/ 0 w 123825"/>
                <a:gd name="connsiteY1" fmla="*/ 61913 h 123825"/>
                <a:gd name="connsiteX2" fmla="*/ 61913 w 123825"/>
                <a:gd name="connsiteY2" fmla="*/ 0 h 123825"/>
                <a:gd name="connsiteX3" fmla="*/ 123825 w 123825"/>
                <a:gd name="connsiteY3" fmla="*/ 61913 h 123825"/>
                <a:gd name="connsiteX4" fmla="*/ 61913 w 123825"/>
                <a:gd name="connsiteY4" fmla="*/ 123825 h 123825"/>
                <a:gd name="connsiteX5" fmla="*/ 61913 w 123825"/>
                <a:gd name="connsiteY5" fmla="*/ 9525 h 123825"/>
                <a:gd name="connsiteX6" fmla="*/ 9525 w 123825"/>
                <a:gd name="connsiteY6" fmla="*/ 61913 h 123825"/>
                <a:gd name="connsiteX7" fmla="*/ 61913 w 123825"/>
                <a:gd name="connsiteY7" fmla="*/ 114300 h 123825"/>
                <a:gd name="connsiteX8" fmla="*/ 114300 w 123825"/>
                <a:gd name="connsiteY8" fmla="*/ 61913 h 123825"/>
                <a:gd name="connsiteX9" fmla="*/ 61913 w 123825"/>
                <a:gd name="connsiteY9" fmla="*/ 95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1913" y="123825"/>
                  </a:moveTo>
                  <a:cubicBezTo>
                    <a:pt x="27813" y="123825"/>
                    <a:pt x="0" y="96012"/>
                    <a:pt x="0" y="61913"/>
                  </a:cubicBezTo>
                  <a:cubicBezTo>
                    <a:pt x="0" y="27813"/>
                    <a:pt x="27813" y="0"/>
                    <a:pt x="61913" y="0"/>
                  </a:cubicBezTo>
                  <a:cubicBezTo>
                    <a:pt x="96012" y="0"/>
                    <a:pt x="123825" y="27813"/>
                    <a:pt x="123825" y="61913"/>
                  </a:cubicBezTo>
                  <a:cubicBezTo>
                    <a:pt x="123825" y="96012"/>
                    <a:pt x="96012" y="123825"/>
                    <a:pt x="61913" y="123825"/>
                  </a:cubicBezTo>
                  <a:close/>
                  <a:moveTo>
                    <a:pt x="61913" y="9525"/>
                  </a:moveTo>
                  <a:cubicBezTo>
                    <a:pt x="33052" y="9525"/>
                    <a:pt x="9525" y="33052"/>
                    <a:pt x="9525" y="61913"/>
                  </a:cubicBezTo>
                  <a:cubicBezTo>
                    <a:pt x="9525" y="90773"/>
                    <a:pt x="33052" y="114300"/>
                    <a:pt x="61913" y="114300"/>
                  </a:cubicBezTo>
                  <a:cubicBezTo>
                    <a:pt x="90773" y="114300"/>
                    <a:pt x="114300" y="90773"/>
                    <a:pt x="114300" y="61913"/>
                  </a:cubicBezTo>
                  <a:cubicBezTo>
                    <a:pt x="114300" y="33052"/>
                    <a:pt x="90773" y="9525"/>
                    <a:pt x="619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: Shape 2765">
              <a:extLst>
                <a:ext uri="{FF2B5EF4-FFF2-40B4-BE49-F238E27FC236}">
                  <a16:creationId xmlns:a16="http://schemas.microsoft.com/office/drawing/2014/main" id="{ACF2CD38-C1B3-2019-B344-F4F7D4508F1A}"/>
                </a:ext>
              </a:extLst>
            </p:cNvPr>
            <p:cNvSpPr/>
            <p:nvPr/>
          </p:nvSpPr>
          <p:spPr>
            <a:xfrm>
              <a:off x="766762" y="2481262"/>
              <a:ext cx="47625" cy="47625"/>
            </a:xfrm>
            <a:custGeom>
              <a:avLst/>
              <a:gdLst>
                <a:gd name="connsiteX0" fmla="*/ 23813 w 47625"/>
                <a:gd name="connsiteY0" fmla="*/ 47625 h 47625"/>
                <a:gd name="connsiteX1" fmla="*/ 0 w 47625"/>
                <a:gd name="connsiteY1" fmla="*/ 23813 h 47625"/>
                <a:gd name="connsiteX2" fmla="*/ 23813 w 47625"/>
                <a:gd name="connsiteY2" fmla="*/ 0 h 47625"/>
                <a:gd name="connsiteX3" fmla="*/ 47625 w 47625"/>
                <a:gd name="connsiteY3" fmla="*/ 23813 h 47625"/>
                <a:gd name="connsiteX4" fmla="*/ 23813 w 47625"/>
                <a:gd name="connsiteY4" fmla="*/ 47625 h 47625"/>
                <a:gd name="connsiteX5" fmla="*/ 23813 w 47625"/>
                <a:gd name="connsiteY5" fmla="*/ 9525 h 47625"/>
                <a:gd name="connsiteX6" fmla="*/ 9525 w 47625"/>
                <a:gd name="connsiteY6" fmla="*/ 23813 h 47625"/>
                <a:gd name="connsiteX7" fmla="*/ 23813 w 47625"/>
                <a:gd name="connsiteY7" fmla="*/ 38100 h 47625"/>
                <a:gd name="connsiteX8" fmla="*/ 38100 w 47625"/>
                <a:gd name="connsiteY8" fmla="*/ 23813 h 47625"/>
                <a:gd name="connsiteX9" fmla="*/ 23813 w 47625"/>
                <a:gd name="connsiteY9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23813" y="47625"/>
                  </a:moveTo>
                  <a:cubicBezTo>
                    <a:pt x="10668" y="47625"/>
                    <a:pt x="0" y="36957"/>
                    <a:pt x="0" y="23813"/>
                  </a:cubicBezTo>
                  <a:cubicBezTo>
                    <a:pt x="0" y="10668"/>
                    <a:pt x="10668" y="0"/>
                    <a:pt x="23813" y="0"/>
                  </a:cubicBezTo>
                  <a:cubicBezTo>
                    <a:pt x="36957" y="0"/>
                    <a:pt x="47625" y="10668"/>
                    <a:pt x="47625" y="23813"/>
                  </a:cubicBezTo>
                  <a:cubicBezTo>
                    <a:pt x="47625" y="36957"/>
                    <a:pt x="36957" y="47625"/>
                    <a:pt x="23813" y="47625"/>
                  </a:cubicBezTo>
                  <a:close/>
                  <a:moveTo>
                    <a:pt x="23813" y="9525"/>
                  </a:moveTo>
                  <a:cubicBezTo>
                    <a:pt x="15907" y="9525"/>
                    <a:pt x="9525" y="15907"/>
                    <a:pt x="9525" y="23813"/>
                  </a:cubicBezTo>
                  <a:cubicBezTo>
                    <a:pt x="9525" y="31718"/>
                    <a:pt x="15907" y="38100"/>
                    <a:pt x="23813" y="38100"/>
                  </a:cubicBezTo>
                  <a:cubicBezTo>
                    <a:pt x="31718" y="38100"/>
                    <a:pt x="38100" y="31718"/>
                    <a:pt x="38100" y="23813"/>
                  </a:cubicBezTo>
                  <a:cubicBezTo>
                    <a:pt x="38100" y="15907"/>
                    <a:pt x="31718" y="9525"/>
                    <a:pt x="238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eform: Shape 2766">
              <a:extLst>
                <a:ext uri="{FF2B5EF4-FFF2-40B4-BE49-F238E27FC236}">
                  <a16:creationId xmlns:a16="http://schemas.microsoft.com/office/drawing/2014/main" id="{4E1F550F-E495-712D-7F0C-49E8C3F3B1B3}"/>
                </a:ext>
              </a:extLst>
            </p:cNvPr>
            <p:cNvSpPr/>
            <p:nvPr/>
          </p:nvSpPr>
          <p:spPr>
            <a:xfrm>
              <a:off x="1052512" y="2443162"/>
              <a:ext cx="123825" cy="123825"/>
            </a:xfrm>
            <a:custGeom>
              <a:avLst/>
              <a:gdLst>
                <a:gd name="connsiteX0" fmla="*/ 61913 w 123825"/>
                <a:gd name="connsiteY0" fmla="*/ 123825 h 123825"/>
                <a:gd name="connsiteX1" fmla="*/ 0 w 123825"/>
                <a:gd name="connsiteY1" fmla="*/ 61913 h 123825"/>
                <a:gd name="connsiteX2" fmla="*/ 61913 w 123825"/>
                <a:gd name="connsiteY2" fmla="*/ 0 h 123825"/>
                <a:gd name="connsiteX3" fmla="*/ 123825 w 123825"/>
                <a:gd name="connsiteY3" fmla="*/ 61913 h 123825"/>
                <a:gd name="connsiteX4" fmla="*/ 61913 w 123825"/>
                <a:gd name="connsiteY4" fmla="*/ 123825 h 123825"/>
                <a:gd name="connsiteX5" fmla="*/ 61913 w 123825"/>
                <a:gd name="connsiteY5" fmla="*/ 9525 h 123825"/>
                <a:gd name="connsiteX6" fmla="*/ 9525 w 123825"/>
                <a:gd name="connsiteY6" fmla="*/ 61913 h 123825"/>
                <a:gd name="connsiteX7" fmla="*/ 61913 w 123825"/>
                <a:gd name="connsiteY7" fmla="*/ 114300 h 123825"/>
                <a:gd name="connsiteX8" fmla="*/ 114300 w 123825"/>
                <a:gd name="connsiteY8" fmla="*/ 61913 h 123825"/>
                <a:gd name="connsiteX9" fmla="*/ 61913 w 123825"/>
                <a:gd name="connsiteY9" fmla="*/ 95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1913" y="123825"/>
                  </a:moveTo>
                  <a:cubicBezTo>
                    <a:pt x="27813" y="123825"/>
                    <a:pt x="0" y="96012"/>
                    <a:pt x="0" y="61913"/>
                  </a:cubicBezTo>
                  <a:cubicBezTo>
                    <a:pt x="0" y="27813"/>
                    <a:pt x="27813" y="0"/>
                    <a:pt x="61913" y="0"/>
                  </a:cubicBezTo>
                  <a:cubicBezTo>
                    <a:pt x="96012" y="0"/>
                    <a:pt x="123825" y="27813"/>
                    <a:pt x="123825" y="61913"/>
                  </a:cubicBezTo>
                  <a:cubicBezTo>
                    <a:pt x="123825" y="96012"/>
                    <a:pt x="96012" y="123825"/>
                    <a:pt x="61913" y="123825"/>
                  </a:cubicBezTo>
                  <a:close/>
                  <a:moveTo>
                    <a:pt x="61913" y="9525"/>
                  </a:moveTo>
                  <a:cubicBezTo>
                    <a:pt x="33052" y="9525"/>
                    <a:pt x="9525" y="33052"/>
                    <a:pt x="9525" y="61913"/>
                  </a:cubicBezTo>
                  <a:cubicBezTo>
                    <a:pt x="9525" y="90773"/>
                    <a:pt x="33052" y="114300"/>
                    <a:pt x="61913" y="114300"/>
                  </a:cubicBezTo>
                  <a:cubicBezTo>
                    <a:pt x="90773" y="114300"/>
                    <a:pt x="114300" y="90773"/>
                    <a:pt x="114300" y="61913"/>
                  </a:cubicBezTo>
                  <a:cubicBezTo>
                    <a:pt x="114300" y="33052"/>
                    <a:pt x="90773" y="9525"/>
                    <a:pt x="619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: Shape 2767">
              <a:extLst>
                <a:ext uri="{FF2B5EF4-FFF2-40B4-BE49-F238E27FC236}">
                  <a16:creationId xmlns:a16="http://schemas.microsoft.com/office/drawing/2014/main" id="{E6B7B1AF-191D-570F-7691-F033532E11CA}"/>
                </a:ext>
              </a:extLst>
            </p:cNvPr>
            <p:cNvSpPr/>
            <p:nvPr/>
          </p:nvSpPr>
          <p:spPr>
            <a:xfrm>
              <a:off x="1090612" y="2481262"/>
              <a:ext cx="47625" cy="47625"/>
            </a:xfrm>
            <a:custGeom>
              <a:avLst/>
              <a:gdLst>
                <a:gd name="connsiteX0" fmla="*/ 23813 w 47625"/>
                <a:gd name="connsiteY0" fmla="*/ 47625 h 47625"/>
                <a:gd name="connsiteX1" fmla="*/ 0 w 47625"/>
                <a:gd name="connsiteY1" fmla="*/ 23813 h 47625"/>
                <a:gd name="connsiteX2" fmla="*/ 23813 w 47625"/>
                <a:gd name="connsiteY2" fmla="*/ 0 h 47625"/>
                <a:gd name="connsiteX3" fmla="*/ 47625 w 47625"/>
                <a:gd name="connsiteY3" fmla="*/ 23813 h 47625"/>
                <a:gd name="connsiteX4" fmla="*/ 23813 w 47625"/>
                <a:gd name="connsiteY4" fmla="*/ 47625 h 47625"/>
                <a:gd name="connsiteX5" fmla="*/ 23813 w 47625"/>
                <a:gd name="connsiteY5" fmla="*/ 9525 h 47625"/>
                <a:gd name="connsiteX6" fmla="*/ 9525 w 47625"/>
                <a:gd name="connsiteY6" fmla="*/ 23813 h 47625"/>
                <a:gd name="connsiteX7" fmla="*/ 23813 w 47625"/>
                <a:gd name="connsiteY7" fmla="*/ 38100 h 47625"/>
                <a:gd name="connsiteX8" fmla="*/ 38100 w 47625"/>
                <a:gd name="connsiteY8" fmla="*/ 23813 h 47625"/>
                <a:gd name="connsiteX9" fmla="*/ 23813 w 47625"/>
                <a:gd name="connsiteY9" fmla="*/ 95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" h="47625">
                  <a:moveTo>
                    <a:pt x="23813" y="47625"/>
                  </a:moveTo>
                  <a:cubicBezTo>
                    <a:pt x="10668" y="47625"/>
                    <a:pt x="0" y="36957"/>
                    <a:pt x="0" y="23813"/>
                  </a:cubicBezTo>
                  <a:cubicBezTo>
                    <a:pt x="0" y="10668"/>
                    <a:pt x="10668" y="0"/>
                    <a:pt x="23813" y="0"/>
                  </a:cubicBezTo>
                  <a:cubicBezTo>
                    <a:pt x="36957" y="0"/>
                    <a:pt x="47625" y="10668"/>
                    <a:pt x="47625" y="23813"/>
                  </a:cubicBezTo>
                  <a:cubicBezTo>
                    <a:pt x="47625" y="36957"/>
                    <a:pt x="36957" y="47625"/>
                    <a:pt x="23813" y="47625"/>
                  </a:cubicBezTo>
                  <a:close/>
                  <a:moveTo>
                    <a:pt x="23813" y="9525"/>
                  </a:moveTo>
                  <a:cubicBezTo>
                    <a:pt x="15907" y="9525"/>
                    <a:pt x="9525" y="15907"/>
                    <a:pt x="9525" y="23813"/>
                  </a:cubicBezTo>
                  <a:cubicBezTo>
                    <a:pt x="9525" y="31718"/>
                    <a:pt x="15907" y="38100"/>
                    <a:pt x="23813" y="38100"/>
                  </a:cubicBezTo>
                  <a:cubicBezTo>
                    <a:pt x="31718" y="38100"/>
                    <a:pt x="38100" y="31718"/>
                    <a:pt x="38100" y="23813"/>
                  </a:cubicBezTo>
                  <a:cubicBezTo>
                    <a:pt x="38100" y="15907"/>
                    <a:pt x="31718" y="9525"/>
                    <a:pt x="238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Freeform: Shape 2768">
              <a:extLst>
                <a:ext uri="{FF2B5EF4-FFF2-40B4-BE49-F238E27FC236}">
                  <a16:creationId xmlns:a16="http://schemas.microsoft.com/office/drawing/2014/main" id="{1DD960F6-847A-AD7C-3060-5FB117164675}"/>
                </a:ext>
              </a:extLst>
            </p:cNvPr>
            <p:cNvSpPr/>
            <p:nvPr/>
          </p:nvSpPr>
          <p:spPr>
            <a:xfrm>
              <a:off x="719137" y="2366962"/>
              <a:ext cx="381000" cy="9525"/>
            </a:xfrm>
            <a:custGeom>
              <a:avLst/>
              <a:gdLst>
                <a:gd name="connsiteX0" fmla="*/ 376238 w 381000"/>
                <a:gd name="connsiteY0" fmla="*/ 9525 h 9525"/>
                <a:gd name="connsiteX1" fmla="*/ 4763 w 381000"/>
                <a:gd name="connsiteY1" fmla="*/ 9525 h 9525"/>
                <a:gd name="connsiteX2" fmla="*/ 0 w 381000"/>
                <a:gd name="connsiteY2" fmla="*/ 4763 h 9525"/>
                <a:gd name="connsiteX3" fmla="*/ 4763 w 381000"/>
                <a:gd name="connsiteY3" fmla="*/ 0 h 9525"/>
                <a:gd name="connsiteX4" fmla="*/ 376238 w 381000"/>
                <a:gd name="connsiteY4" fmla="*/ 0 h 9525"/>
                <a:gd name="connsiteX5" fmla="*/ 381000 w 381000"/>
                <a:gd name="connsiteY5" fmla="*/ 4763 h 9525"/>
                <a:gd name="connsiteX6" fmla="*/ 376238 w 38100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9525">
                  <a:moveTo>
                    <a:pt x="376238" y="9525"/>
                  </a:moveTo>
                  <a:lnTo>
                    <a:pt x="4763" y="9525"/>
                  </a:lnTo>
                  <a:cubicBezTo>
                    <a:pt x="2095" y="9525"/>
                    <a:pt x="0" y="7429"/>
                    <a:pt x="0" y="4763"/>
                  </a:cubicBezTo>
                  <a:cubicBezTo>
                    <a:pt x="0" y="2096"/>
                    <a:pt x="2095" y="0"/>
                    <a:pt x="4763" y="0"/>
                  </a:cubicBezTo>
                  <a:lnTo>
                    <a:pt x="376238" y="0"/>
                  </a:lnTo>
                  <a:cubicBezTo>
                    <a:pt x="378905" y="0"/>
                    <a:pt x="381000" y="2096"/>
                    <a:pt x="381000" y="4763"/>
                  </a:cubicBezTo>
                  <a:cubicBezTo>
                    <a:pt x="381000" y="7429"/>
                    <a:pt x="378905" y="9525"/>
                    <a:pt x="376238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: Shape 2769">
              <a:extLst>
                <a:ext uri="{FF2B5EF4-FFF2-40B4-BE49-F238E27FC236}">
                  <a16:creationId xmlns:a16="http://schemas.microsoft.com/office/drawing/2014/main" id="{9FD209A3-88EB-A47D-F6B1-B331D6D1D4E1}"/>
                </a:ext>
              </a:extLst>
            </p:cNvPr>
            <p:cNvSpPr/>
            <p:nvPr/>
          </p:nvSpPr>
          <p:spPr>
            <a:xfrm>
              <a:off x="871537" y="2281237"/>
              <a:ext cx="9525" cy="95250"/>
            </a:xfrm>
            <a:custGeom>
              <a:avLst/>
              <a:gdLst>
                <a:gd name="connsiteX0" fmla="*/ 4763 w 9525"/>
                <a:gd name="connsiteY0" fmla="*/ 95250 h 95250"/>
                <a:gd name="connsiteX1" fmla="*/ 0 w 9525"/>
                <a:gd name="connsiteY1" fmla="*/ 90488 h 95250"/>
                <a:gd name="connsiteX2" fmla="*/ 0 w 9525"/>
                <a:gd name="connsiteY2" fmla="*/ 4763 h 95250"/>
                <a:gd name="connsiteX3" fmla="*/ 4763 w 9525"/>
                <a:gd name="connsiteY3" fmla="*/ 0 h 95250"/>
                <a:gd name="connsiteX4" fmla="*/ 9525 w 9525"/>
                <a:gd name="connsiteY4" fmla="*/ 4763 h 95250"/>
                <a:gd name="connsiteX5" fmla="*/ 9525 w 9525"/>
                <a:gd name="connsiteY5" fmla="*/ 90488 h 95250"/>
                <a:gd name="connsiteX6" fmla="*/ 4763 w 9525"/>
                <a:gd name="connsiteY6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0">
                  <a:moveTo>
                    <a:pt x="4763" y="95250"/>
                  </a:moveTo>
                  <a:cubicBezTo>
                    <a:pt x="2095" y="95250"/>
                    <a:pt x="0" y="93154"/>
                    <a:pt x="0" y="90488"/>
                  </a:cubicBezTo>
                  <a:lnTo>
                    <a:pt x="0" y="4763"/>
                  </a:lnTo>
                  <a:cubicBezTo>
                    <a:pt x="0" y="2095"/>
                    <a:pt x="2095" y="0"/>
                    <a:pt x="4763" y="0"/>
                  </a:cubicBezTo>
                  <a:cubicBezTo>
                    <a:pt x="7430" y="0"/>
                    <a:pt x="9525" y="2095"/>
                    <a:pt x="9525" y="4763"/>
                  </a:cubicBezTo>
                  <a:lnTo>
                    <a:pt x="9525" y="90488"/>
                  </a:lnTo>
                  <a:cubicBezTo>
                    <a:pt x="9525" y="93154"/>
                    <a:pt x="7430" y="95250"/>
                    <a:pt x="4763" y="95250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: Shape 2770">
              <a:extLst>
                <a:ext uri="{FF2B5EF4-FFF2-40B4-BE49-F238E27FC236}">
                  <a16:creationId xmlns:a16="http://schemas.microsoft.com/office/drawing/2014/main" id="{E5124168-2752-490C-0805-57D42734F2EB}"/>
                </a:ext>
              </a:extLst>
            </p:cNvPr>
            <p:cNvSpPr/>
            <p:nvPr/>
          </p:nvSpPr>
          <p:spPr>
            <a:xfrm>
              <a:off x="671512" y="2281046"/>
              <a:ext cx="562070" cy="228790"/>
            </a:xfrm>
            <a:custGeom>
              <a:avLst/>
              <a:gdLst>
                <a:gd name="connsiteX0" fmla="*/ 547021 w 562070"/>
                <a:gd name="connsiteY0" fmla="*/ 228791 h 228790"/>
                <a:gd name="connsiteX1" fmla="*/ 500063 w 562070"/>
                <a:gd name="connsiteY1" fmla="*/ 228791 h 228790"/>
                <a:gd name="connsiteX2" fmla="*/ 495300 w 562070"/>
                <a:gd name="connsiteY2" fmla="*/ 224028 h 228790"/>
                <a:gd name="connsiteX3" fmla="*/ 500063 w 562070"/>
                <a:gd name="connsiteY3" fmla="*/ 219266 h 228790"/>
                <a:gd name="connsiteX4" fmla="*/ 547021 w 562070"/>
                <a:gd name="connsiteY4" fmla="*/ 219266 h 228790"/>
                <a:gd name="connsiteX5" fmla="*/ 552450 w 562070"/>
                <a:gd name="connsiteY5" fmla="*/ 213836 h 228790"/>
                <a:gd name="connsiteX6" fmla="*/ 552450 w 562070"/>
                <a:gd name="connsiteY6" fmla="*/ 176975 h 228790"/>
                <a:gd name="connsiteX7" fmla="*/ 547688 w 562070"/>
                <a:gd name="connsiteY7" fmla="*/ 171641 h 228790"/>
                <a:gd name="connsiteX8" fmla="*/ 542925 w 562070"/>
                <a:gd name="connsiteY8" fmla="*/ 166878 h 228790"/>
                <a:gd name="connsiteX9" fmla="*/ 542925 w 562070"/>
                <a:gd name="connsiteY9" fmla="*/ 114491 h 228790"/>
                <a:gd name="connsiteX10" fmla="*/ 528352 w 562070"/>
                <a:gd name="connsiteY10" fmla="*/ 98870 h 228790"/>
                <a:gd name="connsiteX11" fmla="*/ 423672 w 562070"/>
                <a:gd name="connsiteY11" fmla="*/ 95441 h 228790"/>
                <a:gd name="connsiteX12" fmla="*/ 420624 w 562070"/>
                <a:gd name="connsiteY12" fmla="*/ 94202 h 228790"/>
                <a:gd name="connsiteX13" fmla="*/ 330613 w 562070"/>
                <a:gd name="connsiteY13" fmla="*/ 12859 h 228790"/>
                <a:gd name="connsiteX14" fmla="*/ 321850 w 562070"/>
                <a:gd name="connsiteY14" fmla="*/ 9620 h 228790"/>
                <a:gd name="connsiteX15" fmla="*/ 146780 w 562070"/>
                <a:gd name="connsiteY15" fmla="*/ 9620 h 228790"/>
                <a:gd name="connsiteX16" fmla="*/ 136112 w 562070"/>
                <a:gd name="connsiteY16" fmla="*/ 15049 h 228790"/>
                <a:gd name="connsiteX17" fmla="*/ 75152 w 562070"/>
                <a:gd name="connsiteY17" fmla="*/ 93440 h 228790"/>
                <a:gd name="connsiteX18" fmla="*/ 71342 w 562070"/>
                <a:gd name="connsiteY18" fmla="*/ 95250 h 228790"/>
                <a:gd name="connsiteX19" fmla="*/ 24479 w 562070"/>
                <a:gd name="connsiteY19" fmla="*/ 95250 h 228790"/>
                <a:gd name="connsiteX20" fmla="*/ 19050 w 562070"/>
                <a:gd name="connsiteY20" fmla="*/ 100679 h 228790"/>
                <a:gd name="connsiteX21" fmla="*/ 19050 w 562070"/>
                <a:gd name="connsiteY21" fmla="*/ 166688 h 228790"/>
                <a:gd name="connsiteX22" fmla="*/ 14288 w 562070"/>
                <a:gd name="connsiteY22" fmla="*/ 171450 h 228790"/>
                <a:gd name="connsiteX23" fmla="*/ 9525 w 562070"/>
                <a:gd name="connsiteY23" fmla="*/ 177355 h 228790"/>
                <a:gd name="connsiteX24" fmla="*/ 9525 w 562070"/>
                <a:gd name="connsiteY24" fmla="*/ 213551 h 228790"/>
                <a:gd name="connsiteX25" fmla="*/ 14954 w 562070"/>
                <a:gd name="connsiteY25" fmla="*/ 218980 h 228790"/>
                <a:gd name="connsiteX26" fmla="*/ 61913 w 562070"/>
                <a:gd name="connsiteY26" fmla="*/ 218980 h 228790"/>
                <a:gd name="connsiteX27" fmla="*/ 66675 w 562070"/>
                <a:gd name="connsiteY27" fmla="*/ 223742 h 228790"/>
                <a:gd name="connsiteX28" fmla="*/ 61913 w 562070"/>
                <a:gd name="connsiteY28" fmla="*/ 228505 h 228790"/>
                <a:gd name="connsiteX29" fmla="*/ 14954 w 562070"/>
                <a:gd name="connsiteY29" fmla="*/ 228505 h 228790"/>
                <a:gd name="connsiteX30" fmla="*/ 0 w 562070"/>
                <a:gd name="connsiteY30" fmla="*/ 213551 h 228790"/>
                <a:gd name="connsiteX31" fmla="*/ 0 w 562070"/>
                <a:gd name="connsiteY31" fmla="*/ 177355 h 228790"/>
                <a:gd name="connsiteX32" fmla="*/ 9525 w 562070"/>
                <a:gd name="connsiteY32" fmla="*/ 162782 h 228790"/>
                <a:gd name="connsiteX33" fmla="*/ 9525 w 562070"/>
                <a:gd name="connsiteY33" fmla="*/ 100679 h 228790"/>
                <a:gd name="connsiteX34" fmla="*/ 24479 w 562070"/>
                <a:gd name="connsiteY34" fmla="*/ 85725 h 228790"/>
                <a:gd name="connsiteX35" fmla="*/ 69152 w 562070"/>
                <a:gd name="connsiteY35" fmla="*/ 85725 h 228790"/>
                <a:gd name="connsiteX36" fmla="*/ 128683 w 562070"/>
                <a:gd name="connsiteY36" fmla="*/ 9144 h 228790"/>
                <a:gd name="connsiteX37" fmla="*/ 146876 w 562070"/>
                <a:gd name="connsiteY37" fmla="*/ 0 h 228790"/>
                <a:gd name="connsiteX38" fmla="*/ 322040 w 562070"/>
                <a:gd name="connsiteY38" fmla="*/ 0 h 228790"/>
                <a:gd name="connsiteX39" fmla="*/ 336995 w 562070"/>
                <a:gd name="connsiteY39" fmla="*/ 5524 h 228790"/>
                <a:gd name="connsiteX40" fmla="*/ 425863 w 562070"/>
                <a:gd name="connsiteY40" fmla="*/ 85725 h 228790"/>
                <a:gd name="connsiteX41" fmla="*/ 529019 w 562070"/>
                <a:gd name="connsiteY41" fmla="*/ 89154 h 228790"/>
                <a:gd name="connsiteX42" fmla="*/ 552545 w 562070"/>
                <a:gd name="connsiteY42" fmla="*/ 114300 h 228790"/>
                <a:gd name="connsiteX43" fmla="*/ 552545 w 562070"/>
                <a:gd name="connsiteY43" fmla="*/ 162782 h 228790"/>
                <a:gd name="connsiteX44" fmla="*/ 562070 w 562070"/>
                <a:gd name="connsiteY44" fmla="*/ 176784 h 228790"/>
                <a:gd name="connsiteX45" fmla="*/ 562070 w 562070"/>
                <a:gd name="connsiteY45" fmla="*/ 213646 h 228790"/>
                <a:gd name="connsiteX46" fmla="*/ 547116 w 562070"/>
                <a:gd name="connsiteY46" fmla="*/ 228600 h 2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2070" h="228790">
                  <a:moveTo>
                    <a:pt x="547021" y="228791"/>
                  </a:moveTo>
                  <a:lnTo>
                    <a:pt x="500063" y="228791"/>
                  </a:lnTo>
                  <a:cubicBezTo>
                    <a:pt x="497396" y="228791"/>
                    <a:pt x="495300" y="226695"/>
                    <a:pt x="495300" y="224028"/>
                  </a:cubicBezTo>
                  <a:cubicBezTo>
                    <a:pt x="495300" y="221361"/>
                    <a:pt x="497396" y="219266"/>
                    <a:pt x="500063" y="219266"/>
                  </a:cubicBezTo>
                  <a:lnTo>
                    <a:pt x="547021" y="219266"/>
                  </a:lnTo>
                  <a:cubicBezTo>
                    <a:pt x="550069" y="219266"/>
                    <a:pt x="552450" y="216789"/>
                    <a:pt x="552450" y="213836"/>
                  </a:cubicBezTo>
                  <a:lnTo>
                    <a:pt x="552450" y="176975"/>
                  </a:lnTo>
                  <a:cubicBezTo>
                    <a:pt x="552450" y="174022"/>
                    <a:pt x="550355" y="171641"/>
                    <a:pt x="547688" y="171641"/>
                  </a:cubicBezTo>
                  <a:cubicBezTo>
                    <a:pt x="545021" y="171641"/>
                    <a:pt x="542925" y="169545"/>
                    <a:pt x="542925" y="166878"/>
                  </a:cubicBezTo>
                  <a:lnTo>
                    <a:pt x="542925" y="114491"/>
                  </a:lnTo>
                  <a:cubicBezTo>
                    <a:pt x="542925" y="106299"/>
                    <a:pt x="536543" y="99441"/>
                    <a:pt x="528352" y="98870"/>
                  </a:cubicBezTo>
                  <a:lnTo>
                    <a:pt x="423672" y="95441"/>
                  </a:lnTo>
                  <a:cubicBezTo>
                    <a:pt x="422529" y="95441"/>
                    <a:pt x="421481" y="94964"/>
                    <a:pt x="420624" y="94202"/>
                  </a:cubicBezTo>
                  <a:lnTo>
                    <a:pt x="330613" y="12859"/>
                  </a:lnTo>
                  <a:cubicBezTo>
                    <a:pt x="328232" y="10763"/>
                    <a:pt x="325184" y="9620"/>
                    <a:pt x="321850" y="9620"/>
                  </a:cubicBezTo>
                  <a:lnTo>
                    <a:pt x="146780" y="9620"/>
                  </a:lnTo>
                  <a:cubicBezTo>
                    <a:pt x="142780" y="9620"/>
                    <a:pt x="138875" y="11621"/>
                    <a:pt x="136112" y="15049"/>
                  </a:cubicBezTo>
                  <a:lnTo>
                    <a:pt x="75152" y="93440"/>
                  </a:lnTo>
                  <a:cubicBezTo>
                    <a:pt x="74295" y="94583"/>
                    <a:pt x="72866" y="95250"/>
                    <a:pt x="71342" y="95250"/>
                  </a:cubicBezTo>
                  <a:lnTo>
                    <a:pt x="24479" y="95250"/>
                  </a:lnTo>
                  <a:cubicBezTo>
                    <a:pt x="21431" y="95250"/>
                    <a:pt x="19050" y="97727"/>
                    <a:pt x="19050" y="100679"/>
                  </a:cubicBezTo>
                  <a:lnTo>
                    <a:pt x="19050" y="166688"/>
                  </a:lnTo>
                  <a:cubicBezTo>
                    <a:pt x="19050" y="169354"/>
                    <a:pt x="16955" y="171450"/>
                    <a:pt x="14288" y="171450"/>
                  </a:cubicBezTo>
                  <a:cubicBezTo>
                    <a:pt x="11621" y="171450"/>
                    <a:pt x="9525" y="174212"/>
                    <a:pt x="9525" y="177355"/>
                  </a:cubicBezTo>
                  <a:lnTo>
                    <a:pt x="9525" y="213551"/>
                  </a:lnTo>
                  <a:cubicBezTo>
                    <a:pt x="9525" y="216599"/>
                    <a:pt x="12002" y="218980"/>
                    <a:pt x="14954" y="218980"/>
                  </a:cubicBezTo>
                  <a:lnTo>
                    <a:pt x="61913" y="218980"/>
                  </a:lnTo>
                  <a:cubicBezTo>
                    <a:pt x="64580" y="218980"/>
                    <a:pt x="66675" y="221075"/>
                    <a:pt x="66675" y="223742"/>
                  </a:cubicBezTo>
                  <a:cubicBezTo>
                    <a:pt x="66675" y="226409"/>
                    <a:pt x="64580" y="228505"/>
                    <a:pt x="61913" y="228505"/>
                  </a:cubicBezTo>
                  <a:lnTo>
                    <a:pt x="14954" y="228505"/>
                  </a:lnTo>
                  <a:cubicBezTo>
                    <a:pt x="6668" y="228505"/>
                    <a:pt x="0" y="221742"/>
                    <a:pt x="0" y="213551"/>
                  </a:cubicBezTo>
                  <a:lnTo>
                    <a:pt x="0" y="177355"/>
                  </a:lnTo>
                  <a:cubicBezTo>
                    <a:pt x="0" y="170593"/>
                    <a:pt x="4000" y="164878"/>
                    <a:pt x="9525" y="162782"/>
                  </a:cubicBezTo>
                  <a:lnTo>
                    <a:pt x="9525" y="100679"/>
                  </a:lnTo>
                  <a:cubicBezTo>
                    <a:pt x="9525" y="92393"/>
                    <a:pt x="16288" y="85725"/>
                    <a:pt x="24479" y="85725"/>
                  </a:cubicBezTo>
                  <a:lnTo>
                    <a:pt x="69152" y="85725"/>
                  </a:lnTo>
                  <a:lnTo>
                    <a:pt x="128683" y="9144"/>
                  </a:lnTo>
                  <a:cubicBezTo>
                    <a:pt x="133255" y="3334"/>
                    <a:pt x="139827" y="0"/>
                    <a:pt x="146876" y="0"/>
                  </a:cubicBezTo>
                  <a:lnTo>
                    <a:pt x="322040" y="0"/>
                  </a:lnTo>
                  <a:cubicBezTo>
                    <a:pt x="327470" y="0"/>
                    <a:pt x="332804" y="2000"/>
                    <a:pt x="336995" y="5524"/>
                  </a:cubicBezTo>
                  <a:lnTo>
                    <a:pt x="425863" y="85725"/>
                  </a:lnTo>
                  <a:lnTo>
                    <a:pt x="529019" y="89154"/>
                  </a:lnTo>
                  <a:cubicBezTo>
                    <a:pt x="542354" y="90106"/>
                    <a:pt x="552545" y="101155"/>
                    <a:pt x="552545" y="114300"/>
                  </a:cubicBezTo>
                  <a:lnTo>
                    <a:pt x="552545" y="162782"/>
                  </a:lnTo>
                  <a:cubicBezTo>
                    <a:pt x="558070" y="164783"/>
                    <a:pt x="562070" y="170307"/>
                    <a:pt x="562070" y="176784"/>
                  </a:cubicBezTo>
                  <a:lnTo>
                    <a:pt x="562070" y="213646"/>
                  </a:lnTo>
                  <a:cubicBezTo>
                    <a:pt x="562070" y="221933"/>
                    <a:pt x="555308" y="228600"/>
                    <a:pt x="547116" y="228600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: Shape 2771">
              <a:extLst>
                <a:ext uri="{FF2B5EF4-FFF2-40B4-BE49-F238E27FC236}">
                  <a16:creationId xmlns:a16="http://schemas.microsoft.com/office/drawing/2014/main" id="{5E20B2E3-364C-B633-3E32-6859F7192921}"/>
                </a:ext>
              </a:extLst>
            </p:cNvPr>
            <p:cNvSpPr/>
            <p:nvPr/>
          </p:nvSpPr>
          <p:spPr>
            <a:xfrm>
              <a:off x="842962" y="2500312"/>
              <a:ext cx="219075" cy="9525"/>
            </a:xfrm>
            <a:custGeom>
              <a:avLst/>
              <a:gdLst>
                <a:gd name="connsiteX0" fmla="*/ 214313 w 219075"/>
                <a:gd name="connsiteY0" fmla="*/ 9525 h 9525"/>
                <a:gd name="connsiteX1" fmla="*/ 4763 w 219075"/>
                <a:gd name="connsiteY1" fmla="*/ 9525 h 9525"/>
                <a:gd name="connsiteX2" fmla="*/ 0 w 219075"/>
                <a:gd name="connsiteY2" fmla="*/ 4763 h 9525"/>
                <a:gd name="connsiteX3" fmla="*/ 4763 w 219075"/>
                <a:gd name="connsiteY3" fmla="*/ 0 h 9525"/>
                <a:gd name="connsiteX4" fmla="*/ 214313 w 219075"/>
                <a:gd name="connsiteY4" fmla="*/ 0 h 9525"/>
                <a:gd name="connsiteX5" fmla="*/ 219075 w 219075"/>
                <a:gd name="connsiteY5" fmla="*/ 4763 h 9525"/>
                <a:gd name="connsiteX6" fmla="*/ 214313 w 219075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9525">
                  <a:moveTo>
                    <a:pt x="214313" y="9525"/>
                  </a:moveTo>
                  <a:lnTo>
                    <a:pt x="4763" y="9525"/>
                  </a:lnTo>
                  <a:cubicBezTo>
                    <a:pt x="2095" y="9525"/>
                    <a:pt x="0" y="7429"/>
                    <a:pt x="0" y="4763"/>
                  </a:cubicBezTo>
                  <a:cubicBezTo>
                    <a:pt x="0" y="2096"/>
                    <a:pt x="2095" y="0"/>
                    <a:pt x="4763" y="0"/>
                  </a:cubicBezTo>
                  <a:lnTo>
                    <a:pt x="214313" y="0"/>
                  </a:lnTo>
                  <a:cubicBezTo>
                    <a:pt x="216979" y="0"/>
                    <a:pt x="219075" y="2096"/>
                    <a:pt x="219075" y="4763"/>
                  </a:cubicBezTo>
                  <a:cubicBezTo>
                    <a:pt x="219075" y="7429"/>
                    <a:pt x="216979" y="9525"/>
                    <a:pt x="2143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: Shape 2772">
              <a:extLst>
                <a:ext uri="{FF2B5EF4-FFF2-40B4-BE49-F238E27FC236}">
                  <a16:creationId xmlns:a16="http://schemas.microsoft.com/office/drawing/2014/main" id="{EBC0310F-C7AB-7532-59B6-02FD748EAAA7}"/>
                </a:ext>
              </a:extLst>
            </p:cNvPr>
            <p:cNvSpPr/>
            <p:nvPr/>
          </p:nvSpPr>
          <p:spPr>
            <a:xfrm>
              <a:off x="1166812" y="2369438"/>
              <a:ext cx="57150" cy="45148"/>
            </a:xfrm>
            <a:custGeom>
              <a:avLst/>
              <a:gdLst>
                <a:gd name="connsiteX0" fmla="*/ 52388 w 57150"/>
                <a:gd name="connsiteY0" fmla="*/ 45149 h 45148"/>
                <a:gd name="connsiteX1" fmla="*/ 23813 w 57150"/>
                <a:gd name="connsiteY1" fmla="*/ 45149 h 45148"/>
                <a:gd name="connsiteX2" fmla="*/ 0 w 57150"/>
                <a:gd name="connsiteY2" fmla="*/ 21336 h 45148"/>
                <a:gd name="connsiteX3" fmla="*/ 0 w 57150"/>
                <a:gd name="connsiteY3" fmla="*/ 4763 h 45148"/>
                <a:gd name="connsiteX4" fmla="*/ 4763 w 57150"/>
                <a:gd name="connsiteY4" fmla="*/ 0 h 45148"/>
                <a:gd name="connsiteX5" fmla="*/ 9525 w 57150"/>
                <a:gd name="connsiteY5" fmla="*/ 4763 h 45148"/>
                <a:gd name="connsiteX6" fmla="*/ 9525 w 57150"/>
                <a:gd name="connsiteY6" fmla="*/ 21336 h 45148"/>
                <a:gd name="connsiteX7" fmla="*/ 23813 w 57150"/>
                <a:gd name="connsiteY7" fmla="*/ 35624 h 45148"/>
                <a:gd name="connsiteX8" fmla="*/ 52388 w 57150"/>
                <a:gd name="connsiteY8" fmla="*/ 35624 h 45148"/>
                <a:gd name="connsiteX9" fmla="*/ 57150 w 57150"/>
                <a:gd name="connsiteY9" fmla="*/ 40386 h 45148"/>
                <a:gd name="connsiteX10" fmla="*/ 52388 w 57150"/>
                <a:gd name="connsiteY10" fmla="*/ 45149 h 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45148">
                  <a:moveTo>
                    <a:pt x="52388" y="45149"/>
                  </a:moveTo>
                  <a:lnTo>
                    <a:pt x="23813" y="45149"/>
                  </a:lnTo>
                  <a:cubicBezTo>
                    <a:pt x="10668" y="45149"/>
                    <a:pt x="0" y="34481"/>
                    <a:pt x="0" y="21336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21336"/>
                  </a:lnTo>
                  <a:cubicBezTo>
                    <a:pt x="9525" y="29242"/>
                    <a:pt x="15907" y="35624"/>
                    <a:pt x="23813" y="35624"/>
                  </a:cubicBezTo>
                  <a:lnTo>
                    <a:pt x="52388" y="35624"/>
                  </a:lnTo>
                  <a:cubicBezTo>
                    <a:pt x="55054" y="35624"/>
                    <a:pt x="57150" y="37719"/>
                    <a:pt x="57150" y="40386"/>
                  </a:cubicBezTo>
                  <a:cubicBezTo>
                    <a:pt x="57150" y="43053"/>
                    <a:pt x="55054" y="45149"/>
                    <a:pt x="52388" y="45149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: Shape 6063">
              <a:extLst>
                <a:ext uri="{FF2B5EF4-FFF2-40B4-BE49-F238E27FC236}">
                  <a16:creationId xmlns:a16="http://schemas.microsoft.com/office/drawing/2014/main" id="{895D801B-EAAE-4160-793F-380701D57AA8}"/>
                </a:ext>
              </a:extLst>
            </p:cNvPr>
            <p:cNvSpPr/>
            <p:nvPr/>
          </p:nvSpPr>
          <p:spPr>
            <a:xfrm>
              <a:off x="1090612" y="2024062"/>
              <a:ext cx="9525" cy="47625"/>
            </a:xfrm>
            <a:custGeom>
              <a:avLst/>
              <a:gdLst>
                <a:gd name="connsiteX0" fmla="*/ 4763 w 9525"/>
                <a:gd name="connsiteY0" fmla="*/ 47625 h 47625"/>
                <a:gd name="connsiteX1" fmla="*/ 0 w 9525"/>
                <a:gd name="connsiteY1" fmla="*/ 42863 h 47625"/>
                <a:gd name="connsiteX2" fmla="*/ 0 w 9525"/>
                <a:gd name="connsiteY2" fmla="*/ 4763 h 47625"/>
                <a:gd name="connsiteX3" fmla="*/ 4763 w 9525"/>
                <a:gd name="connsiteY3" fmla="*/ 0 h 47625"/>
                <a:gd name="connsiteX4" fmla="*/ 9525 w 9525"/>
                <a:gd name="connsiteY4" fmla="*/ 4763 h 47625"/>
                <a:gd name="connsiteX5" fmla="*/ 9525 w 9525"/>
                <a:gd name="connsiteY5" fmla="*/ 42863 h 47625"/>
                <a:gd name="connsiteX6" fmla="*/ 4763 w 9525"/>
                <a:gd name="connsiteY6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47625">
                  <a:moveTo>
                    <a:pt x="4763" y="47625"/>
                  </a:moveTo>
                  <a:cubicBezTo>
                    <a:pt x="2096" y="47625"/>
                    <a:pt x="0" y="45530"/>
                    <a:pt x="0" y="428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42863"/>
                  </a:lnTo>
                  <a:cubicBezTo>
                    <a:pt x="9525" y="45530"/>
                    <a:pt x="7429" y="47625"/>
                    <a:pt x="4763" y="476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: Shape 6064">
              <a:extLst>
                <a:ext uri="{FF2B5EF4-FFF2-40B4-BE49-F238E27FC236}">
                  <a16:creationId xmlns:a16="http://schemas.microsoft.com/office/drawing/2014/main" id="{8F62EC4D-8698-C1C2-78D9-0653EEBD4C9D}"/>
                </a:ext>
              </a:extLst>
            </p:cNvPr>
            <p:cNvSpPr/>
            <p:nvPr/>
          </p:nvSpPr>
          <p:spPr>
            <a:xfrm>
              <a:off x="1090612" y="2100262"/>
              <a:ext cx="9525" cy="47625"/>
            </a:xfrm>
            <a:custGeom>
              <a:avLst/>
              <a:gdLst>
                <a:gd name="connsiteX0" fmla="*/ 4763 w 9525"/>
                <a:gd name="connsiteY0" fmla="*/ 47625 h 47625"/>
                <a:gd name="connsiteX1" fmla="*/ 0 w 9525"/>
                <a:gd name="connsiteY1" fmla="*/ 42863 h 47625"/>
                <a:gd name="connsiteX2" fmla="*/ 0 w 9525"/>
                <a:gd name="connsiteY2" fmla="*/ 4763 h 47625"/>
                <a:gd name="connsiteX3" fmla="*/ 4763 w 9525"/>
                <a:gd name="connsiteY3" fmla="*/ 0 h 47625"/>
                <a:gd name="connsiteX4" fmla="*/ 9525 w 9525"/>
                <a:gd name="connsiteY4" fmla="*/ 4763 h 47625"/>
                <a:gd name="connsiteX5" fmla="*/ 9525 w 9525"/>
                <a:gd name="connsiteY5" fmla="*/ 42863 h 47625"/>
                <a:gd name="connsiteX6" fmla="*/ 4763 w 9525"/>
                <a:gd name="connsiteY6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47625">
                  <a:moveTo>
                    <a:pt x="4763" y="47625"/>
                  </a:moveTo>
                  <a:cubicBezTo>
                    <a:pt x="2096" y="47625"/>
                    <a:pt x="0" y="45529"/>
                    <a:pt x="0" y="42863"/>
                  </a:cubicBezTo>
                  <a:lnTo>
                    <a:pt x="0" y="4763"/>
                  </a:lnTo>
                  <a:cubicBezTo>
                    <a:pt x="0" y="2096"/>
                    <a:pt x="2096" y="0"/>
                    <a:pt x="4763" y="0"/>
                  </a:cubicBezTo>
                  <a:cubicBezTo>
                    <a:pt x="7429" y="0"/>
                    <a:pt x="9525" y="2096"/>
                    <a:pt x="9525" y="4763"/>
                  </a:cubicBezTo>
                  <a:lnTo>
                    <a:pt x="9525" y="42863"/>
                  </a:lnTo>
                  <a:cubicBezTo>
                    <a:pt x="9525" y="45529"/>
                    <a:pt x="7429" y="47625"/>
                    <a:pt x="4763" y="476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: Shape 6069">
              <a:extLst>
                <a:ext uri="{FF2B5EF4-FFF2-40B4-BE49-F238E27FC236}">
                  <a16:creationId xmlns:a16="http://schemas.microsoft.com/office/drawing/2014/main" id="{63E8B19E-29E3-2F8C-68F9-BB52C446C0C2}"/>
                </a:ext>
              </a:extLst>
            </p:cNvPr>
            <p:cNvSpPr/>
            <p:nvPr/>
          </p:nvSpPr>
          <p:spPr>
            <a:xfrm>
              <a:off x="1195387" y="2443162"/>
              <a:ext cx="28575" cy="9525"/>
            </a:xfrm>
            <a:custGeom>
              <a:avLst/>
              <a:gdLst>
                <a:gd name="connsiteX0" fmla="*/ 23813 w 28575"/>
                <a:gd name="connsiteY0" fmla="*/ 9525 h 9525"/>
                <a:gd name="connsiteX1" fmla="*/ 4763 w 28575"/>
                <a:gd name="connsiteY1" fmla="*/ 9525 h 9525"/>
                <a:gd name="connsiteX2" fmla="*/ 0 w 28575"/>
                <a:gd name="connsiteY2" fmla="*/ 4763 h 9525"/>
                <a:gd name="connsiteX3" fmla="*/ 4763 w 28575"/>
                <a:gd name="connsiteY3" fmla="*/ 0 h 9525"/>
                <a:gd name="connsiteX4" fmla="*/ 23813 w 28575"/>
                <a:gd name="connsiteY4" fmla="*/ 0 h 9525"/>
                <a:gd name="connsiteX5" fmla="*/ 28575 w 28575"/>
                <a:gd name="connsiteY5" fmla="*/ 4763 h 9525"/>
                <a:gd name="connsiteX6" fmla="*/ 23813 w 28575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">
                  <a:moveTo>
                    <a:pt x="23813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3813" y="0"/>
                  </a:lnTo>
                  <a:cubicBezTo>
                    <a:pt x="26479" y="0"/>
                    <a:pt x="28575" y="2096"/>
                    <a:pt x="28575" y="4763"/>
                  </a:cubicBezTo>
                  <a:cubicBezTo>
                    <a:pt x="28575" y="7429"/>
                    <a:pt x="26479" y="9525"/>
                    <a:pt x="238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Freeform: Shape 6070">
              <a:extLst>
                <a:ext uri="{FF2B5EF4-FFF2-40B4-BE49-F238E27FC236}">
                  <a16:creationId xmlns:a16="http://schemas.microsoft.com/office/drawing/2014/main" id="{30B6A8E4-71C4-8E61-CDBE-BF237FC606CA}"/>
                </a:ext>
              </a:extLst>
            </p:cNvPr>
            <p:cNvSpPr/>
            <p:nvPr/>
          </p:nvSpPr>
          <p:spPr>
            <a:xfrm>
              <a:off x="681037" y="2443162"/>
              <a:ext cx="28575" cy="9525"/>
            </a:xfrm>
            <a:custGeom>
              <a:avLst/>
              <a:gdLst>
                <a:gd name="connsiteX0" fmla="*/ 23813 w 28575"/>
                <a:gd name="connsiteY0" fmla="*/ 9525 h 9525"/>
                <a:gd name="connsiteX1" fmla="*/ 4763 w 28575"/>
                <a:gd name="connsiteY1" fmla="*/ 9525 h 9525"/>
                <a:gd name="connsiteX2" fmla="*/ 0 w 28575"/>
                <a:gd name="connsiteY2" fmla="*/ 4763 h 9525"/>
                <a:gd name="connsiteX3" fmla="*/ 4763 w 28575"/>
                <a:gd name="connsiteY3" fmla="*/ 0 h 9525"/>
                <a:gd name="connsiteX4" fmla="*/ 23813 w 28575"/>
                <a:gd name="connsiteY4" fmla="*/ 0 h 9525"/>
                <a:gd name="connsiteX5" fmla="*/ 28575 w 28575"/>
                <a:gd name="connsiteY5" fmla="*/ 4763 h 9525"/>
                <a:gd name="connsiteX6" fmla="*/ 23813 w 28575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">
                  <a:moveTo>
                    <a:pt x="23813" y="9525"/>
                  </a:moveTo>
                  <a:lnTo>
                    <a:pt x="4763" y="9525"/>
                  </a:lnTo>
                  <a:cubicBezTo>
                    <a:pt x="2096" y="9525"/>
                    <a:pt x="0" y="7429"/>
                    <a:pt x="0" y="4763"/>
                  </a:cubicBezTo>
                  <a:cubicBezTo>
                    <a:pt x="0" y="2096"/>
                    <a:pt x="2096" y="0"/>
                    <a:pt x="4763" y="0"/>
                  </a:cubicBezTo>
                  <a:lnTo>
                    <a:pt x="23813" y="0"/>
                  </a:lnTo>
                  <a:cubicBezTo>
                    <a:pt x="26480" y="0"/>
                    <a:pt x="28575" y="2096"/>
                    <a:pt x="28575" y="4763"/>
                  </a:cubicBezTo>
                  <a:cubicBezTo>
                    <a:pt x="28575" y="7429"/>
                    <a:pt x="26480" y="9525"/>
                    <a:pt x="23813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Freeform: Shape 6071">
              <a:extLst>
                <a:ext uri="{FF2B5EF4-FFF2-40B4-BE49-F238E27FC236}">
                  <a16:creationId xmlns:a16="http://schemas.microsoft.com/office/drawing/2014/main" id="{78C13C47-4A30-5246-7BEE-502D3BF47B5E}"/>
                </a:ext>
              </a:extLst>
            </p:cNvPr>
            <p:cNvSpPr/>
            <p:nvPr/>
          </p:nvSpPr>
          <p:spPr>
            <a:xfrm>
              <a:off x="871537" y="2443162"/>
              <a:ext cx="171450" cy="9525"/>
            </a:xfrm>
            <a:custGeom>
              <a:avLst/>
              <a:gdLst>
                <a:gd name="connsiteX0" fmla="*/ 166688 w 171450"/>
                <a:gd name="connsiteY0" fmla="*/ 9525 h 9525"/>
                <a:gd name="connsiteX1" fmla="*/ 4763 w 171450"/>
                <a:gd name="connsiteY1" fmla="*/ 9525 h 9525"/>
                <a:gd name="connsiteX2" fmla="*/ 0 w 171450"/>
                <a:gd name="connsiteY2" fmla="*/ 4763 h 9525"/>
                <a:gd name="connsiteX3" fmla="*/ 4763 w 171450"/>
                <a:gd name="connsiteY3" fmla="*/ 0 h 9525"/>
                <a:gd name="connsiteX4" fmla="*/ 166688 w 171450"/>
                <a:gd name="connsiteY4" fmla="*/ 0 h 9525"/>
                <a:gd name="connsiteX5" fmla="*/ 171450 w 171450"/>
                <a:gd name="connsiteY5" fmla="*/ 4763 h 9525"/>
                <a:gd name="connsiteX6" fmla="*/ 166688 w 171450"/>
                <a:gd name="connsiteY6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">
                  <a:moveTo>
                    <a:pt x="166688" y="9525"/>
                  </a:moveTo>
                  <a:lnTo>
                    <a:pt x="4763" y="9525"/>
                  </a:lnTo>
                  <a:cubicBezTo>
                    <a:pt x="2095" y="9525"/>
                    <a:pt x="0" y="7429"/>
                    <a:pt x="0" y="4763"/>
                  </a:cubicBezTo>
                  <a:cubicBezTo>
                    <a:pt x="0" y="2096"/>
                    <a:pt x="2095" y="0"/>
                    <a:pt x="4763" y="0"/>
                  </a:cubicBezTo>
                  <a:lnTo>
                    <a:pt x="166688" y="0"/>
                  </a:lnTo>
                  <a:cubicBezTo>
                    <a:pt x="169354" y="0"/>
                    <a:pt x="171450" y="2096"/>
                    <a:pt x="171450" y="4763"/>
                  </a:cubicBezTo>
                  <a:cubicBezTo>
                    <a:pt x="171450" y="7429"/>
                    <a:pt x="169354" y="9525"/>
                    <a:pt x="166688" y="952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Freeform: Shape 3690">
              <a:extLst>
                <a:ext uri="{FF2B5EF4-FFF2-40B4-BE49-F238E27FC236}">
                  <a16:creationId xmlns:a16="http://schemas.microsoft.com/office/drawing/2014/main" id="{4B1B7C35-293B-0B29-DB30-54CB0FC662DE}"/>
                </a:ext>
              </a:extLst>
            </p:cNvPr>
            <p:cNvSpPr/>
            <p:nvPr/>
          </p:nvSpPr>
          <p:spPr>
            <a:xfrm>
              <a:off x="700087" y="2081212"/>
              <a:ext cx="304800" cy="295275"/>
            </a:xfrm>
            <a:custGeom>
              <a:avLst/>
              <a:gdLst>
                <a:gd name="connsiteX0" fmla="*/ 4763 w 304800"/>
                <a:gd name="connsiteY0" fmla="*/ 295275 h 295275"/>
                <a:gd name="connsiteX1" fmla="*/ 0 w 304800"/>
                <a:gd name="connsiteY1" fmla="*/ 290513 h 295275"/>
                <a:gd name="connsiteX2" fmla="*/ 0 w 304800"/>
                <a:gd name="connsiteY2" fmla="*/ 128588 h 295275"/>
                <a:gd name="connsiteX3" fmla="*/ 128588 w 304800"/>
                <a:gd name="connsiteY3" fmla="*/ 0 h 295275"/>
                <a:gd name="connsiteX4" fmla="*/ 300038 w 304800"/>
                <a:gd name="connsiteY4" fmla="*/ 0 h 295275"/>
                <a:gd name="connsiteX5" fmla="*/ 304800 w 304800"/>
                <a:gd name="connsiteY5" fmla="*/ 4763 h 295275"/>
                <a:gd name="connsiteX6" fmla="*/ 300038 w 304800"/>
                <a:gd name="connsiteY6" fmla="*/ 9525 h 295275"/>
                <a:gd name="connsiteX7" fmla="*/ 128588 w 304800"/>
                <a:gd name="connsiteY7" fmla="*/ 9525 h 295275"/>
                <a:gd name="connsiteX8" fmla="*/ 9525 w 304800"/>
                <a:gd name="connsiteY8" fmla="*/ 128588 h 295275"/>
                <a:gd name="connsiteX9" fmla="*/ 9525 w 304800"/>
                <a:gd name="connsiteY9" fmla="*/ 290513 h 295275"/>
                <a:gd name="connsiteX10" fmla="*/ 4763 w 304800"/>
                <a:gd name="connsiteY10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295275">
                  <a:moveTo>
                    <a:pt x="4763" y="295275"/>
                  </a:moveTo>
                  <a:cubicBezTo>
                    <a:pt x="2096" y="295275"/>
                    <a:pt x="0" y="293180"/>
                    <a:pt x="0" y="290513"/>
                  </a:cubicBezTo>
                  <a:lnTo>
                    <a:pt x="0" y="128588"/>
                  </a:lnTo>
                  <a:cubicBezTo>
                    <a:pt x="0" y="57722"/>
                    <a:pt x="57722" y="0"/>
                    <a:pt x="128588" y="0"/>
                  </a:cubicBezTo>
                  <a:lnTo>
                    <a:pt x="300038" y="0"/>
                  </a:lnTo>
                  <a:cubicBezTo>
                    <a:pt x="302705" y="0"/>
                    <a:pt x="304800" y="2096"/>
                    <a:pt x="304800" y="4763"/>
                  </a:cubicBezTo>
                  <a:cubicBezTo>
                    <a:pt x="304800" y="7429"/>
                    <a:pt x="302705" y="9525"/>
                    <a:pt x="300038" y="9525"/>
                  </a:cubicBezTo>
                  <a:lnTo>
                    <a:pt x="128588" y="9525"/>
                  </a:lnTo>
                  <a:cubicBezTo>
                    <a:pt x="62960" y="9525"/>
                    <a:pt x="9525" y="62960"/>
                    <a:pt x="9525" y="128588"/>
                  </a:cubicBezTo>
                  <a:lnTo>
                    <a:pt x="9525" y="290513"/>
                  </a:lnTo>
                  <a:cubicBezTo>
                    <a:pt x="9525" y="293180"/>
                    <a:pt x="7429" y="295275"/>
                    <a:pt x="4763" y="295275"/>
                  </a:cubicBezTo>
                  <a:close/>
                </a:path>
              </a:pathLst>
            </a:custGeom>
            <a:grpFill/>
            <a:ln w="952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0396D5-E66F-33FE-898D-0792F8718BD8}"/>
              </a:ext>
            </a:extLst>
          </p:cNvPr>
          <p:cNvGrpSpPr/>
          <p:nvPr/>
        </p:nvGrpSpPr>
        <p:grpSpPr>
          <a:xfrm>
            <a:off x="10021584" y="4955034"/>
            <a:ext cx="914400" cy="914400"/>
            <a:chOff x="7523041" y="8823997"/>
            <a:chExt cx="559438" cy="559437"/>
          </a:xfrm>
          <a:solidFill>
            <a:schemeClr val="accent1"/>
          </a:solidFill>
        </p:grpSpPr>
        <p:sp>
          <p:nvSpPr>
            <p:cNvPr id="41" name="Freeform: Shape 2099">
              <a:extLst>
                <a:ext uri="{FF2B5EF4-FFF2-40B4-BE49-F238E27FC236}">
                  <a16:creationId xmlns:a16="http://schemas.microsoft.com/office/drawing/2014/main" id="{14FD54EF-F330-2774-D9E4-8B048FF688C1}"/>
                </a:ext>
              </a:extLst>
            </p:cNvPr>
            <p:cNvSpPr/>
            <p:nvPr/>
          </p:nvSpPr>
          <p:spPr>
            <a:xfrm>
              <a:off x="7523041" y="9061426"/>
              <a:ext cx="331680" cy="322008"/>
            </a:xfrm>
            <a:custGeom>
              <a:avLst/>
              <a:gdLst>
                <a:gd name="connsiteX0" fmla="*/ 165935 w 331680"/>
                <a:gd name="connsiteY0" fmla="*/ 322009 h 322008"/>
                <a:gd name="connsiteX1" fmla="*/ 0 w 331680"/>
                <a:gd name="connsiteY1" fmla="*/ 175038 h 322008"/>
                <a:gd name="connsiteX2" fmla="*/ 116629 w 331680"/>
                <a:gd name="connsiteY2" fmla="*/ 0 h 322008"/>
                <a:gd name="connsiteX3" fmla="*/ 120327 w 331680"/>
                <a:gd name="connsiteY3" fmla="*/ 8724 h 322008"/>
                <a:gd name="connsiteX4" fmla="*/ 9387 w 331680"/>
                <a:gd name="connsiteY4" fmla="*/ 175038 h 322008"/>
                <a:gd name="connsiteX5" fmla="*/ 165840 w 331680"/>
                <a:gd name="connsiteY5" fmla="*/ 312527 h 322008"/>
                <a:gd name="connsiteX6" fmla="*/ 322293 w 331680"/>
                <a:gd name="connsiteY6" fmla="*/ 175038 h 322008"/>
                <a:gd name="connsiteX7" fmla="*/ 211354 w 331680"/>
                <a:gd name="connsiteY7" fmla="*/ 8724 h 322008"/>
                <a:gd name="connsiteX8" fmla="*/ 215052 w 331680"/>
                <a:gd name="connsiteY8" fmla="*/ 0 h 322008"/>
                <a:gd name="connsiteX9" fmla="*/ 331680 w 331680"/>
                <a:gd name="connsiteY9" fmla="*/ 175038 h 322008"/>
                <a:gd name="connsiteX10" fmla="*/ 165745 w 331680"/>
                <a:gd name="connsiteY10" fmla="*/ 322009 h 32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680" h="322008">
                  <a:moveTo>
                    <a:pt x="165935" y="322009"/>
                  </a:moveTo>
                  <a:cubicBezTo>
                    <a:pt x="68271" y="322009"/>
                    <a:pt x="0" y="261609"/>
                    <a:pt x="0" y="175038"/>
                  </a:cubicBezTo>
                  <a:cubicBezTo>
                    <a:pt x="0" y="104966"/>
                    <a:pt x="51203" y="28067"/>
                    <a:pt x="116629" y="0"/>
                  </a:cubicBezTo>
                  <a:lnTo>
                    <a:pt x="120327" y="8724"/>
                  </a:lnTo>
                  <a:cubicBezTo>
                    <a:pt x="58125" y="35368"/>
                    <a:pt x="9387" y="108474"/>
                    <a:pt x="9387" y="175038"/>
                  </a:cubicBezTo>
                  <a:cubicBezTo>
                    <a:pt x="9387" y="256014"/>
                    <a:pt x="73770" y="312527"/>
                    <a:pt x="165840" y="312527"/>
                  </a:cubicBezTo>
                  <a:cubicBezTo>
                    <a:pt x="257911" y="312527"/>
                    <a:pt x="322293" y="256014"/>
                    <a:pt x="322293" y="175038"/>
                  </a:cubicBezTo>
                  <a:cubicBezTo>
                    <a:pt x="322293" y="108474"/>
                    <a:pt x="273556" y="35368"/>
                    <a:pt x="211354" y="8724"/>
                  </a:cubicBezTo>
                  <a:lnTo>
                    <a:pt x="215052" y="0"/>
                  </a:lnTo>
                  <a:cubicBezTo>
                    <a:pt x="280478" y="28067"/>
                    <a:pt x="331680" y="104966"/>
                    <a:pt x="331680" y="175038"/>
                  </a:cubicBezTo>
                  <a:cubicBezTo>
                    <a:pt x="331680" y="261609"/>
                    <a:pt x="263410" y="322009"/>
                    <a:pt x="165745" y="322009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: Shape 2100">
              <a:extLst>
                <a:ext uri="{FF2B5EF4-FFF2-40B4-BE49-F238E27FC236}">
                  <a16:creationId xmlns:a16="http://schemas.microsoft.com/office/drawing/2014/main" id="{3B487636-7E9E-E145-7F72-563935788FAF}"/>
                </a:ext>
              </a:extLst>
            </p:cNvPr>
            <p:cNvSpPr/>
            <p:nvPr/>
          </p:nvSpPr>
          <p:spPr>
            <a:xfrm>
              <a:off x="7608379" y="9023119"/>
              <a:ext cx="161194" cy="47410"/>
            </a:xfrm>
            <a:custGeom>
              <a:avLst/>
              <a:gdLst>
                <a:gd name="connsiteX0" fmla="*/ 137489 w 161194"/>
                <a:gd name="connsiteY0" fmla="*/ 47410 h 47410"/>
                <a:gd name="connsiteX1" fmla="*/ 23705 w 161194"/>
                <a:gd name="connsiteY1" fmla="*/ 47410 h 47410"/>
                <a:gd name="connsiteX2" fmla="*/ 0 w 161194"/>
                <a:gd name="connsiteY2" fmla="*/ 23705 h 47410"/>
                <a:gd name="connsiteX3" fmla="*/ 23705 w 161194"/>
                <a:gd name="connsiteY3" fmla="*/ 0 h 47410"/>
                <a:gd name="connsiteX4" fmla="*/ 137489 w 161194"/>
                <a:gd name="connsiteY4" fmla="*/ 0 h 47410"/>
                <a:gd name="connsiteX5" fmla="*/ 161194 w 161194"/>
                <a:gd name="connsiteY5" fmla="*/ 23705 h 47410"/>
                <a:gd name="connsiteX6" fmla="*/ 137489 w 161194"/>
                <a:gd name="connsiteY6" fmla="*/ 47410 h 47410"/>
                <a:gd name="connsiteX7" fmla="*/ 23705 w 161194"/>
                <a:gd name="connsiteY7" fmla="*/ 9482 h 47410"/>
                <a:gd name="connsiteX8" fmla="*/ 9482 w 161194"/>
                <a:gd name="connsiteY8" fmla="*/ 23705 h 47410"/>
                <a:gd name="connsiteX9" fmla="*/ 23705 w 161194"/>
                <a:gd name="connsiteY9" fmla="*/ 37928 h 47410"/>
                <a:gd name="connsiteX10" fmla="*/ 137489 w 161194"/>
                <a:gd name="connsiteY10" fmla="*/ 37928 h 47410"/>
                <a:gd name="connsiteX11" fmla="*/ 151712 w 161194"/>
                <a:gd name="connsiteY11" fmla="*/ 23705 h 47410"/>
                <a:gd name="connsiteX12" fmla="*/ 137489 w 161194"/>
                <a:gd name="connsiteY12" fmla="*/ 9482 h 47410"/>
                <a:gd name="connsiteX13" fmla="*/ 23705 w 161194"/>
                <a:gd name="connsiteY13" fmla="*/ 9482 h 4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94" h="47410">
                  <a:moveTo>
                    <a:pt x="137489" y="47410"/>
                  </a:moveTo>
                  <a:lnTo>
                    <a:pt x="23705" y="47410"/>
                  </a:lnTo>
                  <a:cubicBezTo>
                    <a:pt x="10620" y="47410"/>
                    <a:pt x="0" y="36790"/>
                    <a:pt x="0" y="23705"/>
                  </a:cubicBezTo>
                  <a:cubicBezTo>
                    <a:pt x="0" y="10620"/>
                    <a:pt x="10620" y="0"/>
                    <a:pt x="23705" y="0"/>
                  </a:cubicBezTo>
                  <a:lnTo>
                    <a:pt x="137489" y="0"/>
                  </a:lnTo>
                  <a:cubicBezTo>
                    <a:pt x="150574" y="0"/>
                    <a:pt x="161194" y="10620"/>
                    <a:pt x="161194" y="23705"/>
                  </a:cubicBezTo>
                  <a:cubicBezTo>
                    <a:pt x="161194" y="36790"/>
                    <a:pt x="150574" y="47410"/>
                    <a:pt x="137489" y="47410"/>
                  </a:cubicBezTo>
                  <a:close/>
                  <a:moveTo>
                    <a:pt x="23705" y="9482"/>
                  </a:moveTo>
                  <a:cubicBezTo>
                    <a:pt x="15835" y="9482"/>
                    <a:pt x="9482" y="15835"/>
                    <a:pt x="9482" y="23705"/>
                  </a:cubicBezTo>
                  <a:cubicBezTo>
                    <a:pt x="9482" y="31575"/>
                    <a:pt x="15835" y="37928"/>
                    <a:pt x="23705" y="37928"/>
                  </a:cubicBezTo>
                  <a:lnTo>
                    <a:pt x="137489" y="37928"/>
                  </a:lnTo>
                  <a:cubicBezTo>
                    <a:pt x="145359" y="37928"/>
                    <a:pt x="151712" y="31575"/>
                    <a:pt x="151712" y="23705"/>
                  </a:cubicBezTo>
                  <a:cubicBezTo>
                    <a:pt x="151712" y="15835"/>
                    <a:pt x="145359" y="9482"/>
                    <a:pt x="137489" y="9482"/>
                  </a:cubicBezTo>
                  <a:lnTo>
                    <a:pt x="23705" y="9482"/>
                  </a:ln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: Shape 2101">
              <a:extLst>
                <a:ext uri="{FF2B5EF4-FFF2-40B4-BE49-F238E27FC236}">
                  <a16:creationId xmlns:a16="http://schemas.microsoft.com/office/drawing/2014/main" id="{003D99F1-EADA-ED6B-C7E4-3043DB35D6BA}"/>
                </a:ext>
              </a:extLst>
            </p:cNvPr>
            <p:cNvSpPr/>
            <p:nvPr/>
          </p:nvSpPr>
          <p:spPr>
            <a:xfrm>
              <a:off x="7611402" y="8909430"/>
              <a:ext cx="154958" cy="118430"/>
            </a:xfrm>
            <a:custGeom>
              <a:avLst/>
              <a:gdLst>
                <a:gd name="connsiteX0" fmla="*/ 120243 w 154958"/>
                <a:gd name="connsiteY0" fmla="*/ 118430 h 118430"/>
                <a:gd name="connsiteX1" fmla="*/ 110761 w 154958"/>
                <a:gd name="connsiteY1" fmla="*/ 118430 h 118430"/>
                <a:gd name="connsiteX2" fmla="*/ 141199 w 154958"/>
                <a:gd name="connsiteY2" fmla="*/ 56133 h 118430"/>
                <a:gd name="connsiteX3" fmla="*/ 145655 w 154958"/>
                <a:gd name="connsiteY3" fmla="*/ 46367 h 118430"/>
                <a:gd name="connsiteX4" fmla="*/ 142241 w 154958"/>
                <a:gd name="connsiteY4" fmla="*/ 37359 h 118430"/>
                <a:gd name="connsiteX5" fmla="*/ 115502 w 154958"/>
                <a:gd name="connsiteY5" fmla="*/ 28351 h 118430"/>
                <a:gd name="connsiteX6" fmla="*/ 111235 w 154958"/>
                <a:gd name="connsiteY6" fmla="*/ 25696 h 118430"/>
                <a:gd name="connsiteX7" fmla="*/ 77574 w 154958"/>
                <a:gd name="connsiteY7" fmla="*/ 9387 h 118430"/>
                <a:gd name="connsiteX8" fmla="*/ 43913 w 154958"/>
                <a:gd name="connsiteY8" fmla="*/ 25791 h 118430"/>
                <a:gd name="connsiteX9" fmla="*/ 39646 w 154958"/>
                <a:gd name="connsiteY9" fmla="*/ 28351 h 118430"/>
                <a:gd name="connsiteX10" fmla="*/ 12907 w 154958"/>
                <a:gd name="connsiteY10" fmla="*/ 37359 h 118430"/>
                <a:gd name="connsiteX11" fmla="*/ 9493 w 154958"/>
                <a:gd name="connsiteY11" fmla="*/ 46367 h 118430"/>
                <a:gd name="connsiteX12" fmla="*/ 13950 w 154958"/>
                <a:gd name="connsiteY12" fmla="*/ 56133 h 118430"/>
                <a:gd name="connsiteX13" fmla="*/ 44387 w 154958"/>
                <a:gd name="connsiteY13" fmla="*/ 118430 h 118430"/>
                <a:gd name="connsiteX14" fmla="*/ 34905 w 154958"/>
                <a:gd name="connsiteY14" fmla="*/ 118430 h 118430"/>
                <a:gd name="connsiteX15" fmla="*/ 7407 w 154958"/>
                <a:gd name="connsiteY15" fmla="*/ 63055 h 118430"/>
                <a:gd name="connsiteX16" fmla="*/ 11 w 154958"/>
                <a:gd name="connsiteY16" fmla="*/ 46651 h 118430"/>
                <a:gd name="connsiteX17" fmla="*/ 5985 w 154958"/>
                <a:gd name="connsiteY17" fmla="*/ 30817 h 118430"/>
                <a:gd name="connsiteX18" fmla="*/ 36897 w 154958"/>
                <a:gd name="connsiteY18" fmla="*/ 18964 h 118430"/>
                <a:gd name="connsiteX19" fmla="*/ 77479 w 154958"/>
                <a:gd name="connsiteY19" fmla="*/ 0 h 118430"/>
                <a:gd name="connsiteX20" fmla="*/ 118062 w 154958"/>
                <a:gd name="connsiteY20" fmla="*/ 18964 h 118430"/>
                <a:gd name="connsiteX21" fmla="*/ 148974 w 154958"/>
                <a:gd name="connsiteY21" fmla="*/ 30817 h 118430"/>
                <a:gd name="connsiteX22" fmla="*/ 154947 w 154958"/>
                <a:gd name="connsiteY22" fmla="*/ 46651 h 118430"/>
                <a:gd name="connsiteX23" fmla="*/ 147551 w 154958"/>
                <a:gd name="connsiteY23" fmla="*/ 63055 h 118430"/>
                <a:gd name="connsiteX24" fmla="*/ 120053 w 154958"/>
                <a:gd name="connsiteY24" fmla="*/ 118430 h 118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958" h="118430">
                  <a:moveTo>
                    <a:pt x="120243" y="118430"/>
                  </a:moveTo>
                  <a:lnTo>
                    <a:pt x="110761" y="118430"/>
                  </a:lnTo>
                  <a:cubicBezTo>
                    <a:pt x="110761" y="117008"/>
                    <a:pt x="111140" y="84389"/>
                    <a:pt x="141199" y="56133"/>
                  </a:cubicBezTo>
                  <a:cubicBezTo>
                    <a:pt x="143948" y="53573"/>
                    <a:pt x="145560" y="50065"/>
                    <a:pt x="145655" y="46367"/>
                  </a:cubicBezTo>
                  <a:cubicBezTo>
                    <a:pt x="145750" y="42953"/>
                    <a:pt x="144517" y="39730"/>
                    <a:pt x="142241" y="37359"/>
                  </a:cubicBezTo>
                  <a:cubicBezTo>
                    <a:pt x="136552" y="31385"/>
                    <a:pt x="127544" y="28351"/>
                    <a:pt x="115502" y="28351"/>
                  </a:cubicBezTo>
                  <a:cubicBezTo>
                    <a:pt x="113701" y="28351"/>
                    <a:pt x="112089" y="27308"/>
                    <a:pt x="111235" y="25696"/>
                  </a:cubicBezTo>
                  <a:cubicBezTo>
                    <a:pt x="110856" y="25033"/>
                    <a:pt x="102512" y="9387"/>
                    <a:pt x="77574" y="9387"/>
                  </a:cubicBezTo>
                  <a:cubicBezTo>
                    <a:pt x="52636" y="9387"/>
                    <a:pt x="44197" y="25127"/>
                    <a:pt x="43913" y="25791"/>
                  </a:cubicBezTo>
                  <a:cubicBezTo>
                    <a:pt x="43060" y="27403"/>
                    <a:pt x="41448" y="28351"/>
                    <a:pt x="39646" y="28351"/>
                  </a:cubicBezTo>
                  <a:cubicBezTo>
                    <a:pt x="27604" y="28351"/>
                    <a:pt x="18596" y="31385"/>
                    <a:pt x="12907" y="37359"/>
                  </a:cubicBezTo>
                  <a:cubicBezTo>
                    <a:pt x="10631" y="39730"/>
                    <a:pt x="9399" y="42953"/>
                    <a:pt x="9493" y="46367"/>
                  </a:cubicBezTo>
                  <a:cubicBezTo>
                    <a:pt x="9588" y="50065"/>
                    <a:pt x="11200" y="53573"/>
                    <a:pt x="13950" y="56133"/>
                  </a:cubicBezTo>
                  <a:cubicBezTo>
                    <a:pt x="44102" y="84389"/>
                    <a:pt x="44387" y="117102"/>
                    <a:pt x="44387" y="118430"/>
                  </a:cubicBezTo>
                  <a:lnTo>
                    <a:pt x="34905" y="118430"/>
                  </a:lnTo>
                  <a:cubicBezTo>
                    <a:pt x="34905" y="118430"/>
                    <a:pt x="34431" y="88372"/>
                    <a:pt x="7407" y="63055"/>
                  </a:cubicBezTo>
                  <a:cubicBezTo>
                    <a:pt x="2856" y="58789"/>
                    <a:pt x="201" y="52815"/>
                    <a:pt x="11" y="46651"/>
                  </a:cubicBezTo>
                  <a:cubicBezTo>
                    <a:pt x="-178" y="40678"/>
                    <a:pt x="2003" y="35084"/>
                    <a:pt x="5985" y="30817"/>
                  </a:cubicBezTo>
                  <a:cubicBezTo>
                    <a:pt x="13097" y="23420"/>
                    <a:pt x="23527" y="19438"/>
                    <a:pt x="36897" y="18964"/>
                  </a:cubicBezTo>
                  <a:cubicBezTo>
                    <a:pt x="40879" y="13180"/>
                    <a:pt x="52636" y="0"/>
                    <a:pt x="77479" y="0"/>
                  </a:cubicBezTo>
                  <a:cubicBezTo>
                    <a:pt x="102322" y="0"/>
                    <a:pt x="114080" y="13274"/>
                    <a:pt x="118062" y="18964"/>
                  </a:cubicBezTo>
                  <a:cubicBezTo>
                    <a:pt x="131527" y="19438"/>
                    <a:pt x="141862" y="23420"/>
                    <a:pt x="148974" y="30817"/>
                  </a:cubicBezTo>
                  <a:cubicBezTo>
                    <a:pt x="153051" y="35084"/>
                    <a:pt x="155137" y="40678"/>
                    <a:pt x="154947" y="46651"/>
                  </a:cubicBezTo>
                  <a:cubicBezTo>
                    <a:pt x="154758" y="52815"/>
                    <a:pt x="152103" y="58789"/>
                    <a:pt x="147551" y="63055"/>
                  </a:cubicBezTo>
                  <a:cubicBezTo>
                    <a:pt x="120528" y="88372"/>
                    <a:pt x="120053" y="118145"/>
                    <a:pt x="120053" y="118430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: Shape 2102">
              <a:extLst>
                <a:ext uri="{FF2B5EF4-FFF2-40B4-BE49-F238E27FC236}">
                  <a16:creationId xmlns:a16="http://schemas.microsoft.com/office/drawing/2014/main" id="{807255A1-4821-AFD2-F33C-2AC5E64B26B0}"/>
                </a:ext>
              </a:extLst>
            </p:cNvPr>
            <p:cNvSpPr/>
            <p:nvPr/>
          </p:nvSpPr>
          <p:spPr>
            <a:xfrm>
              <a:off x="7798019" y="8823997"/>
              <a:ext cx="284460" cy="312906"/>
            </a:xfrm>
            <a:custGeom>
              <a:avLst/>
              <a:gdLst>
                <a:gd name="connsiteX0" fmla="*/ 270237 w 284460"/>
                <a:gd name="connsiteY0" fmla="*/ 312906 h 312906"/>
                <a:gd name="connsiteX1" fmla="*/ 16688 w 284460"/>
                <a:gd name="connsiteY1" fmla="*/ 312906 h 312906"/>
                <a:gd name="connsiteX2" fmla="*/ 16688 w 284460"/>
                <a:gd name="connsiteY2" fmla="*/ 303424 h 312906"/>
                <a:gd name="connsiteX3" fmla="*/ 270237 w 284460"/>
                <a:gd name="connsiteY3" fmla="*/ 303424 h 312906"/>
                <a:gd name="connsiteX4" fmla="*/ 274978 w 284460"/>
                <a:gd name="connsiteY4" fmla="*/ 298683 h 312906"/>
                <a:gd name="connsiteX5" fmla="*/ 274978 w 284460"/>
                <a:gd name="connsiteY5" fmla="*/ 279719 h 312906"/>
                <a:gd name="connsiteX6" fmla="*/ 270237 w 284460"/>
                <a:gd name="connsiteY6" fmla="*/ 274978 h 312906"/>
                <a:gd name="connsiteX7" fmla="*/ 52151 w 284460"/>
                <a:gd name="connsiteY7" fmla="*/ 274978 h 312906"/>
                <a:gd name="connsiteX8" fmla="*/ 37928 w 284460"/>
                <a:gd name="connsiteY8" fmla="*/ 260755 h 312906"/>
                <a:gd name="connsiteX9" fmla="*/ 37928 w 284460"/>
                <a:gd name="connsiteY9" fmla="*/ 14223 h 312906"/>
                <a:gd name="connsiteX10" fmla="*/ 33187 w 284460"/>
                <a:gd name="connsiteY10" fmla="*/ 9482 h 312906"/>
                <a:gd name="connsiteX11" fmla="*/ 14223 w 284460"/>
                <a:gd name="connsiteY11" fmla="*/ 9482 h 312906"/>
                <a:gd name="connsiteX12" fmla="*/ 9482 w 284460"/>
                <a:gd name="connsiteY12" fmla="*/ 14223 h 312906"/>
                <a:gd name="connsiteX13" fmla="*/ 9482 w 284460"/>
                <a:gd name="connsiteY13" fmla="*/ 292425 h 312906"/>
                <a:gd name="connsiteX14" fmla="*/ 0 w 284460"/>
                <a:gd name="connsiteY14" fmla="*/ 292425 h 312906"/>
                <a:gd name="connsiteX15" fmla="*/ 0 w 284460"/>
                <a:gd name="connsiteY15" fmla="*/ 14223 h 312906"/>
                <a:gd name="connsiteX16" fmla="*/ 14223 w 284460"/>
                <a:gd name="connsiteY16" fmla="*/ 0 h 312906"/>
                <a:gd name="connsiteX17" fmla="*/ 33187 w 284460"/>
                <a:gd name="connsiteY17" fmla="*/ 0 h 312906"/>
                <a:gd name="connsiteX18" fmla="*/ 47410 w 284460"/>
                <a:gd name="connsiteY18" fmla="*/ 14223 h 312906"/>
                <a:gd name="connsiteX19" fmla="*/ 47410 w 284460"/>
                <a:gd name="connsiteY19" fmla="*/ 260755 h 312906"/>
                <a:gd name="connsiteX20" fmla="*/ 52151 w 284460"/>
                <a:gd name="connsiteY20" fmla="*/ 265496 h 312906"/>
                <a:gd name="connsiteX21" fmla="*/ 270237 w 284460"/>
                <a:gd name="connsiteY21" fmla="*/ 265496 h 312906"/>
                <a:gd name="connsiteX22" fmla="*/ 284460 w 284460"/>
                <a:gd name="connsiteY22" fmla="*/ 279719 h 312906"/>
                <a:gd name="connsiteX23" fmla="*/ 284460 w 284460"/>
                <a:gd name="connsiteY23" fmla="*/ 298683 h 312906"/>
                <a:gd name="connsiteX24" fmla="*/ 270237 w 284460"/>
                <a:gd name="connsiteY24" fmla="*/ 312906 h 31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460" h="312906">
                  <a:moveTo>
                    <a:pt x="270237" y="312906"/>
                  </a:moveTo>
                  <a:lnTo>
                    <a:pt x="16688" y="312906"/>
                  </a:lnTo>
                  <a:lnTo>
                    <a:pt x="16688" y="303424"/>
                  </a:lnTo>
                  <a:lnTo>
                    <a:pt x="270237" y="303424"/>
                  </a:lnTo>
                  <a:cubicBezTo>
                    <a:pt x="272892" y="303424"/>
                    <a:pt x="274978" y="301338"/>
                    <a:pt x="274978" y="298683"/>
                  </a:cubicBezTo>
                  <a:lnTo>
                    <a:pt x="274978" y="279719"/>
                  </a:lnTo>
                  <a:cubicBezTo>
                    <a:pt x="274978" y="277064"/>
                    <a:pt x="272892" y="274978"/>
                    <a:pt x="270237" y="274978"/>
                  </a:cubicBezTo>
                  <a:lnTo>
                    <a:pt x="52151" y="274978"/>
                  </a:lnTo>
                  <a:cubicBezTo>
                    <a:pt x="44281" y="274978"/>
                    <a:pt x="37928" y="268625"/>
                    <a:pt x="37928" y="260755"/>
                  </a:cubicBezTo>
                  <a:lnTo>
                    <a:pt x="37928" y="14223"/>
                  </a:lnTo>
                  <a:cubicBezTo>
                    <a:pt x="37928" y="11568"/>
                    <a:pt x="35842" y="9482"/>
                    <a:pt x="33187" y="9482"/>
                  </a:cubicBezTo>
                  <a:lnTo>
                    <a:pt x="14223" y="9482"/>
                  </a:lnTo>
                  <a:cubicBezTo>
                    <a:pt x="11568" y="9482"/>
                    <a:pt x="9482" y="11568"/>
                    <a:pt x="9482" y="14223"/>
                  </a:cubicBezTo>
                  <a:lnTo>
                    <a:pt x="9482" y="292425"/>
                  </a:lnTo>
                  <a:lnTo>
                    <a:pt x="0" y="292425"/>
                  </a:lnTo>
                  <a:lnTo>
                    <a:pt x="0" y="14223"/>
                  </a:lnTo>
                  <a:cubicBezTo>
                    <a:pt x="0" y="6353"/>
                    <a:pt x="6353" y="0"/>
                    <a:pt x="14223" y="0"/>
                  </a:cubicBezTo>
                  <a:lnTo>
                    <a:pt x="33187" y="0"/>
                  </a:lnTo>
                  <a:cubicBezTo>
                    <a:pt x="41057" y="0"/>
                    <a:pt x="47410" y="6353"/>
                    <a:pt x="47410" y="14223"/>
                  </a:cubicBezTo>
                  <a:lnTo>
                    <a:pt x="47410" y="260755"/>
                  </a:lnTo>
                  <a:cubicBezTo>
                    <a:pt x="47410" y="263410"/>
                    <a:pt x="49496" y="265496"/>
                    <a:pt x="52151" y="265496"/>
                  </a:cubicBezTo>
                  <a:lnTo>
                    <a:pt x="270237" y="265496"/>
                  </a:lnTo>
                  <a:cubicBezTo>
                    <a:pt x="278107" y="265496"/>
                    <a:pt x="284460" y="271849"/>
                    <a:pt x="284460" y="279719"/>
                  </a:cubicBezTo>
                  <a:lnTo>
                    <a:pt x="284460" y="298683"/>
                  </a:lnTo>
                  <a:cubicBezTo>
                    <a:pt x="284460" y="306553"/>
                    <a:pt x="278107" y="312906"/>
                    <a:pt x="270237" y="312906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: Shape 2103">
              <a:extLst>
                <a:ext uri="{FF2B5EF4-FFF2-40B4-BE49-F238E27FC236}">
                  <a16:creationId xmlns:a16="http://schemas.microsoft.com/office/drawing/2014/main" id="{3E957C5F-503C-A729-F3FB-91E5E5C32A95}"/>
                </a:ext>
              </a:extLst>
            </p:cNvPr>
            <p:cNvSpPr/>
            <p:nvPr/>
          </p:nvSpPr>
          <p:spPr>
            <a:xfrm>
              <a:off x="7873875" y="8947263"/>
              <a:ext cx="47410" cy="146971"/>
            </a:xfrm>
            <a:custGeom>
              <a:avLst/>
              <a:gdLst>
                <a:gd name="connsiteX0" fmla="*/ 47410 w 47410"/>
                <a:gd name="connsiteY0" fmla="*/ 146971 h 146971"/>
                <a:gd name="connsiteX1" fmla="*/ 37928 w 47410"/>
                <a:gd name="connsiteY1" fmla="*/ 146971 h 146971"/>
                <a:gd name="connsiteX2" fmla="*/ 37928 w 47410"/>
                <a:gd name="connsiteY2" fmla="*/ 14223 h 146971"/>
                <a:gd name="connsiteX3" fmla="*/ 33187 w 47410"/>
                <a:gd name="connsiteY3" fmla="*/ 9482 h 146971"/>
                <a:gd name="connsiteX4" fmla="*/ 14223 w 47410"/>
                <a:gd name="connsiteY4" fmla="*/ 9482 h 146971"/>
                <a:gd name="connsiteX5" fmla="*/ 9482 w 47410"/>
                <a:gd name="connsiteY5" fmla="*/ 14223 h 146971"/>
                <a:gd name="connsiteX6" fmla="*/ 9482 w 47410"/>
                <a:gd name="connsiteY6" fmla="*/ 146971 h 146971"/>
                <a:gd name="connsiteX7" fmla="*/ 0 w 47410"/>
                <a:gd name="connsiteY7" fmla="*/ 146971 h 146971"/>
                <a:gd name="connsiteX8" fmla="*/ 0 w 47410"/>
                <a:gd name="connsiteY8" fmla="*/ 14223 h 146971"/>
                <a:gd name="connsiteX9" fmla="*/ 14223 w 47410"/>
                <a:gd name="connsiteY9" fmla="*/ 0 h 146971"/>
                <a:gd name="connsiteX10" fmla="*/ 33187 w 47410"/>
                <a:gd name="connsiteY10" fmla="*/ 0 h 146971"/>
                <a:gd name="connsiteX11" fmla="*/ 47410 w 47410"/>
                <a:gd name="connsiteY11" fmla="*/ 14223 h 146971"/>
                <a:gd name="connsiteX12" fmla="*/ 47410 w 47410"/>
                <a:gd name="connsiteY12" fmla="*/ 146971 h 14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0" h="146971">
                  <a:moveTo>
                    <a:pt x="47410" y="146971"/>
                  </a:moveTo>
                  <a:lnTo>
                    <a:pt x="37928" y="146971"/>
                  </a:lnTo>
                  <a:lnTo>
                    <a:pt x="37928" y="14223"/>
                  </a:lnTo>
                  <a:cubicBezTo>
                    <a:pt x="37928" y="11568"/>
                    <a:pt x="35842" y="9482"/>
                    <a:pt x="33187" y="9482"/>
                  </a:cubicBezTo>
                  <a:lnTo>
                    <a:pt x="14223" y="9482"/>
                  </a:lnTo>
                  <a:cubicBezTo>
                    <a:pt x="11568" y="9482"/>
                    <a:pt x="9482" y="11568"/>
                    <a:pt x="9482" y="14223"/>
                  </a:cubicBezTo>
                  <a:lnTo>
                    <a:pt x="9482" y="146971"/>
                  </a:lnTo>
                  <a:lnTo>
                    <a:pt x="0" y="146971"/>
                  </a:lnTo>
                  <a:lnTo>
                    <a:pt x="0" y="14223"/>
                  </a:lnTo>
                  <a:cubicBezTo>
                    <a:pt x="0" y="6353"/>
                    <a:pt x="6353" y="0"/>
                    <a:pt x="14223" y="0"/>
                  </a:cubicBezTo>
                  <a:lnTo>
                    <a:pt x="33187" y="0"/>
                  </a:lnTo>
                  <a:cubicBezTo>
                    <a:pt x="41057" y="0"/>
                    <a:pt x="47410" y="6353"/>
                    <a:pt x="47410" y="14223"/>
                  </a:cubicBezTo>
                  <a:lnTo>
                    <a:pt x="47410" y="146971"/>
                  </a:ln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: Shape 2104">
              <a:extLst>
                <a:ext uri="{FF2B5EF4-FFF2-40B4-BE49-F238E27FC236}">
                  <a16:creationId xmlns:a16="http://schemas.microsoft.com/office/drawing/2014/main" id="{D1883099-2B5D-00FC-9A47-C4E90D22C1D8}"/>
                </a:ext>
              </a:extLst>
            </p:cNvPr>
            <p:cNvSpPr/>
            <p:nvPr/>
          </p:nvSpPr>
          <p:spPr>
            <a:xfrm>
              <a:off x="7949731" y="8899853"/>
              <a:ext cx="47410" cy="194381"/>
            </a:xfrm>
            <a:custGeom>
              <a:avLst/>
              <a:gdLst>
                <a:gd name="connsiteX0" fmla="*/ 47410 w 47410"/>
                <a:gd name="connsiteY0" fmla="*/ 194381 h 194381"/>
                <a:gd name="connsiteX1" fmla="*/ 37928 w 47410"/>
                <a:gd name="connsiteY1" fmla="*/ 194381 h 194381"/>
                <a:gd name="connsiteX2" fmla="*/ 37928 w 47410"/>
                <a:gd name="connsiteY2" fmla="*/ 14223 h 194381"/>
                <a:gd name="connsiteX3" fmla="*/ 33187 w 47410"/>
                <a:gd name="connsiteY3" fmla="*/ 9482 h 194381"/>
                <a:gd name="connsiteX4" fmla="*/ 14223 w 47410"/>
                <a:gd name="connsiteY4" fmla="*/ 9482 h 194381"/>
                <a:gd name="connsiteX5" fmla="*/ 9482 w 47410"/>
                <a:gd name="connsiteY5" fmla="*/ 14223 h 194381"/>
                <a:gd name="connsiteX6" fmla="*/ 9482 w 47410"/>
                <a:gd name="connsiteY6" fmla="*/ 194381 h 194381"/>
                <a:gd name="connsiteX7" fmla="*/ 0 w 47410"/>
                <a:gd name="connsiteY7" fmla="*/ 194381 h 194381"/>
                <a:gd name="connsiteX8" fmla="*/ 0 w 47410"/>
                <a:gd name="connsiteY8" fmla="*/ 14223 h 194381"/>
                <a:gd name="connsiteX9" fmla="*/ 14223 w 47410"/>
                <a:gd name="connsiteY9" fmla="*/ 0 h 194381"/>
                <a:gd name="connsiteX10" fmla="*/ 33187 w 47410"/>
                <a:gd name="connsiteY10" fmla="*/ 0 h 194381"/>
                <a:gd name="connsiteX11" fmla="*/ 47410 w 47410"/>
                <a:gd name="connsiteY11" fmla="*/ 14223 h 194381"/>
                <a:gd name="connsiteX12" fmla="*/ 47410 w 47410"/>
                <a:gd name="connsiteY12" fmla="*/ 194381 h 19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0" h="194381">
                  <a:moveTo>
                    <a:pt x="47410" y="194381"/>
                  </a:moveTo>
                  <a:lnTo>
                    <a:pt x="37928" y="194381"/>
                  </a:lnTo>
                  <a:lnTo>
                    <a:pt x="37928" y="14223"/>
                  </a:lnTo>
                  <a:cubicBezTo>
                    <a:pt x="37928" y="11568"/>
                    <a:pt x="35842" y="9482"/>
                    <a:pt x="33187" y="9482"/>
                  </a:cubicBezTo>
                  <a:lnTo>
                    <a:pt x="14223" y="9482"/>
                  </a:lnTo>
                  <a:cubicBezTo>
                    <a:pt x="11568" y="9482"/>
                    <a:pt x="9482" y="11568"/>
                    <a:pt x="9482" y="14223"/>
                  </a:cubicBezTo>
                  <a:lnTo>
                    <a:pt x="9482" y="194381"/>
                  </a:lnTo>
                  <a:lnTo>
                    <a:pt x="0" y="194381"/>
                  </a:lnTo>
                  <a:lnTo>
                    <a:pt x="0" y="14223"/>
                  </a:lnTo>
                  <a:cubicBezTo>
                    <a:pt x="0" y="6353"/>
                    <a:pt x="6353" y="0"/>
                    <a:pt x="14223" y="0"/>
                  </a:cubicBezTo>
                  <a:lnTo>
                    <a:pt x="33187" y="0"/>
                  </a:lnTo>
                  <a:cubicBezTo>
                    <a:pt x="41057" y="0"/>
                    <a:pt x="47410" y="6353"/>
                    <a:pt x="47410" y="14223"/>
                  </a:cubicBezTo>
                  <a:lnTo>
                    <a:pt x="47410" y="194381"/>
                  </a:ln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: Shape 2105">
              <a:extLst>
                <a:ext uri="{FF2B5EF4-FFF2-40B4-BE49-F238E27FC236}">
                  <a16:creationId xmlns:a16="http://schemas.microsoft.com/office/drawing/2014/main" id="{33745C54-3E27-81EA-4FFD-282657A5E9FF}"/>
                </a:ext>
              </a:extLst>
            </p:cNvPr>
            <p:cNvSpPr/>
            <p:nvPr/>
          </p:nvSpPr>
          <p:spPr>
            <a:xfrm>
              <a:off x="8025587" y="8852443"/>
              <a:ext cx="47410" cy="241791"/>
            </a:xfrm>
            <a:custGeom>
              <a:avLst/>
              <a:gdLst>
                <a:gd name="connsiteX0" fmla="*/ 47410 w 47410"/>
                <a:gd name="connsiteY0" fmla="*/ 241791 h 241791"/>
                <a:gd name="connsiteX1" fmla="*/ 37928 w 47410"/>
                <a:gd name="connsiteY1" fmla="*/ 241791 h 241791"/>
                <a:gd name="connsiteX2" fmla="*/ 37928 w 47410"/>
                <a:gd name="connsiteY2" fmla="*/ 14223 h 241791"/>
                <a:gd name="connsiteX3" fmla="*/ 33187 w 47410"/>
                <a:gd name="connsiteY3" fmla="*/ 9482 h 241791"/>
                <a:gd name="connsiteX4" fmla="*/ 14223 w 47410"/>
                <a:gd name="connsiteY4" fmla="*/ 9482 h 241791"/>
                <a:gd name="connsiteX5" fmla="*/ 9482 w 47410"/>
                <a:gd name="connsiteY5" fmla="*/ 14223 h 241791"/>
                <a:gd name="connsiteX6" fmla="*/ 9482 w 47410"/>
                <a:gd name="connsiteY6" fmla="*/ 241791 h 241791"/>
                <a:gd name="connsiteX7" fmla="*/ 0 w 47410"/>
                <a:gd name="connsiteY7" fmla="*/ 241791 h 241791"/>
                <a:gd name="connsiteX8" fmla="*/ 0 w 47410"/>
                <a:gd name="connsiteY8" fmla="*/ 14223 h 241791"/>
                <a:gd name="connsiteX9" fmla="*/ 14223 w 47410"/>
                <a:gd name="connsiteY9" fmla="*/ 0 h 241791"/>
                <a:gd name="connsiteX10" fmla="*/ 33187 w 47410"/>
                <a:gd name="connsiteY10" fmla="*/ 0 h 241791"/>
                <a:gd name="connsiteX11" fmla="*/ 47410 w 47410"/>
                <a:gd name="connsiteY11" fmla="*/ 14223 h 241791"/>
                <a:gd name="connsiteX12" fmla="*/ 47410 w 47410"/>
                <a:gd name="connsiteY12" fmla="*/ 241791 h 24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10" h="241791">
                  <a:moveTo>
                    <a:pt x="47410" y="241791"/>
                  </a:moveTo>
                  <a:lnTo>
                    <a:pt x="37928" y="241791"/>
                  </a:lnTo>
                  <a:lnTo>
                    <a:pt x="37928" y="14223"/>
                  </a:lnTo>
                  <a:cubicBezTo>
                    <a:pt x="37928" y="11568"/>
                    <a:pt x="35842" y="9482"/>
                    <a:pt x="33187" y="9482"/>
                  </a:cubicBezTo>
                  <a:lnTo>
                    <a:pt x="14223" y="9482"/>
                  </a:lnTo>
                  <a:cubicBezTo>
                    <a:pt x="11568" y="9482"/>
                    <a:pt x="9482" y="11568"/>
                    <a:pt x="9482" y="14223"/>
                  </a:cubicBezTo>
                  <a:lnTo>
                    <a:pt x="9482" y="241791"/>
                  </a:lnTo>
                  <a:lnTo>
                    <a:pt x="0" y="241791"/>
                  </a:lnTo>
                  <a:lnTo>
                    <a:pt x="0" y="14223"/>
                  </a:lnTo>
                  <a:cubicBezTo>
                    <a:pt x="0" y="6353"/>
                    <a:pt x="6353" y="0"/>
                    <a:pt x="14223" y="0"/>
                  </a:cubicBezTo>
                  <a:lnTo>
                    <a:pt x="33187" y="0"/>
                  </a:lnTo>
                  <a:cubicBezTo>
                    <a:pt x="41057" y="0"/>
                    <a:pt x="47410" y="6353"/>
                    <a:pt x="47410" y="14223"/>
                  </a:cubicBezTo>
                  <a:lnTo>
                    <a:pt x="47410" y="241791"/>
                  </a:ln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: Shape 6791">
              <a:extLst>
                <a:ext uri="{FF2B5EF4-FFF2-40B4-BE49-F238E27FC236}">
                  <a16:creationId xmlns:a16="http://schemas.microsoft.com/office/drawing/2014/main" id="{46D8C99E-A938-3849-831C-FC5AFF957297}"/>
                </a:ext>
              </a:extLst>
            </p:cNvPr>
            <p:cNvSpPr/>
            <p:nvPr/>
          </p:nvSpPr>
          <p:spPr>
            <a:xfrm>
              <a:off x="7655789" y="9155867"/>
              <a:ext cx="66374" cy="123266"/>
            </a:xfrm>
            <a:custGeom>
              <a:avLst/>
              <a:gdLst>
                <a:gd name="connsiteX0" fmla="*/ 33187 w 66374"/>
                <a:gd name="connsiteY0" fmla="*/ 123266 h 123266"/>
                <a:gd name="connsiteX1" fmla="*/ 0 w 66374"/>
                <a:gd name="connsiteY1" fmla="*/ 90079 h 123266"/>
                <a:gd name="connsiteX2" fmla="*/ 4741 w 66374"/>
                <a:gd name="connsiteY2" fmla="*/ 85338 h 123266"/>
                <a:gd name="connsiteX3" fmla="*/ 9482 w 66374"/>
                <a:gd name="connsiteY3" fmla="*/ 90079 h 123266"/>
                <a:gd name="connsiteX4" fmla="*/ 33187 w 66374"/>
                <a:gd name="connsiteY4" fmla="*/ 113784 h 123266"/>
                <a:gd name="connsiteX5" fmla="*/ 56892 w 66374"/>
                <a:gd name="connsiteY5" fmla="*/ 90079 h 123266"/>
                <a:gd name="connsiteX6" fmla="*/ 33187 w 66374"/>
                <a:gd name="connsiteY6" fmla="*/ 66374 h 123266"/>
                <a:gd name="connsiteX7" fmla="*/ 0 w 66374"/>
                <a:gd name="connsiteY7" fmla="*/ 33187 h 123266"/>
                <a:gd name="connsiteX8" fmla="*/ 33187 w 66374"/>
                <a:gd name="connsiteY8" fmla="*/ 0 h 123266"/>
                <a:gd name="connsiteX9" fmla="*/ 66374 w 66374"/>
                <a:gd name="connsiteY9" fmla="*/ 33187 h 123266"/>
                <a:gd name="connsiteX10" fmla="*/ 61633 w 66374"/>
                <a:gd name="connsiteY10" fmla="*/ 37928 h 123266"/>
                <a:gd name="connsiteX11" fmla="*/ 56892 w 66374"/>
                <a:gd name="connsiteY11" fmla="*/ 33187 h 123266"/>
                <a:gd name="connsiteX12" fmla="*/ 33187 w 66374"/>
                <a:gd name="connsiteY12" fmla="*/ 9482 h 123266"/>
                <a:gd name="connsiteX13" fmla="*/ 9482 w 66374"/>
                <a:gd name="connsiteY13" fmla="*/ 33187 h 123266"/>
                <a:gd name="connsiteX14" fmla="*/ 33187 w 66374"/>
                <a:gd name="connsiteY14" fmla="*/ 56892 h 123266"/>
                <a:gd name="connsiteX15" fmla="*/ 66374 w 66374"/>
                <a:gd name="connsiteY15" fmla="*/ 90079 h 123266"/>
                <a:gd name="connsiteX16" fmla="*/ 33187 w 66374"/>
                <a:gd name="connsiteY16" fmla="*/ 123266 h 12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374" h="123266">
                  <a:moveTo>
                    <a:pt x="33187" y="123266"/>
                  </a:moveTo>
                  <a:cubicBezTo>
                    <a:pt x="14887" y="123266"/>
                    <a:pt x="0" y="108379"/>
                    <a:pt x="0" y="90079"/>
                  </a:cubicBezTo>
                  <a:cubicBezTo>
                    <a:pt x="0" y="87424"/>
                    <a:pt x="2086" y="85338"/>
                    <a:pt x="4741" y="85338"/>
                  </a:cubicBezTo>
                  <a:cubicBezTo>
                    <a:pt x="7396" y="85338"/>
                    <a:pt x="9482" y="87424"/>
                    <a:pt x="9482" y="90079"/>
                  </a:cubicBezTo>
                  <a:cubicBezTo>
                    <a:pt x="9482" y="103164"/>
                    <a:pt x="20102" y="113784"/>
                    <a:pt x="33187" y="113784"/>
                  </a:cubicBezTo>
                  <a:cubicBezTo>
                    <a:pt x="46272" y="113784"/>
                    <a:pt x="56892" y="103164"/>
                    <a:pt x="56892" y="90079"/>
                  </a:cubicBezTo>
                  <a:cubicBezTo>
                    <a:pt x="56892" y="76994"/>
                    <a:pt x="46272" y="66374"/>
                    <a:pt x="33187" y="66374"/>
                  </a:cubicBezTo>
                  <a:cubicBezTo>
                    <a:pt x="14887" y="66374"/>
                    <a:pt x="0" y="51487"/>
                    <a:pt x="0" y="33187"/>
                  </a:cubicBezTo>
                  <a:cubicBezTo>
                    <a:pt x="0" y="14887"/>
                    <a:pt x="14887" y="0"/>
                    <a:pt x="33187" y="0"/>
                  </a:cubicBezTo>
                  <a:cubicBezTo>
                    <a:pt x="51487" y="0"/>
                    <a:pt x="66374" y="14887"/>
                    <a:pt x="66374" y="33187"/>
                  </a:cubicBezTo>
                  <a:cubicBezTo>
                    <a:pt x="66374" y="35842"/>
                    <a:pt x="64288" y="37928"/>
                    <a:pt x="61633" y="37928"/>
                  </a:cubicBezTo>
                  <a:cubicBezTo>
                    <a:pt x="58978" y="37928"/>
                    <a:pt x="56892" y="35842"/>
                    <a:pt x="56892" y="33187"/>
                  </a:cubicBezTo>
                  <a:cubicBezTo>
                    <a:pt x="56892" y="20102"/>
                    <a:pt x="46272" y="9482"/>
                    <a:pt x="33187" y="9482"/>
                  </a:cubicBezTo>
                  <a:cubicBezTo>
                    <a:pt x="20102" y="9482"/>
                    <a:pt x="9482" y="20102"/>
                    <a:pt x="9482" y="33187"/>
                  </a:cubicBezTo>
                  <a:cubicBezTo>
                    <a:pt x="9482" y="46272"/>
                    <a:pt x="20102" y="56892"/>
                    <a:pt x="33187" y="56892"/>
                  </a:cubicBezTo>
                  <a:cubicBezTo>
                    <a:pt x="51487" y="56892"/>
                    <a:pt x="66374" y="71779"/>
                    <a:pt x="66374" y="90079"/>
                  </a:cubicBezTo>
                  <a:cubicBezTo>
                    <a:pt x="66374" y="108379"/>
                    <a:pt x="51487" y="123266"/>
                    <a:pt x="33187" y="123266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: Shape 6792">
              <a:extLst>
                <a:ext uri="{FF2B5EF4-FFF2-40B4-BE49-F238E27FC236}">
                  <a16:creationId xmlns:a16="http://schemas.microsoft.com/office/drawing/2014/main" id="{76273674-6281-5D1C-0888-6715BF864427}"/>
                </a:ext>
              </a:extLst>
            </p:cNvPr>
            <p:cNvSpPr/>
            <p:nvPr/>
          </p:nvSpPr>
          <p:spPr>
            <a:xfrm>
              <a:off x="7684235" y="9269651"/>
              <a:ext cx="9482" cy="28446"/>
            </a:xfrm>
            <a:custGeom>
              <a:avLst/>
              <a:gdLst>
                <a:gd name="connsiteX0" fmla="*/ 4741 w 9482"/>
                <a:gd name="connsiteY0" fmla="*/ 28446 h 28446"/>
                <a:gd name="connsiteX1" fmla="*/ 0 w 9482"/>
                <a:gd name="connsiteY1" fmla="*/ 23705 h 28446"/>
                <a:gd name="connsiteX2" fmla="*/ 0 w 9482"/>
                <a:gd name="connsiteY2" fmla="*/ 4741 h 28446"/>
                <a:gd name="connsiteX3" fmla="*/ 4741 w 9482"/>
                <a:gd name="connsiteY3" fmla="*/ 0 h 28446"/>
                <a:gd name="connsiteX4" fmla="*/ 9482 w 9482"/>
                <a:gd name="connsiteY4" fmla="*/ 4741 h 28446"/>
                <a:gd name="connsiteX5" fmla="*/ 9482 w 9482"/>
                <a:gd name="connsiteY5" fmla="*/ 23705 h 28446"/>
                <a:gd name="connsiteX6" fmla="*/ 4741 w 9482"/>
                <a:gd name="connsiteY6" fmla="*/ 28446 h 2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2" h="28446">
                  <a:moveTo>
                    <a:pt x="4741" y="28446"/>
                  </a:moveTo>
                  <a:cubicBezTo>
                    <a:pt x="2086" y="28446"/>
                    <a:pt x="0" y="26360"/>
                    <a:pt x="0" y="23705"/>
                  </a:cubicBezTo>
                  <a:lnTo>
                    <a:pt x="0" y="4741"/>
                  </a:lnTo>
                  <a:cubicBezTo>
                    <a:pt x="0" y="2086"/>
                    <a:pt x="2086" y="0"/>
                    <a:pt x="4741" y="0"/>
                  </a:cubicBezTo>
                  <a:cubicBezTo>
                    <a:pt x="7396" y="0"/>
                    <a:pt x="9482" y="2086"/>
                    <a:pt x="9482" y="4741"/>
                  </a:cubicBezTo>
                  <a:lnTo>
                    <a:pt x="9482" y="23705"/>
                  </a:lnTo>
                  <a:cubicBezTo>
                    <a:pt x="9482" y="26360"/>
                    <a:pt x="7396" y="28446"/>
                    <a:pt x="4741" y="28446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: Shape 6793">
              <a:extLst>
                <a:ext uri="{FF2B5EF4-FFF2-40B4-BE49-F238E27FC236}">
                  <a16:creationId xmlns:a16="http://schemas.microsoft.com/office/drawing/2014/main" id="{4D0FF984-F2A4-DFF7-B8A1-F92EDA5A438C}"/>
                </a:ext>
              </a:extLst>
            </p:cNvPr>
            <p:cNvSpPr/>
            <p:nvPr/>
          </p:nvSpPr>
          <p:spPr>
            <a:xfrm>
              <a:off x="7684235" y="9136903"/>
              <a:ext cx="9482" cy="28446"/>
            </a:xfrm>
            <a:custGeom>
              <a:avLst/>
              <a:gdLst>
                <a:gd name="connsiteX0" fmla="*/ 4741 w 9482"/>
                <a:gd name="connsiteY0" fmla="*/ 28446 h 28446"/>
                <a:gd name="connsiteX1" fmla="*/ 0 w 9482"/>
                <a:gd name="connsiteY1" fmla="*/ 23705 h 28446"/>
                <a:gd name="connsiteX2" fmla="*/ 0 w 9482"/>
                <a:gd name="connsiteY2" fmla="*/ 4741 h 28446"/>
                <a:gd name="connsiteX3" fmla="*/ 4741 w 9482"/>
                <a:gd name="connsiteY3" fmla="*/ 0 h 28446"/>
                <a:gd name="connsiteX4" fmla="*/ 9482 w 9482"/>
                <a:gd name="connsiteY4" fmla="*/ 4741 h 28446"/>
                <a:gd name="connsiteX5" fmla="*/ 9482 w 9482"/>
                <a:gd name="connsiteY5" fmla="*/ 23705 h 28446"/>
                <a:gd name="connsiteX6" fmla="*/ 4741 w 9482"/>
                <a:gd name="connsiteY6" fmla="*/ 28446 h 2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2" h="28446">
                  <a:moveTo>
                    <a:pt x="4741" y="28446"/>
                  </a:moveTo>
                  <a:cubicBezTo>
                    <a:pt x="2086" y="28446"/>
                    <a:pt x="0" y="26360"/>
                    <a:pt x="0" y="23705"/>
                  </a:cubicBezTo>
                  <a:lnTo>
                    <a:pt x="0" y="4741"/>
                  </a:lnTo>
                  <a:cubicBezTo>
                    <a:pt x="0" y="2086"/>
                    <a:pt x="2086" y="0"/>
                    <a:pt x="4741" y="0"/>
                  </a:cubicBezTo>
                  <a:cubicBezTo>
                    <a:pt x="7396" y="0"/>
                    <a:pt x="9482" y="2086"/>
                    <a:pt x="9482" y="4741"/>
                  </a:cubicBezTo>
                  <a:lnTo>
                    <a:pt x="9482" y="23705"/>
                  </a:lnTo>
                  <a:cubicBezTo>
                    <a:pt x="9482" y="26360"/>
                    <a:pt x="7396" y="28446"/>
                    <a:pt x="4741" y="28446"/>
                  </a:cubicBezTo>
                  <a:close/>
                </a:path>
              </a:pathLst>
            </a:custGeom>
            <a:grpFill/>
            <a:ln w="9475" cap="flat">
              <a:solidFill>
                <a:srgbClr val="AC74D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6FCED2E0-2D3F-14FD-31FF-86D244F0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148" y="1650300"/>
            <a:ext cx="3028547" cy="17787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dirty="0"/>
              <a:t>Clear requirements for the implementation of </a:t>
            </a:r>
            <a:r>
              <a:rPr lang="en-GB" dirty="0">
                <a:solidFill>
                  <a:schemeClr val="tx2"/>
                </a:solidFill>
              </a:rPr>
              <a:t>aggregation models </a:t>
            </a:r>
            <a:r>
              <a:rPr lang="en-GB" dirty="0"/>
              <a:t>in wholesale electricity markets.</a:t>
            </a:r>
            <a:endParaRPr lang="en-GB" b="1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7001C5C7-1394-8191-17CD-E21D1171E7A3}"/>
              </a:ext>
            </a:extLst>
          </p:cNvPr>
          <p:cNvSpPr txBox="1">
            <a:spLocks/>
          </p:cNvSpPr>
          <p:nvPr/>
        </p:nvSpPr>
        <p:spPr>
          <a:xfrm>
            <a:off x="2046929" y="4072196"/>
            <a:ext cx="3123926" cy="195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78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Simplification of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prequalification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processes and avoiding duplications for the provision of multiple services.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C6DC5A1-6C2E-23E6-D91B-327A033EA106}"/>
              </a:ext>
            </a:extLst>
          </p:cNvPr>
          <p:cNvSpPr txBox="1">
            <a:spLocks/>
          </p:cNvSpPr>
          <p:nvPr/>
        </p:nvSpPr>
        <p:spPr>
          <a:xfrm>
            <a:off x="7219578" y="1518128"/>
            <a:ext cx="2968413" cy="177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78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Efficient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81F39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TSO-DSO and DSO-DSO coordination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identifying and solving system issues (congestion and voltage control).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B6EB631-42BF-E270-E116-0C4D5BE7DD66}"/>
              </a:ext>
            </a:extLst>
          </p:cNvPr>
          <p:cNvSpPr txBox="1">
            <a:spLocks/>
          </p:cNvSpPr>
          <p:nvPr/>
        </p:nvSpPr>
        <p:spPr>
          <a:xfrm>
            <a:off x="7090259" y="3753764"/>
            <a:ext cx="3228019" cy="209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678BD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678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 requirements for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74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interactions between markets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(incl. market-based procurement of services) to ensure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74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efficient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8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6E42-0480-C742-7EF2-4048173B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58016419"/>
      </p:ext>
    </p:extLst>
  </p:cSld>
  <p:clrMapOvr>
    <a:masterClrMapping/>
  </p:clrMapOvr>
</p:sld>
</file>

<file path=ppt/theme/theme1.xml><?xml version="1.0" encoding="utf-8"?>
<a:theme xmlns:a="http://schemas.openxmlformats.org/drawingml/2006/main" name="BNetzAPowerPoint">
  <a:themeElements>
    <a:clrScheme name="Bundesnetzagentur-1">
      <a:dk1>
        <a:srgbClr val="000000"/>
      </a:dk1>
      <a:lt1>
        <a:srgbClr val="FFFFFF"/>
      </a:lt1>
      <a:dk2>
        <a:srgbClr val="417DBE"/>
      </a:dk2>
      <a:lt2>
        <a:srgbClr val="DCE1E4"/>
      </a:lt2>
      <a:accent1>
        <a:srgbClr val="417DBE"/>
      </a:accent1>
      <a:accent2>
        <a:srgbClr val="8DB1D8"/>
      </a:accent2>
      <a:accent3>
        <a:srgbClr val="B3CBE5"/>
      </a:accent3>
      <a:accent4>
        <a:srgbClr val="E16900"/>
      </a:accent4>
      <a:accent5>
        <a:srgbClr val="FFA454"/>
      </a:accent5>
      <a:accent6>
        <a:srgbClr val="FFC28D"/>
      </a:accent6>
      <a:hlink>
        <a:srgbClr val="417DBE"/>
      </a:hlink>
      <a:folHlink>
        <a:srgbClr val="B9C3C8"/>
      </a:folHlink>
    </a:clrScheme>
    <a:fontScheme name="Bundesnetzagentur-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BC6D6"/>
          </a:buClr>
          <a:buSzPct val="80000"/>
          <a:buFont typeface="Wingdings" pitchFamily="1" charset="2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noFill/>
        <a:ln w="571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157293"/>
        </a:accent1>
        <a:accent2>
          <a:srgbClr val="5D8BA8"/>
        </a:accent2>
        <a:accent3>
          <a:srgbClr val="FFFFFF"/>
        </a:accent3>
        <a:accent4>
          <a:srgbClr val="000000"/>
        </a:accent4>
        <a:accent5>
          <a:srgbClr val="AABCC8"/>
        </a:accent5>
        <a:accent6>
          <a:srgbClr val="537D98"/>
        </a:accent6>
        <a:hlink>
          <a:srgbClr val="85A6BD"/>
        </a:hlink>
        <a:folHlink>
          <a:srgbClr val="ACC2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FFFFFF"/>
        </a:dk2>
        <a:lt2>
          <a:srgbClr val="D5E0E9"/>
        </a:lt2>
        <a:accent1>
          <a:srgbClr val="157293"/>
        </a:accent1>
        <a:accent2>
          <a:srgbClr val="5D8BA8"/>
        </a:accent2>
        <a:accent3>
          <a:srgbClr val="FFFFFF"/>
        </a:accent3>
        <a:accent4>
          <a:srgbClr val="000000"/>
        </a:accent4>
        <a:accent5>
          <a:srgbClr val="AABCC8"/>
        </a:accent5>
        <a:accent6>
          <a:srgbClr val="537D98"/>
        </a:accent6>
        <a:hlink>
          <a:srgbClr val="85A6BD"/>
        </a:hlink>
        <a:folHlink>
          <a:srgbClr val="ACC2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ndesnetzagentur-Vorlage 1">
        <a:dk1>
          <a:srgbClr val="000000"/>
        </a:dk1>
        <a:lt1>
          <a:srgbClr val="FFFFFF"/>
        </a:lt1>
        <a:dk2>
          <a:srgbClr val="FFFFFF"/>
        </a:dk2>
        <a:lt2>
          <a:srgbClr val="D9E5F2"/>
        </a:lt2>
        <a:accent1>
          <a:srgbClr val="417DBE"/>
        </a:accent1>
        <a:accent2>
          <a:srgbClr val="E16900"/>
        </a:accent2>
        <a:accent3>
          <a:srgbClr val="FFFFFF"/>
        </a:accent3>
        <a:accent4>
          <a:srgbClr val="000000"/>
        </a:accent4>
        <a:accent5>
          <a:srgbClr val="B0BFDB"/>
        </a:accent5>
        <a:accent6>
          <a:srgbClr val="CC5E00"/>
        </a:accent6>
        <a:hlink>
          <a:srgbClr val="8DB1D8"/>
        </a:hlink>
        <a:folHlink>
          <a:srgbClr val="5767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chlussfolie">
  <a:themeElements>
    <a:clrScheme name="4_Schlussfolie 1">
      <a:dk1>
        <a:srgbClr val="000000"/>
      </a:dk1>
      <a:lt1>
        <a:srgbClr val="FFFFFF"/>
      </a:lt1>
      <a:dk2>
        <a:srgbClr val="FFFFFF"/>
      </a:dk2>
      <a:lt2>
        <a:srgbClr val="D9E5F2"/>
      </a:lt2>
      <a:accent1>
        <a:srgbClr val="417DBE"/>
      </a:accent1>
      <a:accent2>
        <a:srgbClr val="E16900"/>
      </a:accent2>
      <a:accent3>
        <a:srgbClr val="FFFFFF"/>
      </a:accent3>
      <a:accent4>
        <a:srgbClr val="000000"/>
      </a:accent4>
      <a:accent5>
        <a:srgbClr val="B0BFDB"/>
      </a:accent5>
      <a:accent6>
        <a:srgbClr val="CC5E00"/>
      </a:accent6>
      <a:hlink>
        <a:srgbClr val="8DB1D8"/>
      </a:hlink>
      <a:folHlink>
        <a:srgbClr val="57676F"/>
      </a:folHlink>
    </a:clrScheme>
    <a:fontScheme name="4_Schlussfol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Schlussfolie 1">
        <a:dk1>
          <a:srgbClr val="000000"/>
        </a:dk1>
        <a:lt1>
          <a:srgbClr val="FFFFFF"/>
        </a:lt1>
        <a:dk2>
          <a:srgbClr val="FFFFFF"/>
        </a:dk2>
        <a:lt2>
          <a:srgbClr val="D9E5F2"/>
        </a:lt2>
        <a:accent1>
          <a:srgbClr val="417DBE"/>
        </a:accent1>
        <a:accent2>
          <a:srgbClr val="E16900"/>
        </a:accent2>
        <a:accent3>
          <a:srgbClr val="FFFFFF"/>
        </a:accent3>
        <a:accent4>
          <a:srgbClr val="000000"/>
        </a:accent4>
        <a:accent5>
          <a:srgbClr val="B0BFDB"/>
        </a:accent5>
        <a:accent6>
          <a:srgbClr val="CC5E00"/>
        </a:accent6>
        <a:hlink>
          <a:srgbClr val="8DB1D8"/>
        </a:hlink>
        <a:folHlink>
          <a:srgbClr val="5767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EG">
  <a:themeElements>
    <a:clrScheme name="CREG">
      <a:dk1>
        <a:srgbClr val="111111"/>
      </a:dk1>
      <a:lt1>
        <a:srgbClr val="FFFFFF"/>
      </a:lt1>
      <a:dk2>
        <a:srgbClr val="00B0B9"/>
      </a:dk2>
      <a:lt2>
        <a:srgbClr val="FFFFFF"/>
      </a:lt2>
      <a:accent1>
        <a:srgbClr val="005F83"/>
      </a:accent1>
      <a:accent2>
        <a:srgbClr val="002D72"/>
      </a:accent2>
      <a:accent3>
        <a:srgbClr val="485CC7"/>
      </a:accent3>
      <a:accent4>
        <a:srgbClr val="42A9E0"/>
      </a:accent4>
      <a:accent5>
        <a:srgbClr val="78D64B"/>
      </a:accent5>
      <a:accent6>
        <a:srgbClr val="EFDF00"/>
      </a:accent6>
      <a:hlink>
        <a:srgbClr val="017C8B"/>
      </a:hlink>
      <a:folHlink>
        <a:srgbClr val="017C8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G" id="{72DA1306-5427-4A1F-A8EA-8182729F0065}" vid="{3A1E3EEE-6A95-4CEF-99F1-F51E7E715C2A}"/>
    </a:ext>
  </a:extLst>
</a:theme>
</file>

<file path=ppt/theme/theme4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Template for Presentations.pptx" id="{8A91DEFB-E877-4CC1-BA6E-1139CBDEF666}" vid="{DAD129F7-AACE-4232-ACAE-3B5F09B27189}"/>
    </a:ext>
  </a:extLst>
</a:theme>
</file>

<file path=ppt/theme/theme5.xml><?xml version="1.0" encoding="utf-8"?>
<a:theme xmlns:a="http://schemas.openxmlformats.org/drawingml/2006/main" name="1_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Template for Presentations.pptx" id="{8A91DEFB-E877-4CC1-BA6E-1139CBDEF666}" vid="{DAD129F7-AACE-4232-ACAE-3B5F09B271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53488C602EA48B779D6F9D1672068" ma:contentTypeVersion="6" ma:contentTypeDescription="Create a new document." ma:contentTypeScope="" ma:versionID="56a63a5a73c00209d2fd864398357426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3ac14e81ba680e4bfd790880a8811a04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R_x0020_version xmlns="a5ff7179-4526-4e31-84f3-1e5086ece008" xsi:nil="true"/>
    <Chapter xmlns="a5ff7179-4526-4e31-84f3-1e5086ece008">Executive Summary</Chapter>
    <Abstract xmlns="a5ff7179-4526-4e31-84f3-1e5086ece008" xsi:nil="true"/>
    <Document_x0020_Type xmlns="a5ff7179-4526-4e31-84f3-1e5086ece008" xsi:nil="true"/>
  </documentManagement>
</p:properties>
</file>

<file path=customXml/itemProps1.xml><?xml version="1.0" encoding="utf-8"?>
<ds:datastoreItem xmlns:ds="http://schemas.openxmlformats.org/officeDocument/2006/customXml" ds:itemID="{8EF22D98-8670-4B0F-840E-A5AB4CF20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269AC-CDB5-4213-BA6E-3B4642EED461}">
  <ds:schemaRefs>
    <ds:schemaRef ds:uri="http://purl.org/dc/dcmitype/"/>
    <ds:schemaRef ds:uri="http://www.w3.org/XML/1998/namespace"/>
    <ds:schemaRef ds:uri="a5ff7179-4526-4e31-84f3-1e5086ece008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97AEWG_Meeting guide_v1</Template>
  <TotalTime>43109</TotalTime>
  <Words>594</Words>
  <Application>Microsoft Office PowerPoint</Application>
  <PresentationFormat>Widescreen</PresentationFormat>
  <Paragraphs>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System Font Regular</vt:lpstr>
      <vt:lpstr>Verdana</vt:lpstr>
      <vt:lpstr>Wingdings</vt:lpstr>
      <vt:lpstr>BNetzAPowerPoint</vt:lpstr>
      <vt:lpstr>4_Schlussfolie</vt:lpstr>
      <vt:lpstr>CREG</vt:lpstr>
      <vt:lpstr>ACER THEME</vt:lpstr>
      <vt:lpstr>1_ACER THEME</vt:lpstr>
      <vt:lpstr>Update on the DR NC and next steps</vt:lpstr>
      <vt:lpstr>ACER process for revision/recommendation</vt:lpstr>
      <vt:lpstr>DR NC proposal: process and submission package</vt:lpstr>
      <vt:lpstr>Legal requirements for the ACER process</vt:lpstr>
      <vt:lpstr>ACER revision dimensions</vt:lpstr>
      <vt:lpstr>Guiding principles for ACER’s revision</vt:lpstr>
      <vt:lpstr>Main objectives on specific topics</vt:lpstr>
      <vt:lpstr>Thank you!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AEWG Meeting Guide</dc:title>
  <dc:creator>Athina.TELLIDOU@acer.europa.eu</dc:creator>
  <cp:lastModifiedBy>Athina Tellidou (ACER)</cp:lastModifiedBy>
  <cp:revision>64</cp:revision>
  <dcterms:created xsi:type="dcterms:W3CDTF">2021-02-22T16:20:02Z</dcterms:created>
  <dcterms:modified xsi:type="dcterms:W3CDTF">2024-06-03T15:44:08Z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f5d9787e-920f-487f-8c19-082e80ebc724</vt:lpwstr>
  </property>
  <property fmtid="{D5CDD505-2E9C-101B-9397-08002B2CF9AE}" pid="3" name="ContentTypeId">
    <vt:lpwstr>0x01010043E53488C602EA48B779D6F9D1672068</vt:lpwstr>
  </property>
  <property fmtid="{D5CDD505-2E9C-101B-9397-08002B2CF9AE}" pid="4" name="MediaServiceImageTags">
    <vt:lpwstr/>
  </property>
</Properties>
</file>