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8"/>
  </p:notesMasterIdLst>
  <p:handoutMasterIdLst>
    <p:handoutMasterId r:id="rId9"/>
  </p:handoutMasterIdLst>
  <p:sldIdLst>
    <p:sldId id="287" r:id="rId2"/>
    <p:sldId id="470" r:id="rId3"/>
    <p:sldId id="465" r:id="rId4"/>
    <p:sldId id="466" r:id="rId5"/>
    <p:sldId id="468" r:id="rId6"/>
    <p:sldId id="266" r:id="rId7"/>
  </p:sldIdLst>
  <p:sldSz cx="9144000" cy="5715000" type="screen16x10"/>
  <p:notesSz cx="6669088"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62301E-FC98-43CC-9A82-49EF4E362CED}">
          <p14:sldIdLst>
            <p14:sldId id="287"/>
            <p14:sldId id="470"/>
            <p14:sldId id="465"/>
            <p14:sldId id="466"/>
            <p14:sldId id="468"/>
            <p14:sldId id="266"/>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9F4AEB-0FB8-F666-ADB2-AC2C22002DAC}" name="Lisa-Marie Mohr" initials="LMM" userId="S::lmo@energycommunity.onmicrosoft.com::98413acd-3240-46c3-8f9a-396a933d0aa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83"/>
    <a:srgbClr val="FFFFFF"/>
    <a:srgbClr val="0000B7"/>
    <a:srgbClr val="2026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autoAdjust="0"/>
  </p:normalViewPr>
  <p:slideViewPr>
    <p:cSldViewPr snapToGrid="0" snapToObjects="1">
      <p:cViewPr varScale="1">
        <p:scale>
          <a:sx n="75" d="100"/>
          <a:sy n="75" d="100"/>
        </p:scale>
        <p:origin x="1044" y="5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16D6BE80-E66C-BB46-90D1-FE9D99B2E35A}" type="datetimeFigureOut">
              <a:rPr lang="de-DE" smtClean="0"/>
              <a:pPr/>
              <a:t>13.06.2024</a:t>
            </a:fld>
            <a:endParaRPr lang="de-DE"/>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609846E6-6333-4843-BF3D-185D67688E9E}" type="slidenum">
              <a:rPr lang="de-DE" smtClean="0"/>
              <a:pPr/>
              <a:t>‹#›</a:t>
            </a:fld>
            <a:endParaRPr lang="de-DE"/>
          </a:p>
        </p:txBody>
      </p:sp>
    </p:spTree>
    <p:extLst>
      <p:ext uri="{BB962C8B-B14F-4D97-AF65-F5344CB8AC3E}">
        <p14:creationId xmlns:p14="http://schemas.microsoft.com/office/powerpoint/2010/main" val="302366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B2BF6BD-1F1E-ED41-84F6-A5ABFF04C4A5}" type="datetimeFigureOut">
              <a:rPr lang="de-DE" smtClean="0"/>
              <a:pPr/>
              <a:t>13.06.2024</a:t>
            </a:fld>
            <a:endParaRPr lang="de-DE"/>
          </a:p>
        </p:txBody>
      </p:sp>
      <p:sp>
        <p:nvSpPr>
          <p:cNvPr id="4" name="Folienbildplatzhalter 3"/>
          <p:cNvSpPr>
            <a:spLocks noGrp="1" noRot="1" noChangeAspect="1"/>
          </p:cNvSpPr>
          <p:nvPr>
            <p:ph type="sldImg" idx="2"/>
          </p:nvPr>
        </p:nvSpPr>
        <p:spPr>
          <a:xfrm>
            <a:off x="357188" y="744538"/>
            <a:ext cx="5954712"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0A88D9FA-CB4E-7B47-90B7-3478B748FF96}" type="slidenum">
              <a:rPr lang="de-DE" smtClean="0"/>
              <a:pPr/>
              <a:t>‹#›</a:t>
            </a:fld>
            <a:endParaRPr lang="de-DE"/>
          </a:p>
        </p:txBody>
      </p:sp>
    </p:spTree>
    <p:extLst>
      <p:ext uri="{BB962C8B-B14F-4D97-AF65-F5344CB8AC3E}">
        <p14:creationId xmlns:p14="http://schemas.microsoft.com/office/powerpoint/2010/main" val="4341165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0A88D9FA-CB4E-7B47-90B7-3478B748FF96}" type="slidenum">
              <a:rPr lang="de-DE" smtClean="0"/>
              <a:pPr/>
              <a:t>1</a:t>
            </a:fld>
            <a:endParaRPr lang="de-DE"/>
          </a:p>
        </p:txBody>
      </p:sp>
    </p:spTree>
    <p:extLst>
      <p:ext uri="{BB962C8B-B14F-4D97-AF65-F5344CB8AC3E}">
        <p14:creationId xmlns:p14="http://schemas.microsoft.com/office/powerpoint/2010/main" val="109593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The main precondition for market coupling is the transposition of the Electricity Integration Package. The deadline of Dec 2023 was missed by all Contracting Parties and until now further delays are expected.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Several CPs have submitted draft primary legislation for the Secretariat’s review, partly developed with the support of technical assistance conducted by </a:t>
            </a:r>
            <a:r>
              <a:rPr lang="en-GB" sz="1800" dirty="0" err="1">
                <a:effectLst/>
                <a:latin typeface="Aptos" panose="020B0004020202020204" pitchFamily="34" charset="0"/>
                <a:ea typeface="Aptos" panose="020B0004020202020204" pitchFamily="34" charset="0"/>
                <a:cs typeface="Times New Roman" panose="02020603050405020304" pitchFamily="18" charset="0"/>
              </a:rPr>
              <a:t>e.g</a:t>
            </a:r>
            <a:r>
              <a:rPr lang="en-GB" sz="1800" dirty="0">
                <a:effectLst/>
                <a:latin typeface="Aptos" panose="020B0004020202020204" pitchFamily="34" charset="0"/>
                <a:ea typeface="Aptos" panose="020B0004020202020204" pitchFamily="34" charset="0"/>
                <a:cs typeface="Times New Roman" panose="02020603050405020304" pitchFamily="18" charset="0"/>
              </a:rPr>
              <a:t> EU4E, Secretariat or other donors.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Nevertheless, the transposition is currently too slow to keep up with the required pace and after the MC urged the completion of the transposition in the first quarter of 2024, the Secretariat</a:t>
            </a:r>
            <a:r>
              <a:rPr lang="en-US" sz="1800" dirty="0">
                <a:effectLst/>
                <a:latin typeface="Aptos" panose="020B0004020202020204" pitchFamily="34" charset="0"/>
                <a:ea typeface="Aptos" panose="020B0004020202020204" pitchFamily="34" charset="0"/>
                <a:cs typeface="Times New Roman" panose="02020603050405020304" pitchFamily="18" charset="0"/>
              </a:rPr>
              <a:t> is about to launch infringement procedures against all Contracting Parties for non-transposition</a:t>
            </a:r>
            <a:r>
              <a:rPr lang="en-GB" sz="1800" dirty="0">
                <a:effectLst/>
                <a:latin typeface="Aptos" panose="020B0004020202020204" pitchFamily="34" charset="0"/>
                <a:ea typeface="Aptos" panose="020B0004020202020204" pitchFamily="34" charset="0"/>
                <a:cs typeface="Times New Roman" panose="02020603050405020304" pitchFamily="18" charset="0"/>
              </a:rPr>
              <a:t>.</a:t>
            </a:r>
            <a:endParaRPr lang="en-AT" sz="1800" dirty="0">
              <a:effectLst/>
              <a:latin typeface="Aptos" panose="020B0004020202020204" pitchFamily="34" charset="0"/>
              <a:ea typeface="Aptos" panose="020B0004020202020204" pitchFamily="34" charset="0"/>
              <a:cs typeface="Times New Roman" panose="02020603050405020304" pitchFamily="18" charset="0"/>
            </a:endParaRPr>
          </a:p>
          <a:p>
            <a:endParaRPr lang="en-AT" dirty="0"/>
          </a:p>
        </p:txBody>
      </p:sp>
      <p:sp>
        <p:nvSpPr>
          <p:cNvPr id="4" name="Slide Number Placeholder 3"/>
          <p:cNvSpPr>
            <a:spLocks noGrp="1"/>
          </p:cNvSpPr>
          <p:nvPr>
            <p:ph type="sldNum" sz="quarter" idx="5"/>
          </p:nvPr>
        </p:nvSpPr>
        <p:spPr/>
        <p:txBody>
          <a:bodyPr/>
          <a:lstStyle/>
          <a:p>
            <a:fld id="{0A88D9FA-CB4E-7B47-90B7-3478B748FF96}" type="slidenum">
              <a:rPr lang="de-DE" smtClean="0"/>
              <a:pPr/>
              <a:t>2</a:t>
            </a:fld>
            <a:endParaRPr lang="de-DE"/>
          </a:p>
        </p:txBody>
      </p:sp>
    </p:spTree>
    <p:extLst>
      <p:ext uri="{BB962C8B-B14F-4D97-AF65-F5344CB8AC3E}">
        <p14:creationId xmlns:p14="http://schemas.microsoft.com/office/powerpoint/2010/main" val="323900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0A88D9FA-CB4E-7B47-90B7-3478B748FF96}" type="slidenum">
              <a:rPr lang="de-DE" smtClean="0"/>
              <a:pPr/>
              <a:t>6</a:t>
            </a:fld>
            <a:endParaRPr lang="de-DE"/>
          </a:p>
        </p:txBody>
      </p:sp>
    </p:spTree>
    <p:extLst>
      <p:ext uri="{BB962C8B-B14F-4D97-AF65-F5344CB8AC3E}">
        <p14:creationId xmlns:p14="http://schemas.microsoft.com/office/powerpoint/2010/main" val="1542950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creen">
    <p:spTree>
      <p:nvGrpSpPr>
        <p:cNvPr id="1" name=""/>
        <p:cNvGrpSpPr/>
        <p:nvPr/>
      </p:nvGrpSpPr>
      <p:grpSpPr>
        <a:xfrm>
          <a:off x="0" y="0"/>
          <a:ext cx="0" cy="0"/>
          <a:chOff x="0" y="0"/>
          <a:chExt cx="0" cy="0"/>
        </a:xfrm>
      </p:grpSpPr>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a:t> </a:t>
            </a:r>
            <a:r>
              <a:rPr lang="de-DE" dirty="0" err="1"/>
              <a:t>insert</a:t>
            </a:r>
            <a:r>
              <a:rPr lang="de-DE" dirty="0"/>
              <a:t> </a:t>
            </a:r>
            <a:r>
              <a:rPr lang="de-DE" dirty="0" err="1"/>
              <a:t>image</a:t>
            </a:r>
            <a:r>
              <a:rPr lang="de-DE" dirty="0"/>
              <a:t> </a:t>
            </a:r>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a:t>Mastertitelformat bearbeiten</a:t>
            </a:r>
            <a:endParaRPr lang="de-DE" dirty="0"/>
          </a:p>
        </p:txBody>
      </p:sp>
      <p:sp>
        <p:nvSpPr>
          <p:cNvPr id="15" name="Titel 6"/>
          <p:cNvSpPr txBox="1">
            <a:spLocks/>
          </p:cNvSpPr>
          <p:nvPr userDrawn="1"/>
        </p:nvSpPr>
        <p:spPr>
          <a:xfrm>
            <a:off x="2794000" y="-1"/>
            <a:ext cx="6407149"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3" name="Fußzeilenplatzhalter 2"/>
          <p:cNvSpPr>
            <a:spLocks noGrp="1"/>
          </p:cNvSpPr>
          <p:nvPr>
            <p:ph type="ftr" sz="quarter" idx="14"/>
          </p:nvPr>
        </p:nvSpPr>
        <p:spPr>
          <a:xfrm>
            <a:off x="3183465" y="5360055"/>
            <a:ext cx="4749802" cy="304271"/>
          </a:xfrm>
        </p:spPr>
        <p:txBody>
          <a:bodyPr/>
          <a:lstStyle/>
          <a:p>
            <a:r>
              <a:rPr lang="en-US" dirty="0">
                <a:ea typeface="Times New Roman" panose="02020603050405020304" pitchFamily="18" charset="0"/>
                <a:cs typeface="Times New Roman" panose="02020603050405020304" pitchFamily="18" charset="0"/>
              </a:rPr>
              <a:t>‘TCM implementation – priority actions and governance’</a:t>
            </a:r>
            <a:endParaRPr lang="de-DE" dirty="0"/>
          </a:p>
        </p:txBody>
      </p:sp>
      <p:sp>
        <p:nvSpPr>
          <p:cNvPr id="17" name="Datumsplatzhalter 3"/>
          <p:cNvSpPr>
            <a:spLocks noGrp="1"/>
          </p:cNvSpPr>
          <p:nvPr>
            <p:ph type="dt" sz="half" idx="2"/>
          </p:nvPr>
        </p:nvSpPr>
        <p:spPr>
          <a:xfrm>
            <a:off x="4732162" y="4123263"/>
            <a:ext cx="4005438" cy="303212"/>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endParaRPr lang="de-DE" dirty="0"/>
          </a:p>
        </p:txBody>
      </p:sp>
      <p:pic>
        <p:nvPicPr>
          <p:cNvPr id="4" name="Slika 3">
            <a:extLst>
              <a:ext uri="{FF2B5EF4-FFF2-40B4-BE49-F238E27FC236}">
                <a16:creationId xmlns:a16="http://schemas.microsoft.com/office/drawing/2014/main" id="{8D18C003-DA76-4BA0-892E-52570A95767D}"/>
              </a:ext>
            </a:extLst>
          </p:cNvPr>
          <p:cNvPicPr>
            <a:picLocks noChangeAspect="1"/>
          </p:cNvPicPr>
          <p:nvPr userDrawn="1"/>
        </p:nvPicPr>
        <p:blipFill>
          <a:blip r:embed="rId2"/>
          <a:stretch>
            <a:fillRect/>
          </a:stretch>
        </p:blipFill>
        <p:spPr>
          <a:xfrm>
            <a:off x="84524" y="62315"/>
            <a:ext cx="8990319" cy="695827"/>
          </a:xfrm>
          <a:prstGeom prst="rect">
            <a:avLst/>
          </a:prstGeom>
        </p:spPr>
      </p:pic>
    </p:spTree>
    <p:extLst>
      <p:ext uri="{BB962C8B-B14F-4D97-AF65-F5344CB8AC3E}">
        <p14:creationId xmlns:p14="http://schemas.microsoft.com/office/powerpoint/2010/main" val="217525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screen">
    <p:spTree>
      <p:nvGrpSpPr>
        <p:cNvPr id="1" name=""/>
        <p:cNvGrpSpPr/>
        <p:nvPr/>
      </p:nvGrpSpPr>
      <p:grpSpPr>
        <a:xfrm>
          <a:off x="0" y="0"/>
          <a:ext cx="0" cy="0"/>
          <a:chOff x="0" y="0"/>
          <a:chExt cx="0" cy="0"/>
        </a:xfrm>
      </p:grpSpPr>
      <p:sp>
        <p:nvSpPr>
          <p:cNvPr id="19" name="Titel 6"/>
          <p:cNvSpPr txBox="1">
            <a:spLocks/>
          </p:cNvSpPr>
          <p:nvPr userDrawn="1"/>
        </p:nvSpPr>
        <p:spPr>
          <a:xfrm>
            <a:off x="2794000" y="-1"/>
            <a:ext cx="6407149"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7" name="Titel 6"/>
          <p:cNvSpPr txBox="1">
            <a:spLocks/>
          </p:cNvSpPr>
          <p:nvPr userDrawn="1"/>
        </p:nvSpPr>
        <p:spPr>
          <a:xfrm>
            <a:off x="5827182" y="-1"/>
            <a:ext cx="3373967"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a:t> </a:t>
            </a:r>
            <a:r>
              <a:rPr lang="de-DE" dirty="0" err="1"/>
              <a:t>insert</a:t>
            </a:r>
            <a:r>
              <a:rPr lang="de-DE" dirty="0"/>
              <a:t> </a:t>
            </a:r>
            <a:r>
              <a:rPr lang="de-DE" dirty="0" err="1"/>
              <a:t>image</a:t>
            </a:r>
            <a:endParaRPr lang="de-DE" dirty="0"/>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a:t>Mastertitelformat bearbeiten</a:t>
            </a:r>
            <a:endParaRPr lang="de-DE" dirty="0"/>
          </a:p>
        </p:txBody>
      </p:sp>
      <p:pic>
        <p:nvPicPr>
          <p:cNvPr id="12" name="Slika 11">
            <a:extLst>
              <a:ext uri="{FF2B5EF4-FFF2-40B4-BE49-F238E27FC236}">
                <a16:creationId xmlns:a16="http://schemas.microsoft.com/office/drawing/2014/main" id="{C6320F2F-D406-4D5E-9763-2DF80E83D99D}"/>
              </a:ext>
            </a:extLst>
          </p:cNvPr>
          <p:cNvPicPr>
            <a:picLocks noChangeAspect="1"/>
          </p:cNvPicPr>
          <p:nvPr userDrawn="1"/>
        </p:nvPicPr>
        <p:blipFill>
          <a:blip r:embed="rId2"/>
          <a:stretch>
            <a:fillRect/>
          </a:stretch>
        </p:blipFill>
        <p:spPr>
          <a:xfrm>
            <a:off x="84524" y="62315"/>
            <a:ext cx="8990319" cy="695827"/>
          </a:xfrm>
          <a:prstGeom prst="rect">
            <a:avLst/>
          </a:prstGeom>
        </p:spPr>
      </p:pic>
      <p:sp>
        <p:nvSpPr>
          <p:cNvPr id="3" name="Fußzeilenplatzhalter 2">
            <a:extLst>
              <a:ext uri="{FF2B5EF4-FFF2-40B4-BE49-F238E27FC236}">
                <a16:creationId xmlns:a16="http://schemas.microsoft.com/office/drawing/2014/main" id="{18C160F7-C0BB-7AE7-D8BE-BF895ECE5C92}"/>
              </a:ext>
            </a:extLst>
          </p:cNvPr>
          <p:cNvSpPr>
            <a:spLocks noGrp="1"/>
          </p:cNvSpPr>
          <p:nvPr>
            <p:ph type="ftr" sz="quarter" idx="14"/>
          </p:nvPr>
        </p:nvSpPr>
        <p:spPr>
          <a:xfrm>
            <a:off x="3183465" y="5360055"/>
            <a:ext cx="4749802" cy="304271"/>
          </a:xfrm>
        </p:spPr>
        <p:txBody>
          <a:bodyPr/>
          <a:lstStyle/>
          <a:p>
            <a:r>
              <a:rPr lang="en-US" dirty="0">
                <a:ea typeface="Times New Roman" panose="02020603050405020304" pitchFamily="18" charset="0"/>
                <a:cs typeface="Times New Roman" panose="02020603050405020304" pitchFamily="18" charset="0"/>
              </a:rPr>
              <a:t>‘TCM implementation – priority actions and governance’</a:t>
            </a:r>
            <a:endParaRPr lang="de-DE" dirty="0"/>
          </a:p>
        </p:txBody>
      </p:sp>
    </p:spTree>
    <p:extLst>
      <p:ext uri="{BB962C8B-B14F-4D97-AF65-F5344CB8AC3E}">
        <p14:creationId xmlns:p14="http://schemas.microsoft.com/office/powerpoint/2010/main" val="98694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12" name="Inhaltsplatzhalter 2"/>
          <p:cNvSpPr>
            <a:spLocks noGrp="1"/>
          </p:cNvSpPr>
          <p:nvPr>
            <p:ph idx="13"/>
          </p:nvPr>
        </p:nvSpPr>
        <p:spPr>
          <a:xfrm>
            <a:off x="457200" y="1147236"/>
            <a:ext cx="8229600" cy="4131734"/>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
        <p:nvSpPr>
          <p:cNvPr id="8" name="Titel 6"/>
          <p:cNvSpPr txBox="1">
            <a:spLocks/>
          </p:cNvSpPr>
          <p:nvPr userDrawn="1"/>
        </p:nvSpPr>
        <p:spPr>
          <a:xfrm>
            <a:off x="2933700" y="5360055"/>
            <a:ext cx="6210300" cy="418445"/>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0" name="Titel 6"/>
          <p:cNvSpPr txBox="1">
            <a:spLocks/>
          </p:cNvSpPr>
          <p:nvPr userDrawn="1"/>
        </p:nvSpPr>
        <p:spPr>
          <a:xfrm>
            <a:off x="2933700" y="0"/>
            <a:ext cx="6210300" cy="787400"/>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9" name="Titelplatzhalter 1"/>
          <p:cNvSpPr>
            <a:spLocks noGrp="1"/>
          </p:cNvSpPr>
          <p:nvPr>
            <p:ph type="title"/>
          </p:nvPr>
        </p:nvSpPr>
        <p:spPr>
          <a:xfrm>
            <a:off x="457200" y="279400"/>
            <a:ext cx="6333067" cy="508000"/>
          </a:xfrm>
          <a:prstGeom prst="rect">
            <a:avLst/>
          </a:prstGeom>
        </p:spPr>
        <p:txBody>
          <a:bodyPr vert="horz" lIns="91440" tIns="45720" rIns="91440" bIns="45720" rtlCol="0" anchor="t">
            <a:noAutofit/>
          </a:bodyPr>
          <a:lstStyle>
            <a:lvl1pPr>
              <a:defRPr sz="2200"/>
            </a:lvl1pPr>
          </a:lstStyle>
          <a:p>
            <a:r>
              <a:rPr lang="de-AT" dirty="0"/>
              <a:t>Mastertitelformat bearbeiten</a:t>
            </a:r>
            <a:endParaRPr lang="de-DE" dirty="0"/>
          </a:p>
        </p:txBody>
      </p:sp>
      <p:pic>
        <p:nvPicPr>
          <p:cNvPr id="4" name="Slika 3">
            <a:extLst>
              <a:ext uri="{FF2B5EF4-FFF2-40B4-BE49-F238E27FC236}">
                <a16:creationId xmlns:a16="http://schemas.microsoft.com/office/drawing/2014/main" id="{63FD2BC6-0681-4A49-B8A4-9F025DD31A09}"/>
              </a:ext>
            </a:extLst>
          </p:cNvPr>
          <p:cNvPicPr>
            <a:picLocks noChangeAspect="1"/>
          </p:cNvPicPr>
          <p:nvPr userDrawn="1"/>
        </p:nvPicPr>
        <p:blipFill>
          <a:blip r:embed="rId2"/>
          <a:stretch>
            <a:fillRect/>
          </a:stretch>
        </p:blipFill>
        <p:spPr>
          <a:xfrm>
            <a:off x="7038576" y="5361012"/>
            <a:ext cx="1844168" cy="355575"/>
          </a:xfrm>
          <a:prstGeom prst="rect">
            <a:avLst/>
          </a:prstGeom>
        </p:spPr>
      </p:pic>
    </p:spTree>
    <p:extLst>
      <p:ext uri="{BB962C8B-B14F-4D97-AF65-F5344CB8AC3E}">
        <p14:creationId xmlns:p14="http://schemas.microsoft.com/office/powerpoint/2010/main" val="44642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Inhalt + Picture">
    <p:spTree>
      <p:nvGrpSpPr>
        <p:cNvPr id="1" name=""/>
        <p:cNvGrpSpPr/>
        <p:nvPr/>
      </p:nvGrpSpPr>
      <p:grpSpPr>
        <a:xfrm>
          <a:off x="0" y="0"/>
          <a:ext cx="0" cy="0"/>
          <a:chOff x="0" y="0"/>
          <a:chExt cx="0" cy="0"/>
        </a:xfrm>
      </p:grpSpPr>
      <p:sp>
        <p:nvSpPr>
          <p:cNvPr id="8" name="Titel 6"/>
          <p:cNvSpPr txBox="1">
            <a:spLocks/>
          </p:cNvSpPr>
          <p:nvPr userDrawn="1"/>
        </p:nvSpPr>
        <p:spPr>
          <a:xfrm>
            <a:off x="2933700" y="0"/>
            <a:ext cx="6210300" cy="787400"/>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3" name="Inhaltsplatzhalter 2"/>
          <p:cNvSpPr>
            <a:spLocks noGrp="1"/>
          </p:cNvSpPr>
          <p:nvPr>
            <p:ph idx="1"/>
          </p:nvPr>
        </p:nvSpPr>
        <p:spPr>
          <a:xfrm>
            <a:off x="3149600" y="1033588"/>
            <a:ext cx="5537200" cy="4131079"/>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9" name="Bildplatzhalter 2"/>
          <p:cNvSpPr>
            <a:spLocks noGrp="1"/>
          </p:cNvSpPr>
          <p:nvPr>
            <p:ph type="pic" idx="13" hasCustomPrompt="1"/>
          </p:nvPr>
        </p:nvSpPr>
        <p:spPr>
          <a:xfrm>
            <a:off x="0" y="846667"/>
            <a:ext cx="2861733" cy="445875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a:t>
            </a:r>
            <a:r>
              <a:rPr lang="de-DE" dirty="0" err="1"/>
              <a:t>image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
        <p:nvSpPr>
          <p:cNvPr id="4" name="Titel 3"/>
          <p:cNvSpPr>
            <a:spLocks noGrp="1"/>
          </p:cNvSpPr>
          <p:nvPr>
            <p:ph type="title"/>
          </p:nvPr>
        </p:nvSpPr>
        <p:spPr>
          <a:xfrm>
            <a:off x="457200" y="279400"/>
            <a:ext cx="6443133" cy="499533"/>
          </a:xfrm>
        </p:spPr>
        <p:txBody>
          <a:bodyPr/>
          <a:lstStyle>
            <a:lvl1pPr marL="0" algn="l" defTabSz="457200" rtl="0" eaLnBrk="1" latinLnBrk="0" hangingPunct="1">
              <a:spcBef>
                <a:spcPct val="0"/>
              </a:spcBef>
              <a:buNone/>
              <a:defRPr lang="de-DE" sz="2200" i="1" kern="1200" dirty="0">
                <a:solidFill>
                  <a:schemeClr val="tx2"/>
                </a:solidFill>
                <a:latin typeface="+mj-lt"/>
                <a:ea typeface="+mj-ea"/>
                <a:cs typeface="+mj-cs"/>
              </a:defRPr>
            </a:lvl1pPr>
          </a:lstStyle>
          <a:p>
            <a:r>
              <a:rPr lang="de-AT" dirty="0"/>
              <a:t>Mastertitelformat bearbeiten</a:t>
            </a:r>
            <a:endParaRPr lang="de-DE" dirty="0"/>
          </a:p>
        </p:txBody>
      </p:sp>
      <p:pic>
        <p:nvPicPr>
          <p:cNvPr id="12" name="Slika 11">
            <a:extLst>
              <a:ext uri="{FF2B5EF4-FFF2-40B4-BE49-F238E27FC236}">
                <a16:creationId xmlns:a16="http://schemas.microsoft.com/office/drawing/2014/main" id="{882ABBCD-9CF8-421F-8151-594E6760C34C}"/>
              </a:ext>
            </a:extLst>
          </p:cNvPr>
          <p:cNvPicPr>
            <a:picLocks noChangeAspect="1"/>
          </p:cNvPicPr>
          <p:nvPr userDrawn="1"/>
        </p:nvPicPr>
        <p:blipFill>
          <a:blip r:embed="rId2"/>
          <a:stretch>
            <a:fillRect/>
          </a:stretch>
        </p:blipFill>
        <p:spPr>
          <a:xfrm>
            <a:off x="7038576" y="5361012"/>
            <a:ext cx="1844168" cy="355575"/>
          </a:xfrm>
          <a:prstGeom prst="rect">
            <a:avLst/>
          </a:prstGeom>
        </p:spPr>
      </p:pic>
    </p:spTree>
    <p:extLst>
      <p:ext uri="{BB962C8B-B14F-4D97-AF65-F5344CB8AC3E}">
        <p14:creationId xmlns:p14="http://schemas.microsoft.com/office/powerpoint/2010/main" val="83028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104885"/>
            <a:ext cx="7772400" cy="1135063"/>
          </a:xfrm>
        </p:spPr>
        <p:txBody>
          <a:bodyPr anchor="t"/>
          <a:lstStyle>
            <a:lvl1pPr algn="l">
              <a:defRPr sz="3200" b="0" i="1" cap="none"/>
            </a:lvl1pPr>
          </a:lstStyle>
          <a:p>
            <a:r>
              <a:rPr lang="de-AT"/>
              <a:t>Mastertitelformat bearbeiten</a:t>
            </a:r>
            <a:endParaRPr lang="de-DE" dirty="0"/>
          </a:p>
        </p:txBody>
      </p:sp>
      <p:sp>
        <p:nvSpPr>
          <p:cNvPr id="3" name="Textplatzhalter 2"/>
          <p:cNvSpPr>
            <a:spLocks noGrp="1"/>
          </p:cNvSpPr>
          <p:nvPr>
            <p:ph type="body" idx="1"/>
          </p:nvPr>
        </p:nvSpPr>
        <p:spPr>
          <a:xfrm>
            <a:off x="722313" y="1854729"/>
            <a:ext cx="7772400" cy="1250156"/>
          </a:xfrm>
        </p:spPr>
        <p:txBody>
          <a:bodyPr anchor="b"/>
          <a:lstStyle>
            <a:lvl1pPr marL="0" indent="0">
              <a:buNone/>
              <a:defRPr sz="2000" b="0" i="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6" name="Foliennummernplatzhalter 5"/>
          <p:cNvSpPr>
            <a:spLocks noGrp="1"/>
          </p:cNvSpPr>
          <p:nvPr>
            <p:ph type="sldNum" sz="quarter" idx="12"/>
          </p:nvPr>
        </p:nvSpPr>
        <p:spPr/>
        <p:txBody>
          <a:bodyPr/>
          <a:lstStyle/>
          <a:p>
            <a:fld id="{0FB56013-B943-42BA-886F-6F9D4EB85E9D}" type="slidenum">
              <a:rPr lang="en-US" smtClean="0"/>
              <a:pPr/>
              <a:t>‹#›</a:t>
            </a:fld>
            <a:endParaRPr lang="en-US"/>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290831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p">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AF93B2B6-68E5-2D46-B060-FE1D3366BF4B}" type="slidenum">
              <a:rPr lang="de-DE" smtClean="0"/>
              <a:pPr/>
              <a:t>‹#›</a:t>
            </a:fld>
            <a:endParaRPr lang="de-DE" dirty="0"/>
          </a:p>
        </p:txBody>
      </p:sp>
      <p:sp>
        <p:nvSpPr>
          <p:cNvPr id="51" name="Freeform 40"/>
          <p:cNvSpPr>
            <a:spLocks noChangeArrowheads="1"/>
          </p:cNvSpPr>
          <p:nvPr/>
        </p:nvSpPr>
        <p:spPr bwMode="auto">
          <a:xfrm>
            <a:off x="8987091" y="4202776"/>
            <a:ext cx="169610" cy="328394"/>
          </a:xfrm>
          <a:custGeom>
            <a:avLst/>
            <a:gdLst>
              <a:gd name="T0" fmla="*/ 203 w 416"/>
              <a:gd name="T1" fmla="*/ 89 h 804"/>
              <a:gd name="T2" fmla="*/ 203 w 416"/>
              <a:gd name="T3" fmla="*/ 89 h 804"/>
              <a:gd name="T4" fmla="*/ 159 w 416"/>
              <a:gd name="T5" fmla="*/ 53 h 804"/>
              <a:gd name="T6" fmla="*/ 97 w 416"/>
              <a:gd name="T7" fmla="*/ 18 h 804"/>
              <a:gd name="T8" fmla="*/ 62 w 416"/>
              <a:gd name="T9" fmla="*/ 9 h 804"/>
              <a:gd name="T10" fmla="*/ 36 w 416"/>
              <a:gd name="T11" fmla="*/ 0 h 804"/>
              <a:gd name="T12" fmla="*/ 18 w 416"/>
              <a:gd name="T13" fmla="*/ 9 h 804"/>
              <a:gd name="T14" fmla="*/ 0 w 416"/>
              <a:gd name="T15" fmla="*/ 27 h 804"/>
              <a:gd name="T16" fmla="*/ 0 w 416"/>
              <a:gd name="T17" fmla="*/ 27 h 804"/>
              <a:gd name="T18" fmla="*/ 0 w 416"/>
              <a:gd name="T19" fmla="*/ 44 h 804"/>
              <a:gd name="T20" fmla="*/ 9 w 416"/>
              <a:gd name="T21" fmla="*/ 71 h 804"/>
              <a:gd name="T22" fmla="*/ 44 w 416"/>
              <a:gd name="T23" fmla="*/ 133 h 804"/>
              <a:gd name="T24" fmla="*/ 89 w 416"/>
              <a:gd name="T25" fmla="*/ 203 h 804"/>
              <a:gd name="T26" fmla="*/ 97 w 416"/>
              <a:gd name="T27" fmla="*/ 230 h 804"/>
              <a:gd name="T28" fmla="*/ 97 w 416"/>
              <a:gd name="T29" fmla="*/ 265 h 804"/>
              <a:gd name="T30" fmla="*/ 97 w 416"/>
              <a:gd name="T31" fmla="*/ 265 h 804"/>
              <a:gd name="T32" fmla="*/ 97 w 416"/>
              <a:gd name="T33" fmla="*/ 291 h 804"/>
              <a:gd name="T34" fmla="*/ 106 w 416"/>
              <a:gd name="T35" fmla="*/ 318 h 804"/>
              <a:gd name="T36" fmla="*/ 141 w 416"/>
              <a:gd name="T37" fmla="*/ 371 h 804"/>
              <a:gd name="T38" fmla="*/ 186 w 416"/>
              <a:gd name="T39" fmla="*/ 433 h 804"/>
              <a:gd name="T40" fmla="*/ 194 w 416"/>
              <a:gd name="T41" fmla="*/ 468 h 804"/>
              <a:gd name="T42" fmla="*/ 203 w 416"/>
              <a:gd name="T43" fmla="*/ 494 h 804"/>
              <a:gd name="T44" fmla="*/ 203 w 416"/>
              <a:gd name="T45" fmla="*/ 494 h 804"/>
              <a:gd name="T46" fmla="*/ 212 w 416"/>
              <a:gd name="T47" fmla="*/ 530 h 804"/>
              <a:gd name="T48" fmla="*/ 230 w 416"/>
              <a:gd name="T49" fmla="*/ 556 h 804"/>
              <a:gd name="T50" fmla="*/ 291 w 416"/>
              <a:gd name="T51" fmla="*/ 618 h 804"/>
              <a:gd name="T52" fmla="*/ 362 w 416"/>
              <a:gd name="T53" fmla="*/ 662 h 804"/>
              <a:gd name="T54" fmla="*/ 380 w 416"/>
              <a:gd name="T55" fmla="*/ 689 h 804"/>
              <a:gd name="T56" fmla="*/ 389 w 416"/>
              <a:gd name="T57" fmla="*/ 715 h 804"/>
              <a:gd name="T58" fmla="*/ 389 w 416"/>
              <a:gd name="T59" fmla="*/ 715 h 804"/>
              <a:gd name="T60" fmla="*/ 397 w 416"/>
              <a:gd name="T61" fmla="*/ 759 h 804"/>
              <a:gd name="T62" fmla="*/ 415 w 416"/>
              <a:gd name="T63" fmla="*/ 803 h 804"/>
              <a:gd name="T64" fmla="*/ 415 w 416"/>
              <a:gd name="T65" fmla="*/ 115 h 804"/>
              <a:gd name="T66" fmla="*/ 415 w 416"/>
              <a:gd name="T67" fmla="*/ 115 h 804"/>
              <a:gd name="T68" fmla="*/ 389 w 416"/>
              <a:gd name="T69" fmla="*/ 124 h 804"/>
              <a:gd name="T70" fmla="*/ 362 w 416"/>
              <a:gd name="T71" fmla="*/ 124 h 804"/>
              <a:gd name="T72" fmla="*/ 300 w 416"/>
              <a:gd name="T73" fmla="*/ 124 h 804"/>
              <a:gd name="T74" fmla="*/ 247 w 416"/>
              <a:gd name="T75" fmla="*/ 106 h 804"/>
              <a:gd name="T76" fmla="*/ 203 w 416"/>
              <a:gd name="T77" fmla="*/ 8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 h="804">
                <a:moveTo>
                  <a:pt x="203" y="89"/>
                </a:moveTo>
                <a:lnTo>
                  <a:pt x="203" y="89"/>
                </a:lnTo>
                <a:lnTo>
                  <a:pt x="159" y="53"/>
                </a:lnTo>
                <a:lnTo>
                  <a:pt x="97" y="18"/>
                </a:lnTo>
                <a:lnTo>
                  <a:pt x="62" y="9"/>
                </a:lnTo>
                <a:lnTo>
                  <a:pt x="36" y="0"/>
                </a:lnTo>
                <a:lnTo>
                  <a:pt x="18" y="9"/>
                </a:lnTo>
                <a:lnTo>
                  <a:pt x="0" y="27"/>
                </a:lnTo>
                <a:lnTo>
                  <a:pt x="0" y="27"/>
                </a:lnTo>
                <a:lnTo>
                  <a:pt x="0" y="44"/>
                </a:lnTo>
                <a:lnTo>
                  <a:pt x="9" y="71"/>
                </a:lnTo>
                <a:lnTo>
                  <a:pt x="44" y="133"/>
                </a:lnTo>
                <a:lnTo>
                  <a:pt x="89" y="203"/>
                </a:lnTo>
                <a:lnTo>
                  <a:pt x="97" y="230"/>
                </a:lnTo>
                <a:lnTo>
                  <a:pt x="97" y="265"/>
                </a:lnTo>
                <a:lnTo>
                  <a:pt x="97" y="265"/>
                </a:lnTo>
                <a:lnTo>
                  <a:pt x="97" y="291"/>
                </a:lnTo>
                <a:lnTo>
                  <a:pt x="106" y="318"/>
                </a:lnTo>
                <a:lnTo>
                  <a:pt x="141" y="371"/>
                </a:lnTo>
                <a:lnTo>
                  <a:pt x="186" y="433"/>
                </a:lnTo>
                <a:lnTo>
                  <a:pt x="194" y="468"/>
                </a:lnTo>
                <a:lnTo>
                  <a:pt x="203" y="494"/>
                </a:lnTo>
                <a:lnTo>
                  <a:pt x="203" y="494"/>
                </a:lnTo>
                <a:lnTo>
                  <a:pt x="212" y="530"/>
                </a:lnTo>
                <a:lnTo>
                  <a:pt x="230" y="556"/>
                </a:lnTo>
                <a:lnTo>
                  <a:pt x="291" y="618"/>
                </a:lnTo>
                <a:lnTo>
                  <a:pt x="362" y="662"/>
                </a:lnTo>
                <a:lnTo>
                  <a:pt x="380" y="689"/>
                </a:lnTo>
                <a:lnTo>
                  <a:pt x="389" y="715"/>
                </a:lnTo>
                <a:lnTo>
                  <a:pt x="389" y="715"/>
                </a:lnTo>
                <a:lnTo>
                  <a:pt x="397" y="759"/>
                </a:lnTo>
                <a:lnTo>
                  <a:pt x="415" y="803"/>
                </a:lnTo>
                <a:lnTo>
                  <a:pt x="415" y="115"/>
                </a:lnTo>
                <a:lnTo>
                  <a:pt x="415" y="115"/>
                </a:lnTo>
                <a:lnTo>
                  <a:pt x="389" y="124"/>
                </a:lnTo>
                <a:lnTo>
                  <a:pt x="362" y="124"/>
                </a:lnTo>
                <a:lnTo>
                  <a:pt x="300" y="124"/>
                </a:lnTo>
                <a:lnTo>
                  <a:pt x="247" y="106"/>
                </a:lnTo>
                <a:lnTo>
                  <a:pt x="203" y="89"/>
                </a:lnTo>
              </a:path>
            </a:pathLst>
          </a:custGeom>
          <a:solidFill>
            <a:schemeClr val="bg1">
              <a:lumMod val="85000"/>
            </a:schemeClr>
          </a:solidFill>
          <a:ln w="9525" cap="flat">
            <a:solidFill>
              <a:schemeClr val="bg1"/>
            </a:solidFill>
            <a:bevel/>
            <a:headEnd/>
            <a:tailEnd/>
          </a:ln>
          <a:effectLst/>
        </p:spPr>
        <p:txBody>
          <a:bodyPr wrap="none" anchor="ctr"/>
          <a:lstStyle/>
          <a:p>
            <a:endParaRPr lang="de-DE"/>
          </a:p>
        </p:txBody>
      </p:sp>
      <p:sp>
        <p:nvSpPr>
          <p:cNvPr id="67" name="Titel 1"/>
          <p:cNvSpPr>
            <a:spLocks noGrp="1"/>
          </p:cNvSpPr>
          <p:nvPr>
            <p:ph type="title"/>
          </p:nvPr>
        </p:nvSpPr>
        <p:spPr>
          <a:xfrm>
            <a:off x="457201" y="938748"/>
            <a:ext cx="3008313" cy="968375"/>
          </a:xfrm>
        </p:spPr>
        <p:txBody>
          <a:bodyPr anchor="b"/>
          <a:lstStyle>
            <a:lvl1pPr algn="l">
              <a:defRPr sz="2000" b="0" i="1"/>
            </a:lvl1pPr>
          </a:lstStyle>
          <a:p>
            <a:r>
              <a:rPr lang="de-AT"/>
              <a:t>Mastertitelformat bearbeiten</a:t>
            </a:r>
            <a:endParaRPr lang="de-DE" dirty="0"/>
          </a:p>
        </p:txBody>
      </p:sp>
      <p:sp>
        <p:nvSpPr>
          <p:cNvPr id="71" name="Textplatzhalter 3"/>
          <p:cNvSpPr>
            <a:spLocks noGrp="1"/>
          </p:cNvSpPr>
          <p:nvPr>
            <p:ph type="body" sz="half" idx="2"/>
          </p:nvPr>
        </p:nvSpPr>
        <p:spPr>
          <a:xfrm>
            <a:off x="457201" y="1981309"/>
            <a:ext cx="3008313" cy="2861058"/>
          </a:xfrm>
        </p:spPr>
        <p:txBody>
          <a:bodyPr/>
          <a:lstStyle>
            <a:lvl1pPr marL="0" indent="0">
              <a:buNone/>
              <a:defRPr sz="1400" b="0" i="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9"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357833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4"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384170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ck 15"/>
          <p:cNvSpPr/>
          <p:nvPr/>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7" name="Rechteck 6"/>
          <p:cNvSpPr/>
          <p:nvPr/>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12" name="Rechteck 11"/>
          <p:cNvSpPr/>
          <p:nvPr/>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457200" y="1143009"/>
            <a:ext cx="8229600" cy="660400"/>
          </a:xfrm>
          <a:prstGeom prst="rect">
            <a:avLst/>
          </a:prstGeom>
        </p:spPr>
        <p:txBody>
          <a:bodyPr vert="horz" lIns="91440" tIns="45720" rIns="91440" bIns="45720" rtlCol="0" anchor="t">
            <a:noAutofit/>
          </a:bodyPr>
          <a:lstStyle/>
          <a:p>
            <a:r>
              <a:rPr lang="de-AT" dirty="0"/>
              <a:t>Mastertitelformat bearbeiten</a:t>
            </a:r>
            <a:endParaRPr lang="de-DE" dirty="0"/>
          </a:p>
        </p:txBody>
      </p:sp>
      <p:sp>
        <p:nvSpPr>
          <p:cNvPr id="3" name="Textplatzhalter 2"/>
          <p:cNvSpPr>
            <a:spLocks noGrp="1"/>
          </p:cNvSpPr>
          <p:nvPr>
            <p:ph type="body" idx="1"/>
          </p:nvPr>
        </p:nvSpPr>
        <p:spPr>
          <a:xfrm>
            <a:off x="457200" y="1803409"/>
            <a:ext cx="8229600" cy="3471326"/>
          </a:xfrm>
          <a:prstGeom prst="rect">
            <a:avLst/>
          </a:prstGeom>
        </p:spPr>
        <p:txBody>
          <a:bodyPr vert="horz" lIns="91440" tIns="45720" rIns="91440" bIns="45720" rtlCol="0">
            <a:normAutofit/>
          </a:bodyPr>
          <a:lstStyle/>
          <a:p>
            <a:pPr lvl="0"/>
            <a:r>
              <a:rPr lang="de-AT" dirty="0"/>
              <a:t>Mastertextformat bearbeiten</a:t>
            </a:r>
          </a:p>
          <a:p>
            <a:pPr lvl="3"/>
            <a:r>
              <a:rPr lang="de-AT" dirty="0"/>
              <a:t>Zweite Ebene</a:t>
            </a:r>
          </a:p>
          <a:p>
            <a:pPr lvl="4"/>
            <a:r>
              <a:rPr lang="de-AT" dirty="0"/>
              <a:t>Dritte Ebene</a:t>
            </a:r>
          </a:p>
          <a:p>
            <a:pPr lvl="5"/>
            <a:r>
              <a:rPr lang="de-AT" dirty="0"/>
              <a:t>Vierte Ebene</a:t>
            </a:r>
          </a:p>
          <a:p>
            <a:pPr lvl="6"/>
            <a:r>
              <a:rPr lang="de-AT" dirty="0"/>
              <a:t>Fünfte Ebene</a:t>
            </a:r>
            <a:endParaRPr lang="de-DE" dirty="0"/>
          </a:p>
        </p:txBody>
      </p:sp>
      <p:sp>
        <p:nvSpPr>
          <p:cNvPr id="6" name="Foliennummernplatzhalter 5"/>
          <p:cNvSpPr>
            <a:spLocks noGrp="1"/>
          </p:cNvSpPr>
          <p:nvPr>
            <p:ph type="sldNum" sz="quarter" idx="4"/>
          </p:nvPr>
        </p:nvSpPr>
        <p:spPr>
          <a:xfrm>
            <a:off x="8341790" y="5360055"/>
            <a:ext cx="514350" cy="304271"/>
          </a:xfrm>
          <a:prstGeom prst="rect">
            <a:avLst/>
          </a:prstGeom>
        </p:spPr>
        <p:txBody>
          <a:bodyPr vert="horz" lIns="91440" tIns="45720" rIns="91440" bIns="45720" rtlCol="0" anchor="t"/>
          <a:lstStyle>
            <a:lvl1pPr algn="r">
              <a:defRPr sz="1200">
                <a:solidFill>
                  <a:schemeClr val="accent1"/>
                </a:solidFill>
              </a:defRPr>
            </a:lvl1pPr>
          </a:lstStyle>
          <a:p>
            <a:fld id="{AF93B2B6-68E5-2D46-B060-FE1D3366BF4B}" type="slidenum">
              <a:rPr lang="de-DE" smtClean="0"/>
              <a:pPr/>
              <a:t>‹#›</a:t>
            </a:fld>
            <a:endParaRPr lang="de-DE" dirty="0"/>
          </a:p>
        </p:txBody>
      </p:sp>
      <p:pic>
        <p:nvPicPr>
          <p:cNvPr id="8" name="Bild 7" descr="Energy-Community_logo_sRGB_30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78133" y="147517"/>
            <a:ext cx="1861966" cy="521351"/>
          </a:xfrm>
          <a:prstGeom prst="rect">
            <a:avLst/>
          </a:prstGeom>
        </p:spPr>
      </p:pic>
      <p:cxnSp>
        <p:nvCxnSpPr>
          <p:cNvPr id="15" name="Gerade Verbindung 14"/>
          <p:cNvCxnSpPr/>
          <p:nvPr/>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Fußzeilenplatzhalter 4"/>
          <p:cNvSpPr txBox="1">
            <a:spLocks/>
          </p:cNvSpPr>
          <p:nvPr/>
        </p:nvSpPr>
        <p:spPr>
          <a:xfrm>
            <a:off x="3285065" y="5360055"/>
            <a:ext cx="4140202" cy="304271"/>
          </a:xfrm>
          <a:prstGeom prst="rect">
            <a:avLst/>
          </a:prstGeom>
        </p:spPr>
        <p:txBody>
          <a:bodyPr vert="horz" lIns="91440" tIns="45720" rIns="91440" bIns="45720" rtlCol="0" anchor="t"/>
          <a:lstStyle>
            <a:defPPr>
              <a:defRPr lang="de-DE"/>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a:t>Energy</a:t>
            </a:r>
            <a:r>
              <a:rPr lang="de-DE" baseline="0" dirty="0"/>
              <a:t> Community </a:t>
            </a:r>
            <a:r>
              <a:rPr lang="de-DE" baseline="0" dirty="0" err="1"/>
              <a:t>Secretariat</a:t>
            </a:r>
            <a:endParaRPr lang="de-DE" dirty="0"/>
          </a:p>
        </p:txBody>
      </p:sp>
      <p:sp>
        <p:nvSpPr>
          <p:cNvPr id="17" name="Fußzeilenplatzhalter 4"/>
          <p:cNvSpPr>
            <a:spLocks noGrp="1"/>
          </p:cNvSpPr>
          <p:nvPr>
            <p:ph type="ftr" sz="quarter" idx="3"/>
          </p:nvPr>
        </p:nvSpPr>
        <p:spPr>
          <a:xfrm>
            <a:off x="262465" y="5360055"/>
            <a:ext cx="2387601" cy="304271"/>
          </a:xfrm>
          <a:prstGeom prst="rect">
            <a:avLst/>
          </a:prstGeom>
        </p:spPr>
        <p:txBody>
          <a:bodyPr/>
          <a:lstStyle>
            <a:lvl1pPr>
              <a:defRPr sz="1200">
                <a:solidFill>
                  <a:schemeClr val="tx2"/>
                </a:solidFill>
              </a:defRPr>
            </a:lvl1pPr>
          </a:lstStyle>
          <a:p>
            <a:r>
              <a:rPr lang="en-US"/>
              <a:t>Name of the Event</a:t>
            </a:r>
            <a:endParaRPr lang="de-DE" dirty="0"/>
          </a:p>
        </p:txBody>
      </p:sp>
      <p:cxnSp>
        <p:nvCxnSpPr>
          <p:cNvPr id="20" name="Gerade Verbindung 19"/>
          <p:cNvCxnSpPr/>
          <p:nvPr/>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Rechteck 21"/>
          <p:cNvSpPr/>
          <p:nvPr userDrawn="1"/>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3" name="Rechteck 22"/>
          <p:cNvSpPr/>
          <p:nvPr userDrawn="1"/>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4" name="Rechteck 23"/>
          <p:cNvSpPr/>
          <p:nvPr userDrawn="1"/>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6" name="Gerade Verbindung 25"/>
          <p:cNvCxnSpPr/>
          <p:nvPr userDrawn="1"/>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userDrawn="1"/>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5122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hdr="0"/>
  <p:txStyles>
    <p:titleStyle>
      <a:lvl1pPr algn="l" defTabSz="457200" rtl="0" eaLnBrk="1" latinLnBrk="0" hangingPunct="1">
        <a:spcBef>
          <a:spcPct val="0"/>
        </a:spcBef>
        <a:buNone/>
        <a:defRPr sz="2800" i="1" kern="1200">
          <a:solidFill>
            <a:schemeClr val="tx2"/>
          </a:solidFill>
          <a:latin typeface="+mj-lt"/>
          <a:ea typeface="+mj-ea"/>
          <a:cs typeface="+mj-cs"/>
        </a:defRPr>
      </a:lvl1pPr>
    </p:titleStyle>
    <p:bodyStyle>
      <a:lvl1pPr marL="0" indent="0" algn="l" defTabSz="457200" rtl="0" eaLnBrk="1" latinLnBrk="0" hangingPunct="1">
        <a:lnSpc>
          <a:spcPct val="130000"/>
        </a:lnSpc>
        <a:spcBef>
          <a:spcPts val="600"/>
        </a:spcBef>
        <a:spcAft>
          <a:spcPts val="600"/>
        </a:spcAft>
        <a:buFont typeface="Arial"/>
        <a:buNone/>
        <a:defRPr sz="1700" b="1" i="1" kern="1200">
          <a:solidFill>
            <a:schemeClr val="tx2"/>
          </a:solidFill>
          <a:latin typeface="+mn-lt"/>
          <a:ea typeface="+mn-ea"/>
          <a:cs typeface="Arial"/>
        </a:defRPr>
      </a:lvl1pPr>
      <a:lvl2pPr marL="0" indent="0" algn="l" defTabSz="457200" rtl="0" eaLnBrk="1" latinLnBrk="0" hangingPunct="1">
        <a:lnSpc>
          <a:spcPct val="90000"/>
        </a:lnSpc>
        <a:spcBef>
          <a:spcPct val="20000"/>
        </a:spcBef>
        <a:spcAft>
          <a:spcPts val="0"/>
        </a:spcAft>
        <a:buFont typeface="Arial"/>
        <a:buNone/>
        <a:defRPr lang="de-AT" sz="1600" b="0" i="0" kern="1200" dirty="0" smtClean="0">
          <a:solidFill>
            <a:schemeClr val="tx1"/>
          </a:solidFill>
          <a:latin typeface="Arial"/>
          <a:ea typeface="+mn-ea"/>
          <a:cs typeface="Arial"/>
        </a:defRPr>
      </a:lvl2pPr>
      <a:lvl3pPr marL="0" marR="0" indent="0" algn="l" defTabSz="457200" rtl="0" eaLnBrk="1" fontAlgn="auto" latinLnBrk="0" hangingPunct="1">
        <a:lnSpc>
          <a:spcPct val="100000"/>
        </a:lnSpc>
        <a:spcBef>
          <a:spcPct val="20000"/>
        </a:spcBef>
        <a:spcAft>
          <a:spcPts val="600"/>
        </a:spcAft>
        <a:buClrTx/>
        <a:buSzTx/>
        <a:buFont typeface="Arial"/>
        <a:buNone/>
        <a:tabLst/>
        <a:defRPr lang="de-AT" sz="1600" b="1" i="1" kern="1200" dirty="0" smtClean="0">
          <a:solidFill>
            <a:schemeClr val="tx2"/>
          </a:solidFill>
          <a:latin typeface="Arial"/>
          <a:ea typeface="+mn-ea"/>
          <a:cs typeface="Arial"/>
        </a:defRPr>
      </a:lvl3pPr>
      <a:lvl4pPr marL="177800" indent="-177800" algn="l" defTabSz="457200" rtl="0" eaLnBrk="1" latinLnBrk="0" hangingPunct="1">
        <a:lnSpc>
          <a:spcPct val="130000"/>
        </a:lnSpc>
        <a:spcBef>
          <a:spcPts val="0"/>
        </a:spcBef>
        <a:spcAft>
          <a:spcPts val="800"/>
        </a:spcAft>
        <a:buFont typeface="Symbol" charset="2"/>
        <a:buNone/>
        <a:defRPr sz="1700" b="0" i="0" kern="1200">
          <a:solidFill>
            <a:schemeClr val="tx1">
              <a:lumMod val="75000"/>
              <a:lumOff val="25000"/>
            </a:schemeClr>
          </a:solidFill>
          <a:latin typeface="+mn-lt"/>
          <a:ea typeface="+mn-ea"/>
          <a:cs typeface="Arial"/>
        </a:defRPr>
      </a:lvl4pPr>
      <a:lvl5pPr marL="88900" indent="-88900" algn="l" defTabSz="457200" rtl="0" eaLnBrk="1" latinLnBrk="0" hangingPunct="1">
        <a:lnSpc>
          <a:spcPct val="130000"/>
        </a:lnSpc>
        <a:spcBef>
          <a:spcPts val="0"/>
        </a:spcBef>
        <a:spcAft>
          <a:spcPts val="800"/>
        </a:spcAft>
        <a:buFont typeface="Arial"/>
        <a:buChar char="•"/>
        <a:defRPr sz="1700" b="0" i="0" kern="1200">
          <a:solidFill>
            <a:schemeClr val="tx1">
              <a:lumMod val="75000"/>
              <a:lumOff val="25000"/>
            </a:schemeClr>
          </a:solidFill>
          <a:latin typeface="+mn-lt"/>
          <a:ea typeface="+mn-ea"/>
          <a:cs typeface="Arial"/>
        </a:defRPr>
      </a:lvl5pPr>
      <a:lvl6pPr marL="5397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6pPr>
      <a:lvl7pPr marL="8953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energy-community.org/implementation/package/EL.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039" y="51256"/>
            <a:ext cx="2207941" cy="69872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Bildplatzhalt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98" r="98"/>
          <a:stretch>
            <a:fillRect/>
          </a:stretch>
        </p:blipFill>
        <p:spPr/>
      </p:pic>
      <p:sp>
        <p:nvSpPr>
          <p:cNvPr id="4" name="Untertitel 3"/>
          <p:cNvSpPr>
            <a:spLocks noGrp="1"/>
          </p:cNvSpPr>
          <p:nvPr>
            <p:ph type="subTitle" idx="1"/>
          </p:nvPr>
        </p:nvSpPr>
        <p:spPr>
          <a:xfrm>
            <a:off x="4368800" y="3050883"/>
            <a:ext cx="4732161" cy="1195192"/>
          </a:xfrm>
        </p:spPr>
        <p:txBody>
          <a:bodyPr>
            <a:normAutofit/>
          </a:bodyPr>
          <a:lstStyle/>
          <a:p>
            <a:r>
              <a:rPr lang="de-DE" sz="1600" dirty="0">
                <a:solidFill>
                  <a:schemeClr val="tx2"/>
                </a:solidFill>
              </a:rPr>
              <a:t>Jasmina Trhulj, Energy Community Secretariat</a:t>
            </a:r>
          </a:p>
          <a:p>
            <a:r>
              <a:rPr lang="de-DE" sz="1600" dirty="0">
                <a:solidFill>
                  <a:schemeClr val="tx2"/>
                </a:solidFill>
              </a:rPr>
              <a:t>MESC, 13 June 2024</a:t>
            </a:r>
          </a:p>
        </p:txBody>
      </p:sp>
      <p:sp>
        <p:nvSpPr>
          <p:cNvPr id="5" name="Titel 4"/>
          <p:cNvSpPr>
            <a:spLocks noGrp="1"/>
          </p:cNvSpPr>
          <p:nvPr>
            <p:ph type="title"/>
          </p:nvPr>
        </p:nvSpPr>
        <p:spPr>
          <a:xfrm>
            <a:off x="4411839" y="1787236"/>
            <a:ext cx="4732161" cy="1286164"/>
          </a:xfrm>
        </p:spPr>
        <p:txBody>
          <a:bodyPr/>
          <a:lstStyle/>
          <a:p>
            <a:pPr algn="just"/>
            <a:r>
              <a:rPr lang="en-US" sz="1800" dirty="0">
                <a:latin typeface="Arial" panose="020B0604020202020204" pitchFamily="34" charset="0"/>
                <a:ea typeface="Times New Roman" panose="02020603050405020304" pitchFamily="18" charset="0"/>
                <a:cs typeface="Times New Roman" panose="02020603050405020304" pitchFamily="18" charset="0"/>
              </a:rPr>
              <a:t>The Electricity Integration Package in the Energy Community - Update</a:t>
            </a:r>
            <a:endParaRPr lang="de-DE" sz="1800" dirty="0"/>
          </a:p>
        </p:txBody>
      </p:sp>
    </p:spTree>
    <p:extLst>
      <p:ext uri="{BB962C8B-B14F-4D97-AF65-F5344CB8AC3E}">
        <p14:creationId xmlns:p14="http://schemas.microsoft.com/office/powerpoint/2010/main" val="128908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91C3D-F939-AE4E-7E29-2063624DB94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D040BF-F66C-42A6-F7EB-403F1E2BAC06}"/>
              </a:ext>
            </a:extLst>
          </p:cNvPr>
          <p:cNvSpPr>
            <a:spLocks noGrp="1"/>
          </p:cNvSpPr>
          <p:nvPr>
            <p:ph type="sldNum" sz="quarter" idx="12"/>
          </p:nvPr>
        </p:nvSpPr>
        <p:spPr/>
        <p:txBody>
          <a:bodyPr/>
          <a:lstStyle/>
          <a:p>
            <a:fld id="{AF93B2B6-68E5-2D46-B060-FE1D3366BF4B}" type="slidenum">
              <a:rPr lang="de-DE" smtClean="0"/>
              <a:pPr/>
              <a:t>2</a:t>
            </a:fld>
            <a:endParaRPr lang="de-DE" dirty="0"/>
          </a:p>
        </p:txBody>
      </p:sp>
      <p:sp>
        <p:nvSpPr>
          <p:cNvPr id="10" name="Slide Number Placeholder 1">
            <a:extLst>
              <a:ext uri="{FF2B5EF4-FFF2-40B4-BE49-F238E27FC236}">
                <a16:creationId xmlns:a16="http://schemas.microsoft.com/office/drawing/2014/main" id="{523C4562-5EF5-F906-3258-387F4FB6901E}"/>
              </a:ext>
            </a:extLst>
          </p:cNvPr>
          <p:cNvSpPr txBox="1">
            <a:spLocks/>
          </p:cNvSpPr>
          <p:nvPr/>
        </p:nvSpPr>
        <p:spPr>
          <a:xfrm>
            <a:off x="8341790" y="5360055"/>
            <a:ext cx="514350" cy="304271"/>
          </a:xfrm>
          <a:prstGeom prst="rect">
            <a:avLst/>
          </a:prstGeom>
        </p:spPr>
        <p:txBody>
          <a:bodyPr vert="horz" lIns="91440" tIns="45720" rIns="91440" bIns="45720" rtlCol="0" anchor="t"/>
          <a:lstStyle>
            <a:defPPr>
              <a:defRPr lang="de-DE"/>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B2B6-68E5-2D46-B060-FE1D3366BF4B}" type="slidenum">
              <a:rPr lang="de-DE" smtClean="0"/>
              <a:pPr/>
              <a:t>2</a:t>
            </a:fld>
            <a:endParaRPr lang="de-DE" dirty="0"/>
          </a:p>
        </p:txBody>
      </p:sp>
      <p:sp>
        <p:nvSpPr>
          <p:cNvPr id="14" name="Titel 6">
            <a:extLst>
              <a:ext uri="{FF2B5EF4-FFF2-40B4-BE49-F238E27FC236}">
                <a16:creationId xmlns:a16="http://schemas.microsoft.com/office/drawing/2014/main" id="{ADF844E0-088F-5952-694B-AFE2EB745AFD}"/>
              </a:ext>
            </a:extLst>
          </p:cNvPr>
          <p:cNvSpPr txBox="1">
            <a:spLocks/>
          </p:cNvSpPr>
          <p:nvPr/>
        </p:nvSpPr>
        <p:spPr>
          <a:xfrm>
            <a:off x="152400" y="203200"/>
            <a:ext cx="837948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sz="1600" b="1" dirty="0"/>
          </a:p>
        </p:txBody>
      </p:sp>
      <p:sp>
        <p:nvSpPr>
          <p:cNvPr id="65" name="Titel 6">
            <a:extLst>
              <a:ext uri="{FF2B5EF4-FFF2-40B4-BE49-F238E27FC236}">
                <a16:creationId xmlns:a16="http://schemas.microsoft.com/office/drawing/2014/main" id="{9AA91AB7-D841-2990-1BA0-BD3F377BBE2E}"/>
              </a:ext>
            </a:extLst>
          </p:cNvPr>
          <p:cNvSpPr txBox="1">
            <a:spLocks/>
          </p:cNvSpPr>
          <p:nvPr/>
        </p:nvSpPr>
        <p:spPr>
          <a:xfrm>
            <a:off x="152399" y="193546"/>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400" b="1" dirty="0">
                <a:highlight>
                  <a:srgbClr val="FFFFFF"/>
                </a:highlight>
              </a:rPr>
              <a:t>Electricity Integration Package - Transposition Status</a:t>
            </a:r>
            <a:endParaRPr lang="de-DE" sz="1600" b="1" dirty="0">
              <a:highlight>
                <a:srgbClr val="FFFFFF"/>
              </a:highlight>
            </a:endParaRPr>
          </a:p>
        </p:txBody>
      </p:sp>
      <p:pic>
        <p:nvPicPr>
          <p:cNvPr id="13" name="Picture 12" descr="C:\Users\cmu\Desktop\EnCS logo.png">
            <a:extLst>
              <a:ext uri="{FF2B5EF4-FFF2-40B4-BE49-F238E27FC236}">
                <a16:creationId xmlns:a16="http://schemas.microsoft.com/office/drawing/2014/main" id="{9BC437C6-8CA1-EE35-FF42-96C68D7480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pic>
        <p:nvPicPr>
          <p:cNvPr id="27" name="Picture 26">
            <a:extLst>
              <a:ext uri="{FF2B5EF4-FFF2-40B4-BE49-F238E27FC236}">
                <a16:creationId xmlns:a16="http://schemas.microsoft.com/office/drawing/2014/main" id="{DE194B16-6238-D28F-4B8F-8FD1F0279031}"/>
              </a:ext>
            </a:extLst>
          </p:cNvPr>
          <p:cNvPicPr>
            <a:picLocks noChangeAspect="1"/>
          </p:cNvPicPr>
          <p:nvPr/>
        </p:nvPicPr>
        <p:blipFill rotWithShape="1">
          <a:blip r:embed="rId4"/>
          <a:srcRect l="44606" t="54551" b="8908"/>
          <a:stretch/>
        </p:blipFill>
        <p:spPr>
          <a:xfrm>
            <a:off x="2399045" y="862793"/>
            <a:ext cx="4773385" cy="3018772"/>
          </a:xfrm>
          <a:prstGeom prst="rect">
            <a:avLst/>
          </a:prstGeom>
        </p:spPr>
      </p:pic>
      <p:sp>
        <p:nvSpPr>
          <p:cNvPr id="28" name="TextBox 27">
            <a:extLst>
              <a:ext uri="{FF2B5EF4-FFF2-40B4-BE49-F238E27FC236}">
                <a16:creationId xmlns:a16="http://schemas.microsoft.com/office/drawing/2014/main" id="{884195DA-5CAC-9131-319A-3F3DDB19D62F}"/>
              </a:ext>
            </a:extLst>
          </p:cNvPr>
          <p:cNvSpPr txBox="1"/>
          <p:nvPr/>
        </p:nvSpPr>
        <p:spPr>
          <a:xfrm>
            <a:off x="774408" y="2519961"/>
            <a:ext cx="2243987" cy="477337"/>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a:solidFill>
                  <a:srgbClr val="FFFF00"/>
                </a:solidFill>
                <a:ea typeface="DejaVu Sans"/>
                <a:cs typeface="DejaVu Sans"/>
              </a:rPr>
              <a:t>Drafts currently aligned with the entities’ ministries</a:t>
            </a:r>
          </a:p>
          <a:p>
            <a:pPr marL="155522" indent="-155522" defTabSz="414726">
              <a:defRPr/>
            </a:pPr>
            <a:r>
              <a:rPr lang="en-US" sz="907" kern="0" dirty="0">
                <a:solidFill>
                  <a:srgbClr val="FFFF00"/>
                </a:solidFill>
                <a:latin typeface="Arial"/>
                <a:ea typeface="DejaVu Sans"/>
                <a:cs typeface="DejaVu Sans"/>
              </a:rPr>
              <a:t>Not yet submitted to ECS for review</a:t>
            </a:r>
          </a:p>
        </p:txBody>
      </p:sp>
      <p:sp>
        <p:nvSpPr>
          <p:cNvPr id="29" name="Rectangle: Rounded Corners 28">
            <a:extLst>
              <a:ext uri="{FF2B5EF4-FFF2-40B4-BE49-F238E27FC236}">
                <a16:creationId xmlns:a16="http://schemas.microsoft.com/office/drawing/2014/main" id="{10966E95-65EF-13C1-CCFA-68B4C783B3C4}"/>
              </a:ext>
            </a:extLst>
          </p:cNvPr>
          <p:cNvSpPr/>
          <p:nvPr/>
        </p:nvSpPr>
        <p:spPr>
          <a:xfrm>
            <a:off x="6455421" y="2708292"/>
            <a:ext cx="2385452" cy="360000"/>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First draft developed by EU4Energy submitted to the ECS for review </a:t>
            </a:r>
          </a:p>
        </p:txBody>
      </p:sp>
      <p:sp>
        <p:nvSpPr>
          <p:cNvPr id="30" name="TextBox 29">
            <a:extLst>
              <a:ext uri="{FF2B5EF4-FFF2-40B4-BE49-F238E27FC236}">
                <a16:creationId xmlns:a16="http://schemas.microsoft.com/office/drawing/2014/main" id="{2F2864DA-6A3D-DE94-F775-9EBED27F97A7}"/>
              </a:ext>
            </a:extLst>
          </p:cNvPr>
          <p:cNvSpPr txBox="1"/>
          <p:nvPr/>
        </p:nvSpPr>
        <p:spPr>
          <a:xfrm>
            <a:off x="4296330" y="1904018"/>
            <a:ext cx="2243987" cy="52100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a:solidFill>
                  <a:srgbClr val="FFFF00"/>
                </a:solidFill>
                <a:ea typeface="DejaVu Sans"/>
                <a:cs typeface="DejaVu Sans"/>
              </a:rPr>
              <a:t>Draft legislative acts to be submitted to ECS for review by mid-June</a:t>
            </a:r>
          </a:p>
        </p:txBody>
      </p:sp>
      <p:sp>
        <p:nvSpPr>
          <p:cNvPr id="31" name="Rectangle: Rounded Corners 30">
            <a:extLst>
              <a:ext uri="{FF2B5EF4-FFF2-40B4-BE49-F238E27FC236}">
                <a16:creationId xmlns:a16="http://schemas.microsoft.com/office/drawing/2014/main" id="{1109A4EB-60B4-7C31-A568-3999D1541B1F}"/>
              </a:ext>
            </a:extLst>
          </p:cNvPr>
          <p:cNvSpPr/>
          <p:nvPr/>
        </p:nvSpPr>
        <p:spPr>
          <a:xfrm>
            <a:off x="1396473" y="1987025"/>
            <a:ext cx="2541015" cy="473333"/>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ECS reviewed draft Energy Law in Oct 23</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Drafting resumed, new draft in August 24</a:t>
            </a:r>
          </a:p>
        </p:txBody>
      </p:sp>
      <p:sp>
        <p:nvSpPr>
          <p:cNvPr id="32" name="Rectangle: Rounded Corners 31">
            <a:extLst>
              <a:ext uri="{FF2B5EF4-FFF2-40B4-BE49-F238E27FC236}">
                <a16:creationId xmlns:a16="http://schemas.microsoft.com/office/drawing/2014/main" id="{A6B9A06B-8E83-DD39-9C38-4B6C27A48C1F}"/>
              </a:ext>
            </a:extLst>
          </p:cNvPr>
          <p:cNvSpPr/>
          <p:nvPr/>
        </p:nvSpPr>
        <p:spPr>
          <a:xfrm>
            <a:off x="4004887" y="1017375"/>
            <a:ext cx="2619877" cy="67182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New draft version submitted to the ECS for review in May 2024</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Ministry established WGs for the finalization of the draft</a:t>
            </a:r>
          </a:p>
        </p:txBody>
      </p:sp>
      <p:sp>
        <p:nvSpPr>
          <p:cNvPr id="5" name="Rectangle: Rounded Corners 4">
            <a:extLst>
              <a:ext uri="{FF2B5EF4-FFF2-40B4-BE49-F238E27FC236}">
                <a16:creationId xmlns:a16="http://schemas.microsoft.com/office/drawing/2014/main" id="{C0927AF7-F08F-38D2-579D-AADC61711DBE}"/>
              </a:ext>
            </a:extLst>
          </p:cNvPr>
          <p:cNvSpPr/>
          <p:nvPr/>
        </p:nvSpPr>
        <p:spPr>
          <a:xfrm>
            <a:off x="1507771" y="3812076"/>
            <a:ext cx="2343545" cy="36843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First draft expected to be submitted to ECS in July 2024</a:t>
            </a:r>
          </a:p>
        </p:txBody>
      </p:sp>
      <p:sp>
        <p:nvSpPr>
          <p:cNvPr id="34" name="Rectangle: Rounded Corners 33">
            <a:extLst>
              <a:ext uri="{FF2B5EF4-FFF2-40B4-BE49-F238E27FC236}">
                <a16:creationId xmlns:a16="http://schemas.microsoft.com/office/drawing/2014/main" id="{BE8EF732-CFA5-364F-A853-AD83CA9A2042}"/>
              </a:ext>
            </a:extLst>
          </p:cNvPr>
          <p:cNvSpPr/>
          <p:nvPr/>
        </p:nvSpPr>
        <p:spPr>
          <a:xfrm>
            <a:off x="3228797" y="3279260"/>
            <a:ext cx="2728121" cy="448660"/>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ECS reviewed draft Energy Law in Jan 2024</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New Government awaited to resume the process</a:t>
            </a:r>
          </a:p>
        </p:txBody>
      </p:sp>
      <p:sp>
        <p:nvSpPr>
          <p:cNvPr id="35" name="Rectangle: Rounded Corners 34">
            <a:extLst>
              <a:ext uri="{FF2B5EF4-FFF2-40B4-BE49-F238E27FC236}">
                <a16:creationId xmlns:a16="http://schemas.microsoft.com/office/drawing/2014/main" id="{909D7CDC-EA70-0A78-5E70-59E03B1D4310}"/>
              </a:ext>
            </a:extLst>
          </p:cNvPr>
          <p:cNvSpPr/>
          <p:nvPr/>
        </p:nvSpPr>
        <p:spPr>
          <a:xfrm>
            <a:off x="900760" y="3099650"/>
            <a:ext cx="2124652" cy="477337"/>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Drafts developed with ECS TA</a:t>
            </a:r>
          </a:p>
          <a:p>
            <a:pPr marL="155522" indent="-155522" defTabSz="414726">
              <a:buFont typeface="Arial" panose="020B0604020202020204" pitchFamily="34" charset="0"/>
              <a:buChar char="•"/>
              <a:defRPr/>
            </a:pPr>
            <a:r>
              <a:rPr lang="en-US" sz="907" kern="0" dirty="0" err="1">
                <a:solidFill>
                  <a:srgbClr val="FFFF00"/>
                </a:solidFill>
                <a:latin typeface="Arial"/>
                <a:ea typeface="DejaVu Sans"/>
                <a:cs typeface="DejaVu Sans"/>
              </a:rPr>
              <a:t>Finalisation</a:t>
            </a:r>
            <a:r>
              <a:rPr lang="en-US" sz="907" kern="0" dirty="0">
                <a:solidFill>
                  <a:srgbClr val="FFFF00"/>
                </a:solidFill>
                <a:latin typeface="Arial"/>
                <a:ea typeface="DejaVu Sans"/>
                <a:cs typeface="DejaVu Sans"/>
              </a:rPr>
              <a:t> ongoing, expected to be adopted by the end of 2024</a:t>
            </a:r>
          </a:p>
        </p:txBody>
      </p:sp>
      <p:sp>
        <p:nvSpPr>
          <p:cNvPr id="36" name="Rectangle: Rounded Corners 35">
            <a:extLst>
              <a:ext uri="{FF2B5EF4-FFF2-40B4-BE49-F238E27FC236}">
                <a16:creationId xmlns:a16="http://schemas.microsoft.com/office/drawing/2014/main" id="{6F208C63-E842-AFD8-48D3-CAB2F4C14EED}"/>
              </a:ext>
            </a:extLst>
          </p:cNvPr>
          <p:cNvSpPr/>
          <p:nvPr/>
        </p:nvSpPr>
        <p:spPr>
          <a:xfrm>
            <a:off x="6411104" y="1507483"/>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Ukraine</a:t>
            </a:r>
            <a:endParaRPr lang="en-AT" sz="998" kern="0" dirty="0">
              <a:solidFill>
                <a:prstClr val="white"/>
              </a:solidFill>
              <a:latin typeface="Arial"/>
              <a:ea typeface="DejaVu Sans"/>
              <a:cs typeface="DejaVu Sans"/>
            </a:endParaRPr>
          </a:p>
        </p:txBody>
      </p:sp>
      <p:sp>
        <p:nvSpPr>
          <p:cNvPr id="37" name="Rectangle: Rounded Corners 36">
            <a:extLst>
              <a:ext uri="{FF2B5EF4-FFF2-40B4-BE49-F238E27FC236}">
                <a16:creationId xmlns:a16="http://schemas.microsoft.com/office/drawing/2014/main" id="{BE32C5B7-8D4B-597D-BDB2-C01D4EE49645}"/>
              </a:ext>
            </a:extLst>
          </p:cNvPr>
          <p:cNvSpPr/>
          <p:nvPr/>
        </p:nvSpPr>
        <p:spPr>
          <a:xfrm>
            <a:off x="8369592" y="2997298"/>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Georgia</a:t>
            </a:r>
            <a:endParaRPr lang="en-AT" sz="998" kern="0" dirty="0">
              <a:solidFill>
                <a:prstClr val="white"/>
              </a:solidFill>
              <a:latin typeface="Arial"/>
              <a:ea typeface="DejaVu Sans"/>
              <a:cs typeface="DejaVu Sans"/>
            </a:endParaRPr>
          </a:p>
        </p:txBody>
      </p:sp>
      <p:sp>
        <p:nvSpPr>
          <p:cNvPr id="38" name="Rectangle: Rounded Corners 37">
            <a:extLst>
              <a:ext uri="{FF2B5EF4-FFF2-40B4-BE49-F238E27FC236}">
                <a16:creationId xmlns:a16="http://schemas.microsoft.com/office/drawing/2014/main" id="{53C432F0-A221-30CD-7F68-6EA744AEC577}"/>
              </a:ext>
            </a:extLst>
          </p:cNvPr>
          <p:cNvSpPr/>
          <p:nvPr/>
        </p:nvSpPr>
        <p:spPr>
          <a:xfrm>
            <a:off x="6411104" y="1830648"/>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Moldova</a:t>
            </a:r>
            <a:endParaRPr lang="en-AT" sz="998" kern="0" dirty="0">
              <a:solidFill>
                <a:prstClr val="white"/>
              </a:solidFill>
              <a:latin typeface="Arial"/>
              <a:ea typeface="DejaVu Sans"/>
              <a:cs typeface="DejaVu Sans"/>
            </a:endParaRPr>
          </a:p>
        </p:txBody>
      </p:sp>
      <p:sp>
        <p:nvSpPr>
          <p:cNvPr id="39" name="Rectangle: Rounded Corners 38">
            <a:extLst>
              <a:ext uri="{FF2B5EF4-FFF2-40B4-BE49-F238E27FC236}">
                <a16:creationId xmlns:a16="http://schemas.microsoft.com/office/drawing/2014/main" id="{F25C8A86-9EC9-3DDB-5F10-5274FEAADE64}"/>
              </a:ext>
            </a:extLst>
          </p:cNvPr>
          <p:cNvSpPr/>
          <p:nvPr/>
        </p:nvSpPr>
        <p:spPr>
          <a:xfrm>
            <a:off x="951541" y="4044039"/>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Albania</a:t>
            </a:r>
            <a:endParaRPr lang="en-AT" sz="998" kern="0" dirty="0">
              <a:solidFill>
                <a:prstClr val="white"/>
              </a:solidFill>
              <a:latin typeface="Arial"/>
              <a:ea typeface="DejaVu Sans"/>
              <a:cs typeface="DejaVu Sans"/>
            </a:endParaRPr>
          </a:p>
        </p:txBody>
      </p:sp>
      <p:sp>
        <p:nvSpPr>
          <p:cNvPr id="40" name="Rectangle: Rounded Corners 39">
            <a:extLst>
              <a:ext uri="{FF2B5EF4-FFF2-40B4-BE49-F238E27FC236}">
                <a16:creationId xmlns:a16="http://schemas.microsoft.com/office/drawing/2014/main" id="{166388DE-8A55-C5F4-15E2-1088B9E61C1C}"/>
              </a:ext>
            </a:extLst>
          </p:cNvPr>
          <p:cNvSpPr/>
          <p:nvPr/>
        </p:nvSpPr>
        <p:spPr>
          <a:xfrm>
            <a:off x="5469123" y="3494862"/>
            <a:ext cx="750739" cy="368430"/>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North Macedonia</a:t>
            </a:r>
            <a:endParaRPr lang="en-AT" sz="998" kern="0" dirty="0">
              <a:solidFill>
                <a:prstClr val="white"/>
              </a:solidFill>
              <a:latin typeface="Arial"/>
              <a:ea typeface="DejaVu Sans"/>
              <a:cs typeface="DejaVu Sans"/>
            </a:endParaRPr>
          </a:p>
        </p:txBody>
      </p:sp>
      <p:sp>
        <p:nvSpPr>
          <p:cNvPr id="41" name="Rectangle: Rounded Corners 40">
            <a:extLst>
              <a:ext uri="{FF2B5EF4-FFF2-40B4-BE49-F238E27FC236}">
                <a16:creationId xmlns:a16="http://schemas.microsoft.com/office/drawing/2014/main" id="{FFB18A35-6FF9-A0B1-CBC0-FF8394273215}"/>
              </a:ext>
            </a:extLst>
          </p:cNvPr>
          <p:cNvSpPr/>
          <p:nvPr/>
        </p:nvSpPr>
        <p:spPr>
          <a:xfrm>
            <a:off x="228037" y="3457047"/>
            <a:ext cx="819558"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Montenegro</a:t>
            </a:r>
            <a:endParaRPr lang="en-AT" sz="998" kern="0" dirty="0">
              <a:solidFill>
                <a:prstClr val="white"/>
              </a:solidFill>
              <a:latin typeface="Arial"/>
              <a:ea typeface="DejaVu Sans"/>
              <a:cs typeface="DejaVu Sans"/>
            </a:endParaRPr>
          </a:p>
        </p:txBody>
      </p:sp>
      <p:sp>
        <p:nvSpPr>
          <p:cNvPr id="42" name="Rectangle: Rounded Corners 41">
            <a:extLst>
              <a:ext uri="{FF2B5EF4-FFF2-40B4-BE49-F238E27FC236}">
                <a16:creationId xmlns:a16="http://schemas.microsoft.com/office/drawing/2014/main" id="{BF0831B4-90DE-4B69-0F0D-90CB62306B29}"/>
              </a:ext>
            </a:extLst>
          </p:cNvPr>
          <p:cNvSpPr/>
          <p:nvPr/>
        </p:nvSpPr>
        <p:spPr>
          <a:xfrm>
            <a:off x="832523" y="2091182"/>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Serbia</a:t>
            </a:r>
            <a:endParaRPr lang="en-AT" sz="998" kern="0" dirty="0">
              <a:solidFill>
                <a:prstClr val="white"/>
              </a:solidFill>
              <a:latin typeface="Arial"/>
              <a:ea typeface="DejaVu Sans"/>
              <a:cs typeface="DejaVu Sans"/>
            </a:endParaRPr>
          </a:p>
        </p:txBody>
      </p:sp>
      <p:sp>
        <p:nvSpPr>
          <p:cNvPr id="43" name="Rectangle: Rounded Corners 42">
            <a:extLst>
              <a:ext uri="{FF2B5EF4-FFF2-40B4-BE49-F238E27FC236}">
                <a16:creationId xmlns:a16="http://schemas.microsoft.com/office/drawing/2014/main" id="{8F619E23-4745-3408-E664-4BE8BC4DD2F8}"/>
              </a:ext>
            </a:extLst>
          </p:cNvPr>
          <p:cNvSpPr/>
          <p:nvPr/>
        </p:nvSpPr>
        <p:spPr>
          <a:xfrm>
            <a:off x="16928" y="2592633"/>
            <a:ext cx="947010" cy="319912"/>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Bosnia and Herzegovina</a:t>
            </a:r>
            <a:endParaRPr lang="en-AT" sz="998" kern="0" dirty="0">
              <a:solidFill>
                <a:prstClr val="white"/>
              </a:solidFill>
              <a:latin typeface="Arial"/>
              <a:ea typeface="DejaVu Sans"/>
              <a:cs typeface="DejaVu Sans"/>
            </a:endParaRPr>
          </a:p>
        </p:txBody>
      </p:sp>
      <p:sp>
        <p:nvSpPr>
          <p:cNvPr id="44" name="Rectangle: Rounded Corners 43">
            <a:extLst>
              <a:ext uri="{FF2B5EF4-FFF2-40B4-BE49-F238E27FC236}">
                <a16:creationId xmlns:a16="http://schemas.microsoft.com/office/drawing/2014/main" id="{8F6EBF14-DEE5-0F4B-E7F8-5AC39CA79108}"/>
              </a:ext>
            </a:extLst>
          </p:cNvPr>
          <p:cNvSpPr/>
          <p:nvPr/>
        </p:nvSpPr>
        <p:spPr>
          <a:xfrm>
            <a:off x="3249314" y="2557012"/>
            <a:ext cx="2385452" cy="621262"/>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ECS reviewed draft Laws on Energy and Electricity in March 2024</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New draft versions under preparation</a:t>
            </a:r>
          </a:p>
        </p:txBody>
      </p:sp>
      <p:sp>
        <p:nvSpPr>
          <p:cNvPr id="45" name="Rectangle: Rounded Corners 44">
            <a:extLst>
              <a:ext uri="{FF2B5EF4-FFF2-40B4-BE49-F238E27FC236}">
                <a16:creationId xmlns:a16="http://schemas.microsoft.com/office/drawing/2014/main" id="{0ABD8C13-57D7-A21C-8AB5-62CBB069F548}"/>
              </a:ext>
            </a:extLst>
          </p:cNvPr>
          <p:cNvSpPr/>
          <p:nvPr/>
        </p:nvSpPr>
        <p:spPr>
          <a:xfrm>
            <a:off x="5467333" y="2747188"/>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Kosovo*</a:t>
            </a:r>
            <a:endParaRPr lang="en-AT" sz="998" kern="0" dirty="0">
              <a:solidFill>
                <a:prstClr val="white"/>
              </a:solidFill>
              <a:latin typeface="Arial"/>
              <a:ea typeface="DejaVu Sans"/>
              <a:cs typeface="DejaVu Sans"/>
            </a:endParaRPr>
          </a:p>
        </p:txBody>
      </p:sp>
      <p:sp>
        <p:nvSpPr>
          <p:cNvPr id="3" name="Rectangle 2">
            <a:extLst>
              <a:ext uri="{FF2B5EF4-FFF2-40B4-BE49-F238E27FC236}">
                <a16:creationId xmlns:a16="http://schemas.microsoft.com/office/drawing/2014/main" id="{78B84956-3E62-B9BF-B04E-6F8A156DF675}"/>
              </a:ext>
            </a:extLst>
          </p:cNvPr>
          <p:cNvSpPr/>
          <p:nvPr/>
        </p:nvSpPr>
        <p:spPr>
          <a:xfrm>
            <a:off x="3144747" y="4171286"/>
            <a:ext cx="5999253" cy="1168058"/>
          </a:xfrm>
          <a:prstGeom prst="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80641" lvl="4" defTabSz="414726">
              <a:lnSpc>
                <a:spcPct val="130000"/>
              </a:lnSpc>
              <a:spcAft>
                <a:spcPts val="726"/>
              </a:spcAft>
              <a:defRPr/>
            </a:pPr>
            <a:r>
              <a:rPr lang="en-US" sz="1200" b="1" kern="0" dirty="0">
                <a:solidFill>
                  <a:srgbClr val="283583"/>
                </a:solidFill>
                <a:latin typeface="Arial"/>
                <a:ea typeface="DejaVu Sans"/>
                <a:cs typeface="Arial"/>
              </a:rPr>
              <a:t>Florence Forum: The market coupling will take place upon the full transposition and implementation of the Electricity integration package.</a:t>
            </a:r>
          </a:p>
          <a:p>
            <a:pPr marL="80641" lvl="4" defTabSz="414726">
              <a:lnSpc>
                <a:spcPct val="130000"/>
              </a:lnSpc>
              <a:spcAft>
                <a:spcPts val="726"/>
              </a:spcAft>
              <a:defRPr/>
            </a:pPr>
            <a:r>
              <a:rPr lang="en-US" sz="1200" b="1" kern="0" dirty="0">
                <a:solidFill>
                  <a:srgbClr val="283583"/>
                </a:solidFill>
                <a:latin typeface="Arial"/>
                <a:ea typeface="DejaVu Sans"/>
                <a:cs typeface="Arial"/>
              </a:rPr>
              <a:t>Athens Forum urged Contracting Parties to accelerate activities to complete the transposition process imminently and not later than by the end of 2024. </a:t>
            </a:r>
          </a:p>
        </p:txBody>
      </p:sp>
    </p:spTree>
    <p:extLst>
      <p:ext uri="{BB962C8B-B14F-4D97-AF65-F5344CB8AC3E}">
        <p14:creationId xmlns:p14="http://schemas.microsoft.com/office/powerpoint/2010/main" val="355716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2C4C0-2A26-5DEE-B372-0046E5DF93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EA8FDB-FA1D-755A-3CC8-DDEF1BF84175}"/>
              </a:ext>
            </a:extLst>
          </p:cNvPr>
          <p:cNvSpPr>
            <a:spLocks noGrp="1"/>
          </p:cNvSpPr>
          <p:nvPr>
            <p:ph type="sldNum" sz="quarter" idx="12"/>
          </p:nvPr>
        </p:nvSpPr>
        <p:spPr/>
        <p:txBody>
          <a:bodyPr/>
          <a:lstStyle/>
          <a:p>
            <a:fld id="{AF93B2B6-68E5-2D46-B060-FE1D3366BF4B}" type="slidenum">
              <a:rPr lang="de-DE" smtClean="0"/>
              <a:pPr/>
              <a:t>3</a:t>
            </a:fld>
            <a:endParaRPr lang="de-DE" dirty="0"/>
          </a:p>
        </p:txBody>
      </p:sp>
      <p:sp>
        <p:nvSpPr>
          <p:cNvPr id="10" name="Slide Number Placeholder 1">
            <a:extLst>
              <a:ext uri="{FF2B5EF4-FFF2-40B4-BE49-F238E27FC236}">
                <a16:creationId xmlns:a16="http://schemas.microsoft.com/office/drawing/2014/main" id="{EA690ACF-4D00-5658-A494-2861990493A3}"/>
              </a:ext>
            </a:extLst>
          </p:cNvPr>
          <p:cNvSpPr txBox="1">
            <a:spLocks/>
          </p:cNvSpPr>
          <p:nvPr/>
        </p:nvSpPr>
        <p:spPr>
          <a:xfrm>
            <a:off x="8341790" y="5360055"/>
            <a:ext cx="514350" cy="304271"/>
          </a:xfrm>
          <a:prstGeom prst="rect">
            <a:avLst/>
          </a:prstGeom>
        </p:spPr>
        <p:txBody>
          <a:bodyPr vert="horz" lIns="91440" tIns="45720" rIns="91440" bIns="45720" rtlCol="0" anchor="t"/>
          <a:lstStyle>
            <a:defPPr>
              <a:defRPr lang="de-DE"/>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B2B6-68E5-2D46-B060-FE1D3366BF4B}" type="slidenum">
              <a:rPr lang="de-DE" smtClean="0"/>
              <a:pPr/>
              <a:t>3</a:t>
            </a:fld>
            <a:endParaRPr lang="de-DE" dirty="0"/>
          </a:p>
        </p:txBody>
      </p:sp>
      <p:sp>
        <p:nvSpPr>
          <p:cNvPr id="14" name="Titel 6">
            <a:extLst>
              <a:ext uri="{FF2B5EF4-FFF2-40B4-BE49-F238E27FC236}">
                <a16:creationId xmlns:a16="http://schemas.microsoft.com/office/drawing/2014/main" id="{4D39F046-42BD-08FC-FFDC-E3107D35B647}"/>
              </a:ext>
            </a:extLst>
          </p:cNvPr>
          <p:cNvSpPr txBox="1">
            <a:spLocks/>
          </p:cNvSpPr>
          <p:nvPr/>
        </p:nvSpPr>
        <p:spPr>
          <a:xfrm>
            <a:off x="152400" y="203200"/>
            <a:ext cx="837948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sz="1600" b="1" dirty="0"/>
          </a:p>
        </p:txBody>
      </p:sp>
      <p:sp>
        <p:nvSpPr>
          <p:cNvPr id="65" name="Titel 6">
            <a:extLst>
              <a:ext uri="{FF2B5EF4-FFF2-40B4-BE49-F238E27FC236}">
                <a16:creationId xmlns:a16="http://schemas.microsoft.com/office/drawing/2014/main" id="{9A18EAE9-EB35-1A5D-4FC5-CC23C9F0004B}"/>
              </a:ext>
            </a:extLst>
          </p:cNvPr>
          <p:cNvSpPr txBox="1">
            <a:spLocks/>
          </p:cNvSpPr>
          <p:nvPr/>
        </p:nvSpPr>
        <p:spPr>
          <a:xfrm>
            <a:off x="152399" y="193546"/>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400" b="1" dirty="0">
                <a:highlight>
                  <a:srgbClr val="FFFFFF"/>
                </a:highlight>
              </a:rPr>
              <a:t>Short-term markets and NEMO status</a:t>
            </a:r>
            <a:endParaRPr lang="de-DE" sz="1600" b="1" dirty="0">
              <a:highlight>
                <a:srgbClr val="FFFFFF"/>
              </a:highlight>
            </a:endParaRPr>
          </a:p>
        </p:txBody>
      </p:sp>
      <p:pic>
        <p:nvPicPr>
          <p:cNvPr id="13" name="Picture 12" descr="C:\Users\cmu\Desktop\EnCS logo.png">
            <a:extLst>
              <a:ext uri="{FF2B5EF4-FFF2-40B4-BE49-F238E27FC236}">
                <a16:creationId xmlns:a16="http://schemas.microsoft.com/office/drawing/2014/main" id="{62330789-2594-F9E0-2420-4974AD8BDD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pic>
        <p:nvPicPr>
          <p:cNvPr id="26" name="Picture 25">
            <a:extLst>
              <a:ext uri="{FF2B5EF4-FFF2-40B4-BE49-F238E27FC236}">
                <a16:creationId xmlns:a16="http://schemas.microsoft.com/office/drawing/2014/main" id="{3C4A63B5-3EAB-12FB-0E35-DD7C2FA2303B}"/>
              </a:ext>
            </a:extLst>
          </p:cNvPr>
          <p:cNvPicPr>
            <a:picLocks noChangeAspect="1"/>
          </p:cNvPicPr>
          <p:nvPr/>
        </p:nvPicPr>
        <p:blipFill rotWithShape="1">
          <a:blip r:embed="rId3"/>
          <a:srcRect l="44606" t="54551" b="8908"/>
          <a:stretch/>
        </p:blipFill>
        <p:spPr>
          <a:xfrm>
            <a:off x="1853452" y="1466578"/>
            <a:ext cx="4773385" cy="3018772"/>
          </a:xfrm>
          <a:prstGeom prst="rect">
            <a:avLst/>
          </a:prstGeom>
        </p:spPr>
      </p:pic>
      <p:sp>
        <p:nvSpPr>
          <p:cNvPr id="46" name="TextBox 45">
            <a:extLst>
              <a:ext uri="{FF2B5EF4-FFF2-40B4-BE49-F238E27FC236}">
                <a16:creationId xmlns:a16="http://schemas.microsoft.com/office/drawing/2014/main" id="{243E43A2-795E-5C6C-F108-00A79C73851A}"/>
              </a:ext>
            </a:extLst>
          </p:cNvPr>
          <p:cNvSpPr txBox="1"/>
          <p:nvPr/>
        </p:nvSpPr>
        <p:spPr>
          <a:xfrm>
            <a:off x="933958" y="3185251"/>
            <a:ext cx="1226733" cy="308324"/>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defTabSz="414726">
              <a:buNone/>
              <a:defRPr/>
            </a:pPr>
            <a:r>
              <a:rPr lang="en-US" sz="907" kern="0" dirty="0">
                <a:solidFill>
                  <a:prstClr val="black"/>
                </a:solidFill>
                <a:latin typeface="Arial"/>
                <a:ea typeface="DejaVu Sans"/>
                <a:cs typeface="DejaVu Sans"/>
              </a:rPr>
              <a:t>No DA/ID market</a:t>
            </a:r>
            <a:endParaRPr lang="en-AT" sz="907" kern="0" dirty="0">
              <a:solidFill>
                <a:prstClr val="black"/>
              </a:solidFill>
              <a:latin typeface="Arial"/>
              <a:ea typeface="DejaVu Sans"/>
              <a:cs typeface="DejaVu Sans"/>
            </a:endParaRPr>
          </a:p>
        </p:txBody>
      </p:sp>
      <p:sp>
        <p:nvSpPr>
          <p:cNvPr id="47" name="Rectangle: Rounded Corners 46">
            <a:extLst>
              <a:ext uri="{FF2B5EF4-FFF2-40B4-BE49-F238E27FC236}">
                <a16:creationId xmlns:a16="http://schemas.microsoft.com/office/drawing/2014/main" id="{190AFF70-0CCD-437D-8459-BD0C1647C42E}"/>
              </a:ext>
            </a:extLst>
          </p:cNvPr>
          <p:cNvSpPr/>
          <p:nvPr/>
        </p:nvSpPr>
        <p:spPr>
          <a:xfrm>
            <a:off x="6045555" y="3398215"/>
            <a:ext cx="1774817" cy="368430"/>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GENEX</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DA/ID go-live 1 July 2024</a:t>
            </a:r>
          </a:p>
        </p:txBody>
      </p:sp>
      <p:sp>
        <p:nvSpPr>
          <p:cNvPr id="48" name="TextBox 47">
            <a:extLst>
              <a:ext uri="{FF2B5EF4-FFF2-40B4-BE49-F238E27FC236}">
                <a16:creationId xmlns:a16="http://schemas.microsoft.com/office/drawing/2014/main" id="{3C8F8DCB-83FB-5C02-CA19-7A0549BD5338}"/>
              </a:ext>
            </a:extLst>
          </p:cNvPr>
          <p:cNvSpPr txBox="1"/>
          <p:nvPr/>
        </p:nvSpPr>
        <p:spPr>
          <a:xfrm>
            <a:off x="4180114" y="2399812"/>
            <a:ext cx="2446724" cy="379987"/>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a:solidFill>
                  <a:prstClr val="black"/>
                </a:solidFill>
                <a:latin typeface="Arial"/>
                <a:ea typeface="DejaVu Sans"/>
                <a:cs typeface="DejaVu Sans"/>
              </a:rPr>
              <a:t>No DA/ID market</a:t>
            </a:r>
          </a:p>
          <a:p>
            <a:pPr marL="155522" indent="-155522" defTabSz="414726">
              <a:defRPr/>
            </a:pPr>
            <a:r>
              <a:rPr lang="en-US" sz="907" kern="0" dirty="0">
                <a:solidFill>
                  <a:prstClr val="black"/>
                </a:solidFill>
                <a:latin typeface="Arial"/>
                <a:ea typeface="DejaVu Sans"/>
                <a:cs typeface="DejaVu Sans"/>
              </a:rPr>
              <a:t>Monopoly status notified</a:t>
            </a:r>
          </a:p>
        </p:txBody>
      </p:sp>
      <p:sp>
        <p:nvSpPr>
          <p:cNvPr id="49" name="Rectangle: Rounded Corners 48">
            <a:extLst>
              <a:ext uri="{FF2B5EF4-FFF2-40B4-BE49-F238E27FC236}">
                <a16:creationId xmlns:a16="http://schemas.microsoft.com/office/drawing/2014/main" id="{21CB8575-67FF-8270-3E64-972966B796C3}"/>
              </a:ext>
            </a:extLst>
          </p:cNvPr>
          <p:cNvSpPr/>
          <p:nvPr/>
        </p:nvSpPr>
        <p:spPr>
          <a:xfrm>
            <a:off x="1547325" y="2412773"/>
            <a:ext cx="1630436" cy="522482"/>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SEEPEX (NEMO)</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and ID live</a:t>
            </a:r>
          </a:p>
        </p:txBody>
      </p:sp>
      <p:sp>
        <p:nvSpPr>
          <p:cNvPr id="50" name="Rectangle: Rounded Corners 49">
            <a:extLst>
              <a:ext uri="{FF2B5EF4-FFF2-40B4-BE49-F238E27FC236}">
                <a16:creationId xmlns:a16="http://schemas.microsoft.com/office/drawing/2014/main" id="{E655BD34-41C7-03FD-57A1-3541FF936041}"/>
              </a:ext>
            </a:extLst>
          </p:cNvPr>
          <p:cNvSpPr/>
          <p:nvPr/>
        </p:nvSpPr>
        <p:spPr>
          <a:xfrm>
            <a:off x="3896713" y="1683621"/>
            <a:ext cx="1630435" cy="498528"/>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JSC MO</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and ID live</a:t>
            </a:r>
          </a:p>
        </p:txBody>
      </p:sp>
      <p:sp>
        <p:nvSpPr>
          <p:cNvPr id="51" name="Rectangle: Rounded Corners 50">
            <a:extLst>
              <a:ext uri="{FF2B5EF4-FFF2-40B4-BE49-F238E27FC236}">
                <a16:creationId xmlns:a16="http://schemas.microsoft.com/office/drawing/2014/main" id="{BC857ED9-5B39-669B-552B-C401CF9D5776}"/>
              </a:ext>
            </a:extLst>
          </p:cNvPr>
          <p:cNvSpPr/>
          <p:nvPr/>
        </p:nvSpPr>
        <p:spPr>
          <a:xfrm>
            <a:off x="1497603" y="4188476"/>
            <a:ext cx="2427370" cy="499727"/>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ALPEX (NEMO)</a:t>
            </a:r>
            <a:endParaRPr lang="en-US" sz="907" kern="0" dirty="0">
              <a:solidFill>
                <a:prstClr val="black"/>
              </a:solidFill>
              <a:latin typeface="Arial"/>
            </a:endParaRPr>
          </a:p>
          <a:p>
            <a:pPr marL="155522" indent="-155522" defTabSz="414726">
              <a:buFont typeface="Arial" panose="020B0604020202020204" pitchFamily="34" charset="0"/>
              <a:buChar char="•"/>
              <a:defRPr/>
            </a:pPr>
            <a:r>
              <a:rPr lang="en-US" sz="907" kern="0" dirty="0">
                <a:solidFill>
                  <a:prstClr val="black"/>
                </a:solidFill>
                <a:latin typeface="Arial"/>
              </a:rPr>
              <a:t>AL+XK*: DA live &amp; coupled</a:t>
            </a:r>
          </a:p>
          <a:p>
            <a:pPr marL="155522" indent="-155522" defTabSz="414726">
              <a:buFont typeface="Arial" panose="020B0604020202020204" pitchFamily="34" charset="0"/>
              <a:buChar char="•"/>
              <a:defRPr/>
            </a:pPr>
            <a:r>
              <a:rPr lang="en-US" sz="907" kern="0" dirty="0">
                <a:solidFill>
                  <a:srgbClr val="FFFF00"/>
                </a:solidFill>
                <a:latin typeface="Arial"/>
              </a:rPr>
              <a:t>AL+XK*: ID live &amp;coupling in July 2024</a:t>
            </a:r>
          </a:p>
        </p:txBody>
      </p:sp>
      <p:sp>
        <p:nvSpPr>
          <p:cNvPr id="52" name="Rectangle: Rounded Corners 51">
            <a:extLst>
              <a:ext uri="{FF2B5EF4-FFF2-40B4-BE49-F238E27FC236}">
                <a16:creationId xmlns:a16="http://schemas.microsoft.com/office/drawing/2014/main" id="{D0F88191-6D44-306A-3494-FEE0824C1727}"/>
              </a:ext>
            </a:extLst>
          </p:cNvPr>
          <p:cNvSpPr/>
          <p:nvPr/>
        </p:nvSpPr>
        <p:spPr>
          <a:xfrm>
            <a:off x="2658270" y="3476895"/>
            <a:ext cx="1630436" cy="522000"/>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MEMO (NEMO)</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live</a:t>
            </a:r>
          </a:p>
        </p:txBody>
      </p:sp>
      <p:sp>
        <p:nvSpPr>
          <p:cNvPr id="53" name="Rectangle: Rounded Corners 52">
            <a:extLst>
              <a:ext uri="{FF2B5EF4-FFF2-40B4-BE49-F238E27FC236}">
                <a16:creationId xmlns:a16="http://schemas.microsoft.com/office/drawing/2014/main" id="{D216E980-D4AB-7B17-DD6C-9612552DDD16}"/>
              </a:ext>
            </a:extLst>
          </p:cNvPr>
          <p:cNvSpPr/>
          <p:nvPr/>
        </p:nvSpPr>
        <p:spPr>
          <a:xfrm>
            <a:off x="152399" y="3624563"/>
            <a:ext cx="2496338" cy="522000"/>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00B050"/>
                </a:solidFill>
                <a:latin typeface="Arial"/>
              </a:rPr>
              <a:t>MEPX (designated as NEMO in May 24)</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live</a:t>
            </a:r>
          </a:p>
        </p:txBody>
      </p:sp>
      <p:sp>
        <p:nvSpPr>
          <p:cNvPr id="54" name="Rectangle: Rounded Corners 53">
            <a:extLst>
              <a:ext uri="{FF2B5EF4-FFF2-40B4-BE49-F238E27FC236}">
                <a16:creationId xmlns:a16="http://schemas.microsoft.com/office/drawing/2014/main" id="{DEE9C194-B4ED-D277-6F82-B97DEDBBE82F}"/>
              </a:ext>
            </a:extLst>
          </p:cNvPr>
          <p:cNvSpPr/>
          <p:nvPr/>
        </p:nvSpPr>
        <p:spPr>
          <a:xfrm>
            <a:off x="5202853" y="1572124"/>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Ukraine</a:t>
            </a:r>
            <a:endParaRPr lang="en-AT" sz="998" kern="0" dirty="0">
              <a:solidFill>
                <a:prstClr val="white"/>
              </a:solidFill>
              <a:latin typeface="Arial"/>
              <a:ea typeface="DejaVu Sans"/>
              <a:cs typeface="DejaVu Sans"/>
            </a:endParaRPr>
          </a:p>
        </p:txBody>
      </p:sp>
      <p:sp>
        <p:nvSpPr>
          <p:cNvPr id="55" name="Rectangle: Rounded Corners 54">
            <a:extLst>
              <a:ext uri="{FF2B5EF4-FFF2-40B4-BE49-F238E27FC236}">
                <a16:creationId xmlns:a16="http://schemas.microsoft.com/office/drawing/2014/main" id="{27D6FA1D-2F99-8A0D-C07B-5736266D8853}"/>
              </a:ext>
            </a:extLst>
          </p:cNvPr>
          <p:cNvSpPr/>
          <p:nvPr/>
        </p:nvSpPr>
        <p:spPr>
          <a:xfrm>
            <a:off x="7546332" y="3279035"/>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Georgia</a:t>
            </a:r>
            <a:endParaRPr lang="en-AT" sz="998" kern="0" dirty="0">
              <a:solidFill>
                <a:prstClr val="white"/>
              </a:solidFill>
              <a:latin typeface="Arial"/>
              <a:ea typeface="DejaVu Sans"/>
              <a:cs typeface="DejaVu Sans"/>
            </a:endParaRPr>
          </a:p>
        </p:txBody>
      </p:sp>
      <p:sp>
        <p:nvSpPr>
          <p:cNvPr id="56" name="Rectangle: Rounded Corners 55">
            <a:extLst>
              <a:ext uri="{FF2B5EF4-FFF2-40B4-BE49-F238E27FC236}">
                <a16:creationId xmlns:a16="http://schemas.microsoft.com/office/drawing/2014/main" id="{6FA56C94-3B4C-C647-9A1E-17A045280B28}"/>
              </a:ext>
            </a:extLst>
          </p:cNvPr>
          <p:cNvSpPr/>
          <p:nvPr/>
        </p:nvSpPr>
        <p:spPr>
          <a:xfrm>
            <a:off x="6277971" y="2289500"/>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Moldova</a:t>
            </a:r>
            <a:endParaRPr lang="en-AT" sz="998" kern="0" dirty="0">
              <a:solidFill>
                <a:prstClr val="white"/>
              </a:solidFill>
              <a:latin typeface="Arial"/>
              <a:ea typeface="DejaVu Sans"/>
              <a:cs typeface="DejaVu Sans"/>
            </a:endParaRPr>
          </a:p>
        </p:txBody>
      </p:sp>
      <p:sp>
        <p:nvSpPr>
          <p:cNvPr id="57" name="Rectangle: Rounded Corners 56">
            <a:extLst>
              <a:ext uri="{FF2B5EF4-FFF2-40B4-BE49-F238E27FC236}">
                <a16:creationId xmlns:a16="http://schemas.microsoft.com/office/drawing/2014/main" id="{B8795BE0-E8BA-EEEA-2B51-98F687D58EFA}"/>
              </a:ext>
            </a:extLst>
          </p:cNvPr>
          <p:cNvSpPr/>
          <p:nvPr/>
        </p:nvSpPr>
        <p:spPr>
          <a:xfrm>
            <a:off x="1463735" y="4668354"/>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Albania</a:t>
            </a:r>
            <a:endParaRPr lang="en-AT" sz="998" kern="0" dirty="0">
              <a:solidFill>
                <a:prstClr val="white"/>
              </a:solidFill>
              <a:latin typeface="Arial"/>
              <a:ea typeface="DejaVu Sans"/>
              <a:cs typeface="DejaVu Sans"/>
            </a:endParaRPr>
          </a:p>
        </p:txBody>
      </p:sp>
      <p:sp>
        <p:nvSpPr>
          <p:cNvPr id="58" name="Rectangle: Rounded Corners 57">
            <a:extLst>
              <a:ext uri="{FF2B5EF4-FFF2-40B4-BE49-F238E27FC236}">
                <a16:creationId xmlns:a16="http://schemas.microsoft.com/office/drawing/2014/main" id="{76290502-25C3-6456-5B4B-9E703F6B2370}"/>
              </a:ext>
            </a:extLst>
          </p:cNvPr>
          <p:cNvSpPr/>
          <p:nvPr/>
        </p:nvSpPr>
        <p:spPr>
          <a:xfrm>
            <a:off x="3332693" y="4665029"/>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Kosovo*</a:t>
            </a:r>
            <a:endParaRPr lang="en-AT" sz="998" kern="0" dirty="0">
              <a:solidFill>
                <a:prstClr val="white"/>
              </a:solidFill>
              <a:latin typeface="Arial"/>
              <a:ea typeface="DejaVu Sans"/>
              <a:cs typeface="DejaVu Sans"/>
            </a:endParaRPr>
          </a:p>
        </p:txBody>
      </p:sp>
      <p:sp>
        <p:nvSpPr>
          <p:cNvPr id="59" name="Rectangle: Rounded Corners 58">
            <a:extLst>
              <a:ext uri="{FF2B5EF4-FFF2-40B4-BE49-F238E27FC236}">
                <a16:creationId xmlns:a16="http://schemas.microsoft.com/office/drawing/2014/main" id="{E7AE8A38-9BD6-5C3F-527D-A23A72CB6757}"/>
              </a:ext>
            </a:extLst>
          </p:cNvPr>
          <p:cNvSpPr/>
          <p:nvPr/>
        </p:nvSpPr>
        <p:spPr>
          <a:xfrm>
            <a:off x="3913335" y="3205132"/>
            <a:ext cx="750739" cy="368430"/>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North Macedonia</a:t>
            </a:r>
            <a:endParaRPr lang="en-AT" sz="998" kern="0" dirty="0">
              <a:solidFill>
                <a:prstClr val="white"/>
              </a:solidFill>
              <a:latin typeface="Arial"/>
              <a:ea typeface="DejaVu Sans"/>
              <a:cs typeface="DejaVu Sans"/>
            </a:endParaRPr>
          </a:p>
        </p:txBody>
      </p:sp>
      <p:sp>
        <p:nvSpPr>
          <p:cNvPr id="60" name="Rectangle: Rounded Corners 59">
            <a:extLst>
              <a:ext uri="{FF2B5EF4-FFF2-40B4-BE49-F238E27FC236}">
                <a16:creationId xmlns:a16="http://schemas.microsoft.com/office/drawing/2014/main" id="{18421A1E-DD48-EBFB-9A81-E12746ABCEC4}"/>
              </a:ext>
            </a:extLst>
          </p:cNvPr>
          <p:cNvSpPr/>
          <p:nvPr/>
        </p:nvSpPr>
        <p:spPr>
          <a:xfrm>
            <a:off x="196645" y="4072571"/>
            <a:ext cx="819558"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Montenegro</a:t>
            </a:r>
            <a:endParaRPr lang="en-AT" sz="998" kern="0" dirty="0">
              <a:solidFill>
                <a:prstClr val="white"/>
              </a:solidFill>
              <a:latin typeface="Arial"/>
              <a:ea typeface="DejaVu Sans"/>
              <a:cs typeface="DejaVu Sans"/>
            </a:endParaRPr>
          </a:p>
        </p:txBody>
      </p:sp>
      <p:sp>
        <p:nvSpPr>
          <p:cNvPr id="61" name="Rectangle: Rounded Corners 60">
            <a:extLst>
              <a:ext uri="{FF2B5EF4-FFF2-40B4-BE49-F238E27FC236}">
                <a16:creationId xmlns:a16="http://schemas.microsoft.com/office/drawing/2014/main" id="{8BAC9A73-20A3-D719-4DCF-92513BC6266B}"/>
              </a:ext>
            </a:extLst>
          </p:cNvPr>
          <p:cNvSpPr/>
          <p:nvPr/>
        </p:nvSpPr>
        <p:spPr>
          <a:xfrm>
            <a:off x="1148523" y="2263030"/>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Serbia</a:t>
            </a:r>
            <a:endParaRPr lang="en-AT" sz="998" kern="0" dirty="0">
              <a:solidFill>
                <a:prstClr val="white"/>
              </a:solidFill>
              <a:latin typeface="Arial"/>
              <a:ea typeface="DejaVu Sans"/>
              <a:cs typeface="DejaVu Sans"/>
            </a:endParaRPr>
          </a:p>
        </p:txBody>
      </p:sp>
      <p:sp>
        <p:nvSpPr>
          <p:cNvPr id="62" name="Rectangle: Rounded Corners 61">
            <a:extLst>
              <a:ext uri="{FF2B5EF4-FFF2-40B4-BE49-F238E27FC236}">
                <a16:creationId xmlns:a16="http://schemas.microsoft.com/office/drawing/2014/main" id="{E3628726-8D86-D810-5F4B-435B31FF04C5}"/>
              </a:ext>
            </a:extLst>
          </p:cNvPr>
          <p:cNvSpPr/>
          <p:nvPr/>
        </p:nvSpPr>
        <p:spPr>
          <a:xfrm>
            <a:off x="263756" y="2922720"/>
            <a:ext cx="947010" cy="319912"/>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Bosnia and Herzegovina</a:t>
            </a:r>
            <a:endParaRPr lang="en-AT" sz="998" kern="0" dirty="0">
              <a:solidFill>
                <a:prstClr val="white"/>
              </a:solidFill>
              <a:latin typeface="Arial"/>
              <a:ea typeface="DejaVu Sans"/>
              <a:cs typeface="DejaVu Sans"/>
            </a:endParaRPr>
          </a:p>
        </p:txBody>
      </p:sp>
      <p:sp>
        <p:nvSpPr>
          <p:cNvPr id="63" name="TextBox 62">
            <a:extLst>
              <a:ext uri="{FF2B5EF4-FFF2-40B4-BE49-F238E27FC236}">
                <a16:creationId xmlns:a16="http://schemas.microsoft.com/office/drawing/2014/main" id="{7131FD98-8615-18EC-DE53-0A61E6804CA6}"/>
              </a:ext>
            </a:extLst>
          </p:cNvPr>
          <p:cNvSpPr txBox="1"/>
          <p:nvPr/>
        </p:nvSpPr>
        <p:spPr>
          <a:xfrm>
            <a:off x="6636370" y="1070782"/>
            <a:ext cx="2368003" cy="1082091"/>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pPr marL="80641" lvl="4" defTabSz="414726">
              <a:lnSpc>
                <a:spcPct val="130000"/>
              </a:lnSpc>
              <a:spcBef>
                <a:spcPct val="0"/>
              </a:spcBef>
              <a:spcAft>
                <a:spcPts val="726"/>
              </a:spcAft>
              <a:defRPr/>
            </a:pPr>
            <a:r>
              <a:rPr lang="en-US" sz="1270" dirty="0">
                <a:solidFill>
                  <a:srgbClr val="283583"/>
                </a:solidFill>
                <a:latin typeface="Arial"/>
                <a:ea typeface="DejaVu Sans"/>
                <a:cs typeface="Arial"/>
              </a:rPr>
              <a:t>The Secretariat publishes a </a:t>
            </a:r>
            <a:r>
              <a:rPr lang="en-US" sz="1270" dirty="0">
                <a:solidFill>
                  <a:srgbClr val="283583"/>
                </a:solidFill>
                <a:latin typeface="Arial"/>
                <a:ea typeface="DejaVu Sans"/>
                <a:cs typeface="Arial"/>
                <a:hlinkClick r:id="rId4"/>
              </a:rPr>
              <a:t>list</a:t>
            </a:r>
            <a:r>
              <a:rPr lang="en-US" sz="1270" dirty="0">
                <a:solidFill>
                  <a:srgbClr val="283583"/>
                </a:solidFill>
                <a:latin typeface="Arial"/>
                <a:ea typeface="DejaVu Sans"/>
                <a:cs typeface="Arial"/>
              </a:rPr>
              <a:t> reflecting information on NEMO status as notified by the Contracting Parties.</a:t>
            </a:r>
          </a:p>
        </p:txBody>
      </p:sp>
      <p:sp>
        <p:nvSpPr>
          <p:cNvPr id="3" name="Footer Placeholder 2">
            <a:extLst>
              <a:ext uri="{FF2B5EF4-FFF2-40B4-BE49-F238E27FC236}">
                <a16:creationId xmlns:a16="http://schemas.microsoft.com/office/drawing/2014/main" id="{5DEC45E9-4DE6-D3DF-25E8-24185F7448DD}"/>
              </a:ext>
            </a:extLst>
          </p:cNvPr>
          <p:cNvSpPr>
            <a:spLocks noGrp="1"/>
          </p:cNvSpPr>
          <p:nvPr>
            <p:ph type="ftr" sz="quarter" idx="14"/>
          </p:nvPr>
        </p:nvSpPr>
        <p:spPr>
          <a:xfrm>
            <a:off x="3183465" y="5360055"/>
            <a:ext cx="4749802" cy="304271"/>
          </a:xfrm>
        </p:spPr>
        <p:txBody>
          <a:bodyPr/>
          <a:lstStyle/>
          <a:p>
            <a:r>
              <a:rPr lang="en-US" dirty="0"/>
              <a:t>‘Electricity Integration Package in the EnC - Update’</a:t>
            </a:r>
            <a:endParaRPr lang="de-DE" dirty="0"/>
          </a:p>
        </p:txBody>
      </p:sp>
    </p:spTree>
    <p:extLst>
      <p:ext uri="{BB962C8B-B14F-4D97-AF65-F5344CB8AC3E}">
        <p14:creationId xmlns:p14="http://schemas.microsoft.com/office/powerpoint/2010/main" val="409543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869BA3-098E-C9C9-E54F-619B0A5CC339}"/>
              </a:ext>
            </a:extLst>
          </p:cNvPr>
          <p:cNvSpPr>
            <a:spLocks noGrp="1"/>
          </p:cNvSpPr>
          <p:nvPr>
            <p:ph type="sldNum" sz="quarter" idx="12"/>
          </p:nvPr>
        </p:nvSpPr>
        <p:spPr/>
        <p:txBody>
          <a:bodyPr/>
          <a:lstStyle/>
          <a:p>
            <a:fld id="{AF93B2B6-68E5-2D46-B060-FE1D3366BF4B}" type="slidenum">
              <a:rPr lang="de-DE" smtClean="0"/>
              <a:pPr/>
              <a:t>4</a:t>
            </a:fld>
            <a:endParaRPr lang="de-DE" dirty="0"/>
          </a:p>
        </p:txBody>
      </p:sp>
      <p:sp>
        <p:nvSpPr>
          <p:cNvPr id="4" name="Titel 6">
            <a:extLst>
              <a:ext uri="{FF2B5EF4-FFF2-40B4-BE49-F238E27FC236}">
                <a16:creationId xmlns:a16="http://schemas.microsoft.com/office/drawing/2014/main" id="{584BEC73-8E5E-D0E4-37C4-9D31AAC7A05E}"/>
              </a:ext>
            </a:extLst>
          </p:cNvPr>
          <p:cNvSpPr txBox="1">
            <a:spLocks/>
          </p:cNvSpPr>
          <p:nvPr/>
        </p:nvSpPr>
        <p:spPr>
          <a:xfrm>
            <a:off x="152399" y="29962"/>
            <a:ext cx="8991601" cy="842105"/>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400" b="1" dirty="0">
                <a:highlight>
                  <a:srgbClr val="FFFFFF"/>
                </a:highlight>
              </a:rPr>
              <a:t>MCO Integration Plan submission</a:t>
            </a:r>
          </a:p>
          <a:p>
            <a:r>
              <a:rPr lang="en-US" sz="2400" b="1" dirty="0">
                <a:highlight>
                  <a:srgbClr val="FFFFFF"/>
                </a:highlight>
              </a:rPr>
              <a:t>Athens Forum conclusions</a:t>
            </a:r>
            <a:endParaRPr lang="de-DE" sz="1600" b="1" dirty="0">
              <a:highlight>
                <a:srgbClr val="FFFFFF"/>
              </a:highlight>
            </a:endParaRPr>
          </a:p>
        </p:txBody>
      </p:sp>
      <p:sp>
        <p:nvSpPr>
          <p:cNvPr id="5" name="TextBox 4">
            <a:extLst>
              <a:ext uri="{FF2B5EF4-FFF2-40B4-BE49-F238E27FC236}">
                <a16:creationId xmlns:a16="http://schemas.microsoft.com/office/drawing/2014/main" id="{87DD9E48-B5F5-0B2D-380D-CDE108CDDE3B}"/>
              </a:ext>
            </a:extLst>
          </p:cNvPr>
          <p:cNvSpPr txBox="1"/>
          <p:nvPr/>
        </p:nvSpPr>
        <p:spPr>
          <a:xfrm>
            <a:off x="50414" y="971888"/>
            <a:ext cx="9093586" cy="4386907"/>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pPr marL="374650" lvl="4" indent="-285750">
              <a:lnSpc>
                <a:spcPct val="130000"/>
              </a:lnSpc>
              <a:buFont typeface="Arial" panose="020B0604020202020204" pitchFamily="34" charset="0"/>
              <a:buChar char="•"/>
            </a:pPr>
            <a:r>
              <a:rPr lang="en-US" sz="1400" dirty="0">
                <a:solidFill>
                  <a:schemeClr val="tx2"/>
                </a:solidFill>
                <a:cs typeface="Arial"/>
              </a:rPr>
              <a:t>The MCO Integration Plan was not submitted on 15 December 2023 upon a joint message shared by the EC, </a:t>
            </a:r>
            <a:r>
              <a:rPr lang="en-US" sz="1400" dirty="0" err="1">
                <a:solidFill>
                  <a:schemeClr val="tx2"/>
                </a:solidFill>
                <a:cs typeface="Arial"/>
              </a:rPr>
              <a:t>EnCS</a:t>
            </a:r>
            <a:r>
              <a:rPr lang="en-US" sz="1400" dirty="0">
                <a:solidFill>
                  <a:schemeClr val="tx2"/>
                </a:solidFill>
                <a:cs typeface="Arial"/>
              </a:rPr>
              <a:t> and ACER.</a:t>
            </a:r>
          </a:p>
          <a:p>
            <a:pPr marL="374650" lvl="4" indent="-285750">
              <a:lnSpc>
                <a:spcPct val="130000"/>
              </a:lnSpc>
              <a:buFont typeface="Arial" panose="020B0604020202020204" pitchFamily="34" charset="0"/>
              <a:buChar char="•"/>
            </a:pPr>
            <a:r>
              <a:rPr lang="en-US" sz="1400" dirty="0">
                <a:solidFill>
                  <a:schemeClr val="tx2"/>
                </a:solidFill>
                <a:cs typeface="Arial"/>
              </a:rPr>
              <a:t>Due to the delayed transposition, none of the Contracting Parties was able to align national legislation with the legal principles for SDAC and SIDC, in particular for NEMOs.</a:t>
            </a:r>
          </a:p>
          <a:p>
            <a:pPr marL="374650" lvl="4" indent="-285750">
              <a:lnSpc>
                <a:spcPct val="130000"/>
              </a:lnSpc>
              <a:buFont typeface="Arial" panose="020B0604020202020204" pitchFamily="34" charset="0"/>
              <a:buChar char="•"/>
            </a:pPr>
            <a:r>
              <a:rPr lang="en-US" sz="1400" dirty="0">
                <a:solidFill>
                  <a:schemeClr val="tx2"/>
                </a:solidFill>
                <a:cs typeface="Arial"/>
              </a:rPr>
              <a:t>The newly proposed submission date for the MCO Integration Plan is 15 June 2024 (+6m).</a:t>
            </a:r>
          </a:p>
          <a:p>
            <a:pPr marL="88900" lvl="4">
              <a:lnSpc>
                <a:spcPct val="130000"/>
              </a:lnSpc>
              <a:spcAft>
                <a:spcPts val="800"/>
              </a:spcAft>
            </a:pPr>
            <a:r>
              <a:rPr lang="en-US" sz="1500" b="1" dirty="0">
                <a:solidFill>
                  <a:schemeClr val="tx2"/>
                </a:solidFill>
                <a:cs typeface="Arial"/>
              </a:rPr>
              <a:t>Athens Forum conclusions:</a:t>
            </a:r>
          </a:p>
          <a:p>
            <a:pPr marL="374650" lvl="4" indent="-285750">
              <a:lnSpc>
                <a:spcPct val="130000"/>
              </a:lnSpc>
              <a:buFont typeface="Arial" panose="020B0604020202020204" pitchFamily="34" charset="0"/>
              <a:buChar char="•"/>
            </a:pPr>
            <a:r>
              <a:rPr lang="en-US" sz="1400" dirty="0">
                <a:solidFill>
                  <a:schemeClr val="tx2"/>
                </a:solidFill>
                <a:cs typeface="Arial"/>
              </a:rPr>
              <a:t>All NEMO Committee emphasized that market coupling of </a:t>
            </a:r>
            <a:r>
              <a:rPr lang="en-US" sz="1400" dirty="0" err="1">
                <a:solidFill>
                  <a:schemeClr val="tx2"/>
                </a:solidFill>
                <a:cs typeface="Arial"/>
              </a:rPr>
              <a:t>EnC</a:t>
            </a:r>
            <a:r>
              <a:rPr lang="en-US" sz="1400" dirty="0">
                <a:solidFill>
                  <a:schemeClr val="tx2"/>
                </a:solidFill>
                <a:cs typeface="Arial"/>
              </a:rPr>
              <a:t> is a priority and recalled that they are committed to the submission of MCO IP as a necessary prerequisite for the market coupling. </a:t>
            </a:r>
          </a:p>
          <a:p>
            <a:pPr marL="374650" lvl="4" indent="-285750">
              <a:lnSpc>
                <a:spcPct val="130000"/>
              </a:lnSpc>
              <a:buFont typeface="Arial" panose="020B0604020202020204" pitchFamily="34" charset="0"/>
              <a:buChar char="•"/>
            </a:pPr>
            <a:r>
              <a:rPr lang="en-US" sz="1400" dirty="0">
                <a:solidFill>
                  <a:schemeClr val="tx2"/>
                </a:solidFill>
                <a:cs typeface="Arial"/>
              </a:rPr>
              <a:t>All NEMO Committee recalled that the current deadline of 15 June 2024 for delivery of MCO IP will have to be postponed, most probably for autumn, due to the lack of compliantly designated NEMOs in the CPs. </a:t>
            </a:r>
          </a:p>
          <a:p>
            <a:pPr marL="374650" lvl="4" indent="-285750">
              <a:lnSpc>
                <a:spcPct val="130000"/>
              </a:lnSpc>
              <a:buFont typeface="Arial" panose="020B0604020202020204" pitchFamily="34" charset="0"/>
              <a:buChar char="•"/>
            </a:pPr>
            <a:r>
              <a:rPr lang="en-US" sz="1400" dirty="0">
                <a:solidFill>
                  <a:schemeClr val="tx2"/>
                </a:solidFill>
                <a:cs typeface="Arial"/>
              </a:rPr>
              <a:t>ECRB informed the Forum of the ongoing work on the shadow opinion on the MCO IP and coordinating with ACER in order to ensure submission of aligned opinion to NEMOs. </a:t>
            </a:r>
          </a:p>
          <a:p>
            <a:pPr marL="374650" lvl="4" indent="-285750">
              <a:lnSpc>
                <a:spcPct val="130000"/>
              </a:lnSpc>
              <a:buFont typeface="Arial" panose="020B0604020202020204" pitchFamily="34" charset="0"/>
              <a:buChar char="•"/>
            </a:pPr>
            <a:r>
              <a:rPr lang="en-US" sz="1400" dirty="0">
                <a:solidFill>
                  <a:schemeClr val="tx2"/>
                </a:solidFill>
                <a:cs typeface="Arial"/>
              </a:rPr>
              <a:t>The Forum urged CPs to priorities designation of NEMOs upon the transposition of the Electricity Integration Package is completed. Existing CPs NEMOs are invited by all NEMO Committee to apply for </a:t>
            </a:r>
            <a:r>
              <a:rPr lang="en-US" sz="1400" dirty="0" err="1">
                <a:solidFill>
                  <a:schemeClr val="tx2"/>
                </a:solidFill>
                <a:cs typeface="Arial"/>
              </a:rPr>
              <a:t>observership</a:t>
            </a:r>
            <a:r>
              <a:rPr lang="en-US" sz="1400" dirty="0">
                <a:solidFill>
                  <a:schemeClr val="tx2"/>
                </a:solidFill>
                <a:cs typeface="Arial"/>
              </a:rPr>
              <a:t> status (ALPEX and SEEPEX joined recently).</a:t>
            </a:r>
          </a:p>
        </p:txBody>
      </p:sp>
      <p:sp>
        <p:nvSpPr>
          <p:cNvPr id="6" name="Footer Placeholder 2">
            <a:extLst>
              <a:ext uri="{FF2B5EF4-FFF2-40B4-BE49-F238E27FC236}">
                <a16:creationId xmlns:a16="http://schemas.microsoft.com/office/drawing/2014/main" id="{D83657F7-6810-E663-F43D-EFE2465D5662}"/>
              </a:ext>
            </a:extLst>
          </p:cNvPr>
          <p:cNvSpPr>
            <a:spLocks noGrp="1"/>
          </p:cNvSpPr>
          <p:nvPr>
            <p:ph type="ftr" sz="quarter" idx="14"/>
          </p:nvPr>
        </p:nvSpPr>
        <p:spPr>
          <a:xfrm>
            <a:off x="3183465" y="5360055"/>
            <a:ext cx="4749802" cy="304271"/>
          </a:xfrm>
        </p:spPr>
        <p:txBody>
          <a:bodyPr/>
          <a:lstStyle/>
          <a:p>
            <a:r>
              <a:rPr lang="en-US" dirty="0"/>
              <a:t>‘Electricity Integration Package in the EnC - Update’</a:t>
            </a:r>
            <a:endParaRPr lang="de-DE" dirty="0"/>
          </a:p>
        </p:txBody>
      </p:sp>
      <p:pic>
        <p:nvPicPr>
          <p:cNvPr id="7" name="Picture 6" descr="C:\Users\cmu\Desktop\EnCS logo.png">
            <a:extLst>
              <a:ext uri="{FF2B5EF4-FFF2-40B4-BE49-F238E27FC236}">
                <a16:creationId xmlns:a16="http://schemas.microsoft.com/office/drawing/2014/main" id="{893B673F-01E8-CE0E-8945-8E024E88A7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spTree>
    <p:extLst>
      <p:ext uri="{BB962C8B-B14F-4D97-AF65-F5344CB8AC3E}">
        <p14:creationId xmlns:p14="http://schemas.microsoft.com/office/powerpoint/2010/main" val="170910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22A0F-9250-F22B-327C-8FCDAC1616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4D2255-B32D-B3D0-C7E9-BFD014B4DB16}"/>
              </a:ext>
            </a:extLst>
          </p:cNvPr>
          <p:cNvSpPr>
            <a:spLocks noGrp="1"/>
          </p:cNvSpPr>
          <p:nvPr>
            <p:ph type="sldNum" sz="quarter" idx="12"/>
          </p:nvPr>
        </p:nvSpPr>
        <p:spPr/>
        <p:txBody>
          <a:bodyPr/>
          <a:lstStyle/>
          <a:p>
            <a:fld id="{AF93B2B6-68E5-2D46-B060-FE1D3366BF4B}" type="slidenum">
              <a:rPr lang="de-DE" smtClean="0"/>
              <a:pPr/>
              <a:t>5</a:t>
            </a:fld>
            <a:endParaRPr lang="de-DE" dirty="0"/>
          </a:p>
        </p:txBody>
      </p:sp>
      <p:sp>
        <p:nvSpPr>
          <p:cNvPr id="3" name="Footer Placeholder 2">
            <a:extLst>
              <a:ext uri="{FF2B5EF4-FFF2-40B4-BE49-F238E27FC236}">
                <a16:creationId xmlns:a16="http://schemas.microsoft.com/office/drawing/2014/main" id="{BF97764D-99BA-9A4C-76B9-3483D8C9B2CA}"/>
              </a:ext>
            </a:extLst>
          </p:cNvPr>
          <p:cNvSpPr>
            <a:spLocks noGrp="1"/>
          </p:cNvSpPr>
          <p:nvPr>
            <p:ph type="ftr" sz="quarter" idx="14"/>
          </p:nvPr>
        </p:nvSpPr>
        <p:spPr/>
        <p:txBody>
          <a:bodyPr/>
          <a:lstStyle/>
          <a:p>
            <a:r>
              <a:rPr lang="en-US" dirty="0"/>
              <a:t>‘Electricity Integration Package in the EnC - Update’</a:t>
            </a:r>
            <a:endParaRPr lang="de-DE" dirty="0"/>
          </a:p>
        </p:txBody>
      </p:sp>
      <p:sp>
        <p:nvSpPr>
          <p:cNvPr id="4" name="Titel 6">
            <a:extLst>
              <a:ext uri="{FF2B5EF4-FFF2-40B4-BE49-F238E27FC236}">
                <a16:creationId xmlns:a16="http://schemas.microsoft.com/office/drawing/2014/main" id="{5BFC39D9-4B06-DA4D-CC00-4B83CCDA7E32}"/>
              </a:ext>
            </a:extLst>
          </p:cNvPr>
          <p:cNvSpPr txBox="1">
            <a:spLocks/>
          </p:cNvSpPr>
          <p:nvPr/>
        </p:nvSpPr>
        <p:spPr>
          <a:xfrm>
            <a:off x="129539" y="50674"/>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400" b="1" dirty="0">
                <a:highlight>
                  <a:srgbClr val="FFFFFF"/>
                </a:highlight>
              </a:rPr>
              <a:t>Market Coupling – Implementation actions</a:t>
            </a:r>
          </a:p>
          <a:p>
            <a:r>
              <a:rPr lang="en-US" sz="2400" b="1" dirty="0">
                <a:highlight>
                  <a:srgbClr val="FFFFFF"/>
                </a:highlight>
              </a:rPr>
              <a:t>Athens Forum conclusions</a:t>
            </a:r>
            <a:endParaRPr lang="de-DE" sz="1600" b="1" dirty="0">
              <a:highlight>
                <a:srgbClr val="FFFFFF"/>
              </a:highlight>
            </a:endParaRPr>
          </a:p>
        </p:txBody>
      </p:sp>
      <p:pic>
        <p:nvPicPr>
          <p:cNvPr id="7" name="Picture 6" descr="C:\Users\cmu\Desktop\EnCS logo.png">
            <a:extLst>
              <a:ext uri="{FF2B5EF4-FFF2-40B4-BE49-F238E27FC236}">
                <a16:creationId xmlns:a16="http://schemas.microsoft.com/office/drawing/2014/main" id="{6F14CB52-F93F-9388-D07F-3FA71610E9C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sp>
        <p:nvSpPr>
          <p:cNvPr id="6" name="Content Placeholder 2">
            <a:extLst>
              <a:ext uri="{FF2B5EF4-FFF2-40B4-BE49-F238E27FC236}">
                <a16:creationId xmlns:a16="http://schemas.microsoft.com/office/drawing/2014/main" id="{092B9FED-8E1A-FECC-2D88-7AD3DD72DF47}"/>
              </a:ext>
            </a:extLst>
          </p:cNvPr>
          <p:cNvSpPr txBox="1">
            <a:spLocks/>
          </p:cNvSpPr>
          <p:nvPr/>
        </p:nvSpPr>
        <p:spPr>
          <a:xfrm>
            <a:off x="64769" y="1055498"/>
            <a:ext cx="9014461" cy="4236956"/>
          </a:xfrm>
          <a:prstGeom prst="rect">
            <a:avLst/>
          </a:prstGeom>
        </p:spPr>
        <p:txBody>
          <a:bodyPr>
            <a:normAutofit/>
          </a:bodyPr>
          <a:lstStyle>
            <a:lvl1pPr marL="0" indent="0" algn="l" defTabSz="457200" rtl="0" eaLnBrk="1" latinLnBrk="0" hangingPunct="1">
              <a:lnSpc>
                <a:spcPct val="130000"/>
              </a:lnSpc>
              <a:spcBef>
                <a:spcPts val="600"/>
              </a:spcBef>
              <a:spcAft>
                <a:spcPts val="600"/>
              </a:spcAft>
              <a:buFont typeface="Arial"/>
              <a:buNone/>
              <a:defRPr sz="1700" b="1" i="1" kern="1200">
                <a:solidFill>
                  <a:schemeClr val="tx2"/>
                </a:solidFill>
                <a:latin typeface="+mn-lt"/>
                <a:ea typeface="+mn-ea"/>
                <a:cs typeface="Arial"/>
              </a:defRPr>
            </a:lvl1pPr>
            <a:lvl2pPr marL="0" indent="0" algn="l" defTabSz="457200" rtl="0" eaLnBrk="1" latinLnBrk="0" hangingPunct="1">
              <a:lnSpc>
                <a:spcPct val="90000"/>
              </a:lnSpc>
              <a:spcBef>
                <a:spcPct val="20000"/>
              </a:spcBef>
              <a:spcAft>
                <a:spcPts val="0"/>
              </a:spcAft>
              <a:buFont typeface="Arial"/>
              <a:buNone/>
              <a:defRPr lang="de-AT" sz="1600" b="0" i="0" kern="1200" dirty="0" smtClean="0">
                <a:solidFill>
                  <a:schemeClr val="tx1"/>
                </a:solidFill>
                <a:latin typeface="Arial"/>
                <a:ea typeface="+mn-ea"/>
                <a:cs typeface="Arial"/>
              </a:defRPr>
            </a:lvl2pPr>
            <a:lvl3pPr marL="0" marR="0" indent="0" algn="l" defTabSz="457200" rtl="0" eaLnBrk="1" fontAlgn="auto" latinLnBrk="0" hangingPunct="1">
              <a:lnSpc>
                <a:spcPct val="100000"/>
              </a:lnSpc>
              <a:spcBef>
                <a:spcPct val="20000"/>
              </a:spcBef>
              <a:spcAft>
                <a:spcPts val="600"/>
              </a:spcAft>
              <a:buClrTx/>
              <a:buSzTx/>
              <a:buFont typeface="Arial"/>
              <a:buNone/>
              <a:tabLst/>
              <a:defRPr lang="de-AT" sz="1600" b="1" i="1" kern="1200" dirty="0" smtClean="0">
                <a:solidFill>
                  <a:schemeClr val="tx2"/>
                </a:solidFill>
                <a:latin typeface="Arial"/>
                <a:ea typeface="+mn-ea"/>
                <a:cs typeface="Arial"/>
              </a:defRPr>
            </a:lvl3pPr>
            <a:lvl4pPr marL="177800" indent="-177800" algn="l" defTabSz="457200" rtl="0" eaLnBrk="1" latinLnBrk="0" hangingPunct="1">
              <a:lnSpc>
                <a:spcPct val="130000"/>
              </a:lnSpc>
              <a:spcBef>
                <a:spcPts val="0"/>
              </a:spcBef>
              <a:spcAft>
                <a:spcPts val="800"/>
              </a:spcAft>
              <a:buFont typeface="Symbol" charset="2"/>
              <a:buNone/>
              <a:defRPr sz="1700" b="0" i="0" kern="1200">
                <a:solidFill>
                  <a:schemeClr val="tx1">
                    <a:lumMod val="75000"/>
                    <a:lumOff val="25000"/>
                  </a:schemeClr>
                </a:solidFill>
                <a:latin typeface="+mn-lt"/>
                <a:ea typeface="+mn-ea"/>
                <a:cs typeface="Arial"/>
              </a:defRPr>
            </a:lvl4pPr>
            <a:lvl5pPr marL="88900" indent="-88900" algn="l" defTabSz="457200" rtl="0" eaLnBrk="1" latinLnBrk="0" hangingPunct="1">
              <a:lnSpc>
                <a:spcPct val="130000"/>
              </a:lnSpc>
              <a:spcBef>
                <a:spcPts val="0"/>
              </a:spcBef>
              <a:spcAft>
                <a:spcPts val="800"/>
              </a:spcAft>
              <a:buFont typeface="Arial"/>
              <a:buChar char="•"/>
              <a:defRPr sz="1700" b="0" i="0" kern="1200">
                <a:solidFill>
                  <a:schemeClr val="tx1">
                    <a:lumMod val="75000"/>
                    <a:lumOff val="25000"/>
                  </a:schemeClr>
                </a:solidFill>
                <a:latin typeface="+mn-lt"/>
                <a:ea typeface="+mn-ea"/>
                <a:cs typeface="Arial"/>
              </a:defRPr>
            </a:lvl5pPr>
            <a:lvl6pPr marL="5397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6pPr>
            <a:lvl7pPr marL="8953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43541" lvl="2" indent="-367453" defTabSz="370337">
              <a:lnSpc>
                <a:spcPct val="120000"/>
              </a:lnSpc>
              <a:spcBef>
                <a:spcPct val="0"/>
              </a:spcBef>
              <a:buFont typeface="Wingdings" panose="05000000000000000000" pitchFamily="2" charset="2"/>
              <a:buChar char="§"/>
            </a:pPr>
            <a:r>
              <a:rPr lang="en-US" sz="300" b="0" i="0" dirty="0">
                <a:solidFill>
                  <a:schemeClr val="bg1">
                    <a:lumMod val="50000"/>
                  </a:schemeClr>
                </a:solidFill>
              </a:rPr>
              <a:t> </a:t>
            </a:r>
          </a:p>
          <a:p>
            <a:pPr marL="367453" lvl="1" indent="-367453" defTabSz="370337">
              <a:spcBef>
                <a:spcPct val="0"/>
              </a:spcBef>
              <a:spcAft>
                <a:spcPts val="600"/>
              </a:spcAft>
              <a:buFont typeface="Wingdings" panose="05000000000000000000" pitchFamily="2" charset="2"/>
              <a:buChar char="ü"/>
            </a:pPr>
            <a:r>
              <a:rPr lang="en-US" sz="1400" dirty="0">
                <a:solidFill>
                  <a:schemeClr val="tx2"/>
                </a:solidFill>
              </a:rPr>
              <a:t>The Forum requested that a clear timeline for the completion of the transposition and implementation shall be developed by all Contracting Parties and submitted to the Secretariat by 1 July 2024. Adherence to the timelines shall be monitored by the Energy Community Secretariat and reported to the Market Coupling Steering Committee (MCSC). </a:t>
            </a:r>
          </a:p>
          <a:p>
            <a:pPr marL="367453" lvl="1" indent="-367453" defTabSz="370337">
              <a:spcBef>
                <a:spcPct val="0"/>
              </a:spcBef>
              <a:spcAft>
                <a:spcPts val="600"/>
              </a:spcAft>
              <a:buFont typeface="Wingdings" panose="05000000000000000000" pitchFamily="2" charset="2"/>
              <a:buChar char="ü"/>
            </a:pPr>
            <a:r>
              <a:rPr lang="en-US" sz="1400" dirty="0">
                <a:solidFill>
                  <a:schemeClr val="tx2"/>
                </a:solidFill>
              </a:rPr>
              <a:t>The Forum acknowledged that once national transposition and implementation of the Electricity Integration Package is completed, with MCO IP adopted and CCR </a:t>
            </a:r>
            <a:r>
              <a:rPr lang="en-US" sz="1400" dirty="0" err="1">
                <a:solidFill>
                  <a:schemeClr val="tx2"/>
                </a:solidFill>
              </a:rPr>
              <a:t>operationalised</a:t>
            </a:r>
            <a:r>
              <a:rPr lang="en-US" sz="1400" dirty="0">
                <a:solidFill>
                  <a:schemeClr val="tx2"/>
                </a:solidFill>
              </a:rPr>
              <a:t> as a minimum prerequisite, 18 months should be assumed as the minimum time needed for the implementation and full accession to the single day-ahead coupling (SDAC) and single intraday coupling (SIDC) in sequence, annually, with Q1 for SDAC, and Q4 for SIDC, starting as of 2026.</a:t>
            </a:r>
          </a:p>
          <a:p>
            <a:pPr marL="367453" lvl="1" indent="-367453" defTabSz="370337">
              <a:spcBef>
                <a:spcPct val="0"/>
              </a:spcBef>
              <a:spcAft>
                <a:spcPts val="600"/>
              </a:spcAft>
              <a:buFont typeface="Wingdings" panose="05000000000000000000" pitchFamily="2" charset="2"/>
              <a:buChar char="ü"/>
            </a:pPr>
            <a:r>
              <a:rPr lang="en-US" sz="1400" dirty="0">
                <a:solidFill>
                  <a:schemeClr val="tx2"/>
                </a:solidFill>
              </a:rPr>
              <a:t>The TSOs were urged to accelerate activities on the </a:t>
            </a:r>
            <a:r>
              <a:rPr lang="en-US" sz="1400" dirty="0" err="1">
                <a:solidFill>
                  <a:schemeClr val="tx2"/>
                </a:solidFill>
              </a:rPr>
              <a:t>operationalisation</a:t>
            </a:r>
            <a:r>
              <a:rPr lang="en-US" sz="1400" dirty="0">
                <a:solidFill>
                  <a:schemeClr val="tx2"/>
                </a:solidFill>
              </a:rPr>
              <a:t> of the </a:t>
            </a:r>
            <a:r>
              <a:rPr lang="en-US" sz="1400" dirty="0" err="1">
                <a:solidFill>
                  <a:schemeClr val="tx2"/>
                </a:solidFill>
              </a:rPr>
              <a:t>EnC</a:t>
            </a:r>
            <a:r>
              <a:rPr lang="en-US" sz="1400" dirty="0">
                <a:solidFill>
                  <a:schemeClr val="tx2"/>
                </a:solidFill>
              </a:rPr>
              <a:t> CCRs as established in line with the </a:t>
            </a:r>
            <a:r>
              <a:rPr lang="en-US" sz="1400" dirty="0" err="1">
                <a:solidFill>
                  <a:schemeClr val="tx2"/>
                </a:solidFill>
              </a:rPr>
              <a:t>EnC</a:t>
            </a:r>
            <a:r>
              <a:rPr lang="en-US" sz="1400" dirty="0">
                <a:solidFill>
                  <a:schemeClr val="tx2"/>
                </a:solidFill>
              </a:rPr>
              <a:t> CACM. Alternatively, any reconfiguration would have to be proposed by all EU TSO and cover all bidding zone borders of the three </a:t>
            </a:r>
            <a:r>
              <a:rPr lang="en-US" sz="1400" dirty="0" err="1">
                <a:solidFill>
                  <a:schemeClr val="tx2"/>
                </a:solidFill>
              </a:rPr>
              <a:t>EnC</a:t>
            </a:r>
            <a:r>
              <a:rPr lang="en-US" sz="1400" dirty="0">
                <a:solidFill>
                  <a:schemeClr val="tx2"/>
                </a:solidFill>
              </a:rPr>
              <a:t> CCRs, before submission to ACER in line with </a:t>
            </a:r>
            <a:r>
              <a:rPr lang="en-US" sz="1400" dirty="0" err="1">
                <a:solidFill>
                  <a:schemeClr val="tx2"/>
                </a:solidFill>
              </a:rPr>
              <a:t>EnC</a:t>
            </a:r>
            <a:r>
              <a:rPr lang="en-US" sz="1400" dirty="0">
                <a:solidFill>
                  <a:schemeClr val="tx2"/>
                </a:solidFill>
              </a:rPr>
              <a:t> CACM. </a:t>
            </a:r>
          </a:p>
          <a:p>
            <a:pPr marL="367453" lvl="1" indent="-367453" defTabSz="370337">
              <a:spcBef>
                <a:spcPct val="0"/>
              </a:spcBef>
              <a:spcAft>
                <a:spcPts val="600"/>
              </a:spcAft>
              <a:buFont typeface="Wingdings" panose="05000000000000000000" pitchFamily="2" charset="2"/>
              <a:buChar char="ü"/>
            </a:pPr>
            <a:r>
              <a:rPr lang="en-US" sz="1400" dirty="0">
                <a:solidFill>
                  <a:schemeClr val="tx2"/>
                </a:solidFill>
              </a:rPr>
              <a:t>The Forum urged Contracting Parties TSOs and NEMOs to apply for adherence to CACM Global NDA and those that are already signatories to CACM Global NDA to give consent to all new applicants from the Contracting Parties.  </a:t>
            </a:r>
            <a:endParaRPr lang="en-AT" sz="1400" dirty="0">
              <a:solidFill>
                <a:schemeClr val="tx2"/>
              </a:solidFill>
            </a:endParaRPr>
          </a:p>
          <a:p>
            <a:pPr marL="367453" lvl="1" indent="-367453" defTabSz="370337">
              <a:spcBef>
                <a:spcPct val="0"/>
              </a:spcBef>
              <a:spcAft>
                <a:spcPts val="600"/>
              </a:spcAft>
              <a:buFont typeface="Wingdings" panose="05000000000000000000" pitchFamily="2" charset="2"/>
              <a:buChar char="ü"/>
            </a:pPr>
            <a:r>
              <a:rPr lang="en-US" sz="1400" dirty="0">
                <a:solidFill>
                  <a:schemeClr val="tx2"/>
                </a:solidFill>
              </a:rPr>
              <a:t>The Athens Forum acknowledges the establishment of the local implementation projects (LIPs) and invited them to nominate their projects to PCG </a:t>
            </a:r>
            <a:r>
              <a:rPr lang="en-US" sz="1400" dirty="0" err="1">
                <a:solidFill>
                  <a:schemeClr val="tx2"/>
                </a:solidFill>
              </a:rPr>
              <a:t>EnC</a:t>
            </a:r>
            <a:r>
              <a:rPr lang="en-US" sz="1400" dirty="0">
                <a:solidFill>
                  <a:schemeClr val="tx2"/>
                </a:solidFill>
              </a:rPr>
              <a:t> JET. LIPs should mimic EU LIPs in terms of governance and structure, and the Forum welcomes that some are joining already existing EU structures like IBWT.</a:t>
            </a:r>
          </a:p>
        </p:txBody>
      </p:sp>
    </p:spTree>
    <p:extLst>
      <p:ext uri="{BB962C8B-B14F-4D97-AF65-F5344CB8AC3E}">
        <p14:creationId xmlns:p14="http://schemas.microsoft.com/office/powerpoint/2010/main" val="230780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859747"/>
            <a:ext cx="9144000" cy="4437888"/>
          </a:xfrm>
        </p:spPr>
      </p:pic>
      <p:sp>
        <p:nvSpPr>
          <p:cNvPr id="3" name="Foliennummernplatzhalter 2"/>
          <p:cNvSpPr>
            <a:spLocks noGrp="1"/>
          </p:cNvSpPr>
          <p:nvPr>
            <p:ph type="sldNum" sz="quarter" idx="12"/>
          </p:nvPr>
        </p:nvSpPr>
        <p:spPr/>
        <p:txBody>
          <a:bodyPr/>
          <a:lstStyle/>
          <a:p>
            <a:fld id="{AF93B2B6-68E5-2D46-B060-FE1D3366BF4B}" type="slidenum">
              <a:rPr lang="de-DE" smtClean="0"/>
              <a:pPr/>
              <a:t>6</a:t>
            </a:fld>
            <a:endParaRPr lang="de-DE" dirty="0"/>
          </a:p>
        </p:txBody>
      </p:sp>
      <p:sp>
        <p:nvSpPr>
          <p:cNvPr id="8" name="Bildplatzhalter 6"/>
          <p:cNvSpPr txBox="1">
            <a:spLocks/>
          </p:cNvSpPr>
          <p:nvPr/>
        </p:nvSpPr>
        <p:spPr>
          <a:xfrm>
            <a:off x="152400" y="977900"/>
            <a:ext cx="9144000" cy="4476750"/>
          </a:xfrm>
          <a:prstGeom prst="rect">
            <a:avLst/>
          </a:prstGeom>
        </p:spPr>
        <p:txBody>
          <a:bodyPr/>
          <a:lstStyle/>
          <a:p>
            <a:endParaRPr lang="en-AT"/>
          </a:p>
        </p:txBody>
      </p:sp>
      <p:sp>
        <p:nvSpPr>
          <p:cNvPr id="10" name="Untertitel 3"/>
          <p:cNvSpPr txBox="1">
            <a:spLocks/>
          </p:cNvSpPr>
          <p:nvPr/>
        </p:nvSpPr>
        <p:spPr>
          <a:xfrm>
            <a:off x="4565650" y="2726266"/>
            <a:ext cx="4578350" cy="806450"/>
          </a:xfrm>
          <a:prstGeom prst="rect">
            <a:avLst/>
          </a:prstGeom>
          <a:solidFill>
            <a:schemeClr val="bg2"/>
          </a:solidFill>
        </p:spPr>
        <p:txBody>
          <a:bodyPr vert="horz" lIns="252000" tIns="45720" rIns="252000" bIns="45720" rtlCol="0">
            <a:normAutofit/>
          </a:bodyPr>
          <a:lstStyle>
            <a:lvl1pPr marL="0" indent="0" algn="l" defTabSz="457200" rtl="0" eaLnBrk="1" latinLnBrk="0" hangingPunct="1">
              <a:lnSpc>
                <a:spcPct val="130000"/>
              </a:lnSpc>
              <a:spcBef>
                <a:spcPts val="600"/>
              </a:spcBef>
              <a:spcAft>
                <a:spcPts val="600"/>
              </a:spcAft>
              <a:buFont typeface="Arial"/>
              <a:buNone/>
              <a:defRPr sz="1700" b="0" i="0" kern="1200">
                <a:solidFill>
                  <a:schemeClr val="tx1">
                    <a:lumMod val="75000"/>
                    <a:lumOff val="25000"/>
                  </a:schemeClr>
                </a:solidFill>
                <a:latin typeface="+mn-lt"/>
                <a:ea typeface="+mn-ea"/>
                <a:cs typeface="Arial"/>
              </a:defRPr>
            </a:lvl1pPr>
            <a:lvl2pPr marL="457200" indent="0" algn="ctr" defTabSz="457200" rtl="0" eaLnBrk="1" latinLnBrk="0" hangingPunct="1">
              <a:lnSpc>
                <a:spcPct val="90000"/>
              </a:lnSpc>
              <a:spcBef>
                <a:spcPct val="20000"/>
              </a:spcBef>
              <a:spcAft>
                <a:spcPts val="0"/>
              </a:spcAft>
              <a:buFont typeface="Arial"/>
              <a:buNone/>
              <a:defRPr lang="de-AT" sz="1600" b="0" i="0" kern="1200">
                <a:solidFill>
                  <a:schemeClr val="tx1">
                    <a:tint val="75000"/>
                  </a:schemeClr>
                </a:solidFill>
                <a:latin typeface="Arial"/>
                <a:ea typeface="+mn-ea"/>
                <a:cs typeface="Arial"/>
              </a:defRPr>
            </a:lvl2pPr>
            <a:lvl3pPr marL="914400" marR="0" indent="0" algn="ctr" defTabSz="457200" rtl="0" eaLnBrk="1" fontAlgn="auto" latinLnBrk="0" hangingPunct="1">
              <a:lnSpc>
                <a:spcPct val="100000"/>
              </a:lnSpc>
              <a:spcBef>
                <a:spcPct val="20000"/>
              </a:spcBef>
              <a:spcAft>
                <a:spcPts val="600"/>
              </a:spcAft>
              <a:buClrTx/>
              <a:buSzTx/>
              <a:buFont typeface="Arial"/>
              <a:buNone/>
              <a:tabLst/>
              <a:defRPr lang="de-AT" sz="1600" b="1" i="1" kern="1200">
                <a:solidFill>
                  <a:schemeClr val="tx1">
                    <a:tint val="75000"/>
                  </a:schemeClr>
                </a:solidFill>
                <a:latin typeface="Arial"/>
                <a:ea typeface="+mn-ea"/>
                <a:cs typeface="Arial"/>
              </a:defRPr>
            </a:lvl3pPr>
            <a:lvl4pPr marL="1371600" indent="0" algn="ctr" defTabSz="457200" rtl="0" eaLnBrk="1" latinLnBrk="0" hangingPunct="1">
              <a:lnSpc>
                <a:spcPct val="130000"/>
              </a:lnSpc>
              <a:spcBef>
                <a:spcPts val="0"/>
              </a:spcBef>
              <a:spcAft>
                <a:spcPts val="800"/>
              </a:spcAft>
              <a:buFont typeface="Symbol" charset="2"/>
              <a:buNone/>
              <a:defRPr sz="1700" b="0" i="0" kern="1200">
                <a:solidFill>
                  <a:schemeClr val="tx1">
                    <a:tint val="75000"/>
                  </a:schemeClr>
                </a:solidFill>
                <a:latin typeface="+mn-lt"/>
                <a:ea typeface="+mn-ea"/>
                <a:cs typeface="Arial"/>
              </a:defRPr>
            </a:lvl4pPr>
            <a:lvl5pPr marL="1828800" indent="0" algn="ctr" defTabSz="457200" rtl="0" eaLnBrk="1" latinLnBrk="0" hangingPunct="1">
              <a:lnSpc>
                <a:spcPct val="130000"/>
              </a:lnSpc>
              <a:spcBef>
                <a:spcPts val="0"/>
              </a:spcBef>
              <a:spcAft>
                <a:spcPts val="800"/>
              </a:spcAft>
              <a:buFont typeface="Arial"/>
              <a:buNone/>
              <a:defRPr sz="1700" b="0" i="0" kern="1200">
                <a:solidFill>
                  <a:schemeClr val="tx1">
                    <a:tint val="75000"/>
                  </a:schemeClr>
                </a:solidFill>
                <a:latin typeface="+mn-lt"/>
                <a:ea typeface="+mn-ea"/>
                <a:cs typeface="Arial"/>
              </a:defRPr>
            </a:lvl5pPr>
            <a:lvl6pPr marL="2286000" indent="0" algn="ctr" defTabSz="457200" rtl="0" eaLnBrk="1" latinLnBrk="0" hangingPunct="1">
              <a:lnSpc>
                <a:spcPct val="130000"/>
              </a:lnSpc>
              <a:spcBef>
                <a:spcPts val="0"/>
              </a:spcBef>
              <a:spcAft>
                <a:spcPts val="800"/>
              </a:spcAft>
              <a:buFont typeface="Symbol" charset="2"/>
              <a:buNone/>
              <a:defRPr sz="1700" kern="1200">
                <a:solidFill>
                  <a:schemeClr val="tx1">
                    <a:tint val="75000"/>
                  </a:schemeClr>
                </a:solidFill>
                <a:latin typeface="+mn-lt"/>
                <a:ea typeface="+mn-ea"/>
                <a:cs typeface="+mn-cs"/>
              </a:defRPr>
            </a:lvl6pPr>
            <a:lvl7pPr marL="2743200" indent="0" algn="ctr" defTabSz="457200" rtl="0" eaLnBrk="1" latinLnBrk="0" hangingPunct="1">
              <a:lnSpc>
                <a:spcPct val="130000"/>
              </a:lnSpc>
              <a:spcBef>
                <a:spcPts val="0"/>
              </a:spcBef>
              <a:spcAft>
                <a:spcPts val="800"/>
              </a:spcAft>
              <a:buFont typeface="Symbol" charset="2"/>
              <a:buNone/>
              <a:defRPr sz="17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dirty="0"/>
              <a:t>jasmina.trhulj@energy-community.org</a:t>
            </a:r>
            <a:endParaRPr lang="de-DE" sz="1200" dirty="0"/>
          </a:p>
        </p:txBody>
      </p:sp>
      <p:sp>
        <p:nvSpPr>
          <p:cNvPr id="11" name="Titel 4"/>
          <p:cNvSpPr txBox="1">
            <a:spLocks/>
          </p:cNvSpPr>
          <p:nvPr/>
        </p:nvSpPr>
        <p:spPr>
          <a:xfrm>
            <a:off x="4565650" y="1697565"/>
            <a:ext cx="4578350" cy="10371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a:t>Thank you </a:t>
            </a:r>
            <a:br>
              <a:rPr lang="en-US"/>
            </a:br>
            <a:r>
              <a:rPr lang="en-US"/>
              <a:t>for your attention!</a:t>
            </a:r>
          </a:p>
        </p:txBody>
      </p:sp>
      <p:sp>
        <p:nvSpPr>
          <p:cNvPr id="2" name="Rectangle 1"/>
          <p:cNvSpPr/>
          <p:nvPr/>
        </p:nvSpPr>
        <p:spPr>
          <a:xfrm>
            <a:off x="50800" y="37974"/>
            <a:ext cx="965200" cy="7302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1215111"/>
      </p:ext>
    </p:extLst>
  </p:cSld>
  <p:clrMapOvr>
    <a:masterClrMapping/>
  </p:clrMapOvr>
</p:sld>
</file>

<file path=ppt/theme/theme1.xml><?xml version="1.0" encoding="utf-8"?>
<a:theme xmlns:a="http://schemas.openxmlformats.org/drawingml/2006/main" name="Energy Community Master">
  <a:themeElements>
    <a:clrScheme name="EC Colors final">
      <a:dk1>
        <a:sysClr val="windowText" lastClr="000000"/>
      </a:dk1>
      <a:lt1>
        <a:sysClr val="window" lastClr="FFFFFF"/>
      </a:lt1>
      <a:dk2>
        <a:srgbClr val="283583"/>
      </a:dk2>
      <a:lt2>
        <a:srgbClr val="FFFFFF"/>
      </a:lt2>
      <a:accent1>
        <a:srgbClr val="283583"/>
      </a:accent1>
      <a:accent2>
        <a:srgbClr val="72BA64"/>
      </a:accent2>
      <a:accent3>
        <a:srgbClr val="FFD500"/>
      </a:accent3>
      <a:accent4>
        <a:srgbClr val="F59C00"/>
      </a:accent4>
      <a:accent5>
        <a:srgbClr val="CF0B56"/>
      </a:accent5>
      <a:accent6>
        <a:srgbClr val="009DCC"/>
      </a:accent6>
      <a:hlink>
        <a:srgbClr val="9D1680"/>
      </a:hlink>
      <a:folHlink>
        <a:srgbClr val="662382"/>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14131</TotalTime>
  <Words>1029</Words>
  <Application>Microsoft Office PowerPoint</Application>
  <PresentationFormat>On-screen Show (16:10)</PresentationFormat>
  <Paragraphs>97</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Aptos</vt:lpstr>
      <vt:lpstr>Arial</vt:lpstr>
      <vt:lpstr>Calibri</vt:lpstr>
      <vt:lpstr>DejaVu Sans</vt:lpstr>
      <vt:lpstr>Symbol</vt:lpstr>
      <vt:lpstr>Times New Roman</vt:lpstr>
      <vt:lpstr>Wingdings</vt:lpstr>
      <vt:lpstr>Energy Community Master</vt:lpstr>
      <vt:lpstr>The Electricity Integration Package in the Energy Community - Update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November</dc:creator>
  <cp:lastModifiedBy>Jasmina Trhulj</cp:lastModifiedBy>
  <cp:revision>677</cp:revision>
  <cp:lastPrinted>2024-06-13T07:31:50Z</cp:lastPrinted>
  <dcterms:created xsi:type="dcterms:W3CDTF">2013-07-08T10:40:08Z</dcterms:created>
  <dcterms:modified xsi:type="dcterms:W3CDTF">2024-06-13T07:58:54Z</dcterms:modified>
</cp:coreProperties>
</file>