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730" r:id="rId5"/>
    <p:sldMasterId id="2147483758" r:id="rId6"/>
  </p:sldMasterIdLst>
  <p:notesMasterIdLst>
    <p:notesMasterId r:id="rId15"/>
  </p:notesMasterIdLst>
  <p:sldIdLst>
    <p:sldId id="262" r:id="rId7"/>
    <p:sldId id="2147479507" r:id="rId8"/>
    <p:sldId id="2147479546" r:id="rId9"/>
    <p:sldId id="2147479556" r:id="rId10"/>
    <p:sldId id="2147479557" r:id="rId11"/>
    <p:sldId id="2147479551" r:id="rId12"/>
    <p:sldId id="2147482513" r:id="rId13"/>
    <p:sldId id="2147482514" r:id="rId14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0F8466-09CA-A749-2433-22FD96BC16AA}" name="Nikolaos KANTAS (ACER)" initials="NK" userId="S::Nikolaos.KANTAS@acer.europa.eu::ea1f9c8b-d662-4710-9205-c3d9beb95549" providerId="AD"/>
  <p188:author id="{A0D3D36D-F6F4-4D32-A06E-192C05554656}" name="Patrick LUICKX (ACER)" initials="P(" userId="S::patrick.luickx@acer.europa.eu::7df0f2b3-3471-41fa-b4c7-3b5a39b36ec8" providerId="AD"/>
  <p188:author id="{BEC145CD-877A-E6DE-DA32-BB3CA795D0F7}" name="Cristina VAZQUEZ HERNANDEZ (ACER)" initials="ACER" userId="Cristina VAZQUEZ HERNANDEZ (ACER)" providerId="None"/>
  <p188:author id="{76625EFF-405B-542A-12CF-8C9994690C44}" name="Aura CARAMIZARU (ACER)" initials="AC" userId="S::Aura.CARAMIZARU@acer.europa.eu::7d0dab04-9427-4b41-b17b-ff7521ca46f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istina VAZQUEZ HERNANDEZ (ACER)" initials="CVH(" lastIdx="3" clrIdx="0">
    <p:extLst>
      <p:ext uri="{19B8F6BF-5375-455C-9EA6-DF929625EA0E}">
        <p15:presenceInfo xmlns:p15="http://schemas.microsoft.com/office/powerpoint/2012/main" userId="S::Cristina.VAZQUEZHERNANDEZ@acer.europa.eu::dc066aea-7441-41da-818e-9d1e78d4abee" providerId="AD"/>
      </p:ext>
    </p:extLst>
  </p:cmAuthor>
  <p:cmAuthor id="2" name="Aura CARAMIZARU (ACER)" initials="AC" lastIdx="5" clrIdx="1">
    <p:extLst>
      <p:ext uri="{19B8F6BF-5375-455C-9EA6-DF929625EA0E}">
        <p15:presenceInfo xmlns:p15="http://schemas.microsoft.com/office/powerpoint/2012/main" userId="S::Aura.CARAMIZARU@acer.europa.eu::7d0dab04-9427-4b41-b17b-ff7521ca46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EE"/>
    <a:srgbClr val="FFFFFF"/>
    <a:srgbClr val="FFB40E"/>
    <a:srgbClr val="D9D9D9"/>
    <a:srgbClr val="E8E8E8"/>
    <a:srgbClr val="FEEA70"/>
    <a:srgbClr val="BAD1FF"/>
    <a:srgbClr val="4ED3C6"/>
    <a:srgbClr val="75A3FF"/>
    <a:srgbClr val="3678BD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9B7963-04EA-4ADD-813F-2BC015955148}" v="36" dt="2026-09-16T09:42:09.039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ra CARAMIZARU (ACER)" userId="7d0dab04-9427-4b41-b17b-ff7521ca46f9" providerId="ADAL" clId="{C406961D-470A-43F2-A592-A38448C94523}"/>
    <pc:docChg chg="undo custSel addSld delSld modSld">
      <pc:chgData name="Aura CARAMIZARU (ACER)" userId="7d0dab04-9427-4b41-b17b-ff7521ca46f9" providerId="ADAL" clId="{C406961D-470A-43F2-A592-A38448C94523}" dt="2026-09-16T09:42:09.038" v="3359" actId="1076"/>
      <pc:docMkLst>
        <pc:docMk/>
      </pc:docMkLst>
      <pc:sldChg chg="modSp mod">
        <pc:chgData name="Aura CARAMIZARU (ACER)" userId="7d0dab04-9427-4b41-b17b-ff7521ca46f9" providerId="ADAL" clId="{C406961D-470A-43F2-A592-A38448C94523}" dt="2026-09-15T11:49:16.574" v="2202"/>
        <pc:sldMkLst>
          <pc:docMk/>
          <pc:sldMk cId="3192954264" sldId="262"/>
        </pc:sldMkLst>
        <pc:spChg chg="mod">
          <ac:chgData name="Aura CARAMIZARU (ACER)" userId="7d0dab04-9427-4b41-b17b-ff7521ca46f9" providerId="ADAL" clId="{C406961D-470A-43F2-A592-A38448C94523}" dt="2026-09-15T11:49:16.574" v="2202"/>
          <ac:spMkLst>
            <pc:docMk/>
            <pc:sldMk cId="3192954264" sldId="262"/>
            <ac:spMk id="4" creationId="{BA107D70-9816-2D4B-8551-36AD55B23ABB}"/>
          </ac:spMkLst>
        </pc:spChg>
      </pc:sldChg>
      <pc:sldChg chg="addSp delSp modSp mod">
        <pc:chgData name="Aura CARAMIZARU (ACER)" userId="7d0dab04-9427-4b41-b17b-ff7521ca46f9" providerId="ADAL" clId="{C406961D-470A-43F2-A592-A38448C94523}" dt="2026-09-15T12:34:20.014" v="3336" actId="20577"/>
        <pc:sldMkLst>
          <pc:docMk/>
          <pc:sldMk cId="3648039491" sldId="2147479507"/>
        </pc:sldMkLst>
        <pc:spChg chg="mod">
          <ac:chgData name="Aura CARAMIZARU (ACER)" userId="7d0dab04-9427-4b41-b17b-ff7521ca46f9" providerId="ADAL" clId="{C406961D-470A-43F2-A592-A38448C94523}" dt="2026-09-15T12:34:20.014" v="3336" actId="20577"/>
          <ac:spMkLst>
            <pc:docMk/>
            <pc:sldMk cId="3648039491" sldId="2147479507"/>
            <ac:spMk id="2" creationId="{812284ED-2502-A8C4-3DD7-013CCFB9321E}"/>
          </ac:spMkLst>
        </pc:spChg>
        <pc:spChg chg="mod">
          <ac:chgData name="Aura CARAMIZARU (ACER)" userId="7d0dab04-9427-4b41-b17b-ff7521ca46f9" providerId="ADAL" clId="{C406961D-470A-43F2-A592-A38448C94523}" dt="2026-09-15T11:28:13.041" v="1571" actId="20577"/>
          <ac:spMkLst>
            <pc:docMk/>
            <pc:sldMk cId="3648039491" sldId="2147479507"/>
            <ac:spMk id="7" creationId="{4E6D5DCE-4BF9-080E-4750-EAAA082B6D68}"/>
          </ac:spMkLst>
        </pc:spChg>
        <pc:spChg chg="mod">
          <ac:chgData name="Aura CARAMIZARU (ACER)" userId="7d0dab04-9427-4b41-b17b-ff7521ca46f9" providerId="ADAL" clId="{C406961D-470A-43F2-A592-A38448C94523}" dt="2026-09-15T11:43:49.991" v="2042"/>
          <ac:spMkLst>
            <pc:docMk/>
            <pc:sldMk cId="3648039491" sldId="2147479507"/>
            <ac:spMk id="11" creationId="{107B5966-5A68-0664-FC45-9B6890AFC58D}"/>
          </ac:spMkLst>
        </pc:spChg>
        <pc:picChg chg="add">
          <ac:chgData name="Aura CARAMIZARU (ACER)" userId="7d0dab04-9427-4b41-b17b-ff7521ca46f9" providerId="ADAL" clId="{C406961D-470A-43F2-A592-A38448C94523}" dt="2026-09-15T11:43:20.342" v="2013" actId="22"/>
          <ac:picMkLst>
            <pc:docMk/>
            <pc:sldMk cId="3648039491" sldId="2147479507"/>
            <ac:picMk id="10" creationId="{5F65F01E-5FEF-AECE-1AB3-C01D3078A44A}"/>
          </ac:picMkLst>
        </pc:picChg>
        <pc:picChg chg="del mod">
          <ac:chgData name="Aura CARAMIZARU (ACER)" userId="7d0dab04-9427-4b41-b17b-ff7521ca46f9" providerId="ADAL" clId="{C406961D-470A-43F2-A592-A38448C94523}" dt="2026-09-15T11:43:29.778" v="2015" actId="478"/>
          <ac:picMkLst>
            <pc:docMk/>
            <pc:sldMk cId="3648039491" sldId="2147479507"/>
            <ac:picMk id="19" creationId="{0594D39B-7819-966C-68F3-A1A627BF110C}"/>
          </ac:picMkLst>
        </pc:picChg>
      </pc:sldChg>
      <pc:sldChg chg="addSp delSp modSp mod">
        <pc:chgData name="Aura CARAMIZARU (ACER)" userId="7d0dab04-9427-4b41-b17b-ff7521ca46f9" providerId="ADAL" clId="{C406961D-470A-43F2-A592-A38448C94523}" dt="2026-09-16T09:42:09.038" v="3359" actId="1076"/>
        <pc:sldMkLst>
          <pc:docMk/>
          <pc:sldMk cId="3948169240" sldId="2147479546"/>
        </pc:sldMkLst>
        <pc:spChg chg="mod">
          <ac:chgData name="Aura CARAMIZARU (ACER)" userId="7d0dab04-9427-4b41-b17b-ff7521ca46f9" providerId="ADAL" clId="{C406961D-470A-43F2-A592-A38448C94523}" dt="2026-09-15T11:49:32.249" v="2203" actId="1076"/>
          <ac:spMkLst>
            <pc:docMk/>
            <pc:sldMk cId="3948169240" sldId="2147479546"/>
            <ac:spMk id="6" creationId="{46F9ABE1-3701-18E7-E5EB-4C13ECDBCBA6}"/>
          </ac:spMkLst>
        </pc:spChg>
        <pc:spChg chg="mod">
          <ac:chgData name="Aura CARAMIZARU (ACER)" userId="7d0dab04-9427-4b41-b17b-ff7521ca46f9" providerId="ADAL" clId="{C406961D-470A-43F2-A592-A38448C94523}" dt="2026-09-15T10:00:47.279" v="808" actId="113"/>
          <ac:spMkLst>
            <pc:docMk/>
            <pc:sldMk cId="3948169240" sldId="2147479546"/>
            <ac:spMk id="7" creationId="{684FDD32-18BC-AF2F-5EB7-268FB1807079}"/>
          </ac:spMkLst>
        </pc:spChg>
        <pc:spChg chg="add del mod">
          <ac:chgData name="Aura CARAMIZARU (ACER)" userId="7d0dab04-9427-4b41-b17b-ff7521ca46f9" providerId="ADAL" clId="{C406961D-470A-43F2-A592-A38448C94523}" dt="2026-09-15T11:47:45.710" v="2097" actId="478"/>
          <ac:spMkLst>
            <pc:docMk/>
            <pc:sldMk cId="3948169240" sldId="2147479546"/>
            <ac:spMk id="8" creationId="{22EAD24A-1E79-51A2-71ED-B1A7A49E116B}"/>
          </ac:spMkLst>
        </pc:spChg>
        <pc:spChg chg="add del">
          <ac:chgData name="Aura CARAMIZARU (ACER)" userId="7d0dab04-9427-4b41-b17b-ff7521ca46f9" providerId="ADAL" clId="{C406961D-470A-43F2-A592-A38448C94523}" dt="2026-09-15T11:46:34.449" v="2045" actId="478"/>
          <ac:spMkLst>
            <pc:docMk/>
            <pc:sldMk cId="3948169240" sldId="2147479546"/>
            <ac:spMk id="9" creationId="{6DFB8CC6-D2B5-1A3C-1669-4CC2CB237489}"/>
          </ac:spMkLst>
        </pc:spChg>
        <pc:spChg chg="mod">
          <ac:chgData name="Aura CARAMIZARU (ACER)" userId="7d0dab04-9427-4b41-b17b-ff7521ca46f9" providerId="ADAL" clId="{C406961D-470A-43F2-A592-A38448C94523}" dt="2026-09-15T09:34:13.791" v="359" actId="1076"/>
          <ac:spMkLst>
            <pc:docMk/>
            <pc:sldMk cId="3948169240" sldId="2147479546"/>
            <ac:spMk id="10" creationId="{56D0B4AD-0B98-C3B1-DE86-C178F17D1A93}"/>
          </ac:spMkLst>
        </pc:spChg>
        <pc:picChg chg="mod">
          <ac:chgData name="Aura CARAMIZARU (ACER)" userId="7d0dab04-9427-4b41-b17b-ff7521ca46f9" providerId="ADAL" clId="{C406961D-470A-43F2-A592-A38448C94523}" dt="2026-09-16T09:42:07.435" v="3357" actId="1076"/>
          <ac:picMkLst>
            <pc:docMk/>
            <pc:sldMk cId="3948169240" sldId="2147479546"/>
            <ac:picMk id="17" creationId="{D7478E86-0EFC-B792-9109-B5C0CAEB58DB}"/>
          </ac:picMkLst>
        </pc:picChg>
        <pc:picChg chg="mod">
          <ac:chgData name="Aura CARAMIZARU (ACER)" userId="7d0dab04-9427-4b41-b17b-ff7521ca46f9" providerId="ADAL" clId="{C406961D-470A-43F2-A592-A38448C94523}" dt="2026-09-16T09:42:09.038" v="3359" actId="1076"/>
          <ac:picMkLst>
            <pc:docMk/>
            <pc:sldMk cId="3948169240" sldId="2147479546"/>
            <ac:picMk id="19" creationId="{902A258C-A3D7-3CB0-36A3-99AB275E735D}"/>
          </ac:picMkLst>
        </pc:picChg>
      </pc:sldChg>
      <pc:sldChg chg="modSp mod">
        <pc:chgData name="Aura CARAMIZARU (ACER)" userId="7d0dab04-9427-4b41-b17b-ff7521ca46f9" providerId="ADAL" clId="{C406961D-470A-43F2-A592-A38448C94523}" dt="2026-09-15T12:30:54.598" v="3299" actId="21"/>
        <pc:sldMkLst>
          <pc:docMk/>
          <pc:sldMk cId="845136443" sldId="2147479551"/>
        </pc:sldMkLst>
        <pc:spChg chg="mod">
          <ac:chgData name="Aura CARAMIZARU (ACER)" userId="7d0dab04-9427-4b41-b17b-ff7521ca46f9" providerId="ADAL" clId="{C406961D-470A-43F2-A592-A38448C94523}" dt="2026-09-15T12:00:07.738" v="2683" actId="27636"/>
          <ac:spMkLst>
            <pc:docMk/>
            <pc:sldMk cId="845136443" sldId="2147479551"/>
            <ac:spMk id="2" creationId="{86E2BB3D-C3FC-ECE1-E3D6-FB923C7F1101}"/>
          </ac:spMkLst>
        </pc:spChg>
        <pc:spChg chg="mod">
          <ac:chgData name="Aura CARAMIZARU (ACER)" userId="7d0dab04-9427-4b41-b17b-ff7521ca46f9" providerId="ADAL" clId="{C406961D-470A-43F2-A592-A38448C94523}" dt="2026-09-15T12:17:57.193" v="2857" actId="14100"/>
          <ac:spMkLst>
            <pc:docMk/>
            <pc:sldMk cId="845136443" sldId="2147479551"/>
            <ac:spMk id="4" creationId="{EAE27EE1-342B-8A2B-2E60-7ED8DC55A509}"/>
          </ac:spMkLst>
        </pc:spChg>
        <pc:spChg chg="mod">
          <ac:chgData name="Aura CARAMIZARU (ACER)" userId="7d0dab04-9427-4b41-b17b-ff7521ca46f9" providerId="ADAL" clId="{C406961D-470A-43F2-A592-A38448C94523}" dt="2026-09-15T12:30:54.598" v="3299" actId="21"/>
          <ac:spMkLst>
            <pc:docMk/>
            <pc:sldMk cId="845136443" sldId="2147479551"/>
            <ac:spMk id="5" creationId="{4932D82F-3BF8-AAD9-3993-05607227332B}"/>
          </ac:spMkLst>
        </pc:spChg>
        <pc:spChg chg="mod">
          <ac:chgData name="Aura CARAMIZARU (ACER)" userId="7d0dab04-9427-4b41-b17b-ff7521ca46f9" providerId="ADAL" clId="{C406961D-470A-43F2-A592-A38448C94523}" dt="2026-09-15T12:18:08.768" v="2860" actId="1076"/>
          <ac:spMkLst>
            <pc:docMk/>
            <pc:sldMk cId="845136443" sldId="2147479551"/>
            <ac:spMk id="30" creationId="{AD920A24-8DCE-4307-BEEC-23FF964ED85D}"/>
          </ac:spMkLst>
        </pc:spChg>
      </pc:sldChg>
      <pc:sldChg chg="del">
        <pc:chgData name="Aura CARAMIZARU (ACER)" userId="7d0dab04-9427-4b41-b17b-ff7521ca46f9" providerId="ADAL" clId="{C406961D-470A-43F2-A592-A38448C94523}" dt="2026-09-15T10:55:26.593" v="863" actId="2696"/>
        <pc:sldMkLst>
          <pc:docMk/>
          <pc:sldMk cId="3334250631" sldId="2147479553"/>
        </pc:sldMkLst>
      </pc:sldChg>
      <pc:sldChg chg="addSp delSp modSp mod">
        <pc:chgData name="Aura CARAMIZARU (ACER)" userId="7d0dab04-9427-4b41-b17b-ff7521ca46f9" providerId="ADAL" clId="{C406961D-470A-43F2-A592-A38448C94523}" dt="2026-09-15T11:57:16.204" v="2583" actId="207"/>
        <pc:sldMkLst>
          <pc:docMk/>
          <pc:sldMk cId="3616810603" sldId="2147479556"/>
        </pc:sldMkLst>
        <pc:spChg chg="mod">
          <ac:chgData name="Aura CARAMIZARU (ACER)" userId="7d0dab04-9427-4b41-b17b-ff7521ca46f9" providerId="ADAL" clId="{C406961D-470A-43F2-A592-A38448C94523}" dt="2026-09-15T11:56:50.984" v="2572" actId="20577"/>
          <ac:spMkLst>
            <pc:docMk/>
            <pc:sldMk cId="3616810603" sldId="2147479556"/>
            <ac:spMk id="2" creationId="{FF3CF2D2-DF39-1587-C705-F0BC46C209CA}"/>
          </ac:spMkLst>
        </pc:spChg>
        <pc:spChg chg="mod">
          <ac:chgData name="Aura CARAMIZARU (ACER)" userId="7d0dab04-9427-4b41-b17b-ff7521ca46f9" providerId="ADAL" clId="{C406961D-470A-43F2-A592-A38448C94523}" dt="2026-09-15T11:46:07.606" v="2044" actId="20577"/>
          <ac:spMkLst>
            <pc:docMk/>
            <pc:sldMk cId="3616810603" sldId="2147479556"/>
            <ac:spMk id="4" creationId="{19ED293E-378A-962D-87A1-F2F8A0C0D09E}"/>
          </ac:spMkLst>
        </pc:spChg>
        <pc:spChg chg="add mod">
          <ac:chgData name="Aura CARAMIZARU (ACER)" userId="7d0dab04-9427-4b41-b17b-ff7521ca46f9" providerId="ADAL" clId="{C406961D-470A-43F2-A592-A38448C94523}" dt="2026-09-15T11:56:05.391" v="2565" actId="571"/>
          <ac:spMkLst>
            <pc:docMk/>
            <pc:sldMk cId="3616810603" sldId="2147479556"/>
            <ac:spMk id="5" creationId="{C6588A3D-B5D1-4894-3C33-4E8849D44F65}"/>
          </ac:spMkLst>
        </pc:spChg>
        <pc:spChg chg="add mod">
          <ac:chgData name="Aura CARAMIZARU (ACER)" userId="7d0dab04-9427-4b41-b17b-ff7521ca46f9" providerId="ADAL" clId="{C406961D-470A-43F2-A592-A38448C94523}" dt="2026-09-15T11:57:16.204" v="2583" actId="207"/>
          <ac:spMkLst>
            <pc:docMk/>
            <pc:sldMk cId="3616810603" sldId="2147479556"/>
            <ac:spMk id="8" creationId="{425DF87F-C729-4D08-D3F2-572D8634C185}"/>
          </ac:spMkLst>
        </pc:spChg>
        <pc:spChg chg="mod">
          <ac:chgData name="Aura CARAMIZARU (ACER)" userId="7d0dab04-9427-4b41-b17b-ff7521ca46f9" providerId="ADAL" clId="{C406961D-470A-43F2-A592-A38448C94523}" dt="2026-09-15T10:02:07.802" v="850" actId="20577"/>
          <ac:spMkLst>
            <pc:docMk/>
            <pc:sldMk cId="3616810603" sldId="2147479556"/>
            <ac:spMk id="9" creationId="{07F203E8-843B-3018-08BC-7E7207F5949F}"/>
          </ac:spMkLst>
        </pc:spChg>
        <pc:spChg chg="mod">
          <ac:chgData name="Aura CARAMIZARU (ACER)" userId="7d0dab04-9427-4b41-b17b-ff7521ca46f9" providerId="ADAL" clId="{C406961D-470A-43F2-A592-A38448C94523}" dt="2026-09-15T10:01:17.592" v="840" actId="20577"/>
          <ac:spMkLst>
            <pc:docMk/>
            <pc:sldMk cId="3616810603" sldId="2147479556"/>
            <ac:spMk id="12" creationId="{18A58B87-5CC7-DE6A-1BC9-A86C9551D6D0}"/>
          </ac:spMkLst>
        </pc:spChg>
        <pc:spChg chg="mod">
          <ac:chgData name="Aura CARAMIZARU (ACER)" userId="7d0dab04-9427-4b41-b17b-ff7521ca46f9" providerId="ADAL" clId="{C406961D-470A-43F2-A592-A38448C94523}" dt="2026-09-15T11:55:50.795" v="2563" actId="20577"/>
          <ac:spMkLst>
            <pc:docMk/>
            <pc:sldMk cId="3616810603" sldId="2147479556"/>
            <ac:spMk id="15" creationId="{D65A26EC-691D-A6FA-3A13-3D19A274D565}"/>
          </ac:spMkLst>
        </pc:spChg>
        <pc:spChg chg="mod">
          <ac:chgData name="Aura CARAMIZARU (ACER)" userId="7d0dab04-9427-4b41-b17b-ff7521ca46f9" providerId="ADAL" clId="{C406961D-470A-43F2-A592-A38448C94523}" dt="2026-09-15T11:56:09.014" v="2566" actId="1076"/>
          <ac:spMkLst>
            <pc:docMk/>
            <pc:sldMk cId="3616810603" sldId="2147479556"/>
            <ac:spMk id="16" creationId="{14363837-C910-AFAB-C38D-F53A5208954B}"/>
          </ac:spMkLst>
        </pc:spChg>
        <pc:spChg chg="mod">
          <ac:chgData name="Aura CARAMIZARU (ACER)" userId="7d0dab04-9427-4b41-b17b-ff7521ca46f9" providerId="ADAL" clId="{C406961D-470A-43F2-A592-A38448C94523}" dt="2026-09-15T11:56:12.046" v="2567" actId="1076"/>
          <ac:spMkLst>
            <pc:docMk/>
            <pc:sldMk cId="3616810603" sldId="2147479556"/>
            <ac:spMk id="17" creationId="{BF4FC6ED-AE40-4614-E22B-CFC012A8164B}"/>
          </ac:spMkLst>
        </pc:spChg>
        <pc:picChg chg="del">
          <ac:chgData name="Aura CARAMIZARU (ACER)" userId="7d0dab04-9427-4b41-b17b-ff7521ca46f9" providerId="ADAL" clId="{C406961D-470A-43F2-A592-A38448C94523}" dt="2026-09-15T10:00:09.615" v="781" actId="478"/>
          <ac:picMkLst>
            <pc:docMk/>
            <pc:sldMk cId="3616810603" sldId="2147479556"/>
            <ac:picMk id="6" creationId="{7E1D3DB2-E061-0557-C1C6-435F637B8A77}"/>
          </ac:picMkLst>
        </pc:picChg>
        <pc:picChg chg="add mod">
          <ac:chgData name="Aura CARAMIZARU (ACER)" userId="7d0dab04-9427-4b41-b17b-ff7521ca46f9" providerId="ADAL" clId="{C406961D-470A-43F2-A592-A38448C94523}" dt="2026-09-15T10:00:24.667" v="796" actId="1036"/>
          <ac:picMkLst>
            <pc:docMk/>
            <pc:sldMk cId="3616810603" sldId="2147479556"/>
            <ac:picMk id="7" creationId="{0485813D-DE62-CBD6-C9C5-F8B45EBEDB27}"/>
          </ac:picMkLst>
        </pc:picChg>
      </pc:sldChg>
      <pc:sldChg chg="addSp delSp modSp mod">
        <pc:chgData name="Aura CARAMIZARU (ACER)" userId="7d0dab04-9427-4b41-b17b-ff7521ca46f9" providerId="ADAL" clId="{C406961D-470A-43F2-A592-A38448C94523}" dt="2026-09-15T19:57:43.418" v="3355" actId="20577"/>
        <pc:sldMkLst>
          <pc:docMk/>
          <pc:sldMk cId="3397144310" sldId="2147479557"/>
        </pc:sldMkLst>
        <pc:spChg chg="mod">
          <ac:chgData name="Aura CARAMIZARU (ACER)" userId="7d0dab04-9427-4b41-b17b-ff7521ca46f9" providerId="ADAL" clId="{C406961D-470A-43F2-A592-A38448C94523}" dt="2026-09-15T11:59:37.974" v="2678" actId="108"/>
          <ac:spMkLst>
            <pc:docMk/>
            <pc:sldMk cId="3397144310" sldId="2147479557"/>
            <ac:spMk id="2" creationId="{315FED7A-AC77-3003-64B8-D989E18A8F65}"/>
          </ac:spMkLst>
        </pc:spChg>
        <pc:spChg chg="mod">
          <ac:chgData name="Aura CARAMIZARU (ACER)" userId="7d0dab04-9427-4b41-b17b-ff7521ca46f9" providerId="ADAL" clId="{C406961D-470A-43F2-A592-A38448C94523}" dt="2026-09-15T11:58:06.337" v="2586" actId="21"/>
          <ac:spMkLst>
            <pc:docMk/>
            <pc:sldMk cId="3397144310" sldId="2147479557"/>
            <ac:spMk id="4" creationId="{47FE8516-1DC8-7347-48E0-9E608A28C9CC}"/>
          </ac:spMkLst>
        </pc:spChg>
        <pc:spChg chg="mod">
          <ac:chgData name="Aura CARAMIZARU (ACER)" userId="7d0dab04-9427-4b41-b17b-ff7521ca46f9" providerId="ADAL" clId="{C406961D-470A-43F2-A592-A38448C94523}" dt="2026-09-15T11:58:19.143" v="2590" actId="1076"/>
          <ac:spMkLst>
            <pc:docMk/>
            <pc:sldMk cId="3397144310" sldId="2147479557"/>
            <ac:spMk id="5" creationId="{A9EA69C0-6C23-8E1E-9858-12E1A99BDBFB}"/>
          </ac:spMkLst>
        </pc:spChg>
        <pc:spChg chg="add del mod">
          <ac:chgData name="Aura CARAMIZARU (ACER)" userId="7d0dab04-9427-4b41-b17b-ff7521ca46f9" providerId="ADAL" clId="{C406961D-470A-43F2-A592-A38448C94523}" dt="2026-09-15T10:56:57.533" v="880"/>
          <ac:spMkLst>
            <pc:docMk/>
            <pc:sldMk cId="3397144310" sldId="2147479557"/>
            <ac:spMk id="6" creationId="{3B26FFD7-3CB2-4F13-1DD7-17E726E7207C}"/>
          </ac:spMkLst>
        </pc:spChg>
        <pc:spChg chg="mod">
          <ac:chgData name="Aura CARAMIZARU (ACER)" userId="7d0dab04-9427-4b41-b17b-ff7521ca46f9" providerId="ADAL" clId="{C406961D-470A-43F2-A592-A38448C94523}" dt="2026-09-15T11:15:00.096" v="1063" actId="14100"/>
          <ac:spMkLst>
            <pc:docMk/>
            <pc:sldMk cId="3397144310" sldId="2147479557"/>
            <ac:spMk id="7" creationId="{A94C0343-7701-9C45-F75D-864D209BE3B7}"/>
          </ac:spMkLst>
        </pc:spChg>
        <pc:spChg chg="add del">
          <ac:chgData name="Aura CARAMIZARU (ACER)" userId="7d0dab04-9427-4b41-b17b-ff7521ca46f9" providerId="ADAL" clId="{C406961D-470A-43F2-A592-A38448C94523}" dt="2026-09-15T11:13:29.531" v="1037" actId="21"/>
          <ac:spMkLst>
            <pc:docMk/>
            <pc:sldMk cId="3397144310" sldId="2147479557"/>
            <ac:spMk id="8" creationId="{85C832FF-D2B8-F1DE-8B52-57406DF785E4}"/>
          </ac:spMkLst>
        </pc:spChg>
        <pc:spChg chg="add mod">
          <ac:chgData name="Aura CARAMIZARU (ACER)" userId="7d0dab04-9427-4b41-b17b-ff7521ca46f9" providerId="ADAL" clId="{C406961D-470A-43F2-A592-A38448C94523}" dt="2026-09-15T11:13:53.490" v="1054" actId="1076"/>
          <ac:spMkLst>
            <pc:docMk/>
            <pc:sldMk cId="3397144310" sldId="2147479557"/>
            <ac:spMk id="9" creationId="{72536ED4-C119-7C2F-AFC2-BAA5D5CE9095}"/>
          </ac:spMkLst>
        </pc:spChg>
        <pc:spChg chg="add del mod">
          <ac:chgData name="Aura CARAMIZARU (ACER)" userId="7d0dab04-9427-4b41-b17b-ff7521ca46f9" providerId="ADAL" clId="{C406961D-470A-43F2-A592-A38448C94523}" dt="2026-09-15T11:00:55.907" v="915"/>
          <ac:spMkLst>
            <pc:docMk/>
            <pc:sldMk cId="3397144310" sldId="2147479557"/>
            <ac:spMk id="10" creationId="{5F1229AC-6F01-7E0A-DA4B-7D12E830CACE}"/>
          </ac:spMkLst>
        </pc:spChg>
        <pc:spChg chg="add mod">
          <ac:chgData name="Aura CARAMIZARU (ACER)" userId="7d0dab04-9427-4b41-b17b-ff7521ca46f9" providerId="ADAL" clId="{C406961D-470A-43F2-A592-A38448C94523}" dt="2026-09-15T11:20:14.652" v="1106" actId="20577"/>
          <ac:spMkLst>
            <pc:docMk/>
            <pc:sldMk cId="3397144310" sldId="2147479557"/>
            <ac:spMk id="12" creationId="{F64E9A17-855A-16A7-4E21-B84EBD957945}"/>
          </ac:spMkLst>
        </pc:spChg>
        <pc:spChg chg="add mod">
          <ac:chgData name="Aura CARAMIZARU (ACER)" userId="7d0dab04-9427-4b41-b17b-ff7521ca46f9" providerId="ADAL" clId="{C406961D-470A-43F2-A592-A38448C94523}" dt="2026-09-15T19:57:43.418" v="3355" actId="20577"/>
          <ac:spMkLst>
            <pc:docMk/>
            <pc:sldMk cId="3397144310" sldId="2147479557"/>
            <ac:spMk id="14" creationId="{43977232-2DFE-1A3F-A26B-B4C045565730}"/>
          </ac:spMkLst>
        </pc:spChg>
        <pc:spChg chg="mod">
          <ac:chgData name="Aura CARAMIZARU (ACER)" userId="7d0dab04-9427-4b41-b17b-ff7521ca46f9" providerId="ADAL" clId="{C406961D-470A-43F2-A592-A38448C94523}" dt="2026-09-15T11:13:46.431" v="1052" actId="1035"/>
          <ac:spMkLst>
            <pc:docMk/>
            <pc:sldMk cId="3397144310" sldId="2147479557"/>
            <ac:spMk id="15" creationId="{5CAEC30E-F581-86E5-6EA9-1920E21DCF29}"/>
          </ac:spMkLst>
        </pc:spChg>
        <pc:spChg chg="mod">
          <ac:chgData name="Aura CARAMIZARU (ACER)" userId="7d0dab04-9427-4b41-b17b-ff7521ca46f9" providerId="ADAL" clId="{C406961D-470A-43F2-A592-A38448C94523}" dt="2026-09-15T11:15:00.096" v="1063" actId="14100"/>
          <ac:spMkLst>
            <pc:docMk/>
            <pc:sldMk cId="3397144310" sldId="2147479557"/>
            <ac:spMk id="16" creationId="{1F1B94E6-C9DB-603E-909C-8F6320CE2B04}"/>
          </ac:spMkLst>
        </pc:spChg>
        <pc:spChg chg="add mod">
          <ac:chgData name="Aura CARAMIZARU (ACER)" userId="7d0dab04-9427-4b41-b17b-ff7521ca46f9" providerId="ADAL" clId="{C406961D-470A-43F2-A592-A38448C94523}" dt="2026-09-15T11:14:19.886" v="1060" actId="255"/>
          <ac:spMkLst>
            <pc:docMk/>
            <pc:sldMk cId="3397144310" sldId="2147479557"/>
            <ac:spMk id="17" creationId="{FBEC905D-07B8-2660-5FBC-9CC09AB1FB31}"/>
          </ac:spMkLst>
        </pc:spChg>
        <pc:spChg chg="add mod">
          <ac:chgData name="Aura CARAMIZARU (ACER)" userId="7d0dab04-9427-4b41-b17b-ff7521ca46f9" providerId="ADAL" clId="{C406961D-470A-43F2-A592-A38448C94523}" dt="2026-09-15T11:21:26.777" v="1110" actId="255"/>
          <ac:spMkLst>
            <pc:docMk/>
            <pc:sldMk cId="3397144310" sldId="2147479557"/>
            <ac:spMk id="19" creationId="{408E584A-B757-D6AC-FCA4-AAD1591027A4}"/>
          </ac:spMkLst>
        </pc:spChg>
        <pc:spChg chg="mod">
          <ac:chgData name="Aura CARAMIZARU (ACER)" userId="7d0dab04-9427-4b41-b17b-ff7521ca46f9" providerId="ADAL" clId="{C406961D-470A-43F2-A592-A38448C94523}" dt="2026-09-15T11:13:46.431" v="1052" actId="1035"/>
          <ac:spMkLst>
            <pc:docMk/>
            <pc:sldMk cId="3397144310" sldId="2147479557"/>
            <ac:spMk id="20" creationId="{DB91D17A-B6B1-BD21-BE22-414561BCA94E}"/>
          </ac:spMkLst>
        </pc:spChg>
        <pc:spChg chg="add mod">
          <ac:chgData name="Aura CARAMIZARU (ACER)" userId="7d0dab04-9427-4b41-b17b-ff7521ca46f9" providerId="ADAL" clId="{C406961D-470A-43F2-A592-A38448C94523}" dt="2026-09-15T11:14:11.657" v="1058" actId="255"/>
          <ac:spMkLst>
            <pc:docMk/>
            <pc:sldMk cId="3397144310" sldId="2147479557"/>
            <ac:spMk id="21" creationId="{14DBF00D-37B0-B932-20D9-9357B9BE781A}"/>
          </ac:spMkLst>
        </pc:spChg>
        <pc:spChg chg="mod">
          <ac:chgData name="Aura CARAMIZARU (ACER)" userId="7d0dab04-9427-4b41-b17b-ff7521ca46f9" providerId="ADAL" clId="{C406961D-470A-43F2-A592-A38448C94523}" dt="2026-09-15T11:13:46.431" v="1052" actId="1035"/>
          <ac:spMkLst>
            <pc:docMk/>
            <pc:sldMk cId="3397144310" sldId="2147479557"/>
            <ac:spMk id="22" creationId="{B487516B-433E-79A8-4FA2-1CFE0F0C06B9}"/>
          </ac:spMkLst>
        </pc:spChg>
        <pc:spChg chg="mod">
          <ac:chgData name="Aura CARAMIZARU (ACER)" userId="7d0dab04-9427-4b41-b17b-ff7521ca46f9" providerId="ADAL" clId="{C406961D-470A-43F2-A592-A38448C94523}" dt="2026-09-15T11:13:46.431" v="1052" actId="1035"/>
          <ac:spMkLst>
            <pc:docMk/>
            <pc:sldMk cId="3397144310" sldId="2147479557"/>
            <ac:spMk id="30" creationId="{86A821D7-CCB6-F7ED-AC34-3FF31B5F6B8F}"/>
          </ac:spMkLst>
        </pc:spChg>
        <pc:spChg chg="mod">
          <ac:chgData name="Aura CARAMIZARU (ACER)" userId="7d0dab04-9427-4b41-b17b-ff7521ca46f9" providerId="ADAL" clId="{C406961D-470A-43F2-A592-A38448C94523}" dt="2026-09-15T11:15:00.096" v="1063" actId="14100"/>
          <ac:spMkLst>
            <pc:docMk/>
            <pc:sldMk cId="3397144310" sldId="2147479557"/>
            <ac:spMk id="34" creationId="{E2D55767-34B0-5FF4-9649-5BD9E4C94CF3}"/>
          </ac:spMkLst>
        </pc:spChg>
        <pc:spChg chg="mod">
          <ac:chgData name="Aura CARAMIZARU (ACER)" userId="7d0dab04-9427-4b41-b17b-ff7521ca46f9" providerId="ADAL" clId="{C406961D-470A-43F2-A592-A38448C94523}" dt="2026-09-15T11:15:00.096" v="1063" actId="14100"/>
          <ac:spMkLst>
            <pc:docMk/>
            <pc:sldMk cId="3397144310" sldId="2147479557"/>
            <ac:spMk id="42" creationId="{DE2057D2-29EF-D4AA-55CD-1230BBCE84A4}"/>
          </ac:spMkLst>
        </pc:spChg>
        <pc:spChg chg="mod">
          <ac:chgData name="Aura CARAMIZARU (ACER)" userId="7d0dab04-9427-4b41-b17b-ff7521ca46f9" providerId="ADAL" clId="{C406961D-470A-43F2-A592-A38448C94523}" dt="2026-09-15T11:13:46.431" v="1052" actId="1035"/>
          <ac:spMkLst>
            <pc:docMk/>
            <pc:sldMk cId="3397144310" sldId="2147479557"/>
            <ac:spMk id="49" creationId="{58E9DCCE-1B4E-9577-B721-2A76D7C87031}"/>
          </ac:spMkLst>
        </pc:spChg>
        <pc:spChg chg="mod">
          <ac:chgData name="Aura CARAMIZARU (ACER)" userId="7d0dab04-9427-4b41-b17b-ff7521ca46f9" providerId="ADAL" clId="{C406961D-470A-43F2-A592-A38448C94523}" dt="2026-09-15T11:15:00.096" v="1063" actId="14100"/>
          <ac:spMkLst>
            <pc:docMk/>
            <pc:sldMk cId="3397144310" sldId="2147479557"/>
            <ac:spMk id="51" creationId="{7425F2AA-9947-D518-24A1-03AC56F86230}"/>
          </ac:spMkLst>
        </pc:spChg>
        <pc:spChg chg="mod">
          <ac:chgData name="Aura CARAMIZARU (ACER)" userId="7d0dab04-9427-4b41-b17b-ff7521ca46f9" providerId="ADAL" clId="{C406961D-470A-43F2-A592-A38448C94523}" dt="2026-09-15T11:13:46.431" v="1052" actId="1035"/>
          <ac:spMkLst>
            <pc:docMk/>
            <pc:sldMk cId="3397144310" sldId="2147479557"/>
            <ac:spMk id="58" creationId="{9D744263-97DE-C2E3-2D9C-E67A1A5010F2}"/>
          </ac:spMkLst>
        </pc:spChg>
        <pc:spChg chg="mod">
          <ac:chgData name="Aura CARAMIZARU (ACER)" userId="7d0dab04-9427-4b41-b17b-ff7521ca46f9" providerId="ADAL" clId="{C406961D-470A-43F2-A592-A38448C94523}" dt="2026-09-15T11:15:00.096" v="1063" actId="14100"/>
          <ac:spMkLst>
            <pc:docMk/>
            <pc:sldMk cId="3397144310" sldId="2147479557"/>
            <ac:spMk id="60" creationId="{3C7352B4-5F48-06D6-09AC-5B54B988B58D}"/>
          </ac:spMkLst>
        </pc:spChg>
        <pc:spChg chg="mod">
          <ac:chgData name="Aura CARAMIZARU (ACER)" userId="7d0dab04-9427-4b41-b17b-ff7521ca46f9" providerId="ADAL" clId="{C406961D-470A-43F2-A592-A38448C94523}" dt="2026-09-15T11:13:46.431" v="1052" actId="1035"/>
          <ac:spMkLst>
            <pc:docMk/>
            <pc:sldMk cId="3397144310" sldId="2147479557"/>
            <ac:spMk id="64" creationId="{143AE633-B1C1-40E6-02E7-CE849DB54FA1}"/>
          </ac:spMkLst>
        </pc:spChg>
      </pc:sldChg>
      <pc:sldChg chg="modSp mod">
        <pc:chgData name="Aura CARAMIZARU (ACER)" userId="7d0dab04-9427-4b41-b17b-ff7521ca46f9" providerId="ADAL" clId="{C406961D-470A-43F2-A592-A38448C94523}" dt="2026-09-15T11:58:56.564" v="2646" actId="20577"/>
        <pc:sldMkLst>
          <pc:docMk/>
          <pc:sldMk cId="858971441" sldId="2147482513"/>
        </pc:sldMkLst>
        <pc:spChg chg="mod">
          <ac:chgData name="Aura CARAMIZARU (ACER)" userId="7d0dab04-9427-4b41-b17b-ff7521ca46f9" providerId="ADAL" clId="{C406961D-470A-43F2-A592-A38448C94523}" dt="2026-09-15T11:58:56.564" v="2646" actId="20577"/>
          <ac:spMkLst>
            <pc:docMk/>
            <pc:sldMk cId="858971441" sldId="2147482513"/>
            <ac:spMk id="2" creationId="{CF758BF1-D1DE-8ACD-1153-ED4FA67E7ED9}"/>
          </ac:spMkLst>
        </pc:spChg>
        <pc:spChg chg="mod">
          <ac:chgData name="Aura CARAMIZARU (ACER)" userId="7d0dab04-9427-4b41-b17b-ff7521ca46f9" providerId="ADAL" clId="{C406961D-470A-43F2-A592-A38448C94523}" dt="2026-09-15T11:39:58.974" v="2011" actId="1076"/>
          <ac:spMkLst>
            <pc:docMk/>
            <pc:sldMk cId="858971441" sldId="2147482513"/>
            <ac:spMk id="5" creationId="{70F9D867-C0A5-C66A-3C43-5144B2B4E440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12" creationId="{1F7C4FA9-5502-96A8-2E5F-02394F51BFD9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14" creationId="{51EFAF9B-9FD7-0506-EB65-B98C9C63F67E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19" creationId="{35EC3C81-0EDF-F2CB-7EB4-4B3D572294A1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34" creationId="{2338035B-21CB-C382-1086-BAAC30120414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39" creationId="{3F6B6ACD-38E3-91FD-0F2B-08504479AB64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45" creationId="{D434604B-5AFE-9559-5115-C39027579097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47" creationId="{B4646015-3450-6998-A4E5-0CFC1EBF1239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49" creationId="{F42587A0-746D-E10D-F266-712506D32AF0}"/>
          </ac:spMkLst>
        </pc:spChg>
        <pc:spChg chg="mod">
          <ac:chgData name="Aura CARAMIZARU (ACER)" userId="7d0dab04-9427-4b41-b17b-ff7521ca46f9" providerId="ADAL" clId="{C406961D-470A-43F2-A592-A38448C94523}" dt="2026-09-15T11:39:53.183" v="2010" actId="1038"/>
          <ac:spMkLst>
            <pc:docMk/>
            <pc:sldMk cId="858971441" sldId="2147482513"/>
            <ac:spMk id="54" creationId="{C333AA64-86EF-7A60-7FC3-08ACDA255DD1}"/>
          </ac:spMkLst>
        </pc:spChg>
      </pc:sldChg>
      <pc:sldChg chg="modSp mod">
        <pc:chgData name="Aura CARAMIZARU (ACER)" userId="7d0dab04-9427-4b41-b17b-ff7521ca46f9" providerId="ADAL" clId="{C406961D-470A-43F2-A592-A38448C94523}" dt="2026-09-15T11:39:31.811" v="1994" actId="20577"/>
        <pc:sldMkLst>
          <pc:docMk/>
          <pc:sldMk cId="3060170048" sldId="2147482514"/>
        </pc:sldMkLst>
        <pc:spChg chg="mod">
          <ac:chgData name="Aura CARAMIZARU (ACER)" userId="7d0dab04-9427-4b41-b17b-ff7521ca46f9" providerId="ADAL" clId="{C406961D-470A-43F2-A592-A38448C94523}" dt="2026-09-15T11:39:31.811" v="1994" actId="20577"/>
          <ac:spMkLst>
            <pc:docMk/>
            <pc:sldMk cId="3060170048" sldId="2147482514"/>
            <ac:spMk id="4" creationId="{8B88BE66-CE9B-58D3-0AA4-161AA1B3D35C}"/>
          </ac:spMkLst>
        </pc:spChg>
      </pc:sldChg>
      <pc:sldChg chg="add del">
        <pc:chgData name="Aura CARAMIZARU (ACER)" userId="7d0dab04-9427-4b41-b17b-ff7521ca46f9" providerId="ADAL" clId="{C406961D-470A-43F2-A592-A38448C94523}" dt="2026-09-15T11:23:04.366" v="1115" actId="2696"/>
        <pc:sldMkLst>
          <pc:docMk/>
          <pc:sldMk cId="214555433" sldId="21474825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2B42A-F003-7844-8052-5E3E1572E6B1}" type="datetimeFigureOut">
              <a:rPr lang="en-SI" smtClean="0"/>
              <a:t>09/16/2026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490D-1782-EA44-A3A5-3F8539CC858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69117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20490D-1782-EA44-A3A5-3F8539CC8581}" type="slidenum">
              <a:rPr kumimoji="0" lang="en-S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S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94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20490D-1782-EA44-A3A5-3F8539CC8581}" type="slidenum">
              <a:rPr lang="en-SI" smtClean="0"/>
              <a:t>3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548160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hyperlink" Target="https://www.acer.europa.eu/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info@acer.europa.eu" TargetMode="External"/><Relationship Id="rId11" Type="http://schemas.openxmlformats.org/officeDocument/2006/relationships/hyperlink" Target="https://www.acer.europa.eu/the-agency/careers/vacancies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hyperlink" Target="https://si.linkedin.com/company/eu-acer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acer.europa.eu/" TargetMode="External"/><Relationship Id="rId5" Type="http://schemas.openxmlformats.org/officeDocument/2006/relationships/hyperlink" Target="mailto:info@acer.europa.eu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hyperlink" Target="https://www.acer.europa.eu/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info@acer.europa.eu" TargetMode="External"/><Relationship Id="rId11" Type="http://schemas.openxmlformats.org/officeDocument/2006/relationships/hyperlink" Target="https://www.acer.europa.eu/the-agency/careers/vacancies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hyperlink" Target="https://si.linkedin.com/company/eu-acer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hyperlink" Target="https://www.acer.europa.eu/" TargetMode="External"/><Relationship Id="rId5" Type="http://schemas.openxmlformats.org/officeDocument/2006/relationships/hyperlink" Target="mailto:info@acer.europa.eu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hyperlink" Target="https://si.linkedin.com/company/eu-acer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hyperlink" Target="https://www.acer.europa.eu/" TargetMode="External"/><Relationship Id="rId5" Type="http://schemas.openxmlformats.org/officeDocument/2006/relationships/hyperlink" Target="mailto:info@acer.europa.eu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72E73E-3525-BB44-983C-F70D53BE1A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45888-6C49-FA42-9E30-31F472686958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3E8283-122A-EE4D-BF9E-A311305585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3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5928C1-AE23-4C47-B754-890FE7274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  <a:ln>
            <a:solidFill>
              <a:srgbClr val="367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8795F-832F-7A41-BFE2-2AA1C1E129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C0C623-2D29-9141-8B28-8E51290D708C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61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5245AF-6641-7A4E-B23C-A79A6745B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4D4D13F-CFA2-0543-9CCE-43109CFF0D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EF1F50-700F-AD4F-8758-1949A3E3D04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33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32859F-D5F4-A040-A623-C48B68772D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002CDB1-8A22-DE41-8438-596048C938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6049DD-4F2F-B546-BAC1-DA9580223C2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97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on renewable energy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CD2130-0C59-A24E-87B6-47C3253CA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5E6D44-AD3D-734B-8CDF-7885FFE9E6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E95D42-62A6-3A49-9013-2E0E801F3882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24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1B9A39-2722-B14F-B50F-862F6D6956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989843-35E4-554E-857E-B8B4D858E4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6A3406-20DF-EC41-B915-E2FEFD2C7051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57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l-SI"/>
              <a:t>Agenda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26D3AD-FEF8-4340-934D-46D6144F23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2572" y="1427034"/>
            <a:ext cx="8734362" cy="4351338"/>
          </a:xfrm>
        </p:spPr>
        <p:txBody>
          <a:bodyPr/>
          <a:lstStyle>
            <a:lvl1pPr marL="342900" indent="-342900">
              <a:buClr>
                <a:srgbClr val="3678BD"/>
              </a:buClr>
              <a:buFont typeface="Arial" panose="020B0604020202020204" pitchFamily="34" charset="0"/>
              <a:buChar char="•"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Agenda item number one</a:t>
            </a:r>
          </a:p>
          <a:p>
            <a:pPr lvl="0"/>
            <a:r>
              <a:rPr lang="en-GB"/>
              <a:t>Agenda item number two</a:t>
            </a:r>
          </a:p>
          <a:p>
            <a:pPr lvl="0"/>
            <a:r>
              <a:rPr lang="en-GB"/>
              <a:t>Agenda item number three</a:t>
            </a:r>
          </a:p>
        </p:txBody>
      </p:sp>
    </p:spTree>
    <p:extLst>
      <p:ext uri="{BB962C8B-B14F-4D97-AF65-F5344CB8AC3E}">
        <p14:creationId xmlns:p14="http://schemas.microsoft.com/office/powerpoint/2010/main" val="563383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66800"/>
            <a:ext cx="10800000" cy="3084787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48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538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42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1057274"/>
            <a:ext cx="12201524" cy="5224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57FDB7-1C3A-C549-A253-EB50D4889C5F}"/>
              </a:ext>
            </a:extLst>
          </p:cNvPr>
          <p:cNvSpPr/>
          <p:nvPr userDrawn="1"/>
        </p:nvSpPr>
        <p:spPr>
          <a:xfrm>
            <a:off x="-9524" y="1057274"/>
            <a:ext cx="12201524" cy="5224724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00337A-AC4A-D343-827D-292CAE51444C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18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3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776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66E8835-A464-844A-9F9C-F68DF4DB45A8}"/>
              </a:ext>
            </a:extLst>
          </p:cNvPr>
          <p:cNvSpPr/>
          <p:nvPr userDrawn="1"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rgbClr val="96C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149027-1E91-A641-9F78-DEE96BEF964E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075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E226AE-EA6F-8E04-A71F-F8CF29FE2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419699"/>
            <a:ext cx="10794526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2446-B181-0CBD-2EE2-58A73F2D0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01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6F9BC4-CF8C-772F-9195-B814823DA3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48" y="1419225"/>
            <a:ext cx="5112000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B23C84-6C45-F328-5274-82F5E437B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879" y="1419225"/>
            <a:ext cx="5111795" cy="44942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43C831-5902-7C03-465A-7D4F43C5DB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740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5510D-5894-8F60-D6F3-33AF0FF0ED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12875"/>
            <a:ext cx="33655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E2512C-21AA-E327-5D03-1A8133AB4E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3305175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E08F91-3F0D-F589-D0B0-A13BABD2C7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4000" y="1419698"/>
            <a:ext cx="33120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58DCCE-751B-B938-3B67-49ABF3AFEC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22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2149" y="1419698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547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1649" y="1424687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1675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993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A bright light in the dark&#10;&#10;Description automatically generated">
            <a:extLst>
              <a:ext uri="{FF2B5EF4-FFF2-40B4-BE49-F238E27FC236}">
                <a16:creationId xmlns:a16="http://schemas.microsoft.com/office/drawing/2014/main" id="{69271CE8-BA44-0305-7390-F6BFE747A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4106" b="19048"/>
          <a:stretch/>
        </p:blipFill>
        <p:spPr>
          <a:xfrm>
            <a:off x="6358727" y="118270"/>
            <a:ext cx="5833270" cy="45807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6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hlinkClick r:id="rId7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80A14BB-2679-F3DD-A36D-44B2E0CB7742}"/>
              </a:ext>
            </a:extLst>
          </p:cNvPr>
          <p:cNvGrpSpPr/>
          <p:nvPr userDrawn="1"/>
        </p:nvGrpSpPr>
        <p:grpSpPr>
          <a:xfrm>
            <a:off x="7965692" y="0"/>
            <a:ext cx="4048125" cy="4129420"/>
            <a:chOff x="7699684" y="-5809"/>
            <a:chExt cx="4048125" cy="412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A281CAB-D855-05CB-DA50-AD6F60511629}"/>
                </a:ext>
              </a:extLst>
            </p:cNvPr>
            <p:cNvGrpSpPr/>
            <p:nvPr/>
          </p:nvGrpSpPr>
          <p:grpSpPr>
            <a:xfrm>
              <a:off x="8897510" y="0"/>
              <a:ext cx="1887489" cy="3652156"/>
              <a:chOff x="8897510" y="0"/>
              <a:chExt cx="1887489" cy="365215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89FA348-F868-163C-0A2E-5EF7BB226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8167" y="0"/>
                <a:ext cx="0" cy="2070100"/>
              </a:xfrm>
              <a:prstGeom prst="line">
                <a:avLst/>
              </a:prstGeom>
              <a:ln w="38100">
                <a:solidFill>
                  <a:srgbClr val="96999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Picture 16" descr="A light bulb with a silver cap&#10;&#10;Description automatically generated">
                <a:extLst>
                  <a:ext uri="{FF2B5EF4-FFF2-40B4-BE49-F238E27FC236}">
                    <a16:creationId xmlns:a16="http://schemas.microsoft.com/office/drawing/2014/main" id="{45CCA183-CA4B-AD2F-140F-73E03B282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510" y="1017478"/>
                <a:ext cx="1887489" cy="2634678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0E9D9E5-6F51-9DF3-9D04-215E3B55A4C9}"/>
                  </a:ext>
                </a:extLst>
              </p:cNvPr>
              <p:cNvSpPr/>
              <p:nvPr/>
            </p:nvSpPr>
            <p:spPr>
              <a:xfrm>
                <a:off x="9178096" y="2436336"/>
                <a:ext cx="130726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l-SI" sz="1200" b="1">
                    <a:solidFill>
                      <a:srgbClr val="3678BD"/>
                    </a:solidFill>
                  </a:rPr>
                  <a:t>ACER is hiring!</a:t>
                </a:r>
                <a:br>
                  <a:rPr lang="sl-SI" sz="1200" b="1">
                    <a:solidFill>
                      <a:srgbClr val="3678BD"/>
                    </a:solidFill>
                  </a:rPr>
                </a:br>
                <a:br>
                  <a:rPr lang="sl-SI" sz="500" b="1">
                    <a:solidFill>
                      <a:srgbClr val="3678BD"/>
                    </a:solidFill>
                  </a:rPr>
                </a:br>
                <a:r>
                  <a:rPr lang="sl-SI" sz="1200" b="1">
                    <a:solidFill>
                      <a:srgbClr val="3678BD"/>
                    </a:solidFill>
                  </a:rPr>
                  <a:t>Visit our</a:t>
                </a:r>
                <a:br>
                  <a:rPr lang="sl-SI" sz="1200" b="1">
                    <a:solidFill>
                      <a:srgbClr val="3678BD"/>
                    </a:solidFill>
                  </a:rPr>
                </a:br>
                <a:r>
                  <a:rPr lang="sl-SI" sz="1200" b="1">
                    <a:solidFill>
                      <a:srgbClr val="3678BD"/>
                    </a:solidFill>
                  </a:rPr>
                  <a:t>vacancies page.</a:t>
                </a:r>
                <a:endParaRPr lang="en-GB" sz="1200" b="1">
                  <a:solidFill>
                    <a:srgbClr val="3678BD"/>
                  </a:solidFill>
                </a:endParaRPr>
              </a:p>
            </p:txBody>
          </p:sp>
        </p:grpSp>
        <p:sp>
          <p:nvSpPr>
            <p:cNvPr id="14" name="Rectangle 13">
              <a:hlinkClick r:id="rId11"/>
              <a:extLst>
                <a:ext uri="{FF2B5EF4-FFF2-40B4-BE49-F238E27FC236}">
                  <a16:creationId xmlns:a16="http://schemas.microsoft.com/office/drawing/2014/main" id="{5A6A5C22-78B5-4619-73E4-C4E79512D34A}"/>
                </a:ext>
              </a:extLst>
            </p:cNvPr>
            <p:cNvSpPr/>
            <p:nvPr/>
          </p:nvSpPr>
          <p:spPr>
            <a:xfrm>
              <a:off x="7699684" y="-5809"/>
              <a:ext cx="4048125" cy="4129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noFill/>
              </a:endParaRPr>
            </a:p>
          </p:txBody>
        </p:sp>
      </p:grpSp>
      <p:sp>
        <p:nvSpPr>
          <p:cNvPr id="25" name="Rectangle 24">
            <a:hlinkClick r:id="rId11"/>
            <a:extLst>
              <a:ext uri="{FF2B5EF4-FFF2-40B4-BE49-F238E27FC236}">
                <a16:creationId xmlns:a16="http://schemas.microsoft.com/office/drawing/2014/main" id="{6EB01A4E-1E75-F066-F01C-3348107FABC3}"/>
              </a:ext>
            </a:extLst>
          </p:cNvPr>
          <p:cNvSpPr/>
          <p:nvPr userDrawn="1"/>
        </p:nvSpPr>
        <p:spPr>
          <a:xfrm>
            <a:off x="7957390" y="-1953"/>
            <a:ext cx="4216400" cy="4702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88435303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5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hlinkClick r:id="rId6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sp>
        <p:nvSpPr>
          <p:cNvPr id="24" name="Rectangle 23">
            <a:hlinkClick r:id="rId8"/>
            <a:extLst>
              <a:ext uri="{FF2B5EF4-FFF2-40B4-BE49-F238E27FC236}">
                <a16:creationId xmlns:a16="http://schemas.microsoft.com/office/drawing/2014/main" id="{F41C04BB-ADE7-5B91-5B50-E540BB16B5B7}"/>
              </a:ext>
            </a:extLst>
          </p:cNvPr>
          <p:cNvSpPr/>
          <p:nvPr userDrawn="1"/>
        </p:nvSpPr>
        <p:spPr>
          <a:xfrm>
            <a:off x="8781798" y="6137051"/>
            <a:ext cx="2502151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2595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49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13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307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8922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387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759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Globe">
  <p:cSld name="Title Slide Glob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29" descr="A picture containing 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7106"/>
            <a:ext cx="441191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" name="Google Shape;47;p29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" name="Google Shape;48;p29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pic>
        <p:nvPicPr>
          <p:cNvPr id="50" name="Google Shape;5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9" descr="A picture containing 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7106"/>
            <a:ext cx="441191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" name="Google Shape;52;p29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92113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REMIT">
  <p:cSld name="Title Slide REMI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30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" name="Google Shape;57;p30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pic>
        <p:nvPicPr>
          <p:cNvPr id="59" name="Google Shape;59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30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76503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GAS">
  <p:cSld name="Title Slide GA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31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6" name="Google Shape;66;p31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pic>
        <p:nvPicPr>
          <p:cNvPr id="68" name="Google Shape;6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31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470514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2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73" name="Google Shape;73;p32"/>
          <p:cNvSpPr/>
          <p:nvPr/>
        </p:nvSpPr>
        <p:spPr>
          <a:xfrm>
            <a:off x="0" y="6281998"/>
            <a:ext cx="12192000" cy="576002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32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1"/>
          </p:nvPr>
        </p:nvSpPr>
        <p:spPr>
          <a:xfrm>
            <a:off x="712572" y="1427034"/>
            <a:ext cx="873436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6" name="Google Shape;76;p32"/>
          <p:cNvSpPr/>
          <p:nvPr/>
        </p:nvSpPr>
        <p:spPr>
          <a:xfrm>
            <a:off x="0" y="6281998"/>
            <a:ext cx="12192000" cy="576002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9868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hite" type="secHead">
  <p:cSld name="Section Header Whit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3"/>
          <p:cNvSpPr txBox="1">
            <a:spLocks noGrp="1"/>
          </p:cNvSpPr>
          <p:nvPr>
            <p:ph type="title"/>
          </p:nvPr>
        </p:nvSpPr>
        <p:spPr>
          <a:xfrm>
            <a:off x="696000" y="1066800"/>
            <a:ext cx="10800000" cy="308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body" idx="1"/>
          </p:nvPr>
        </p:nvSpPr>
        <p:spPr>
          <a:xfrm>
            <a:off x="694800" y="4410075"/>
            <a:ext cx="10800000" cy="147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0" name="Google Shape;80;p33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1" name="Google Shape;81;p33"/>
          <p:cNvCxnSpPr/>
          <p:nvPr/>
        </p:nvCxnSpPr>
        <p:spPr>
          <a:xfrm>
            <a:off x="696000" y="4166100"/>
            <a:ext cx="10800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" name="Google Shape;82;p33"/>
          <p:cNvCxnSpPr/>
          <p:nvPr/>
        </p:nvCxnSpPr>
        <p:spPr>
          <a:xfrm>
            <a:off x="696000" y="4166100"/>
            <a:ext cx="10800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65121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lue">
  <p:cSld name="Section Header Blu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4"/>
          <p:cNvSpPr/>
          <p:nvPr/>
        </p:nvSpPr>
        <p:spPr>
          <a:xfrm>
            <a:off x="-9524" y="1057274"/>
            <a:ext cx="12201524" cy="52247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4"/>
          <p:cNvSpPr txBox="1">
            <a:spLocks noGrp="1"/>
          </p:cNvSpPr>
          <p:nvPr>
            <p:ph type="title"/>
          </p:nvPr>
        </p:nvSpPr>
        <p:spPr>
          <a:xfrm>
            <a:off x="696000" y="1057274"/>
            <a:ext cx="10800000" cy="309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86" name="Google Shape;86;p34"/>
          <p:cNvSpPr txBox="1">
            <a:spLocks noGrp="1"/>
          </p:cNvSpPr>
          <p:nvPr>
            <p:ph type="body" idx="1"/>
          </p:nvPr>
        </p:nvSpPr>
        <p:spPr>
          <a:xfrm>
            <a:off x="696000" y="4410075"/>
            <a:ext cx="10800000" cy="147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Google Shape;87;p34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8" name="Google Shape;88;p34"/>
          <p:cNvCxnSpPr/>
          <p:nvPr/>
        </p:nvCxnSpPr>
        <p:spPr>
          <a:xfrm>
            <a:off x="696000" y="4166100"/>
            <a:ext cx="10800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9" name="Google Shape;89;p34"/>
          <p:cNvSpPr/>
          <p:nvPr/>
        </p:nvSpPr>
        <p:spPr>
          <a:xfrm>
            <a:off x="-9524" y="1057274"/>
            <a:ext cx="12201524" cy="5224724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34"/>
          <p:cNvCxnSpPr/>
          <p:nvPr/>
        </p:nvCxnSpPr>
        <p:spPr>
          <a:xfrm>
            <a:off x="696000" y="4166100"/>
            <a:ext cx="10800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13199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en">
  <p:cSld name="Section Header Gree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/>
          <p:nvPr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5"/>
          <p:cNvSpPr txBox="1">
            <a:spLocks noGrp="1"/>
          </p:cNvSpPr>
          <p:nvPr>
            <p:ph type="title"/>
          </p:nvPr>
        </p:nvSpPr>
        <p:spPr>
          <a:xfrm>
            <a:off x="696000" y="1057273"/>
            <a:ext cx="10800000" cy="309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94" name="Google Shape;94;p35"/>
          <p:cNvSpPr txBox="1">
            <a:spLocks noGrp="1"/>
          </p:cNvSpPr>
          <p:nvPr>
            <p:ph type="body" idx="1"/>
          </p:nvPr>
        </p:nvSpPr>
        <p:spPr>
          <a:xfrm>
            <a:off x="696000" y="4410075"/>
            <a:ext cx="10776000" cy="147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5" name="Google Shape;95;p35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6" name="Google Shape;96;p35"/>
          <p:cNvCxnSpPr/>
          <p:nvPr/>
        </p:nvCxnSpPr>
        <p:spPr>
          <a:xfrm>
            <a:off x="696000" y="4166100"/>
            <a:ext cx="10800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7" name="Google Shape;97;p35"/>
          <p:cNvSpPr/>
          <p:nvPr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rgbClr val="96CD7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" name="Google Shape;98;p35"/>
          <p:cNvCxnSpPr/>
          <p:nvPr/>
        </p:nvCxnSpPr>
        <p:spPr>
          <a:xfrm>
            <a:off x="696000" y="4166100"/>
            <a:ext cx="10800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7404633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/1" type="twoObj">
  <p:cSld name="Content 2/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7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05" name="Google Shape;105;p37"/>
          <p:cNvSpPr txBox="1">
            <a:spLocks noGrp="1"/>
          </p:cNvSpPr>
          <p:nvPr>
            <p:ph type="body" idx="1"/>
          </p:nvPr>
        </p:nvSpPr>
        <p:spPr>
          <a:xfrm>
            <a:off x="704850" y="1377949"/>
            <a:ext cx="5181600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6" name="Google Shape;106;p37"/>
          <p:cNvSpPr txBox="1">
            <a:spLocks noGrp="1"/>
          </p:cNvSpPr>
          <p:nvPr>
            <p:ph type="body" idx="2"/>
          </p:nvPr>
        </p:nvSpPr>
        <p:spPr>
          <a:xfrm>
            <a:off x="6238875" y="1377950"/>
            <a:ext cx="5181600" cy="4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7" name="Google Shape;107;p37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8025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3/1">
  <p:cSld name="Content 3/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8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10" name="Google Shape;110;p38"/>
          <p:cNvSpPr txBox="1">
            <a:spLocks noGrp="1"/>
          </p:cNvSpPr>
          <p:nvPr>
            <p:ph type="body" idx="1"/>
          </p:nvPr>
        </p:nvSpPr>
        <p:spPr>
          <a:xfrm>
            <a:off x="704850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1" name="Google Shape;111;p38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38"/>
          <p:cNvSpPr txBox="1">
            <a:spLocks noGrp="1"/>
          </p:cNvSpPr>
          <p:nvPr>
            <p:ph type="body" idx="2"/>
          </p:nvPr>
        </p:nvSpPr>
        <p:spPr>
          <a:xfrm>
            <a:off x="8190825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" name="Google Shape;113;p38"/>
          <p:cNvSpPr txBox="1">
            <a:spLocks noGrp="1"/>
          </p:cNvSpPr>
          <p:nvPr>
            <p:ph type="body" idx="3"/>
          </p:nvPr>
        </p:nvSpPr>
        <p:spPr>
          <a:xfrm>
            <a:off x="4443412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0719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3/1">
  <p:cSld name="1_Content 3/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9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16" name="Google Shape;116;p39"/>
          <p:cNvSpPr txBox="1">
            <a:spLocks noGrp="1"/>
          </p:cNvSpPr>
          <p:nvPr>
            <p:ph type="body" idx="1"/>
          </p:nvPr>
        </p:nvSpPr>
        <p:spPr>
          <a:xfrm>
            <a:off x="704850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115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300"/>
              <a:buFont typeface="Arial"/>
              <a:buChar char="•"/>
              <a:defRPr sz="1300">
                <a:solidFill>
                  <a:schemeClr val="dk1"/>
                </a:solidFill>
              </a:defRPr>
            </a:lvl1pPr>
            <a:lvl2pPr marL="914400" lvl="1" indent="-3111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Arial"/>
              <a:buChar char="•"/>
              <a:defRPr sz="13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7" name="Google Shape;117;p39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39"/>
          <p:cNvSpPr txBox="1">
            <a:spLocks noGrp="1"/>
          </p:cNvSpPr>
          <p:nvPr>
            <p:ph type="body" idx="2"/>
          </p:nvPr>
        </p:nvSpPr>
        <p:spPr>
          <a:xfrm>
            <a:off x="4443412" y="1377949"/>
            <a:ext cx="7028588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73469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0"/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0"/>
          <p:cNvSpPr txBox="1">
            <a:spLocks noGrp="1"/>
          </p:cNvSpPr>
          <p:nvPr>
            <p:ph type="title"/>
          </p:nvPr>
        </p:nvSpPr>
        <p:spPr>
          <a:xfrm>
            <a:off x="696000" y="1057274"/>
            <a:ext cx="10800000" cy="309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22" name="Google Shape;122;p40"/>
          <p:cNvSpPr/>
          <p:nvPr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40" descr="A picture containing graphical user interfa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98000"/>
            <a:ext cx="4411916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0"/>
          <p:cNvSpPr txBox="1"/>
          <p:nvPr/>
        </p:nvSpPr>
        <p:spPr>
          <a:xfrm>
            <a:off x="9443720" y="5800726"/>
            <a:ext cx="2747156" cy="52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lnSpcReduction="10000"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@eu_acer</a:t>
            </a:r>
            <a:endParaRPr sz="13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linkedin.com/company/EU-ACER/</a:t>
            </a:r>
            <a:endParaRPr/>
          </a:p>
        </p:txBody>
      </p:sp>
      <p:cxnSp>
        <p:nvCxnSpPr>
          <p:cNvPr id="125" name="Google Shape;125;p40"/>
          <p:cNvCxnSpPr/>
          <p:nvPr/>
        </p:nvCxnSpPr>
        <p:spPr>
          <a:xfrm>
            <a:off x="4411916" y="5219700"/>
            <a:ext cx="0" cy="110308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6" name="Google Shape;12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8412" y="5930287"/>
            <a:ext cx="180000" cy="18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40"/>
          <p:cNvGrpSpPr/>
          <p:nvPr/>
        </p:nvGrpSpPr>
        <p:grpSpPr>
          <a:xfrm>
            <a:off x="6795009" y="5800726"/>
            <a:ext cx="2568149" cy="522056"/>
            <a:chOff x="6801717" y="5800726"/>
            <a:chExt cx="2568149" cy="522056"/>
          </a:xfrm>
        </p:grpSpPr>
        <p:sp>
          <p:nvSpPr>
            <p:cNvPr id="128" name="Google Shape;128;p40"/>
            <p:cNvSpPr txBox="1"/>
            <p:nvPr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rmAutofit lnSpcReduction="10000"/>
            </a:bodyPr>
            <a:lstStyle/>
            <a:p>
              <a:pPr marL="0" marR="0" lvl="0" indent="0" algn="l" rtl="0">
                <a:lnSpc>
                  <a:spcPct val="138461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r>
                <a:rPr lang="en-US" sz="13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info@acer.europa.eu</a:t>
              </a:r>
              <a:endParaRPr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38461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r>
                <a:rPr lang="en-US" sz="1300" b="0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acer.europa.eu</a:t>
              </a:r>
              <a:endParaRPr sz="13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9" name="Google Shape;129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08398" y="5930287"/>
              <a:ext cx="180000" cy="18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801717" y="6137846"/>
              <a:ext cx="180000" cy="180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" name="Google Shape;131;p40" descr="Ic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93267" y="6137846"/>
            <a:ext cx="208072" cy="175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494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d Slide">
  <p:cSld name="1_End Sli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1"/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1"/>
          <p:cNvSpPr/>
          <p:nvPr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41" descr="A picture containing graphical user interfa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698000"/>
            <a:ext cx="4411916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1"/>
          <p:cNvSpPr txBox="1"/>
          <p:nvPr/>
        </p:nvSpPr>
        <p:spPr>
          <a:xfrm>
            <a:off x="9443720" y="5800726"/>
            <a:ext cx="2747156" cy="522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lnSpcReduction="10000"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@eu_acer</a:t>
            </a:r>
            <a:endParaRPr sz="1300" b="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linkedin.com/company/EU-ACER/</a:t>
            </a:r>
            <a:endParaRPr/>
          </a:p>
        </p:txBody>
      </p:sp>
      <p:cxnSp>
        <p:nvCxnSpPr>
          <p:cNvPr id="137" name="Google Shape;137;p41"/>
          <p:cNvCxnSpPr/>
          <p:nvPr/>
        </p:nvCxnSpPr>
        <p:spPr>
          <a:xfrm>
            <a:off x="4411916" y="5219700"/>
            <a:ext cx="0" cy="110308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8" name="Google Shape;13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8412" y="5930287"/>
            <a:ext cx="180000" cy="18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41"/>
          <p:cNvGrpSpPr/>
          <p:nvPr/>
        </p:nvGrpSpPr>
        <p:grpSpPr>
          <a:xfrm>
            <a:off x="6795009" y="5800726"/>
            <a:ext cx="2568149" cy="522056"/>
            <a:chOff x="6801717" y="5800726"/>
            <a:chExt cx="2568149" cy="522056"/>
          </a:xfrm>
        </p:grpSpPr>
        <p:sp>
          <p:nvSpPr>
            <p:cNvPr id="140" name="Google Shape;140;p41"/>
            <p:cNvSpPr txBox="1"/>
            <p:nvPr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rmAutofit lnSpcReduction="10000"/>
            </a:bodyPr>
            <a:lstStyle/>
            <a:p>
              <a:pPr marL="0" marR="0" lvl="0" indent="0" algn="l" rtl="0">
                <a:lnSpc>
                  <a:spcPct val="138461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r>
                <a:rPr lang="en-US" sz="13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info@acer.europa.eu</a:t>
              </a:r>
              <a:endParaRPr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38461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None/>
              </a:pPr>
              <a:r>
                <a:rPr lang="en-US" sz="1300" b="0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acer.europa.eu</a:t>
              </a:r>
              <a:endParaRPr sz="13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1" name="Google Shape;141;p4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08398" y="5930287"/>
              <a:ext cx="180000" cy="18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4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801717" y="6137846"/>
              <a:ext cx="180000" cy="180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3" name="Google Shape;143;p41" descr="Ic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93267" y="6137846"/>
            <a:ext cx="208072" cy="175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87010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42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42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i="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pic>
        <p:nvPicPr>
          <p:cNvPr id="149" name="Google Shape;149;p42" descr="A picture containing graphical user interfa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77106"/>
            <a:ext cx="4411916" cy="21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50685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Blue">
  <p:cSld name="1_Title Slide Blue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  <a:ln w="12700" cap="flat" cmpd="sng">
            <a:solidFill>
              <a:srgbClr val="0039A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43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p43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67745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Renewables">
  <p:cSld name="1_Title Slide Renewables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44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pic>
        <p:nvPicPr>
          <p:cNvPr id="159" name="Google Shape;159;p44" descr="A picture containing 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7106"/>
            <a:ext cx="441191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44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" name="Google Shape;161;p44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413195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Globe">
  <p:cSld name="1_Title Slide Glob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5" descr="A picture containing 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7106"/>
            <a:ext cx="441191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" name="Google Shape;165;p45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6" name="Google Shape;166;p45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67" name="Google Shape;167;p45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297078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REMIT">
  <p:cSld name="1_Title Slide REMI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46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2" name="Google Shape;172;p46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73" name="Google Shape;173;p46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66213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GAS">
  <p:cSld name="1_Title Slide GAS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47"/>
          <p:cNvCxnSpPr/>
          <p:nvPr/>
        </p:nvCxnSpPr>
        <p:spPr>
          <a:xfrm>
            <a:off x="4430966" y="729000"/>
            <a:ext cx="0" cy="5400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p47"/>
          <p:cNvSpPr txBox="1">
            <a:spLocks noGrp="1"/>
          </p:cNvSpPr>
          <p:nvPr>
            <p:ph type="ctrTitle"/>
          </p:nvPr>
        </p:nvSpPr>
        <p:spPr>
          <a:xfrm>
            <a:off x="5114930" y="729000"/>
            <a:ext cx="6372220" cy="327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79" name="Google Shape;179;p47"/>
          <p:cNvSpPr txBox="1">
            <a:spLocks noGrp="1"/>
          </p:cNvSpPr>
          <p:nvPr>
            <p:ph type="subTitle" idx="1"/>
          </p:nvPr>
        </p:nvSpPr>
        <p:spPr>
          <a:xfrm>
            <a:off x="5114930" y="4234934"/>
            <a:ext cx="6449470" cy="1271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0801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GENDA">
  <p:cSld name="1_AGENDA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8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82" name="Google Shape;182;p48"/>
          <p:cNvSpPr/>
          <p:nvPr/>
        </p:nvSpPr>
        <p:spPr>
          <a:xfrm>
            <a:off x="0" y="6281998"/>
            <a:ext cx="12192000" cy="576002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8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15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48"/>
          <p:cNvSpPr txBox="1">
            <a:spLocks noGrp="1"/>
          </p:cNvSpPr>
          <p:nvPr>
            <p:ph type="body" idx="1"/>
          </p:nvPr>
        </p:nvSpPr>
        <p:spPr>
          <a:xfrm>
            <a:off x="712572" y="1511374"/>
            <a:ext cx="873436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15791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3/1">
  <p:cSld name="2_Content 3/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9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87" name="Google Shape;187;p49"/>
          <p:cNvSpPr txBox="1">
            <a:spLocks noGrp="1"/>
          </p:cNvSpPr>
          <p:nvPr>
            <p:ph type="body" idx="1"/>
          </p:nvPr>
        </p:nvSpPr>
        <p:spPr>
          <a:xfrm>
            <a:off x="704850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8" name="Google Shape;188;p49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49"/>
          <p:cNvSpPr txBox="1">
            <a:spLocks noGrp="1"/>
          </p:cNvSpPr>
          <p:nvPr>
            <p:ph type="body" idx="2"/>
          </p:nvPr>
        </p:nvSpPr>
        <p:spPr>
          <a:xfrm>
            <a:off x="8190825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0" name="Google Shape;190;p49"/>
          <p:cNvSpPr txBox="1">
            <a:spLocks noGrp="1"/>
          </p:cNvSpPr>
          <p:nvPr>
            <p:ph type="body" idx="3"/>
          </p:nvPr>
        </p:nvSpPr>
        <p:spPr>
          <a:xfrm>
            <a:off x="4443412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76444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3/1">
  <p:cSld name="3_Content 3/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0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93" name="Google Shape;193;p50"/>
          <p:cNvSpPr txBox="1">
            <a:spLocks noGrp="1"/>
          </p:cNvSpPr>
          <p:nvPr>
            <p:ph type="body" idx="1"/>
          </p:nvPr>
        </p:nvSpPr>
        <p:spPr>
          <a:xfrm>
            <a:off x="704850" y="1377949"/>
            <a:ext cx="3305175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115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300"/>
              <a:buFont typeface="Arial"/>
              <a:buChar char="•"/>
              <a:defRPr sz="1300">
                <a:solidFill>
                  <a:schemeClr val="dk1"/>
                </a:solidFill>
              </a:defRPr>
            </a:lvl1pPr>
            <a:lvl2pPr marL="914400" lvl="1" indent="-3111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00"/>
              <a:buFont typeface="Arial"/>
              <a:buChar char="•"/>
              <a:defRPr sz="13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4" name="Google Shape;194;p50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5" name="Google Shape;195;p50"/>
          <p:cNvSpPr txBox="1">
            <a:spLocks noGrp="1"/>
          </p:cNvSpPr>
          <p:nvPr>
            <p:ph type="body" idx="2"/>
          </p:nvPr>
        </p:nvSpPr>
        <p:spPr>
          <a:xfrm>
            <a:off x="4443412" y="1377949"/>
            <a:ext cx="7028588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58740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255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E226AE-EA6F-8E04-A71F-F8CF29FE2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419699"/>
            <a:ext cx="10794526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2446-B181-0CBD-2EE2-58A73F2D0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9040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72E73E-3525-BB44-983C-F70D53BE1A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45888-6C49-FA42-9E30-31F472686958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3E8283-122A-EE4D-BF9E-A311305585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647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5928C1-AE23-4C47-B754-890FE7274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  <a:ln>
            <a:solidFill>
              <a:srgbClr val="367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8795F-832F-7A41-BFE2-2AA1C1E129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C0C623-2D29-9141-8B28-8E51290D708C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3087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5245AF-6641-7A4E-B23C-A79A6745B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4D4D13F-CFA2-0543-9CCE-43109CFF0D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EF1F50-700F-AD4F-8758-1949A3E3D04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136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32859F-D5F4-A040-A623-C48B68772D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002CDB1-8A22-DE41-8438-596048C938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6049DD-4F2F-B546-BAC1-DA9580223C2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7590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on renewable energy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CD2130-0C59-A24E-87B6-47C3253CA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5E6D44-AD3D-734B-8CDF-7885FFE9E6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E95D42-62A6-3A49-9013-2E0E801F3882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5192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 background image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1B9A39-2722-B14F-B50F-862F6D6956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989843-35E4-554E-857E-B8B4D858E4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6A3406-20DF-EC41-B915-E2FEFD2C7051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5918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l-SI"/>
              <a:t>Agenda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26D3AD-FEF8-4340-934D-46D6144F23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2572" y="1427034"/>
            <a:ext cx="8734362" cy="4351338"/>
          </a:xfrm>
        </p:spPr>
        <p:txBody>
          <a:bodyPr/>
          <a:lstStyle>
            <a:lvl1pPr marL="342900" indent="-342900">
              <a:buClr>
                <a:srgbClr val="3678BD"/>
              </a:buClr>
              <a:buFont typeface="Arial" panose="020B0604020202020204" pitchFamily="34" charset="0"/>
              <a:buChar char="•"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Agenda item number one</a:t>
            </a:r>
          </a:p>
          <a:p>
            <a:pPr lvl="0"/>
            <a:r>
              <a:rPr lang="en-GB"/>
              <a:t>Agenda item number two</a:t>
            </a:r>
          </a:p>
          <a:p>
            <a:pPr lvl="0"/>
            <a:r>
              <a:rPr lang="en-GB"/>
              <a:t>Agenda item number three</a:t>
            </a:r>
          </a:p>
        </p:txBody>
      </p:sp>
    </p:spTree>
    <p:extLst>
      <p:ext uri="{BB962C8B-B14F-4D97-AF65-F5344CB8AC3E}">
        <p14:creationId xmlns:p14="http://schemas.microsoft.com/office/powerpoint/2010/main" val="22777101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66800"/>
            <a:ext cx="10800000" cy="3084787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48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346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4259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1057274"/>
            <a:ext cx="12201524" cy="5224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57FDB7-1C3A-C549-A253-EB50D4889C5F}"/>
              </a:ext>
            </a:extLst>
          </p:cNvPr>
          <p:cNvSpPr/>
          <p:nvPr userDrawn="1"/>
        </p:nvSpPr>
        <p:spPr>
          <a:xfrm>
            <a:off x="-9524" y="1057274"/>
            <a:ext cx="12201524" cy="5224724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00337A-AC4A-D343-827D-292CAE51444C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0788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3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776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66E8835-A464-844A-9F9C-F68DF4DB45A8}"/>
              </a:ext>
            </a:extLst>
          </p:cNvPr>
          <p:cNvSpPr/>
          <p:nvPr userDrawn="1"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rgbClr val="96C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149027-1E91-A641-9F78-DEE96BEF964E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6269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E226AE-EA6F-8E04-A71F-F8CF29FE2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419699"/>
            <a:ext cx="10794526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2446-B181-0CBD-2EE2-58A73F2D0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874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6F9BC4-CF8C-772F-9195-B814823DA3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48" y="1419225"/>
            <a:ext cx="5112000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B23C84-6C45-F328-5274-82F5E437B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879" y="1419225"/>
            <a:ext cx="5111795" cy="44942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43C831-5902-7C03-465A-7D4F43C5DB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6887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5510D-5894-8F60-D6F3-33AF0FF0ED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12875"/>
            <a:ext cx="33655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E2512C-21AA-E327-5D03-1A8133AB4E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3305175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E08F91-3F0D-F589-D0B0-A13BABD2C7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4000" y="1419698"/>
            <a:ext cx="33120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58DCCE-751B-B938-3B67-49ABF3AFEC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963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2149" y="1419698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071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1649" y="1424687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1675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/>
              <a:t>Note: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373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A bright light in the dark&#10;&#10;Description automatically generated">
            <a:extLst>
              <a:ext uri="{FF2B5EF4-FFF2-40B4-BE49-F238E27FC236}">
                <a16:creationId xmlns:a16="http://schemas.microsoft.com/office/drawing/2014/main" id="{69271CE8-BA44-0305-7390-F6BFE747A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4106" b="19048"/>
          <a:stretch/>
        </p:blipFill>
        <p:spPr>
          <a:xfrm>
            <a:off x="6358727" y="118270"/>
            <a:ext cx="5833270" cy="45807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6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hlinkClick r:id="rId7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80A14BB-2679-F3DD-A36D-44B2E0CB7742}"/>
              </a:ext>
            </a:extLst>
          </p:cNvPr>
          <p:cNvGrpSpPr/>
          <p:nvPr userDrawn="1"/>
        </p:nvGrpSpPr>
        <p:grpSpPr>
          <a:xfrm>
            <a:off x="7965692" y="0"/>
            <a:ext cx="4048125" cy="4129420"/>
            <a:chOff x="7699684" y="-5809"/>
            <a:chExt cx="4048125" cy="412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A281CAB-D855-05CB-DA50-AD6F60511629}"/>
                </a:ext>
              </a:extLst>
            </p:cNvPr>
            <p:cNvGrpSpPr/>
            <p:nvPr/>
          </p:nvGrpSpPr>
          <p:grpSpPr>
            <a:xfrm>
              <a:off x="8897510" y="0"/>
              <a:ext cx="1887489" cy="3652156"/>
              <a:chOff x="8897510" y="0"/>
              <a:chExt cx="1887489" cy="365215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89FA348-F868-163C-0A2E-5EF7BB226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8167" y="0"/>
                <a:ext cx="0" cy="2070100"/>
              </a:xfrm>
              <a:prstGeom prst="line">
                <a:avLst/>
              </a:prstGeom>
              <a:ln w="38100">
                <a:solidFill>
                  <a:srgbClr val="96999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Picture 16" descr="A light bulb with a silver cap&#10;&#10;Description automatically generated">
                <a:extLst>
                  <a:ext uri="{FF2B5EF4-FFF2-40B4-BE49-F238E27FC236}">
                    <a16:creationId xmlns:a16="http://schemas.microsoft.com/office/drawing/2014/main" id="{45CCA183-CA4B-AD2F-140F-73E03B282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510" y="1017478"/>
                <a:ext cx="1887489" cy="2634678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0E9D9E5-6F51-9DF3-9D04-215E3B55A4C9}"/>
                  </a:ext>
                </a:extLst>
              </p:cNvPr>
              <p:cNvSpPr/>
              <p:nvPr/>
            </p:nvSpPr>
            <p:spPr>
              <a:xfrm>
                <a:off x="9178096" y="2436336"/>
                <a:ext cx="130726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l-SI" sz="1200" b="1">
                    <a:solidFill>
                      <a:srgbClr val="3678BD"/>
                    </a:solidFill>
                  </a:rPr>
                  <a:t>ACER is hiring!</a:t>
                </a:r>
                <a:br>
                  <a:rPr lang="sl-SI" sz="1200" b="1">
                    <a:solidFill>
                      <a:srgbClr val="3678BD"/>
                    </a:solidFill>
                  </a:rPr>
                </a:br>
                <a:br>
                  <a:rPr lang="sl-SI" sz="500" b="1">
                    <a:solidFill>
                      <a:srgbClr val="3678BD"/>
                    </a:solidFill>
                  </a:rPr>
                </a:br>
                <a:r>
                  <a:rPr lang="sl-SI" sz="1200" b="1">
                    <a:solidFill>
                      <a:srgbClr val="3678BD"/>
                    </a:solidFill>
                  </a:rPr>
                  <a:t>Visit our</a:t>
                </a:r>
                <a:br>
                  <a:rPr lang="sl-SI" sz="1200" b="1">
                    <a:solidFill>
                      <a:srgbClr val="3678BD"/>
                    </a:solidFill>
                  </a:rPr>
                </a:br>
                <a:r>
                  <a:rPr lang="sl-SI" sz="1200" b="1">
                    <a:solidFill>
                      <a:srgbClr val="3678BD"/>
                    </a:solidFill>
                  </a:rPr>
                  <a:t>vacancies page.</a:t>
                </a:r>
                <a:endParaRPr lang="en-GB" sz="1200" b="1">
                  <a:solidFill>
                    <a:srgbClr val="3678BD"/>
                  </a:solidFill>
                </a:endParaRPr>
              </a:p>
            </p:txBody>
          </p:sp>
        </p:grpSp>
        <p:sp>
          <p:nvSpPr>
            <p:cNvPr id="14" name="Rectangle 13">
              <a:hlinkClick r:id="rId11"/>
              <a:extLst>
                <a:ext uri="{FF2B5EF4-FFF2-40B4-BE49-F238E27FC236}">
                  <a16:creationId xmlns:a16="http://schemas.microsoft.com/office/drawing/2014/main" id="{5A6A5C22-78B5-4619-73E4-C4E79512D34A}"/>
                </a:ext>
              </a:extLst>
            </p:cNvPr>
            <p:cNvSpPr/>
            <p:nvPr/>
          </p:nvSpPr>
          <p:spPr>
            <a:xfrm>
              <a:off x="7699684" y="-5809"/>
              <a:ext cx="4048125" cy="4129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noFill/>
              </a:endParaRPr>
            </a:p>
          </p:txBody>
        </p:sp>
      </p:grpSp>
      <p:sp>
        <p:nvSpPr>
          <p:cNvPr id="25" name="Rectangle 24">
            <a:hlinkClick r:id="rId11"/>
            <a:extLst>
              <a:ext uri="{FF2B5EF4-FFF2-40B4-BE49-F238E27FC236}">
                <a16:creationId xmlns:a16="http://schemas.microsoft.com/office/drawing/2014/main" id="{6EB01A4E-1E75-F066-F01C-3348107FABC3}"/>
              </a:ext>
            </a:extLst>
          </p:cNvPr>
          <p:cNvSpPr/>
          <p:nvPr userDrawn="1"/>
        </p:nvSpPr>
        <p:spPr>
          <a:xfrm>
            <a:off x="7957390" y="-1953"/>
            <a:ext cx="4216400" cy="4702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797580607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br>
              <a:rPr lang="en-GB"/>
            </a:br>
            <a:r>
              <a:rPr lang="en-GB"/>
              <a:t>Any questions?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5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hlinkClick r:id="rId6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sp>
        <p:nvSpPr>
          <p:cNvPr id="24" name="Rectangle 23">
            <a:hlinkClick r:id="rId8"/>
            <a:extLst>
              <a:ext uri="{FF2B5EF4-FFF2-40B4-BE49-F238E27FC236}">
                <a16:creationId xmlns:a16="http://schemas.microsoft.com/office/drawing/2014/main" id="{F41C04BB-ADE7-5B91-5B50-E540BB16B5B7}"/>
              </a:ext>
            </a:extLst>
          </p:cNvPr>
          <p:cNvSpPr/>
          <p:nvPr userDrawn="1"/>
        </p:nvSpPr>
        <p:spPr>
          <a:xfrm>
            <a:off x="8781798" y="6137051"/>
            <a:ext cx="2502151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28288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 userDrawn="1"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1CC2A2B-06F1-9C48-A629-7933E41A0098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 userDrawn="1"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8885DA4-0882-6640-9254-F39276BB7056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001696BD-2EC4-194B-A7B8-62A129E01F6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6AEEF0F-3AEB-C345-8CAB-7C7FCCF315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CA2645C-0119-3745-BB46-C257A4A0C8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37" name="Rectangle 36">
            <a:hlinkClick r:id="rId5"/>
            <a:extLst>
              <a:ext uri="{FF2B5EF4-FFF2-40B4-BE49-F238E27FC236}">
                <a16:creationId xmlns:a16="http://schemas.microsoft.com/office/drawing/2014/main" id="{92BB9A27-A91C-D47A-4547-95F98099B144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hlinkClick r:id="rId6"/>
            <a:extLst>
              <a:ext uri="{FF2B5EF4-FFF2-40B4-BE49-F238E27FC236}">
                <a16:creationId xmlns:a16="http://schemas.microsoft.com/office/drawing/2014/main" id="{5B81A450-0531-5133-21AD-57109FEE8FAF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62395AA7-39B4-610C-D531-619C75175B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sp>
        <p:nvSpPr>
          <p:cNvPr id="43" name="Rectangle 42">
            <a:hlinkClick r:id="rId8"/>
            <a:extLst>
              <a:ext uri="{FF2B5EF4-FFF2-40B4-BE49-F238E27FC236}">
                <a16:creationId xmlns:a16="http://schemas.microsoft.com/office/drawing/2014/main" id="{2E8A56FA-7FF1-5669-1827-A958CE62CD8E}"/>
              </a:ext>
            </a:extLst>
          </p:cNvPr>
          <p:cNvSpPr/>
          <p:nvPr userDrawn="1"/>
        </p:nvSpPr>
        <p:spPr>
          <a:xfrm>
            <a:off x="8781798" y="6137051"/>
            <a:ext cx="2502151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14C0BA5E-89A4-028D-380F-76241E0AE4A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  <p:sp>
        <p:nvSpPr>
          <p:cNvPr id="2" name="Rectangle 1">
            <a:hlinkClick r:id="rId8"/>
            <a:extLst>
              <a:ext uri="{FF2B5EF4-FFF2-40B4-BE49-F238E27FC236}">
                <a16:creationId xmlns:a16="http://schemas.microsoft.com/office/drawing/2014/main" id="{707F8A41-2F43-4452-3231-EF3DC6170271}"/>
              </a:ext>
            </a:extLst>
          </p:cNvPr>
          <p:cNvSpPr/>
          <p:nvPr userDrawn="1"/>
        </p:nvSpPr>
        <p:spPr>
          <a:xfrm>
            <a:off x="8794874" y="6143846"/>
            <a:ext cx="2502151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504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981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11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578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357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054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/>
              <a:t>Title of the presentation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 of the presentation</a:t>
            </a:r>
          </a:p>
          <a:p>
            <a:r>
              <a:rPr lang="en-GB"/>
              <a:t>Speaker Name</a:t>
            </a:r>
          </a:p>
          <a:p>
            <a:r>
              <a:rPr lang="en-GB"/>
              <a:t>Date and Location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420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ntent 2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50" y="1377949"/>
            <a:ext cx="5181600" cy="44989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75" y="1377950"/>
            <a:ext cx="5181600" cy="450850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2000"/>
            </a:lvl3pPr>
            <a:lvl4pPr marL="1371600" indent="0">
              <a:buFont typeface="Arial" panose="020B0604020202020204" pitchFamily="34" charset="0"/>
              <a:buNone/>
              <a:defRPr sz="2000"/>
            </a:lvl4pPr>
            <a:lvl5pPr marL="1828800" indent="0">
              <a:buFont typeface="Arial" panose="020B0604020202020204" pitchFamily="34" charset="0"/>
              <a:buNone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540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91B5B6-D938-0F47-BF55-D21DE155CC0B}"/>
              </a:ext>
            </a:extLst>
          </p:cNvPr>
          <p:cNvSpPr/>
          <p:nvPr userDrawn="1"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</p:spPr>
        <p:txBody>
          <a:bodyPr vert="horz" lIns="0" tIns="180000" rIns="0" bIns="180000" rtlCol="0" anchor="ctr">
            <a:noAutofit/>
          </a:bodyPr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984" y="1423384"/>
            <a:ext cx="10795016" cy="4490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C56792E-A1FB-BC4F-B5FD-E43FDCCB94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2DEC96-CFD0-C54C-AEEF-2574905C03C2}"/>
              </a:ext>
            </a:extLst>
          </p:cNvPr>
          <p:cNvCxnSpPr>
            <a:cxnSpLocks/>
          </p:cNvCxnSpPr>
          <p:nvPr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75F696-5CE6-CE46-AE30-00563537777A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EFC4A9-1E97-2044-9DB0-7D4F091944BB}"/>
              </a:ext>
            </a:extLst>
          </p:cNvPr>
          <p:cNvCxnSpPr>
            <a:cxnSpLocks/>
          </p:cNvCxnSpPr>
          <p:nvPr userDrawn="1"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23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728" r:id="rId16"/>
    <p:sldLayoutId id="2147483696" r:id="rId17"/>
    <p:sldLayoutId id="2147483729" r:id="rId18"/>
    <p:sldLayoutId id="2147483661" r:id="rId19"/>
    <p:sldLayoutId id="2147483678" r:id="rId20"/>
    <p:sldLayoutId id="2147483675" r:id="rId21"/>
    <p:sldLayoutId id="2147483673" r:id="rId22"/>
    <p:sldLayoutId id="2147483677" r:id="rId23"/>
    <p:sldLayoutId id="2147483679" r:id="rId24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pos="4883" userDrawn="1">
          <p15:clr>
            <a:srgbClr val="F26B43"/>
          </p15:clr>
        </p15:guide>
        <p15:guide id="6" pos="2797" userDrawn="1">
          <p15:clr>
            <a:srgbClr val="F26B43"/>
          </p15:clr>
        </p15:guide>
        <p15:guide id="7" orient="horz" pos="2273" userDrawn="1">
          <p15:clr>
            <a:srgbClr val="F26B43"/>
          </p15:clr>
        </p15:guide>
        <p15:guide id="8" orient="horz" pos="372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714632" y="1430209"/>
            <a:ext cx="10800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sldNum" idx="12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p24" descr="A picture containing graphical user interface&#10;&#10;Description automatically generated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434142" y="0"/>
            <a:ext cx="2205958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4" descr="A picture containing graphical user interface&#10;&#10;Description automatically generated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434142" y="0"/>
            <a:ext cx="2205958" cy="108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18;p34">
            <a:extLst>
              <a:ext uri="{FF2B5EF4-FFF2-40B4-BE49-F238E27FC236}">
                <a16:creationId xmlns:a16="http://schemas.microsoft.com/office/drawing/2014/main" id="{9FAB0736-21E5-E8F2-9FC3-8189D0879431}"/>
              </a:ext>
            </a:extLst>
          </p:cNvPr>
          <p:cNvCxnSpPr/>
          <p:nvPr userDrawn="1"/>
        </p:nvCxnSpPr>
        <p:spPr>
          <a:xfrm>
            <a:off x="696000" y="1080000"/>
            <a:ext cx="10800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6711977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91B5B6-D938-0F47-BF55-D21DE155CC0B}"/>
              </a:ext>
            </a:extLst>
          </p:cNvPr>
          <p:cNvSpPr/>
          <p:nvPr userDrawn="1"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</p:spPr>
        <p:txBody>
          <a:bodyPr vert="horz" lIns="0" tIns="180000" rIns="0" bIns="180000" rtlCol="0" anchor="ctr">
            <a:noAutofit/>
          </a:bodyPr>
          <a:lstStyle/>
          <a:p>
            <a:r>
              <a:rPr lang="en-GB"/>
              <a:t>Slide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984" y="1423384"/>
            <a:ext cx="10795016" cy="4490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C56792E-A1FB-BC4F-B5FD-E43FDCCB94F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2DEC96-CFD0-C54C-AEEF-2574905C03C2}"/>
              </a:ext>
            </a:extLst>
          </p:cNvPr>
          <p:cNvCxnSpPr>
            <a:cxnSpLocks/>
          </p:cNvCxnSpPr>
          <p:nvPr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75F696-5CE6-CE46-AE30-00563537777A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EFC4A9-1E97-2044-9DB0-7D4F091944BB}"/>
              </a:ext>
            </a:extLst>
          </p:cNvPr>
          <p:cNvCxnSpPr>
            <a:cxnSpLocks/>
          </p:cNvCxnSpPr>
          <p:nvPr userDrawn="1"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86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  <p:sldLayoutId id="2147483776" r:id="rId18"/>
    <p:sldLayoutId id="2147483777" r:id="rId19"/>
    <p:sldLayoutId id="2147483778" r:id="rId20"/>
    <p:sldLayoutId id="2147483779" r:id="rId21"/>
    <p:sldLayoutId id="2147483780" r:id="rId22"/>
    <p:sldLayoutId id="2147483781" r:id="rId23"/>
    <p:sldLayoutId id="2147483782" r:id="rId24"/>
    <p:sldLayoutId id="2147483783" r:id="rId25"/>
    <p:sldLayoutId id="2147483785" r:id="rId26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>
          <p15:clr>
            <a:srgbClr val="F26B43"/>
          </p15:clr>
        </p15:guide>
        <p15:guide id="2" pos="3840">
          <p15:clr>
            <a:srgbClr val="F26B43"/>
          </p15:clr>
        </p15:guide>
        <p15:guide id="3" pos="7242">
          <p15:clr>
            <a:srgbClr val="F26B43"/>
          </p15:clr>
        </p15:guide>
        <p15:guide id="4" pos="438">
          <p15:clr>
            <a:srgbClr val="F26B43"/>
          </p15:clr>
        </p15:guide>
        <p15:guide id="5" pos="4883">
          <p15:clr>
            <a:srgbClr val="F26B43"/>
          </p15:clr>
        </p15:guide>
        <p15:guide id="6" pos="2797">
          <p15:clr>
            <a:srgbClr val="F26B43"/>
          </p15:clr>
        </p15:guide>
        <p15:guide id="7" orient="horz" pos="2273">
          <p15:clr>
            <a:srgbClr val="F26B43"/>
          </p15:clr>
        </p15:guide>
        <p15:guide id="8" orient="horz" pos="37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s://www.acer.europa.eu/sites/default/files/documents/Publications/ACER_MMR_2023_Barriers_to_demand_response.pdf" TargetMode="External"/><Relationship Id="rId7" Type="http://schemas.openxmlformats.org/officeDocument/2006/relationships/hyperlink" Target="https://www.acer.europa.eu/sites/default/files/documents/Individual%20Decisions_annex/ACER-Decision-05-2025-FNAM-Annex-I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hyperlink" Target="https://www.acer.europa.eu/sites/default/files/documents/Publications/2025-ACER-Unlocking-flexibility-demand-response-barriers.pdf" TargetMode="External"/><Relationship Id="rId10" Type="http://schemas.openxmlformats.org/officeDocument/2006/relationships/hyperlink" Target="https://www.acer.europa.eu/news/acer-provides-guidance-energy-regulators-reporting-barriers-non-fossil-flexibility-electricity-markets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acer.europa.eu/sites/default/files/documents/Recommendations/ACER-Recommendation-01-2026-NRAs-reporting-barriers-to-flexibility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cer.europa.eu/sites/default/files/documents/Recommendations/ACER-Recommendation-01-2026-NRAs-reporting-barriers-to-flexibility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cer.europa.eu/sites/default/files/documents/Recommendations/ACER-Recommendation-01-2026-NRAs-reporting-barriers-to-flexibility.pdf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cer.europa.eu/sites/default/files/documents/Recommendations/ACER-Recommendation-01-2026-NRAs-reporting-barriers-to-flexibility.pdf" TargetMode="External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acer.europa.eu/news/acer-provides-guidance-energy-regulators-reporting-barriers-non-fossil-flexibility-electricity-markets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107D70-9816-2D4B-8551-36AD55B23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4929" y="729000"/>
            <a:ext cx="6953573" cy="3273362"/>
          </a:xfrm>
        </p:spPr>
        <p:txBody>
          <a:bodyPr>
            <a:normAutofit/>
          </a:bodyPr>
          <a:lstStyle/>
          <a:p>
            <a:r>
              <a:rPr lang="en-GB"/>
              <a:t>ACER flexibility barriers report </a:t>
            </a:r>
            <a:br>
              <a:rPr lang="en-GB"/>
            </a:br>
            <a:r>
              <a:rPr lang="en-GB" sz="3000"/>
              <a:t>– preliminary insights into the FNAs’ sections on flexibility barriers –</a:t>
            </a:r>
            <a:endParaRPr lang="en-SI" sz="300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E9054AC-5583-3849-A0B3-867DB1335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4930" y="4258582"/>
            <a:ext cx="6449470" cy="1271201"/>
          </a:xfrm>
        </p:spPr>
        <p:txBody>
          <a:bodyPr>
            <a:normAutofit/>
          </a:bodyPr>
          <a:lstStyle/>
          <a:p>
            <a:r>
              <a:rPr lang="en-GB"/>
              <a:t>DRESG, 6 October 2026 </a:t>
            </a:r>
          </a:p>
          <a:p>
            <a:r>
              <a:rPr lang="en-GB"/>
              <a:t>ACER’s monitoring on barriers to non-fossil flexibility 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E3BE41-F7EC-9145-952A-44E351F504A9}"/>
              </a:ext>
            </a:extLst>
          </p:cNvPr>
          <p:cNvSpPr txBox="1"/>
          <p:nvPr/>
        </p:nvSpPr>
        <p:spPr>
          <a:xfrm>
            <a:off x="6400800" y="594953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1" i="0" u="none" strike="noStrike" kern="1200" cap="none" spc="0" normalizeH="0" baseline="0" noProof="0">
              <a:ln>
                <a:noFill/>
              </a:ln>
              <a:solidFill>
                <a:srgbClr val="004FE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237D659-6571-BD49-88B9-1244CB858646}"/>
              </a:ext>
            </a:extLst>
          </p:cNvPr>
          <p:cNvSpPr txBox="1">
            <a:spLocks/>
          </p:cNvSpPr>
          <p:nvPr/>
        </p:nvSpPr>
        <p:spPr>
          <a:xfrm>
            <a:off x="5114930" y="5738707"/>
            <a:ext cx="6449470" cy="3902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FEE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04F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Sensitivity</a:t>
            </a:r>
          </a:p>
        </p:txBody>
      </p:sp>
    </p:spTree>
    <p:extLst>
      <p:ext uri="{BB962C8B-B14F-4D97-AF65-F5344CB8AC3E}">
        <p14:creationId xmlns:p14="http://schemas.microsoft.com/office/powerpoint/2010/main" val="319295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F48A4-5C23-048C-14F4-9216DD936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rrow: Curved Up 21">
            <a:extLst>
              <a:ext uri="{FF2B5EF4-FFF2-40B4-BE49-F238E27FC236}">
                <a16:creationId xmlns:a16="http://schemas.microsoft.com/office/drawing/2014/main" id="{DE38FC0B-108C-B69B-3448-1F30DDBDE5E2}"/>
              </a:ext>
            </a:extLst>
          </p:cNvPr>
          <p:cNvSpPr/>
          <p:nvPr/>
        </p:nvSpPr>
        <p:spPr>
          <a:xfrm>
            <a:off x="1521011" y="4332719"/>
            <a:ext cx="3544765" cy="818867"/>
          </a:xfrm>
          <a:prstGeom prst="curvedUpArrow">
            <a:avLst>
              <a:gd name="adj1" fmla="val 25000"/>
              <a:gd name="adj2" fmla="val 61224"/>
              <a:gd name="adj3" fmla="val 25000"/>
            </a:avLst>
          </a:prstGeom>
          <a:solidFill>
            <a:srgbClr val="A7C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2284ED-2502-A8C4-3DD7-013CCFB9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ACER’s monitoring on flexibility barriers: rationale for ACER Recommendation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93249-6BAA-683B-8EBA-5CE928ED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16D21-2873-7F4D-BC1C-4DCC7B7156B8}" type="slidenum">
              <a:rPr kumimoji="0" lang="en-SI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SI" sz="15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940A9-EF38-CAE5-DFFE-9123E9ECBB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676" y="1974242"/>
            <a:ext cx="5311776" cy="976095"/>
          </a:xfr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 anchorCtr="0"/>
          <a:lstStyle/>
          <a:p>
            <a:pPr marL="285750" lvl="1" indent="-285750" algn="ctr">
              <a:spcBef>
                <a:spcPts val="600"/>
              </a:spcBef>
            </a:pPr>
            <a:r>
              <a:rPr lang="en-GB" sz="1300"/>
              <a:t>Monitor </a:t>
            </a:r>
            <a:r>
              <a:rPr lang="en-GB" sz="1300">
                <a:solidFill>
                  <a:schemeClr val="tx2"/>
                </a:solidFill>
              </a:rPr>
              <a:t>regulatory barriers for new entrants on the market and smaller market participants</a:t>
            </a:r>
          </a:p>
          <a:p>
            <a:pPr marL="285750" lvl="1" indent="-285750" algn="ctr">
              <a:spcBef>
                <a:spcPts val="600"/>
              </a:spcBef>
            </a:pPr>
            <a:r>
              <a:rPr lang="en-GB" sz="1300"/>
              <a:t>An </a:t>
            </a:r>
            <a:r>
              <a:rPr lang="en-GB" sz="1300">
                <a:solidFill>
                  <a:schemeClr val="accent1"/>
                </a:solidFill>
              </a:rPr>
              <a:t>annual</a:t>
            </a:r>
            <a:r>
              <a:rPr lang="en-GB" sz="1300"/>
              <a:t> ACER monitoring report</a:t>
            </a:r>
            <a:endParaRPr lang="en-GB" sz="1300">
              <a:solidFill>
                <a:schemeClr val="tx2"/>
              </a:solidFill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737C045-C53F-3FD7-8AB6-8184AAF2E1EF}"/>
              </a:ext>
            </a:extLst>
          </p:cNvPr>
          <p:cNvSpPr txBox="1">
            <a:spLocks/>
          </p:cNvSpPr>
          <p:nvPr/>
        </p:nvSpPr>
        <p:spPr>
          <a:xfrm>
            <a:off x="695326" y="1114226"/>
            <a:ext cx="10801349" cy="382305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marL="216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32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8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80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4FE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ACER monitoring/reporting mandates related to flexibility</a:t>
            </a: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B5C41AB-B613-963E-B18C-0420DDDA222E}"/>
              </a:ext>
            </a:extLst>
          </p:cNvPr>
          <p:cNvSpPr txBox="1">
            <a:spLocks/>
          </p:cNvSpPr>
          <p:nvPr/>
        </p:nvSpPr>
        <p:spPr>
          <a:xfrm>
            <a:off x="6178550" y="1983767"/>
            <a:ext cx="5318125" cy="95704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216000" indent="-216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32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8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80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1" indent="-28575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4FE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Analyse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4F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FNA reports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provide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4F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on removing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4F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barriers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the entry of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4F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non-fossil flexibility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resources</a:t>
            </a:r>
          </a:p>
          <a:p>
            <a:pPr marL="285750" marR="0" lvl="1" indent="-28575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4FE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4FE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biennial</a:t>
            </a: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ACER report</a:t>
            </a:r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srgbClr val="004FE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2">
            <a:hlinkClick r:id="rId3"/>
            <a:extLst>
              <a:ext uri="{FF2B5EF4-FFF2-40B4-BE49-F238E27FC236}">
                <a16:creationId xmlns:a16="http://schemas.microsoft.com/office/drawing/2014/main" id="{2DDB8AF2-E342-2F5C-77CF-34F899C21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31" y="3054814"/>
            <a:ext cx="1454114" cy="164107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>
            <a:hlinkClick r:id="rId5"/>
            <a:extLst>
              <a:ext uri="{FF2B5EF4-FFF2-40B4-BE49-F238E27FC236}">
                <a16:creationId xmlns:a16="http://schemas.microsoft.com/office/drawing/2014/main" id="{1FAD7B3B-C7F8-0743-F9DF-C146B2AD0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572" y="3235672"/>
            <a:ext cx="1986836" cy="108970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397F8F63-35E1-1874-1E67-614D4829FA51}"/>
              </a:ext>
            </a:extLst>
          </p:cNvPr>
          <p:cNvSpPr/>
          <p:nvPr/>
        </p:nvSpPr>
        <p:spPr>
          <a:xfrm rot="5400000">
            <a:off x="3166410" y="-911451"/>
            <a:ext cx="382305" cy="531177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ACER </a:t>
            </a:r>
            <a:r>
              <a:rPr kumimoji="0" lang="es-E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Regulation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4E6D5DCE-4BF9-080E-4750-EAAA082B6D68}"/>
              </a:ext>
            </a:extLst>
          </p:cNvPr>
          <p:cNvSpPr/>
          <p:nvPr/>
        </p:nvSpPr>
        <p:spPr>
          <a:xfrm rot="5400000">
            <a:off x="8634122" y="-902287"/>
            <a:ext cx="382305" cy="5293451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Electricity</a:t>
            </a: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Market </a:t>
            </a:r>
            <a:r>
              <a:rPr kumimoji="0" lang="es-E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Design</a:t>
            </a: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</a:t>
            </a:r>
            <a:r>
              <a:rPr kumimoji="0" lang="es-ES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FNAs</a:t>
            </a: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8" descr="A close-up of a document&#10;&#10;AI-generated content may be incorrect.">
            <a:hlinkClick r:id="rId7"/>
            <a:extLst>
              <a:ext uri="{FF2B5EF4-FFF2-40B4-BE49-F238E27FC236}">
                <a16:creationId xmlns:a16="http://schemas.microsoft.com/office/drawing/2014/main" id="{457C9412-2B3C-4D4B-658A-DFFCFB9657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2177" y="3259980"/>
            <a:ext cx="4286194" cy="176181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74433F7-C727-8A54-F324-878A14F0EE49}"/>
              </a:ext>
            </a:extLst>
          </p:cNvPr>
          <p:cNvSpPr txBox="1">
            <a:spLocks/>
          </p:cNvSpPr>
          <p:nvPr/>
        </p:nvSpPr>
        <p:spPr>
          <a:xfrm>
            <a:off x="695326" y="5525454"/>
            <a:ext cx="10795000" cy="576002"/>
          </a:xfrm>
          <a:prstGeom prst="roundRect">
            <a:avLst/>
          </a:prstGeom>
          <a:solidFill>
            <a:srgbClr val="92B6F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defRPr sz="1600" b="1" kern="100">
                <a:solidFill>
                  <a:schemeClr val="bg1"/>
                </a:solidFill>
                <a:cs typeface="Times New Roman" panose="02020603050405020304" pitchFamily="18" charset="0"/>
              </a:defRPr>
            </a:lvl1pPr>
            <a:lvl2pPr marL="432000" indent="-216000" defTabSz="91440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16000" defTabSz="9144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64000" indent="-216000" defTabSz="9144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216000" defTabSz="9144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E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One ACER report to </a:t>
            </a:r>
            <a:r>
              <a:rPr kumimoji="0" lang="fr-FR" sz="1600" b="1" i="0" u="none" strike="noStrike" kern="1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fulfill</a:t>
            </a:r>
            <a:r>
              <a:rPr kumimoji="0" lang="fr-FR" sz="16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fr-FR" sz="1600" b="1" i="0" u="none" strike="noStrike" kern="1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both</a:t>
            </a:r>
            <a:r>
              <a:rPr kumimoji="0" lang="fr-FR" sz="16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mandates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E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600" b="1" i="0" u="none" strike="noStrike" kern="1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Ideally</a:t>
            </a:r>
            <a:r>
              <a:rPr kumimoji="0" lang="fr-FR" sz="16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fr-FR" sz="1600" b="1" i="0" u="none" strike="noStrike" kern="1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supported</a:t>
            </a:r>
            <a:r>
              <a:rPr kumimoji="0" lang="fr-FR" sz="16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fr-FR" sz="1600" b="1" i="0" u="none" strike="noStrike" kern="1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entirely</a:t>
            </a:r>
            <a:r>
              <a:rPr kumimoji="0" lang="fr-FR" sz="1600" b="1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by national FNA reports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07B5966-5A68-0664-FC45-9B6890AFC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1675" y="6281998"/>
            <a:ext cx="10795000" cy="57600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hlinkClick r:id="rId3"/>
              </a:rPr>
              <a:t>2023 ACER Market </a:t>
            </a:r>
            <a:r>
              <a:rPr lang="es-ES" sz="1000" err="1">
                <a:hlinkClick r:id="rId3"/>
              </a:rPr>
              <a:t>Monitoring</a:t>
            </a:r>
            <a:r>
              <a:rPr lang="es-ES" sz="1000">
                <a:hlinkClick r:id="rId3"/>
              </a:rPr>
              <a:t> </a:t>
            </a:r>
            <a:r>
              <a:rPr lang="es-ES" sz="1000" err="1">
                <a:hlinkClick r:id="rId3"/>
              </a:rPr>
              <a:t>report</a:t>
            </a:r>
            <a:r>
              <a:rPr lang="es-ES" sz="1000">
                <a:hlinkClick r:id="rId3"/>
              </a:rPr>
              <a:t> </a:t>
            </a:r>
            <a:r>
              <a:rPr lang="es-ES" sz="1000" err="1">
                <a:hlinkClick r:id="rId3"/>
              </a:rPr>
              <a:t>on</a:t>
            </a:r>
            <a:r>
              <a:rPr lang="es-ES" sz="1000">
                <a:hlinkClick r:id="rId3"/>
              </a:rPr>
              <a:t> Demand response and </a:t>
            </a:r>
            <a:r>
              <a:rPr lang="es-ES" sz="1000" err="1">
                <a:hlinkClick r:id="rId3"/>
              </a:rPr>
              <a:t>other</a:t>
            </a:r>
            <a:r>
              <a:rPr lang="es-ES" sz="1000">
                <a:hlinkClick r:id="rId3"/>
              </a:rPr>
              <a:t> </a:t>
            </a:r>
            <a:r>
              <a:rPr lang="es-ES" sz="1000" err="1">
                <a:hlinkClick r:id="rId3"/>
              </a:rPr>
              <a:t>distributed</a:t>
            </a:r>
            <a:r>
              <a:rPr lang="es-ES" sz="1000">
                <a:hlinkClick r:id="rId3"/>
              </a:rPr>
              <a:t> </a:t>
            </a:r>
            <a:r>
              <a:rPr lang="es-ES" sz="1000" err="1">
                <a:hlinkClick r:id="rId3"/>
              </a:rPr>
              <a:t>energy</a:t>
            </a:r>
            <a:r>
              <a:rPr lang="es-ES" sz="1000">
                <a:hlinkClick r:id="rId3"/>
              </a:rPr>
              <a:t> </a:t>
            </a:r>
            <a:r>
              <a:rPr lang="es-ES" sz="1000" err="1">
                <a:hlinkClick r:id="rId3"/>
              </a:rPr>
              <a:t>resources</a:t>
            </a:r>
            <a:r>
              <a:rPr lang="es-ES" sz="1000">
                <a:hlinkClick r:id="rId3"/>
              </a:rPr>
              <a:t>: </a:t>
            </a:r>
            <a:r>
              <a:rPr lang="es-ES" sz="1000" err="1">
                <a:hlinkClick r:id="rId3"/>
              </a:rPr>
              <a:t>what</a:t>
            </a:r>
            <a:r>
              <a:rPr lang="es-ES" sz="1000">
                <a:hlinkClick r:id="rId3"/>
              </a:rPr>
              <a:t> </a:t>
            </a:r>
            <a:r>
              <a:rPr lang="es-ES" sz="1000" err="1">
                <a:hlinkClick r:id="rId3"/>
              </a:rPr>
              <a:t>barriers</a:t>
            </a:r>
            <a:r>
              <a:rPr lang="es-ES" sz="1000">
                <a:hlinkClick r:id="rId3"/>
              </a:rPr>
              <a:t> are holding </a:t>
            </a:r>
            <a:r>
              <a:rPr lang="es-ES" sz="1000" err="1">
                <a:hlinkClick r:id="rId3"/>
              </a:rPr>
              <a:t>them</a:t>
            </a:r>
            <a:r>
              <a:rPr lang="es-ES" sz="1000">
                <a:hlinkClick r:id="rId3"/>
              </a:rPr>
              <a:t> back?</a:t>
            </a:r>
            <a:endParaRPr lang="es-ES" sz="100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hlinkClick r:id="rId5"/>
              </a:rPr>
              <a:t>2025 ACER </a:t>
            </a:r>
            <a:r>
              <a:rPr lang="es-ES" sz="1000" err="1">
                <a:hlinkClick r:id="rId5"/>
              </a:rPr>
              <a:t>Monitoring</a:t>
            </a:r>
            <a:r>
              <a:rPr lang="es-ES" sz="1000">
                <a:hlinkClick r:id="rId5"/>
              </a:rPr>
              <a:t> </a:t>
            </a:r>
            <a:r>
              <a:rPr lang="es-ES" sz="1000" err="1">
                <a:hlinkClick r:id="rId5"/>
              </a:rPr>
              <a:t>report</a:t>
            </a:r>
            <a:r>
              <a:rPr lang="es-ES" sz="1000">
                <a:hlinkClick r:id="rId5"/>
              </a:rPr>
              <a:t> </a:t>
            </a:r>
            <a:r>
              <a:rPr lang="es-ES" sz="1000" err="1">
                <a:hlinkClick r:id="rId5"/>
              </a:rPr>
              <a:t>on</a:t>
            </a:r>
            <a:r>
              <a:rPr lang="es-ES" sz="1000">
                <a:hlinkClick r:id="rId5"/>
              </a:rPr>
              <a:t> </a:t>
            </a:r>
            <a:r>
              <a:rPr lang="en-GB" sz="1000">
                <a:hlinkClick r:id="rId5"/>
              </a:rPr>
              <a:t>Unlocking flexibility: No-regret actions to remove barriers to demand response</a:t>
            </a:r>
            <a:endParaRPr lang="en-GB" sz="100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hlinkClick r:id="rId9"/>
              </a:rPr>
              <a:t>2026 ACER Recommendation on NRAs’ reporting on barriers for non-fossil flexibility</a:t>
            </a:r>
            <a:endParaRPr lang="es-ES" sz="1000"/>
          </a:p>
        </p:txBody>
      </p:sp>
      <p:pic>
        <p:nvPicPr>
          <p:cNvPr id="10" name="Picture 9">
            <a:hlinkClick r:id="rId10"/>
            <a:extLst>
              <a:ext uri="{FF2B5EF4-FFF2-40B4-BE49-F238E27FC236}">
                <a16:creationId xmlns:a16="http://schemas.microsoft.com/office/drawing/2014/main" id="{5F65F01E-5FEF-AECE-1AB3-C01D3078A4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5289" y="4742013"/>
            <a:ext cx="2450738" cy="93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39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16F4-5379-9AFB-CD4F-2CBDF307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Available FNAs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C064E6-729C-594D-14E3-FEBD13F91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3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8B86F-62D1-A6E3-6FD5-141F9AC4F8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675" y="1080000"/>
            <a:ext cx="5115326" cy="4493739"/>
          </a:xfrm>
        </p:spPr>
        <p:txBody>
          <a:bodyPr/>
          <a:lstStyle/>
          <a:p>
            <a:pPr marL="101600" indent="0">
              <a:buNone/>
            </a:pPr>
            <a:r>
              <a:rPr lang="en-GB" b="1"/>
              <a:t>13 FNAs available* 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6D0B4AD-0B98-C3B1-DE86-C178F17D1A93}"/>
              </a:ext>
            </a:extLst>
          </p:cNvPr>
          <p:cNvSpPr txBox="1">
            <a:spLocks/>
          </p:cNvSpPr>
          <p:nvPr/>
        </p:nvSpPr>
        <p:spPr>
          <a:xfrm>
            <a:off x="6778427" y="1452235"/>
            <a:ext cx="5115326" cy="4493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 indent="0" defTabSz="914400">
              <a:buFont typeface="Noto Sans Symbols"/>
              <a:buNone/>
            </a:pPr>
            <a:r>
              <a:rPr lang="en-GB" b="1" kern="0"/>
              <a:t>15 FNAs* missing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9ABE1-3701-18E7-E5EB-4C13ECDBCBA6}"/>
              </a:ext>
            </a:extLst>
          </p:cNvPr>
          <p:cNvSpPr txBox="1"/>
          <p:nvPr/>
        </p:nvSpPr>
        <p:spPr>
          <a:xfrm>
            <a:off x="849523" y="5905739"/>
            <a:ext cx="10858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/>
              <a:t>FNAs’ barriers chapters </a:t>
            </a:r>
            <a:r>
              <a:rPr lang="en-GB" sz="1600"/>
              <a:t>vary from short, high-level descriptions (mostly qualitative) to more detailed analysis</a:t>
            </a:r>
          </a:p>
          <a:p>
            <a:r>
              <a:rPr lang="en-GB" sz="1600"/>
              <a:t>3 FNAs (SI, LT, PT) provided annex/tables with data on flexibility barriers following ACER’s </a:t>
            </a:r>
            <a:r>
              <a:rPr lang="en-GB" sz="1600">
                <a:hlinkClick r:id="rId3"/>
              </a:rPr>
              <a:t>Recommendation</a:t>
            </a:r>
            <a:r>
              <a:rPr lang="en-GB" sz="1600"/>
              <a:t>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84FDD32-18BC-AF2F-5EB7-268FB1807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505" y="6365608"/>
            <a:ext cx="10795000" cy="576262"/>
          </a:xfrm>
        </p:spPr>
        <p:txBody>
          <a:bodyPr>
            <a:normAutofit/>
          </a:bodyPr>
          <a:lstStyle/>
          <a:p>
            <a:r>
              <a:rPr lang="en-GB"/>
              <a:t>* 13 MS have made available their FNAs to ACER as of 14 September 2026 (CY, CZ, DK, HR, LT, LV, PL, PT, SE, SI, SK, EE, IE). Expecting a separate report for Northern Ireland. 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7478E86-0EFC-B792-9109-B5C0CAEB58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059" y="1016876"/>
            <a:ext cx="4676685" cy="46766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2A258C-A3D7-3CB0-36A3-99AB275E73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649" y="1576552"/>
            <a:ext cx="6147332" cy="340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69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B0B70-4E85-C656-61AA-C24E2EFB2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F2D2-DF39-1587-C705-F0BC46C2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Alignment of FNAs’ barriers sections with ACER barriers and indicators*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8B8669-6F96-CAE4-89E8-F0651035E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4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D293E-378A-962D-87A1-F2F8A0C0D0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675" y="1181477"/>
            <a:ext cx="5523079" cy="1080000"/>
          </a:xfrm>
        </p:spPr>
        <p:txBody>
          <a:bodyPr>
            <a:noAutofit/>
          </a:bodyPr>
          <a:lstStyle/>
          <a:p>
            <a:pPr marL="101600" indent="0">
              <a:buNone/>
            </a:pPr>
            <a:r>
              <a:rPr lang="en-GB" sz="1800" b="1">
                <a:solidFill>
                  <a:schemeClr val="bg2"/>
                </a:solidFill>
              </a:rPr>
              <a:t>The 13 FNAs largely structured around ACER’s BARRIERS headings </a:t>
            </a:r>
            <a:r>
              <a:rPr lang="en-GB" sz="1800" b="1">
                <a:solidFill>
                  <a:schemeClr val="tx1"/>
                </a:solidFill>
              </a:rPr>
              <a:t>… </a:t>
            </a:r>
            <a:r>
              <a:rPr lang="en-GB" sz="1800" b="1"/>
              <a:t>But that doesn’t mean that MS see them all as actual barriers.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F203E8-843B-3018-08BC-7E7207F5949F}"/>
              </a:ext>
            </a:extLst>
          </p:cNvPr>
          <p:cNvSpPr txBox="1"/>
          <p:nvPr/>
        </p:nvSpPr>
        <p:spPr>
          <a:xfrm>
            <a:off x="6224754" y="1259813"/>
            <a:ext cx="60973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indent="0">
              <a:buNone/>
            </a:pPr>
            <a:r>
              <a:rPr lang="en-GB" b="1">
                <a:solidFill>
                  <a:schemeClr val="bg2"/>
                </a:solidFill>
                <a:latin typeface="Arial"/>
                <a:cs typeface="Arial"/>
                <a:sym typeface="Arial"/>
              </a:rPr>
              <a:t>INDICATORS</a:t>
            </a:r>
            <a:r>
              <a:rPr lang="en-GB" sz="1800" b="1"/>
              <a:t> </a:t>
            </a:r>
          </a:p>
          <a:p>
            <a:pPr marL="101600" indent="0">
              <a:buNone/>
            </a:pPr>
            <a:r>
              <a:rPr lang="en-GB" sz="1800" b="1"/>
              <a:t>NOT </a:t>
            </a:r>
            <a:r>
              <a:rPr lang="en-GB" b="1"/>
              <a:t>generally </a:t>
            </a:r>
            <a:r>
              <a:rPr lang="en-GB" sz="1800" b="1"/>
              <a:t>structured following ACER’s indicators headings (except for SI, LT and PT)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8A58B87-5CC7-DE6A-1BC9-A86C9551D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351" y="6506020"/>
            <a:ext cx="10795000" cy="576002"/>
          </a:xfrm>
        </p:spPr>
        <p:txBody>
          <a:bodyPr>
            <a:normAutofit/>
          </a:bodyPr>
          <a:lstStyle/>
          <a:p>
            <a:r>
              <a:rPr lang="en-GB"/>
              <a:t>13 FNAs from the following Member States (CY, CZ, DK, HR, LT, LV, PL, PT, SE, SI, SK, EE, IE). </a:t>
            </a:r>
          </a:p>
          <a:p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5A26EC-691D-A6FA-3A13-3D19A274D565}"/>
              </a:ext>
            </a:extLst>
          </p:cNvPr>
          <p:cNvSpPr txBox="1"/>
          <p:nvPr/>
        </p:nvSpPr>
        <p:spPr>
          <a:xfrm>
            <a:off x="6385033" y="2577662"/>
            <a:ext cx="5478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3 FNAs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include data or information on almost all of the 24 ACER indicators (LT, SI and PT)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separate annex/ tables covering indicators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Remaining FNAs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vary from giving more detailed information (but mostly qualitative) to only addressing a few of ACER’s indicators or none at 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Overall picture </a:t>
            </a:r>
            <a:r>
              <a:rPr lang="en-GB" b="1"/>
              <a:t>lacks systematic, comparable overview of MS barriers on an equal basis </a:t>
            </a:r>
          </a:p>
          <a:p>
            <a:endParaRPr lang="en-GB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4363837-C910-AFAB-C38D-F53A5208954B}"/>
              </a:ext>
            </a:extLst>
          </p:cNvPr>
          <p:cNvSpPr/>
          <p:nvPr/>
        </p:nvSpPr>
        <p:spPr>
          <a:xfrm>
            <a:off x="7267364" y="5829707"/>
            <a:ext cx="346841" cy="28377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4FC6ED-AE40-4614-E22B-CFC012A8164B}"/>
              </a:ext>
            </a:extLst>
          </p:cNvPr>
          <p:cNvSpPr txBox="1"/>
          <p:nvPr/>
        </p:nvSpPr>
        <p:spPr>
          <a:xfrm>
            <a:off x="7665444" y="5670816"/>
            <a:ext cx="429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Need to launch an (almost) complete data collection for many FNAs 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85813D-DE62-CBD6-C9C5-F8B45EBED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785" y="2130855"/>
            <a:ext cx="4424429" cy="44617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5DF87F-C729-4D08-D3F2-572D8634C185}"/>
              </a:ext>
            </a:extLst>
          </p:cNvPr>
          <p:cNvSpPr txBox="1"/>
          <p:nvPr/>
        </p:nvSpPr>
        <p:spPr>
          <a:xfrm>
            <a:off x="6472090" y="6592569"/>
            <a:ext cx="61603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hlinkClick r:id="rId3"/>
              </a:rPr>
              <a:t>*2026 ACER Recommendation on NRAs’ reporting on barriers for non-fossil flexibility</a:t>
            </a:r>
            <a:r>
              <a:rPr lang="en-GB" sz="1000">
                <a:solidFill>
                  <a:srgbClr val="004FEE"/>
                </a:solidFill>
              </a:rPr>
              <a:t>, Annex </a:t>
            </a:r>
            <a:endParaRPr lang="es-ES" sz="1000">
              <a:solidFill>
                <a:srgbClr val="004F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10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597DF-61D8-1F0E-CA4F-136CAB529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FED7A-AC77-3003-64B8-D989E18A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067" y="183416"/>
            <a:ext cx="9177538" cy="1080000"/>
          </a:xfrm>
        </p:spPr>
        <p:txBody>
          <a:bodyPr>
            <a:normAutofit/>
          </a:bodyPr>
          <a:lstStyle/>
          <a:p>
            <a:r>
              <a:rPr lang="en-GB" sz="2700"/>
              <a:t>A first glimpse into FNAs’ flexibility barriers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9AF607-4FFE-241F-E453-E8021E19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930" y="6187401"/>
            <a:ext cx="720000" cy="576001"/>
          </a:xfrm>
        </p:spPr>
        <p:txBody>
          <a:bodyPr/>
          <a:lstStyle/>
          <a:p>
            <a:fld id="{68E16D21-2873-7F4D-BC1C-4DCC7B7156B8}" type="slidenum">
              <a:rPr lang="en-SI" smtClean="0"/>
              <a:t>5</a:t>
            </a:fld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EA69C0-6C23-8E1E-9858-12E1A99BD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5663" y="6422762"/>
            <a:ext cx="11196731" cy="576002"/>
          </a:xfrm>
        </p:spPr>
        <p:txBody>
          <a:bodyPr/>
          <a:lstStyle/>
          <a:p>
            <a:r>
              <a:rPr lang="en-GB"/>
              <a:t>Note: This analysis represents just a preliminary, simplified high-level overview - and based only on the FNAs (not additional studies). Some data or information may be partial or incomplete. The barriers are structured alongside those from the </a:t>
            </a:r>
            <a:r>
              <a:rPr lang="en-GB">
                <a:hlinkClick r:id="rId2"/>
              </a:rPr>
              <a:t>ACER Recommendation on reporting on flexibility barriers</a:t>
            </a:r>
            <a:r>
              <a:rPr lang="en-GB"/>
              <a:t>. </a:t>
            </a:r>
            <a:endParaRPr lang="en-GB">
              <a:highlight>
                <a:srgbClr val="FFFF00"/>
              </a:highlight>
            </a:endParaRPr>
          </a:p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C0343-7701-9C45-F75D-864D209BE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5584" y="1209625"/>
            <a:ext cx="3530892" cy="2358220"/>
          </a:xfrm>
          <a:solidFill>
            <a:srgbClr val="BAD1FF">
              <a:alpha val="30196"/>
            </a:srgbClr>
          </a:solidFill>
        </p:spPr>
        <p:txBody>
          <a:bodyPr>
            <a:normAutofit/>
          </a:bodyPr>
          <a:lstStyle/>
          <a:p>
            <a:br>
              <a:rPr lang="en-GB" sz="1400"/>
            </a:br>
            <a:endParaRPr lang="en-GB" sz="1400"/>
          </a:p>
          <a:p>
            <a:pPr marL="101600" indent="0">
              <a:buNone/>
            </a:pPr>
            <a:br>
              <a:rPr lang="en-GB" sz="14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GB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endParaRPr lang="en-GB" sz="1400"/>
          </a:p>
          <a:p>
            <a:endParaRPr lang="en-GB" sz="1400"/>
          </a:p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1F1B94E6-C9DB-603E-909C-8F6320CE2B04}"/>
              </a:ext>
            </a:extLst>
          </p:cNvPr>
          <p:cNvSpPr txBox="1">
            <a:spLocks/>
          </p:cNvSpPr>
          <p:nvPr/>
        </p:nvSpPr>
        <p:spPr>
          <a:xfrm>
            <a:off x="4280484" y="1194377"/>
            <a:ext cx="3631032" cy="2358221"/>
          </a:xfrm>
          <a:prstGeom prst="rect">
            <a:avLst/>
          </a:prstGeom>
          <a:solidFill>
            <a:srgbClr val="BAD1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 indent="0" defTabSz="914400">
              <a:buNone/>
            </a:pPr>
            <a:br>
              <a:rPr lang="en-GB" sz="1400" kern="0"/>
            </a:br>
            <a:endParaRPr lang="en-GB" sz="1400" kern="0"/>
          </a:p>
          <a:p>
            <a:pPr defTabSz="914400"/>
            <a:endParaRPr lang="en-GB" sz="1400" kern="0"/>
          </a:p>
          <a:p>
            <a:pPr defTabSz="914400"/>
            <a:endParaRPr lang="en-GB" sz="1400" kern="0"/>
          </a:p>
          <a:p>
            <a:pPr marL="101600" indent="0" defTabSz="914400">
              <a:buNone/>
            </a:pPr>
            <a:endParaRPr lang="en-GB" sz="1400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396C17-3F13-B0EA-A338-E534FE5CF52A}"/>
              </a:ext>
            </a:extLst>
          </p:cNvPr>
          <p:cNvSpPr txBox="1"/>
          <p:nvPr/>
        </p:nvSpPr>
        <p:spPr>
          <a:xfrm>
            <a:off x="852773" y="1257906"/>
            <a:ext cx="270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0">
                <a:solidFill>
                  <a:schemeClr val="bg2">
                    <a:lumMod val="75000"/>
                  </a:schemeClr>
                </a:solidFill>
              </a:rPr>
              <a:t>Lack of legal framework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A821D7-CCB6-F7ED-AC34-3FF31B5F6B8F}"/>
              </a:ext>
            </a:extLst>
          </p:cNvPr>
          <p:cNvSpPr txBox="1"/>
          <p:nvPr/>
        </p:nvSpPr>
        <p:spPr>
          <a:xfrm>
            <a:off x="4694037" y="1257907"/>
            <a:ext cx="270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0">
                <a:solidFill>
                  <a:schemeClr val="bg2">
                    <a:lumMod val="75000"/>
                  </a:schemeClr>
                </a:solidFill>
              </a:rPr>
              <a:t>Enablers and incentives 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E2D55767-34B0-5FF4-9649-5BD9E4C94CF3}"/>
              </a:ext>
            </a:extLst>
          </p:cNvPr>
          <p:cNvSpPr txBox="1">
            <a:spLocks/>
          </p:cNvSpPr>
          <p:nvPr/>
        </p:nvSpPr>
        <p:spPr>
          <a:xfrm>
            <a:off x="8150897" y="1194376"/>
            <a:ext cx="3645519" cy="2358221"/>
          </a:xfrm>
          <a:prstGeom prst="rect">
            <a:avLst/>
          </a:prstGeom>
          <a:solidFill>
            <a:srgbClr val="BAD1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 indent="0" defTabSz="914400">
              <a:buNone/>
            </a:pPr>
            <a:br>
              <a:rPr lang="en-GB" sz="1400" kern="0"/>
            </a:br>
            <a:endParaRPr lang="en-GB" sz="1400" kern="0"/>
          </a:p>
          <a:p>
            <a:pPr defTabSz="914400"/>
            <a:endParaRPr lang="en-GB" sz="1400" kern="0"/>
          </a:p>
          <a:p>
            <a:pPr marL="101600" indent="0" defTabSz="914400">
              <a:buNone/>
            </a:pPr>
            <a:endParaRPr lang="en-GB" sz="1400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2E3FD9-3CCC-3162-82B4-C4300DE65559}"/>
              </a:ext>
            </a:extLst>
          </p:cNvPr>
          <p:cNvSpPr txBox="1"/>
          <p:nvPr/>
        </p:nvSpPr>
        <p:spPr>
          <a:xfrm>
            <a:off x="8653845" y="1252105"/>
            <a:ext cx="2703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0">
                <a:solidFill>
                  <a:schemeClr val="bg2">
                    <a:lumMod val="75000"/>
                  </a:schemeClr>
                </a:solidFill>
              </a:rPr>
              <a:t>Balancing services </a:t>
            </a:r>
          </a:p>
          <a:p>
            <a:endParaRPr lang="en-GB" sz="1600"/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DE2057D2-29EF-D4AA-55CD-1230BBCE84A4}"/>
              </a:ext>
            </a:extLst>
          </p:cNvPr>
          <p:cNvSpPr txBox="1">
            <a:spLocks/>
          </p:cNvSpPr>
          <p:nvPr/>
        </p:nvSpPr>
        <p:spPr>
          <a:xfrm>
            <a:off x="341034" y="3827153"/>
            <a:ext cx="3530892" cy="2358220"/>
          </a:xfrm>
          <a:prstGeom prst="rect">
            <a:avLst/>
          </a:prstGeom>
          <a:solidFill>
            <a:srgbClr val="BAD1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br>
              <a:rPr lang="en-GB" sz="1400" kern="0"/>
            </a:br>
            <a:endParaRPr lang="en-GB" sz="1400" kern="0"/>
          </a:p>
          <a:p>
            <a:pPr marL="101600" indent="0" defTabSz="914400">
              <a:buNone/>
            </a:pPr>
            <a:endParaRPr lang="en-GB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8E9DCCE-1B4E-9577-B721-2A76D7C87031}"/>
              </a:ext>
            </a:extLst>
          </p:cNvPr>
          <p:cNvSpPr txBox="1"/>
          <p:nvPr/>
        </p:nvSpPr>
        <p:spPr>
          <a:xfrm>
            <a:off x="852773" y="3862680"/>
            <a:ext cx="2703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0">
                <a:solidFill>
                  <a:schemeClr val="bg2">
                    <a:lumMod val="75000"/>
                  </a:schemeClr>
                </a:solidFill>
              </a:rPr>
              <a:t>Congestion management </a:t>
            </a:r>
          </a:p>
        </p:txBody>
      </p:sp>
      <p:sp>
        <p:nvSpPr>
          <p:cNvPr id="51" name="Text Placeholder 6">
            <a:extLst>
              <a:ext uri="{FF2B5EF4-FFF2-40B4-BE49-F238E27FC236}">
                <a16:creationId xmlns:a16="http://schemas.microsoft.com/office/drawing/2014/main" id="{7425F2AA-9947-D518-24A1-03AC56F86230}"/>
              </a:ext>
            </a:extLst>
          </p:cNvPr>
          <p:cNvSpPr txBox="1">
            <a:spLocks/>
          </p:cNvSpPr>
          <p:nvPr/>
        </p:nvSpPr>
        <p:spPr>
          <a:xfrm>
            <a:off x="4280484" y="3827153"/>
            <a:ext cx="3631032" cy="2358220"/>
          </a:xfrm>
          <a:prstGeom prst="rect">
            <a:avLst/>
          </a:prstGeom>
          <a:solidFill>
            <a:srgbClr val="BAD1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br>
              <a:rPr lang="en-GB" sz="1400" kern="0"/>
            </a:br>
            <a:endParaRPr lang="en-GB" sz="1400" kern="0"/>
          </a:p>
          <a:p>
            <a:pPr defTabSz="914400"/>
            <a:endParaRPr lang="en-GB" sz="1400" kern="0"/>
          </a:p>
          <a:p>
            <a:pPr defTabSz="914400"/>
            <a:endParaRPr lang="en-GB" sz="1400" kern="0"/>
          </a:p>
          <a:p>
            <a:pPr defTabSz="914400"/>
            <a:endParaRPr lang="en-GB" sz="1400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D744263-97DE-C2E3-2D9C-E67A1A5010F2}"/>
              </a:ext>
            </a:extLst>
          </p:cNvPr>
          <p:cNvSpPr txBox="1"/>
          <p:nvPr/>
        </p:nvSpPr>
        <p:spPr>
          <a:xfrm>
            <a:off x="4728856" y="3871011"/>
            <a:ext cx="3205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0">
                <a:solidFill>
                  <a:schemeClr val="bg2">
                    <a:lumMod val="75000"/>
                  </a:schemeClr>
                </a:solidFill>
              </a:rPr>
              <a:t>Administrative requirements </a:t>
            </a:r>
          </a:p>
        </p:txBody>
      </p:sp>
      <p:sp>
        <p:nvSpPr>
          <p:cNvPr id="60" name="Text Placeholder 6">
            <a:extLst>
              <a:ext uri="{FF2B5EF4-FFF2-40B4-BE49-F238E27FC236}">
                <a16:creationId xmlns:a16="http://schemas.microsoft.com/office/drawing/2014/main" id="{3C7352B4-5F48-06D6-09AC-5B54B988B58D}"/>
              </a:ext>
            </a:extLst>
          </p:cNvPr>
          <p:cNvSpPr txBox="1">
            <a:spLocks/>
          </p:cNvSpPr>
          <p:nvPr/>
        </p:nvSpPr>
        <p:spPr>
          <a:xfrm>
            <a:off x="8165384" y="3827153"/>
            <a:ext cx="3631032" cy="2358220"/>
          </a:xfrm>
          <a:prstGeom prst="rect">
            <a:avLst/>
          </a:prstGeom>
          <a:solidFill>
            <a:srgbClr val="BAD1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Char char="-"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br>
              <a:rPr lang="en-GB" sz="1400" kern="0"/>
            </a:br>
            <a:endParaRPr lang="en-GB" sz="1400" kern="0"/>
          </a:p>
          <a:p>
            <a:pPr marL="101600" indent="0" defTabSz="914400">
              <a:buNone/>
            </a:pPr>
            <a:endParaRPr lang="en-GB" sz="1400" kern="0"/>
          </a:p>
          <a:p>
            <a:pPr marL="101600" indent="0" defTabSz="914400">
              <a:buNone/>
            </a:pPr>
            <a:endParaRPr lang="en-GB" sz="1400" kern="0"/>
          </a:p>
          <a:p>
            <a:pPr defTabSz="914400"/>
            <a:endParaRPr lang="en-GB" sz="1400" kern="0"/>
          </a:p>
          <a:p>
            <a:pPr defTabSz="914400"/>
            <a:endParaRPr lang="en-GB" sz="1400" kern="0"/>
          </a:p>
          <a:p>
            <a:pPr defTabSz="914400"/>
            <a:endParaRPr lang="en-GB" sz="1400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  <a:p>
            <a:pPr defTabSz="914400"/>
            <a:endParaRPr lang="en-GB" kern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43AE633-B1C1-40E6-02E7-CE849DB54FA1}"/>
              </a:ext>
            </a:extLst>
          </p:cNvPr>
          <p:cNvSpPr txBox="1"/>
          <p:nvPr/>
        </p:nvSpPr>
        <p:spPr>
          <a:xfrm>
            <a:off x="8645288" y="3871012"/>
            <a:ext cx="3205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0">
                <a:solidFill>
                  <a:schemeClr val="bg2">
                    <a:lumMod val="75000"/>
                  </a:schemeClr>
                </a:solidFill>
              </a:rPr>
              <a:t>Non-wire alternatives </a:t>
            </a:r>
          </a:p>
        </p:txBody>
      </p:sp>
      <p:sp>
        <p:nvSpPr>
          <p:cNvPr id="11" name="Google Shape;952;p22">
            <a:extLst>
              <a:ext uri="{FF2B5EF4-FFF2-40B4-BE49-F238E27FC236}">
                <a16:creationId xmlns:a16="http://schemas.microsoft.com/office/drawing/2014/main" id="{8AB488CB-61EE-3DD4-DA0A-A9375416F48A}"/>
              </a:ext>
            </a:extLst>
          </p:cNvPr>
          <p:cNvSpPr/>
          <p:nvPr/>
        </p:nvSpPr>
        <p:spPr>
          <a:xfrm>
            <a:off x="397575" y="1238904"/>
            <a:ext cx="381760" cy="381760"/>
          </a:xfrm>
          <a:custGeom>
            <a:avLst/>
            <a:gdLst/>
            <a:ahLst/>
            <a:cxnLst/>
            <a:rect l="l" t="t" r="r" b="b"/>
            <a:pathLst>
              <a:path w="612" h="611" extrusionOk="0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600" b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952;p22">
            <a:extLst>
              <a:ext uri="{FF2B5EF4-FFF2-40B4-BE49-F238E27FC236}">
                <a16:creationId xmlns:a16="http://schemas.microsoft.com/office/drawing/2014/main" id="{EF0F87B2-BF16-BF14-1358-1530D5B203EB}"/>
              </a:ext>
            </a:extLst>
          </p:cNvPr>
          <p:cNvSpPr/>
          <p:nvPr/>
        </p:nvSpPr>
        <p:spPr>
          <a:xfrm>
            <a:off x="4335812" y="1209625"/>
            <a:ext cx="381760" cy="381760"/>
          </a:xfrm>
          <a:custGeom>
            <a:avLst/>
            <a:gdLst/>
            <a:ahLst/>
            <a:cxnLst/>
            <a:rect l="l" t="t" r="r" b="b"/>
            <a:pathLst>
              <a:path w="612" h="611" extrusionOk="0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600" b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952;p22">
            <a:extLst>
              <a:ext uri="{FF2B5EF4-FFF2-40B4-BE49-F238E27FC236}">
                <a16:creationId xmlns:a16="http://schemas.microsoft.com/office/drawing/2014/main" id="{5CAEC30E-F581-86E5-6EA9-1920E21DCF29}"/>
              </a:ext>
            </a:extLst>
          </p:cNvPr>
          <p:cNvSpPr/>
          <p:nvPr/>
        </p:nvSpPr>
        <p:spPr>
          <a:xfrm>
            <a:off x="8211491" y="1236304"/>
            <a:ext cx="381760" cy="381760"/>
          </a:xfrm>
          <a:custGeom>
            <a:avLst/>
            <a:gdLst/>
            <a:ahLst/>
            <a:cxnLst/>
            <a:rect l="l" t="t" r="r" b="b"/>
            <a:pathLst>
              <a:path w="612" h="611" extrusionOk="0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600" b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52;p22">
            <a:extLst>
              <a:ext uri="{FF2B5EF4-FFF2-40B4-BE49-F238E27FC236}">
                <a16:creationId xmlns:a16="http://schemas.microsoft.com/office/drawing/2014/main" id="{83BB0C95-DFAD-9F47-62D2-0C07EF21CAC4}"/>
              </a:ext>
            </a:extLst>
          </p:cNvPr>
          <p:cNvSpPr/>
          <p:nvPr/>
        </p:nvSpPr>
        <p:spPr>
          <a:xfrm>
            <a:off x="355588" y="3883255"/>
            <a:ext cx="381760" cy="381760"/>
          </a:xfrm>
          <a:custGeom>
            <a:avLst/>
            <a:gdLst/>
            <a:ahLst/>
            <a:cxnLst/>
            <a:rect l="l" t="t" r="r" b="b"/>
            <a:pathLst>
              <a:path w="612" h="611" extrusionOk="0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600" b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52;p22">
            <a:extLst>
              <a:ext uri="{FF2B5EF4-FFF2-40B4-BE49-F238E27FC236}">
                <a16:creationId xmlns:a16="http://schemas.microsoft.com/office/drawing/2014/main" id="{DB91D17A-B6B1-BD21-BE22-414561BCA94E}"/>
              </a:ext>
            </a:extLst>
          </p:cNvPr>
          <p:cNvSpPr/>
          <p:nvPr/>
        </p:nvSpPr>
        <p:spPr>
          <a:xfrm>
            <a:off x="4319821" y="3883255"/>
            <a:ext cx="381760" cy="381760"/>
          </a:xfrm>
          <a:custGeom>
            <a:avLst/>
            <a:gdLst/>
            <a:ahLst/>
            <a:cxnLst/>
            <a:rect l="l" t="t" r="r" b="b"/>
            <a:pathLst>
              <a:path w="612" h="611" extrusionOk="0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600" b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952;p22">
            <a:extLst>
              <a:ext uri="{FF2B5EF4-FFF2-40B4-BE49-F238E27FC236}">
                <a16:creationId xmlns:a16="http://schemas.microsoft.com/office/drawing/2014/main" id="{B487516B-433E-79A8-4FA2-1CFE0F0C06B9}"/>
              </a:ext>
            </a:extLst>
          </p:cNvPr>
          <p:cNvSpPr/>
          <p:nvPr/>
        </p:nvSpPr>
        <p:spPr>
          <a:xfrm>
            <a:off x="8192026" y="3871011"/>
            <a:ext cx="381760" cy="381760"/>
          </a:xfrm>
          <a:custGeom>
            <a:avLst/>
            <a:gdLst/>
            <a:ahLst/>
            <a:cxnLst/>
            <a:rect l="l" t="t" r="r" b="b"/>
            <a:pathLst>
              <a:path w="612" h="611" extrusionOk="0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600" b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7FE8516-1DC8-7347-48E0-9E608A28C9CC}"/>
              </a:ext>
            </a:extLst>
          </p:cNvPr>
          <p:cNvSpPr txBox="1">
            <a:spLocks/>
          </p:cNvSpPr>
          <p:nvPr/>
        </p:nvSpPr>
        <p:spPr>
          <a:xfrm>
            <a:off x="626930" y="6597715"/>
            <a:ext cx="1166229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78BD"/>
              </a:buClr>
              <a:buSzPts val="2000"/>
              <a:buFont typeface="Noto Sans Symbols"/>
              <a:buNone/>
              <a:defRPr sz="10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864000" marR="0" lvl="4" indent="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678BD"/>
              </a:buClr>
              <a:buSzPts val="1400"/>
              <a:buFont typeface="NTR"/>
              <a:buNone/>
              <a:def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endParaRPr lang="en-GB"/>
          </a:p>
          <a:p>
            <a:pPr defTabSz="914400"/>
            <a:endParaRPr lang="en-GB" kern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36ED4-C119-7C2F-AFC2-BAA5D5CE9095}"/>
              </a:ext>
            </a:extLst>
          </p:cNvPr>
          <p:cNvSpPr txBox="1"/>
          <p:nvPr/>
        </p:nvSpPr>
        <p:spPr>
          <a:xfrm>
            <a:off x="401911" y="1630370"/>
            <a:ext cx="352456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>
                <a:solidFill>
                  <a:schemeClr val="tx1">
                    <a:lumMod val="85000"/>
                    <a:lumOff val="15000"/>
                  </a:schemeClr>
                </a:solidFill>
              </a:rPr>
              <a:t>Independent aggregation </a:t>
            </a:r>
            <a:r>
              <a:rPr lang="en-GB" sz="1300">
                <a:solidFill>
                  <a:schemeClr val="tx1">
                    <a:lumMod val="85000"/>
                    <a:lumOff val="15000"/>
                  </a:schemeClr>
                </a:solidFill>
              </a:rPr>
              <a:t>incomplete / not yet fully defined (e.g. HR,IE, LV, DK, PT, SI)</a:t>
            </a:r>
          </a:p>
          <a:p>
            <a:pPr marL="171450" indent="-17145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>
                <a:solidFill>
                  <a:schemeClr val="tx1">
                    <a:lumMod val="85000"/>
                    <a:lumOff val="15000"/>
                  </a:schemeClr>
                </a:solidFill>
              </a:rPr>
              <a:t>Legal provisions </a:t>
            </a:r>
            <a:r>
              <a:rPr lang="en-GB" sz="1300" b="1">
                <a:solidFill>
                  <a:schemeClr val="tx1">
                    <a:lumMod val="85000"/>
                    <a:lumOff val="15000"/>
                  </a:schemeClr>
                </a:solidFill>
              </a:rPr>
              <a:t>not fully implemented</a:t>
            </a:r>
            <a:r>
              <a:rPr lang="en-GB" sz="1300">
                <a:solidFill>
                  <a:schemeClr val="tx1">
                    <a:lumMod val="85000"/>
                    <a:lumOff val="15000"/>
                  </a:schemeClr>
                </a:solidFill>
              </a:rPr>
              <a:t> / not consistently </a:t>
            </a:r>
            <a:r>
              <a:rPr lang="en-GB" sz="1300" b="1">
                <a:solidFill>
                  <a:schemeClr val="tx1">
                    <a:lumMod val="85000"/>
                    <a:lumOff val="15000"/>
                  </a:schemeClr>
                </a:solidFill>
              </a:rPr>
              <a:t>interpreted</a:t>
            </a:r>
            <a:r>
              <a:rPr lang="en-GB" sz="1300">
                <a:solidFill>
                  <a:schemeClr val="tx1">
                    <a:lumMod val="85000"/>
                    <a:lumOff val="15000"/>
                  </a:schemeClr>
                </a:solidFill>
              </a:rPr>
              <a:t> (e.g. CY, CZ, SE, LT, IE)</a:t>
            </a:r>
          </a:p>
          <a:p>
            <a:pPr marL="171450" indent="-171450"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>
                <a:solidFill>
                  <a:schemeClr val="tx1">
                    <a:lumMod val="85000"/>
                    <a:lumOff val="15000"/>
                  </a:schemeClr>
                </a:solidFill>
              </a:rPr>
              <a:t>Market access difficulties </a:t>
            </a:r>
            <a:r>
              <a:rPr lang="en-GB" sz="1300">
                <a:solidFill>
                  <a:schemeClr val="tx1">
                    <a:lumMod val="85000"/>
                    <a:lumOff val="15000"/>
                  </a:schemeClr>
                </a:solidFill>
              </a:rPr>
              <a:t>for co-location and energy communities</a:t>
            </a:r>
            <a:r>
              <a:rPr lang="en-GB" sz="1300" b="1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GB" sz="1300">
                <a:solidFill>
                  <a:schemeClr val="tx1">
                    <a:lumMod val="85000"/>
                    <a:lumOff val="15000"/>
                  </a:schemeClr>
                </a:solidFill>
              </a:rPr>
              <a:t>(e.g. IE)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4E9A17-855A-16A7-4E21-B84EBD957945}"/>
              </a:ext>
            </a:extLst>
          </p:cNvPr>
          <p:cNvSpPr txBox="1"/>
          <p:nvPr/>
        </p:nvSpPr>
        <p:spPr>
          <a:xfrm>
            <a:off x="4377668" y="1639667"/>
            <a:ext cx="3594442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>
                <a:solidFill>
                  <a:schemeClr val="tx2">
                    <a:lumMod val="25000"/>
                  </a:schemeClr>
                </a:solidFill>
              </a:rPr>
              <a:t>Incomplete SM </a:t>
            </a:r>
            <a:r>
              <a:rPr lang="en-GB" sz="1300" kern="0">
                <a:solidFill>
                  <a:schemeClr val="tx2">
                    <a:lumMod val="25000"/>
                  </a:schemeClr>
                </a:solidFill>
              </a:rPr>
              <a:t>rollout / interval metering (e.g. HR, CZ, PL)</a:t>
            </a:r>
          </a:p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>
                <a:solidFill>
                  <a:schemeClr val="tx2">
                    <a:lumMod val="25000"/>
                  </a:schemeClr>
                </a:solidFill>
              </a:rPr>
              <a:t>Separate metering </a:t>
            </a:r>
            <a:r>
              <a:rPr lang="en-GB" sz="1300" kern="0">
                <a:solidFill>
                  <a:schemeClr val="tx2">
                    <a:lumMod val="25000"/>
                  </a:schemeClr>
                </a:solidFill>
              </a:rPr>
              <a:t>/</a:t>
            </a:r>
            <a:r>
              <a:rPr lang="en-GB" sz="1300" b="1" kern="0">
                <a:solidFill>
                  <a:schemeClr val="tx2">
                    <a:lumMod val="25000"/>
                  </a:schemeClr>
                </a:solidFill>
              </a:rPr>
              <a:t> DMDs </a:t>
            </a:r>
            <a:r>
              <a:rPr lang="en-GB" sz="1300" kern="0">
                <a:solidFill>
                  <a:schemeClr val="tx2">
                    <a:lumMod val="25000"/>
                  </a:schemeClr>
                </a:solidFill>
              </a:rPr>
              <a:t>under implementation (e.g. IE, DK, PT) </a:t>
            </a:r>
          </a:p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>
                <a:solidFill>
                  <a:schemeClr val="tx2">
                    <a:lumMod val="25000"/>
                  </a:schemeClr>
                </a:solidFill>
              </a:rPr>
              <a:t>Limited time-differentiated retail contracts </a:t>
            </a:r>
            <a:r>
              <a:rPr lang="en-GB" sz="1300" kern="0">
                <a:solidFill>
                  <a:schemeClr val="tx2">
                    <a:lumMod val="25000"/>
                  </a:schemeClr>
                </a:solidFill>
              </a:rPr>
              <a:t>(e.g. PT, SI, HR, CZ, IE) </a:t>
            </a:r>
          </a:p>
          <a:p>
            <a:pPr marL="171450" indent="-171450" defTabSz="914400"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>
                <a:solidFill>
                  <a:schemeClr val="tx2">
                    <a:lumMod val="25000"/>
                  </a:schemeClr>
                </a:solidFill>
              </a:rPr>
              <a:t>Limited time-differentiated grid tariffs </a:t>
            </a:r>
            <a:r>
              <a:rPr lang="en-GB" sz="1300" kern="0">
                <a:solidFill>
                  <a:schemeClr val="tx2">
                    <a:lumMod val="25000"/>
                  </a:schemeClr>
                </a:solidFill>
              </a:rPr>
              <a:t>(e.g. CZ, LT, DK) </a:t>
            </a:r>
          </a:p>
          <a:p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977232-2DFE-1A3F-A26B-B4C045565730}"/>
              </a:ext>
            </a:extLst>
          </p:cNvPr>
          <p:cNvSpPr txBox="1"/>
          <p:nvPr/>
        </p:nvSpPr>
        <p:spPr>
          <a:xfrm>
            <a:off x="8265524" y="1675770"/>
            <a:ext cx="328271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 dirty="0"/>
              <a:t>Restrictive prequalification </a:t>
            </a:r>
            <a:r>
              <a:rPr lang="en-GB" sz="1300" kern="0" dirty="0"/>
              <a:t>(i.e. aggregation/duration) (e.g. </a:t>
            </a:r>
            <a:r>
              <a:rPr lang="en-GB" sz="1300" kern="0"/>
              <a:t>PT, SE, HR)</a:t>
            </a:r>
            <a:endParaRPr lang="en-GB" sz="1300" kern="0" dirty="0"/>
          </a:p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 dirty="0"/>
              <a:t>Limited participation </a:t>
            </a:r>
            <a:r>
              <a:rPr lang="en-GB" sz="1300" kern="0" dirty="0"/>
              <a:t>of </a:t>
            </a:r>
            <a:r>
              <a:rPr lang="en-GB" sz="1300" b="1" kern="0" dirty="0"/>
              <a:t>DERs</a:t>
            </a:r>
            <a:r>
              <a:rPr lang="en-GB" sz="1300" kern="0" dirty="0"/>
              <a:t> (e.g. CY)  </a:t>
            </a:r>
          </a:p>
          <a:p>
            <a:pPr marL="171450" indent="-171450" defTabSz="914400"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kern="0" dirty="0"/>
              <a:t>Persistence of (some) </a:t>
            </a:r>
            <a:r>
              <a:rPr lang="en-GB" sz="1300" b="1" kern="0" dirty="0"/>
              <a:t>non-market-based balancing </a:t>
            </a:r>
            <a:r>
              <a:rPr lang="en-GB" sz="1300" kern="0" dirty="0"/>
              <a:t>products (e.g.PL, PT)</a:t>
            </a:r>
          </a:p>
          <a:p>
            <a:pPr defTabSz="914400"/>
            <a:endParaRPr lang="en-GB" kern="0" dirty="0"/>
          </a:p>
          <a:p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EC905D-07B8-2660-5FBC-9CC09AB1FB31}"/>
              </a:ext>
            </a:extLst>
          </p:cNvPr>
          <p:cNvSpPr txBox="1"/>
          <p:nvPr/>
        </p:nvSpPr>
        <p:spPr>
          <a:xfrm>
            <a:off x="398552" y="4338714"/>
            <a:ext cx="359764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914400"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/>
              <a:t>Lack of market-based congestion management </a:t>
            </a:r>
            <a:r>
              <a:rPr lang="en-GB" sz="1300" kern="0"/>
              <a:t>(e.g. LT,  CY)</a:t>
            </a:r>
          </a:p>
          <a:p>
            <a:pPr lvl="1" defTabSz="914400"/>
            <a:r>
              <a:rPr lang="en-GB" sz="1300" b="1" kern="0"/>
              <a:t>No local flexibility markets </a:t>
            </a:r>
            <a:r>
              <a:rPr lang="en-GB" sz="1300" kern="0"/>
              <a:t>(e.g. DK, CZ, CY, LT)  </a:t>
            </a:r>
          </a:p>
          <a:p>
            <a:pPr lvl="1" defTabSz="914400">
              <a:spcAft>
                <a:spcPts val="600"/>
              </a:spcAft>
            </a:pPr>
            <a:r>
              <a:rPr lang="en-GB" sz="1300" b="1" kern="0"/>
              <a:t>Lack of CM products </a:t>
            </a:r>
            <a:r>
              <a:rPr lang="en-GB" sz="1300" kern="0"/>
              <a:t>for TSOs  (DK) </a:t>
            </a:r>
          </a:p>
          <a:p>
            <a:pPr marL="171450" indent="-171450" defTabSz="914400"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kern="0"/>
              <a:t>Reliance on FCAs over local flexibility markets (e.g. SI, HR, DK, SE) </a:t>
            </a:r>
          </a:p>
          <a:p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8E584A-B757-D6AC-FCA4-AAD1591027A4}"/>
              </a:ext>
            </a:extLst>
          </p:cNvPr>
          <p:cNvSpPr txBox="1"/>
          <p:nvPr/>
        </p:nvSpPr>
        <p:spPr>
          <a:xfrm>
            <a:off x="4339299" y="4338714"/>
            <a:ext cx="3572217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 dirty="0"/>
              <a:t>Lengthy grid-connection procedures </a:t>
            </a:r>
            <a:r>
              <a:rPr lang="en-GB" sz="1300" kern="0" dirty="0"/>
              <a:t>(e.g. HR, DK, CZ, SK) </a:t>
            </a:r>
          </a:p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b="1" kern="0" dirty="0"/>
              <a:t>Local market access </a:t>
            </a:r>
            <a:r>
              <a:rPr lang="en-GB" sz="1300" kern="0" dirty="0"/>
              <a:t>administrative barriers  (e.g. IE, SE)  </a:t>
            </a:r>
          </a:p>
          <a:p>
            <a:pPr marL="171450" indent="-171450" defTabSz="914400"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kern="0" dirty="0"/>
              <a:t>Inadequate queue management (e.g. HR) </a:t>
            </a:r>
          </a:p>
          <a:p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DBF00D-37B0-B932-20D9-9357B9BE781A}"/>
              </a:ext>
            </a:extLst>
          </p:cNvPr>
          <p:cNvSpPr txBox="1"/>
          <p:nvPr/>
        </p:nvSpPr>
        <p:spPr>
          <a:xfrm>
            <a:off x="8237479" y="4319747"/>
            <a:ext cx="3429841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914400">
              <a:spcAft>
                <a:spcPts val="600"/>
              </a:spcAft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kern="0"/>
              <a:t>Regulatory/tariff design </a:t>
            </a:r>
            <a:r>
              <a:rPr lang="en-GB" sz="1300" b="1" kern="0"/>
              <a:t>favours grid expansion</a:t>
            </a:r>
            <a:r>
              <a:rPr lang="en-GB" sz="1300" kern="0"/>
              <a:t> (e.g. DK, EE, HR, PL, SE, SK, LT)</a:t>
            </a:r>
          </a:p>
          <a:p>
            <a:pPr marL="171450" indent="-171450" defTabSz="914400">
              <a:buClr>
                <a:srgbClr val="004FEE"/>
              </a:buClr>
              <a:buFont typeface="Wingdings" panose="05000000000000000000" pitchFamily="2" charset="2"/>
              <a:buChar char="§"/>
            </a:pPr>
            <a:r>
              <a:rPr lang="en-GB" sz="1300" kern="0"/>
              <a:t>TSO/DSO asymmetry: DSOs face stronger flexibility than TSOs (e.g. LT, PT)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144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BB3D-C3FC-ECE1-E3D6-FB923C7F1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270" y="256893"/>
            <a:ext cx="8715730" cy="1080000"/>
          </a:xfrm>
        </p:spPr>
        <p:txBody>
          <a:bodyPr>
            <a:normAutofit fontScale="90000"/>
          </a:bodyPr>
          <a:lstStyle/>
          <a:p>
            <a:r>
              <a:rPr lang="en-GB"/>
              <a:t>Examples of additional barriers* raised at MS level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A1BAB3-03A8-F9CB-068C-487C7265B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68E16D21-2873-7F4D-BC1C-4DCC7B7156B8}" type="slidenum">
              <a:rPr lang="en-SI" smtClean="0"/>
              <a:t>6</a:t>
            </a:fld>
            <a:endParaRPr lang="en-SI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D920A24-8DCE-4307-BEEC-23FF964ED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9476" y="6268790"/>
            <a:ext cx="10795000" cy="576262"/>
          </a:xfrm>
        </p:spPr>
        <p:txBody>
          <a:bodyPr>
            <a:normAutofit fontScale="92500"/>
          </a:bodyPr>
          <a:lstStyle/>
          <a:p>
            <a:r>
              <a:rPr lang="en-GB"/>
              <a:t>* Note: This represents just a sample of additional barriers/indicators (preliminary information). Slovenia's FNA is the only report that explicitly labels a set of “additional” country specific barriers; other barriers are drawn from content in the barriers chapter that extends beyond ACER's 24 indicators. We still need to double-check if some of these would fit under the ACER indicators.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E27EE1-342B-8A2B-2E60-7ED8DC55A509}"/>
              </a:ext>
            </a:extLst>
          </p:cNvPr>
          <p:cNvSpPr txBox="1"/>
          <p:nvPr/>
        </p:nvSpPr>
        <p:spPr>
          <a:xfrm>
            <a:off x="1196257" y="1318422"/>
            <a:ext cx="10107619" cy="369332"/>
          </a:xfrm>
          <a:prstGeom prst="rect">
            <a:avLst/>
          </a:prstGeom>
          <a:solidFill>
            <a:srgbClr val="BAD1FF">
              <a:alpha val="30196"/>
            </a:srgbClr>
          </a:solidFill>
        </p:spPr>
        <p:txBody>
          <a:bodyPr wrap="square" rtlCol="0">
            <a:spAutoFit/>
          </a:bodyPr>
          <a:lstStyle/>
          <a:p>
            <a:r>
              <a:rPr lang="en-GB"/>
              <a:t>Some FNAs provide generic descriptions of additional barriers (technical etc) with few indicators: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32D82F-3BF8-AAD9-3993-05607227332B}"/>
              </a:ext>
            </a:extLst>
          </p:cNvPr>
          <p:cNvSpPr txBox="1"/>
          <p:nvPr/>
        </p:nvSpPr>
        <p:spPr>
          <a:xfrm>
            <a:off x="1138932" y="1768684"/>
            <a:ext cx="10333068" cy="4524315"/>
          </a:xfrm>
          <a:prstGeom prst="rect">
            <a:avLst/>
          </a:prstGeom>
          <a:noFill/>
          <a:ln>
            <a:solidFill>
              <a:srgbClr val="BAD1F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Data system infrastructure, interoperability and visibility of grid and flex resources </a:t>
            </a:r>
            <a:r>
              <a:rPr lang="en-GB"/>
              <a:t>(AMI/ Meter data management / Market Management system / IMS (HR, SI, CY, SK, PL)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Insufficient MV/LV operational observability and automation; lack of MMS to enable DR integration (CY); Lack of technical/digital infrastructure for independent aggregation (SE)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TSO-DSO governance and coordination gaps </a:t>
            </a:r>
            <a:r>
              <a:rPr lang="en-GB"/>
              <a:t>(EE, SE, SI)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Clear, transparent processes are needed for efficient, non-conflicting use of flexibility resources.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Financial incentives through long-term contracts (SE, PL)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Need to introduce multi-year contracts for the provision of regulatory services (PL);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Energy poverty and unequal ability to afford flexibility enabling technology </a:t>
            </a:r>
            <a:r>
              <a:rPr lang="en-GB"/>
              <a:t>(CZ)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Lower-income households cannot afford flexibility-enabling technologies  (solar panels, EVS, etc)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Lack of liquidity and predictability of local flexibility markets </a:t>
            </a:r>
            <a:r>
              <a:rPr lang="en-GB"/>
              <a:t>(SE, SI)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Including high investment costs for setting up local markets; lack of CM products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Separate or integrated markets for congestion management for TSOs/DSOs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/>
              <a:t>Need for separate markets for TSO flex (SK) vs. sharing resources between TSO/DSOs (PL) </a:t>
            </a:r>
          </a:p>
        </p:txBody>
      </p:sp>
    </p:spTree>
    <p:extLst>
      <p:ext uri="{BB962C8B-B14F-4D97-AF65-F5344CB8AC3E}">
        <p14:creationId xmlns:p14="http://schemas.microsoft.com/office/powerpoint/2010/main" val="845136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920;p17">
            <a:extLst>
              <a:ext uri="{FF2B5EF4-FFF2-40B4-BE49-F238E27FC236}">
                <a16:creationId xmlns:a16="http://schemas.microsoft.com/office/drawing/2014/main" id="{B4646015-3450-6998-A4E5-0CFC1EBF1239}"/>
              </a:ext>
            </a:extLst>
          </p:cNvPr>
          <p:cNvSpPr/>
          <p:nvPr/>
        </p:nvSpPr>
        <p:spPr>
          <a:xfrm rot="6518673">
            <a:off x="4921813" y="3119827"/>
            <a:ext cx="171686" cy="17373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919;p17">
            <a:extLst>
              <a:ext uri="{FF2B5EF4-FFF2-40B4-BE49-F238E27FC236}">
                <a16:creationId xmlns:a16="http://schemas.microsoft.com/office/drawing/2014/main" id="{F42587A0-746D-E10D-F266-712506D32AF0}"/>
              </a:ext>
            </a:extLst>
          </p:cNvPr>
          <p:cNvSpPr/>
          <p:nvPr/>
        </p:nvSpPr>
        <p:spPr>
          <a:xfrm rot="6518673">
            <a:off x="3165360" y="3129738"/>
            <a:ext cx="171686" cy="17373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" name="Google Shape;917;p17">
            <a:extLst>
              <a:ext uri="{FF2B5EF4-FFF2-40B4-BE49-F238E27FC236}">
                <a16:creationId xmlns:a16="http://schemas.microsoft.com/office/drawing/2014/main" id="{BEF0BBC0-36A6-E83E-6311-FDFBF844BF3F}"/>
              </a:ext>
            </a:extLst>
          </p:cNvPr>
          <p:cNvCxnSpPr>
            <a:cxnSpLocks/>
          </p:cNvCxnSpPr>
          <p:nvPr/>
        </p:nvCxnSpPr>
        <p:spPr>
          <a:xfrm>
            <a:off x="1244060" y="3223236"/>
            <a:ext cx="4014286" cy="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F758BF1-D1DE-8ACD-1153-ED4FA67E7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Timeline ACER flexibility barriers 2026 – 2027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017450-7D0D-A69D-46E4-D56A76C33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9883" y="6108574"/>
            <a:ext cx="720000" cy="576001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16D21-2873-7F4D-BC1C-4DCC7B7156B8}" type="slidenum">
              <a:rPr kumimoji="0" lang="en-SI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SI" sz="15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9D867-C0A5-C66A-3C43-5144B2B4E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5289" y="6281998"/>
            <a:ext cx="10795000" cy="576002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Google Shape;918;p17">
            <a:extLst>
              <a:ext uri="{FF2B5EF4-FFF2-40B4-BE49-F238E27FC236}">
                <a16:creationId xmlns:a16="http://schemas.microsoft.com/office/drawing/2014/main" id="{68B96564-C6C6-DB11-93F6-1BFDA45B5367}"/>
              </a:ext>
            </a:extLst>
          </p:cNvPr>
          <p:cNvSpPr/>
          <p:nvPr/>
        </p:nvSpPr>
        <p:spPr>
          <a:xfrm rot="6518673">
            <a:off x="-815438" y="4923169"/>
            <a:ext cx="171686" cy="17373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919;p17">
            <a:extLst>
              <a:ext uri="{FF2B5EF4-FFF2-40B4-BE49-F238E27FC236}">
                <a16:creationId xmlns:a16="http://schemas.microsoft.com/office/drawing/2014/main" id="{B25D6273-B4F4-C4DB-0A38-11DAA02B58C1}"/>
              </a:ext>
            </a:extLst>
          </p:cNvPr>
          <p:cNvSpPr/>
          <p:nvPr/>
        </p:nvSpPr>
        <p:spPr>
          <a:xfrm rot="6518673">
            <a:off x="1731124" y="3129737"/>
            <a:ext cx="171686" cy="17373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920;p17">
            <a:extLst>
              <a:ext uri="{FF2B5EF4-FFF2-40B4-BE49-F238E27FC236}">
                <a16:creationId xmlns:a16="http://schemas.microsoft.com/office/drawing/2014/main" id="{1F7C4FA9-5502-96A8-2E5F-02394F51BFD9}"/>
              </a:ext>
            </a:extLst>
          </p:cNvPr>
          <p:cNvSpPr/>
          <p:nvPr/>
        </p:nvSpPr>
        <p:spPr>
          <a:xfrm rot="6518673">
            <a:off x="8059710" y="3148431"/>
            <a:ext cx="171686" cy="17373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885;p21">
            <a:extLst>
              <a:ext uri="{FF2B5EF4-FFF2-40B4-BE49-F238E27FC236}">
                <a16:creationId xmlns:a16="http://schemas.microsoft.com/office/drawing/2014/main" id="{51EFAF9B-9FD7-0506-EB65-B98C9C63F67E}"/>
              </a:ext>
            </a:extLst>
          </p:cNvPr>
          <p:cNvSpPr/>
          <p:nvPr/>
        </p:nvSpPr>
        <p:spPr>
          <a:xfrm>
            <a:off x="614301" y="2775523"/>
            <a:ext cx="943936" cy="930066"/>
          </a:xfrm>
          <a:custGeom>
            <a:avLst/>
            <a:gdLst/>
            <a:ahLst/>
            <a:cxnLst/>
            <a:rect l="l" t="t" r="r" b="b"/>
            <a:pathLst>
              <a:path w="2039" h="2039" extrusionOk="0">
                <a:moveTo>
                  <a:pt x="1019" y="0"/>
                </a:moveTo>
                <a:lnTo>
                  <a:pt x="1019" y="0"/>
                </a:lnTo>
                <a:cubicBezTo>
                  <a:pt x="1581" y="0"/>
                  <a:pt x="2038" y="456"/>
                  <a:pt x="2038" y="1019"/>
                </a:cubicBezTo>
                <a:lnTo>
                  <a:pt x="2038" y="1019"/>
                </a:lnTo>
                <a:cubicBezTo>
                  <a:pt x="2038" y="1581"/>
                  <a:pt x="1581" y="2038"/>
                  <a:pt x="1019" y="2038"/>
                </a:cubicBezTo>
                <a:lnTo>
                  <a:pt x="1019" y="2038"/>
                </a:lnTo>
                <a:cubicBezTo>
                  <a:pt x="456" y="2038"/>
                  <a:pt x="0" y="1581"/>
                  <a:pt x="0" y="1019"/>
                </a:cubicBezTo>
                <a:lnTo>
                  <a:pt x="0" y="1019"/>
                </a:lnTo>
                <a:cubicBezTo>
                  <a:pt x="0" y="456"/>
                  <a:pt x="456" y="0"/>
                  <a:pt x="1019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2026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6" name="Google Shape;917;p17">
            <a:extLst>
              <a:ext uri="{FF2B5EF4-FFF2-40B4-BE49-F238E27FC236}">
                <a16:creationId xmlns:a16="http://schemas.microsoft.com/office/drawing/2014/main" id="{06EB358B-6B91-BE37-580F-7CFEFCEFEB8C}"/>
              </a:ext>
            </a:extLst>
          </p:cNvPr>
          <p:cNvCxnSpPr>
            <a:cxnSpLocks/>
          </p:cNvCxnSpPr>
          <p:nvPr/>
        </p:nvCxnSpPr>
        <p:spPr>
          <a:xfrm>
            <a:off x="6069513" y="3228926"/>
            <a:ext cx="4200550" cy="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solid"/>
            <a:miter lim="400000"/>
            <a:headEnd type="none" w="med" len="med"/>
            <a:tailEnd type="triangle" w="med" len="med"/>
          </a:ln>
        </p:spPr>
      </p:cxnSp>
      <p:sp>
        <p:nvSpPr>
          <p:cNvPr id="19" name="Google Shape;884;p21">
            <a:extLst>
              <a:ext uri="{FF2B5EF4-FFF2-40B4-BE49-F238E27FC236}">
                <a16:creationId xmlns:a16="http://schemas.microsoft.com/office/drawing/2014/main" id="{35EC3C81-0EDF-F2CB-7EB4-4B3D572294A1}"/>
              </a:ext>
            </a:extLst>
          </p:cNvPr>
          <p:cNvSpPr/>
          <p:nvPr/>
        </p:nvSpPr>
        <p:spPr>
          <a:xfrm>
            <a:off x="5215064" y="2770562"/>
            <a:ext cx="893509" cy="878479"/>
          </a:xfrm>
          <a:custGeom>
            <a:avLst/>
            <a:gdLst/>
            <a:ahLst/>
            <a:cxnLst/>
            <a:rect l="l" t="t" r="r" b="b"/>
            <a:pathLst>
              <a:path w="2040" h="2039" extrusionOk="0">
                <a:moveTo>
                  <a:pt x="1019" y="0"/>
                </a:moveTo>
                <a:lnTo>
                  <a:pt x="1019" y="0"/>
                </a:lnTo>
                <a:cubicBezTo>
                  <a:pt x="1582" y="0"/>
                  <a:pt x="2039" y="456"/>
                  <a:pt x="2039" y="1019"/>
                </a:cubicBezTo>
                <a:lnTo>
                  <a:pt x="2039" y="1019"/>
                </a:lnTo>
                <a:cubicBezTo>
                  <a:pt x="2039" y="1581"/>
                  <a:pt x="1582" y="2038"/>
                  <a:pt x="1019" y="2038"/>
                </a:cubicBezTo>
                <a:lnTo>
                  <a:pt x="1019" y="2038"/>
                </a:lnTo>
                <a:cubicBezTo>
                  <a:pt x="456" y="2038"/>
                  <a:pt x="0" y="1581"/>
                  <a:pt x="0" y="1019"/>
                </a:cubicBezTo>
                <a:lnTo>
                  <a:pt x="0" y="1019"/>
                </a:lnTo>
                <a:cubicBezTo>
                  <a:pt x="0" y="456"/>
                  <a:pt x="456" y="0"/>
                  <a:pt x="1019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2027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887;p21">
            <a:extLst>
              <a:ext uri="{FF2B5EF4-FFF2-40B4-BE49-F238E27FC236}">
                <a16:creationId xmlns:a16="http://schemas.microsoft.com/office/drawing/2014/main" id="{BCF61ADF-E5F7-0740-5D98-115DA262D851}"/>
              </a:ext>
            </a:extLst>
          </p:cNvPr>
          <p:cNvSpPr/>
          <p:nvPr/>
        </p:nvSpPr>
        <p:spPr>
          <a:xfrm>
            <a:off x="9873456" y="2729596"/>
            <a:ext cx="943936" cy="930066"/>
          </a:xfrm>
          <a:custGeom>
            <a:avLst/>
            <a:gdLst/>
            <a:ahLst/>
            <a:cxnLst/>
            <a:rect l="l" t="t" r="r" b="b"/>
            <a:pathLst>
              <a:path w="2039" h="2039" extrusionOk="0">
                <a:moveTo>
                  <a:pt x="1019" y="0"/>
                </a:moveTo>
                <a:lnTo>
                  <a:pt x="1019" y="0"/>
                </a:lnTo>
                <a:cubicBezTo>
                  <a:pt x="1582" y="0"/>
                  <a:pt x="2038" y="456"/>
                  <a:pt x="2038" y="1019"/>
                </a:cubicBezTo>
                <a:lnTo>
                  <a:pt x="2038" y="1019"/>
                </a:lnTo>
                <a:cubicBezTo>
                  <a:pt x="2038" y="1581"/>
                  <a:pt x="1582" y="2038"/>
                  <a:pt x="1019" y="2038"/>
                </a:cubicBezTo>
                <a:lnTo>
                  <a:pt x="1019" y="2038"/>
                </a:lnTo>
                <a:cubicBezTo>
                  <a:pt x="456" y="2038"/>
                  <a:pt x="0" y="1581"/>
                  <a:pt x="0" y="1019"/>
                </a:cubicBezTo>
                <a:lnTo>
                  <a:pt x="0" y="1019"/>
                </a:lnTo>
                <a:cubicBezTo>
                  <a:pt x="0" y="456"/>
                  <a:pt x="456" y="0"/>
                  <a:pt x="1019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2028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096038-7119-412D-1E9D-21024F970159}"/>
              </a:ext>
            </a:extLst>
          </p:cNvPr>
          <p:cNvGrpSpPr/>
          <p:nvPr/>
        </p:nvGrpSpPr>
        <p:grpSpPr>
          <a:xfrm>
            <a:off x="709558" y="3120293"/>
            <a:ext cx="2435772" cy="1593450"/>
            <a:chOff x="2168370" y="3823137"/>
            <a:chExt cx="2435772" cy="175695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7FDE957-8A65-8231-B236-2DC9891AE832}"/>
                </a:ext>
              </a:extLst>
            </p:cNvPr>
            <p:cNvSpPr/>
            <p:nvPr/>
          </p:nvSpPr>
          <p:spPr>
            <a:xfrm>
              <a:off x="3248495" y="3823137"/>
              <a:ext cx="219506" cy="21950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Call-out: Line 42">
              <a:extLst>
                <a:ext uri="{FF2B5EF4-FFF2-40B4-BE49-F238E27FC236}">
                  <a16:creationId xmlns:a16="http://schemas.microsoft.com/office/drawing/2014/main" id="{8FA62CA4-7B25-8143-8CFA-CB4C4A492C4C}"/>
                </a:ext>
              </a:extLst>
            </p:cNvPr>
            <p:cNvSpPr/>
            <p:nvPr/>
          </p:nvSpPr>
          <p:spPr>
            <a:xfrm>
              <a:off x="2168370" y="4841543"/>
              <a:ext cx="2435772" cy="738544"/>
            </a:xfrm>
            <a:prstGeom prst="borderCallout1">
              <a:avLst>
                <a:gd name="adj1" fmla="val -119032"/>
                <a:gd name="adj2" fmla="val 48625"/>
                <a:gd name="adj3" fmla="val -895"/>
                <a:gd name="adj4" fmla="val 48398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4FE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March 2026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ACER Recommendation on reporting barriers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B7E845-0D00-A86B-1DE7-AFC99425AFCE}"/>
              </a:ext>
            </a:extLst>
          </p:cNvPr>
          <p:cNvGrpSpPr/>
          <p:nvPr/>
        </p:nvGrpSpPr>
        <p:grpSpPr>
          <a:xfrm>
            <a:off x="2304992" y="1677045"/>
            <a:ext cx="1927890" cy="1641867"/>
            <a:chOff x="5927060" y="1928571"/>
            <a:chExt cx="1927890" cy="1582052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23BD27D-51F7-3CB5-03D9-3811A79D3E52}"/>
                </a:ext>
              </a:extLst>
            </p:cNvPr>
            <p:cNvSpPr/>
            <p:nvPr/>
          </p:nvSpPr>
          <p:spPr>
            <a:xfrm>
              <a:off x="6845502" y="3311544"/>
              <a:ext cx="219506" cy="199079"/>
            </a:xfrm>
            <a:prstGeom prst="ellipse">
              <a:avLst/>
            </a:prstGeom>
            <a:solidFill>
              <a:srgbClr val="96CD78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Call-out: Line 55">
              <a:extLst>
                <a:ext uri="{FF2B5EF4-FFF2-40B4-BE49-F238E27FC236}">
                  <a16:creationId xmlns:a16="http://schemas.microsoft.com/office/drawing/2014/main" id="{EF0ACC97-38AE-8FD0-2E7C-64E51A32CD94}"/>
                </a:ext>
              </a:extLst>
            </p:cNvPr>
            <p:cNvSpPr/>
            <p:nvPr/>
          </p:nvSpPr>
          <p:spPr>
            <a:xfrm>
              <a:off x="5927060" y="1928571"/>
              <a:ext cx="1927890" cy="586330"/>
            </a:xfrm>
            <a:prstGeom prst="borderCallout1">
              <a:avLst>
                <a:gd name="adj1" fmla="val 103022"/>
                <a:gd name="adj2" fmla="val 53288"/>
                <a:gd name="adj3" fmla="val 242730"/>
                <a:gd name="adj4" fmla="val 52944"/>
              </a:avLst>
            </a:prstGeom>
            <a:noFill/>
            <a:ln w="28575">
              <a:solidFill>
                <a:srgbClr val="96CD7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4FE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July 2026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FNAs submitted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A9D18DF-2B13-CE98-DBB9-6E882B7A7DCD}"/>
              </a:ext>
            </a:extLst>
          </p:cNvPr>
          <p:cNvGrpSpPr/>
          <p:nvPr/>
        </p:nvGrpSpPr>
        <p:grpSpPr>
          <a:xfrm>
            <a:off x="6865418" y="3119540"/>
            <a:ext cx="2767313" cy="1876110"/>
            <a:chOff x="1996749" y="3823137"/>
            <a:chExt cx="2767313" cy="190018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75BC026-4AAB-4A04-B0FA-262C0BDBBB8C}"/>
                </a:ext>
              </a:extLst>
            </p:cNvPr>
            <p:cNvSpPr/>
            <p:nvPr/>
          </p:nvSpPr>
          <p:spPr>
            <a:xfrm>
              <a:off x="3248495" y="3823137"/>
              <a:ext cx="219506" cy="219506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Call-out: Line 7">
              <a:extLst>
                <a:ext uri="{FF2B5EF4-FFF2-40B4-BE49-F238E27FC236}">
                  <a16:creationId xmlns:a16="http://schemas.microsoft.com/office/drawing/2014/main" id="{0FBA540B-14C1-61AB-F08D-15A199BFCD5A}"/>
                </a:ext>
              </a:extLst>
            </p:cNvPr>
            <p:cNvSpPr/>
            <p:nvPr/>
          </p:nvSpPr>
          <p:spPr>
            <a:xfrm>
              <a:off x="1996749" y="4755812"/>
              <a:ext cx="2767313" cy="967506"/>
            </a:xfrm>
            <a:prstGeom prst="borderCallout1">
              <a:avLst>
                <a:gd name="adj1" fmla="val -85316"/>
                <a:gd name="adj2" fmla="val 49195"/>
                <a:gd name="adj3" fmla="val -895"/>
                <a:gd name="adj4" fmla="val 48722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4FE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July 2027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ACER Full Report on flexibility </a:t>
              </a:r>
              <a:r>
                <a:rPr lang="en-GB" sz="1400" b="1">
                  <a:solidFill>
                    <a:srgbClr val="000000"/>
                  </a:solidFill>
                  <a:latin typeface="Arial" panose="020B0604020202020204"/>
                </a:rPr>
                <a:t>needs </a:t>
              </a: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and barriers, including data analysis  </a:t>
              </a:r>
            </a:p>
          </p:txBody>
        </p:sp>
      </p:grpSp>
      <p:pic>
        <p:nvPicPr>
          <p:cNvPr id="18" name="Picture 17">
            <a:hlinkClick r:id="rId2"/>
            <a:extLst>
              <a:ext uri="{FF2B5EF4-FFF2-40B4-BE49-F238E27FC236}">
                <a16:creationId xmlns:a16="http://schemas.microsoft.com/office/drawing/2014/main" id="{8FEDC9EE-BC02-B1E0-3C0C-57E2AA7F4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89" y="4742013"/>
            <a:ext cx="2450738" cy="9300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54D7483-B4BE-6148-0E35-7104529141F2}"/>
              </a:ext>
            </a:extLst>
          </p:cNvPr>
          <p:cNvSpPr txBox="1"/>
          <p:nvPr/>
        </p:nvSpPr>
        <p:spPr>
          <a:xfrm>
            <a:off x="6298641" y="4995651"/>
            <a:ext cx="42005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E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ACER Flexibility Team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estimates the flexibility needs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the electricity system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 EU level 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E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ACER Market Monitoring Team Electricity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evaluates barriers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flexibility, focusing on issues of cross-border relevance</a:t>
            </a:r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9886C2-BBFF-AD7E-2A99-2FCCAF02D142}"/>
              </a:ext>
            </a:extLst>
          </p:cNvPr>
          <p:cNvSpPr txBox="1"/>
          <p:nvPr/>
        </p:nvSpPr>
        <p:spPr>
          <a:xfrm>
            <a:off x="7285261" y="1607796"/>
            <a:ext cx="35755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E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ACER Flexibility Team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summarises the FNAs’ flexibility needs 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FE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ACER Market Monitoring Team Electricity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summarises FNAs’ barriers to flexibility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EE6A9A-C513-5D82-FC4C-E1A9D8F4889C}"/>
              </a:ext>
            </a:extLst>
          </p:cNvPr>
          <p:cNvSpPr/>
          <p:nvPr/>
        </p:nvSpPr>
        <p:spPr>
          <a:xfrm>
            <a:off x="3805505" y="4026736"/>
            <a:ext cx="2539460" cy="957796"/>
          </a:xfrm>
          <a:prstGeom prst="rect">
            <a:avLst/>
          </a:prstGeom>
          <a:noFill/>
          <a:ln w="28575">
            <a:solidFill>
              <a:srgbClr val="004F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400" b="1">
                <a:solidFill>
                  <a:srgbClr val="004FEE"/>
                </a:solidFill>
                <a:latin typeface="Arial" panose="020B0604020202020204"/>
              </a:rPr>
              <a:t>By December 2026</a:t>
            </a:r>
            <a:br>
              <a:rPr lang="en-GB" sz="1400" b="1">
                <a:solidFill>
                  <a:srgbClr val="004FEE"/>
                </a:solidFill>
                <a:latin typeface="Arial" panose="020B0604020202020204"/>
              </a:rPr>
            </a:br>
            <a:r>
              <a:rPr lang="en-GB" sz="1400" b="1">
                <a:solidFill>
                  <a:srgbClr val="000000"/>
                </a:solidFill>
                <a:latin typeface="Arial" panose="020B0604020202020204"/>
              </a:rPr>
              <a:t>ACER additional data collection to fill in gaps on FNAs’ flexibility barriers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8035B-21CB-C382-1086-BAAC30120414}"/>
              </a:ext>
            </a:extLst>
          </p:cNvPr>
          <p:cNvSpPr txBox="1"/>
          <p:nvPr/>
        </p:nvSpPr>
        <p:spPr>
          <a:xfrm>
            <a:off x="5108028" y="428033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algn="l">
              <a:spcAft>
                <a:spcPts val="600"/>
              </a:spcAft>
              <a:buClr>
                <a:schemeClr val="tx2"/>
              </a:buClr>
            </a:pPr>
            <a:endParaRPr lang="en-GB" sz="200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99B6E97-5CCD-5919-5368-EB5437ED81DE}"/>
              </a:ext>
            </a:extLst>
          </p:cNvPr>
          <p:cNvCxnSpPr>
            <a:cxnSpLocks/>
          </p:cNvCxnSpPr>
          <p:nvPr/>
        </p:nvCxnSpPr>
        <p:spPr>
          <a:xfrm>
            <a:off x="5051586" y="3213900"/>
            <a:ext cx="0" cy="7984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F6B6ACD-38E3-91FD-0F2B-08504479AB64}"/>
              </a:ext>
            </a:extLst>
          </p:cNvPr>
          <p:cNvSpPr txBox="1"/>
          <p:nvPr/>
        </p:nvSpPr>
        <p:spPr>
          <a:xfrm>
            <a:off x="5210504" y="458776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algn="l">
              <a:spcAft>
                <a:spcPts val="600"/>
              </a:spcAft>
              <a:buClr>
                <a:schemeClr val="tx2"/>
              </a:buClr>
            </a:pPr>
            <a:endParaRPr lang="en-GB" sz="2000"/>
          </a:p>
        </p:txBody>
      </p:sp>
      <p:sp>
        <p:nvSpPr>
          <p:cNvPr id="45" name="Google Shape;920;p17">
            <a:extLst>
              <a:ext uri="{FF2B5EF4-FFF2-40B4-BE49-F238E27FC236}">
                <a16:creationId xmlns:a16="http://schemas.microsoft.com/office/drawing/2014/main" id="{D434604B-5AFE-9559-5115-C39027579097}"/>
              </a:ext>
            </a:extLst>
          </p:cNvPr>
          <p:cNvSpPr/>
          <p:nvPr/>
        </p:nvSpPr>
        <p:spPr>
          <a:xfrm rot="6518673">
            <a:off x="6252321" y="3134240"/>
            <a:ext cx="171686" cy="17373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5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589E1B3-F198-06B3-FABB-C0A1CBA92405}"/>
              </a:ext>
            </a:extLst>
          </p:cNvPr>
          <p:cNvGrpSpPr/>
          <p:nvPr/>
        </p:nvGrpSpPr>
        <p:grpSpPr>
          <a:xfrm>
            <a:off x="5380199" y="1654332"/>
            <a:ext cx="1927890" cy="1650850"/>
            <a:chOff x="5927060" y="1859383"/>
            <a:chExt cx="1927890" cy="165124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6A06E67-D860-DCCE-0C6F-6A6DF1256979}"/>
                </a:ext>
              </a:extLst>
            </p:cNvPr>
            <p:cNvSpPr/>
            <p:nvPr/>
          </p:nvSpPr>
          <p:spPr>
            <a:xfrm>
              <a:off x="6845502" y="3311544"/>
              <a:ext cx="219506" cy="199079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Call-out: Line 59">
              <a:extLst>
                <a:ext uri="{FF2B5EF4-FFF2-40B4-BE49-F238E27FC236}">
                  <a16:creationId xmlns:a16="http://schemas.microsoft.com/office/drawing/2014/main" id="{180F660A-0218-3DE3-97E9-6214B0700C70}"/>
                </a:ext>
              </a:extLst>
            </p:cNvPr>
            <p:cNvSpPr/>
            <p:nvPr/>
          </p:nvSpPr>
          <p:spPr>
            <a:xfrm>
              <a:off x="5927060" y="1859379"/>
              <a:ext cx="1927890" cy="659601"/>
            </a:xfrm>
            <a:prstGeom prst="borderCallout1">
              <a:avLst>
                <a:gd name="adj1" fmla="val 103022"/>
                <a:gd name="adj2" fmla="val 53288"/>
                <a:gd name="adj3" fmla="val 242730"/>
                <a:gd name="adj4" fmla="val 52944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4FE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January 2027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ACER Summary Report of FNAs </a:t>
              </a: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C333AA64-86EF-7A60-7FC3-08ACDA255DD1}"/>
              </a:ext>
            </a:extLst>
          </p:cNvPr>
          <p:cNvSpPr/>
          <p:nvPr/>
        </p:nvSpPr>
        <p:spPr>
          <a:xfrm>
            <a:off x="4960671" y="3107179"/>
            <a:ext cx="219506" cy="199032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971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523C-CC2D-81E3-EBA2-1C49E11DA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Questions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41B3F2-D3AA-5FED-2B51-36D66F1AB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8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8BE66-CE9B-58D3-0AA4-161AA1B3D3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372401"/>
            <a:ext cx="9442960" cy="4493739"/>
          </a:xfrm>
        </p:spPr>
        <p:txBody>
          <a:bodyPr/>
          <a:lstStyle/>
          <a:p>
            <a:pPr marL="5588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b="1"/>
              <a:t>Which barriers to non-fossil flexibility you would prioritise?</a:t>
            </a:r>
          </a:p>
          <a:p>
            <a:pPr marL="5588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b="1"/>
              <a:t>Which barriers, even if reported by only a few Member States, have proven persistent over time and deserve more attention? </a:t>
            </a:r>
          </a:p>
          <a:p>
            <a:pPr marL="5588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400" b="1"/>
              <a:t>Which barriers are missing? What else do you expect to see in terms of barriers? </a:t>
            </a:r>
          </a:p>
          <a:p>
            <a:pPr marL="558800" indent="-457200">
              <a:buFont typeface="+mj-lt"/>
              <a:buAutoNum type="arabicPeriod"/>
            </a:pP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5C90A9-8A55-0E87-0850-97EB1D701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170048"/>
      </p:ext>
    </p:extLst>
  </p:cSld>
  <p:clrMapOvr>
    <a:masterClrMapping/>
  </p:clrMapOvr>
</p:sld>
</file>

<file path=ppt/theme/theme1.xml><?xml version="1.0" encoding="utf-8"?>
<a:theme xmlns:a="http://schemas.openxmlformats.org/drawingml/2006/main" name="ACER THEME">
  <a:themeElements>
    <a:clrScheme name="Custom 1">
      <a:dk1>
        <a:srgbClr val="000000"/>
      </a:dk1>
      <a:lt1>
        <a:srgbClr val="FFFFFF"/>
      </a:lt1>
      <a:dk2>
        <a:srgbClr val="004FEE"/>
      </a:dk2>
      <a:lt2>
        <a:srgbClr val="E6E6E6"/>
      </a:lt2>
      <a:accent1>
        <a:srgbClr val="004FEE"/>
      </a:accent1>
      <a:accent2>
        <a:srgbClr val="9BE6DF"/>
      </a:accent2>
      <a:accent3>
        <a:srgbClr val="FEEA70"/>
      </a:accent3>
      <a:accent4>
        <a:srgbClr val="81F39C"/>
      </a:accent4>
      <a:accent5>
        <a:srgbClr val="BC9BFD"/>
      </a:accent5>
      <a:accent6>
        <a:srgbClr val="FC8585"/>
      </a:accent6>
      <a:hlink>
        <a:srgbClr val="004FEE"/>
      </a:hlink>
      <a:folHlink>
        <a:srgbClr val="004FE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 anchor="t">
        <a:normAutofit/>
      </a:bodyPr>
      <a:lstStyle>
        <a:defPPr algn="l">
          <a:spcAft>
            <a:spcPts val="600"/>
          </a:spcAft>
          <a:buClr>
            <a:schemeClr val="tx2"/>
          </a:buCl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" id="{D9E09348-408F-42EE-B250-4AD01F282914}" vid="{75FA9078-F5B6-47BA-BC69-78E9E75C9BC8}"/>
    </a:ext>
  </a:extLst>
</a:theme>
</file>

<file path=ppt/theme/theme2.xml><?xml version="1.0" encoding="utf-8"?>
<a:theme xmlns:a="http://schemas.openxmlformats.org/drawingml/2006/main" name="1_ACER THEME">
  <a:themeElements>
    <a:clrScheme name="ACER p">
      <a:dk1>
        <a:srgbClr val="000000"/>
      </a:dk1>
      <a:lt1>
        <a:srgbClr val="FFFFFF"/>
      </a:lt1>
      <a:dk2>
        <a:srgbClr val="004FEE"/>
      </a:dk2>
      <a:lt2>
        <a:srgbClr val="E6E6E6"/>
      </a:lt2>
      <a:accent1>
        <a:srgbClr val="004FEE"/>
      </a:accent1>
      <a:accent2>
        <a:srgbClr val="9BE6DF"/>
      </a:accent2>
      <a:accent3>
        <a:srgbClr val="FEEA70"/>
      </a:accent3>
      <a:accent4>
        <a:srgbClr val="81F39C"/>
      </a:accent4>
      <a:accent5>
        <a:srgbClr val="BC9BFD"/>
      </a:accent5>
      <a:accent6>
        <a:srgbClr val="FC8585"/>
      </a:accent6>
      <a:hlink>
        <a:srgbClr val="004FEE"/>
      </a:hlink>
      <a:folHlink>
        <a:srgbClr val="004FE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ER Infographics [Read-Only]" id="{E4C42CDB-350A-4FE6-B383-C13C6A50D98D}" vid="{F691459A-BD16-4C86-A33F-032E0C314032}"/>
    </a:ext>
  </a:extLst>
</a:theme>
</file>

<file path=ppt/theme/theme3.xml><?xml version="1.0" encoding="utf-8"?>
<a:theme xmlns:a="http://schemas.openxmlformats.org/drawingml/2006/main" name="2_ACER THEME">
  <a:themeElements>
    <a:clrScheme name="Custom 1">
      <a:dk1>
        <a:srgbClr val="000000"/>
      </a:dk1>
      <a:lt1>
        <a:srgbClr val="FFFFFF"/>
      </a:lt1>
      <a:dk2>
        <a:srgbClr val="004FEE"/>
      </a:dk2>
      <a:lt2>
        <a:srgbClr val="E6E6E6"/>
      </a:lt2>
      <a:accent1>
        <a:srgbClr val="004FEE"/>
      </a:accent1>
      <a:accent2>
        <a:srgbClr val="9BE6DF"/>
      </a:accent2>
      <a:accent3>
        <a:srgbClr val="FEEA70"/>
      </a:accent3>
      <a:accent4>
        <a:srgbClr val="81F39C"/>
      </a:accent4>
      <a:accent5>
        <a:srgbClr val="BC9BFD"/>
      </a:accent5>
      <a:accent6>
        <a:srgbClr val="FC8585"/>
      </a:accent6>
      <a:hlink>
        <a:srgbClr val="004FEE"/>
      </a:hlink>
      <a:folHlink>
        <a:srgbClr val="004FE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 anchor="t">
        <a:normAutofit/>
      </a:bodyPr>
      <a:lstStyle>
        <a:defPPr algn="l">
          <a:spcAft>
            <a:spcPts val="600"/>
          </a:spcAft>
          <a:buClr>
            <a:schemeClr val="tx2"/>
          </a:buCl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" id="{D9E09348-408F-42EE-B250-4AD01F282914}" vid="{75FA9078-F5B6-47BA-BC69-78E9E75C9BC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fb2008-9808-4f29-aa32-2f66631018ed">
      <Value>20</Value>
      <Value>19</Value>
      <Value>21</Value>
    </TaxCatchAll>
    <bb46ffbfe2514b24aa495c997297f299 xmlns="3c776123-ec7b-4edc-8e9f-0d374f085862">
      <Terms xmlns="http://schemas.microsoft.com/office/infopath/2007/PartnerControls"/>
    </bb46ffbfe2514b24aa495c997297f299>
    <k4de09dad5264111a20e20f471ae31f1 xmlns="3c776123-ec7b-4edc-8e9f-0d374f085862">
      <Terms xmlns="http://schemas.microsoft.com/office/infopath/2007/PartnerControls"/>
    </k4de09dad5264111a20e20f471ae31f1>
    <f71fac3bfe2e40e99bddff02431e440c xmlns="3c776123-ec7b-4edc-8e9f-0d374f085862">
      <Terms xmlns="http://schemas.microsoft.com/office/infopath/2007/PartnerControls">
        <TermInfo xmlns="http://schemas.microsoft.com/office/infopath/2007/PartnerControls">
          <TermName xmlns="http://schemas.microsoft.com/office/infopath/2007/PartnerControls">Shared</TermName>
          <TermId xmlns="http://schemas.microsoft.com/office/infopath/2007/PartnerControls">04da8cfa-2b68-4725-9db5-e7b66ab623e6</TermId>
        </TermInfo>
      </Terms>
    </f71fac3bfe2e40e99bddff02431e440c>
    <MYENTSOE_SiteType xmlns="3c776123-ec7b-4edc-8e9f-0d374f085862">MYENTSOE</MYENTSOE_SiteType>
    <jac41b88019f40449e34eec8711f16f1 xmlns="3c776123-ec7b-4edc-8e9f-0d374f085862">
      <Terms xmlns="http://schemas.microsoft.com/office/infopath/2007/PartnerControls"/>
    </jac41b88019f40449e34eec8711f16f1>
    <i176f900700f4e828cbf0f748b513ce0 xmlns="3c776123-ec7b-4edc-8e9f-0d374f085862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i176f900700f4e828cbf0f748b513ce0>
    <jfc93f28cc284604b8bd652a5de10289 xmlns="3c776123-ec7b-4edc-8e9f-0d374f085862">
      <Terms xmlns="http://schemas.microsoft.com/office/infopath/2007/PartnerControls"/>
    </jfc93f28cc284604b8bd652a5de10289>
    <b44e3993012a470c9ef4d966c6f42d55 xmlns="3c776123-ec7b-4edc-8e9f-0d374f085862">
      <Terms xmlns="http://schemas.microsoft.com/office/infopath/2007/PartnerControls"/>
    </b44e3993012a470c9ef4d966c6f42d55>
    <e5de547193a84a2fbe5ea2fd6e08a346 xmlns="3c776123-ec7b-4edc-8e9f-0d374f085862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e5de547193a84a2fbe5ea2fd6e08a346>
    <p28392b516de433f9db5f62c41c8e6f4 xmlns="3c776123-ec7b-4edc-8e9f-0d374f085862">
      <Terms xmlns="http://schemas.microsoft.com/office/infopath/2007/PartnerControls"/>
    </p28392b516de433f9db5f62c41c8e6f4>
    <ef1516636ad74d068e66637efd2df2a2 xmlns="3c776123-ec7b-4edc-8e9f-0d374f085862">
      <Terms xmlns="http://schemas.microsoft.com/office/infopath/2007/PartnerControls"/>
    </ef1516636ad74d068e66637efd2df2a2>
    <nab1121876684f7691cd533682cfae3d xmlns="3c776123-ec7b-4edc-8e9f-0d374f085862">
      <Terms xmlns="http://schemas.microsoft.com/office/infopath/2007/PartnerControls"/>
    </nab1121876684f7691cd533682cfae3d>
  </documentManagement>
</p:properties>
</file>

<file path=customXml/item2.xml><?xml version="1.0" encoding="utf-8"?>
<?mso-contentType ?>
<FormTemplates xmlns="http://schemas.microsoft.com/sharepoint/v3/contenttype/form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A166F7EC6A104587460E28C16FB3D4" ma:contentTypeVersion="37" ma:contentTypeDescription="Create a new document." ma:contentTypeScope="" ma:versionID="23112cbbc8e8f313be98f2f68d639b1a">
  <xsd:schema xmlns:xsd="http://www.w3.org/2001/XMLSchema" xmlns:xs="http://www.w3.org/2001/XMLSchema" xmlns:p="http://schemas.microsoft.com/office/2006/metadata/properties" xmlns:ns2="3c776123-ec7b-4edc-8e9f-0d374f085862" xmlns:ns3="e3fb2008-9808-4f29-aa32-2f66631018ed" targetNamespace="http://schemas.microsoft.com/office/2006/metadata/properties" ma:root="true" ma:fieldsID="ac54a9b237ea1ce49c75aef6b37b43d0" ns2:_="" ns3:_="">
    <xsd:import namespace="3c776123-ec7b-4edc-8e9f-0d374f085862"/>
    <xsd:import namespace="e3fb2008-9808-4f29-aa32-2f66631018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YENTSOE_SiteType" minOccurs="0"/>
                <xsd:element ref="ns2:i176f900700f4e828cbf0f748b513ce0" minOccurs="0"/>
                <xsd:element ref="ns3:TaxCatchAll" minOccurs="0"/>
                <xsd:element ref="ns2:e5de547193a84a2fbe5ea2fd6e08a346" minOccurs="0"/>
                <xsd:element ref="ns2:nab1121876684f7691cd533682cfae3d" minOccurs="0"/>
                <xsd:element ref="ns2:k4de09dad5264111a20e20f471ae31f1" minOccurs="0"/>
                <xsd:element ref="ns2:jac41b88019f40449e34eec8711f16f1" minOccurs="0"/>
                <xsd:element ref="ns2:ef1516636ad74d068e66637efd2df2a2" minOccurs="0"/>
                <xsd:element ref="ns2:f71fac3bfe2e40e99bddff02431e440c" minOccurs="0"/>
                <xsd:element ref="ns2:jfc93f28cc284604b8bd652a5de10289" minOccurs="0"/>
                <xsd:element ref="ns2:b44e3993012a470c9ef4d966c6f42d55" minOccurs="0"/>
                <xsd:element ref="ns2:p28392b516de433f9db5f62c41c8e6f4" minOccurs="0"/>
                <xsd:element ref="ns2:bb46ffbfe2514b24aa495c997297f29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776123-ec7b-4edc-8e9f-0d374f0858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description="" ma:hidden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YENTSOE_SiteType" ma:index="16" nillable="true" ma:displayName="Site Type" ma:default="MYENTSOE" ma:internalName="MYENTSOE_SiteType">
      <xsd:simpleType>
        <xsd:restriction base="dms:Text"/>
      </xsd:simpleType>
    </xsd:element>
    <xsd:element name="i176f900700f4e828cbf0f748b513ce0" ma:index="18" nillable="true" ma:taxonomy="true" ma:internalName="i176f900700f4e828cbf0f748b513ce0" ma:taxonomyFieldName="MYENTSOE_PublicType" ma:displayName="Public Type" ma:default="-1;#Extranet|922fc1ba-0c8d-4fbf-b30d-83722d0f30f2" ma:fieldId="{2176f900-700f-4e82-8cbf-0f748b513ce0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5de547193a84a2fbe5ea2fd6e08a346" ma:index="21" nillable="true" ma:taxonomy="true" ma:internalName="e5de547193a84a2fbe5ea2fd6e08a346" ma:taxonomyFieldName="MYENTSOE_Section" ma:displayName="Section" ma:default="-1;#Board|6cf52795-9928-4b7b-a6e8-b4c224a978ea" ma:fieldId="{e5de5471-93a8-4a2f-be5e-a2fd6e08a346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ab1121876684f7691cd533682cfae3d" ma:index="23" nillable="true" ma:taxonomy="true" ma:internalName="nab1121876684f7691cd533682cfae3d" ma:taxonomyFieldName="MYENTSOE_Classification1" ma:displayName="Classification 1" ma:fieldId="{7ab11218-7668-4f76-91cd-533682cfae3d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de09dad5264111a20e20f471ae31f1" ma:index="25" nillable="true" ma:taxonomy="true" ma:internalName="k4de09dad5264111a20e20f471ae31f1" ma:taxonomyFieldName="MYENTSOE_Classification2" ma:displayName="Classification 2" ma:fieldId="{44de09da-d526-4111-a20e-20f471ae31f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ac41b88019f40449e34eec8711f16f1" ma:index="27" nillable="true" ma:taxonomy="true" ma:internalName="jac41b88019f40449e34eec8711f16f1" ma:taxonomyFieldName="MYENTSOE_Classification3" ma:displayName="Classification 3" ma:fieldId="{3ac41b88-019f-4044-9e34-eec8711f16f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f1516636ad74d068e66637efd2df2a2" ma:index="29" nillable="true" ma:taxonomy="true" ma:internalName="ef1516636ad74d068e66637efd2df2a2" ma:taxonomyFieldName="MYENTSOE_Classification4" ma:displayName="Classification 4" ma:fieldId="{ef151663-6ad7-4d06-8e66-637efd2df2a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71fac3bfe2e40e99bddff02431e440c" ma:index="31" nillable="true" ma:taxonomy="true" ma:internalName="f71fac3bfe2e40e99bddff02431e440c" ma:taxonomyFieldName="MYENTSOE_SharingType" ma:displayName="Sharing Type" ma:default="-1;#Shared|04da8cfa-2b68-4725-9db5-e7b66ab623e6" ma:fieldId="{f71fac3b-fe2e-40e9-9bdd-ff02431e440c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fc93f28cc284604b8bd652a5de10289" ma:index="33" nillable="true" ma:taxonomy="true" ma:internalName="jfc93f28cc284604b8bd652a5de10289" ma:taxonomyFieldName="Confidentiality" ma:displayName="Confidentiality" ma:fieldId="{3fc93f28-cc28-4604-b8bd-652a5de10289}" ma:sspId="0cf2b176-d4dc-4d18-8c95-51f9f2dafcd3" ma:termSetId="1aeb3a4d-5a56-4fc5-b0c8-230b3cd7bda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4e3993012a470c9ef4d966c6f42d55" ma:index="35" nillable="true" ma:taxonomy="true" ma:internalName="b44e3993012a470c9ef4d966c6f42d55" ma:taxonomyFieldName="MYENTSOE_DataClassification" ma:displayName="Data Classification" ma:fieldId="{b44e3993-012a-470c-9ef4-d966c6f42d55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28392b516de433f9db5f62c41c8e6f4" ma:index="37" nillable="true" ma:taxonomy="true" ma:internalName="p28392b516de433f9db5f62c41c8e6f4" ma:taxonomyFieldName="MYENTSOE_DocumentClassification" ma:displayName="Document Classification" ma:fieldId="{928392b5-16de-433f-9db5-f62c41c8e6f4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b46ffbfe2514b24aa495c997297f299" ma:index="39" nillable="true" ma:taxonomy="true" ma:internalName="bb46ffbfe2514b24aa495c997297f299" ma:taxonomyFieldName="Document_x0020_Category" ma:displayName="Document Category" ma:fieldId="{bb46ffbf-e251-4b24-aa49-5c997297f299}" ma:sspId="0cf2b176-d4dc-4d18-8c95-51f9f2dafcd3" ma:termSetId="b6272f75-190c-4d15-bd6d-713db5013935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fb2008-9808-4f29-aa32-2f66631018e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05715ae-0d94-4a1d-8228-34e1ff3c78a1}" ma:internalName="TaxCatchAll" ma:showField="CatchAllData" ma:web="e3fb2008-9808-4f29-aa32-2f66631018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ED41E0-A1EC-4A16-A414-1163853F60A3}">
  <ds:schemaRefs>
    <ds:schemaRef ds:uri="3e632bd4-b02b-4ff6-bff4-34ef9bbd2faf"/>
    <ds:schemaRef ds:uri="f634a661-0323-495a-83d9-d7e5d17bd293"/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3C3E0BBD-554D-4229-8ED2-CE6C41A6EFCB}"/>
</file>

<file path=customXml/itemProps3.xml><?xml version="1.0" encoding="utf-8"?>
<ds:datastoreItem xmlns:ds="http://schemas.openxmlformats.org/officeDocument/2006/customXml" ds:itemID="{9A69B614-8570-427B-92B7-AA9883EC4D3E}"/>
</file>

<file path=docProps/app.xml><?xml version="1.0" encoding="utf-8"?>
<Properties xmlns="http://schemas.openxmlformats.org/officeDocument/2006/extended-properties" xmlns:vt="http://schemas.openxmlformats.org/officeDocument/2006/docPropsVTypes">
  <Template>ACER PPT Template</Template>
  <TotalTime>0</TotalTime>
  <Words>1318</Words>
  <Application>Microsoft Office PowerPoint</Application>
  <PresentationFormat>Widescreen</PresentationFormat>
  <Paragraphs>142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Noto Sans Symbols</vt:lpstr>
      <vt:lpstr>Wingdings</vt:lpstr>
      <vt:lpstr>ACER THEME</vt:lpstr>
      <vt:lpstr>1_ACER THEME</vt:lpstr>
      <vt:lpstr>2_ACER THEME</vt:lpstr>
      <vt:lpstr>ACER flexibility barriers report  – preliminary insights into the FNAs’ sections on flexibility barriers –</vt:lpstr>
      <vt:lpstr>ACER’s monitoring on flexibility barriers: rationale for ACER Recommendation</vt:lpstr>
      <vt:lpstr>Available FNAs</vt:lpstr>
      <vt:lpstr>Alignment of FNAs’ barriers sections with ACER barriers and indicators*</vt:lpstr>
      <vt:lpstr>A first glimpse into FNAs’ flexibility barriers</vt:lpstr>
      <vt:lpstr>Examples of additional barriers* raised at MS level </vt:lpstr>
      <vt:lpstr>Timeline ACER flexibility barriers 2026 – 2027 </vt:lpstr>
      <vt:lpstr>Questions </vt:lpstr>
    </vt:vector>
  </TitlesOfParts>
  <Company>European Agency for Cooperation of Energy Regulators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ACER flexibility report – EU analysis on barriers to non-fossil flexibility</dc:title>
  <dc:creator>Aura CARAMIZARU (ACER)</dc:creator>
  <cp:lastModifiedBy>Aura CARAMIZARU (ACER)</cp:lastModifiedBy>
  <cp:revision>1</cp:revision>
  <cp:lastPrinted>2026-05-26T10:18:34Z</cp:lastPrinted>
  <dcterms:created xsi:type="dcterms:W3CDTF">2026-02-04T13:49:24Z</dcterms:created>
  <dcterms:modified xsi:type="dcterms:W3CDTF">2026-09-16T09:42:11Z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0x010100C5A166F7EC6A104587460E28C16FB3D4</vt:lpwstr>
  </property>
  <property fmtid="{D5CDD505-2E9C-101B-9397-08002B2CF9AE}" pid="3" name="MediaServiceImageTags">
    <vt:lpwstr/>
  </property>
  <property fmtid="{D5CDD505-2E9C-101B-9397-08002B2CF9AE}" pid="4" name="MYENTSOE_Classification2">
    <vt:lpwstr/>
  </property>
  <property fmtid="{D5CDD505-2E9C-101B-9397-08002B2CF9AE}" pid="5" name="Confidentiality">
    <vt:lpwstr/>
  </property>
  <property fmtid="{D5CDD505-2E9C-101B-9397-08002B2CF9AE}" pid="6" name="MYENTSOE_Classification3">
    <vt:lpwstr/>
  </property>
  <property fmtid="{D5CDD505-2E9C-101B-9397-08002B2CF9AE}" pid="7" name="MYENTSOE_PublicType">
    <vt:lpwstr>19;#Extranet|922fc1ba-0c8d-4fbf-b30d-83722d0f30f2</vt:lpwstr>
  </property>
  <property fmtid="{D5CDD505-2E9C-101B-9397-08002B2CF9AE}" pid="8" name="MYENTSOE_SharingType">
    <vt:lpwstr>21;#Shared|04da8cfa-2b68-4725-9db5-e7b66ab623e6</vt:lpwstr>
  </property>
  <property fmtid="{D5CDD505-2E9C-101B-9397-08002B2CF9AE}" pid="9" name="MYENTSOE_DocumentClassification">
    <vt:lpwstr/>
  </property>
  <property fmtid="{D5CDD505-2E9C-101B-9397-08002B2CF9AE}" pid="10" name="MYENTSOE_Classification1">
    <vt:lpwstr/>
  </property>
  <property fmtid="{D5CDD505-2E9C-101B-9397-08002B2CF9AE}" pid="11" name="MYENTSOE_Section">
    <vt:lpwstr>20;#Board|6cf52795-9928-4b7b-a6e8-b4c224a978ea</vt:lpwstr>
  </property>
  <property fmtid="{D5CDD505-2E9C-101B-9397-08002B2CF9AE}" pid="12" name="MYENTSOE_Classification4">
    <vt:lpwstr/>
  </property>
  <property fmtid="{D5CDD505-2E9C-101B-9397-08002B2CF9AE}" pid="13" name="Document Category">
    <vt:lpwstr/>
  </property>
  <property fmtid="{D5CDD505-2E9C-101B-9397-08002B2CF9AE}" pid="14" name="Document_x0020_Category">
    <vt:lpwstr/>
  </property>
  <property fmtid="{D5CDD505-2E9C-101B-9397-08002B2CF9AE}" pid="15" name="MYENTSOE_DataClassification">
    <vt:lpwstr/>
  </property>
</Properties>
</file>